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650" r:id="rId2"/>
    <p:sldId id="652" r:id="rId3"/>
    <p:sldId id="258" r:id="rId4"/>
    <p:sldId id="651" r:id="rId5"/>
    <p:sldId id="259" r:id="rId6"/>
    <p:sldId id="590" r:id="rId7"/>
    <p:sldId id="591" r:id="rId8"/>
    <p:sldId id="592" r:id="rId9"/>
    <p:sldId id="593" r:id="rId10"/>
    <p:sldId id="594" r:id="rId11"/>
    <p:sldId id="595" r:id="rId12"/>
    <p:sldId id="644" r:id="rId13"/>
    <p:sldId id="642" r:id="rId14"/>
    <p:sldId id="643" r:id="rId15"/>
    <p:sldId id="596" r:id="rId16"/>
    <p:sldId id="597" r:id="rId17"/>
    <p:sldId id="598" r:id="rId18"/>
    <p:sldId id="599" r:id="rId19"/>
    <p:sldId id="600" r:id="rId20"/>
    <p:sldId id="601" r:id="rId21"/>
    <p:sldId id="602" r:id="rId22"/>
    <p:sldId id="603" r:id="rId23"/>
    <p:sldId id="605" r:id="rId24"/>
    <p:sldId id="606" r:id="rId25"/>
    <p:sldId id="607" r:id="rId26"/>
    <p:sldId id="608" r:id="rId27"/>
    <p:sldId id="609" r:id="rId28"/>
    <p:sldId id="610" r:id="rId29"/>
    <p:sldId id="611" r:id="rId30"/>
    <p:sldId id="612" r:id="rId31"/>
    <p:sldId id="613" r:id="rId32"/>
    <p:sldId id="615" r:id="rId33"/>
    <p:sldId id="616" r:id="rId34"/>
    <p:sldId id="617" r:id="rId35"/>
    <p:sldId id="618" r:id="rId36"/>
    <p:sldId id="620" r:id="rId37"/>
    <p:sldId id="621" r:id="rId38"/>
    <p:sldId id="622" r:id="rId39"/>
    <p:sldId id="623" r:id="rId40"/>
    <p:sldId id="649" r:id="rId41"/>
    <p:sldId id="624" r:id="rId42"/>
    <p:sldId id="625" r:id="rId43"/>
    <p:sldId id="627" r:id="rId44"/>
    <p:sldId id="628" r:id="rId45"/>
    <p:sldId id="626" r:id="rId46"/>
    <p:sldId id="629" r:id="rId47"/>
    <p:sldId id="630" r:id="rId48"/>
    <p:sldId id="631" r:id="rId49"/>
    <p:sldId id="632" r:id="rId50"/>
    <p:sldId id="633" r:id="rId51"/>
    <p:sldId id="634" r:id="rId52"/>
    <p:sldId id="635" r:id="rId53"/>
    <p:sldId id="636" r:id="rId54"/>
    <p:sldId id="63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608CF-BE15-4810-90EC-0BE467202E5F}" type="datetimeFigureOut">
              <a:rPr lang="en-IN" smtClean="0"/>
              <a:t>26-04-2021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CD6-6F27-4830-B010-066CEBE4B20B}" type="slidenum">
              <a:rPr lang="en-IN" smtClean="0"/>
              <a:t>‹#›</a:t>
            </a:fld>
            <a:endParaRPr lang="en-IN"/>
          </a:p>
        </p:txBody>
      </p:sp>
    </p:spTree>
    <p:extLst>
      <p:ext uri="{BB962C8B-B14F-4D97-AF65-F5344CB8AC3E}">
        <p14:creationId xmlns:p14="http://schemas.microsoft.com/office/powerpoint/2010/main" val="3968001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3B547EFF-8888-4084-843F-6A75ABD8BCB6}" type="slidenum">
              <a:rPr lang="en-US" altLang="en-US" sz="1200" baseline="0"/>
              <a:pPr algn="r">
                <a:spcBef>
                  <a:spcPct val="0"/>
                </a:spcBef>
              </a:pPr>
              <a:t>5</a:t>
            </a:fld>
            <a:endParaRPr lang="en-US" altLang="en-US" sz="1200" baseline="0"/>
          </a:p>
        </p:txBody>
      </p:sp>
      <p:sp>
        <p:nvSpPr>
          <p:cNvPr id="64515" name="Rectangle 2"/>
          <p:cNvSpPr>
            <a:spLocks noGrp="1" noRot="1" noChangeAspect="1" noChangeArrowheads="1" noTextEdit="1"/>
          </p:cNvSpPr>
          <p:nvPr>
            <p:ph type="sldImg"/>
          </p:nvPr>
        </p:nvSpPr>
        <p:spPr>
          <a:xfrm>
            <a:off x="381000" y="685800"/>
            <a:ext cx="6096000" cy="3429000"/>
          </a:xfrm>
          <a:prstGeom prst="rect">
            <a:avLst/>
          </a:prstGeo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9D2DE02E-7AC1-4805-803D-F6556B1C7582}" type="slidenum">
              <a:rPr lang="en-US" altLang="en-US" sz="1200" baseline="0"/>
              <a:pPr algn="r">
                <a:spcBef>
                  <a:spcPct val="0"/>
                </a:spcBef>
              </a:pPr>
              <a:t>14</a:t>
            </a:fld>
            <a:endParaRPr lang="en-US" altLang="en-US" sz="1200" baseline="0"/>
          </a:p>
        </p:txBody>
      </p:sp>
      <p:sp>
        <p:nvSpPr>
          <p:cNvPr id="73731" name="Rectangle 2"/>
          <p:cNvSpPr>
            <a:spLocks noGrp="1" noRot="1" noChangeAspect="1" noChangeArrowheads="1" noTextEdit="1"/>
          </p:cNvSpPr>
          <p:nvPr>
            <p:ph type="sldImg"/>
          </p:nvPr>
        </p:nvSpPr>
        <p:spPr>
          <a:xfrm>
            <a:off x="381000" y="685800"/>
            <a:ext cx="6096000" cy="3429000"/>
          </a:xfrm>
          <a:prstGeom prst="rect">
            <a:avLst/>
          </a:prstGeo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419FE805-FD64-4DED-BA08-39868275F540}" type="slidenum">
              <a:rPr lang="en-US" altLang="en-US" sz="1200" baseline="0"/>
              <a:pPr algn="r">
                <a:spcBef>
                  <a:spcPct val="0"/>
                </a:spcBef>
              </a:pPr>
              <a:t>15</a:t>
            </a:fld>
            <a:endParaRPr lang="en-US" altLang="en-US" sz="1200" baseline="0"/>
          </a:p>
        </p:txBody>
      </p:sp>
      <p:sp>
        <p:nvSpPr>
          <p:cNvPr id="74755" name="Rectangle 2"/>
          <p:cNvSpPr>
            <a:spLocks noGrp="1" noRot="1" noChangeAspect="1" noChangeArrowheads="1" noTextEdit="1"/>
          </p:cNvSpPr>
          <p:nvPr>
            <p:ph type="sldImg"/>
          </p:nvPr>
        </p:nvSpPr>
        <p:spPr>
          <a:xfrm>
            <a:off x="381000" y="685800"/>
            <a:ext cx="6096000" cy="3429000"/>
          </a:xfrm>
          <a:prstGeom prst="rect">
            <a:avLst/>
          </a:prstGeo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CFE6BB6A-F1D6-4499-B142-D1E6DF0A1985}" type="slidenum">
              <a:rPr lang="en-US" altLang="en-US" sz="1200" baseline="0"/>
              <a:pPr algn="r">
                <a:spcBef>
                  <a:spcPct val="0"/>
                </a:spcBef>
              </a:pPr>
              <a:t>16</a:t>
            </a:fld>
            <a:endParaRPr lang="en-US" altLang="en-US" sz="1200" baseline="0"/>
          </a:p>
        </p:txBody>
      </p:sp>
      <p:sp>
        <p:nvSpPr>
          <p:cNvPr id="75779" name="Rectangle 2"/>
          <p:cNvSpPr>
            <a:spLocks noGrp="1" noRot="1" noChangeAspect="1" noChangeArrowheads="1" noTextEdit="1"/>
          </p:cNvSpPr>
          <p:nvPr>
            <p:ph type="sldImg"/>
          </p:nvPr>
        </p:nvSpPr>
        <p:spPr>
          <a:xfrm>
            <a:off x="381000" y="685800"/>
            <a:ext cx="6096000" cy="3429000"/>
          </a:xfrm>
          <a:prstGeom prst="rect">
            <a:avLst/>
          </a:prstGeo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4D06D834-D102-4B18-8692-E947DA9BD324}" type="slidenum">
              <a:rPr lang="en-US" altLang="en-US" sz="1200" baseline="0"/>
              <a:pPr algn="r">
                <a:spcBef>
                  <a:spcPct val="0"/>
                </a:spcBef>
              </a:pPr>
              <a:t>17</a:t>
            </a:fld>
            <a:endParaRPr lang="en-US" altLang="en-US" sz="1200" baseline="0"/>
          </a:p>
        </p:txBody>
      </p:sp>
      <p:sp>
        <p:nvSpPr>
          <p:cNvPr id="76803" name="Rectangle 2"/>
          <p:cNvSpPr>
            <a:spLocks noGrp="1" noRot="1" noChangeAspect="1" noChangeArrowheads="1" noTextEdit="1"/>
          </p:cNvSpPr>
          <p:nvPr>
            <p:ph type="sldImg"/>
          </p:nvPr>
        </p:nvSpPr>
        <p:spPr>
          <a:xfrm>
            <a:off x="381000" y="685800"/>
            <a:ext cx="6096000" cy="3429000"/>
          </a:xfrm>
          <a:prstGeom prst="rect">
            <a:avLst/>
          </a:prstGeo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545D9FF7-55BF-4DC2-ACA8-BFE2CF8AE713}" type="slidenum">
              <a:rPr lang="en-US" altLang="en-US" sz="1200" baseline="0"/>
              <a:pPr algn="r">
                <a:spcBef>
                  <a:spcPct val="0"/>
                </a:spcBef>
              </a:pPr>
              <a:t>18</a:t>
            </a:fld>
            <a:endParaRPr lang="en-US" altLang="en-US" sz="1200" baseline="0"/>
          </a:p>
        </p:txBody>
      </p:sp>
      <p:sp>
        <p:nvSpPr>
          <p:cNvPr id="77827" name="Rectangle 2"/>
          <p:cNvSpPr>
            <a:spLocks noGrp="1" noRot="1" noChangeAspect="1" noChangeArrowheads="1" noTextEdit="1"/>
          </p:cNvSpPr>
          <p:nvPr>
            <p:ph type="sldImg"/>
          </p:nvPr>
        </p:nvSpPr>
        <p:spPr>
          <a:xfrm>
            <a:off x="381000" y="685800"/>
            <a:ext cx="6096000" cy="3429000"/>
          </a:xfrm>
          <a:prstGeom prst="rect">
            <a:avLst/>
          </a:prstGeo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ED6DADB1-0960-4D76-BF9D-09E7480FF5DA}" type="slidenum">
              <a:rPr lang="en-US" altLang="en-US" sz="1200" baseline="0"/>
              <a:pPr algn="r">
                <a:spcBef>
                  <a:spcPct val="0"/>
                </a:spcBef>
              </a:pPr>
              <a:t>19</a:t>
            </a:fld>
            <a:endParaRPr lang="en-US" altLang="en-US" sz="1200" baseline="0"/>
          </a:p>
        </p:txBody>
      </p:sp>
      <p:sp>
        <p:nvSpPr>
          <p:cNvPr id="78851" name="Rectangle 2"/>
          <p:cNvSpPr>
            <a:spLocks noGrp="1" noRot="1" noChangeAspect="1" noChangeArrowheads="1" noTextEdit="1"/>
          </p:cNvSpPr>
          <p:nvPr>
            <p:ph type="sldImg"/>
          </p:nvPr>
        </p:nvSpPr>
        <p:spPr>
          <a:xfrm>
            <a:off x="381000" y="685800"/>
            <a:ext cx="6096000" cy="3429000"/>
          </a:xfrm>
          <a:prstGeom prst="rect">
            <a:avLst/>
          </a:prstGeo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A7289E14-44DF-4027-AE7C-89FF168E49BF}" type="slidenum">
              <a:rPr lang="en-US" altLang="en-US" sz="1200" baseline="0"/>
              <a:pPr algn="r">
                <a:spcBef>
                  <a:spcPct val="0"/>
                </a:spcBef>
              </a:pPr>
              <a:t>20</a:t>
            </a:fld>
            <a:endParaRPr lang="en-US" altLang="en-US" sz="1200" baseline="0"/>
          </a:p>
        </p:txBody>
      </p:sp>
      <p:sp>
        <p:nvSpPr>
          <p:cNvPr id="79875" name="Rectangle 2"/>
          <p:cNvSpPr>
            <a:spLocks noGrp="1" noRot="1" noChangeAspect="1" noChangeArrowheads="1" noTextEdit="1"/>
          </p:cNvSpPr>
          <p:nvPr>
            <p:ph type="sldImg"/>
          </p:nvPr>
        </p:nvSpPr>
        <p:spPr>
          <a:xfrm>
            <a:off x="381000" y="685800"/>
            <a:ext cx="6096000" cy="3429000"/>
          </a:xfrm>
          <a:prstGeom prst="rect">
            <a:avLst/>
          </a:prstGeo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8D4D1DB0-F091-4591-B2E9-175D8AB059E4}" type="slidenum">
              <a:rPr lang="en-US" altLang="en-US" sz="1200" baseline="0"/>
              <a:pPr algn="r">
                <a:spcBef>
                  <a:spcPct val="0"/>
                </a:spcBef>
              </a:pPr>
              <a:t>21</a:t>
            </a:fld>
            <a:endParaRPr lang="en-US" altLang="en-US" sz="1200" baseline="0"/>
          </a:p>
        </p:txBody>
      </p:sp>
      <p:sp>
        <p:nvSpPr>
          <p:cNvPr id="80899" name="Rectangle 2"/>
          <p:cNvSpPr>
            <a:spLocks noGrp="1" noRot="1" noChangeAspect="1" noChangeArrowheads="1" noTextEdit="1"/>
          </p:cNvSpPr>
          <p:nvPr>
            <p:ph type="sldImg"/>
          </p:nvPr>
        </p:nvSpPr>
        <p:spPr>
          <a:xfrm>
            <a:off x="381000" y="685800"/>
            <a:ext cx="6096000" cy="3429000"/>
          </a:xfrm>
          <a:prstGeom prst="rect">
            <a:avLst/>
          </a:prstGeo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B9057ABF-2B30-4C1F-A4D9-DF5DD4252C26}" type="slidenum">
              <a:rPr lang="en-US" altLang="en-US" sz="1200" baseline="0"/>
              <a:pPr algn="r">
                <a:spcBef>
                  <a:spcPct val="0"/>
                </a:spcBef>
              </a:pPr>
              <a:t>22</a:t>
            </a:fld>
            <a:endParaRPr lang="en-US" altLang="en-US" sz="1200" baseline="0"/>
          </a:p>
        </p:txBody>
      </p:sp>
      <p:sp>
        <p:nvSpPr>
          <p:cNvPr id="81923" name="Rectangle 2"/>
          <p:cNvSpPr>
            <a:spLocks noGrp="1" noRot="1" noChangeAspect="1" noChangeArrowheads="1" noTextEdit="1"/>
          </p:cNvSpPr>
          <p:nvPr>
            <p:ph type="sldImg"/>
          </p:nvPr>
        </p:nvSpPr>
        <p:spPr>
          <a:xfrm>
            <a:off x="381000" y="685800"/>
            <a:ext cx="6096000" cy="3429000"/>
          </a:xfrm>
          <a:prstGeom prst="rect">
            <a:avLst/>
          </a:prstGeo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D972BB7F-9EBD-4083-B013-729FE7D73316}" type="slidenum">
              <a:rPr lang="en-US" altLang="en-US" sz="1200" baseline="0"/>
              <a:pPr algn="r">
                <a:spcBef>
                  <a:spcPct val="0"/>
                </a:spcBef>
              </a:pPr>
              <a:t>23</a:t>
            </a:fld>
            <a:endParaRPr lang="en-US" altLang="en-US" sz="1200" baseline="0"/>
          </a:p>
        </p:txBody>
      </p:sp>
      <p:sp>
        <p:nvSpPr>
          <p:cNvPr id="82947" name="Rectangle 1026"/>
          <p:cNvSpPr>
            <a:spLocks noGrp="1" noRot="1" noChangeAspect="1" noChangeArrowheads="1" noTextEdit="1"/>
          </p:cNvSpPr>
          <p:nvPr>
            <p:ph type="sldImg"/>
          </p:nvPr>
        </p:nvSpPr>
        <p:spPr>
          <a:xfrm>
            <a:off x="381000" y="685800"/>
            <a:ext cx="6096000" cy="3429000"/>
          </a:xfrm>
          <a:prstGeom prst="rect">
            <a:avLst/>
          </a:prstGeom>
          <a:ln/>
        </p:spPr>
      </p:sp>
      <p:sp>
        <p:nvSpPr>
          <p:cNvPr id="829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5B21FA23-653F-424A-87E4-CCB00ACD6342}" type="slidenum">
              <a:rPr lang="en-US" altLang="en-US" sz="1200" baseline="0"/>
              <a:pPr algn="r">
                <a:spcBef>
                  <a:spcPct val="0"/>
                </a:spcBef>
              </a:pPr>
              <a:t>6</a:t>
            </a:fld>
            <a:endParaRPr lang="en-US" altLang="en-US" sz="1200" baseline="0"/>
          </a:p>
        </p:txBody>
      </p:sp>
      <p:sp>
        <p:nvSpPr>
          <p:cNvPr id="65539" name="Rectangle 2"/>
          <p:cNvSpPr>
            <a:spLocks noGrp="1" noRot="1" noChangeAspect="1" noChangeArrowheads="1" noTextEdit="1"/>
          </p:cNvSpPr>
          <p:nvPr>
            <p:ph type="sldImg"/>
          </p:nvPr>
        </p:nvSpPr>
        <p:spPr>
          <a:xfrm>
            <a:off x="381000" y="685800"/>
            <a:ext cx="6096000" cy="3429000"/>
          </a:xfrm>
          <a:prstGeom prst="rect">
            <a:avLst/>
          </a:prstGeo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361F2B35-0EAE-46D0-AC39-0D010F2F7E11}" type="slidenum">
              <a:rPr lang="en-US" altLang="en-US" sz="1200" baseline="0"/>
              <a:pPr algn="r">
                <a:spcBef>
                  <a:spcPct val="0"/>
                </a:spcBef>
              </a:pPr>
              <a:t>24</a:t>
            </a:fld>
            <a:endParaRPr lang="en-US" altLang="en-US" sz="1200" baseline="0"/>
          </a:p>
        </p:txBody>
      </p:sp>
      <p:sp>
        <p:nvSpPr>
          <p:cNvPr id="83971" name="Rectangle 2050"/>
          <p:cNvSpPr>
            <a:spLocks noGrp="1" noRot="1" noChangeAspect="1" noChangeArrowheads="1" noTextEdit="1"/>
          </p:cNvSpPr>
          <p:nvPr>
            <p:ph type="sldImg"/>
          </p:nvPr>
        </p:nvSpPr>
        <p:spPr>
          <a:xfrm>
            <a:off x="381000" y="685800"/>
            <a:ext cx="6096000" cy="3429000"/>
          </a:xfrm>
          <a:prstGeom prst="rect">
            <a:avLst/>
          </a:prstGeom>
          <a:ln/>
        </p:spPr>
      </p:sp>
      <p:sp>
        <p:nvSpPr>
          <p:cNvPr id="83972"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CD97A7B7-05D3-47F6-A23B-93164CDBCBC4}" type="slidenum">
              <a:rPr lang="en-US" altLang="en-US" sz="1200" baseline="0"/>
              <a:pPr algn="r">
                <a:spcBef>
                  <a:spcPct val="0"/>
                </a:spcBef>
              </a:pPr>
              <a:t>25</a:t>
            </a:fld>
            <a:endParaRPr lang="en-US" altLang="en-US" sz="1200" baseline="0"/>
          </a:p>
        </p:txBody>
      </p:sp>
      <p:sp>
        <p:nvSpPr>
          <p:cNvPr id="84995" name="Rectangle 3074"/>
          <p:cNvSpPr>
            <a:spLocks noGrp="1" noRot="1" noChangeAspect="1" noChangeArrowheads="1" noTextEdit="1"/>
          </p:cNvSpPr>
          <p:nvPr>
            <p:ph type="sldImg"/>
          </p:nvPr>
        </p:nvSpPr>
        <p:spPr>
          <a:xfrm>
            <a:off x="381000" y="685800"/>
            <a:ext cx="6096000" cy="3429000"/>
          </a:xfrm>
          <a:prstGeom prst="rect">
            <a:avLst/>
          </a:prstGeom>
          <a:ln/>
        </p:spPr>
      </p:sp>
      <p:sp>
        <p:nvSpPr>
          <p:cNvPr id="84996" name="Rectangle 307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914BD872-528E-4701-981F-B46312BE8ECB}" type="slidenum">
              <a:rPr lang="en-US" altLang="en-US" sz="1200" baseline="0"/>
              <a:pPr algn="r">
                <a:spcBef>
                  <a:spcPct val="0"/>
                </a:spcBef>
              </a:pPr>
              <a:t>26</a:t>
            </a:fld>
            <a:endParaRPr lang="en-US" altLang="en-US" sz="1200" baseline="0"/>
          </a:p>
        </p:txBody>
      </p:sp>
      <p:sp>
        <p:nvSpPr>
          <p:cNvPr id="86019" name="Rectangle 2050"/>
          <p:cNvSpPr>
            <a:spLocks noGrp="1" noRot="1" noChangeAspect="1" noChangeArrowheads="1" noTextEdit="1"/>
          </p:cNvSpPr>
          <p:nvPr>
            <p:ph type="sldImg"/>
          </p:nvPr>
        </p:nvSpPr>
        <p:spPr>
          <a:xfrm>
            <a:off x="381000" y="685800"/>
            <a:ext cx="6096000" cy="3429000"/>
          </a:xfrm>
          <a:prstGeom prst="rect">
            <a:avLst/>
          </a:prstGeom>
          <a:ln/>
        </p:spPr>
      </p:sp>
      <p:sp>
        <p:nvSpPr>
          <p:cNvPr id="86020"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C69EC7A3-127C-42B0-9C9D-661A20445ED1}" type="slidenum">
              <a:rPr lang="en-US" altLang="en-US" sz="1200" baseline="0"/>
              <a:pPr algn="r">
                <a:spcBef>
                  <a:spcPct val="0"/>
                </a:spcBef>
              </a:pPr>
              <a:t>27</a:t>
            </a:fld>
            <a:endParaRPr lang="en-US" altLang="en-US" sz="1200" baseline="0"/>
          </a:p>
        </p:txBody>
      </p:sp>
      <p:sp>
        <p:nvSpPr>
          <p:cNvPr id="87043" name="Rectangle 2"/>
          <p:cNvSpPr>
            <a:spLocks noGrp="1" noRot="1" noChangeAspect="1" noChangeArrowheads="1" noTextEdit="1"/>
          </p:cNvSpPr>
          <p:nvPr>
            <p:ph type="sldImg"/>
          </p:nvPr>
        </p:nvSpPr>
        <p:spPr>
          <a:xfrm>
            <a:off x="381000" y="685800"/>
            <a:ext cx="6096000" cy="3429000"/>
          </a:xfrm>
          <a:prstGeom prst="rect">
            <a:avLst/>
          </a:prstGeom>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2F84D355-4089-43DD-8842-29D2D19CC26F}" type="slidenum">
              <a:rPr lang="en-US" altLang="en-US" sz="1200" baseline="0"/>
              <a:pPr algn="r">
                <a:spcBef>
                  <a:spcPct val="0"/>
                </a:spcBef>
              </a:pPr>
              <a:t>28</a:t>
            </a:fld>
            <a:endParaRPr lang="en-US" altLang="en-US" sz="1200" baseline="0"/>
          </a:p>
        </p:txBody>
      </p:sp>
      <p:sp>
        <p:nvSpPr>
          <p:cNvPr id="88067" name="Rectangle 2"/>
          <p:cNvSpPr>
            <a:spLocks noGrp="1" noRot="1" noChangeAspect="1" noChangeArrowheads="1" noTextEdit="1"/>
          </p:cNvSpPr>
          <p:nvPr>
            <p:ph type="sldImg"/>
          </p:nvPr>
        </p:nvSpPr>
        <p:spPr>
          <a:xfrm>
            <a:off x="381000" y="685800"/>
            <a:ext cx="6096000" cy="3429000"/>
          </a:xfrm>
          <a:prstGeom prst="rect">
            <a:avLst/>
          </a:prstGeo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5F778B52-1E4F-4EA8-9CDF-386BF903A4F8}" type="slidenum">
              <a:rPr lang="en-US" altLang="en-US" sz="1200" baseline="0"/>
              <a:pPr algn="r">
                <a:spcBef>
                  <a:spcPct val="0"/>
                </a:spcBef>
              </a:pPr>
              <a:t>29</a:t>
            </a:fld>
            <a:endParaRPr lang="en-US" altLang="en-US" sz="1200" baseline="0"/>
          </a:p>
        </p:txBody>
      </p:sp>
      <p:sp>
        <p:nvSpPr>
          <p:cNvPr id="89091" name="Rectangle 1026"/>
          <p:cNvSpPr>
            <a:spLocks noGrp="1" noRot="1" noChangeAspect="1" noChangeArrowheads="1" noTextEdit="1"/>
          </p:cNvSpPr>
          <p:nvPr>
            <p:ph type="sldImg"/>
          </p:nvPr>
        </p:nvSpPr>
        <p:spPr>
          <a:xfrm>
            <a:off x="381000" y="685800"/>
            <a:ext cx="6096000" cy="3429000"/>
          </a:xfrm>
          <a:prstGeom prst="rect">
            <a:avLst/>
          </a:prstGeom>
          <a:ln/>
        </p:spPr>
      </p:sp>
      <p:sp>
        <p:nvSpPr>
          <p:cNvPr id="8909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DAEB0EBC-C163-433C-A83F-DA80ED0F3B40}" type="slidenum">
              <a:rPr lang="en-US" altLang="en-US" sz="1200" baseline="0"/>
              <a:pPr algn="r">
                <a:spcBef>
                  <a:spcPct val="0"/>
                </a:spcBef>
              </a:pPr>
              <a:t>30</a:t>
            </a:fld>
            <a:endParaRPr lang="en-US" altLang="en-US" sz="1200" baseline="0"/>
          </a:p>
        </p:txBody>
      </p:sp>
      <p:sp>
        <p:nvSpPr>
          <p:cNvPr id="90115" name="Rectangle 1026"/>
          <p:cNvSpPr>
            <a:spLocks noGrp="1" noRot="1" noChangeAspect="1" noChangeArrowheads="1" noTextEdit="1"/>
          </p:cNvSpPr>
          <p:nvPr>
            <p:ph type="sldImg"/>
          </p:nvPr>
        </p:nvSpPr>
        <p:spPr>
          <a:xfrm>
            <a:off x="381000" y="685800"/>
            <a:ext cx="6096000" cy="3429000"/>
          </a:xfrm>
          <a:prstGeom prst="rect">
            <a:avLst/>
          </a:prstGeom>
          <a:ln/>
        </p:spPr>
      </p:sp>
      <p:sp>
        <p:nvSpPr>
          <p:cNvPr id="901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047C2CB8-03D4-4A2D-9EA2-DDB9EDFBDE70}" type="slidenum">
              <a:rPr lang="en-US" altLang="en-US" sz="1200" baseline="0"/>
              <a:pPr algn="r">
                <a:spcBef>
                  <a:spcPct val="0"/>
                </a:spcBef>
              </a:pPr>
              <a:t>31</a:t>
            </a:fld>
            <a:endParaRPr lang="en-US" altLang="en-US" sz="1200" baseline="0"/>
          </a:p>
        </p:txBody>
      </p:sp>
      <p:sp>
        <p:nvSpPr>
          <p:cNvPr id="91139" name="Rectangle 2"/>
          <p:cNvSpPr>
            <a:spLocks noGrp="1" noRot="1" noChangeAspect="1" noChangeArrowheads="1" noTextEdit="1"/>
          </p:cNvSpPr>
          <p:nvPr>
            <p:ph type="sldImg"/>
          </p:nvPr>
        </p:nvSpPr>
        <p:spPr>
          <a:xfrm>
            <a:off x="381000" y="685800"/>
            <a:ext cx="6096000" cy="3429000"/>
          </a:xfrm>
          <a:prstGeom prst="rect">
            <a:avLst/>
          </a:prstGeo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9AA12DA4-D3BD-48B0-8D1E-AB3FED10CE05}" type="slidenum">
              <a:rPr lang="en-US" altLang="en-US" sz="1200" baseline="0"/>
              <a:pPr algn="r">
                <a:spcBef>
                  <a:spcPct val="0"/>
                </a:spcBef>
              </a:pPr>
              <a:t>32</a:t>
            </a:fld>
            <a:endParaRPr lang="en-US" altLang="en-US" sz="1200" baseline="0"/>
          </a:p>
        </p:txBody>
      </p:sp>
      <p:sp>
        <p:nvSpPr>
          <p:cNvPr id="93187" name="Rectangle 1026"/>
          <p:cNvSpPr>
            <a:spLocks noGrp="1" noRot="1" noChangeAspect="1" noChangeArrowheads="1" noTextEdit="1"/>
          </p:cNvSpPr>
          <p:nvPr>
            <p:ph type="sldImg"/>
          </p:nvPr>
        </p:nvSpPr>
        <p:spPr>
          <a:xfrm>
            <a:off x="381000" y="685800"/>
            <a:ext cx="6096000" cy="3429000"/>
          </a:xfrm>
          <a:prstGeom prst="rect">
            <a:avLst/>
          </a:prstGeom>
          <a:ln/>
        </p:spPr>
      </p:sp>
      <p:sp>
        <p:nvSpPr>
          <p:cNvPr id="9318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AF3EE3E4-D513-4CC2-A8C6-371BC5EB8185}" type="slidenum">
              <a:rPr lang="en-US" altLang="en-US" sz="1200" baseline="0"/>
              <a:pPr algn="r">
                <a:spcBef>
                  <a:spcPct val="0"/>
                </a:spcBef>
              </a:pPr>
              <a:t>33</a:t>
            </a:fld>
            <a:endParaRPr lang="en-US" altLang="en-US" sz="1200" baseline="0"/>
          </a:p>
        </p:txBody>
      </p:sp>
      <p:sp>
        <p:nvSpPr>
          <p:cNvPr id="94211" name="Rectangle 1026"/>
          <p:cNvSpPr>
            <a:spLocks noGrp="1" noRot="1" noChangeAspect="1" noChangeArrowheads="1" noTextEdit="1"/>
          </p:cNvSpPr>
          <p:nvPr>
            <p:ph type="sldImg"/>
          </p:nvPr>
        </p:nvSpPr>
        <p:spPr>
          <a:xfrm>
            <a:off x="381000" y="685800"/>
            <a:ext cx="6096000" cy="3429000"/>
          </a:xfrm>
          <a:prstGeom prst="rect">
            <a:avLst/>
          </a:prstGeom>
          <a:ln/>
        </p:spPr>
      </p:sp>
      <p:sp>
        <p:nvSpPr>
          <p:cNvPr id="942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AE22387E-BEBD-4DDC-9761-5EE42B8F8B66}" type="slidenum">
              <a:rPr lang="en-US" altLang="en-US" sz="1200" baseline="0"/>
              <a:pPr algn="r">
                <a:spcBef>
                  <a:spcPct val="0"/>
                </a:spcBef>
              </a:pPr>
              <a:t>7</a:t>
            </a:fld>
            <a:endParaRPr lang="en-US" altLang="en-US" sz="1200" baseline="0"/>
          </a:p>
        </p:txBody>
      </p:sp>
      <p:sp>
        <p:nvSpPr>
          <p:cNvPr id="66563" name="Rectangle 2"/>
          <p:cNvSpPr>
            <a:spLocks noGrp="1" noRot="1" noChangeAspect="1" noChangeArrowheads="1" noTextEdit="1"/>
          </p:cNvSpPr>
          <p:nvPr>
            <p:ph type="sldImg"/>
          </p:nvPr>
        </p:nvSpPr>
        <p:spPr>
          <a:xfrm>
            <a:off x="381000" y="685800"/>
            <a:ext cx="6096000" cy="3429000"/>
          </a:xfrm>
          <a:prstGeom prst="rect">
            <a:avLst/>
          </a:prstGeo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D1B79367-9710-455A-AC51-347004BA2B2B}" type="slidenum">
              <a:rPr lang="en-US" altLang="en-US" sz="1200" baseline="0"/>
              <a:pPr algn="r">
                <a:spcBef>
                  <a:spcPct val="0"/>
                </a:spcBef>
              </a:pPr>
              <a:t>34</a:t>
            </a:fld>
            <a:endParaRPr lang="en-US" altLang="en-US" sz="1200" baseline="0"/>
          </a:p>
        </p:txBody>
      </p:sp>
      <p:sp>
        <p:nvSpPr>
          <p:cNvPr id="95235" name="Rectangle 1026"/>
          <p:cNvSpPr>
            <a:spLocks noGrp="1" noRot="1" noChangeAspect="1" noChangeArrowheads="1" noTextEdit="1"/>
          </p:cNvSpPr>
          <p:nvPr>
            <p:ph type="sldImg"/>
          </p:nvPr>
        </p:nvSpPr>
        <p:spPr>
          <a:xfrm>
            <a:off x="381000" y="685800"/>
            <a:ext cx="6096000" cy="3429000"/>
          </a:xfrm>
          <a:prstGeom prst="rect">
            <a:avLst/>
          </a:prstGeom>
          <a:ln/>
        </p:spPr>
      </p:sp>
      <p:sp>
        <p:nvSpPr>
          <p:cNvPr id="9523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DC38F79A-33B2-42E7-BB77-DC744E023A56}" type="slidenum">
              <a:rPr lang="en-US" altLang="en-US" sz="1200" baseline="0"/>
              <a:pPr algn="r">
                <a:spcBef>
                  <a:spcPct val="0"/>
                </a:spcBef>
              </a:pPr>
              <a:t>35</a:t>
            </a:fld>
            <a:endParaRPr lang="en-US" altLang="en-US" sz="1200" baseline="0"/>
          </a:p>
        </p:txBody>
      </p:sp>
      <p:sp>
        <p:nvSpPr>
          <p:cNvPr id="96259" name="Rectangle 1026"/>
          <p:cNvSpPr>
            <a:spLocks noGrp="1" noRot="1" noChangeAspect="1" noChangeArrowheads="1" noTextEdit="1"/>
          </p:cNvSpPr>
          <p:nvPr>
            <p:ph type="sldImg"/>
          </p:nvPr>
        </p:nvSpPr>
        <p:spPr>
          <a:xfrm>
            <a:off x="381000" y="685800"/>
            <a:ext cx="6096000" cy="3429000"/>
          </a:xfrm>
          <a:prstGeom prst="rect">
            <a:avLst/>
          </a:prstGeom>
          <a:ln/>
        </p:spPr>
      </p:sp>
      <p:sp>
        <p:nvSpPr>
          <p:cNvPr id="9626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B52780A4-B34E-4E9D-88AE-8577C2481563}" type="slidenum">
              <a:rPr lang="en-US" altLang="en-US" sz="1200" baseline="0"/>
              <a:pPr algn="r">
                <a:spcBef>
                  <a:spcPct val="0"/>
                </a:spcBef>
              </a:pPr>
              <a:t>36</a:t>
            </a:fld>
            <a:endParaRPr lang="en-US" altLang="en-US" sz="1200" baseline="0"/>
          </a:p>
        </p:txBody>
      </p:sp>
      <p:sp>
        <p:nvSpPr>
          <p:cNvPr id="98307" name="Rectangle 3074"/>
          <p:cNvSpPr>
            <a:spLocks noGrp="1" noRot="1" noChangeAspect="1" noChangeArrowheads="1" noTextEdit="1"/>
          </p:cNvSpPr>
          <p:nvPr>
            <p:ph type="sldImg"/>
          </p:nvPr>
        </p:nvSpPr>
        <p:spPr>
          <a:xfrm>
            <a:off x="381000" y="685800"/>
            <a:ext cx="6096000" cy="3429000"/>
          </a:xfrm>
          <a:prstGeom prst="rect">
            <a:avLst/>
          </a:prstGeom>
          <a:ln/>
        </p:spPr>
      </p:sp>
      <p:sp>
        <p:nvSpPr>
          <p:cNvPr id="98308" name="Rectangle 307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16159407-48FE-423E-9346-1DCFF5BF6D8B}" type="slidenum">
              <a:rPr lang="en-US" altLang="en-US" sz="1200" baseline="0"/>
              <a:pPr algn="r">
                <a:spcBef>
                  <a:spcPct val="0"/>
                </a:spcBef>
              </a:pPr>
              <a:t>37</a:t>
            </a:fld>
            <a:endParaRPr lang="en-US" altLang="en-US" sz="1200" baseline="0"/>
          </a:p>
        </p:txBody>
      </p:sp>
      <p:sp>
        <p:nvSpPr>
          <p:cNvPr id="99331" name="Rectangle 3074"/>
          <p:cNvSpPr>
            <a:spLocks noGrp="1" noRot="1" noChangeAspect="1" noChangeArrowheads="1" noTextEdit="1"/>
          </p:cNvSpPr>
          <p:nvPr>
            <p:ph type="sldImg"/>
          </p:nvPr>
        </p:nvSpPr>
        <p:spPr>
          <a:xfrm>
            <a:off x="381000" y="685800"/>
            <a:ext cx="6096000" cy="3429000"/>
          </a:xfrm>
          <a:prstGeom prst="rect">
            <a:avLst/>
          </a:prstGeom>
          <a:ln/>
        </p:spPr>
      </p:sp>
      <p:sp>
        <p:nvSpPr>
          <p:cNvPr id="99332" name="Rectangle 307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F3662897-91EE-47A1-A701-BFB0E3A21ED7}" type="slidenum">
              <a:rPr lang="en-US" altLang="en-US" sz="1200" baseline="0"/>
              <a:pPr algn="r">
                <a:spcBef>
                  <a:spcPct val="0"/>
                </a:spcBef>
              </a:pPr>
              <a:t>38</a:t>
            </a:fld>
            <a:endParaRPr lang="en-US" altLang="en-US" sz="1200" baseline="0"/>
          </a:p>
        </p:txBody>
      </p:sp>
      <p:sp>
        <p:nvSpPr>
          <p:cNvPr id="100355" name="Rectangle 2050"/>
          <p:cNvSpPr>
            <a:spLocks noGrp="1" noRot="1" noChangeAspect="1" noChangeArrowheads="1" noTextEdit="1"/>
          </p:cNvSpPr>
          <p:nvPr>
            <p:ph type="sldImg"/>
          </p:nvPr>
        </p:nvSpPr>
        <p:spPr>
          <a:xfrm>
            <a:off x="381000" y="685800"/>
            <a:ext cx="6096000" cy="3429000"/>
          </a:xfrm>
          <a:prstGeom prst="rect">
            <a:avLst/>
          </a:prstGeom>
          <a:ln/>
        </p:spPr>
      </p:sp>
      <p:sp>
        <p:nvSpPr>
          <p:cNvPr id="100356"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32BC0BF0-4818-4BC2-A3C3-108A620A5ECF}" type="slidenum">
              <a:rPr lang="en-US" altLang="en-US" sz="1200" baseline="0"/>
              <a:pPr algn="r">
                <a:spcBef>
                  <a:spcPct val="0"/>
                </a:spcBef>
              </a:pPr>
              <a:t>39</a:t>
            </a:fld>
            <a:endParaRPr lang="en-US" altLang="en-US" sz="1200" baseline="0"/>
          </a:p>
        </p:txBody>
      </p:sp>
      <p:sp>
        <p:nvSpPr>
          <p:cNvPr id="101379" name="Rectangle 2"/>
          <p:cNvSpPr>
            <a:spLocks noGrp="1" noRot="1" noChangeAspect="1" noChangeArrowheads="1" noTextEdit="1"/>
          </p:cNvSpPr>
          <p:nvPr>
            <p:ph type="sldImg"/>
          </p:nvPr>
        </p:nvSpPr>
        <p:spPr>
          <a:xfrm>
            <a:off x="381000" y="685800"/>
            <a:ext cx="6096000" cy="3429000"/>
          </a:xfrm>
          <a:prstGeom prst="rect">
            <a:avLst/>
          </a:prstGeo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52A2E5F4-262C-40E3-972B-AB484941737C}" type="slidenum">
              <a:rPr lang="en-US" altLang="en-US" sz="1200" baseline="0"/>
              <a:pPr algn="r">
                <a:spcBef>
                  <a:spcPct val="0"/>
                </a:spcBef>
              </a:pPr>
              <a:t>40</a:t>
            </a:fld>
            <a:endParaRPr lang="en-US" altLang="en-US" sz="1200" baseline="0"/>
          </a:p>
        </p:txBody>
      </p:sp>
      <p:sp>
        <p:nvSpPr>
          <p:cNvPr id="143363" name="Rectangle 2"/>
          <p:cNvSpPr>
            <a:spLocks noGrp="1" noRot="1" noChangeAspect="1" noChangeArrowheads="1" noTextEdit="1"/>
          </p:cNvSpPr>
          <p:nvPr>
            <p:ph type="sldImg"/>
          </p:nvPr>
        </p:nvSpPr>
        <p:spPr>
          <a:xfrm>
            <a:off x="381000" y="685800"/>
            <a:ext cx="6096000" cy="3429000"/>
          </a:xfrm>
          <a:prstGeom prst="rect">
            <a:avLst/>
          </a:prstGeom>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79FAC1A0-D913-4271-8A26-7E14924B4915}" type="slidenum">
              <a:rPr lang="en-US" altLang="en-US" sz="1200" baseline="0"/>
              <a:pPr algn="r">
                <a:spcBef>
                  <a:spcPct val="0"/>
                </a:spcBef>
              </a:pPr>
              <a:t>41</a:t>
            </a:fld>
            <a:endParaRPr lang="en-US" altLang="en-US" sz="1200" baseline="0"/>
          </a:p>
        </p:txBody>
      </p:sp>
      <p:sp>
        <p:nvSpPr>
          <p:cNvPr id="102403" name="Rectangle 2050"/>
          <p:cNvSpPr>
            <a:spLocks noGrp="1" noRot="1" noChangeAspect="1" noChangeArrowheads="1" noTextEdit="1"/>
          </p:cNvSpPr>
          <p:nvPr>
            <p:ph type="sldImg"/>
          </p:nvPr>
        </p:nvSpPr>
        <p:spPr>
          <a:xfrm>
            <a:off x="381000" y="685800"/>
            <a:ext cx="6096000" cy="3429000"/>
          </a:xfrm>
          <a:prstGeom prst="rect">
            <a:avLst/>
          </a:prstGeom>
          <a:ln/>
        </p:spPr>
      </p:sp>
      <p:sp>
        <p:nvSpPr>
          <p:cNvPr id="102404"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7CD4CEAA-7A05-409D-8C0A-B6A7319FA854}" type="slidenum">
              <a:rPr lang="en-US" altLang="en-US" sz="1200" baseline="0"/>
              <a:pPr algn="r">
                <a:spcBef>
                  <a:spcPct val="0"/>
                </a:spcBef>
              </a:pPr>
              <a:t>42</a:t>
            </a:fld>
            <a:endParaRPr lang="en-US" altLang="en-US" sz="1200" baseline="0"/>
          </a:p>
        </p:txBody>
      </p:sp>
      <p:sp>
        <p:nvSpPr>
          <p:cNvPr id="103427" name="Rectangle 1026"/>
          <p:cNvSpPr>
            <a:spLocks noGrp="1" noRot="1" noChangeAspect="1" noChangeArrowheads="1" noTextEdit="1"/>
          </p:cNvSpPr>
          <p:nvPr>
            <p:ph type="sldImg"/>
          </p:nvPr>
        </p:nvSpPr>
        <p:spPr>
          <a:xfrm>
            <a:off x="381000" y="685800"/>
            <a:ext cx="6096000" cy="3429000"/>
          </a:xfrm>
          <a:prstGeom prst="rect">
            <a:avLst/>
          </a:prstGeom>
          <a:ln/>
        </p:spPr>
      </p:sp>
      <p:sp>
        <p:nvSpPr>
          <p:cNvPr id="10342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2D136455-1809-459E-BDB8-994FA2A81C2E}" type="slidenum">
              <a:rPr lang="en-US" altLang="en-US" sz="1200" baseline="0"/>
              <a:pPr algn="r">
                <a:spcBef>
                  <a:spcPct val="0"/>
                </a:spcBef>
              </a:pPr>
              <a:t>43</a:t>
            </a:fld>
            <a:endParaRPr lang="en-US" altLang="en-US" sz="1200" baseline="0"/>
          </a:p>
        </p:txBody>
      </p:sp>
      <p:sp>
        <p:nvSpPr>
          <p:cNvPr id="104451" name="Rectangle 1026"/>
          <p:cNvSpPr>
            <a:spLocks noGrp="1" noRot="1" noChangeAspect="1" noChangeArrowheads="1" noTextEdit="1"/>
          </p:cNvSpPr>
          <p:nvPr>
            <p:ph type="sldImg"/>
          </p:nvPr>
        </p:nvSpPr>
        <p:spPr>
          <a:xfrm>
            <a:off x="381000" y="685800"/>
            <a:ext cx="6096000" cy="3429000"/>
          </a:xfrm>
          <a:prstGeom prst="rect">
            <a:avLst/>
          </a:prstGeom>
          <a:ln/>
        </p:spPr>
      </p:sp>
      <p:sp>
        <p:nvSpPr>
          <p:cNvPr id="10445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91D7AA81-1B22-4266-A9CE-35690F1434E1}" type="slidenum">
              <a:rPr lang="en-US" altLang="en-US" sz="1200" baseline="0"/>
              <a:pPr algn="r">
                <a:spcBef>
                  <a:spcPct val="0"/>
                </a:spcBef>
              </a:pPr>
              <a:t>8</a:t>
            </a:fld>
            <a:endParaRPr lang="en-US" altLang="en-US" sz="1200" baseline="0"/>
          </a:p>
        </p:txBody>
      </p:sp>
      <p:sp>
        <p:nvSpPr>
          <p:cNvPr id="67587" name="Rectangle 2"/>
          <p:cNvSpPr>
            <a:spLocks noGrp="1" noRot="1" noChangeAspect="1" noChangeArrowheads="1" noTextEdit="1"/>
          </p:cNvSpPr>
          <p:nvPr>
            <p:ph type="sldImg"/>
          </p:nvPr>
        </p:nvSpPr>
        <p:spPr>
          <a:xfrm>
            <a:off x="381000" y="685800"/>
            <a:ext cx="6096000" cy="3429000"/>
          </a:xfrm>
          <a:prstGeom prst="rect">
            <a:avLst/>
          </a:prstGeo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38BAEF55-B21B-48D7-9139-972E805A9B3F}" type="slidenum">
              <a:rPr lang="en-US" altLang="en-US" sz="1200" baseline="0"/>
              <a:pPr algn="r">
                <a:spcBef>
                  <a:spcPct val="0"/>
                </a:spcBef>
              </a:pPr>
              <a:t>44</a:t>
            </a:fld>
            <a:endParaRPr lang="en-US" altLang="en-US" sz="1200" baseline="0"/>
          </a:p>
        </p:txBody>
      </p:sp>
      <p:sp>
        <p:nvSpPr>
          <p:cNvPr id="105475" name="Rectangle 1026"/>
          <p:cNvSpPr>
            <a:spLocks noGrp="1" noRot="1" noChangeAspect="1" noChangeArrowheads="1" noTextEdit="1"/>
          </p:cNvSpPr>
          <p:nvPr>
            <p:ph type="sldImg"/>
          </p:nvPr>
        </p:nvSpPr>
        <p:spPr>
          <a:xfrm>
            <a:off x="381000" y="685800"/>
            <a:ext cx="6096000" cy="3429000"/>
          </a:xfrm>
          <a:prstGeom prst="rect">
            <a:avLst/>
          </a:prstGeom>
          <a:ln/>
        </p:spPr>
      </p:sp>
      <p:sp>
        <p:nvSpPr>
          <p:cNvPr id="10547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63F20884-8942-4F68-9E89-0E81F92EAF70}" type="slidenum">
              <a:rPr lang="en-US" altLang="en-US" sz="1200" baseline="0"/>
              <a:pPr algn="r">
                <a:spcBef>
                  <a:spcPct val="0"/>
                </a:spcBef>
              </a:pPr>
              <a:t>45</a:t>
            </a:fld>
            <a:endParaRPr lang="en-US" altLang="en-US" sz="1200" baseline="0"/>
          </a:p>
        </p:txBody>
      </p:sp>
      <p:sp>
        <p:nvSpPr>
          <p:cNvPr id="106499" name="Rectangle 1026"/>
          <p:cNvSpPr>
            <a:spLocks noGrp="1" noRot="1" noChangeAspect="1" noChangeArrowheads="1" noTextEdit="1"/>
          </p:cNvSpPr>
          <p:nvPr>
            <p:ph type="sldImg"/>
          </p:nvPr>
        </p:nvSpPr>
        <p:spPr>
          <a:xfrm>
            <a:off x="381000" y="685800"/>
            <a:ext cx="6096000" cy="3429000"/>
          </a:xfrm>
          <a:prstGeom prst="rect">
            <a:avLst/>
          </a:prstGeom>
          <a:ln/>
        </p:spPr>
      </p:sp>
      <p:sp>
        <p:nvSpPr>
          <p:cNvPr id="10650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5AA8DFDA-FD33-4126-AE29-43223C198936}" type="slidenum">
              <a:rPr lang="en-US" altLang="en-US" sz="1200" baseline="0"/>
              <a:pPr algn="r">
                <a:spcBef>
                  <a:spcPct val="0"/>
                </a:spcBef>
              </a:pPr>
              <a:t>46</a:t>
            </a:fld>
            <a:endParaRPr lang="en-US" altLang="en-US" sz="1200" baseline="0"/>
          </a:p>
        </p:txBody>
      </p:sp>
      <p:sp>
        <p:nvSpPr>
          <p:cNvPr id="107523" name="Rectangle 1026"/>
          <p:cNvSpPr>
            <a:spLocks noGrp="1" noRot="1" noChangeAspect="1" noChangeArrowheads="1" noTextEdit="1"/>
          </p:cNvSpPr>
          <p:nvPr>
            <p:ph type="sldImg"/>
          </p:nvPr>
        </p:nvSpPr>
        <p:spPr>
          <a:xfrm>
            <a:off x="381000" y="685800"/>
            <a:ext cx="6096000" cy="3429000"/>
          </a:xfrm>
          <a:prstGeom prst="rect">
            <a:avLst/>
          </a:prstGeom>
          <a:ln/>
        </p:spPr>
      </p:sp>
      <p:sp>
        <p:nvSpPr>
          <p:cNvPr id="10752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34748B0B-BDDF-465E-8038-86BD358D9D44}" type="slidenum">
              <a:rPr lang="en-US" altLang="en-US" sz="1200" baseline="0"/>
              <a:pPr algn="r">
                <a:spcBef>
                  <a:spcPct val="0"/>
                </a:spcBef>
              </a:pPr>
              <a:t>47</a:t>
            </a:fld>
            <a:endParaRPr lang="en-US" altLang="en-US" sz="1200" baseline="0"/>
          </a:p>
        </p:txBody>
      </p:sp>
      <p:sp>
        <p:nvSpPr>
          <p:cNvPr id="108547" name="Rectangle 1026"/>
          <p:cNvSpPr>
            <a:spLocks noGrp="1" noRot="1" noChangeAspect="1" noChangeArrowheads="1" noTextEdit="1"/>
          </p:cNvSpPr>
          <p:nvPr>
            <p:ph type="sldImg"/>
          </p:nvPr>
        </p:nvSpPr>
        <p:spPr>
          <a:xfrm>
            <a:off x="381000" y="685800"/>
            <a:ext cx="6096000" cy="3429000"/>
          </a:xfrm>
          <a:prstGeom prst="rect">
            <a:avLst/>
          </a:prstGeom>
          <a:ln/>
        </p:spPr>
      </p:sp>
      <p:sp>
        <p:nvSpPr>
          <p:cNvPr id="1085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533180DE-6814-43B9-A5B7-7F086CF27D95}" type="slidenum">
              <a:rPr lang="en-US" altLang="en-US" sz="1200" baseline="0"/>
              <a:pPr algn="r">
                <a:spcBef>
                  <a:spcPct val="0"/>
                </a:spcBef>
              </a:pPr>
              <a:t>48</a:t>
            </a:fld>
            <a:endParaRPr lang="en-US" altLang="en-US" sz="1200" baseline="0"/>
          </a:p>
        </p:txBody>
      </p:sp>
      <p:sp>
        <p:nvSpPr>
          <p:cNvPr id="109571" name="Rectangle 2"/>
          <p:cNvSpPr>
            <a:spLocks noGrp="1" noRot="1" noChangeAspect="1" noChangeArrowheads="1" noTextEdit="1"/>
          </p:cNvSpPr>
          <p:nvPr>
            <p:ph type="sldImg"/>
          </p:nvPr>
        </p:nvSpPr>
        <p:spPr>
          <a:xfrm>
            <a:off x="381000" y="685800"/>
            <a:ext cx="6096000" cy="3429000"/>
          </a:xfrm>
          <a:prstGeom prst="rect">
            <a:avLst/>
          </a:prstGeo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325071DF-FDE3-4DA6-A585-529D1BC9B5BF}" type="slidenum">
              <a:rPr lang="en-US" altLang="en-US" sz="1200" baseline="0"/>
              <a:pPr algn="r">
                <a:spcBef>
                  <a:spcPct val="0"/>
                </a:spcBef>
              </a:pPr>
              <a:t>49</a:t>
            </a:fld>
            <a:endParaRPr lang="en-US" altLang="en-US" sz="1200" baseline="0"/>
          </a:p>
        </p:txBody>
      </p:sp>
      <p:sp>
        <p:nvSpPr>
          <p:cNvPr id="110595" name="Rectangle 2"/>
          <p:cNvSpPr>
            <a:spLocks noGrp="1" noRot="1" noChangeAspect="1" noChangeArrowheads="1" noTextEdit="1"/>
          </p:cNvSpPr>
          <p:nvPr>
            <p:ph type="sldImg"/>
          </p:nvPr>
        </p:nvSpPr>
        <p:spPr>
          <a:xfrm>
            <a:off x="381000" y="685800"/>
            <a:ext cx="6096000" cy="3429000"/>
          </a:xfrm>
          <a:prstGeom prst="rect">
            <a:avLst/>
          </a:prstGeo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98C633FD-A4AD-4DC2-BE99-A646BAA74AD4}" type="slidenum">
              <a:rPr lang="en-US" altLang="en-US" sz="1200" baseline="0"/>
              <a:pPr algn="r">
                <a:spcBef>
                  <a:spcPct val="0"/>
                </a:spcBef>
              </a:pPr>
              <a:t>50</a:t>
            </a:fld>
            <a:endParaRPr lang="en-US" altLang="en-US" sz="1200" baseline="0"/>
          </a:p>
        </p:txBody>
      </p:sp>
      <p:sp>
        <p:nvSpPr>
          <p:cNvPr id="111619" name="Rectangle 1026"/>
          <p:cNvSpPr>
            <a:spLocks noGrp="1" noRot="1" noChangeAspect="1" noChangeArrowheads="1" noTextEdit="1"/>
          </p:cNvSpPr>
          <p:nvPr>
            <p:ph type="sldImg"/>
          </p:nvPr>
        </p:nvSpPr>
        <p:spPr>
          <a:xfrm>
            <a:off x="381000" y="685800"/>
            <a:ext cx="6096000" cy="3429000"/>
          </a:xfrm>
          <a:prstGeom prst="rect">
            <a:avLst/>
          </a:prstGeom>
          <a:ln/>
        </p:spPr>
      </p:sp>
      <p:sp>
        <p:nvSpPr>
          <p:cNvPr id="11162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2A3517DC-C861-4A8B-B66A-0475F76763F6}" type="slidenum">
              <a:rPr lang="en-US" altLang="en-US" sz="1200" baseline="0"/>
              <a:pPr algn="r">
                <a:spcBef>
                  <a:spcPct val="0"/>
                </a:spcBef>
              </a:pPr>
              <a:t>51</a:t>
            </a:fld>
            <a:endParaRPr lang="en-US" altLang="en-US" sz="1200" baseline="0"/>
          </a:p>
        </p:txBody>
      </p:sp>
      <p:sp>
        <p:nvSpPr>
          <p:cNvPr id="112643" name="Rectangle 2"/>
          <p:cNvSpPr>
            <a:spLocks noGrp="1" noRot="1" noChangeAspect="1" noChangeArrowheads="1" noTextEdit="1"/>
          </p:cNvSpPr>
          <p:nvPr>
            <p:ph type="sldImg"/>
          </p:nvPr>
        </p:nvSpPr>
        <p:spPr>
          <a:xfrm>
            <a:off x="381000" y="685800"/>
            <a:ext cx="6096000" cy="3429000"/>
          </a:xfrm>
          <a:prstGeom prst="rect">
            <a:avLst/>
          </a:prstGeo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8BD7921D-D3A9-4873-88A0-D0732D0B5E2B}" type="slidenum">
              <a:rPr lang="en-US" altLang="en-US" sz="1200" baseline="0"/>
              <a:pPr algn="r">
                <a:spcBef>
                  <a:spcPct val="0"/>
                </a:spcBef>
              </a:pPr>
              <a:t>52</a:t>
            </a:fld>
            <a:endParaRPr lang="en-US" altLang="en-US" sz="1200" baseline="0"/>
          </a:p>
        </p:txBody>
      </p:sp>
      <p:sp>
        <p:nvSpPr>
          <p:cNvPr id="113667" name="Rectangle 2"/>
          <p:cNvSpPr>
            <a:spLocks noGrp="1" noRot="1" noChangeAspect="1" noChangeArrowheads="1" noTextEdit="1"/>
          </p:cNvSpPr>
          <p:nvPr>
            <p:ph type="sldImg"/>
          </p:nvPr>
        </p:nvSpPr>
        <p:spPr>
          <a:xfrm>
            <a:off x="381000" y="685800"/>
            <a:ext cx="6096000" cy="3429000"/>
          </a:xfrm>
          <a:prstGeom prst="rect">
            <a:avLst/>
          </a:prstGeo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ED37D6EB-1990-4E4C-B0F9-9ADA617B3067}" type="slidenum">
              <a:rPr lang="en-US" altLang="en-US" sz="1200" baseline="0"/>
              <a:pPr algn="r">
                <a:spcBef>
                  <a:spcPct val="0"/>
                </a:spcBef>
              </a:pPr>
              <a:t>53</a:t>
            </a:fld>
            <a:endParaRPr lang="en-US" altLang="en-US" sz="1200" baseline="0"/>
          </a:p>
        </p:txBody>
      </p:sp>
      <p:sp>
        <p:nvSpPr>
          <p:cNvPr id="114691" name="Rectangle 2"/>
          <p:cNvSpPr>
            <a:spLocks noGrp="1" noRot="1" noChangeAspect="1" noChangeArrowheads="1" noTextEdit="1"/>
          </p:cNvSpPr>
          <p:nvPr>
            <p:ph type="sldImg"/>
          </p:nvPr>
        </p:nvSpPr>
        <p:spPr>
          <a:xfrm>
            <a:off x="381000" y="685800"/>
            <a:ext cx="6096000" cy="3429000"/>
          </a:xfrm>
          <a:prstGeom prst="rect">
            <a:avLst/>
          </a:prstGeo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E91F63EF-D445-4C3D-AFB7-48A7F5962B94}" type="slidenum">
              <a:rPr lang="en-US" altLang="en-US" sz="1200" baseline="0"/>
              <a:pPr algn="r">
                <a:spcBef>
                  <a:spcPct val="0"/>
                </a:spcBef>
              </a:pPr>
              <a:t>9</a:t>
            </a:fld>
            <a:endParaRPr lang="en-US" altLang="en-US" sz="1200" baseline="0"/>
          </a:p>
        </p:txBody>
      </p:sp>
      <p:sp>
        <p:nvSpPr>
          <p:cNvPr id="68611" name="Rectangle 2"/>
          <p:cNvSpPr>
            <a:spLocks noGrp="1" noRot="1" noChangeAspect="1" noChangeArrowheads="1" noTextEdit="1"/>
          </p:cNvSpPr>
          <p:nvPr>
            <p:ph type="sldImg"/>
          </p:nvPr>
        </p:nvSpPr>
        <p:spPr>
          <a:xfrm>
            <a:off x="381000" y="685800"/>
            <a:ext cx="6096000" cy="3429000"/>
          </a:xfrm>
          <a:prstGeom prst="rect">
            <a:avLst/>
          </a:prstGeo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A0CB5CB6-68B2-402F-B2D5-633A3B70B8FB}" type="slidenum">
              <a:rPr lang="en-US" altLang="en-US" sz="1200" baseline="0"/>
              <a:pPr algn="r">
                <a:spcBef>
                  <a:spcPct val="0"/>
                </a:spcBef>
              </a:pPr>
              <a:t>54</a:t>
            </a:fld>
            <a:endParaRPr lang="en-US" altLang="en-US" sz="1200" baseline="0"/>
          </a:p>
        </p:txBody>
      </p:sp>
      <p:sp>
        <p:nvSpPr>
          <p:cNvPr id="115715" name="Rectangle 2"/>
          <p:cNvSpPr>
            <a:spLocks noGrp="1" noRot="1" noChangeAspect="1" noChangeArrowheads="1" noTextEdit="1"/>
          </p:cNvSpPr>
          <p:nvPr>
            <p:ph type="sldImg"/>
          </p:nvPr>
        </p:nvSpPr>
        <p:spPr>
          <a:xfrm>
            <a:off x="381000" y="685800"/>
            <a:ext cx="6096000" cy="3429000"/>
          </a:xfrm>
          <a:prstGeom prst="rect">
            <a:avLst/>
          </a:prstGeo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DC3F7D4C-EEC2-4D10-932F-EA1E01D19BCC}" type="slidenum">
              <a:rPr lang="en-US" altLang="en-US" sz="1200" baseline="0"/>
              <a:pPr algn="r">
                <a:spcBef>
                  <a:spcPct val="0"/>
                </a:spcBef>
              </a:pPr>
              <a:t>10</a:t>
            </a:fld>
            <a:endParaRPr lang="en-US" altLang="en-US" sz="1200" baseline="0"/>
          </a:p>
        </p:txBody>
      </p:sp>
      <p:sp>
        <p:nvSpPr>
          <p:cNvPr id="69635" name="Rectangle 2"/>
          <p:cNvSpPr>
            <a:spLocks noGrp="1" noRot="1" noChangeAspect="1" noChangeArrowheads="1" noTextEdit="1"/>
          </p:cNvSpPr>
          <p:nvPr>
            <p:ph type="sldImg"/>
          </p:nvPr>
        </p:nvSpPr>
        <p:spPr>
          <a:xfrm>
            <a:off x="381000" y="685800"/>
            <a:ext cx="6096000" cy="3429000"/>
          </a:xfrm>
          <a:prstGeom prst="rect">
            <a:avLst/>
          </a:prstGeom>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F622CB5F-96B6-4E6D-9986-39588175D9CC}" type="slidenum">
              <a:rPr lang="en-US" altLang="en-US" sz="1200" baseline="0"/>
              <a:pPr algn="r">
                <a:spcBef>
                  <a:spcPct val="0"/>
                </a:spcBef>
              </a:pPr>
              <a:t>11</a:t>
            </a:fld>
            <a:endParaRPr lang="en-US" altLang="en-US" sz="1200" baseline="0"/>
          </a:p>
        </p:txBody>
      </p:sp>
      <p:sp>
        <p:nvSpPr>
          <p:cNvPr id="70659" name="Rectangle 2"/>
          <p:cNvSpPr>
            <a:spLocks noGrp="1" noRot="1" noChangeAspect="1" noChangeArrowheads="1" noTextEdit="1"/>
          </p:cNvSpPr>
          <p:nvPr>
            <p:ph type="sldImg"/>
          </p:nvPr>
        </p:nvSpPr>
        <p:spPr>
          <a:xfrm>
            <a:off x="381000" y="685800"/>
            <a:ext cx="6096000" cy="3429000"/>
          </a:xfrm>
          <a:prstGeom prst="rect">
            <a:avLst/>
          </a:prstGeom>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EF1375F5-4065-460E-BB78-145C2BDBE767}" type="slidenum">
              <a:rPr lang="en-US" altLang="en-US" sz="1200" baseline="0"/>
              <a:pPr algn="r">
                <a:spcBef>
                  <a:spcPct val="0"/>
                </a:spcBef>
              </a:pPr>
              <a:t>12</a:t>
            </a:fld>
            <a:endParaRPr lang="en-US" altLang="en-US" sz="1200" baseline="0"/>
          </a:p>
        </p:txBody>
      </p:sp>
      <p:sp>
        <p:nvSpPr>
          <p:cNvPr id="71683" name="Rectangle 2"/>
          <p:cNvSpPr>
            <a:spLocks noGrp="1" noRot="1" noChangeAspect="1" noChangeArrowheads="1" noTextEdit="1"/>
          </p:cNvSpPr>
          <p:nvPr>
            <p:ph type="sldImg"/>
          </p:nvPr>
        </p:nvSpPr>
        <p:spPr>
          <a:xfrm>
            <a:off x="381000" y="685800"/>
            <a:ext cx="6096000" cy="3429000"/>
          </a:xfrm>
          <a:prstGeom prst="rect">
            <a:avLst/>
          </a:prstGeom>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87EE3480-DF1B-4455-9384-A5D77FE7E33D}" type="slidenum">
              <a:rPr lang="en-US" altLang="en-US" sz="1200" baseline="0"/>
              <a:pPr algn="r">
                <a:spcBef>
                  <a:spcPct val="0"/>
                </a:spcBef>
              </a:pPr>
              <a:t>13</a:t>
            </a:fld>
            <a:endParaRPr lang="en-US" altLang="en-US" sz="1200" baseline="0"/>
          </a:p>
        </p:txBody>
      </p:sp>
      <p:sp>
        <p:nvSpPr>
          <p:cNvPr id="72707" name="Rectangle 2"/>
          <p:cNvSpPr>
            <a:spLocks noGrp="1" noRot="1" noChangeAspect="1" noChangeArrowheads="1" noTextEdit="1"/>
          </p:cNvSpPr>
          <p:nvPr>
            <p:ph type="sldImg"/>
          </p:nvPr>
        </p:nvSpPr>
        <p:spPr>
          <a:xfrm>
            <a:off x="381000" y="685800"/>
            <a:ext cx="6096000" cy="3429000"/>
          </a:xfrm>
          <a:prstGeom prst="rect">
            <a:avLst/>
          </a:prstGeo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513A-EF2A-428C-A5C1-134ED7F55D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B43244-3A0E-4790-8958-D5A3431C83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57F670-8262-45D9-866F-47867622ED9A}"/>
              </a:ext>
            </a:extLst>
          </p:cNvPr>
          <p:cNvSpPr>
            <a:spLocks noGrp="1"/>
          </p:cNvSpPr>
          <p:nvPr>
            <p:ph type="dt" sz="half" idx="10"/>
          </p:nvPr>
        </p:nvSpPr>
        <p:spPr/>
        <p:txBody>
          <a:bodyPr/>
          <a:lstStyle/>
          <a:p>
            <a:fld id="{9C86C15A-1A37-41B1-9817-87077E519382}" type="datetimeFigureOut">
              <a:rPr lang="en-IN" smtClean="0"/>
              <a:t>26-04-2021</a:t>
            </a:fld>
            <a:endParaRPr lang="en-IN"/>
          </a:p>
        </p:txBody>
      </p:sp>
      <p:sp>
        <p:nvSpPr>
          <p:cNvPr id="5" name="Footer Placeholder 4">
            <a:extLst>
              <a:ext uri="{FF2B5EF4-FFF2-40B4-BE49-F238E27FC236}">
                <a16:creationId xmlns:a16="http://schemas.microsoft.com/office/drawing/2014/main" id="{6C04DEF4-6802-46B6-AF5F-37FE6F3B65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43CC76-AC8C-4ECE-9434-67DFEE970150}"/>
              </a:ext>
            </a:extLst>
          </p:cNvPr>
          <p:cNvSpPr>
            <a:spLocks noGrp="1"/>
          </p:cNvSpPr>
          <p:nvPr>
            <p:ph type="sldNum" sz="quarter" idx="12"/>
          </p:nvPr>
        </p:nvSpPr>
        <p:spPr/>
        <p:txBody>
          <a:bodyPr/>
          <a:lstStyle/>
          <a:p>
            <a:fld id="{773E0F55-AA05-43BA-82D6-C3CB372C3E7A}" type="slidenum">
              <a:rPr lang="en-IN" smtClean="0"/>
              <a:t>‹#›</a:t>
            </a:fld>
            <a:endParaRPr lang="en-IN"/>
          </a:p>
        </p:txBody>
      </p:sp>
    </p:spTree>
    <p:extLst>
      <p:ext uri="{BB962C8B-B14F-4D97-AF65-F5344CB8AC3E}">
        <p14:creationId xmlns:p14="http://schemas.microsoft.com/office/powerpoint/2010/main" val="253154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CF77-9616-4B91-9EA0-16BA6AFC46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0568A9-7240-4819-8180-255F1074ED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6B953-7337-45F5-A508-6D0F71F4C4E6}"/>
              </a:ext>
            </a:extLst>
          </p:cNvPr>
          <p:cNvSpPr>
            <a:spLocks noGrp="1"/>
          </p:cNvSpPr>
          <p:nvPr>
            <p:ph type="dt" sz="half" idx="10"/>
          </p:nvPr>
        </p:nvSpPr>
        <p:spPr/>
        <p:txBody>
          <a:bodyPr/>
          <a:lstStyle/>
          <a:p>
            <a:fld id="{9C86C15A-1A37-41B1-9817-87077E519382}" type="datetimeFigureOut">
              <a:rPr lang="en-IN" smtClean="0"/>
              <a:t>26-04-2021</a:t>
            </a:fld>
            <a:endParaRPr lang="en-IN"/>
          </a:p>
        </p:txBody>
      </p:sp>
      <p:sp>
        <p:nvSpPr>
          <p:cNvPr id="5" name="Footer Placeholder 4">
            <a:extLst>
              <a:ext uri="{FF2B5EF4-FFF2-40B4-BE49-F238E27FC236}">
                <a16:creationId xmlns:a16="http://schemas.microsoft.com/office/drawing/2014/main" id="{4B258F7A-0B33-44E0-9F76-6C45DFCB7C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BF7F62-9279-4246-9441-48CC2CFF227C}"/>
              </a:ext>
            </a:extLst>
          </p:cNvPr>
          <p:cNvSpPr>
            <a:spLocks noGrp="1"/>
          </p:cNvSpPr>
          <p:nvPr>
            <p:ph type="sldNum" sz="quarter" idx="12"/>
          </p:nvPr>
        </p:nvSpPr>
        <p:spPr/>
        <p:txBody>
          <a:bodyPr/>
          <a:lstStyle/>
          <a:p>
            <a:fld id="{773E0F55-AA05-43BA-82D6-C3CB372C3E7A}" type="slidenum">
              <a:rPr lang="en-IN" smtClean="0"/>
              <a:t>‹#›</a:t>
            </a:fld>
            <a:endParaRPr lang="en-IN"/>
          </a:p>
        </p:txBody>
      </p:sp>
    </p:spTree>
    <p:extLst>
      <p:ext uri="{BB962C8B-B14F-4D97-AF65-F5344CB8AC3E}">
        <p14:creationId xmlns:p14="http://schemas.microsoft.com/office/powerpoint/2010/main" val="283398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0E0345-4D9B-45DF-9865-62EEA68855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0526ED-85AB-422F-B861-3A83A897FA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0E802-4F64-451A-B3EE-E8AF9A5A16D6}"/>
              </a:ext>
            </a:extLst>
          </p:cNvPr>
          <p:cNvSpPr>
            <a:spLocks noGrp="1"/>
          </p:cNvSpPr>
          <p:nvPr>
            <p:ph type="dt" sz="half" idx="10"/>
          </p:nvPr>
        </p:nvSpPr>
        <p:spPr/>
        <p:txBody>
          <a:bodyPr/>
          <a:lstStyle/>
          <a:p>
            <a:fld id="{9C86C15A-1A37-41B1-9817-87077E519382}" type="datetimeFigureOut">
              <a:rPr lang="en-IN" smtClean="0"/>
              <a:t>26-04-2021</a:t>
            </a:fld>
            <a:endParaRPr lang="en-IN"/>
          </a:p>
        </p:txBody>
      </p:sp>
      <p:sp>
        <p:nvSpPr>
          <p:cNvPr id="5" name="Footer Placeholder 4">
            <a:extLst>
              <a:ext uri="{FF2B5EF4-FFF2-40B4-BE49-F238E27FC236}">
                <a16:creationId xmlns:a16="http://schemas.microsoft.com/office/drawing/2014/main" id="{C0F8BE28-5442-4458-951B-F553859F5A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ACB5F7-CBDC-4170-B48A-31FE0E8F67C6}"/>
              </a:ext>
            </a:extLst>
          </p:cNvPr>
          <p:cNvSpPr>
            <a:spLocks noGrp="1"/>
          </p:cNvSpPr>
          <p:nvPr>
            <p:ph type="sldNum" sz="quarter" idx="12"/>
          </p:nvPr>
        </p:nvSpPr>
        <p:spPr/>
        <p:txBody>
          <a:bodyPr/>
          <a:lstStyle/>
          <a:p>
            <a:fld id="{773E0F55-AA05-43BA-82D6-C3CB372C3E7A}" type="slidenum">
              <a:rPr lang="en-IN" smtClean="0"/>
              <a:t>‹#›</a:t>
            </a:fld>
            <a:endParaRPr lang="en-IN"/>
          </a:p>
        </p:txBody>
      </p:sp>
    </p:spTree>
    <p:extLst>
      <p:ext uri="{BB962C8B-B14F-4D97-AF65-F5344CB8AC3E}">
        <p14:creationId xmlns:p14="http://schemas.microsoft.com/office/powerpoint/2010/main" val="2627731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EB29-A9A3-4F14-BFDE-9B00DB73A0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CF4289-EF28-4339-8AE9-3DF7FDD794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8D809E-24DF-49FB-8907-03DA2DB857AD}"/>
              </a:ext>
            </a:extLst>
          </p:cNvPr>
          <p:cNvSpPr>
            <a:spLocks noGrp="1"/>
          </p:cNvSpPr>
          <p:nvPr>
            <p:ph type="dt" sz="half" idx="10"/>
          </p:nvPr>
        </p:nvSpPr>
        <p:spPr/>
        <p:txBody>
          <a:bodyPr/>
          <a:lstStyle/>
          <a:p>
            <a:fld id="{9C86C15A-1A37-41B1-9817-87077E519382}" type="datetimeFigureOut">
              <a:rPr lang="en-IN" smtClean="0"/>
              <a:t>26-04-2021</a:t>
            </a:fld>
            <a:endParaRPr lang="en-IN"/>
          </a:p>
        </p:txBody>
      </p:sp>
      <p:sp>
        <p:nvSpPr>
          <p:cNvPr id="5" name="Footer Placeholder 4">
            <a:extLst>
              <a:ext uri="{FF2B5EF4-FFF2-40B4-BE49-F238E27FC236}">
                <a16:creationId xmlns:a16="http://schemas.microsoft.com/office/drawing/2014/main" id="{223B3407-49DB-4175-85C6-E0F1B0A185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221738-BC18-4A5F-B83C-957046EDBE05}"/>
              </a:ext>
            </a:extLst>
          </p:cNvPr>
          <p:cNvSpPr>
            <a:spLocks noGrp="1"/>
          </p:cNvSpPr>
          <p:nvPr>
            <p:ph type="sldNum" sz="quarter" idx="12"/>
          </p:nvPr>
        </p:nvSpPr>
        <p:spPr/>
        <p:txBody>
          <a:bodyPr/>
          <a:lstStyle/>
          <a:p>
            <a:fld id="{773E0F55-AA05-43BA-82D6-C3CB372C3E7A}" type="slidenum">
              <a:rPr lang="en-IN" smtClean="0"/>
              <a:t>‹#›</a:t>
            </a:fld>
            <a:endParaRPr lang="en-IN"/>
          </a:p>
        </p:txBody>
      </p:sp>
    </p:spTree>
    <p:extLst>
      <p:ext uri="{BB962C8B-B14F-4D97-AF65-F5344CB8AC3E}">
        <p14:creationId xmlns:p14="http://schemas.microsoft.com/office/powerpoint/2010/main" val="84172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C054-FB40-40E8-9E0B-A2D1AEE5F7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509BB1-8B69-47FE-894A-1FFF32B572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58F2AD-094A-4C10-AD11-4AF5E84A7984}"/>
              </a:ext>
            </a:extLst>
          </p:cNvPr>
          <p:cNvSpPr>
            <a:spLocks noGrp="1"/>
          </p:cNvSpPr>
          <p:nvPr>
            <p:ph type="dt" sz="half" idx="10"/>
          </p:nvPr>
        </p:nvSpPr>
        <p:spPr/>
        <p:txBody>
          <a:bodyPr/>
          <a:lstStyle/>
          <a:p>
            <a:fld id="{9C86C15A-1A37-41B1-9817-87077E519382}" type="datetimeFigureOut">
              <a:rPr lang="en-IN" smtClean="0"/>
              <a:t>26-04-2021</a:t>
            </a:fld>
            <a:endParaRPr lang="en-IN"/>
          </a:p>
        </p:txBody>
      </p:sp>
      <p:sp>
        <p:nvSpPr>
          <p:cNvPr id="5" name="Footer Placeholder 4">
            <a:extLst>
              <a:ext uri="{FF2B5EF4-FFF2-40B4-BE49-F238E27FC236}">
                <a16:creationId xmlns:a16="http://schemas.microsoft.com/office/drawing/2014/main" id="{43318FB6-ABE8-4FC2-A4E3-6BB485A91F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08A7B2-6D38-4F1A-B487-B391FBE810F6}"/>
              </a:ext>
            </a:extLst>
          </p:cNvPr>
          <p:cNvSpPr>
            <a:spLocks noGrp="1"/>
          </p:cNvSpPr>
          <p:nvPr>
            <p:ph type="sldNum" sz="quarter" idx="12"/>
          </p:nvPr>
        </p:nvSpPr>
        <p:spPr/>
        <p:txBody>
          <a:bodyPr/>
          <a:lstStyle/>
          <a:p>
            <a:fld id="{773E0F55-AA05-43BA-82D6-C3CB372C3E7A}" type="slidenum">
              <a:rPr lang="en-IN" smtClean="0"/>
              <a:t>‹#›</a:t>
            </a:fld>
            <a:endParaRPr lang="en-IN"/>
          </a:p>
        </p:txBody>
      </p:sp>
    </p:spTree>
    <p:extLst>
      <p:ext uri="{BB962C8B-B14F-4D97-AF65-F5344CB8AC3E}">
        <p14:creationId xmlns:p14="http://schemas.microsoft.com/office/powerpoint/2010/main" val="1344199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7901-DF7C-4AF4-B4A9-C24B31EBD0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FF15C7-28B2-4F04-95CB-39DDC7BDE4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3F3533-DF17-45B2-9520-CDA0BC8484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BB2324-DECB-4B4D-A582-CBA69B0EA649}"/>
              </a:ext>
            </a:extLst>
          </p:cNvPr>
          <p:cNvSpPr>
            <a:spLocks noGrp="1"/>
          </p:cNvSpPr>
          <p:nvPr>
            <p:ph type="dt" sz="half" idx="10"/>
          </p:nvPr>
        </p:nvSpPr>
        <p:spPr/>
        <p:txBody>
          <a:bodyPr/>
          <a:lstStyle/>
          <a:p>
            <a:fld id="{9C86C15A-1A37-41B1-9817-87077E519382}" type="datetimeFigureOut">
              <a:rPr lang="en-IN" smtClean="0"/>
              <a:t>26-04-2021</a:t>
            </a:fld>
            <a:endParaRPr lang="en-IN"/>
          </a:p>
        </p:txBody>
      </p:sp>
      <p:sp>
        <p:nvSpPr>
          <p:cNvPr id="6" name="Footer Placeholder 5">
            <a:extLst>
              <a:ext uri="{FF2B5EF4-FFF2-40B4-BE49-F238E27FC236}">
                <a16:creationId xmlns:a16="http://schemas.microsoft.com/office/drawing/2014/main" id="{DEEF3AFC-D1A0-4D4C-A81D-5762269520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19A83E-28F0-4A90-9E54-05E7E2E1BCA8}"/>
              </a:ext>
            </a:extLst>
          </p:cNvPr>
          <p:cNvSpPr>
            <a:spLocks noGrp="1"/>
          </p:cNvSpPr>
          <p:nvPr>
            <p:ph type="sldNum" sz="quarter" idx="12"/>
          </p:nvPr>
        </p:nvSpPr>
        <p:spPr/>
        <p:txBody>
          <a:bodyPr/>
          <a:lstStyle/>
          <a:p>
            <a:fld id="{773E0F55-AA05-43BA-82D6-C3CB372C3E7A}" type="slidenum">
              <a:rPr lang="en-IN" smtClean="0"/>
              <a:t>‹#›</a:t>
            </a:fld>
            <a:endParaRPr lang="en-IN"/>
          </a:p>
        </p:txBody>
      </p:sp>
    </p:spTree>
    <p:extLst>
      <p:ext uri="{BB962C8B-B14F-4D97-AF65-F5344CB8AC3E}">
        <p14:creationId xmlns:p14="http://schemas.microsoft.com/office/powerpoint/2010/main" val="3025123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912E-14D3-46A7-B921-6D7F56240D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1DCD85-C442-4AA0-BE8D-4E84BC0581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7DA752-F0E1-4519-BF07-30A570C21F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5C2D46-5C2C-49AA-9CC9-AF3B383BE2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FE5FEB-F314-4B7F-B0CF-7B4F0997BF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36FFD5-5F8A-49D2-AF96-3017894DC64F}"/>
              </a:ext>
            </a:extLst>
          </p:cNvPr>
          <p:cNvSpPr>
            <a:spLocks noGrp="1"/>
          </p:cNvSpPr>
          <p:nvPr>
            <p:ph type="dt" sz="half" idx="10"/>
          </p:nvPr>
        </p:nvSpPr>
        <p:spPr/>
        <p:txBody>
          <a:bodyPr/>
          <a:lstStyle/>
          <a:p>
            <a:fld id="{9C86C15A-1A37-41B1-9817-87077E519382}" type="datetimeFigureOut">
              <a:rPr lang="en-IN" smtClean="0"/>
              <a:t>26-04-2021</a:t>
            </a:fld>
            <a:endParaRPr lang="en-IN"/>
          </a:p>
        </p:txBody>
      </p:sp>
      <p:sp>
        <p:nvSpPr>
          <p:cNvPr id="8" name="Footer Placeholder 7">
            <a:extLst>
              <a:ext uri="{FF2B5EF4-FFF2-40B4-BE49-F238E27FC236}">
                <a16:creationId xmlns:a16="http://schemas.microsoft.com/office/drawing/2014/main" id="{5FF6DC80-78B7-431E-A4F0-4486F8C0E2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F5C685-6C88-4494-AF19-A319D8494392}"/>
              </a:ext>
            </a:extLst>
          </p:cNvPr>
          <p:cNvSpPr>
            <a:spLocks noGrp="1"/>
          </p:cNvSpPr>
          <p:nvPr>
            <p:ph type="sldNum" sz="quarter" idx="12"/>
          </p:nvPr>
        </p:nvSpPr>
        <p:spPr/>
        <p:txBody>
          <a:bodyPr/>
          <a:lstStyle/>
          <a:p>
            <a:fld id="{773E0F55-AA05-43BA-82D6-C3CB372C3E7A}" type="slidenum">
              <a:rPr lang="en-IN" smtClean="0"/>
              <a:t>‹#›</a:t>
            </a:fld>
            <a:endParaRPr lang="en-IN"/>
          </a:p>
        </p:txBody>
      </p:sp>
    </p:spTree>
    <p:extLst>
      <p:ext uri="{BB962C8B-B14F-4D97-AF65-F5344CB8AC3E}">
        <p14:creationId xmlns:p14="http://schemas.microsoft.com/office/powerpoint/2010/main" val="1517063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FD39B-1C25-4023-B16D-065F6A1D8E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6B210B-4ABB-40FB-BD2F-05580B0C8530}"/>
              </a:ext>
            </a:extLst>
          </p:cNvPr>
          <p:cNvSpPr>
            <a:spLocks noGrp="1"/>
          </p:cNvSpPr>
          <p:nvPr>
            <p:ph type="dt" sz="half" idx="10"/>
          </p:nvPr>
        </p:nvSpPr>
        <p:spPr/>
        <p:txBody>
          <a:bodyPr/>
          <a:lstStyle/>
          <a:p>
            <a:fld id="{9C86C15A-1A37-41B1-9817-87077E519382}" type="datetimeFigureOut">
              <a:rPr lang="en-IN" smtClean="0"/>
              <a:t>26-04-2021</a:t>
            </a:fld>
            <a:endParaRPr lang="en-IN"/>
          </a:p>
        </p:txBody>
      </p:sp>
      <p:sp>
        <p:nvSpPr>
          <p:cNvPr id="4" name="Footer Placeholder 3">
            <a:extLst>
              <a:ext uri="{FF2B5EF4-FFF2-40B4-BE49-F238E27FC236}">
                <a16:creationId xmlns:a16="http://schemas.microsoft.com/office/drawing/2014/main" id="{20B91F02-B904-400A-94D5-B64BE3B98A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286206-0A5A-4D8C-8675-01351833FC55}"/>
              </a:ext>
            </a:extLst>
          </p:cNvPr>
          <p:cNvSpPr>
            <a:spLocks noGrp="1"/>
          </p:cNvSpPr>
          <p:nvPr>
            <p:ph type="sldNum" sz="quarter" idx="12"/>
          </p:nvPr>
        </p:nvSpPr>
        <p:spPr/>
        <p:txBody>
          <a:bodyPr/>
          <a:lstStyle/>
          <a:p>
            <a:fld id="{773E0F55-AA05-43BA-82D6-C3CB372C3E7A}" type="slidenum">
              <a:rPr lang="en-IN" smtClean="0"/>
              <a:t>‹#›</a:t>
            </a:fld>
            <a:endParaRPr lang="en-IN"/>
          </a:p>
        </p:txBody>
      </p:sp>
    </p:spTree>
    <p:extLst>
      <p:ext uri="{BB962C8B-B14F-4D97-AF65-F5344CB8AC3E}">
        <p14:creationId xmlns:p14="http://schemas.microsoft.com/office/powerpoint/2010/main" val="176927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F62C4-3556-4862-BDFB-7F2A18C14A4A}"/>
              </a:ext>
            </a:extLst>
          </p:cNvPr>
          <p:cNvSpPr>
            <a:spLocks noGrp="1"/>
          </p:cNvSpPr>
          <p:nvPr>
            <p:ph type="dt" sz="half" idx="10"/>
          </p:nvPr>
        </p:nvSpPr>
        <p:spPr/>
        <p:txBody>
          <a:bodyPr/>
          <a:lstStyle/>
          <a:p>
            <a:fld id="{9C86C15A-1A37-41B1-9817-87077E519382}" type="datetimeFigureOut">
              <a:rPr lang="en-IN" smtClean="0"/>
              <a:t>26-04-2021</a:t>
            </a:fld>
            <a:endParaRPr lang="en-IN"/>
          </a:p>
        </p:txBody>
      </p:sp>
      <p:sp>
        <p:nvSpPr>
          <p:cNvPr id="3" name="Footer Placeholder 2">
            <a:extLst>
              <a:ext uri="{FF2B5EF4-FFF2-40B4-BE49-F238E27FC236}">
                <a16:creationId xmlns:a16="http://schemas.microsoft.com/office/drawing/2014/main" id="{3539D482-219F-4BDD-8102-C96BF42362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3C083C-C35A-44D0-B6D3-18B0EDA64379}"/>
              </a:ext>
            </a:extLst>
          </p:cNvPr>
          <p:cNvSpPr>
            <a:spLocks noGrp="1"/>
          </p:cNvSpPr>
          <p:nvPr>
            <p:ph type="sldNum" sz="quarter" idx="12"/>
          </p:nvPr>
        </p:nvSpPr>
        <p:spPr/>
        <p:txBody>
          <a:bodyPr/>
          <a:lstStyle/>
          <a:p>
            <a:fld id="{773E0F55-AA05-43BA-82D6-C3CB372C3E7A}" type="slidenum">
              <a:rPr lang="en-IN" smtClean="0"/>
              <a:t>‹#›</a:t>
            </a:fld>
            <a:endParaRPr lang="en-IN"/>
          </a:p>
        </p:txBody>
      </p:sp>
    </p:spTree>
    <p:extLst>
      <p:ext uri="{BB962C8B-B14F-4D97-AF65-F5344CB8AC3E}">
        <p14:creationId xmlns:p14="http://schemas.microsoft.com/office/powerpoint/2010/main" val="1511445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13E3-A77B-49ED-AE03-31228C066D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2A048B-DCF3-4F91-86D4-A12D98D163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92C254-4280-499C-842B-6812C524AD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404D69-C391-4879-A2D1-61C42C999994}"/>
              </a:ext>
            </a:extLst>
          </p:cNvPr>
          <p:cNvSpPr>
            <a:spLocks noGrp="1"/>
          </p:cNvSpPr>
          <p:nvPr>
            <p:ph type="dt" sz="half" idx="10"/>
          </p:nvPr>
        </p:nvSpPr>
        <p:spPr/>
        <p:txBody>
          <a:bodyPr/>
          <a:lstStyle/>
          <a:p>
            <a:fld id="{9C86C15A-1A37-41B1-9817-87077E519382}" type="datetimeFigureOut">
              <a:rPr lang="en-IN" smtClean="0"/>
              <a:t>26-04-2021</a:t>
            </a:fld>
            <a:endParaRPr lang="en-IN"/>
          </a:p>
        </p:txBody>
      </p:sp>
      <p:sp>
        <p:nvSpPr>
          <p:cNvPr id="6" name="Footer Placeholder 5">
            <a:extLst>
              <a:ext uri="{FF2B5EF4-FFF2-40B4-BE49-F238E27FC236}">
                <a16:creationId xmlns:a16="http://schemas.microsoft.com/office/drawing/2014/main" id="{6C24B443-B364-475D-B36A-F24A0BCC2E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5C8153-934F-4A8F-8AA6-4C664C6EA732}"/>
              </a:ext>
            </a:extLst>
          </p:cNvPr>
          <p:cNvSpPr>
            <a:spLocks noGrp="1"/>
          </p:cNvSpPr>
          <p:nvPr>
            <p:ph type="sldNum" sz="quarter" idx="12"/>
          </p:nvPr>
        </p:nvSpPr>
        <p:spPr/>
        <p:txBody>
          <a:bodyPr/>
          <a:lstStyle/>
          <a:p>
            <a:fld id="{773E0F55-AA05-43BA-82D6-C3CB372C3E7A}" type="slidenum">
              <a:rPr lang="en-IN" smtClean="0"/>
              <a:t>‹#›</a:t>
            </a:fld>
            <a:endParaRPr lang="en-IN"/>
          </a:p>
        </p:txBody>
      </p:sp>
    </p:spTree>
    <p:extLst>
      <p:ext uri="{BB962C8B-B14F-4D97-AF65-F5344CB8AC3E}">
        <p14:creationId xmlns:p14="http://schemas.microsoft.com/office/powerpoint/2010/main" val="163522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7167-9696-469A-9A1A-E9861A390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4B9703-FC86-4FB6-8FCD-E3AF369C8B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48F7FE-C39F-46EF-879D-27B25E9E54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013CCC-6F40-4D56-8C1F-7D338F2802EF}"/>
              </a:ext>
            </a:extLst>
          </p:cNvPr>
          <p:cNvSpPr>
            <a:spLocks noGrp="1"/>
          </p:cNvSpPr>
          <p:nvPr>
            <p:ph type="dt" sz="half" idx="10"/>
          </p:nvPr>
        </p:nvSpPr>
        <p:spPr/>
        <p:txBody>
          <a:bodyPr/>
          <a:lstStyle/>
          <a:p>
            <a:fld id="{9C86C15A-1A37-41B1-9817-87077E519382}" type="datetimeFigureOut">
              <a:rPr lang="en-IN" smtClean="0"/>
              <a:t>26-04-2021</a:t>
            </a:fld>
            <a:endParaRPr lang="en-IN"/>
          </a:p>
        </p:txBody>
      </p:sp>
      <p:sp>
        <p:nvSpPr>
          <p:cNvPr id="6" name="Footer Placeholder 5">
            <a:extLst>
              <a:ext uri="{FF2B5EF4-FFF2-40B4-BE49-F238E27FC236}">
                <a16:creationId xmlns:a16="http://schemas.microsoft.com/office/drawing/2014/main" id="{7A499BA5-B038-4B0C-AFCF-035DAAAEED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FDA7D3-4E94-4607-92EA-3A3BE043BC97}"/>
              </a:ext>
            </a:extLst>
          </p:cNvPr>
          <p:cNvSpPr>
            <a:spLocks noGrp="1"/>
          </p:cNvSpPr>
          <p:nvPr>
            <p:ph type="sldNum" sz="quarter" idx="12"/>
          </p:nvPr>
        </p:nvSpPr>
        <p:spPr/>
        <p:txBody>
          <a:bodyPr/>
          <a:lstStyle/>
          <a:p>
            <a:fld id="{773E0F55-AA05-43BA-82D6-C3CB372C3E7A}" type="slidenum">
              <a:rPr lang="en-IN" smtClean="0"/>
              <a:t>‹#›</a:t>
            </a:fld>
            <a:endParaRPr lang="en-IN"/>
          </a:p>
        </p:txBody>
      </p:sp>
    </p:spTree>
    <p:extLst>
      <p:ext uri="{BB962C8B-B14F-4D97-AF65-F5344CB8AC3E}">
        <p14:creationId xmlns:p14="http://schemas.microsoft.com/office/powerpoint/2010/main" val="1721315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21348C-CE79-4118-A216-8B9D622D36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B9FCF9-566E-46E7-A421-BD11306FDA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DFD617-C5F9-4E64-BDA7-FE0AF1A0E3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86C15A-1A37-41B1-9817-87077E519382}" type="datetimeFigureOut">
              <a:rPr lang="en-IN" smtClean="0"/>
              <a:t>26-04-2021</a:t>
            </a:fld>
            <a:endParaRPr lang="en-IN"/>
          </a:p>
        </p:txBody>
      </p:sp>
      <p:sp>
        <p:nvSpPr>
          <p:cNvPr id="5" name="Footer Placeholder 4">
            <a:extLst>
              <a:ext uri="{FF2B5EF4-FFF2-40B4-BE49-F238E27FC236}">
                <a16:creationId xmlns:a16="http://schemas.microsoft.com/office/drawing/2014/main" id="{C4C60DC8-132D-491F-A115-C2EDABE246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D84E8C-E11F-4E35-A9C3-C9013C4642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E0F55-AA05-43BA-82D6-C3CB372C3E7A}" type="slidenum">
              <a:rPr lang="en-IN" smtClean="0"/>
              <a:t>‹#›</a:t>
            </a:fld>
            <a:endParaRPr lang="en-IN"/>
          </a:p>
        </p:txBody>
      </p:sp>
    </p:spTree>
    <p:extLst>
      <p:ext uri="{BB962C8B-B14F-4D97-AF65-F5344CB8AC3E}">
        <p14:creationId xmlns:p14="http://schemas.microsoft.com/office/powerpoint/2010/main" val="2603727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2E00-6E83-4B67-9F58-3C18AA85EE2B}"/>
              </a:ext>
            </a:extLst>
          </p:cNvPr>
          <p:cNvSpPr>
            <a:spLocks noGrp="1"/>
          </p:cNvSpPr>
          <p:nvPr>
            <p:ph type="ctrTitle"/>
          </p:nvPr>
        </p:nvSpPr>
        <p:spPr/>
        <p:txBody>
          <a:bodyPr/>
          <a:lstStyle/>
          <a:p>
            <a:r>
              <a:rPr lang="en-IN" dirty="0"/>
              <a:t>Computer Organization</a:t>
            </a:r>
            <a:br>
              <a:rPr lang="en-IN" dirty="0"/>
            </a:br>
            <a:r>
              <a:rPr lang="en-IN" dirty="0"/>
              <a:t>Unit 5</a:t>
            </a:r>
          </a:p>
        </p:txBody>
      </p:sp>
      <p:sp>
        <p:nvSpPr>
          <p:cNvPr id="3" name="TextBox 2">
            <a:extLst>
              <a:ext uri="{FF2B5EF4-FFF2-40B4-BE49-F238E27FC236}">
                <a16:creationId xmlns:a16="http://schemas.microsoft.com/office/drawing/2014/main" id="{E7BB9300-BE8B-4C5A-9DD6-F498F7606C93}"/>
              </a:ext>
            </a:extLst>
          </p:cNvPr>
          <p:cNvSpPr txBox="1"/>
          <p:nvPr/>
        </p:nvSpPr>
        <p:spPr>
          <a:xfrm>
            <a:off x="7697755" y="3694923"/>
            <a:ext cx="3377682" cy="2246769"/>
          </a:xfrm>
          <a:prstGeom prst="rect">
            <a:avLst/>
          </a:prstGeom>
          <a:noFill/>
        </p:spPr>
        <p:txBody>
          <a:bodyPr wrap="square" rtlCol="0">
            <a:spAutoFit/>
          </a:bodyPr>
          <a:lstStyle/>
          <a:p>
            <a:r>
              <a:rPr lang="en-US" sz="2800" dirty="0"/>
              <a:t>By:</a:t>
            </a:r>
          </a:p>
          <a:p>
            <a:r>
              <a:rPr lang="en-US" sz="2800" dirty="0"/>
              <a:t> </a:t>
            </a:r>
          </a:p>
          <a:p>
            <a:r>
              <a:rPr lang="en-US" sz="2800" dirty="0"/>
              <a:t>Dr. </a:t>
            </a:r>
            <a:r>
              <a:rPr lang="en-US" sz="2800" dirty="0" err="1"/>
              <a:t>Gourav</a:t>
            </a:r>
            <a:r>
              <a:rPr lang="en-US" sz="2800" dirty="0"/>
              <a:t> Verma</a:t>
            </a:r>
          </a:p>
          <a:p>
            <a:r>
              <a:rPr lang="en-US" sz="2800" dirty="0"/>
              <a:t>ECE Dept.</a:t>
            </a:r>
          </a:p>
          <a:p>
            <a:r>
              <a:rPr lang="en-US" sz="2800" dirty="0"/>
              <a:t>GEU</a:t>
            </a:r>
            <a:endParaRPr lang="en-IN" sz="2800" dirty="0"/>
          </a:p>
        </p:txBody>
      </p:sp>
    </p:spTree>
    <p:extLst>
      <p:ext uri="{BB962C8B-B14F-4D97-AF65-F5344CB8AC3E}">
        <p14:creationId xmlns:p14="http://schemas.microsoft.com/office/powerpoint/2010/main" val="2973566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A0479EE5-DF84-4402-B6E0-C35E99D38982}" type="slidenum">
              <a:rPr lang="en-US" altLang="en-US" sz="1400" baseline="0"/>
              <a:pPr>
                <a:spcBef>
                  <a:spcPct val="0"/>
                </a:spcBef>
              </a:pPr>
              <a:t>10</a:t>
            </a:fld>
            <a:endParaRPr lang="en-US" altLang="en-US" sz="1400" baseline="0"/>
          </a:p>
        </p:txBody>
      </p:sp>
      <p:sp>
        <p:nvSpPr>
          <p:cNvPr id="10243" name="Rectangle 2"/>
          <p:cNvSpPr>
            <a:spLocks noGrp="1" noChangeArrowheads="1"/>
          </p:cNvSpPr>
          <p:nvPr>
            <p:ph type="title" idx="4294967295"/>
          </p:nvPr>
        </p:nvSpPr>
        <p:spPr>
          <a:xfrm>
            <a:off x="3124200" y="304800"/>
            <a:ext cx="5943600" cy="547688"/>
          </a:xfrm>
        </p:spPr>
        <p:txBody>
          <a:bodyPr/>
          <a:lstStyle/>
          <a:p>
            <a:r>
              <a:rPr lang="en-US" altLang="en-US" sz="3200" b="1" dirty="0">
                <a:latin typeface="Arial" charset="0"/>
              </a:rPr>
              <a:t>2 RISC Machines</a:t>
            </a:r>
            <a:endParaRPr lang="en-US" altLang="en-US" sz="3200" dirty="0">
              <a:latin typeface="Arial" charset="0"/>
            </a:endParaRPr>
          </a:p>
        </p:txBody>
      </p:sp>
      <p:sp>
        <p:nvSpPr>
          <p:cNvPr id="10244" name="Rectangle 3"/>
          <p:cNvSpPr>
            <a:spLocks noGrp="1" noChangeArrowheads="1"/>
          </p:cNvSpPr>
          <p:nvPr>
            <p:ph type="body" idx="4294967295"/>
          </p:nvPr>
        </p:nvSpPr>
        <p:spPr>
          <a:xfrm>
            <a:off x="1981200" y="1143000"/>
            <a:ext cx="8229600" cy="4191000"/>
          </a:xfrm>
          <a:noFill/>
        </p:spPr>
        <p:txBody>
          <a:bodyPr/>
          <a:lstStyle/>
          <a:p>
            <a:pPr>
              <a:spcBef>
                <a:spcPct val="40000"/>
              </a:spcBef>
            </a:pPr>
            <a:r>
              <a:rPr lang="en-US" altLang="en-US" sz="2600" dirty="0">
                <a:latin typeface="Arial" charset="0"/>
              </a:rPr>
              <a:t>Because of their load-store ISAs, RISC architectures require a large number of CPU registers.</a:t>
            </a:r>
          </a:p>
          <a:p>
            <a:pPr>
              <a:spcBef>
                <a:spcPct val="40000"/>
              </a:spcBef>
            </a:pPr>
            <a:r>
              <a:rPr lang="en-US" altLang="en-US" sz="2600" dirty="0">
                <a:latin typeface="Arial" charset="0"/>
              </a:rPr>
              <a:t>These register provide fast access to data during sequential program execution.</a:t>
            </a:r>
          </a:p>
          <a:p>
            <a:pPr>
              <a:spcBef>
                <a:spcPct val="40000"/>
              </a:spcBef>
            </a:pPr>
            <a:r>
              <a:rPr lang="en-US" altLang="en-US" sz="2600" dirty="0">
                <a:latin typeface="Arial" charset="0"/>
              </a:rPr>
              <a:t>They can also be employed to reduce the overhead typically caused by passing parameters to subprograms.</a:t>
            </a:r>
          </a:p>
          <a:p>
            <a:pPr>
              <a:spcBef>
                <a:spcPct val="40000"/>
              </a:spcBef>
            </a:pPr>
            <a:r>
              <a:rPr lang="en-US" altLang="en-US" sz="2600" dirty="0">
                <a:latin typeface="Arial" charset="0"/>
              </a:rPr>
              <a:t>Instead of pulling parameters of a stack, the subprogram is directed to use a subset of registers.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8A2BD3AD-7FA5-4927-83D5-3FF85E9BC19D}" type="slidenum">
              <a:rPr lang="en-US" altLang="en-US" sz="1400" baseline="0"/>
              <a:pPr>
                <a:spcBef>
                  <a:spcPct val="0"/>
                </a:spcBef>
              </a:pPr>
              <a:t>11</a:t>
            </a:fld>
            <a:endParaRPr lang="en-US" altLang="en-US" sz="1400" baseline="0"/>
          </a:p>
        </p:txBody>
      </p:sp>
      <p:sp>
        <p:nvSpPr>
          <p:cNvPr id="11267" name="Rectangle 2"/>
          <p:cNvSpPr>
            <a:spLocks noGrp="1" noChangeArrowheads="1"/>
          </p:cNvSpPr>
          <p:nvPr>
            <p:ph type="title" idx="4294967295"/>
          </p:nvPr>
        </p:nvSpPr>
        <p:spPr>
          <a:xfrm>
            <a:off x="3124200" y="304800"/>
            <a:ext cx="5943600" cy="547688"/>
          </a:xfrm>
        </p:spPr>
        <p:txBody>
          <a:bodyPr/>
          <a:lstStyle/>
          <a:p>
            <a:r>
              <a:rPr lang="en-US" altLang="en-US" sz="3200" b="1" dirty="0">
                <a:latin typeface="Arial" charset="0"/>
              </a:rPr>
              <a:t>2 RISC Machines</a:t>
            </a:r>
            <a:endParaRPr lang="en-US" altLang="en-US" sz="3200" dirty="0">
              <a:latin typeface="Arial" charset="0"/>
            </a:endParaRPr>
          </a:p>
        </p:txBody>
      </p:sp>
      <p:sp>
        <p:nvSpPr>
          <p:cNvPr id="11268" name="Rectangle 3"/>
          <p:cNvSpPr>
            <a:spLocks noGrp="1" noChangeArrowheads="1"/>
          </p:cNvSpPr>
          <p:nvPr>
            <p:ph type="body" idx="4294967295"/>
          </p:nvPr>
        </p:nvSpPr>
        <p:spPr>
          <a:xfrm>
            <a:off x="1905000" y="1219200"/>
            <a:ext cx="2514600" cy="4267200"/>
          </a:xfrm>
          <a:noFill/>
        </p:spPr>
        <p:txBody>
          <a:bodyPr/>
          <a:lstStyle/>
          <a:p>
            <a:pPr>
              <a:spcBef>
                <a:spcPct val="40000"/>
              </a:spcBef>
            </a:pPr>
            <a:r>
              <a:rPr lang="en-US" altLang="en-US" sz="2400">
                <a:latin typeface="Arial" charset="0"/>
              </a:rPr>
              <a:t>This is how registers can be overlapped in a RISC system.  </a:t>
            </a:r>
          </a:p>
          <a:p>
            <a:pPr>
              <a:spcBef>
                <a:spcPct val="40000"/>
              </a:spcBef>
            </a:pPr>
            <a:r>
              <a:rPr lang="en-US" altLang="en-US" sz="2400">
                <a:latin typeface="Arial" charset="0"/>
              </a:rPr>
              <a:t>The </a:t>
            </a:r>
            <a:r>
              <a:rPr lang="en-US" altLang="en-US" sz="2400" i="1">
                <a:latin typeface="Arial" charset="0"/>
              </a:rPr>
              <a:t>current window pointer</a:t>
            </a:r>
            <a:r>
              <a:rPr lang="en-US" altLang="en-US" sz="2400">
                <a:latin typeface="Arial" charset="0"/>
              </a:rPr>
              <a:t> (CWP) points to the active register window.</a:t>
            </a:r>
          </a:p>
        </p:txBody>
      </p:sp>
      <p:pic>
        <p:nvPicPr>
          <p:cNvPr id="11269" name="Picture 4" descr="C:\wpdocs\Julie\Org&amp;Arch\Ch9\PPT\9-1.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295400"/>
            <a:ext cx="6078538"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67052CF0-D3E6-4D72-BAA8-F2730949A146}" type="slidenum">
              <a:rPr lang="en-US" altLang="en-US" sz="1400" baseline="0"/>
              <a:pPr>
                <a:spcBef>
                  <a:spcPct val="0"/>
                </a:spcBef>
              </a:pPr>
              <a:t>12</a:t>
            </a:fld>
            <a:endParaRPr lang="en-US" altLang="en-US" sz="1400" baseline="0"/>
          </a:p>
        </p:txBody>
      </p:sp>
      <p:sp>
        <p:nvSpPr>
          <p:cNvPr id="12291" name="Rectangle 2"/>
          <p:cNvSpPr>
            <a:spLocks noGrp="1" noChangeArrowheads="1"/>
          </p:cNvSpPr>
          <p:nvPr>
            <p:ph type="title" idx="4294967295"/>
          </p:nvPr>
        </p:nvSpPr>
        <p:spPr>
          <a:xfrm>
            <a:off x="3124200" y="304800"/>
            <a:ext cx="5943600" cy="547688"/>
          </a:xfrm>
        </p:spPr>
        <p:txBody>
          <a:bodyPr/>
          <a:lstStyle/>
          <a:p>
            <a:r>
              <a:rPr lang="en-US" altLang="en-US" sz="3200" b="1" dirty="0">
                <a:latin typeface="Arial" charset="0"/>
              </a:rPr>
              <a:t>2 RISC Machines</a:t>
            </a:r>
            <a:endParaRPr lang="en-US" altLang="en-US" sz="3200" dirty="0">
              <a:latin typeface="Arial" charset="0"/>
            </a:endParaRPr>
          </a:p>
        </p:txBody>
      </p:sp>
      <p:sp>
        <p:nvSpPr>
          <p:cNvPr id="12292" name="Rectangle 3"/>
          <p:cNvSpPr>
            <a:spLocks noGrp="1" noChangeArrowheads="1"/>
          </p:cNvSpPr>
          <p:nvPr>
            <p:ph type="body" idx="4294967295"/>
          </p:nvPr>
        </p:nvSpPr>
        <p:spPr>
          <a:xfrm>
            <a:off x="2286000" y="1295400"/>
            <a:ext cx="7543800" cy="4191000"/>
          </a:xfrm>
          <a:noFill/>
        </p:spPr>
        <p:txBody>
          <a:bodyPr/>
          <a:lstStyle/>
          <a:p>
            <a:pPr>
              <a:spcBef>
                <a:spcPct val="40000"/>
              </a:spcBef>
            </a:pPr>
            <a:r>
              <a:rPr lang="en-US" altLang="en-US" sz="2600">
                <a:latin typeface="Arial" charset="0"/>
              </a:rPr>
              <a:t>It is becoming increasingly difficult to distinguish RISC architectures from CISC architectures.</a:t>
            </a:r>
          </a:p>
          <a:p>
            <a:pPr>
              <a:spcBef>
                <a:spcPct val="40000"/>
              </a:spcBef>
            </a:pPr>
            <a:r>
              <a:rPr lang="en-US" altLang="en-US" sz="2600">
                <a:latin typeface="Arial" charset="0"/>
              </a:rPr>
              <a:t>Some RISC systems provide more extravagant instruction sets than some CISC systems.</a:t>
            </a:r>
          </a:p>
          <a:p>
            <a:pPr>
              <a:spcBef>
                <a:spcPct val="40000"/>
              </a:spcBef>
            </a:pPr>
            <a:r>
              <a:rPr lang="en-US" altLang="en-US" sz="2600">
                <a:latin typeface="Arial" charset="0"/>
              </a:rPr>
              <a:t>Some systems combine both approaches.</a:t>
            </a:r>
          </a:p>
          <a:p>
            <a:pPr>
              <a:spcBef>
                <a:spcPct val="40000"/>
              </a:spcBef>
            </a:pPr>
            <a:r>
              <a:rPr lang="en-US" altLang="en-US" sz="2600">
                <a:latin typeface="Arial" charset="0"/>
              </a:rPr>
              <a:t>The following two slides summarize the characteristics that traditionally typify the differences between these two architectures.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6"/>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01CD681D-126A-4879-A544-ED833E5A65B1}" type="slidenum">
              <a:rPr lang="en-US" altLang="en-US" sz="1400" baseline="0"/>
              <a:pPr algn="r">
                <a:spcBef>
                  <a:spcPct val="0"/>
                </a:spcBef>
              </a:pPr>
              <a:t>13</a:t>
            </a:fld>
            <a:endParaRPr lang="en-US" altLang="en-US" sz="1400" baseline="0"/>
          </a:p>
        </p:txBody>
      </p:sp>
      <p:sp>
        <p:nvSpPr>
          <p:cNvPr id="13315" name="Rectangle 8"/>
          <p:cNvSpPr>
            <a:spLocks noGrp="1" noChangeArrowheads="1"/>
          </p:cNvSpPr>
          <p:nvPr>
            <p:ph type="body" sz="half" idx="4294967295"/>
          </p:nvPr>
        </p:nvSpPr>
        <p:spPr>
          <a:xfrm>
            <a:off x="2286000" y="1219200"/>
            <a:ext cx="3810000" cy="4572000"/>
          </a:xfrm>
        </p:spPr>
        <p:txBody>
          <a:bodyPr/>
          <a:lstStyle/>
          <a:p>
            <a:r>
              <a:rPr lang="en-US" altLang="en-US" sz="2600" b="1">
                <a:latin typeface="Arial" charset="0"/>
              </a:rPr>
              <a:t>RISC</a:t>
            </a:r>
          </a:p>
          <a:p>
            <a:pPr lvl="1">
              <a:lnSpc>
                <a:spcPct val="85000"/>
              </a:lnSpc>
            </a:pPr>
            <a:r>
              <a:rPr lang="en-US" altLang="en-US"/>
              <a:t>Multiple register sets.</a:t>
            </a:r>
          </a:p>
          <a:p>
            <a:pPr lvl="1">
              <a:lnSpc>
                <a:spcPct val="85000"/>
              </a:lnSpc>
            </a:pPr>
            <a:r>
              <a:rPr lang="en-US" altLang="en-US"/>
              <a:t>Three operands per instruction.</a:t>
            </a:r>
          </a:p>
          <a:p>
            <a:pPr lvl="1">
              <a:lnSpc>
                <a:spcPct val="85000"/>
              </a:lnSpc>
            </a:pPr>
            <a:r>
              <a:rPr lang="en-US" altLang="en-US"/>
              <a:t>Parameter passing through register windows.</a:t>
            </a:r>
          </a:p>
          <a:p>
            <a:pPr lvl="1">
              <a:lnSpc>
                <a:spcPct val="85000"/>
              </a:lnSpc>
            </a:pPr>
            <a:r>
              <a:rPr lang="en-US" altLang="en-US"/>
              <a:t>Single-cycle instructions.</a:t>
            </a:r>
          </a:p>
          <a:p>
            <a:pPr lvl="1">
              <a:lnSpc>
                <a:spcPct val="85000"/>
              </a:lnSpc>
            </a:pPr>
            <a:r>
              <a:rPr lang="en-US" altLang="en-US"/>
              <a:t>Hardwired </a:t>
            </a:r>
          </a:p>
          <a:p>
            <a:pPr lvl="1">
              <a:lnSpc>
                <a:spcPct val="60000"/>
              </a:lnSpc>
              <a:buFontTx/>
              <a:buNone/>
            </a:pPr>
            <a:r>
              <a:rPr lang="en-US" altLang="en-US"/>
              <a:t>	control.</a:t>
            </a:r>
          </a:p>
          <a:p>
            <a:pPr lvl="1">
              <a:lnSpc>
                <a:spcPct val="85000"/>
              </a:lnSpc>
            </a:pPr>
            <a:r>
              <a:rPr lang="en-US" altLang="en-US"/>
              <a:t>Highly pipelined.</a:t>
            </a:r>
          </a:p>
        </p:txBody>
      </p:sp>
      <p:sp>
        <p:nvSpPr>
          <p:cNvPr id="13316" name="Rectangle 9"/>
          <p:cNvSpPr>
            <a:spLocks noGrp="1" noChangeArrowheads="1"/>
          </p:cNvSpPr>
          <p:nvPr>
            <p:ph type="body" sz="half" idx="4294967295"/>
          </p:nvPr>
        </p:nvSpPr>
        <p:spPr>
          <a:xfrm>
            <a:off x="6248400" y="1219200"/>
            <a:ext cx="3810000" cy="4419600"/>
          </a:xfrm>
        </p:spPr>
        <p:txBody>
          <a:bodyPr/>
          <a:lstStyle/>
          <a:p>
            <a:r>
              <a:rPr lang="en-US" altLang="en-US" sz="2600" b="1">
                <a:latin typeface="Arial" charset="0"/>
              </a:rPr>
              <a:t>CISC</a:t>
            </a:r>
            <a:endParaRPr lang="en-US" altLang="en-US" sz="2400" b="1">
              <a:latin typeface="Arial" charset="0"/>
            </a:endParaRPr>
          </a:p>
          <a:p>
            <a:pPr lvl="1">
              <a:lnSpc>
                <a:spcPct val="85000"/>
              </a:lnSpc>
            </a:pPr>
            <a:r>
              <a:rPr lang="en-US" altLang="en-US"/>
              <a:t>Single register set.</a:t>
            </a:r>
          </a:p>
          <a:p>
            <a:pPr lvl="1">
              <a:lnSpc>
                <a:spcPct val="85000"/>
              </a:lnSpc>
            </a:pPr>
            <a:r>
              <a:rPr lang="en-US" altLang="en-US"/>
              <a:t>One or two register operands per instruction.</a:t>
            </a:r>
          </a:p>
          <a:p>
            <a:pPr lvl="1">
              <a:lnSpc>
                <a:spcPct val="85000"/>
              </a:lnSpc>
            </a:pPr>
            <a:r>
              <a:rPr lang="en-US" altLang="en-US"/>
              <a:t>Parameter passing through memory.</a:t>
            </a:r>
          </a:p>
          <a:p>
            <a:pPr lvl="1">
              <a:lnSpc>
                <a:spcPct val="85000"/>
              </a:lnSpc>
            </a:pPr>
            <a:r>
              <a:rPr lang="en-US" altLang="en-US"/>
              <a:t>Multiple cycle instructions.</a:t>
            </a:r>
          </a:p>
          <a:p>
            <a:pPr lvl="1">
              <a:lnSpc>
                <a:spcPct val="85000"/>
              </a:lnSpc>
            </a:pPr>
            <a:r>
              <a:rPr lang="en-US" altLang="en-US"/>
              <a:t>Microprogrammed control.</a:t>
            </a:r>
          </a:p>
          <a:p>
            <a:pPr lvl="1">
              <a:lnSpc>
                <a:spcPct val="85000"/>
              </a:lnSpc>
            </a:pPr>
            <a:r>
              <a:rPr lang="en-US" altLang="en-US"/>
              <a:t>Less pipelined.</a:t>
            </a:r>
          </a:p>
        </p:txBody>
      </p:sp>
      <p:sp>
        <p:nvSpPr>
          <p:cNvPr id="13317" name="Rectangle 10"/>
          <p:cNvSpPr>
            <a:spLocks noGrp="1" noChangeArrowheads="1"/>
          </p:cNvSpPr>
          <p:nvPr>
            <p:ph type="title" idx="4294967295"/>
          </p:nvPr>
        </p:nvSpPr>
        <p:spPr>
          <a:xfrm>
            <a:off x="3124200" y="304800"/>
            <a:ext cx="5943600" cy="547688"/>
          </a:xfrm>
          <a:noFill/>
        </p:spPr>
        <p:txBody>
          <a:bodyPr/>
          <a:lstStyle/>
          <a:p>
            <a:r>
              <a:rPr lang="en-US" altLang="en-US" sz="3200" b="1" dirty="0">
                <a:latin typeface="Arial" charset="0"/>
              </a:rPr>
              <a:t>2 RISC Machines</a:t>
            </a:r>
            <a:endParaRPr lang="en-US" altLang="en-US" sz="3200" dirty="0">
              <a:latin typeface="Arial" charset="0"/>
            </a:endParaRPr>
          </a:p>
        </p:txBody>
      </p:sp>
      <p:sp>
        <p:nvSpPr>
          <p:cNvPr id="13318" name="Text Box 12"/>
          <p:cNvSpPr txBox="1">
            <a:spLocks noChangeArrowheads="1"/>
          </p:cNvSpPr>
          <p:nvPr/>
        </p:nvSpPr>
        <p:spPr bwMode="auto">
          <a:xfrm>
            <a:off x="4800600" y="5943601"/>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altLang="en-US" baseline="0"/>
              <a:t>Continued....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6CEA319B-F54A-4733-B9E7-D9C552C863C4}" type="slidenum">
              <a:rPr lang="en-US" altLang="en-US" sz="1400" baseline="0"/>
              <a:pPr algn="r">
                <a:spcBef>
                  <a:spcPct val="0"/>
                </a:spcBef>
              </a:pPr>
              <a:t>14</a:t>
            </a:fld>
            <a:endParaRPr lang="en-US" altLang="en-US" sz="1400" baseline="0"/>
          </a:p>
        </p:txBody>
      </p:sp>
      <p:sp>
        <p:nvSpPr>
          <p:cNvPr id="14339" name="Rectangle 2"/>
          <p:cNvSpPr>
            <a:spLocks noGrp="1" noChangeArrowheads="1"/>
          </p:cNvSpPr>
          <p:nvPr>
            <p:ph type="body" sz="half" idx="4294967295"/>
          </p:nvPr>
        </p:nvSpPr>
        <p:spPr>
          <a:xfrm>
            <a:off x="2286000" y="1219200"/>
            <a:ext cx="3810000" cy="4114800"/>
          </a:xfrm>
        </p:spPr>
        <p:txBody>
          <a:bodyPr/>
          <a:lstStyle/>
          <a:p>
            <a:r>
              <a:rPr lang="en-US" altLang="en-US" sz="2600" b="1">
                <a:latin typeface="Arial" charset="0"/>
              </a:rPr>
              <a:t>RISC</a:t>
            </a:r>
            <a:endParaRPr lang="en-US" altLang="en-US"/>
          </a:p>
          <a:p>
            <a:pPr lvl="1">
              <a:lnSpc>
                <a:spcPct val="85000"/>
              </a:lnSpc>
            </a:pPr>
            <a:r>
              <a:rPr lang="en-US" altLang="en-US"/>
              <a:t>Simple instructions, few in number.</a:t>
            </a:r>
          </a:p>
          <a:p>
            <a:pPr lvl="1">
              <a:lnSpc>
                <a:spcPct val="85000"/>
              </a:lnSpc>
            </a:pPr>
            <a:r>
              <a:rPr lang="en-US" altLang="en-US"/>
              <a:t>Fixed length instructions.</a:t>
            </a:r>
          </a:p>
          <a:p>
            <a:pPr lvl="1">
              <a:lnSpc>
                <a:spcPct val="85000"/>
              </a:lnSpc>
            </a:pPr>
            <a:r>
              <a:rPr lang="en-US" altLang="en-US"/>
              <a:t>Complexity in compiler.</a:t>
            </a:r>
          </a:p>
          <a:p>
            <a:pPr lvl="1">
              <a:lnSpc>
                <a:spcPct val="85000"/>
              </a:lnSpc>
            </a:pPr>
            <a:r>
              <a:rPr lang="en-US" altLang="en-US"/>
              <a:t>Only </a:t>
            </a:r>
            <a:r>
              <a:rPr lang="en-US" altLang="en-US" sz="2000" b="1">
                <a:latin typeface="Courier New" pitchFamily="49" charset="0"/>
              </a:rPr>
              <a:t>LOAD/STORE</a:t>
            </a:r>
            <a:r>
              <a:rPr lang="en-US" altLang="en-US"/>
              <a:t> instructions access memory.</a:t>
            </a:r>
          </a:p>
          <a:p>
            <a:pPr lvl="1">
              <a:lnSpc>
                <a:spcPct val="85000"/>
              </a:lnSpc>
            </a:pPr>
            <a:r>
              <a:rPr lang="en-US" altLang="en-US"/>
              <a:t>Few addressing modes.</a:t>
            </a:r>
          </a:p>
        </p:txBody>
      </p:sp>
      <p:sp>
        <p:nvSpPr>
          <p:cNvPr id="14340" name="Rectangle 3"/>
          <p:cNvSpPr>
            <a:spLocks noGrp="1" noChangeArrowheads="1"/>
          </p:cNvSpPr>
          <p:nvPr>
            <p:ph type="body" sz="half" idx="4294967295"/>
          </p:nvPr>
        </p:nvSpPr>
        <p:spPr>
          <a:xfrm>
            <a:off x="6248400" y="1143000"/>
            <a:ext cx="3810000" cy="4114800"/>
          </a:xfrm>
        </p:spPr>
        <p:txBody>
          <a:bodyPr/>
          <a:lstStyle/>
          <a:p>
            <a:r>
              <a:rPr lang="en-US" altLang="en-US" sz="2600" b="1">
                <a:latin typeface="Arial" charset="0"/>
              </a:rPr>
              <a:t>CISC</a:t>
            </a:r>
            <a:endParaRPr lang="en-US" altLang="en-US" sz="2400" b="1">
              <a:latin typeface="Arial" charset="0"/>
            </a:endParaRPr>
          </a:p>
          <a:p>
            <a:pPr lvl="1">
              <a:lnSpc>
                <a:spcPct val="85000"/>
              </a:lnSpc>
            </a:pPr>
            <a:r>
              <a:rPr lang="en-US" altLang="en-US"/>
              <a:t>Many complex instructions.</a:t>
            </a:r>
          </a:p>
          <a:p>
            <a:pPr lvl="1">
              <a:lnSpc>
                <a:spcPct val="85000"/>
              </a:lnSpc>
            </a:pPr>
            <a:r>
              <a:rPr lang="en-US" altLang="en-US"/>
              <a:t>Variable length instructions.</a:t>
            </a:r>
          </a:p>
          <a:p>
            <a:pPr lvl="1">
              <a:lnSpc>
                <a:spcPct val="85000"/>
              </a:lnSpc>
            </a:pPr>
            <a:r>
              <a:rPr lang="en-US" altLang="en-US"/>
              <a:t>Complexity in microcode.</a:t>
            </a:r>
          </a:p>
          <a:p>
            <a:pPr lvl="1">
              <a:lnSpc>
                <a:spcPct val="85000"/>
              </a:lnSpc>
            </a:pPr>
            <a:r>
              <a:rPr lang="en-US" altLang="en-US"/>
              <a:t>Many instructions can access memory.</a:t>
            </a:r>
          </a:p>
          <a:p>
            <a:pPr lvl="1">
              <a:lnSpc>
                <a:spcPct val="45000"/>
              </a:lnSpc>
              <a:spcBef>
                <a:spcPct val="10000"/>
              </a:spcBef>
              <a:buFontTx/>
              <a:buNone/>
            </a:pPr>
            <a:r>
              <a:rPr lang="en-US" altLang="en-US"/>
              <a:t> </a:t>
            </a:r>
          </a:p>
          <a:p>
            <a:pPr lvl="1">
              <a:lnSpc>
                <a:spcPct val="85000"/>
              </a:lnSpc>
            </a:pPr>
            <a:r>
              <a:rPr lang="en-US" altLang="en-US"/>
              <a:t>Many addressing modes.</a:t>
            </a:r>
          </a:p>
          <a:p>
            <a:pPr lvl="1">
              <a:lnSpc>
                <a:spcPct val="85000"/>
              </a:lnSpc>
            </a:pPr>
            <a:endParaRPr lang="en-US" altLang="en-US"/>
          </a:p>
        </p:txBody>
      </p:sp>
      <p:sp>
        <p:nvSpPr>
          <p:cNvPr id="14341" name="Rectangle 4"/>
          <p:cNvSpPr>
            <a:spLocks noGrp="1" noChangeArrowheads="1"/>
          </p:cNvSpPr>
          <p:nvPr>
            <p:ph type="title" idx="4294967295"/>
          </p:nvPr>
        </p:nvSpPr>
        <p:spPr>
          <a:xfrm>
            <a:off x="3124200" y="304800"/>
            <a:ext cx="5943600" cy="547688"/>
          </a:xfrm>
          <a:noFill/>
        </p:spPr>
        <p:txBody>
          <a:bodyPr/>
          <a:lstStyle/>
          <a:p>
            <a:r>
              <a:rPr lang="en-US" altLang="en-US" sz="3200" b="1" dirty="0">
                <a:latin typeface="Arial" charset="0"/>
              </a:rPr>
              <a:t>2 RISC Machines</a:t>
            </a:r>
            <a:endParaRPr lang="en-US" altLang="en-US" sz="3200" dirty="0">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A0DC0ACF-C6DC-4BF3-9D73-606C6D48748A}" type="slidenum">
              <a:rPr lang="en-US" altLang="en-US" sz="1400" baseline="0"/>
              <a:pPr>
                <a:spcBef>
                  <a:spcPct val="0"/>
                </a:spcBef>
              </a:pPr>
              <a:t>15</a:t>
            </a:fld>
            <a:endParaRPr lang="en-US" altLang="en-US" sz="1400" baseline="0"/>
          </a:p>
        </p:txBody>
      </p:sp>
      <p:sp>
        <p:nvSpPr>
          <p:cNvPr id="15363" name="Rectangle 2"/>
          <p:cNvSpPr>
            <a:spLocks noGrp="1" noChangeArrowheads="1"/>
          </p:cNvSpPr>
          <p:nvPr>
            <p:ph type="title" idx="4294967295"/>
          </p:nvPr>
        </p:nvSpPr>
        <p:spPr>
          <a:xfrm>
            <a:off x="3124200" y="381000"/>
            <a:ext cx="5943600" cy="547688"/>
          </a:xfrm>
        </p:spPr>
        <p:txBody>
          <a:bodyPr/>
          <a:lstStyle/>
          <a:p>
            <a:r>
              <a:rPr lang="en-US" altLang="en-US" sz="3200" b="1" dirty="0">
                <a:latin typeface="Arial" charset="0"/>
              </a:rPr>
              <a:t>3 Flynn’s Taxonomy</a:t>
            </a:r>
            <a:endParaRPr lang="en-US" altLang="en-US" sz="3200" dirty="0">
              <a:latin typeface="Arial" charset="0"/>
            </a:endParaRPr>
          </a:p>
        </p:txBody>
      </p:sp>
      <p:sp>
        <p:nvSpPr>
          <p:cNvPr id="15364" name="Rectangle 3"/>
          <p:cNvSpPr>
            <a:spLocks noGrp="1" noChangeArrowheads="1"/>
          </p:cNvSpPr>
          <p:nvPr>
            <p:ph type="body" idx="4294967295"/>
          </p:nvPr>
        </p:nvSpPr>
        <p:spPr>
          <a:xfrm>
            <a:off x="1981200" y="1219200"/>
            <a:ext cx="8229600" cy="4191000"/>
          </a:xfrm>
          <a:noFill/>
        </p:spPr>
        <p:txBody>
          <a:bodyPr/>
          <a:lstStyle/>
          <a:p>
            <a:pPr>
              <a:spcBef>
                <a:spcPct val="40000"/>
              </a:spcBef>
            </a:pPr>
            <a:r>
              <a:rPr lang="en-US" altLang="en-US" sz="2600">
                <a:latin typeface="Arial" charset="0"/>
              </a:rPr>
              <a:t>Many attempts have been made to come up with a way to categorize computer architectures.</a:t>
            </a:r>
          </a:p>
          <a:p>
            <a:pPr>
              <a:spcBef>
                <a:spcPct val="40000"/>
              </a:spcBef>
            </a:pPr>
            <a:r>
              <a:rPr lang="en-US" altLang="en-US" sz="2600" i="1">
                <a:latin typeface="Arial" charset="0"/>
              </a:rPr>
              <a:t>Flynn’s Taxonomy</a:t>
            </a:r>
            <a:r>
              <a:rPr lang="en-US" altLang="en-US" sz="2600">
                <a:latin typeface="Arial" charset="0"/>
              </a:rPr>
              <a:t> has been the most enduring of these, despite having some limitations.</a:t>
            </a:r>
          </a:p>
          <a:p>
            <a:pPr>
              <a:spcBef>
                <a:spcPct val="40000"/>
              </a:spcBef>
            </a:pPr>
            <a:r>
              <a:rPr lang="en-US" altLang="en-US" sz="2600">
                <a:latin typeface="Arial" charset="0"/>
              </a:rPr>
              <a:t>Flynn’s Taxonomy takes into consideration the number of processors and the number of data paths incorporated into an architecture.</a:t>
            </a:r>
          </a:p>
          <a:p>
            <a:pPr>
              <a:spcBef>
                <a:spcPct val="40000"/>
              </a:spcBef>
            </a:pPr>
            <a:r>
              <a:rPr lang="en-US" altLang="en-US" sz="2600">
                <a:latin typeface="Arial" charset="0"/>
              </a:rPr>
              <a:t>A machine can have one or many processors that operate on one or many data streams.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6B0D8A8F-0B75-4533-BA08-03AF5C742741}" type="slidenum">
              <a:rPr lang="en-US" altLang="en-US" sz="1400" baseline="0"/>
              <a:pPr>
                <a:spcBef>
                  <a:spcPct val="0"/>
                </a:spcBef>
              </a:pPr>
              <a:t>16</a:t>
            </a:fld>
            <a:endParaRPr lang="en-US" altLang="en-US" sz="1400" baseline="0"/>
          </a:p>
        </p:txBody>
      </p:sp>
      <p:sp>
        <p:nvSpPr>
          <p:cNvPr id="16387" name="Rectangle 2"/>
          <p:cNvSpPr>
            <a:spLocks noGrp="1" noChangeArrowheads="1"/>
          </p:cNvSpPr>
          <p:nvPr>
            <p:ph type="title" idx="4294967295"/>
          </p:nvPr>
        </p:nvSpPr>
        <p:spPr>
          <a:xfrm>
            <a:off x="3124200" y="381000"/>
            <a:ext cx="5943600" cy="547688"/>
          </a:xfrm>
        </p:spPr>
        <p:txBody>
          <a:bodyPr/>
          <a:lstStyle/>
          <a:p>
            <a:r>
              <a:rPr lang="en-US" altLang="en-US" sz="3200" b="1" dirty="0">
                <a:latin typeface="Arial" charset="0"/>
              </a:rPr>
              <a:t>3 Flynn’s Taxonomy</a:t>
            </a:r>
            <a:endParaRPr lang="en-US" altLang="en-US" sz="3200" dirty="0">
              <a:latin typeface="Arial" charset="0"/>
            </a:endParaRPr>
          </a:p>
        </p:txBody>
      </p:sp>
      <p:sp>
        <p:nvSpPr>
          <p:cNvPr id="16388" name="Rectangle 3"/>
          <p:cNvSpPr>
            <a:spLocks noGrp="1" noChangeArrowheads="1"/>
          </p:cNvSpPr>
          <p:nvPr>
            <p:ph type="body" idx="4294967295"/>
          </p:nvPr>
        </p:nvSpPr>
        <p:spPr>
          <a:xfrm>
            <a:off x="1981200" y="1219200"/>
            <a:ext cx="8229600" cy="4419600"/>
          </a:xfrm>
          <a:noFill/>
        </p:spPr>
        <p:txBody>
          <a:bodyPr/>
          <a:lstStyle/>
          <a:p>
            <a:pPr>
              <a:spcBef>
                <a:spcPct val="40000"/>
              </a:spcBef>
            </a:pPr>
            <a:r>
              <a:rPr lang="en-US" altLang="en-US" sz="2600">
                <a:latin typeface="Arial" charset="0"/>
              </a:rPr>
              <a:t>The four combinations of multiple processors and multiple data paths are described by Flynn as:</a:t>
            </a:r>
          </a:p>
          <a:p>
            <a:pPr lvl="1">
              <a:spcBef>
                <a:spcPct val="40000"/>
              </a:spcBef>
            </a:pPr>
            <a:r>
              <a:rPr lang="en-US" altLang="en-US" b="1"/>
              <a:t>SISD: </a:t>
            </a:r>
            <a:r>
              <a:rPr lang="en-US" altLang="en-US"/>
              <a:t>Single instruction stream, single data stream. These are classic uniprocessor systems.</a:t>
            </a:r>
          </a:p>
          <a:p>
            <a:pPr lvl="1">
              <a:spcBef>
                <a:spcPct val="40000"/>
              </a:spcBef>
            </a:pPr>
            <a:r>
              <a:rPr lang="en-US" altLang="en-US" b="1"/>
              <a:t>SIMD:</a:t>
            </a:r>
            <a:r>
              <a:rPr lang="en-US" altLang="en-US"/>
              <a:t> Single instruction stream, multiple data streams. Execute the same instruction on multiple data values, as in vector processors.</a:t>
            </a:r>
          </a:p>
          <a:p>
            <a:pPr lvl="1">
              <a:spcBef>
                <a:spcPct val="40000"/>
              </a:spcBef>
            </a:pPr>
            <a:r>
              <a:rPr lang="en-US" altLang="en-US" b="1"/>
              <a:t>MIMD:</a:t>
            </a:r>
            <a:r>
              <a:rPr lang="en-US" altLang="en-US"/>
              <a:t> Multiple instruction streams, multiple data streams. These are today’s parallel architectures.</a:t>
            </a:r>
          </a:p>
          <a:p>
            <a:pPr lvl="1">
              <a:spcBef>
                <a:spcPct val="40000"/>
              </a:spcBef>
            </a:pPr>
            <a:r>
              <a:rPr lang="en-US" altLang="en-US" b="1"/>
              <a:t>MISD:</a:t>
            </a:r>
            <a:r>
              <a:rPr lang="en-US" altLang="en-US"/>
              <a:t> Multiple instruction streams, single data stream.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6228039A-CB60-4FFA-B215-68880E50B3EF}" type="slidenum">
              <a:rPr lang="en-US" altLang="en-US" sz="1400" baseline="0"/>
              <a:pPr>
                <a:spcBef>
                  <a:spcPct val="0"/>
                </a:spcBef>
              </a:pPr>
              <a:t>17</a:t>
            </a:fld>
            <a:endParaRPr lang="en-US" altLang="en-US" sz="1400" baseline="0"/>
          </a:p>
        </p:txBody>
      </p:sp>
      <p:sp>
        <p:nvSpPr>
          <p:cNvPr id="17411" name="Rectangle 2"/>
          <p:cNvSpPr>
            <a:spLocks noGrp="1" noChangeArrowheads="1"/>
          </p:cNvSpPr>
          <p:nvPr>
            <p:ph type="title" idx="4294967295"/>
          </p:nvPr>
        </p:nvSpPr>
        <p:spPr>
          <a:xfrm>
            <a:off x="3124200" y="381000"/>
            <a:ext cx="5943600" cy="547688"/>
          </a:xfrm>
        </p:spPr>
        <p:txBody>
          <a:bodyPr/>
          <a:lstStyle/>
          <a:p>
            <a:r>
              <a:rPr lang="en-US" altLang="en-US" sz="3200" b="1" dirty="0">
                <a:latin typeface="Arial" charset="0"/>
              </a:rPr>
              <a:t>3 Flynn’s Taxonomy</a:t>
            </a:r>
            <a:endParaRPr lang="en-US" altLang="en-US" sz="3200" dirty="0">
              <a:latin typeface="Arial" charset="0"/>
            </a:endParaRPr>
          </a:p>
        </p:txBody>
      </p:sp>
      <p:sp>
        <p:nvSpPr>
          <p:cNvPr id="17412" name="Rectangle 3"/>
          <p:cNvSpPr>
            <a:spLocks noGrp="1" noChangeArrowheads="1"/>
          </p:cNvSpPr>
          <p:nvPr>
            <p:ph type="body" idx="4294967295"/>
          </p:nvPr>
        </p:nvSpPr>
        <p:spPr>
          <a:xfrm>
            <a:off x="2057400" y="1219200"/>
            <a:ext cx="8153400" cy="4648200"/>
          </a:xfrm>
          <a:noFill/>
        </p:spPr>
        <p:txBody>
          <a:bodyPr/>
          <a:lstStyle/>
          <a:p>
            <a:r>
              <a:rPr lang="en-US" altLang="en-US" sz="2600">
                <a:latin typeface="Arial" charset="0"/>
              </a:rPr>
              <a:t>Flynn’s Taxonomy falls short in a number of ways:</a:t>
            </a:r>
          </a:p>
          <a:p>
            <a:r>
              <a:rPr lang="en-US" altLang="en-US" sz="2600">
                <a:latin typeface="Arial" charset="0"/>
              </a:rPr>
              <a:t>First, there appears to be no need for MISD machines.</a:t>
            </a:r>
          </a:p>
          <a:p>
            <a:r>
              <a:rPr lang="en-US" altLang="en-US" sz="2600">
                <a:latin typeface="Arial" charset="0"/>
              </a:rPr>
              <a:t>Second, parallelism is not homogeneous.  This assumption ignores the contribution of specialized processors.</a:t>
            </a:r>
          </a:p>
          <a:p>
            <a:r>
              <a:rPr lang="en-US" altLang="en-US" sz="2600">
                <a:latin typeface="Arial" charset="0"/>
              </a:rPr>
              <a:t>Third, it provides no straightforward way to distinguish architectures of the MIMD category.</a:t>
            </a:r>
          </a:p>
          <a:p>
            <a:pPr lvl="1"/>
            <a:r>
              <a:rPr lang="en-US" altLang="en-US" sz="2200"/>
              <a:t>One idea is to divide these systems into those that share memory, and those that don’t, as well as whether the interconnections are bus-based or switch-based.</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974FD564-529D-442E-9B32-60EBDAD45E59}" type="slidenum">
              <a:rPr lang="en-US" altLang="en-US" sz="1400" baseline="0"/>
              <a:pPr>
                <a:spcBef>
                  <a:spcPct val="0"/>
                </a:spcBef>
              </a:pPr>
              <a:t>18</a:t>
            </a:fld>
            <a:endParaRPr lang="en-US" altLang="en-US" sz="1400" baseline="0"/>
          </a:p>
        </p:txBody>
      </p:sp>
      <p:sp>
        <p:nvSpPr>
          <p:cNvPr id="18435" name="Rectangle 2"/>
          <p:cNvSpPr>
            <a:spLocks noGrp="1" noChangeArrowheads="1"/>
          </p:cNvSpPr>
          <p:nvPr>
            <p:ph type="title" idx="4294967295"/>
          </p:nvPr>
        </p:nvSpPr>
        <p:spPr>
          <a:xfrm>
            <a:off x="3124200" y="381000"/>
            <a:ext cx="5943600" cy="547688"/>
          </a:xfrm>
        </p:spPr>
        <p:txBody>
          <a:bodyPr/>
          <a:lstStyle/>
          <a:p>
            <a:r>
              <a:rPr lang="en-US" altLang="en-US" sz="3200" b="1" dirty="0">
                <a:latin typeface="Arial" charset="0"/>
              </a:rPr>
              <a:t>3 Flynn’s Taxonomy</a:t>
            </a:r>
            <a:endParaRPr lang="en-US" altLang="en-US" sz="3200" dirty="0">
              <a:latin typeface="Arial" charset="0"/>
            </a:endParaRPr>
          </a:p>
        </p:txBody>
      </p:sp>
      <p:sp>
        <p:nvSpPr>
          <p:cNvPr id="18436" name="Rectangle 3"/>
          <p:cNvSpPr>
            <a:spLocks noGrp="1" noChangeArrowheads="1"/>
          </p:cNvSpPr>
          <p:nvPr>
            <p:ph type="body" idx="4294967295"/>
          </p:nvPr>
        </p:nvSpPr>
        <p:spPr>
          <a:xfrm>
            <a:off x="2209800" y="1219200"/>
            <a:ext cx="7848600" cy="4648200"/>
          </a:xfrm>
          <a:noFill/>
        </p:spPr>
        <p:txBody>
          <a:bodyPr/>
          <a:lstStyle/>
          <a:p>
            <a:r>
              <a:rPr lang="en-US" altLang="en-US" sz="2600">
                <a:latin typeface="Arial" charset="0"/>
              </a:rPr>
              <a:t>Symmetric multiprocessors (SMP) and massively parallel processors (MPP) are MIMD architectures that differ in how they use memory.</a:t>
            </a:r>
          </a:p>
          <a:p>
            <a:r>
              <a:rPr lang="en-US" altLang="en-US" sz="2600">
                <a:latin typeface="Arial" charset="0"/>
              </a:rPr>
              <a:t>SMP systems share the same memory and MPP do not.</a:t>
            </a:r>
          </a:p>
          <a:p>
            <a:r>
              <a:rPr lang="en-US" altLang="en-US" sz="2600">
                <a:latin typeface="Arial" charset="0"/>
              </a:rPr>
              <a:t>An easy way to distinguish SMP from MPP is:</a:t>
            </a:r>
          </a:p>
          <a:p>
            <a:pPr marL="1481138" lvl="1" indent="-1023938">
              <a:spcBef>
                <a:spcPct val="40000"/>
              </a:spcBef>
              <a:buNone/>
            </a:pPr>
            <a:r>
              <a:rPr lang="en-US" altLang="en-US" sz="2200"/>
              <a:t>MPP </a:t>
            </a:r>
            <a:r>
              <a:rPr lang="en-US" altLang="en-US" sz="2200">
                <a:sym typeface="Symbol" pitchFamily="18" charset="2"/>
              </a:rPr>
              <a:t></a:t>
            </a:r>
            <a:r>
              <a:rPr lang="en-US" altLang="en-US" sz="2200"/>
              <a:t>  many processors + distributed memory + communication via network</a:t>
            </a:r>
          </a:p>
          <a:p>
            <a:pPr marL="1481138" lvl="1" indent="-1023938">
              <a:spcBef>
                <a:spcPct val="40000"/>
              </a:spcBef>
              <a:buNone/>
            </a:pPr>
            <a:r>
              <a:rPr lang="en-US" altLang="en-US" sz="2200"/>
              <a:t>SMP </a:t>
            </a:r>
            <a:r>
              <a:rPr lang="en-US" altLang="en-US" sz="2200">
                <a:sym typeface="Symbol" pitchFamily="18" charset="2"/>
              </a:rPr>
              <a:t> </a:t>
            </a:r>
            <a:r>
              <a:rPr lang="en-US" altLang="en-US" sz="2200"/>
              <a:t> fewer processors + shared memory +       communication via memory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249D0436-DF93-4478-8995-4AE4BC0C2012}" type="slidenum">
              <a:rPr lang="en-US" altLang="en-US" sz="1400" baseline="0"/>
              <a:pPr>
                <a:spcBef>
                  <a:spcPct val="0"/>
                </a:spcBef>
              </a:pPr>
              <a:t>19</a:t>
            </a:fld>
            <a:endParaRPr lang="en-US" altLang="en-US" sz="1400" baseline="0"/>
          </a:p>
        </p:txBody>
      </p:sp>
      <p:sp>
        <p:nvSpPr>
          <p:cNvPr id="19459" name="Rectangle 2"/>
          <p:cNvSpPr>
            <a:spLocks noGrp="1" noChangeArrowheads="1"/>
          </p:cNvSpPr>
          <p:nvPr>
            <p:ph type="title" idx="4294967295"/>
          </p:nvPr>
        </p:nvSpPr>
        <p:spPr>
          <a:xfrm>
            <a:off x="3124200" y="304800"/>
            <a:ext cx="5943600" cy="547688"/>
          </a:xfrm>
        </p:spPr>
        <p:txBody>
          <a:bodyPr/>
          <a:lstStyle/>
          <a:p>
            <a:r>
              <a:rPr lang="en-US" altLang="en-US" sz="3200" b="1" dirty="0">
                <a:latin typeface="Arial" charset="0"/>
              </a:rPr>
              <a:t>3 Flynn’s Taxonomy</a:t>
            </a:r>
            <a:endParaRPr lang="en-US" altLang="en-US" sz="3200" dirty="0">
              <a:latin typeface="Arial" charset="0"/>
            </a:endParaRPr>
          </a:p>
        </p:txBody>
      </p:sp>
      <p:sp>
        <p:nvSpPr>
          <p:cNvPr id="19460" name="Rectangle 3"/>
          <p:cNvSpPr>
            <a:spLocks noGrp="1" noChangeArrowheads="1"/>
          </p:cNvSpPr>
          <p:nvPr>
            <p:ph type="body" idx="4294967295"/>
          </p:nvPr>
        </p:nvSpPr>
        <p:spPr>
          <a:xfrm>
            <a:off x="1981200" y="1219200"/>
            <a:ext cx="8153400" cy="4648200"/>
          </a:xfrm>
          <a:noFill/>
        </p:spPr>
        <p:txBody>
          <a:bodyPr/>
          <a:lstStyle/>
          <a:p>
            <a:r>
              <a:rPr lang="en-US" altLang="en-US" sz="2600">
                <a:latin typeface="Arial" charset="0"/>
              </a:rPr>
              <a:t>Other examples of MIMD architectures are found in distributed computing, where processing takes place collaboratively among networked computers.</a:t>
            </a:r>
          </a:p>
          <a:p>
            <a:pPr marL="793750" lvl="1" indent="-336550">
              <a:spcBef>
                <a:spcPct val="40000"/>
              </a:spcBef>
            </a:pPr>
            <a:r>
              <a:rPr lang="en-US" altLang="en-US" sz="2200"/>
              <a:t>A </a:t>
            </a:r>
            <a:r>
              <a:rPr lang="en-US" altLang="en-US" sz="2200" b="1"/>
              <a:t>network of workstations</a:t>
            </a:r>
            <a:r>
              <a:rPr lang="en-US" altLang="en-US" sz="2200"/>
              <a:t> (NOW) uses otherwise idle systems to solve a problem.</a:t>
            </a:r>
          </a:p>
          <a:p>
            <a:pPr marL="793750" lvl="1" indent="-336550">
              <a:spcBef>
                <a:spcPct val="40000"/>
              </a:spcBef>
            </a:pPr>
            <a:r>
              <a:rPr lang="en-US" altLang="en-US" sz="2200"/>
              <a:t>A </a:t>
            </a:r>
            <a:r>
              <a:rPr lang="en-US" altLang="en-US" sz="2200" b="1"/>
              <a:t>collection of workstations</a:t>
            </a:r>
            <a:r>
              <a:rPr lang="en-US" altLang="en-US" sz="2200"/>
              <a:t> (COW) is a NOW where one workstation coordinates the actions of the others.</a:t>
            </a:r>
          </a:p>
          <a:p>
            <a:pPr marL="793750" lvl="1" indent="-336550">
              <a:spcBef>
                <a:spcPct val="40000"/>
              </a:spcBef>
            </a:pPr>
            <a:r>
              <a:rPr lang="en-US" altLang="en-US" sz="2200"/>
              <a:t>A </a:t>
            </a:r>
            <a:r>
              <a:rPr lang="en-US" altLang="en-US" sz="2200" b="1"/>
              <a:t>dedicated cluster parallel computer</a:t>
            </a:r>
            <a:r>
              <a:rPr lang="en-US" altLang="en-US" sz="2200"/>
              <a:t> (DCPC) is a group of workstations brought together to solve a specific problem.</a:t>
            </a:r>
          </a:p>
          <a:p>
            <a:pPr marL="793750" lvl="1" indent="-336550">
              <a:spcBef>
                <a:spcPct val="40000"/>
              </a:spcBef>
            </a:pPr>
            <a:r>
              <a:rPr lang="en-US" altLang="en-US" sz="2200"/>
              <a:t>A </a:t>
            </a:r>
            <a:r>
              <a:rPr lang="en-US" altLang="en-US" sz="2200" b="1"/>
              <a:t>pile of PCs</a:t>
            </a:r>
            <a:r>
              <a:rPr lang="en-US" altLang="en-US" sz="2200"/>
              <a:t> (POPC) is a cluster of (usually) heterogeneous systems that form a dedicated parallel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8F61-4309-4FE1-9903-DB559A24622F}"/>
              </a:ext>
            </a:extLst>
          </p:cNvPr>
          <p:cNvSpPr>
            <a:spLocks noGrp="1"/>
          </p:cNvSpPr>
          <p:nvPr>
            <p:ph type="title"/>
          </p:nvPr>
        </p:nvSpPr>
        <p:spPr/>
        <p:txBody>
          <a:bodyPr/>
          <a:lstStyle/>
          <a:p>
            <a:r>
              <a:rPr lang="en-US" dirty="0"/>
              <a:t>Unit 5</a:t>
            </a:r>
            <a:endParaRPr lang="en-IN" dirty="0"/>
          </a:p>
        </p:txBody>
      </p:sp>
      <p:sp>
        <p:nvSpPr>
          <p:cNvPr id="3" name="Content Placeholder 2">
            <a:extLst>
              <a:ext uri="{FF2B5EF4-FFF2-40B4-BE49-F238E27FC236}">
                <a16:creationId xmlns:a16="http://schemas.microsoft.com/office/drawing/2014/main" id="{9910B44A-202C-4D65-8312-9649B43FA87B}"/>
              </a:ext>
            </a:extLst>
          </p:cNvPr>
          <p:cNvSpPr>
            <a:spLocks noGrp="1"/>
          </p:cNvSpPr>
          <p:nvPr>
            <p:ph idx="1"/>
          </p:nvPr>
        </p:nvSpPr>
        <p:spPr/>
        <p:txBody>
          <a:bodyPr/>
          <a:lstStyle/>
          <a:p>
            <a:pPr algn="l"/>
            <a:r>
              <a:rPr lang="en-IN" sz="1800" b="0" i="0" u="none" strike="noStrike" baseline="0" dirty="0">
                <a:latin typeface="CIDFont+F1"/>
              </a:rPr>
              <a:t>Introduction to Alternative Architectures: </a:t>
            </a:r>
          </a:p>
          <a:p>
            <a:pPr algn="l"/>
            <a:r>
              <a:rPr lang="en-IN" sz="1800" b="0" i="0" u="none" strike="noStrike" baseline="0" dirty="0">
                <a:latin typeface="CIDFont+F1"/>
              </a:rPr>
              <a:t>RISC Machines, </a:t>
            </a:r>
          </a:p>
          <a:p>
            <a:pPr algn="l"/>
            <a:r>
              <a:rPr lang="en-IN" sz="1800" b="0" i="0" u="none" strike="noStrike" baseline="0" dirty="0">
                <a:latin typeface="CIDFont+F1"/>
              </a:rPr>
              <a:t>Flynn’s </a:t>
            </a:r>
            <a:r>
              <a:rPr lang="en-US" sz="1800" b="0" i="0" u="none" strike="noStrike" baseline="0" dirty="0">
                <a:latin typeface="CIDFont+F2"/>
              </a:rPr>
              <a:t>Taxonomy, </a:t>
            </a:r>
          </a:p>
          <a:p>
            <a:pPr algn="l"/>
            <a:r>
              <a:rPr lang="en-US" sz="1800" b="0" i="0" u="none" strike="noStrike" baseline="0" dirty="0">
                <a:latin typeface="CIDFont+F2"/>
              </a:rPr>
              <a:t>Parallel and Multiprocessor Architectures: Instruction level pipelining, Superscalar and VLIW, </a:t>
            </a:r>
          </a:p>
          <a:p>
            <a:pPr algn="l"/>
            <a:r>
              <a:rPr lang="en-US" sz="1800" b="0" i="0" u="none" strike="noStrike" baseline="0" dirty="0">
                <a:latin typeface="CIDFont+F2"/>
              </a:rPr>
              <a:t>Vector Processors, Interconnection Networks, Shared Memory Multiprocessors, Closely and Loosely coupled</a:t>
            </a:r>
          </a:p>
          <a:p>
            <a:pPr marL="0" indent="0" algn="l">
              <a:buNone/>
            </a:pPr>
            <a:r>
              <a:rPr lang="en-US" sz="1800" b="0" i="0" u="none" strike="noStrike" baseline="0" dirty="0">
                <a:latin typeface="CIDFont+F2"/>
              </a:rPr>
              <a:t>multiprocessors systems; </a:t>
            </a:r>
          </a:p>
          <a:p>
            <a:pPr marL="0" indent="0" algn="l">
              <a:buNone/>
            </a:pPr>
            <a:r>
              <a:rPr lang="en-US" sz="1800" b="0" i="0" u="none" strike="noStrike" baseline="0" dirty="0">
                <a:latin typeface="CIDFont+F2"/>
              </a:rPr>
              <a:t>Alternative Parallel Processing Approaches:</a:t>
            </a:r>
          </a:p>
          <a:p>
            <a:pPr algn="l"/>
            <a:r>
              <a:rPr lang="en-IN" sz="1800" b="0" i="0" u="none" strike="noStrike" baseline="0" dirty="0">
                <a:latin typeface="CIDFont+F2"/>
              </a:rPr>
              <a:t>Dataflow Computing, Neural Networks.</a:t>
            </a:r>
            <a:endParaRPr lang="en-IN" dirty="0"/>
          </a:p>
        </p:txBody>
      </p:sp>
    </p:spTree>
    <p:extLst>
      <p:ext uri="{BB962C8B-B14F-4D97-AF65-F5344CB8AC3E}">
        <p14:creationId xmlns:p14="http://schemas.microsoft.com/office/powerpoint/2010/main" val="4953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C474B911-9296-4FD4-9558-46C7059FD479}" type="slidenum">
              <a:rPr lang="en-US" altLang="en-US" sz="1400" baseline="0"/>
              <a:pPr>
                <a:spcBef>
                  <a:spcPct val="0"/>
                </a:spcBef>
              </a:pPr>
              <a:t>20</a:t>
            </a:fld>
            <a:endParaRPr lang="en-US" altLang="en-US" sz="1400" baseline="0"/>
          </a:p>
        </p:txBody>
      </p:sp>
      <p:sp>
        <p:nvSpPr>
          <p:cNvPr id="20483" name="Rectangle 2"/>
          <p:cNvSpPr>
            <a:spLocks noGrp="1" noChangeArrowheads="1"/>
          </p:cNvSpPr>
          <p:nvPr>
            <p:ph type="title" idx="4294967295"/>
          </p:nvPr>
        </p:nvSpPr>
        <p:spPr>
          <a:xfrm>
            <a:off x="3124200" y="304800"/>
            <a:ext cx="5943600" cy="547688"/>
          </a:xfrm>
        </p:spPr>
        <p:txBody>
          <a:bodyPr/>
          <a:lstStyle/>
          <a:p>
            <a:r>
              <a:rPr lang="en-US" altLang="en-US" sz="3200" b="1" dirty="0">
                <a:latin typeface="Arial" charset="0"/>
              </a:rPr>
              <a:t>3 Flynn’s Taxonomy</a:t>
            </a:r>
            <a:endParaRPr lang="en-US" altLang="en-US" sz="3200" dirty="0">
              <a:latin typeface="Arial" charset="0"/>
            </a:endParaRPr>
          </a:p>
        </p:txBody>
      </p:sp>
      <p:sp>
        <p:nvSpPr>
          <p:cNvPr id="20484" name="Rectangle 3"/>
          <p:cNvSpPr>
            <a:spLocks noGrp="1" noChangeArrowheads="1"/>
          </p:cNvSpPr>
          <p:nvPr>
            <p:ph type="body" idx="4294967295"/>
          </p:nvPr>
        </p:nvSpPr>
        <p:spPr>
          <a:xfrm>
            <a:off x="1981200" y="1219200"/>
            <a:ext cx="8229600" cy="4191000"/>
          </a:xfrm>
          <a:noFill/>
        </p:spPr>
        <p:txBody>
          <a:bodyPr/>
          <a:lstStyle/>
          <a:p>
            <a:pPr>
              <a:spcBef>
                <a:spcPct val="40000"/>
              </a:spcBef>
            </a:pPr>
            <a:r>
              <a:rPr lang="en-US" altLang="en-US" sz="2600">
                <a:latin typeface="Arial" charset="0"/>
              </a:rPr>
              <a:t>Flynn’s Taxonomy has been expanded to include SPMD (single program, multiple data) architectures.</a:t>
            </a:r>
          </a:p>
          <a:p>
            <a:pPr>
              <a:spcBef>
                <a:spcPct val="40000"/>
              </a:spcBef>
            </a:pPr>
            <a:r>
              <a:rPr lang="en-US" altLang="en-US" sz="2600">
                <a:latin typeface="Arial" charset="0"/>
              </a:rPr>
              <a:t>Each SPMD processor has its own data set and program memory. Different nodes can execute different instructions within the same program using instructions similar to:</a:t>
            </a:r>
          </a:p>
          <a:p>
            <a:pPr lvl="1">
              <a:buFontTx/>
              <a:buNone/>
            </a:pPr>
            <a:r>
              <a:rPr lang="en-US" altLang="en-US" sz="2200"/>
              <a:t>		If myNodeNum = 1 do this, else do that</a:t>
            </a:r>
          </a:p>
          <a:p>
            <a:pPr>
              <a:spcBef>
                <a:spcPct val="40000"/>
              </a:spcBef>
            </a:pPr>
            <a:r>
              <a:rPr lang="en-US" altLang="en-US" sz="2600">
                <a:latin typeface="Arial" charset="0"/>
              </a:rPr>
              <a:t>Yet another idea missing from Flynn’s is whether the architecture is instruction driven or data driven. </a:t>
            </a:r>
          </a:p>
        </p:txBody>
      </p:sp>
      <p:sp>
        <p:nvSpPr>
          <p:cNvPr id="20485" name="Text Box 4"/>
          <p:cNvSpPr txBox="1">
            <a:spLocks noChangeArrowheads="1"/>
          </p:cNvSpPr>
          <p:nvPr/>
        </p:nvSpPr>
        <p:spPr bwMode="auto">
          <a:xfrm>
            <a:off x="3314700" y="5562600"/>
            <a:ext cx="5562600" cy="427038"/>
          </a:xfrm>
          <a:prstGeom prst="rect">
            <a:avLst/>
          </a:prstGeom>
          <a:solidFill>
            <a:srgbClr val="E5F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r>
              <a:rPr lang="en-US" altLang="en-US" sz="2200" b="1" baseline="0">
                <a:solidFill>
                  <a:srgbClr val="CC3300"/>
                </a:solidFill>
              </a:rPr>
              <a:t>The next slide provides a revised taxonomy. </a:t>
            </a:r>
            <a:endParaRPr lang="en-US" altLang="en-US" baseline="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FC2FAF89-22C1-4ACC-86F8-F31A10503F3D}" type="slidenum">
              <a:rPr lang="en-US" altLang="en-US" sz="1400" baseline="0"/>
              <a:pPr>
                <a:spcBef>
                  <a:spcPct val="0"/>
                </a:spcBef>
              </a:pPr>
              <a:t>21</a:t>
            </a:fld>
            <a:endParaRPr lang="en-US" altLang="en-US" sz="1400" baseline="0"/>
          </a:p>
        </p:txBody>
      </p:sp>
      <p:sp>
        <p:nvSpPr>
          <p:cNvPr id="21507" name="Rectangle 2"/>
          <p:cNvSpPr>
            <a:spLocks noGrp="1" noChangeArrowheads="1"/>
          </p:cNvSpPr>
          <p:nvPr>
            <p:ph type="title" idx="4294967295"/>
          </p:nvPr>
        </p:nvSpPr>
        <p:spPr>
          <a:xfrm>
            <a:off x="3124200" y="304800"/>
            <a:ext cx="5943600" cy="547688"/>
          </a:xfrm>
        </p:spPr>
        <p:txBody>
          <a:bodyPr/>
          <a:lstStyle/>
          <a:p>
            <a:r>
              <a:rPr lang="en-US" altLang="en-US" sz="3200" b="1" dirty="0">
                <a:latin typeface="Arial" charset="0"/>
              </a:rPr>
              <a:t>3 Flynn’s Taxonomy</a:t>
            </a:r>
            <a:endParaRPr lang="en-US" altLang="en-US" sz="3200" dirty="0">
              <a:latin typeface="Arial" charset="0"/>
            </a:endParaRPr>
          </a:p>
        </p:txBody>
      </p:sp>
      <p:pic>
        <p:nvPicPr>
          <p:cNvPr id="21508" name="Picture 6" descr="C:\wpdocs\Julie\Org&amp;Arch\Ch9\PPT\9-2.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1219201"/>
            <a:ext cx="7394575"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D464F887-057A-4FDE-A31A-D55E7FF97F4A}" type="slidenum">
              <a:rPr lang="en-US" altLang="en-US" sz="1400" baseline="0"/>
              <a:pPr>
                <a:spcBef>
                  <a:spcPct val="0"/>
                </a:spcBef>
              </a:pPr>
              <a:t>22</a:t>
            </a:fld>
            <a:endParaRPr lang="en-US" altLang="en-US" sz="1400" baseline="0"/>
          </a:p>
        </p:txBody>
      </p:sp>
      <p:sp>
        <p:nvSpPr>
          <p:cNvPr id="22531" name="Rectangle 2"/>
          <p:cNvSpPr>
            <a:spLocks noGrp="1" noChangeArrowheads="1"/>
          </p:cNvSpPr>
          <p:nvPr>
            <p:ph type="title" idx="4294967295"/>
          </p:nvPr>
        </p:nvSpPr>
        <p:spPr>
          <a:xfrm>
            <a:off x="2362200" y="152400"/>
            <a:ext cx="8116078" cy="914400"/>
          </a:xfrm>
        </p:spPr>
        <p:txBody>
          <a:bodyPr>
            <a:normAutofit fontScale="90000"/>
          </a:bodyPr>
          <a:lstStyle/>
          <a:p>
            <a:r>
              <a:rPr lang="en-US" altLang="en-US" sz="3200" b="1" dirty="0">
                <a:latin typeface="Arial" charset="0"/>
              </a:rPr>
              <a:t>4 Parallel and Multiprocessor Architectures</a:t>
            </a:r>
            <a:endParaRPr lang="en-US" altLang="en-US" sz="3200" dirty="0">
              <a:latin typeface="Arial" charset="0"/>
            </a:endParaRPr>
          </a:p>
        </p:txBody>
      </p:sp>
      <p:sp>
        <p:nvSpPr>
          <p:cNvPr id="22532" name="Rectangle 3"/>
          <p:cNvSpPr>
            <a:spLocks noGrp="1" noChangeArrowheads="1"/>
          </p:cNvSpPr>
          <p:nvPr>
            <p:ph type="body" idx="4294967295"/>
          </p:nvPr>
        </p:nvSpPr>
        <p:spPr>
          <a:xfrm>
            <a:off x="1981200" y="1219200"/>
            <a:ext cx="8229600" cy="4572000"/>
          </a:xfrm>
          <a:noFill/>
        </p:spPr>
        <p:txBody>
          <a:bodyPr/>
          <a:lstStyle/>
          <a:p>
            <a:r>
              <a:rPr lang="en-US" altLang="en-US" sz="2600">
                <a:latin typeface="Arial" charset="0"/>
              </a:rPr>
              <a:t>Parallel processing is capable of economically increasing system throughput while providing better fault tolerance.</a:t>
            </a:r>
          </a:p>
          <a:p>
            <a:r>
              <a:rPr lang="en-US" altLang="en-US" sz="2600">
                <a:latin typeface="Arial" charset="0"/>
              </a:rPr>
              <a:t>The limiting factor is that no matter how well an algorithm is parallelized, there is always some portion that must be done sequentially.</a:t>
            </a:r>
          </a:p>
          <a:p>
            <a:pPr lvl="1"/>
            <a:r>
              <a:rPr lang="en-US" altLang="en-US" sz="2200"/>
              <a:t>Additional processors sit idle while the sequential work is performed.</a:t>
            </a:r>
          </a:p>
          <a:p>
            <a:r>
              <a:rPr lang="en-US" altLang="en-US" sz="2600">
                <a:latin typeface="Arial" charset="0"/>
              </a:rPr>
              <a:t>Thus, it is important to keep in mind that an </a:t>
            </a:r>
            <a:r>
              <a:rPr lang="en-US" altLang="en-US" sz="2600" i="1">
                <a:latin typeface="Arial" charset="0"/>
              </a:rPr>
              <a:t>n </a:t>
            </a:r>
            <a:r>
              <a:rPr lang="en-US" altLang="en-US" sz="2600">
                <a:latin typeface="Arial" charset="0"/>
              </a:rPr>
              <a:t>-fold increase in processing power does not necessarily result in an </a:t>
            </a:r>
            <a:r>
              <a:rPr lang="en-US" altLang="en-US" sz="2600" i="1">
                <a:latin typeface="Arial" charset="0"/>
              </a:rPr>
              <a:t>n </a:t>
            </a:r>
            <a:r>
              <a:rPr lang="en-US" altLang="en-US" sz="2600">
                <a:latin typeface="Arial" charset="0"/>
              </a:rPr>
              <a:t>-fold increase in throughput.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94EBA0D0-BEB4-4FDE-B444-921EFA7FD2FA}" type="slidenum">
              <a:rPr lang="en-US" altLang="en-US" sz="1400" baseline="0"/>
              <a:pPr>
                <a:spcBef>
                  <a:spcPct val="0"/>
                </a:spcBef>
              </a:pPr>
              <a:t>23</a:t>
            </a:fld>
            <a:endParaRPr lang="en-US" altLang="en-US" sz="1400" baseline="0"/>
          </a:p>
        </p:txBody>
      </p:sp>
      <p:sp>
        <p:nvSpPr>
          <p:cNvPr id="23555" name="Rectangle 1026"/>
          <p:cNvSpPr>
            <a:spLocks noGrp="1" noChangeArrowheads="1"/>
          </p:cNvSpPr>
          <p:nvPr>
            <p:ph type="title" idx="4294967295"/>
          </p:nvPr>
        </p:nvSpPr>
        <p:spPr>
          <a:xfrm>
            <a:off x="2362200" y="152400"/>
            <a:ext cx="7467600" cy="914400"/>
          </a:xfrm>
        </p:spPr>
        <p:txBody>
          <a:bodyPr>
            <a:normAutofit fontScale="90000"/>
          </a:bodyPr>
          <a:lstStyle/>
          <a:p>
            <a:r>
              <a:rPr lang="en-US" altLang="en-US" sz="3200" b="1" dirty="0">
                <a:latin typeface="Arial" charset="0"/>
              </a:rPr>
              <a:t>4 Parallel and Multiprocessor Architectures</a:t>
            </a:r>
            <a:endParaRPr lang="en-US" altLang="en-US" sz="3200" dirty="0">
              <a:latin typeface="Arial" charset="0"/>
            </a:endParaRPr>
          </a:p>
        </p:txBody>
      </p:sp>
      <p:sp>
        <p:nvSpPr>
          <p:cNvPr id="23556" name="Rectangle 1027"/>
          <p:cNvSpPr>
            <a:spLocks noGrp="1" noChangeArrowheads="1"/>
          </p:cNvSpPr>
          <p:nvPr>
            <p:ph type="body" idx="4294967295"/>
          </p:nvPr>
        </p:nvSpPr>
        <p:spPr>
          <a:xfrm>
            <a:off x="2057400" y="1219200"/>
            <a:ext cx="8229600" cy="4572000"/>
          </a:xfrm>
          <a:noFill/>
        </p:spPr>
        <p:txBody>
          <a:bodyPr/>
          <a:lstStyle/>
          <a:p>
            <a:r>
              <a:rPr lang="en-US" altLang="en-US" sz="2600">
                <a:latin typeface="Arial" charset="0"/>
              </a:rPr>
              <a:t>Recall that pipelining divides the fetch-decode-execute cycle into stages that each carry out a small part of the process on a set of instructions.</a:t>
            </a:r>
          </a:p>
          <a:p>
            <a:r>
              <a:rPr lang="en-US" altLang="en-US" sz="2600">
                <a:latin typeface="Arial" charset="0"/>
              </a:rPr>
              <a:t>Ideally, an instruction exits the pipeline during each tick of the clock.</a:t>
            </a:r>
          </a:p>
          <a:p>
            <a:r>
              <a:rPr lang="en-US" altLang="en-US" sz="2600" i="1">
                <a:latin typeface="Arial" charset="0"/>
              </a:rPr>
              <a:t>Superpipelining</a:t>
            </a:r>
            <a:r>
              <a:rPr lang="en-US" altLang="en-US" sz="2600">
                <a:latin typeface="Arial" charset="0"/>
              </a:rPr>
              <a:t> occurs when a pipeline has stages that require less than half a clock cycle to complete.</a:t>
            </a:r>
          </a:p>
          <a:p>
            <a:pPr lvl="1"/>
            <a:r>
              <a:rPr lang="en-US" altLang="en-US" sz="2200"/>
              <a:t>The pipeline is equipped with a separate clock running at a frequency that is at least double that of the main system clock.</a:t>
            </a:r>
          </a:p>
          <a:p>
            <a:r>
              <a:rPr lang="en-US" altLang="en-US" sz="2600">
                <a:latin typeface="Arial" charset="0"/>
              </a:rPr>
              <a:t>Superpipelining is only one aspect of superscalar design.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6E601501-9749-4270-9457-36C8BCFB0737}" type="slidenum">
              <a:rPr lang="en-US" altLang="en-US" sz="1400" baseline="0"/>
              <a:pPr>
                <a:spcBef>
                  <a:spcPct val="0"/>
                </a:spcBef>
              </a:pPr>
              <a:t>24</a:t>
            </a:fld>
            <a:endParaRPr lang="en-US" altLang="en-US" sz="1400" baseline="0"/>
          </a:p>
        </p:txBody>
      </p:sp>
      <p:sp>
        <p:nvSpPr>
          <p:cNvPr id="24579" name="Rectangle 2"/>
          <p:cNvSpPr>
            <a:spLocks noGrp="1" noChangeArrowheads="1"/>
          </p:cNvSpPr>
          <p:nvPr>
            <p:ph type="title" idx="4294967295"/>
          </p:nvPr>
        </p:nvSpPr>
        <p:spPr>
          <a:xfrm>
            <a:off x="2362200" y="152400"/>
            <a:ext cx="7467600" cy="914400"/>
          </a:xfrm>
        </p:spPr>
        <p:txBody>
          <a:bodyPr>
            <a:normAutofit fontScale="90000"/>
          </a:bodyPr>
          <a:lstStyle/>
          <a:p>
            <a:r>
              <a:rPr lang="en-US" altLang="en-US" sz="3200" b="1" dirty="0">
                <a:latin typeface="Arial" charset="0"/>
              </a:rPr>
              <a:t>4 Parallel and Multiprocessor Architectures</a:t>
            </a:r>
            <a:endParaRPr lang="en-US" altLang="en-US" sz="3200" dirty="0">
              <a:latin typeface="Arial" charset="0"/>
            </a:endParaRPr>
          </a:p>
        </p:txBody>
      </p:sp>
      <p:sp>
        <p:nvSpPr>
          <p:cNvPr id="24580" name="Rectangle 3"/>
          <p:cNvSpPr>
            <a:spLocks noGrp="1" noChangeArrowheads="1"/>
          </p:cNvSpPr>
          <p:nvPr>
            <p:ph type="body" idx="4294967295"/>
          </p:nvPr>
        </p:nvSpPr>
        <p:spPr>
          <a:xfrm>
            <a:off x="1981200" y="1219200"/>
            <a:ext cx="8229600" cy="4724400"/>
          </a:xfrm>
          <a:noFill/>
        </p:spPr>
        <p:txBody>
          <a:bodyPr/>
          <a:lstStyle/>
          <a:p>
            <a:r>
              <a:rPr lang="en-US" altLang="en-US" sz="2600">
                <a:latin typeface="Arial" charset="0"/>
              </a:rPr>
              <a:t>Superscalar architectures include multiple execution units such as specialized integer and floating-point adders and multipliers.</a:t>
            </a:r>
          </a:p>
          <a:p>
            <a:r>
              <a:rPr lang="en-US" altLang="en-US" sz="2600">
                <a:latin typeface="Arial" charset="0"/>
              </a:rPr>
              <a:t>A critical component of this architecture is the </a:t>
            </a:r>
            <a:r>
              <a:rPr lang="en-US" altLang="en-US" sz="2600" i="1">
                <a:latin typeface="Arial" charset="0"/>
              </a:rPr>
              <a:t>instruction fetch unit</a:t>
            </a:r>
            <a:r>
              <a:rPr lang="en-US" altLang="en-US" sz="2600">
                <a:latin typeface="Arial" charset="0"/>
              </a:rPr>
              <a:t>, which can simultaneously retrieve several instructions from memory.</a:t>
            </a:r>
          </a:p>
          <a:p>
            <a:r>
              <a:rPr lang="en-US" altLang="en-US" sz="2600">
                <a:latin typeface="Arial" charset="0"/>
              </a:rPr>
              <a:t>A </a:t>
            </a:r>
            <a:r>
              <a:rPr lang="en-US" altLang="en-US" sz="2600" i="1">
                <a:latin typeface="Arial" charset="0"/>
              </a:rPr>
              <a:t>decoding unit</a:t>
            </a:r>
            <a:r>
              <a:rPr lang="en-US" altLang="en-US" sz="2600">
                <a:latin typeface="Arial" charset="0"/>
              </a:rPr>
              <a:t> determines which of these instructions can be executed in parallel and combines them accordingly.</a:t>
            </a:r>
          </a:p>
          <a:p>
            <a:r>
              <a:rPr lang="en-US" altLang="en-US" sz="2600">
                <a:latin typeface="Arial" charset="0"/>
              </a:rPr>
              <a:t>This architecture also requires compilers that make optimum use of the hardware.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B8A9E20A-8D1F-4EAF-9F54-C9B2BF9F6B50}" type="slidenum">
              <a:rPr lang="en-US" altLang="en-US" sz="1400" baseline="0"/>
              <a:pPr>
                <a:spcBef>
                  <a:spcPct val="0"/>
                </a:spcBef>
              </a:pPr>
              <a:t>25</a:t>
            </a:fld>
            <a:endParaRPr lang="en-US" altLang="en-US" sz="1400" baseline="0"/>
          </a:p>
        </p:txBody>
      </p:sp>
      <p:sp>
        <p:nvSpPr>
          <p:cNvPr id="25603" name="Rectangle 3074"/>
          <p:cNvSpPr>
            <a:spLocks noGrp="1" noChangeArrowheads="1"/>
          </p:cNvSpPr>
          <p:nvPr>
            <p:ph type="title" idx="4294967295"/>
          </p:nvPr>
        </p:nvSpPr>
        <p:spPr>
          <a:xfrm>
            <a:off x="2362200" y="152400"/>
            <a:ext cx="7467600" cy="914400"/>
          </a:xfrm>
        </p:spPr>
        <p:txBody>
          <a:bodyPr>
            <a:normAutofit fontScale="90000"/>
          </a:bodyPr>
          <a:lstStyle/>
          <a:p>
            <a:r>
              <a:rPr lang="en-US" altLang="en-US" sz="3200" b="1" dirty="0">
                <a:latin typeface="Arial" charset="0"/>
              </a:rPr>
              <a:t>4 Parallel and Multiprocessor Architectures</a:t>
            </a:r>
            <a:endParaRPr lang="en-US" altLang="en-US" sz="3200" dirty="0">
              <a:latin typeface="Arial" charset="0"/>
            </a:endParaRPr>
          </a:p>
        </p:txBody>
      </p:sp>
      <p:sp>
        <p:nvSpPr>
          <p:cNvPr id="25604" name="Rectangle 3075"/>
          <p:cNvSpPr>
            <a:spLocks noGrp="1" noChangeArrowheads="1"/>
          </p:cNvSpPr>
          <p:nvPr>
            <p:ph type="body" idx="4294967295"/>
          </p:nvPr>
        </p:nvSpPr>
        <p:spPr>
          <a:xfrm>
            <a:off x="1981200" y="1219200"/>
            <a:ext cx="8229600" cy="4724400"/>
          </a:xfrm>
          <a:noFill/>
        </p:spPr>
        <p:txBody>
          <a:bodyPr/>
          <a:lstStyle/>
          <a:p>
            <a:r>
              <a:rPr lang="en-US" altLang="en-US" sz="2600">
                <a:latin typeface="Arial" charset="0"/>
              </a:rPr>
              <a:t>Very long instruction word (VLIW) architectures differ from superscalar architectures because the VLIW compiler, instead of a hardware decoding unit, packs independent instructions into one long instruction that is sent down the pipeline to the execution units.</a:t>
            </a:r>
          </a:p>
          <a:p>
            <a:r>
              <a:rPr lang="en-US" altLang="en-US" sz="2600">
                <a:latin typeface="Arial" charset="0"/>
              </a:rPr>
              <a:t>One could argue that this is the best approach because the compiler can better identify instruction dependencies.</a:t>
            </a:r>
          </a:p>
          <a:p>
            <a:r>
              <a:rPr lang="en-US" altLang="en-US" sz="2600">
                <a:latin typeface="Arial" charset="0"/>
              </a:rPr>
              <a:t>However, compilers tend to be conservative and cannot have a view of the run time code.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B86A649B-5F3C-4292-8190-88B00D1DC9A8}" type="slidenum">
              <a:rPr lang="en-US" altLang="en-US" sz="1400" baseline="0"/>
              <a:pPr>
                <a:spcBef>
                  <a:spcPct val="0"/>
                </a:spcBef>
              </a:pPr>
              <a:t>26</a:t>
            </a:fld>
            <a:endParaRPr lang="en-US" altLang="en-US" sz="1400" baseline="0"/>
          </a:p>
        </p:txBody>
      </p:sp>
      <p:sp>
        <p:nvSpPr>
          <p:cNvPr id="26627" name="Rectangle 2050"/>
          <p:cNvSpPr>
            <a:spLocks noGrp="1" noChangeArrowheads="1"/>
          </p:cNvSpPr>
          <p:nvPr>
            <p:ph type="title" idx="4294967295"/>
          </p:nvPr>
        </p:nvSpPr>
        <p:spPr>
          <a:xfrm>
            <a:off x="2362200" y="152400"/>
            <a:ext cx="7467600" cy="914400"/>
          </a:xfrm>
        </p:spPr>
        <p:txBody>
          <a:bodyPr>
            <a:normAutofit fontScale="90000"/>
          </a:bodyPr>
          <a:lstStyle/>
          <a:p>
            <a:r>
              <a:rPr lang="en-US" altLang="en-US" sz="3200" b="1" dirty="0">
                <a:latin typeface="Arial" charset="0"/>
              </a:rPr>
              <a:t>4 Parallel and Multiprocessor Architectures</a:t>
            </a:r>
            <a:endParaRPr lang="en-US" altLang="en-US" sz="3200" dirty="0">
              <a:latin typeface="Arial" charset="0"/>
            </a:endParaRPr>
          </a:p>
        </p:txBody>
      </p:sp>
      <p:sp>
        <p:nvSpPr>
          <p:cNvPr id="26628" name="Rectangle 2051"/>
          <p:cNvSpPr>
            <a:spLocks noGrp="1" noChangeArrowheads="1"/>
          </p:cNvSpPr>
          <p:nvPr>
            <p:ph type="body" idx="4294967295"/>
          </p:nvPr>
        </p:nvSpPr>
        <p:spPr>
          <a:xfrm>
            <a:off x="1981200" y="1219200"/>
            <a:ext cx="8229600" cy="4724400"/>
          </a:xfrm>
          <a:noFill/>
        </p:spPr>
        <p:txBody>
          <a:bodyPr/>
          <a:lstStyle/>
          <a:p>
            <a:r>
              <a:rPr lang="en-US" altLang="en-US" sz="2600" dirty="0">
                <a:latin typeface="Arial" charset="0"/>
              </a:rPr>
              <a:t>Vector computers are processors that operate on entire vectors or matrices at once.</a:t>
            </a:r>
          </a:p>
          <a:p>
            <a:pPr lvl="1"/>
            <a:r>
              <a:rPr lang="en-US" altLang="en-US" sz="2200" dirty="0"/>
              <a:t>These systems are often called supercomputers</a:t>
            </a:r>
            <a:r>
              <a:rPr lang="en-US" altLang="en-US" sz="2200" dirty="0">
                <a:latin typeface="Arial" charset="0"/>
              </a:rPr>
              <a:t>.</a:t>
            </a:r>
          </a:p>
          <a:p>
            <a:r>
              <a:rPr lang="en-US" altLang="en-US" sz="2600" dirty="0">
                <a:latin typeface="Arial" charset="0"/>
              </a:rPr>
              <a:t>Vector computers are highly pipelined so that arithmetic instructions can be overlapped.</a:t>
            </a:r>
          </a:p>
          <a:p>
            <a:r>
              <a:rPr lang="en-US" altLang="en-US" sz="2600" dirty="0">
                <a:latin typeface="Arial" charset="0"/>
              </a:rPr>
              <a:t>Vector processors can be categorized according to how operands are accessed.</a:t>
            </a:r>
          </a:p>
          <a:p>
            <a:pPr lvl="1"/>
            <a:r>
              <a:rPr lang="en-US" altLang="en-US" sz="2200" b="1" dirty="0"/>
              <a:t>Register-register</a:t>
            </a:r>
            <a:r>
              <a:rPr lang="en-US" altLang="en-US" sz="2200" dirty="0"/>
              <a:t> vector processors require all operands to be in registers.</a:t>
            </a:r>
          </a:p>
          <a:p>
            <a:pPr lvl="1"/>
            <a:r>
              <a:rPr lang="en-US" altLang="en-US" sz="2200" b="1" dirty="0"/>
              <a:t>Memory-memory</a:t>
            </a:r>
            <a:r>
              <a:rPr lang="en-US" altLang="en-US" sz="2200" dirty="0"/>
              <a:t> vector processors allow operands to be sent from memory directly to the arithmetic units.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E761A608-3EEF-43CC-80C0-12CF6AAA2FFC}" type="slidenum">
              <a:rPr lang="en-US" altLang="en-US" sz="1400" baseline="0"/>
              <a:pPr>
                <a:spcBef>
                  <a:spcPct val="0"/>
                </a:spcBef>
              </a:pPr>
              <a:t>27</a:t>
            </a:fld>
            <a:endParaRPr lang="en-US" altLang="en-US" sz="1400" baseline="0"/>
          </a:p>
        </p:txBody>
      </p:sp>
      <p:sp>
        <p:nvSpPr>
          <p:cNvPr id="27651" name="Rectangle 2"/>
          <p:cNvSpPr>
            <a:spLocks noGrp="1" noChangeArrowheads="1"/>
          </p:cNvSpPr>
          <p:nvPr>
            <p:ph type="title" idx="4294967295"/>
          </p:nvPr>
        </p:nvSpPr>
        <p:spPr>
          <a:xfrm>
            <a:off x="2362200" y="152400"/>
            <a:ext cx="7467600" cy="914400"/>
          </a:xfrm>
        </p:spPr>
        <p:txBody>
          <a:bodyPr>
            <a:normAutofit fontScale="90000"/>
          </a:bodyPr>
          <a:lstStyle/>
          <a:p>
            <a:r>
              <a:rPr lang="en-US" altLang="en-US" sz="3200" b="1" dirty="0">
                <a:latin typeface="Arial" charset="0"/>
              </a:rPr>
              <a:t>4 Parallel and Multiprocessor Architectures</a:t>
            </a:r>
            <a:endParaRPr lang="en-US" altLang="en-US" sz="3200" dirty="0">
              <a:latin typeface="Arial" charset="0"/>
            </a:endParaRPr>
          </a:p>
        </p:txBody>
      </p:sp>
      <p:sp>
        <p:nvSpPr>
          <p:cNvPr id="27652" name="Rectangle 3"/>
          <p:cNvSpPr>
            <a:spLocks noGrp="1" noChangeArrowheads="1"/>
          </p:cNvSpPr>
          <p:nvPr>
            <p:ph type="body" idx="4294967295"/>
          </p:nvPr>
        </p:nvSpPr>
        <p:spPr>
          <a:xfrm>
            <a:off x="1905000" y="1219200"/>
            <a:ext cx="8305800" cy="4724400"/>
          </a:xfrm>
          <a:noFill/>
        </p:spPr>
        <p:txBody>
          <a:bodyPr/>
          <a:lstStyle/>
          <a:p>
            <a:pPr>
              <a:spcBef>
                <a:spcPct val="40000"/>
              </a:spcBef>
            </a:pPr>
            <a:r>
              <a:rPr lang="en-US" altLang="en-US" sz="2600">
                <a:latin typeface="Arial" charset="0"/>
              </a:rPr>
              <a:t>A disadvantage of register-register vector computers is that large vectors must be broken into fixed-length segments so they will fit into the register sets.</a:t>
            </a:r>
          </a:p>
          <a:p>
            <a:pPr>
              <a:spcBef>
                <a:spcPct val="40000"/>
              </a:spcBef>
            </a:pPr>
            <a:r>
              <a:rPr lang="en-US" altLang="en-US" sz="2600">
                <a:latin typeface="Arial" charset="0"/>
              </a:rPr>
              <a:t>Memory-memory vector computers have a longer startup time until the pipeline becomes full.</a:t>
            </a:r>
          </a:p>
          <a:p>
            <a:pPr>
              <a:spcBef>
                <a:spcPct val="40000"/>
              </a:spcBef>
            </a:pPr>
            <a:r>
              <a:rPr lang="en-US" altLang="en-US" sz="2600">
                <a:latin typeface="Arial" charset="0"/>
              </a:rPr>
              <a:t>In general, vector machines are efficient because there are fewer instructions to fetch, and corresponding pairs of values can be prefetched because the processor knows it will have a continuous stream of data.</a:t>
            </a:r>
            <a:endParaRPr lang="en-US" altLang="en-US" sz="2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F29A5C5C-1D81-4EF3-9A7D-429033BA188C}" type="slidenum">
              <a:rPr lang="en-US" altLang="en-US" sz="1400" baseline="0"/>
              <a:pPr>
                <a:spcBef>
                  <a:spcPct val="0"/>
                </a:spcBef>
              </a:pPr>
              <a:t>28</a:t>
            </a:fld>
            <a:endParaRPr lang="en-US" altLang="en-US" sz="1400" baseline="0"/>
          </a:p>
        </p:txBody>
      </p:sp>
      <p:sp>
        <p:nvSpPr>
          <p:cNvPr id="28675" name="Rectangle 2"/>
          <p:cNvSpPr>
            <a:spLocks noGrp="1" noChangeArrowheads="1"/>
          </p:cNvSpPr>
          <p:nvPr>
            <p:ph type="title" idx="4294967295"/>
          </p:nvPr>
        </p:nvSpPr>
        <p:spPr>
          <a:xfrm>
            <a:off x="2362200" y="152400"/>
            <a:ext cx="7467600" cy="914400"/>
          </a:xfrm>
        </p:spPr>
        <p:txBody>
          <a:bodyPr>
            <a:normAutofit fontScale="90000"/>
          </a:bodyPr>
          <a:lstStyle/>
          <a:p>
            <a:r>
              <a:rPr lang="en-US" altLang="en-US" sz="3200" b="1" dirty="0">
                <a:latin typeface="Arial" charset="0"/>
              </a:rPr>
              <a:t>4 Parallel and Multiprocessor Architectures</a:t>
            </a:r>
            <a:endParaRPr lang="en-US" altLang="en-US" sz="3200" dirty="0">
              <a:latin typeface="Arial" charset="0"/>
            </a:endParaRPr>
          </a:p>
        </p:txBody>
      </p:sp>
      <p:sp>
        <p:nvSpPr>
          <p:cNvPr id="28676" name="Rectangle 3"/>
          <p:cNvSpPr>
            <a:spLocks noGrp="1" noChangeArrowheads="1"/>
          </p:cNvSpPr>
          <p:nvPr>
            <p:ph type="body" idx="4294967295"/>
          </p:nvPr>
        </p:nvSpPr>
        <p:spPr>
          <a:xfrm>
            <a:off x="1905000" y="1219200"/>
            <a:ext cx="8305800" cy="4495800"/>
          </a:xfrm>
          <a:noFill/>
        </p:spPr>
        <p:txBody>
          <a:bodyPr/>
          <a:lstStyle/>
          <a:p>
            <a:pPr>
              <a:spcBef>
                <a:spcPct val="40000"/>
              </a:spcBef>
            </a:pPr>
            <a:r>
              <a:rPr lang="en-US" altLang="en-US" sz="2600">
                <a:latin typeface="Arial" charset="0"/>
              </a:rPr>
              <a:t>MIMD systems can communicate through shared memory or through an interconnection network.</a:t>
            </a:r>
          </a:p>
          <a:p>
            <a:pPr>
              <a:spcBef>
                <a:spcPct val="40000"/>
              </a:spcBef>
            </a:pPr>
            <a:r>
              <a:rPr lang="en-US" altLang="en-US" sz="2600">
                <a:latin typeface="Arial" charset="0"/>
              </a:rPr>
              <a:t>Interconnection networks are often classified according to their topology, routing strategy, and switching technique.</a:t>
            </a:r>
          </a:p>
          <a:p>
            <a:pPr>
              <a:spcBef>
                <a:spcPct val="40000"/>
              </a:spcBef>
            </a:pPr>
            <a:r>
              <a:rPr lang="en-US" altLang="en-US" sz="2600">
                <a:latin typeface="Arial" charset="0"/>
              </a:rPr>
              <a:t>Of these, the topology is a major determining factor in the overhead cost of message passing.</a:t>
            </a:r>
          </a:p>
          <a:p>
            <a:pPr>
              <a:spcBef>
                <a:spcPct val="40000"/>
              </a:spcBef>
            </a:pPr>
            <a:r>
              <a:rPr lang="en-US" altLang="en-US" sz="2600">
                <a:latin typeface="Arial" charset="0"/>
              </a:rPr>
              <a:t>Message passing takes time owing to network latency and incurs overhead in the processors.</a:t>
            </a:r>
            <a:endParaRPr lang="en-US" altLang="en-US" sz="2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5736E128-2ECC-4675-B6F3-97B86C05A30E}" type="slidenum">
              <a:rPr lang="en-US" altLang="en-US" sz="1400" baseline="0"/>
              <a:pPr>
                <a:spcBef>
                  <a:spcPct val="0"/>
                </a:spcBef>
              </a:pPr>
              <a:t>29</a:t>
            </a:fld>
            <a:endParaRPr lang="en-US" altLang="en-US" sz="1400" baseline="0"/>
          </a:p>
        </p:txBody>
      </p:sp>
      <p:sp>
        <p:nvSpPr>
          <p:cNvPr id="29699" name="Rectangle 2"/>
          <p:cNvSpPr>
            <a:spLocks noGrp="1" noChangeArrowheads="1"/>
          </p:cNvSpPr>
          <p:nvPr>
            <p:ph type="title" idx="4294967295"/>
          </p:nvPr>
        </p:nvSpPr>
        <p:spPr>
          <a:xfrm>
            <a:off x="2362200" y="152400"/>
            <a:ext cx="7467600" cy="914400"/>
          </a:xfrm>
        </p:spPr>
        <p:txBody>
          <a:bodyPr>
            <a:normAutofit fontScale="90000"/>
          </a:bodyPr>
          <a:lstStyle/>
          <a:p>
            <a:r>
              <a:rPr lang="en-US" altLang="en-US" sz="3200" b="1" dirty="0">
                <a:latin typeface="Arial" charset="0"/>
              </a:rPr>
              <a:t>4 Parallel and Multiprocessor Architectures</a:t>
            </a:r>
            <a:endParaRPr lang="en-US" altLang="en-US" sz="3200" dirty="0">
              <a:latin typeface="Arial" charset="0"/>
            </a:endParaRPr>
          </a:p>
        </p:txBody>
      </p:sp>
      <p:sp>
        <p:nvSpPr>
          <p:cNvPr id="29700" name="Rectangle 3"/>
          <p:cNvSpPr>
            <a:spLocks noGrp="1" noChangeArrowheads="1"/>
          </p:cNvSpPr>
          <p:nvPr>
            <p:ph type="body" idx="4294967295"/>
          </p:nvPr>
        </p:nvSpPr>
        <p:spPr>
          <a:xfrm>
            <a:off x="1905000" y="1295400"/>
            <a:ext cx="8305800" cy="4724400"/>
          </a:xfrm>
          <a:noFill/>
        </p:spPr>
        <p:txBody>
          <a:bodyPr/>
          <a:lstStyle/>
          <a:p>
            <a:pPr>
              <a:lnSpc>
                <a:spcPct val="95000"/>
              </a:lnSpc>
              <a:spcBef>
                <a:spcPct val="40000"/>
              </a:spcBef>
            </a:pPr>
            <a:r>
              <a:rPr lang="en-US" altLang="en-US" sz="2600">
                <a:latin typeface="Arial" charset="0"/>
              </a:rPr>
              <a:t>Interconnection networks can be either static or dynamic.</a:t>
            </a:r>
          </a:p>
          <a:p>
            <a:pPr>
              <a:lnSpc>
                <a:spcPct val="95000"/>
              </a:lnSpc>
              <a:spcBef>
                <a:spcPct val="30000"/>
              </a:spcBef>
            </a:pPr>
            <a:r>
              <a:rPr lang="en-US" altLang="en-US" sz="2600">
                <a:latin typeface="Arial" charset="0"/>
              </a:rPr>
              <a:t>Processor-to-memory connections usually employ dynamic interconnections. These can be blocking or nonblocking.</a:t>
            </a:r>
          </a:p>
          <a:p>
            <a:pPr lvl="1">
              <a:spcBef>
                <a:spcPct val="40000"/>
              </a:spcBef>
            </a:pPr>
            <a:r>
              <a:rPr lang="en-US" altLang="en-US" sz="2200"/>
              <a:t>Nonblocking interconnections allow connections to occur simultaneously.</a:t>
            </a:r>
          </a:p>
          <a:p>
            <a:pPr>
              <a:lnSpc>
                <a:spcPct val="95000"/>
              </a:lnSpc>
              <a:spcBef>
                <a:spcPct val="30000"/>
              </a:spcBef>
            </a:pPr>
            <a:r>
              <a:rPr lang="en-US" altLang="en-US" sz="2600">
                <a:latin typeface="Arial" charset="0"/>
              </a:rPr>
              <a:t>Processor-to-processor message-passing interconnections are usually static, and can employ any of several different topologies, as shown on the following slide.</a:t>
            </a:r>
            <a:endParaRPr lang="en-US" altLang="en-US" sz="2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ctrTitle" idx="4294967295"/>
          </p:nvPr>
        </p:nvSpPr>
        <p:spPr>
          <a:xfrm>
            <a:off x="522700" y="2422849"/>
            <a:ext cx="4038600" cy="838200"/>
          </a:xfrm>
        </p:spPr>
        <p:txBody>
          <a:bodyPr/>
          <a:lstStyle/>
          <a:p>
            <a:pPr algn="l"/>
            <a:r>
              <a:rPr lang="en-US" altLang="en-US" sz="4800" b="1" dirty="0">
                <a:latin typeface="Arial" charset="0"/>
              </a:rPr>
              <a:t>Chapter 9</a:t>
            </a:r>
            <a:endParaRPr lang="en-US" altLang="en-US" sz="4800" dirty="0"/>
          </a:p>
        </p:txBody>
      </p:sp>
      <p:sp>
        <p:nvSpPr>
          <p:cNvPr id="3075" name="Rectangle 4"/>
          <p:cNvSpPr>
            <a:spLocks noGrp="1" noChangeArrowheads="1"/>
          </p:cNvSpPr>
          <p:nvPr>
            <p:ph type="subTitle" idx="4294967295"/>
          </p:nvPr>
        </p:nvSpPr>
        <p:spPr>
          <a:xfrm>
            <a:off x="93306" y="3886200"/>
            <a:ext cx="6078894" cy="1295400"/>
          </a:xfrm>
        </p:spPr>
        <p:txBody>
          <a:bodyPr/>
          <a:lstStyle/>
          <a:p>
            <a:pPr marL="0" indent="0">
              <a:buNone/>
            </a:pPr>
            <a:r>
              <a:rPr lang="en-US" altLang="en-US" sz="3800" dirty="0">
                <a:latin typeface="Arial" charset="0"/>
              </a:rPr>
              <a:t>Alternative Architectures</a:t>
            </a:r>
            <a:endParaRPr lang="en-US" altLang="en-US" sz="4000" dirty="0">
              <a:latin typeface="Arial" charset="0"/>
            </a:endParaRPr>
          </a:p>
        </p:txBody>
      </p:sp>
      <p:sp>
        <p:nvSpPr>
          <p:cNvPr id="2" name="TextBox 1">
            <a:extLst>
              <a:ext uri="{FF2B5EF4-FFF2-40B4-BE49-F238E27FC236}">
                <a16:creationId xmlns:a16="http://schemas.microsoft.com/office/drawing/2014/main" id="{5B015219-9FEA-4717-A15F-B422EFC34AA1}"/>
              </a:ext>
            </a:extLst>
          </p:cNvPr>
          <p:cNvSpPr txBox="1"/>
          <p:nvPr/>
        </p:nvSpPr>
        <p:spPr>
          <a:xfrm>
            <a:off x="408400" y="476071"/>
            <a:ext cx="4267200" cy="1200329"/>
          </a:xfrm>
          <a:prstGeom prst="rect">
            <a:avLst/>
          </a:prstGeom>
          <a:noFill/>
        </p:spPr>
        <p:txBody>
          <a:bodyPr wrap="square" rtlCol="0">
            <a:spAutoFit/>
          </a:bodyPr>
          <a:lstStyle/>
          <a:p>
            <a:r>
              <a:rPr lang="en-IN" sz="7200" b="1" dirty="0">
                <a:solidFill>
                  <a:srgbClr val="FF0000"/>
                </a:solidFill>
              </a:rPr>
              <a:t>Reference</a:t>
            </a:r>
          </a:p>
        </p:txBody>
      </p:sp>
      <p:pic>
        <p:nvPicPr>
          <p:cNvPr id="3" name="Picture 2">
            <a:extLst>
              <a:ext uri="{FF2B5EF4-FFF2-40B4-BE49-F238E27FC236}">
                <a16:creationId xmlns:a16="http://schemas.microsoft.com/office/drawing/2014/main" id="{6728A7D1-6CFE-4A51-BD5D-BBDCDBAC523B}"/>
              </a:ext>
            </a:extLst>
          </p:cNvPr>
          <p:cNvPicPr>
            <a:picLocks noChangeAspect="1"/>
          </p:cNvPicPr>
          <p:nvPr/>
        </p:nvPicPr>
        <p:blipFill rotWithShape="1">
          <a:blip r:embed="rId2"/>
          <a:srcRect l="41770" t="6058" r="4766" b="15037"/>
          <a:stretch/>
        </p:blipFill>
        <p:spPr>
          <a:xfrm>
            <a:off x="5924938" y="251926"/>
            <a:ext cx="5858662" cy="648477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13C16A66-4786-4CD6-8B5A-7E00F3DE7CAE}" type="slidenum">
              <a:rPr lang="en-US" altLang="en-US" sz="1400" baseline="0"/>
              <a:pPr>
                <a:spcBef>
                  <a:spcPct val="0"/>
                </a:spcBef>
              </a:pPr>
              <a:t>30</a:t>
            </a:fld>
            <a:endParaRPr lang="en-US" altLang="en-US" sz="1400" baseline="0"/>
          </a:p>
        </p:txBody>
      </p:sp>
      <p:sp>
        <p:nvSpPr>
          <p:cNvPr id="30723" name="Rectangle 1026"/>
          <p:cNvSpPr>
            <a:spLocks noGrp="1" noChangeArrowheads="1"/>
          </p:cNvSpPr>
          <p:nvPr>
            <p:ph type="title" idx="4294967295"/>
          </p:nvPr>
        </p:nvSpPr>
        <p:spPr>
          <a:xfrm>
            <a:off x="2362200" y="152400"/>
            <a:ext cx="7467600" cy="914400"/>
          </a:xfrm>
        </p:spPr>
        <p:txBody>
          <a:bodyPr>
            <a:normAutofit fontScale="90000"/>
          </a:bodyPr>
          <a:lstStyle/>
          <a:p>
            <a:r>
              <a:rPr lang="en-US" altLang="en-US" sz="3200" b="1" dirty="0">
                <a:latin typeface="Arial" charset="0"/>
              </a:rPr>
              <a:t>4 Parallel and Multiprocessor Architectures</a:t>
            </a:r>
            <a:endParaRPr lang="en-US" altLang="en-US" sz="3200" dirty="0">
              <a:latin typeface="Arial" charset="0"/>
            </a:endParaRPr>
          </a:p>
        </p:txBody>
      </p:sp>
      <p:pic>
        <p:nvPicPr>
          <p:cNvPr id="30724" name="Picture 1029" descr="C:\wpdocs\Julie\Org&amp;Arch\Ch9\PPT\9-3.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414" y="1143001"/>
            <a:ext cx="8866187"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66BB6051-27F1-4852-8B5A-8A635B94D4EE}" type="slidenum">
              <a:rPr lang="en-US" altLang="en-US" sz="1400" baseline="0"/>
              <a:pPr>
                <a:spcBef>
                  <a:spcPct val="0"/>
                </a:spcBef>
              </a:pPr>
              <a:t>31</a:t>
            </a:fld>
            <a:endParaRPr lang="en-US" altLang="en-US" sz="1400" baseline="0"/>
          </a:p>
        </p:txBody>
      </p:sp>
      <p:sp>
        <p:nvSpPr>
          <p:cNvPr id="31747" name="Rectangle 2"/>
          <p:cNvSpPr>
            <a:spLocks noGrp="1" noChangeArrowheads="1"/>
          </p:cNvSpPr>
          <p:nvPr>
            <p:ph type="title" idx="4294967295"/>
          </p:nvPr>
        </p:nvSpPr>
        <p:spPr>
          <a:xfrm>
            <a:off x="2362200" y="182563"/>
            <a:ext cx="7467600" cy="914400"/>
          </a:xfrm>
        </p:spPr>
        <p:txBody>
          <a:bodyPr>
            <a:normAutofit fontScale="90000"/>
          </a:bodyPr>
          <a:lstStyle/>
          <a:p>
            <a:r>
              <a:rPr lang="en-US" altLang="en-US" sz="3200" b="1" dirty="0">
                <a:latin typeface="Arial" charset="0"/>
              </a:rPr>
              <a:t>4 Parallel and Multiprocessor Architectures</a:t>
            </a:r>
            <a:endParaRPr lang="en-US" altLang="en-US" sz="3200" dirty="0">
              <a:latin typeface="Arial" charset="0"/>
            </a:endParaRPr>
          </a:p>
        </p:txBody>
      </p:sp>
      <p:sp>
        <p:nvSpPr>
          <p:cNvPr id="31748" name="Rectangle 3"/>
          <p:cNvSpPr>
            <a:spLocks noGrp="1" noChangeArrowheads="1"/>
          </p:cNvSpPr>
          <p:nvPr>
            <p:ph type="body" idx="4294967295"/>
          </p:nvPr>
        </p:nvSpPr>
        <p:spPr>
          <a:xfrm>
            <a:off x="1905000" y="1295400"/>
            <a:ext cx="8305800" cy="1371600"/>
          </a:xfrm>
          <a:noFill/>
        </p:spPr>
        <p:txBody>
          <a:bodyPr/>
          <a:lstStyle/>
          <a:p>
            <a:pPr>
              <a:lnSpc>
                <a:spcPct val="95000"/>
              </a:lnSpc>
              <a:spcBef>
                <a:spcPct val="40000"/>
              </a:spcBef>
            </a:pPr>
            <a:r>
              <a:rPr lang="en-US" altLang="en-US" sz="2600">
                <a:latin typeface="Arial" charset="0"/>
              </a:rPr>
              <a:t>Dynamic routing is achieved through switching networks that consist of crossbar switches or 2 </a:t>
            </a:r>
            <a:r>
              <a:rPr lang="en-US" altLang="en-US" sz="2600">
                <a:latin typeface="Arial" charset="0"/>
                <a:sym typeface="Symbol" pitchFamily="18" charset="2"/>
              </a:rPr>
              <a:t></a:t>
            </a:r>
            <a:r>
              <a:rPr lang="en-US" altLang="en-US" sz="2600">
                <a:latin typeface="Arial" charset="0"/>
              </a:rPr>
              <a:t> 2 switches.</a:t>
            </a:r>
            <a:endParaRPr lang="en-US" altLang="en-US" sz="2600"/>
          </a:p>
        </p:txBody>
      </p:sp>
      <p:pic>
        <p:nvPicPr>
          <p:cNvPr id="31749" name="Picture 8" descr="C:\wpdocs\Julie\Org&amp;Arch\Ch9\PPT\9-6.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2667001"/>
            <a:ext cx="8258175"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40B4F940-60B0-478D-80EC-B95A015C287F}" type="slidenum">
              <a:rPr lang="en-US" altLang="en-US" sz="1400" baseline="0"/>
              <a:pPr>
                <a:spcBef>
                  <a:spcPct val="0"/>
                </a:spcBef>
              </a:pPr>
              <a:t>32</a:t>
            </a:fld>
            <a:endParaRPr lang="en-US" altLang="en-US" sz="1400" baseline="0"/>
          </a:p>
        </p:txBody>
      </p:sp>
      <p:sp>
        <p:nvSpPr>
          <p:cNvPr id="33795" name="Rectangle 1026"/>
          <p:cNvSpPr>
            <a:spLocks noGrp="1" noChangeArrowheads="1"/>
          </p:cNvSpPr>
          <p:nvPr>
            <p:ph type="title" idx="4294967295"/>
          </p:nvPr>
        </p:nvSpPr>
        <p:spPr>
          <a:xfrm>
            <a:off x="2362200" y="152400"/>
            <a:ext cx="7467600" cy="914400"/>
          </a:xfrm>
        </p:spPr>
        <p:txBody>
          <a:bodyPr>
            <a:normAutofit fontScale="90000"/>
          </a:bodyPr>
          <a:lstStyle/>
          <a:p>
            <a:r>
              <a:rPr lang="en-US" altLang="en-US" sz="3200" b="1" dirty="0">
                <a:latin typeface="Arial" charset="0"/>
              </a:rPr>
              <a:t>4 Parallel and Multiprocessor Architectures</a:t>
            </a:r>
            <a:endParaRPr lang="en-US" altLang="en-US" sz="3200" dirty="0">
              <a:latin typeface="Arial" charset="0"/>
            </a:endParaRPr>
          </a:p>
        </p:txBody>
      </p:sp>
      <p:sp>
        <p:nvSpPr>
          <p:cNvPr id="33796" name="Rectangle 1027"/>
          <p:cNvSpPr>
            <a:spLocks noGrp="1" noChangeArrowheads="1"/>
          </p:cNvSpPr>
          <p:nvPr>
            <p:ph type="body" idx="4294967295"/>
          </p:nvPr>
        </p:nvSpPr>
        <p:spPr>
          <a:xfrm>
            <a:off x="1905000" y="1219200"/>
            <a:ext cx="8382000" cy="4724400"/>
          </a:xfrm>
          <a:noFill/>
        </p:spPr>
        <p:txBody>
          <a:bodyPr/>
          <a:lstStyle/>
          <a:p>
            <a:pPr>
              <a:lnSpc>
                <a:spcPct val="95000"/>
              </a:lnSpc>
            </a:pPr>
            <a:r>
              <a:rPr lang="en-US" altLang="en-US" sz="2600">
                <a:latin typeface="Arial" charset="0"/>
              </a:rPr>
              <a:t>There are advantages and disadvantages to each switching approach.</a:t>
            </a:r>
          </a:p>
          <a:p>
            <a:pPr lvl="1">
              <a:lnSpc>
                <a:spcPct val="95000"/>
              </a:lnSpc>
            </a:pPr>
            <a:r>
              <a:rPr lang="en-US" altLang="en-US">
                <a:latin typeface="Arial" charset="0"/>
              </a:rPr>
              <a:t>Bus-based networks, while economical, can be bottlenecks. Parallel buses can alleviate bottlenecks, but are costly.</a:t>
            </a:r>
          </a:p>
          <a:p>
            <a:pPr lvl="1">
              <a:lnSpc>
                <a:spcPct val="95000"/>
              </a:lnSpc>
            </a:pPr>
            <a:r>
              <a:rPr lang="en-US" altLang="en-US">
                <a:latin typeface="Arial" charset="0"/>
              </a:rPr>
              <a:t>Crossbar networks are nonblocking, but require n</a:t>
            </a:r>
            <a:r>
              <a:rPr lang="en-US" altLang="en-US" baseline="30000">
                <a:latin typeface="Arial" charset="0"/>
              </a:rPr>
              <a:t>2</a:t>
            </a:r>
            <a:r>
              <a:rPr lang="en-US" altLang="en-US">
                <a:latin typeface="Arial" charset="0"/>
              </a:rPr>
              <a:t> switches to connect n entities.</a:t>
            </a:r>
          </a:p>
          <a:p>
            <a:pPr lvl="1">
              <a:lnSpc>
                <a:spcPct val="95000"/>
              </a:lnSpc>
            </a:pPr>
            <a:r>
              <a:rPr lang="en-US" altLang="en-US">
                <a:latin typeface="Arial" charset="0"/>
              </a:rPr>
              <a:t>Omega networks are blocking networks, but exhibit less contention than bus-based networks. They are somewhat more economical than crossbar networks, </a:t>
            </a:r>
            <a:r>
              <a:rPr lang="en-US" altLang="en-US" i="1">
                <a:latin typeface="Arial" charset="0"/>
              </a:rPr>
              <a:t>n</a:t>
            </a:r>
            <a:r>
              <a:rPr lang="en-US" altLang="en-US">
                <a:latin typeface="Arial" charset="0"/>
              </a:rPr>
              <a:t> nodes needing log</a:t>
            </a:r>
            <a:r>
              <a:rPr lang="en-US" altLang="en-US" baseline="-25000">
                <a:latin typeface="Arial" charset="0"/>
              </a:rPr>
              <a:t>2</a:t>
            </a:r>
            <a:r>
              <a:rPr lang="en-US" altLang="en-US" i="1">
                <a:latin typeface="Arial" charset="0"/>
              </a:rPr>
              <a:t>n</a:t>
            </a:r>
            <a:r>
              <a:rPr lang="en-US" altLang="en-US">
                <a:latin typeface="Arial" charset="0"/>
              </a:rPr>
              <a:t> stages with </a:t>
            </a:r>
            <a:r>
              <a:rPr lang="en-US" altLang="en-US" i="1">
                <a:latin typeface="Arial" charset="0"/>
              </a:rPr>
              <a:t>n </a:t>
            </a:r>
            <a:r>
              <a:rPr lang="en-US" altLang="en-US">
                <a:latin typeface="Arial" charset="0"/>
              </a:rPr>
              <a:t>/ 2 switches per stage.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F47F28AA-508B-4175-95B8-05D3A7BD6D70}" type="slidenum">
              <a:rPr lang="en-US" altLang="en-US" sz="1400" baseline="0"/>
              <a:pPr>
                <a:spcBef>
                  <a:spcPct val="0"/>
                </a:spcBef>
              </a:pPr>
              <a:t>33</a:t>
            </a:fld>
            <a:endParaRPr lang="en-US" altLang="en-US" sz="1400" baseline="0"/>
          </a:p>
        </p:txBody>
      </p:sp>
      <p:sp>
        <p:nvSpPr>
          <p:cNvPr id="34819" name="Rectangle 1026"/>
          <p:cNvSpPr>
            <a:spLocks noGrp="1" noChangeArrowheads="1"/>
          </p:cNvSpPr>
          <p:nvPr>
            <p:ph type="title" idx="4294967295"/>
          </p:nvPr>
        </p:nvSpPr>
        <p:spPr>
          <a:xfrm>
            <a:off x="2362200" y="152400"/>
            <a:ext cx="7467600" cy="914400"/>
          </a:xfrm>
        </p:spPr>
        <p:txBody>
          <a:bodyPr>
            <a:normAutofit fontScale="90000"/>
          </a:bodyPr>
          <a:lstStyle/>
          <a:p>
            <a:r>
              <a:rPr lang="en-US" altLang="en-US" sz="3200" b="1" dirty="0">
                <a:latin typeface="Arial" charset="0"/>
              </a:rPr>
              <a:t>4 Parallel and Multiprocessor Architectures</a:t>
            </a:r>
            <a:endParaRPr lang="en-US" altLang="en-US" sz="3200" dirty="0">
              <a:latin typeface="Arial" charset="0"/>
            </a:endParaRPr>
          </a:p>
        </p:txBody>
      </p:sp>
      <p:sp>
        <p:nvSpPr>
          <p:cNvPr id="34820" name="Rectangle 1027"/>
          <p:cNvSpPr>
            <a:spLocks noGrp="1" noChangeArrowheads="1"/>
          </p:cNvSpPr>
          <p:nvPr>
            <p:ph type="body" idx="4294967295"/>
          </p:nvPr>
        </p:nvSpPr>
        <p:spPr>
          <a:xfrm>
            <a:off x="2133600" y="1219200"/>
            <a:ext cx="7848600" cy="4724400"/>
          </a:xfrm>
          <a:noFill/>
        </p:spPr>
        <p:txBody>
          <a:bodyPr/>
          <a:lstStyle/>
          <a:p>
            <a:pPr>
              <a:lnSpc>
                <a:spcPct val="95000"/>
              </a:lnSpc>
              <a:spcBef>
                <a:spcPct val="40000"/>
              </a:spcBef>
            </a:pPr>
            <a:r>
              <a:rPr lang="en-US" altLang="en-US" sz="2600">
                <a:latin typeface="Arial" charset="0"/>
              </a:rPr>
              <a:t>Tightly-coupled multiprocessor systems use the same memory.  They are also referred to as shared memory multiprocessors.</a:t>
            </a:r>
          </a:p>
          <a:p>
            <a:pPr>
              <a:lnSpc>
                <a:spcPct val="95000"/>
              </a:lnSpc>
              <a:spcBef>
                <a:spcPct val="40000"/>
              </a:spcBef>
            </a:pPr>
            <a:r>
              <a:rPr lang="en-US" altLang="en-US" sz="2600">
                <a:latin typeface="Arial" charset="0"/>
              </a:rPr>
              <a:t>The processors do not necessarily have to share the same block of physical memory: </a:t>
            </a:r>
          </a:p>
          <a:p>
            <a:pPr>
              <a:lnSpc>
                <a:spcPct val="95000"/>
              </a:lnSpc>
              <a:spcBef>
                <a:spcPct val="40000"/>
              </a:spcBef>
            </a:pPr>
            <a:r>
              <a:rPr lang="en-US" altLang="en-US" sz="2600">
                <a:latin typeface="Arial" charset="0"/>
              </a:rPr>
              <a:t>Each processor can have its own memory, but it must share it with the other processors.</a:t>
            </a:r>
          </a:p>
          <a:p>
            <a:pPr>
              <a:lnSpc>
                <a:spcPct val="95000"/>
              </a:lnSpc>
              <a:spcBef>
                <a:spcPct val="40000"/>
              </a:spcBef>
            </a:pPr>
            <a:r>
              <a:rPr lang="en-US" altLang="en-US" sz="2600">
                <a:latin typeface="Arial" charset="0"/>
              </a:rPr>
              <a:t>Configurations such as these are called </a:t>
            </a:r>
            <a:r>
              <a:rPr lang="en-US" altLang="en-US" sz="2600" i="1">
                <a:latin typeface="Arial" charset="0"/>
              </a:rPr>
              <a:t>distributed</a:t>
            </a:r>
            <a:r>
              <a:rPr lang="en-US" altLang="en-US" sz="2600">
                <a:latin typeface="Arial" charset="0"/>
              </a:rPr>
              <a:t> </a:t>
            </a:r>
            <a:r>
              <a:rPr lang="en-US" altLang="en-US" sz="2600" i="1">
                <a:latin typeface="Arial" charset="0"/>
              </a:rPr>
              <a:t>shared memory multiprocessors</a:t>
            </a:r>
            <a:r>
              <a:rPr lang="en-US" altLang="en-US" sz="2600">
                <a:latin typeface="Arial" charset="0"/>
              </a:rPr>
              <a:t>.</a:t>
            </a:r>
            <a:endParaRPr lang="en-US" altLang="en-US">
              <a:latin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0FDDFE0C-D903-411B-855D-55C39574A07D}" type="slidenum">
              <a:rPr lang="en-US" altLang="en-US" sz="1400" baseline="0"/>
              <a:pPr>
                <a:spcBef>
                  <a:spcPct val="0"/>
                </a:spcBef>
              </a:pPr>
              <a:t>34</a:t>
            </a:fld>
            <a:endParaRPr lang="en-US" altLang="en-US" sz="1400" baseline="0"/>
          </a:p>
        </p:txBody>
      </p:sp>
      <p:sp>
        <p:nvSpPr>
          <p:cNvPr id="35843" name="Rectangle 1026"/>
          <p:cNvSpPr>
            <a:spLocks noGrp="1" noChangeArrowheads="1"/>
          </p:cNvSpPr>
          <p:nvPr>
            <p:ph type="title" idx="4294967295"/>
          </p:nvPr>
        </p:nvSpPr>
        <p:spPr>
          <a:xfrm>
            <a:off x="2362200" y="152400"/>
            <a:ext cx="7467600" cy="914400"/>
          </a:xfrm>
        </p:spPr>
        <p:txBody>
          <a:bodyPr>
            <a:normAutofit fontScale="90000"/>
          </a:bodyPr>
          <a:lstStyle/>
          <a:p>
            <a:r>
              <a:rPr lang="en-US" altLang="en-US" sz="3200" b="1" dirty="0">
                <a:latin typeface="Arial" charset="0"/>
              </a:rPr>
              <a:t>4 Parallel and Multiprocessor Architectures</a:t>
            </a:r>
            <a:endParaRPr lang="en-US" altLang="en-US" sz="3200" dirty="0">
              <a:latin typeface="Arial" charset="0"/>
            </a:endParaRPr>
          </a:p>
        </p:txBody>
      </p:sp>
      <p:sp>
        <p:nvSpPr>
          <p:cNvPr id="35844" name="Rectangle 1027"/>
          <p:cNvSpPr>
            <a:spLocks noGrp="1" noChangeArrowheads="1"/>
          </p:cNvSpPr>
          <p:nvPr>
            <p:ph type="body" idx="4294967295"/>
          </p:nvPr>
        </p:nvSpPr>
        <p:spPr>
          <a:xfrm>
            <a:off x="2057400" y="1219200"/>
            <a:ext cx="8153400" cy="4724400"/>
          </a:xfrm>
          <a:noFill/>
        </p:spPr>
        <p:txBody>
          <a:bodyPr/>
          <a:lstStyle/>
          <a:p>
            <a:pPr>
              <a:lnSpc>
                <a:spcPct val="95000"/>
              </a:lnSpc>
              <a:spcBef>
                <a:spcPct val="30000"/>
              </a:spcBef>
            </a:pPr>
            <a:r>
              <a:rPr lang="en-US" altLang="en-US" sz="2600">
                <a:latin typeface="Arial" charset="0"/>
              </a:rPr>
              <a:t>Shared memory MIMD machines can be divided into two categories based upon how they access memory.</a:t>
            </a:r>
          </a:p>
          <a:p>
            <a:pPr>
              <a:lnSpc>
                <a:spcPct val="95000"/>
              </a:lnSpc>
              <a:spcBef>
                <a:spcPct val="30000"/>
              </a:spcBef>
            </a:pPr>
            <a:r>
              <a:rPr lang="en-US" altLang="en-US" sz="2600">
                <a:latin typeface="Arial" charset="0"/>
              </a:rPr>
              <a:t>In u</a:t>
            </a:r>
            <a:r>
              <a:rPr lang="en-US" altLang="en-US" sz="2600" i="1">
                <a:latin typeface="Arial" charset="0"/>
              </a:rPr>
              <a:t>niform memory access</a:t>
            </a:r>
            <a:r>
              <a:rPr lang="en-US" altLang="en-US" sz="2600">
                <a:latin typeface="Arial" charset="0"/>
              </a:rPr>
              <a:t> (UMA) systems, all memory accesses take the same amount of time.</a:t>
            </a:r>
          </a:p>
          <a:p>
            <a:pPr>
              <a:lnSpc>
                <a:spcPct val="95000"/>
              </a:lnSpc>
              <a:spcBef>
                <a:spcPct val="30000"/>
              </a:spcBef>
            </a:pPr>
            <a:r>
              <a:rPr lang="en-US" altLang="en-US" sz="2600">
                <a:latin typeface="Arial" charset="0"/>
              </a:rPr>
              <a:t>To realize the advantages of a multiprocessor system, the interconnection network must be fast enough to support multiple concurrent accesses to memory, or it will slow down the whole system.</a:t>
            </a:r>
          </a:p>
          <a:p>
            <a:pPr>
              <a:lnSpc>
                <a:spcPct val="95000"/>
              </a:lnSpc>
              <a:spcBef>
                <a:spcPct val="30000"/>
              </a:spcBef>
            </a:pPr>
            <a:r>
              <a:rPr lang="en-US" altLang="en-US" sz="2600">
                <a:latin typeface="Arial" charset="0"/>
              </a:rPr>
              <a:t>Thus, the interconnection network limits the number of processors in a UMA system.</a:t>
            </a:r>
            <a:endParaRPr lang="en-US" altLang="en-US" sz="2600" i="1">
              <a:latin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A819D4E7-8AAA-47E1-AB9E-BC682F1A2436}" type="slidenum">
              <a:rPr lang="en-US" altLang="en-US" sz="1400" baseline="0"/>
              <a:pPr>
                <a:spcBef>
                  <a:spcPct val="0"/>
                </a:spcBef>
              </a:pPr>
              <a:t>35</a:t>
            </a:fld>
            <a:endParaRPr lang="en-US" altLang="en-US" sz="1400" baseline="0"/>
          </a:p>
        </p:txBody>
      </p:sp>
      <p:sp>
        <p:nvSpPr>
          <p:cNvPr id="36867" name="Rectangle 1026"/>
          <p:cNvSpPr>
            <a:spLocks noGrp="1" noChangeArrowheads="1"/>
          </p:cNvSpPr>
          <p:nvPr>
            <p:ph type="title" idx="4294967295"/>
          </p:nvPr>
        </p:nvSpPr>
        <p:spPr>
          <a:xfrm>
            <a:off x="2362200" y="152400"/>
            <a:ext cx="7467600" cy="914400"/>
          </a:xfrm>
        </p:spPr>
        <p:txBody>
          <a:bodyPr>
            <a:normAutofit fontScale="90000"/>
          </a:bodyPr>
          <a:lstStyle/>
          <a:p>
            <a:r>
              <a:rPr lang="en-US" altLang="en-US" sz="3200" b="1" dirty="0">
                <a:latin typeface="Arial" charset="0"/>
              </a:rPr>
              <a:t>4 Parallel and Multiprocessor Architectures</a:t>
            </a:r>
            <a:endParaRPr lang="en-US" altLang="en-US" sz="3200" dirty="0">
              <a:latin typeface="Arial" charset="0"/>
            </a:endParaRPr>
          </a:p>
        </p:txBody>
      </p:sp>
      <p:sp>
        <p:nvSpPr>
          <p:cNvPr id="36868" name="Rectangle 1027"/>
          <p:cNvSpPr>
            <a:spLocks noGrp="1" noChangeArrowheads="1"/>
          </p:cNvSpPr>
          <p:nvPr>
            <p:ph type="body" idx="4294967295"/>
          </p:nvPr>
        </p:nvSpPr>
        <p:spPr>
          <a:xfrm>
            <a:off x="2057400" y="1219200"/>
            <a:ext cx="8153400" cy="4724400"/>
          </a:xfrm>
          <a:noFill/>
        </p:spPr>
        <p:txBody>
          <a:bodyPr/>
          <a:lstStyle/>
          <a:p>
            <a:pPr>
              <a:lnSpc>
                <a:spcPct val="95000"/>
              </a:lnSpc>
              <a:spcBef>
                <a:spcPct val="30000"/>
              </a:spcBef>
            </a:pPr>
            <a:r>
              <a:rPr lang="en-US" altLang="en-US" sz="2600">
                <a:latin typeface="Arial" charset="0"/>
              </a:rPr>
              <a:t>The other category of MIMD machines are the </a:t>
            </a:r>
            <a:r>
              <a:rPr lang="en-US" altLang="en-US" sz="2600" i="1">
                <a:latin typeface="Arial" charset="0"/>
              </a:rPr>
              <a:t>nonuniform memory access</a:t>
            </a:r>
            <a:r>
              <a:rPr lang="en-US" altLang="en-US" sz="2600">
                <a:latin typeface="Arial" charset="0"/>
              </a:rPr>
              <a:t> (NUMA) systems.</a:t>
            </a:r>
          </a:p>
          <a:p>
            <a:pPr>
              <a:lnSpc>
                <a:spcPct val="95000"/>
              </a:lnSpc>
              <a:spcBef>
                <a:spcPct val="30000"/>
              </a:spcBef>
            </a:pPr>
            <a:r>
              <a:rPr lang="en-US" altLang="en-US" sz="2600">
                <a:latin typeface="Arial" charset="0"/>
              </a:rPr>
              <a:t>While NUMA machines see memory as one contiguous addressable space, each processor gets its own piece of it.</a:t>
            </a:r>
          </a:p>
          <a:p>
            <a:pPr>
              <a:lnSpc>
                <a:spcPct val="95000"/>
              </a:lnSpc>
              <a:spcBef>
                <a:spcPct val="30000"/>
              </a:spcBef>
            </a:pPr>
            <a:r>
              <a:rPr lang="en-US" altLang="en-US" sz="2600">
                <a:latin typeface="Arial" charset="0"/>
              </a:rPr>
              <a:t>Thus, a processor can access its own memory much more quickly than it can access memory that is elsewhere.</a:t>
            </a:r>
          </a:p>
          <a:p>
            <a:pPr>
              <a:lnSpc>
                <a:spcPct val="95000"/>
              </a:lnSpc>
              <a:spcBef>
                <a:spcPct val="30000"/>
              </a:spcBef>
            </a:pPr>
            <a:r>
              <a:rPr lang="en-US" altLang="en-US" sz="2600">
                <a:latin typeface="Arial" charset="0"/>
              </a:rPr>
              <a:t>Not only does each processor have its own memory, it also has its own cache, a configuration that can lead to </a:t>
            </a:r>
            <a:r>
              <a:rPr lang="en-US" altLang="en-US" sz="2600" i="1">
                <a:latin typeface="Arial" charset="0"/>
              </a:rPr>
              <a:t>cache coherence</a:t>
            </a:r>
            <a:r>
              <a:rPr lang="en-US" altLang="en-US" sz="2600">
                <a:latin typeface="Arial" charset="0"/>
              </a:rPr>
              <a:t> problems.</a:t>
            </a:r>
            <a:endParaRPr lang="en-US" altLang="en-US" sz="2600" i="1">
              <a:latin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0CB6132D-364A-4C4C-8568-5F14EDFB1053}" type="slidenum">
              <a:rPr lang="en-US" altLang="en-US" sz="1400" baseline="0"/>
              <a:pPr>
                <a:spcBef>
                  <a:spcPct val="0"/>
                </a:spcBef>
              </a:pPr>
              <a:t>36</a:t>
            </a:fld>
            <a:endParaRPr lang="en-US" altLang="en-US" sz="1400" baseline="0"/>
          </a:p>
        </p:txBody>
      </p:sp>
      <p:sp>
        <p:nvSpPr>
          <p:cNvPr id="38915" name="Rectangle 2050"/>
          <p:cNvSpPr>
            <a:spLocks noGrp="1" noChangeArrowheads="1"/>
          </p:cNvSpPr>
          <p:nvPr>
            <p:ph type="title" idx="4294967295"/>
          </p:nvPr>
        </p:nvSpPr>
        <p:spPr>
          <a:xfrm>
            <a:off x="2362200" y="152400"/>
            <a:ext cx="7467600" cy="914400"/>
          </a:xfrm>
        </p:spPr>
        <p:txBody>
          <a:bodyPr>
            <a:normAutofit fontScale="90000"/>
          </a:bodyPr>
          <a:lstStyle/>
          <a:p>
            <a:r>
              <a:rPr lang="en-US" altLang="en-US" sz="3200" b="1" dirty="0">
                <a:latin typeface="Arial" charset="0"/>
              </a:rPr>
              <a:t>4 Parallel and Multiprocessor Architectures</a:t>
            </a:r>
            <a:endParaRPr lang="en-US" altLang="en-US" sz="3200" dirty="0">
              <a:latin typeface="Arial" charset="0"/>
            </a:endParaRPr>
          </a:p>
        </p:txBody>
      </p:sp>
      <p:sp>
        <p:nvSpPr>
          <p:cNvPr id="38916" name="Rectangle 2051"/>
          <p:cNvSpPr>
            <a:spLocks noGrp="1" noChangeArrowheads="1"/>
          </p:cNvSpPr>
          <p:nvPr>
            <p:ph type="body" idx="4294967295"/>
          </p:nvPr>
        </p:nvSpPr>
        <p:spPr>
          <a:xfrm>
            <a:off x="2057400" y="1219200"/>
            <a:ext cx="8153400" cy="4267200"/>
          </a:xfrm>
          <a:noFill/>
        </p:spPr>
        <p:txBody>
          <a:bodyPr/>
          <a:lstStyle/>
          <a:p>
            <a:pPr>
              <a:lnSpc>
                <a:spcPct val="95000"/>
              </a:lnSpc>
              <a:spcBef>
                <a:spcPct val="30000"/>
              </a:spcBef>
            </a:pPr>
            <a:r>
              <a:rPr lang="en-US" altLang="en-US" sz="2600">
                <a:latin typeface="Arial" charset="0"/>
              </a:rPr>
              <a:t>When a processor’s cached value is updated concurrently with the update to memory, we say that the system uses a </a:t>
            </a:r>
            <a:r>
              <a:rPr lang="en-US" altLang="en-US" sz="2600" i="1">
                <a:latin typeface="Arial" charset="0"/>
              </a:rPr>
              <a:t>write-through</a:t>
            </a:r>
            <a:r>
              <a:rPr lang="en-US" altLang="en-US" sz="2600">
                <a:latin typeface="Arial" charset="0"/>
              </a:rPr>
              <a:t> cache update protocol.</a:t>
            </a:r>
          </a:p>
          <a:p>
            <a:pPr>
              <a:lnSpc>
                <a:spcPct val="95000"/>
              </a:lnSpc>
              <a:spcBef>
                <a:spcPct val="30000"/>
              </a:spcBef>
            </a:pPr>
            <a:r>
              <a:rPr lang="en-US" altLang="en-US" sz="2600">
                <a:latin typeface="Arial" charset="0"/>
              </a:rPr>
              <a:t>If the </a:t>
            </a:r>
            <a:r>
              <a:rPr lang="en-US" altLang="en-US" sz="2600" i="1">
                <a:latin typeface="Arial" charset="0"/>
              </a:rPr>
              <a:t>write-through with update</a:t>
            </a:r>
            <a:r>
              <a:rPr lang="en-US" altLang="en-US" sz="2600">
                <a:latin typeface="Arial" charset="0"/>
              </a:rPr>
              <a:t> protocol is used, a message containing the update is broadcast to all processors so that they may update their caches.</a:t>
            </a:r>
          </a:p>
          <a:p>
            <a:pPr>
              <a:lnSpc>
                <a:spcPct val="95000"/>
              </a:lnSpc>
              <a:spcBef>
                <a:spcPct val="30000"/>
              </a:spcBef>
            </a:pPr>
            <a:r>
              <a:rPr lang="en-US" altLang="en-US" sz="2600">
                <a:latin typeface="Arial" charset="0"/>
              </a:rPr>
              <a:t>If the </a:t>
            </a:r>
            <a:r>
              <a:rPr lang="en-US" altLang="en-US" sz="2600" i="1">
                <a:latin typeface="Arial" charset="0"/>
              </a:rPr>
              <a:t>write-through with invalidate</a:t>
            </a:r>
            <a:r>
              <a:rPr lang="en-US" altLang="en-US" sz="2600">
                <a:latin typeface="Arial" charset="0"/>
              </a:rPr>
              <a:t> protocol is used, a broadcast asks all processors to invalidate the stale cached value.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365D1BA8-E80F-4BFA-93F5-9DB70FC195A0}" type="slidenum">
              <a:rPr lang="en-US" altLang="en-US" sz="1400" baseline="0"/>
              <a:pPr>
                <a:spcBef>
                  <a:spcPct val="0"/>
                </a:spcBef>
              </a:pPr>
              <a:t>37</a:t>
            </a:fld>
            <a:endParaRPr lang="en-US" altLang="en-US" sz="1400" baseline="0"/>
          </a:p>
        </p:txBody>
      </p:sp>
      <p:sp>
        <p:nvSpPr>
          <p:cNvPr id="39939" name="Rectangle 3074"/>
          <p:cNvSpPr>
            <a:spLocks noGrp="1" noChangeArrowheads="1"/>
          </p:cNvSpPr>
          <p:nvPr>
            <p:ph type="title" idx="4294967295"/>
          </p:nvPr>
        </p:nvSpPr>
        <p:spPr>
          <a:xfrm>
            <a:off x="2362200" y="152400"/>
            <a:ext cx="7467600" cy="914400"/>
          </a:xfrm>
        </p:spPr>
        <p:txBody>
          <a:bodyPr>
            <a:normAutofit fontScale="90000"/>
          </a:bodyPr>
          <a:lstStyle/>
          <a:p>
            <a:r>
              <a:rPr lang="en-US" altLang="en-US" sz="3200" b="1" dirty="0">
                <a:latin typeface="Arial" charset="0"/>
              </a:rPr>
              <a:t>4 Parallel and Multiprocessor Architectures</a:t>
            </a:r>
            <a:endParaRPr lang="en-US" altLang="en-US" sz="3200" dirty="0">
              <a:latin typeface="Arial" charset="0"/>
            </a:endParaRPr>
          </a:p>
        </p:txBody>
      </p:sp>
      <p:sp>
        <p:nvSpPr>
          <p:cNvPr id="39940" name="Rectangle 3075"/>
          <p:cNvSpPr>
            <a:spLocks noGrp="1" noChangeArrowheads="1"/>
          </p:cNvSpPr>
          <p:nvPr>
            <p:ph type="body" idx="4294967295"/>
          </p:nvPr>
        </p:nvSpPr>
        <p:spPr>
          <a:xfrm>
            <a:off x="1905000" y="1219200"/>
            <a:ext cx="8458200" cy="4724400"/>
          </a:xfrm>
          <a:noFill/>
        </p:spPr>
        <p:txBody>
          <a:bodyPr>
            <a:normAutofit lnSpcReduction="10000"/>
          </a:bodyPr>
          <a:lstStyle/>
          <a:p>
            <a:pPr>
              <a:lnSpc>
                <a:spcPct val="95000"/>
              </a:lnSpc>
            </a:pPr>
            <a:r>
              <a:rPr lang="en-US" altLang="en-US" sz="2500">
                <a:latin typeface="Arial" charset="0"/>
              </a:rPr>
              <a:t>Write-invalidate uses less bandwidth because it uses the network only the first time the data is updated, but retrieval of the fresh data takes longer.</a:t>
            </a:r>
          </a:p>
          <a:p>
            <a:pPr>
              <a:lnSpc>
                <a:spcPct val="95000"/>
              </a:lnSpc>
            </a:pPr>
            <a:r>
              <a:rPr lang="en-US" altLang="en-US" sz="2500">
                <a:latin typeface="Arial" charset="0"/>
              </a:rPr>
              <a:t>Write-update creates more message traffic, but all caches are kept current.  </a:t>
            </a:r>
          </a:p>
          <a:p>
            <a:pPr>
              <a:lnSpc>
                <a:spcPct val="95000"/>
              </a:lnSpc>
            </a:pPr>
            <a:r>
              <a:rPr lang="en-US" altLang="en-US" sz="2500">
                <a:latin typeface="Arial" charset="0"/>
              </a:rPr>
              <a:t>Another approach is the </a:t>
            </a:r>
            <a:r>
              <a:rPr lang="en-US" altLang="en-US" sz="2500" i="1">
                <a:latin typeface="Arial" charset="0"/>
              </a:rPr>
              <a:t>write-back</a:t>
            </a:r>
            <a:r>
              <a:rPr lang="en-US" altLang="en-US" sz="2500">
                <a:latin typeface="Arial" charset="0"/>
              </a:rPr>
              <a:t> protocol that delays an update to memory until the modified cache block must be replaced.</a:t>
            </a:r>
          </a:p>
          <a:p>
            <a:pPr>
              <a:lnSpc>
                <a:spcPct val="95000"/>
              </a:lnSpc>
            </a:pPr>
            <a:r>
              <a:rPr lang="en-US" altLang="en-US" sz="2500">
                <a:latin typeface="Arial" charset="0"/>
              </a:rPr>
              <a:t>At replacement time, the processor writing the cached value must obtain exclusive rights to the data. When rights are granted, all other cached copies are invalidated.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9BA8B61D-D8AE-4F70-BF73-B1005FC8A1A0}" type="slidenum">
              <a:rPr lang="en-US" altLang="en-US" sz="1400" baseline="0"/>
              <a:pPr>
                <a:spcBef>
                  <a:spcPct val="0"/>
                </a:spcBef>
              </a:pPr>
              <a:t>38</a:t>
            </a:fld>
            <a:endParaRPr lang="en-US" altLang="en-US" sz="1400" baseline="0"/>
          </a:p>
        </p:txBody>
      </p:sp>
      <p:sp>
        <p:nvSpPr>
          <p:cNvPr id="40963" name="Rectangle 2050"/>
          <p:cNvSpPr>
            <a:spLocks noGrp="1" noChangeArrowheads="1"/>
          </p:cNvSpPr>
          <p:nvPr>
            <p:ph type="title" idx="4294967295"/>
          </p:nvPr>
        </p:nvSpPr>
        <p:spPr>
          <a:xfrm>
            <a:off x="2362200" y="152400"/>
            <a:ext cx="7467600" cy="914400"/>
          </a:xfrm>
        </p:spPr>
        <p:txBody>
          <a:bodyPr>
            <a:normAutofit fontScale="90000"/>
          </a:bodyPr>
          <a:lstStyle/>
          <a:p>
            <a:r>
              <a:rPr lang="en-US" altLang="en-US" sz="3200" b="1" dirty="0">
                <a:latin typeface="Arial" charset="0"/>
              </a:rPr>
              <a:t>4 Parallel and Multiprocessor Architectures</a:t>
            </a:r>
            <a:endParaRPr lang="en-US" altLang="en-US" sz="3200" dirty="0">
              <a:latin typeface="Arial" charset="0"/>
            </a:endParaRPr>
          </a:p>
        </p:txBody>
      </p:sp>
      <p:sp>
        <p:nvSpPr>
          <p:cNvPr id="40964" name="Rectangle 2051"/>
          <p:cNvSpPr>
            <a:spLocks noGrp="1" noChangeArrowheads="1"/>
          </p:cNvSpPr>
          <p:nvPr>
            <p:ph type="body" idx="4294967295"/>
          </p:nvPr>
        </p:nvSpPr>
        <p:spPr>
          <a:xfrm>
            <a:off x="1828800" y="1219200"/>
            <a:ext cx="8458200" cy="4876800"/>
          </a:xfrm>
          <a:noFill/>
        </p:spPr>
        <p:txBody>
          <a:bodyPr/>
          <a:lstStyle/>
          <a:p>
            <a:pPr>
              <a:lnSpc>
                <a:spcPct val="95000"/>
              </a:lnSpc>
            </a:pPr>
            <a:r>
              <a:rPr lang="en-US" altLang="en-US" sz="2600">
                <a:latin typeface="Arial" charset="0"/>
              </a:rPr>
              <a:t>Distributed computing is another form of multiprocessing. However, the term </a:t>
            </a:r>
            <a:r>
              <a:rPr lang="en-US" altLang="en-US" sz="2600" i="1">
                <a:latin typeface="Arial" charset="0"/>
              </a:rPr>
              <a:t>distributed computing</a:t>
            </a:r>
            <a:r>
              <a:rPr lang="en-US" altLang="en-US" sz="2600">
                <a:latin typeface="Arial" charset="0"/>
              </a:rPr>
              <a:t> means different things to different people.</a:t>
            </a:r>
          </a:p>
          <a:p>
            <a:pPr>
              <a:lnSpc>
                <a:spcPct val="95000"/>
              </a:lnSpc>
            </a:pPr>
            <a:r>
              <a:rPr lang="en-US" altLang="en-US" sz="2600">
                <a:latin typeface="Arial" charset="0"/>
              </a:rPr>
              <a:t>In a sense, all multiprocessor systems are distributed systems because the processing load is distributed among processors that work collaboratively.</a:t>
            </a:r>
          </a:p>
          <a:p>
            <a:pPr>
              <a:lnSpc>
                <a:spcPct val="95000"/>
              </a:lnSpc>
            </a:pPr>
            <a:r>
              <a:rPr lang="en-US" altLang="en-US" sz="2600">
                <a:latin typeface="Arial" charset="0"/>
              </a:rPr>
              <a:t>The common understanding is that a distributed system consists of very loosely-coupled processing units.</a:t>
            </a:r>
          </a:p>
          <a:p>
            <a:pPr>
              <a:lnSpc>
                <a:spcPct val="95000"/>
              </a:lnSpc>
            </a:pPr>
            <a:r>
              <a:rPr lang="en-US" altLang="en-US" sz="2600">
                <a:latin typeface="Arial" charset="0"/>
              </a:rPr>
              <a:t>Recently, NOWs have been used as distributed systems to solve large, intractable problems.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F19EC7A1-2EC0-40BA-BBB4-A902AA125B06}" type="slidenum">
              <a:rPr lang="en-US" altLang="en-US" sz="1400" baseline="0"/>
              <a:pPr>
                <a:spcBef>
                  <a:spcPct val="0"/>
                </a:spcBef>
              </a:pPr>
              <a:t>39</a:t>
            </a:fld>
            <a:endParaRPr lang="en-US" altLang="en-US" sz="1400" baseline="0"/>
          </a:p>
        </p:txBody>
      </p:sp>
      <p:sp>
        <p:nvSpPr>
          <p:cNvPr id="41987" name="Rectangle 4098"/>
          <p:cNvSpPr>
            <a:spLocks noGrp="1" noChangeArrowheads="1"/>
          </p:cNvSpPr>
          <p:nvPr>
            <p:ph type="title" idx="4294967295"/>
          </p:nvPr>
        </p:nvSpPr>
        <p:spPr>
          <a:xfrm>
            <a:off x="2362200" y="152400"/>
            <a:ext cx="7467600" cy="914400"/>
          </a:xfrm>
        </p:spPr>
        <p:txBody>
          <a:bodyPr>
            <a:normAutofit fontScale="90000"/>
          </a:bodyPr>
          <a:lstStyle/>
          <a:p>
            <a:r>
              <a:rPr lang="en-US" altLang="en-US" sz="3200" b="1" dirty="0">
                <a:latin typeface="Arial" charset="0"/>
              </a:rPr>
              <a:t>4 Parallel and Multiprocessor Architectures</a:t>
            </a:r>
            <a:endParaRPr lang="en-US" altLang="en-US" sz="3200" dirty="0">
              <a:latin typeface="Arial" charset="0"/>
            </a:endParaRPr>
          </a:p>
        </p:txBody>
      </p:sp>
      <p:sp>
        <p:nvSpPr>
          <p:cNvPr id="41988" name="Rectangle 4099"/>
          <p:cNvSpPr>
            <a:spLocks noGrp="1" noChangeArrowheads="1"/>
          </p:cNvSpPr>
          <p:nvPr>
            <p:ph type="body" idx="4294967295"/>
          </p:nvPr>
        </p:nvSpPr>
        <p:spPr>
          <a:xfrm>
            <a:off x="1828800" y="1219200"/>
            <a:ext cx="8458200" cy="4876800"/>
          </a:xfrm>
          <a:noFill/>
        </p:spPr>
        <p:txBody>
          <a:bodyPr/>
          <a:lstStyle/>
          <a:p>
            <a:pPr>
              <a:lnSpc>
                <a:spcPct val="95000"/>
              </a:lnSpc>
              <a:spcBef>
                <a:spcPct val="30000"/>
              </a:spcBef>
            </a:pPr>
            <a:r>
              <a:rPr lang="en-US" altLang="en-US" sz="2500">
                <a:latin typeface="Arial" charset="0"/>
              </a:rPr>
              <a:t>For general-use computing, the details of the network and the nature of the multiplatform computing should be transparent to the users of the system.</a:t>
            </a:r>
          </a:p>
          <a:p>
            <a:pPr>
              <a:lnSpc>
                <a:spcPct val="95000"/>
              </a:lnSpc>
              <a:spcBef>
                <a:spcPct val="30000"/>
              </a:spcBef>
            </a:pPr>
            <a:r>
              <a:rPr lang="en-US" altLang="en-US" sz="2500">
                <a:latin typeface="Arial" charset="0"/>
              </a:rPr>
              <a:t>Remote procedure calls (RPCs) enable this transparency.  RPCs use resources on remote machines by invoking procedures that reside and are executed on the remote machines.</a:t>
            </a:r>
          </a:p>
          <a:p>
            <a:pPr>
              <a:lnSpc>
                <a:spcPct val="95000"/>
              </a:lnSpc>
              <a:spcBef>
                <a:spcPct val="30000"/>
              </a:spcBef>
            </a:pPr>
            <a:r>
              <a:rPr lang="en-US" altLang="en-US" sz="2500">
                <a:latin typeface="Arial" charset="0"/>
              </a:rPr>
              <a:t>RPCs are employed by numerous vendors of distributed computing architectures including the Common Object Request Broker Architecture (CORBA) and Java’s Remote Method Invocation (RMI).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414AADA1-4CC7-43C0-8BB4-87D26C4EE3FB}" type="slidenum">
              <a:rPr lang="en-US" altLang="en-US" sz="1400" baseline="0"/>
              <a:pPr>
                <a:spcBef>
                  <a:spcPct val="0"/>
                </a:spcBef>
              </a:pPr>
              <a:t>4</a:t>
            </a:fld>
            <a:endParaRPr lang="en-US" altLang="en-US" sz="1400" baseline="0"/>
          </a:p>
        </p:txBody>
      </p:sp>
      <p:sp>
        <p:nvSpPr>
          <p:cNvPr id="4099" name="Rectangle 2"/>
          <p:cNvSpPr>
            <a:spLocks noGrp="1" noChangeArrowheads="1"/>
          </p:cNvSpPr>
          <p:nvPr>
            <p:ph type="title" idx="4294967295"/>
          </p:nvPr>
        </p:nvSpPr>
        <p:spPr>
          <a:xfrm>
            <a:off x="3200400" y="381000"/>
            <a:ext cx="5715000" cy="547688"/>
          </a:xfrm>
        </p:spPr>
        <p:txBody>
          <a:bodyPr/>
          <a:lstStyle/>
          <a:p>
            <a:r>
              <a:rPr lang="en-US" altLang="en-US" sz="3200" b="1" dirty="0">
                <a:latin typeface="Arial" charset="0"/>
              </a:rPr>
              <a:t>Objectives</a:t>
            </a:r>
          </a:p>
        </p:txBody>
      </p:sp>
      <p:sp>
        <p:nvSpPr>
          <p:cNvPr id="4100" name="Rectangle 4"/>
          <p:cNvSpPr>
            <a:spLocks noGrp="1" noChangeArrowheads="1"/>
          </p:cNvSpPr>
          <p:nvPr>
            <p:ph type="body" idx="4294967295"/>
          </p:nvPr>
        </p:nvSpPr>
        <p:spPr>
          <a:xfrm>
            <a:off x="2133600" y="1295400"/>
            <a:ext cx="7772400" cy="4038600"/>
          </a:xfrm>
          <a:noFill/>
        </p:spPr>
        <p:txBody>
          <a:bodyPr/>
          <a:lstStyle/>
          <a:p>
            <a:pPr>
              <a:lnSpc>
                <a:spcPct val="95000"/>
              </a:lnSpc>
              <a:spcBef>
                <a:spcPct val="30000"/>
              </a:spcBef>
            </a:pPr>
            <a:r>
              <a:rPr lang="en-US" altLang="en-US" sz="2600" dirty="0">
                <a:latin typeface="Arial" charset="0"/>
              </a:rPr>
              <a:t>Learn the properties that often distinguish RISC from CISC architectures.</a:t>
            </a:r>
          </a:p>
          <a:p>
            <a:pPr>
              <a:lnSpc>
                <a:spcPct val="95000"/>
              </a:lnSpc>
              <a:spcBef>
                <a:spcPct val="30000"/>
              </a:spcBef>
            </a:pPr>
            <a:r>
              <a:rPr lang="en-US" altLang="en-US" sz="2600" dirty="0">
                <a:latin typeface="Arial" charset="0"/>
              </a:rPr>
              <a:t>Understand how multiprocessor architectures are classified.</a:t>
            </a:r>
          </a:p>
          <a:p>
            <a:pPr>
              <a:lnSpc>
                <a:spcPct val="95000"/>
              </a:lnSpc>
              <a:spcBef>
                <a:spcPct val="30000"/>
              </a:spcBef>
            </a:pPr>
            <a:r>
              <a:rPr lang="en-US" altLang="en-US" sz="2600" dirty="0">
                <a:latin typeface="Arial" charset="0"/>
              </a:rPr>
              <a:t>Appreciate the factors that create complexity in multiprocessor systems.</a:t>
            </a:r>
          </a:p>
          <a:p>
            <a:pPr>
              <a:lnSpc>
                <a:spcPct val="95000"/>
              </a:lnSpc>
              <a:spcBef>
                <a:spcPct val="30000"/>
              </a:spcBef>
            </a:pPr>
            <a:r>
              <a:rPr lang="en-US" altLang="en-US" sz="2600" dirty="0">
                <a:latin typeface="Arial" charset="0"/>
              </a:rPr>
              <a:t>Become familiar with the ways in which some architectures transcend the traditional von Neumann paradigm.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43CAEB1B-F9A6-4A31-90B8-E6FCB3811C16}" type="slidenum">
              <a:rPr lang="en-US" altLang="en-US" sz="1400" baseline="0"/>
              <a:pPr>
                <a:spcBef>
                  <a:spcPct val="0"/>
                </a:spcBef>
              </a:pPr>
              <a:t>40</a:t>
            </a:fld>
            <a:endParaRPr lang="en-US" altLang="en-US" sz="1400" baseline="0"/>
          </a:p>
        </p:txBody>
      </p:sp>
      <p:sp>
        <p:nvSpPr>
          <p:cNvPr id="142339" name="Rectangle 4098"/>
          <p:cNvSpPr>
            <a:spLocks noGrp="1" noChangeArrowheads="1"/>
          </p:cNvSpPr>
          <p:nvPr>
            <p:ph type="title" idx="4294967295"/>
          </p:nvPr>
        </p:nvSpPr>
        <p:spPr>
          <a:xfrm>
            <a:off x="2362200" y="152400"/>
            <a:ext cx="7467600" cy="914400"/>
          </a:xfrm>
        </p:spPr>
        <p:txBody>
          <a:bodyPr>
            <a:normAutofit fontScale="90000"/>
          </a:bodyPr>
          <a:lstStyle/>
          <a:p>
            <a:r>
              <a:rPr lang="en-US" altLang="en-US" sz="3200" b="1" dirty="0">
                <a:latin typeface="Arial" charset="0"/>
              </a:rPr>
              <a:t>4 Parallel and Multiprocessor Architectures</a:t>
            </a:r>
            <a:endParaRPr lang="en-US" altLang="en-US" sz="3200" dirty="0">
              <a:latin typeface="Arial" charset="0"/>
            </a:endParaRPr>
          </a:p>
        </p:txBody>
      </p:sp>
      <p:sp>
        <p:nvSpPr>
          <p:cNvPr id="142340" name="Rectangle 4099"/>
          <p:cNvSpPr>
            <a:spLocks noGrp="1" noChangeArrowheads="1"/>
          </p:cNvSpPr>
          <p:nvPr>
            <p:ph type="body" idx="4294967295"/>
          </p:nvPr>
        </p:nvSpPr>
        <p:spPr>
          <a:xfrm>
            <a:off x="1828800" y="1219200"/>
            <a:ext cx="8305800" cy="4876800"/>
          </a:xfrm>
          <a:noFill/>
        </p:spPr>
        <p:txBody>
          <a:bodyPr/>
          <a:lstStyle/>
          <a:p>
            <a:pPr>
              <a:lnSpc>
                <a:spcPct val="95000"/>
              </a:lnSpc>
              <a:spcBef>
                <a:spcPct val="30000"/>
              </a:spcBef>
            </a:pPr>
            <a:r>
              <a:rPr lang="en-US" altLang="en-US" sz="2500">
                <a:latin typeface="Arial" charset="0"/>
              </a:rPr>
              <a:t>Cloud computing is distributed computing to the extreme.</a:t>
            </a:r>
          </a:p>
          <a:p>
            <a:pPr>
              <a:lnSpc>
                <a:spcPct val="95000"/>
              </a:lnSpc>
              <a:spcBef>
                <a:spcPct val="30000"/>
              </a:spcBef>
            </a:pPr>
            <a:r>
              <a:rPr lang="en-US" altLang="en-US" sz="2500">
                <a:latin typeface="Arial" charset="0"/>
              </a:rPr>
              <a:t>It provides </a:t>
            </a:r>
            <a:r>
              <a:rPr lang="en-US" altLang="en-US" sz="2500" i="1">
                <a:latin typeface="Arial" charset="0"/>
              </a:rPr>
              <a:t>services</a:t>
            </a:r>
            <a:r>
              <a:rPr lang="en-US" altLang="en-US" sz="2500">
                <a:latin typeface="Arial" charset="0"/>
              </a:rPr>
              <a:t> over the Internet through a collection of loosely-coupled systems.</a:t>
            </a:r>
          </a:p>
          <a:p>
            <a:pPr>
              <a:lnSpc>
                <a:spcPct val="95000"/>
              </a:lnSpc>
              <a:spcBef>
                <a:spcPct val="30000"/>
              </a:spcBef>
            </a:pPr>
            <a:r>
              <a:rPr lang="en-US" altLang="en-US" sz="2500">
                <a:latin typeface="Arial" charset="0"/>
              </a:rPr>
              <a:t>In theory, the service consumer has no awareness of the hardware, or even its location.</a:t>
            </a:r>
          </a:p>
          <a:p>
            <a:pPr lvl="1">
              <a:lnSpc>
                <a:spcPct val="95000"/>
              </a:lnSpc>
              <a:spcBef>
                <a:spcPct val="30000"/>
              </a:spcBef>
            </a:pPr>
            <a:r>
              <a:rPr lang="en-US" altLang="en-US"/>
              <a:t>Your services and data may even be located on the same physical system as that of your business competitor.</a:t>
            </a:r>
          </a:p>
          <a:p>
            <a:pPr lvl="1">
              <a:lnSpc>
                <a:spcPct val="95000"/>
              </a:lnSpc>
              <a:spcBef>
                <a:spcPct val="30000"/>
              </a:spcBef>
            </a:pPr>
            <a:r>
              <a:rPr lang="en-US" altLang="en-US"/>
              <a:t>The hardware might even be located in another country.</a:t>
            </a:r>
          </a:p>
          <a:p>
            <a:pPr>
              <a:lnSpc>
                <a:spcPct val="95000"/>
              </a:lnSpc>
              <a:spcBef>
                <a:spcPct val="30000"/>
              </a:spcBef>
            </a:pPr>
            <a:r>
              <a:rPr lang="en-US" altLang="en-US" sz="2500">
                <a:latin typeface="Arial" charset="0"/>
              </a:rPr>
              <a:t>Security concerns are a major inhibiting factor for cloud computing.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979A3928-EE34-41A3-93D6-59590DDAA1B3}" type="slidenum">
              <a:rPr lang="en-US" altLang="en-US" sz="1400" baseline="0"/>
              <a:pPr>
                <a:spcBef>
                  <a:spcPct val="0"/>
                </a:spcBef>
              </a:pPr>
              <a:t>41</a:t>
            </a:fld>
            <a:endParaRPr lang="en-US" altLang="en-US" sz="1400" baseline="0"/>
          </a:p>
        </p:txBody>
      </p:sp>
      <p:sp>
        <p:nvSpPr>
          <p:cNvPr id="43011" name="Rectangle 2"/>
          <p:cNvSpPr>
            <a:spLocks noGrp="1" noChangeArrowheads="1"/>
          </p:cNvSpPr>
          <p:nvPr>
            <p:ph type="title" idx="4294967295"/>
          </p:nvPr>
        </p:nvSpPr>
        <p:spPr>
          <a:xfrm>
            <a:off x="2590800" y="182563"/>
            <a:ext cx="7086600" cy="914400"/>
          </a:xfrm>
        </p:spPr>
        <p:txBody>
          <a:bodyPr>
            <a:normAutofit fontScale="90000"/>
          </a:bodyPr>
          <a:lstStyle/>
          <a:p>
            <a:r>
              <a:rPr lang="en-US" altLang="en-US" sz="3200" b="1" dirty="0">
                <a:latin typeface="Arial" charset="0"/>
              </a:rPr>
              <a:t>5 Alternative Parallel Processing Approaches</a:t>
            </a:r>
            <a:endParaRPr lang="en-US" altLang="en-US" sz="3200" dirty="0">
              <a:latin typeface="Arial" charset="0"/>
            </a:endParaRPr>
          </a:p>
        </p:txBody>
      </p:sp>
      <p:sp>
        <p:nvSpPr>
          <p:cNvPr id="43012" name="Rectangle 3"/>
          <p:cNvSpPr>
            <a:spLocks noGrp="1" noChangeArrowheads="1"/>
          </p:cNvSpPr>
          <p:nvPr>
            <p:ph type="body" idx="4294967295"/>
          </p:nvPr>
        </p:nvSpPr>
        <p:spPr>
          <a:xfrm>
            <a:off x="2209800" y="1295400"/>
            <a:ext cx="7848600" cy="4648200"/>
          </a:xfrm>
          <a:noFill/>
        </p:spPr>
        <p:txBody>
          <a:bodyPr/>
          <a:lstStyle/>
          <a:p>
            <a:pPr>
              <a:lnSpc>
                <a:spcPct val="95000"/>
              </a:lnSpc>
              <a:spcBef>
                <a:spcPct val="40000"/>
              </a:spcBef>
            </a:pPr>
            <a:r>
              <a:rPr lang="en-US" altLang="en-US" sz="2600">
                <a:latin typeface="Arial" charset="0"/>
              </a:rPr>
              <a:t>Some people argue that real breakthroughs in computational power-- breakthroughs that will enable us to solve today’s intractable problems-- will occur only by abandoning the von Neumann model.</a:t>
            </a:r>
          </a:p>
          <a:p>
            <a:pPr>
              <a:lnSpc>
                <a:spcPct val="95000"/>
              </a:lnSpc>
              <a:spcBef>
                <a:spcPct val="40000"/>
              </a:spcBef>
            </a:pPr>
            <a:r>
              <a:rPr lang="en-US" altLang="en-US" sz="2600">
                <a:latin typeface="Arial" charset="0"/>
              </a:rPr>
              <a:t>Numerous efforts are now underway to devise systems that could change the way that we think about computers and computation.</a:t>
            </a:r>
          </a:p>
          <a:p>
            <a:pPr>
              <a:lnSpc>
                <a:spcPct val="95000"/>
              </a:lnSpc>
              <a:spcBef>
                <a:spcPct val="40000"/>
              </a:spcBef>
            </a:pPr>
            <a:r>
              <a:rPr lang="en-US" altLang="en-US" sz="2600">
                <a:latin typeface="Arial" charset="0"/>
              </a:rPr>
              <a:t>In this section, we will look at three of these: dataflow computing, neural networks, and systolic processing.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76CCE58E-B83F-40CF-B726-C6C4CE3A5072}" type="slidenum">
              <a:rPr lang="en-US" altLang="en-US" sz="1400" baseline="0"/>
              <a:pPr>
                <a:spcBef>
                  <a:spcPct val="0"/>
                </a:spcBef>
              </a:pPr>
              <a:t>42</a:t>
            </a:fld>
            <a:endParaRPr lang="en-US" altLang="en-US" sz="1400" baseline="0"/>
          </a:p>
        </p:txBody>
      </p:sp>
      <p:sp>
        <p:nvSpPr>
          <p:cNvPr id="44035" name="Rectangle 2"/>
          <p:cNvSpPr>
            <a:spLocks noGrp="1" noChangeArrowheads="1"/>
          </p:cNvSpPr>
          <p:nvPr>
            <p:ph type="title" idx="4294967295"/>
          </p:nvPr>
        </p:nvSpPr>
        <p:spPr>
          <a:xfrm>
            <a:off x="2590800" y="182563"/>
            <a:ext cx="7086600" cy="914400"/>
          </a:xfrm>
        </p:spPr>
        <p:txBody>
          <a:bodyPr>
            <a:normAutofit fontScale="90000"/>
          </a:bodyPr>
          <a:lstStyle/>
          <a:p>
            <a:r>
              <a:rPr lang="en-US" altLang="en-US" sz="3200" b="1" dirty="0">
                <a:latin typeface="Arial" charset="0"/>
              </a:rPr>
              <a:t>5 Alternative Parallel Processing Approaches</a:t>
            </a:r>
            <a:endParaRPr lang="en-US" altLang="en-US" sz="3200" dirty="0">
              <a:latin typeface="Arial" charset="0"/>
            </a:endParaRPr>
          </a:p>
        </p:txBody>
      </p:sp>
      <p:sp>
        <p:nvSpPr>
          <p:cNvPr id="44036" name="Rectangle 3"/>
          <p:cNvSpPr>
            <a:spLocks noGrp="1" noChangeArrowheads="1"/>
          </p:cNvSpPr>
          <p:nvPr>
            <p:ph type="body" idx="4294967295"/>
          </p:nvPr>
        </p:nvSpPr>
        <p:spPr>
          <a:xfrm>
            <a:off x="2209800" y="1295400"/>
            <a:ext cx="7848600" cy="4648200"/>
          </a:xfrm>
          <a:noFill/>
        </p:spPr>
        <p:txBody>
          <a:bodyPr/>
          <a:lstStyle/>
          <a:p>
            <a:pPr>
              <a:lnSpc>
                <a:spcPct val="95000"/>
              </a:lnSpc>
              <a:spcBef>
                <a:spcPct val="40000"/>
              </a:spcBef>
            </a:pPr>
            <a:r>
              <a:rPr lang="en-US" altLang="en-US" sz="2600">
                <a:latin typeface="Arial" charset="0"/>
              </a:rPr>
              <a:t>Von Neumann machines exhibit sequential control flow: A linear stream of instructions is fetched from memory, and they act upon data.</a:t>
            </a:r>
          </a:p>
          <a:p>
            <a:pPr>
              <a:lnSpc>
                <a:spcPct val="95000"/>
              </a:lnSpc>
              <a:spcBef>
                <a:spcPct val="40000"/>
              </a:spcBef>
            </a:pPr>
            <a:r>
              <a:rPr lang="en-US" altLang="en-US" sz="2600">
                <a:latin typeface="Arial" charset="0"/>
              </a:rPr>
              <a:t>Program flow changes under the direction of branching instructions.</a:t>
            </a:r>
          </a:p>
          <a:p>
            <a:pPr>
              <a:lnSpc>
                <a:spcPct val="95000"/>
              </a:lnSpc>
              <a:spcBef>
                <a:spcPct val="40000"/>
              </a:spcBef>
            </a:pPr>
            <a:r>
              <a:rPr lang="en-US" altLang="en-US" sz="2600">
                <a:latin typeface="Arial" charset="0"/>
              </a:rPr>
              <a:t>In </a:t>
            </a:r>
            <a:r>
              <a:rPr lang="en-US" altLang="en-US" sz="2600" i="1">
                <a:latin typeface="Arial" charset="0"/>
              </a:rPr>
              <a:t>dataflow</a:t>
            </a:r>
            <a:r>
              <a:rPr lang="en-US" altLang="en-US" sz="2600">
                <a:latin typeface="Arial" charset="0"/>
              </a:rPr>
              <a:t> computing, program control is directly controlled by data dependencies.</a:t>
            </a:r>
          </a:p>
          <a:p>
            <a:pPr>
              <a:lnSpc>
                <a:spcPct val="95000"/>
              </a:lnSpc>
              <a:spcBef>
                <a:spcPct val="40000"/>
              </a:spcBef>
            </a:pPr>
            <a:r>
              <a:rPr lang="en-US" altLang="en-US" sz="2600">
                <a:latin typeface="Arial" charset="0"/>
              </a:rPr>
              <a:t>There is no program counter or shared storage.</a:t>
            </a:r>
          </a:p>
          <a:p>
            <a:pPr>
              <a:lnSpc>
                <a:spcPct val="95000"/>
              </a:lnSpc>
              <a:spcBef>
                <a:spcPct val="40000"/>
              </a:spcBef>
            </a:pPr>
            <a:r>
              <a:rPr lang="en-US" altLang="en-US" sz="2600">
                <a:latin typeface="Arial" charset="0"/>
              </a:rPr>
              <a:t>Data flows continuously and is available to multiple instructions simultaneously.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FB01D280-350F-439F-9000-229742CF4E74}" type="slidenum">
              <a:rPr lang="en-US" altLang="en-US" sz="1400" baseline="0"/>
              <a:pPr>
                <a:spcBef>
                  <a:spcPct val="0"/>
                </a:spcBef>
              </a:pPr>
              <a:t>43</a:t>
            </a:fld>
            <a:endParaRPr lang="en-US" altLang="en-US" sz="1400" baseline="0"/>
          </a:p>
        </p:txBody>
      </p:sp>
      <p:sp>
        <p:nvSpPr>
          <p:cNvPr id="45059" name="Rectangle 2"/>
          <p:cNvSpPr>
            <a:spLocks noGrp="1" noChangeArrowheads="1"/>
          </p:cNvSpPr>
          <p:nvPr>
            <p:ph type="title" idx="4294967295"/>
          </p:nvPr>
        </p:nvSpPr>
        <p:spPr>
          <a:xfrm>
            <a:off x="2590800" y="182563"/>
            <a:ext cx="7086600" cy="914400"/>
          </a:xfrm>
        </p:spPr>
        <p:txBody>
          <a:bodyPr>
            <a:normAutofit fontScale="90000"/>
          </a:bodyPr>
          <a:lstStyle/>
          <a:p>
            <a:r>
              <a:rPr lang="en-US" altLang="en-US" sz="3200" b="1" dirty="0">
                <a:latin typeface="Arial" charset="0"/>
              </a:rPr>
              <a:t>5 Alternative Parallel Processing Approaches</a:t>
            </a:r>
            <a:endParaRPr lang="en-US" altLang="en-US" sz="3200" dirty="0">
              <a:latin typeface="Arial" charset="0"/>
            </a:endParaRPr>
          </a:p>
        </p:txBody>
      </p:sp>
      <p:sp>
        <p:nvSpPr>
          <p:cNvPr id="45060" name="Rectangle 3"/>
          <p:cNvSpPr>
            <a:spLocks noGrp="1" noChangeArrowheads="1"/>
          </p:cNvSpPr>
          <p:nvPr>
            <p:ph type="body" idx="4294967295"/>
          </p:nvPr>
        </p:nvSpPr>
        <p:spPr>
          <a:xfrm>
            <a:off x="2187575" y="1219200"/>
            <a:ext cx="7848600" cy="1066800"/>
          </a:xfrm>
          <a:noFill/>
        </p:spPr>
        <p:txBody>
          <a:bodyPr/>
          <a:lstStyle/>
          <a:p>
            <a:pPr>
              <a:lnSpc>
                <a:spcPct val="95000"/>
              </a:lnSpc>
              <a:spcBef>
                <a:spcPct val="40000"/>
              </a:spcBef>
            </a:pPr>
            <a:r>
              <a:rPr lang="en-US" altLang="en-US" sz="2600">
                <a:latin typeface="Arial" charset="0"/>
              </a:rPr>
              <a:t>A </a:t>
            </a:r>
            <a:r>
              <a:rPr lang="en-US" altLang="en-US" sz="2600" i="1">
                <a:latin typeface="Arial" charset="0"/>
              </a:rPr>
              <a:t>data flow</a:t>
            </a:r>
            <a:r>
              <a:rPr lang="en-US" altLang="en-US" sz="2600">
                <a:latin typeface="Arial" charset="0"/>
              </a:rPr>
              <a:t> graph represents the computation flow in a dataflow computer.</a:t>
            </a:r>
          </a:p>
        </p:txBody>
      </p:sp>
      <p:pic>
        <p:nvPicPr>
          <p:cNvPr id="45061" name="Picture 4" descr="C:\wpdocs\Julie\Org&amp;Arch\Ch9\PPT\9-11a.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176" y="2460626"/>
            <a:ext cx="4899025"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Text Box 6"/>
          <p:cNvSpPr txBox="1">
            <a:spLocks noChangeArrowheads="1"/>
          </p:cNvSpPr>
          <p:nvPr/>
        </p:nvSpPr>
        <p:spPr bwMode="auto">
          <a:xfrm>
            <a:off x="2568575" y="2495550"/>
            <a:ext cx="28956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50000"/>
              </a:spcBef>
            </a:pPr>
            <a:r>
              <a:rPr lang="en-US" altLang="en-US" sz="2600" baseline="0">
                <a:latin typeface="Arial" charset="0"/>
              </a:rPr>
              <a:t>Its nodes contain the instructions and its arcs indicate the data dependencies.</a:t>
            </a:r>
            <a:endParaRPr lang="en-US" altLang="en-US" baseline="0">
              <a:latin typeface="Arial"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6784BFB3-CF48-4BCF-833D-BFFA54578C40}" type="slidenum">
              <a:rPr lang="en-US" altLang="en-US" sz="1400" baseline="0"/>
              <a:pPr>
                <a:spcBef>
                  <a:spcPct val="0"/>
                </a:spcBef>
              </a:pPr>
              <a:t>44</a:t>
            </a:fld>
            <a:endParaRPr lang="en-US" altLang="en-US" sz="1400" baseline="0"/>
          </a:p>
        </p:txBody>
      </p:sp>
      <p:sp>
        <p:nvSpPr>
          <p:cNvPr id="46083" name="Rectangle 2"/>
          <p:cNvSpPr>
            <a:spLocks noGrp="1" noChangeArrowheads="1"/>
          </p:cNvSpPr>
          <p:nvPr>
            <p:ph type="title" idx="4294967295"/>
          </p:nvPr>
        </p:nvSpPr>
        <p:spPr>
          <a:xfrm>
            <a:off x="2590800" y="182563"/>
            <a:ext cx="7086600" cy="914400"/>
          </a:xfrm>
        </p:spPr>
        <p:txBody>
          <a:bodyPr>
            <a:normAutofit fontScale="90000"/>
          </a:bodyPr>
          <a:lstStyle/>
          <a:p>
            <a:r>
              <a:rPr lang="en-US" altLang="en-US" sz="3200" b="1" dirty="0">
                <a:latin typeface="Arial" charset="0"/>
              </a:rPr>
              <a:t>5 Alternative Parallel Processing Approaches</a:t>
            </a:r>
            <a:endParaRPr lang="en-US" altLang="en-US" sz="3200" dirty="0">
              <a:latin typeface="Arial" charset="0"/>
            </a:endParaRPr>
          </a:p>
        </p:txBody>
      </p:sp>
      <p:sp>
        <p:nvSpPr>
          <p:cNvPr id="46084" name="Rectangle 3"/>
          <p:cNvSpPr>
            <a:spLocks noGrp="1" noChangeArrowheads="1"/>
          </p:cNvSpPr>
          <p:nvPr>
            <p:ph type="body" idx="4294967295"/>
          </p:nvPr>
        </p:nvSpPr>
        <p:spPr>
          <a:xfrm>
            <a:off x="2179638" y="1219200"/>
            <a:ext cx="7848600" cy="1295400"/>
          </a:xfrm>
          <a:noFill/>
        </p:spPr>
        <p:txBody>
          <a:bodyPr/>
          <a:lstStyle/>
          <a:p>
            <a:pPr>
              <a:lnSpc>
                <a:spcPct val="95000"/>
              </a:lnSpc>
              <a:spcBef>
                <a:spcPct val="40000"/>
              </a:spcBef>
            </a:pPr>
            <a:r>
              <a:rPr lang="en-US" altLang="en-US" sz="2600">
                <a:latin typeface="Arial" charset="0"/>
              </a:rPr>
              <a:t>When a node has all of the data tokens it needs, it fires, performing the required operation, and consuming the token.</a:t>
            </a:r>
          </a:p>
        </p:txBody>
      </p:sp>
      <p:sp>
        <p:nvSpPr>
          <p:cNvPr id="46085" name="Text Box 5"/>
          <p:cNvSpPr txBox="1">
            <a:spLocks noChangeArrowheads="1"/>
          </p:cNvSpPr>
          <p:nvPr/>
        </p:nvSpPr>
        <p:spPr bwMode="auto">
          <a:xfrm>
            <a:off x="2560638" y="2667000"/>
            <a:ext cx="28956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50000"/>
              </a:spcBef>
            </a:pPr>
            <a:r>
              <a:rPr lang="en-US" altLang="en-US" sz="2600" baseline="0">
                <a:latin typeface="Arial" charset="0"/>
              </a:rPr>
              <a:t>The result is placed on an output arc.</a:t>
            </a:r>
            <a:endParaRPr lang="en-US" altLang="en-US" baseline="0">
              <a:latin typeface="Arial" charset="0"/>
            </a:endParaRPr>
          </a:p>
        </p:txBody>
      </p:sp>
      <p:pic>
        <p:nvPicPr>
          <p:cNvPr id="46086" name="Picture 6" descr="C:\wpdocs\Julie\Org&amp;Arch\Ch9\PPT\9-11B.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4650" y="2457451"/>
            <a:ext cx="4908550"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20F78D0D-1E18-4FB5-B45E-4462DEF6A6FB}" type="slidenum">
              <a:rPr lang="en-US" altLang="en-US" sz="1400" baseline="0"/>
              <a:pPr>
                <a:spcBef>
                  <a:spcPct val="0"/>
                </a:spcBef>
              </a:pPr>
              <a:t>45</a:t>
            </a:fld>
            <a:endParaRPr lang="en-US" altLang="en-US" sz="1400" baseline="0"/>
          </a:p>
        </p:txBody>
      </p:sp>
      <p:sp>
        <p:nvSpPr>
          <p:cNvPr id="47107" name="Rectangle 2"/>
          <p:cNvSpPr>
            <a:spLocks noGrp="1" noChangeArrowheads="1"/>
          </p:cNvSpPr>
          <p:nvPr>
            <p:ph type="title" idx="4294967295"/>
          </p:nvPr>
        </p:nvSpPr>
        <p:spPr>
          <a:xfrm>
            <a:off x="2590800" y="182563"/>
            <a:ext cx="7086600" cy="914400"/>
          </a:xfrm>
        </p:spPr>
        <p:txBody>
          <a:bodyPr>
            <a:normAutofit fontScale="90000"/>
          </a:bodyPr>
          <a:lstStyle/>
          <a:p>
            <a:r>
              <a:rPr lang="en-US" altLang="en-US" sz="3200" b="1" dirty="0">
                <a:latin typeface="Arial" charset="0"/>
              </a:rPr>
              <a:t>5 Alternative Parallel Processing Approaches</a:t>
            </a:r>
            <a:endParaRPr lang="en-US" altLang="en-US" sz="3200" dirty="0">
              <a:latin typeface="Arial" charset="0"/>
            </a:endParaRPr>
          </a:p>
        </p:txBody>
      </p:sp>
      <p:sp>
        <p:nvSpPr>
          <p:cNvPr id="47108" name="Rectangle 3"/>
          <p:cNvSpPr>
            <a:spLocks noGrp="1" noChangeArrowheads="1"/>
          </p:cNvSpPr>
          <p:nvPr>
            <p:ph type="body" idx="4294967295"/>
          </p:nvPr>
        </p:nvSpPr>
        <p:spPr>
          <a:xfrm>
            <a:off x="2133600" y="1219200"/>
            <a:ext cx="7848600" cy="1066800"/>
          </a:xfrm>
          <a:noFill/>
        </p:spPr>
        <p:txBody>
          <a:bodyPr/>
          <a:lstStyle/>
          <a:p>
            <a:pPr>
              <a:lnSpc>
                <a:spcPct val="95000"/>
              </a:lnSpc>
              <a:spcBef>
                <a:spcPct val="40000"/>
              </a:spcBef>
            </a:pPr>
            <a:r>
              <a:rPr lang="en-US" altLang="en-US" sz="2600">
                <a:latin typeface="Arial" charset="0"/>
              </a:rPr>
              <a:t>A dataflow program to calculate n! and its corresponding graph are shown below.</a:t>
            </a:r>
          </a:p>
        </p:txBody>
      </p:sp>
      <p:pic>
        <p:nvPicPr>
          <p:cNvPr id="47109" name="Picture 5" descr="C:\wpdocs\Julie\Org&amp;Arch\Ch9\PPT\9-12.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667000"/>
            <a:ext cx="6477000" cy="303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Text Box 4"/>
          <p:cNvSpPr txBox="1">
            <a:spLocks noChangeArrowheads="1"/>
          </p:cNvSpPr>
          <p:nvPr/>
        </p:nvSpPr>
        <p:spPr bwMode="auto">
          <a:xfrm>
            <a:off x="1857375" y="2181609"/>
            <a:ext cx="3355406" cy="143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nSpc>
                <a:spcPct val="90000"/>
              </a:lnSpc>
              <a:spcBef>
                <a:spcPct val="5000"/>
              </a:spcBef>
            </a:pPr>
            <a:r>
              <a:rPr lang="en-US" altLang="en-US" sz="1800" baseline="0">
                <a:latin typeface="Courier New" pitchFamily="49" charset="0"/>
              </a:rPr>
              <a:t>(initial j &lt;- n; k &lt;- 1</a:t>
            </a:r>
          </a:p>
          <a:p>
            <a:pPr>
              <a:lnSpc>
                <a:spcPct val="90000"/>
              </a:lnSpc>
              <a:spcBef>
                <a:spcPct val="5000"/>
              </a:spcBef>
            </a:pPr>
            <a:r>
              <a:rPr lang="en-US" altLang="en-US" sz="1800" baseline="0">
                <a:latin typeface="Courier New" pitchFamily="49" charset="0"/>
              </a:rPr>
              <a:t>  while j &gt; 1 do</a:t>
            </a:r>
          </a:p>
          <a:p>
            <a:pPr>
              <a:lnSpc>
                <a:spcPct val="90000"/>
              </a:lnSpc>
              <a:spcBef>
                <a:spcPct val="5000"/>
              </a:spcBef>
            </a:pPr>
            <a:r>
              <a:rPr lang="en-US" altLang="en-US" sz="1800" baseline="0">
                <a:latin typeface="Courier New" pitchFamily="49" charset="0"/>
              </a:rPr>
              <a:t>    new k&lt;- * j;</a:t>
            </a:r>
          </a:p>
          <a:p>
            <a:pPr>
              <a:lnSpc>
                <a:spcPct val="90000"/>
              </a:lnSpc>
              <a:spcBef>
                <a:spcPct val="5000"/>
              </a:spcBef>
            </a:pPr>
            <a:r>
              <a:rPr lang="en-US" altLang="en-US" sz="1800" baseline="0">
                <a:latin typeface="Courier New" pitchFamily="49" charset="0"/>
              </a:rPr>
              <a:t>    new j &lt;- j - 1;</a:t>
            </a:r>
          </a:p>
          <a:p>
            <a:pPr>
              <a:lnSpc>
                <a:spcPct val="90000"/>
              </a:lnSpc>
              <a:spcBef>
                <a:spcPct val="5000"/>
              </a:spcBef>
            </a:pPr>
            <a:r>
              <a:rPr lang="en-US" altLang="en-US" sz="1800" baseline="0">
                <a:latin typeface="Courier New" pitchFamily="49" charset="0"/>
              </a:rPr>
              <a:t>return k)</a:t>
            </a:r>
            <a:r>
              <a:rPr lang="en-US" altLang="en-US" baseline="0">
                <a:latin typeface="Courier New" pitchFamily="49" charset="0"/>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192C2B4B-2FE4-4B38-BA76-791C10ED75DD}" type="slidenum">
              <a:rPr lang="en-US" altLang="en-US" sz="1400" baseline="0"/>
              <a:pPr>
                <a:spcBef>
                  <a:spcPct val="0"/>
                </a:spcBef>
              </a:pPr>
              <a:t>46</a:t>
            </a:fld>
            <a:endParaRPr lang="en-US" altLang="en-US" sz="1400" baseline="0"/>
          </a:p>
        </p:txBody>
      </p:sp>
      <p:sp>
        <p:nvSpPr>
          <p:cNvPr id="48131" name="Rectangle 2"/>
          <p:cNvSpPr>
            <a:spLocks noGrp="1" noChangeArrowheads="1"/>
          </p:cNvSpPr>
          <p:nvPr>
            <p:ph type="title" idx="4294967295"/>
          </p:nvPr>
        </p:nvSpPr>
        <p:spPr>
          <a:xfrm>
            <a:off x="2590800" y="152400"/>
            <a:ext cx="7086600" cy="914400"/>
          </a:xfrm>
        </p:spPr>
        <p:txBody>
          <a:bodyPr>
            <a:normAutofit fontScale="90000"/>
          </a:bodyPr>
          <a:lstStyle/>
          <a:p>
            <a:r>
              <a:rPr lang="en-US" altLang="en-US" sz="3200" b="1" dirty="0">
                <a:latin typeface="Arial" charset="0"/>
              </a:rPr>
              <a:t>5 Alternative Parallel Processing Approaches</a:t>
            </a:r>
            <a:endParaRPr lang="en-US" altLang="en-US" sz="3200" dirty="0">
              <a:latin typeface="Arial" charset="0"/>
            </a:endParaRPr>
          </a:p>
        </p:txBody>
      </p:sp>
      <p:sp>
        <p:nvSpPr>
          <p:cNvPr id="48132" name="Rectangle 3"/>
          <p:cNvSpPr>
            <a:spLocks noGrp="1" noChangeArrowheads="1"/>
          </p:cNvSpPr>
          <p:nvPr>
            <p:ph type="body" idx="4294967295"/>
          </p:nvPr>
        </p:nvSpPr>
        <p:spPr>
          <a:xfrm>
            <a:off x="2209800" y="1219200"/>
            <a:ext cx="7848600" cy="4648200"/>
          </a:xfrm>
          <a:noFill/>
        </p:spPr>
        <p:txBody>
          <a:bodyPr/>
          <a:lstStyle/>
          <a:p>
            <a:pPr>
              <a:lnSpc>
                <a:spcPct val="95000"/>
              </a:lnSpc>
              <a:spcBef>
                <a:spcPct val="40000"/>
              </a:spcBef>
            </a:pPr>
            <a:r>
              <a:rPr lang="en-US" altLang="en-US" sz="2600">
                <a:latin typeface="Arial" charset="0"/>
              </a:rPr>
              <a:t>The architecture of a dataflow computer consists of processing elements that communicate with one another.</a:t>
            </a:r>
          </a:p>
          <a:p>
            <a:pPr>
              <a:lnSpc>
                <a:spcPct val="95000"/>
              </a:lnSpc>
              <a:spcBef>
                <a:spcPct val="40000"/>
              </a:spcBef>
            </a:pPr>
            <a:r>
              <a:rPr lang="en-US" altLang="en-US" sz="2600">
                <a:latin typeface="Arial" charset="0"/>
              </a:rPr>
              <a:t>Each processing element has an </a:t>
            </a:r>
            <a:r>
              <a:rPr lang="en-US" altLang="en-US" sz="2600" i="1">
                <a:latin typeface="Arial" charset="0"/>
              </a:rPr>
              <a:t>enabling unit</a:t>
            </a:r>
            <a:r>
              <a:rPr lang="en-US" altLang="en-US" sz="2600">
                <a:latin typeface="Arial" charset="0"/>
              </a:rPr>
              <a:t> that sequentially accepts tokens and stores them in memory.</a:t>
            </a:r>
          </a:p>
          <a:p>
            <a:pPr>
              <a:lnSpc>
                <a:spcPct val="95000"/>
              </a:lnSpc>
              <a:spcBef>
                <a:spcPct val="40000"/>
              </a:spcBef>
            </a:pPr>
            <a:r>
              <a:rPr lang="en-US" altLang="en-US" sz="2600">
                <a:latin typeface="Arial" charset="0"/>
              </a:rPr>
              <a:t>If the node to which this token is addressed fires, the input tokens are extracted from memory and are combined with the node itself to form an executable packet.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3F9F3A82-40EF-429C-B4F4-26EB3C517A0F}" type="slidenum">
              <a:rPr lang="en-US" altLang="en-US" sz="1400" baseline="0"/>
              <a:pPr>
                <a:spcBef>
                  <a:spcPct val="0"/>
                </a:spcBef>
              </a:pPr>
              <a:t>47</a:t>
            </a:fld>
            <a:endParaRPr lang="en-US" altLang="en-US" sz="1400" baseline="0"/>
          </a:p>
        </p:txBody>
      </p:sp>
      <p:sp>
        <p:nvSpPr>
          <p:cNvPr id="49155" name="Rectangle 2"/>
          <p:cNvSpPr>
            <a:spLocks noGrp="1" noChangeArrowheads="1"/>
          </p:cNvSpPr>
          <p:nvPr>
            <p:ph type="title" idx="4294967295"/>
          </p:nvPr>
        </p:nvSpPr>
        <p:spPr>
          <a:xfrm>
            <a:off x="2590800" y="152400"/>
            <a:ext cx="7086600" cy="914400"/>
          </a:xfrm>
        </p:spPr>
        <p:txBody>
          <a:bodyPr>
            <a:normAutofit fontScale="90000"/>
          </a:bodyPr>
          <a:lstStyle/>
          <a:p>
            <a:r>
              <a:rPr lang="en-US" altLang="en-US" sz="3200" b="1" dirty="0">
                <a:latin typeface="Arial" charset="0"/>
              </a:rPr>
              <a:t>5 Alternative Parallel Processing Approaches</a:t>
            </a:r>
            <a:endParaRPr lang="en-US" altLang="en-US" sz="3200" dirty="0">
              <a:latin typeface="Arial" charset="0"/>
            </a:endParaRPr>
          </a:p>
        </p:txBody>
      </p:sp>
      <p:sp>
        <p:nvSpPr>
          <p:cNvPr id="49156" name="Rectangle 3"/>
          <p:cNvSpPr>
            <a:spLocks noGrp="1" noChangeArrowheads="1"/>
          </p:cNvSpPr>
          <p:nvPr>
            <p:ph type="body" idx="4294967295"/>
          </p:nvPr>
        </p:nvSpPr>
        <p:spPr>
          <a:xfrm>
            <a:off x="2209800" y="1219200"/>
            <a:ext cx="7848600" cy="4648200"/>
          </a:xfrm>
          <a:noFill/>
        </p:spPr>
        <p:txBody>
          <a:bodyPr/>
          <a:lstStyle/>
          <a:p>
            <a:pPr>
              <a:lnSpc>
                <a:spcPct val="95000"/>
              </a:lnSpc>
              <a:spcBef>
                <a:spcPct val="40000"/>
              </a:spcBef>
            </a:pPr>
            <a:r>
              <a:rPr lang="en-US" altLang="en-US" sz="2600">
                <a:latin typeface="Arial" charset="0"/>
              </a:rPr>
              <a:t>Using the executable packet, the processing element’s </a:t>
            </a:r>
            <a:r>
              <a:rPr lang="en-US" altLang="en-US" sz="2600" i="1">
                <a:latin typeface="Arial" charset="0"/>
              </a:rPr>
              <a:t>functional unit</a:t>
            </a:r>
            <a:r>
              <a:rPr lang="en-US" altLang="en-US" sz="2600">
                <a:latin typeface="Arial" charset="0"/>
              </a:rPr>
              <a:t> computes any output values and combines them with destination addresses to form more tokens.</a:t>
            </a:r>
          </a:p>
          <a:p>
            <a:pPr>
              <a:lnSpc>
                <a:spcPct val="95000"/>
              </a:lnSpc>
              <a:spcBef>
                <a:spcPct val="40000"/>
              </a:spcBef>
            </a:pPr>
            <a:r>
              <a:rPr lang="en-US" altLang="en-US" sz="2600">
                <a:latin typeface="Arial" charset="0"/>
              </a:rPr>
              <a:t>The tokens are then sent back to the enabling unit, optionally enabling other nodes.</a:t>
            </a:r>
          </a:p>
          <a:p>
            <a:pPr>
              <a:lnSpc>
                <a:spcPct val="95000"/>
              </a:lnSpc>
              <a:spcBef>
                <a:spcPct val="40000"/>
              </a:spcBef>
            </a:pPr>
            <a:r>
              <a:rPr lang="en-US" altLang="en-US" sz="2600">
                <a:latin typeface="Arial" charset="0"/>
              </a:rPr>
              <a:t>Because dataflow machines are data driven, multiprocessor dataflow architectures are not subject to the cache coherency and contention problems that plague other multiprocessor systems.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4CACD4B3-4A5A-4699-8B14-1E52927DADC8}" type="slidenum">
              <a:rPr lang="en-US" altLang="en-US" sz="1400" baseline="0"/>
              <a:pPr>
                <a:spcBef>
                  <a:spcPct val="0"/>
                </a:spcBef>
              </a:pPr>
              <a:t>48</a:t>
            </a:fld>
            <a:endParaRPr lang="en-US" altLang="en-US" sz="1400" baseline="0"/>
          </a:p>
        </p:txBody>
      </p:sp>
      <p:sp>
        <p:nvSpPr>
          <p:cNvPr id="50179" name="Rectangle 2"/>
          <p:cNvSpPr>
            <a:spLocks noGrp="1" noChangeArrowheads="1"/>
          </p:cNvSpPr>
          <p:nvPr>
            <p:ph type="title" idx="4294967295"/>
          </p:nvPr>
        </p:nvSpPr>
        <p:spPr>
          <a:xfrm>
            <a:off x="2590800" y="152400"/>
            <a:ext cx="7086600" cy="914400"/>
          </a:xfrm>
        </p:spPr>
        <p:txBody>
          <a:bodyPr>
            <a:normAutofit fontScale="90000"/>
          </a:bodyPr>
          <a:lstStyle/>
          <a:p>
            <a:r>
              <a:rPr lang="en-US" altLang="en-US" sz="3200" b="1" dirty="0">
                <a:latin typeface="Arial" charset="0"/>
              </a:rPr>
              <a:t>5 Alternative Parallel Processing Approaches</a:t>
            </a:r>
            <a:endParaRPr lang="en-US" altLang="en-US" sz="3200" dirty="0">
              <a:latin typeface="Arial" charset="0"/>
            </a:endParaRPr>
          </a:p>
        </p:txBody>
      </p:sp>
      <p:sp>
        <p:nvSpPr>
          <p:cNvPr id="50180" name="Rectangle 3"/>
          <p:cNvSpPr>
            <a:spLocks noGrp="1" noChangeArrowheads="1"/>
          </p:cNvSpPr>
          <p:nvPr>
            <p:ph type="body" idx="4294967295"/>
          </p:nvPr>
        </p:nvSpPr>
        <p:spPr>
          <a:xfrm>
            <a:off x="2209800" y="1219200"/>
            <a:ext cx="7848600" cy="4648200"/>
          </a:xfrm>
          <a:noFill/>
        </p:spPr>
        <p:txBody>
          <a:bodyPr/>
          <a:lstStyle/>
          <a:p>
            <a:pPr>
              <a:lnSpc>
                <a:spcPct val="95000"/>
              </a:lnSpc>
              <a:spcBef>
                <a:spcPct val="40000"/>
              </a:spcBef>
            </a:pPr>
            <a:r>
              <a:rPr lang="en-US" altLang="en-US" sz="2600" i="1">
                <a:latin typeface="Arial" charset="0"/>
              </a:rPr>
              <a:t>Neural network</a:t>
            </a:r>
            <a:r>
              <a:rPr lang="en-US" altLang="en-US" sz="2600">
                <a:latin typeface="Arial" charset="0"/>
              </a:rPr>
              <a:t> computers consist of a large number of simple processing elements that individually solve a small piece of a much larger problem.</a:t>
            </a:r>
          </a:p>
          <a:p>
            <a:pPr>
              <a:lnSpc>
                <a:spcPct val="95000"/>
              </a:lnSpc>
              <a:spcBef>
                <a:spcPct val="40000"/>
              </a:spcBef>
            </a:pPr>
            <a:r>
              <a:rPr lang="en-US" altLang="en-US" sz="2600">
                <a:latin typeface="Arial" charset="0"/>
              </a:rPr>
              <a:t>They are particularly useful in dynamic situations that are an accumulation of previous behavior, and where an exact algorithmic solution cannot be formulated.</a:t>
            </a:r>
          </a:p>
          <a:p>
            <a:pPr>
              <a:lnSpc>
                <a:spcPct val="95000"/>
              </a:lnSpc>
              <a:spcBef>
                <a:spcPct val="40000"/>
              </a:spcBef>
            </a:pPr>
            <a:r>
              <a:rPr lang="en-US" altLang="en-US" sz="2600">
                <a:latin typeface="Arial" charset="0"/>
              </a:rPr>
              <a:t>Like their biological analogues, neural networks can deal with imprecise, probabilistic information, and allow for adaptive interactions.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735A3B61-CE54-4109-9065-F3D8760DFD31}" type="slidenum">
              <a:rPr lang="en-US" altLang="en-US" sz="1400" baseline="0"/>
              <a:pPr>
                <a:spcBef>
                  <a:spcPct val="0"/>
                </a:spcBef>
              </a:pPr>
              <a:t>49</a:t>
            </a:fld>
            <a:endParaRPr lang="en-US" altLang="en-US" sz="1400" baseline="0"/>
          </a:p>
        </p:txBody>
      </p:sp>
      <p:sp>
        <p:nvSpPr>
          <p:cNvPr id="51203" name="Rectangle 2"/>
          <p:cNvSpPr>
            <a:spLocks noGrp="1" noChangeArrowheads="1"/>
          </p:cNvSpPr>
          <p:nvPr>
            <p:ph type="title" idx="4294967295"/>
          </p:nvPr>
        </p:nvSpPr>
        <p:spPr>
          <a:xfrm>
            <a:off x="2590800" y="152400"/>
            <a:ext cx="7086600" cy="914400"/>
          </a:xfrm>
        </p:spPr>
        <p:txBody>
          <a:bodyPr>
            <a:normAutofit fontScale="90000"/>
          </a:bodyPr>
          <a:lstStyle/>
          <a:p>
            <a:r>
              <a:rPr lang="en-US" altLang="en-US" sz="3200" b="1" dirty="0">
                <a:latin typeface="Arial" charset="0"/>
              </a:rPr>
              <a:t>5 Alternative Parallel Processing Approaches</a:t>
            </a:r>
            <a:endParaRPr lang="en-US" altLang="en-US" sz="3200" dirty="0">
              <a:latin typeface="Arial" charset="0"/>
            </a:endParaRPr>
          </a:p>
        </p:txBody>
      </p:sp>
      <p:sp>
        <p:nvSpPr>
          <p:cNvPr id="51204" name="Rectangle 3"/>
          <p:cNvSpPr>
            <a:spLocks noGrp="1" noChangeArrowheads="1"/>
          </p:cNvSpPr>
          <p:nvPr>
            <p:ph type="body" idx="4294967295"/>
          </p:nvPr>
        </p:nvSpPr>
        <p:spPr>
          <a:xfrm>
            <a:off x="2057400" y="1219200"/>
            <a:ext cx="8077200" cy="4419600"/>
          </a:xfrm>
          <a:noFill/>
        </p:spPr>
        <p:txBody>
          <a:bodyPr/>
          <a:lstStyle/>
          <a:p>
            <a:pPr>
              <a:lnSpc>
                <a:spcPct val="95000"/>
              </a:lnSpc>
              <a:spcBef>
                <a:spcPct val="40000"/>
              </a:spcBef>
            </a:pPr>
            <a:r>
              <a:rPr lang="en-US" altLang="en-US" sz="2600">
                <a:latin typeface="Arial" charset="0"/>
              </a:rPr>
              <a:t>Neural network processing elements (PEs) multiply a set of input values by an adaptable set of weights to yield a single output value.</a:t>
            </a:r>
          </a:p>
          <a:p>
            <a:pPr>
              <a:lnSpc>
                <a:spcPct val="95000"/>
              </a:lnSpc>
              <a:spcBef>
                <a:spcPct val="40000"/>
              </a:spcBef>
            </a:pPr>
            <a:r>
              <a:rPr lang="en-US" altLang="en-US" sz="2600">
                <a:latin typeface="Arial" charset="0"/>
              </a:rPr>
              <a:t>The computation carried out by each PE is simplistic-- almost trivial-- when compared to a traditional microprocessor.  Their power lies in their massively parallel architecture and their ability to adapt to the dynamics of the problem space.</a:t>
            </a:r>
          </a:p>
          <a:p>
            <a:pPr>
              <a:lnSpc>
                <a:spcPct val="95000"/>
              </a:lnSpc>
              <a:spcBef>
                <a:spcPct val="40000"/>
              </a:spcBef>
            </a:pPr>
            <a:r>
              <a:rPr lang="en-US" altLang="en-US" sz="2600">
                <a:latin typeface="Arial" charset="0"/>
              </a:rPr>
              <a:t>Neural networks learn from their environments. A built-in </a:t>
            </a:r>
            <a:r>
              <a:rPr lang="en-US" altLang="en-US" sz="2600" i="1">
                <a:latin typeface="Arial" charset="0"/>
              </a:rPr>
              <a:t>learning algorithm</a:t>
            </a:r>
            <a:r>
              <a:rPr lang="en-US" altLang="en-US" sz="2600">
                <a:latin typeface="Arial" charset="0"/>
              </a:rPr>
              <a:t> directs this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B120EC1F-4206-44F6-A0EB-A1751A919182}" type="slidenum">
              <a:rPr lang="en-US" altLang="en-US" sz="1400" baseline="0"/>
              <a:pPr>
                <a:spcBef>
                  <a:spcPct val="0"/>
                </a:spcBef>
              </a:pPr>
              <a:t>5</a:t>
            </a:fld>
            <a:endParaRPr lang="en-US" altLang="en-US" sz="1400" baseline="0"/>
          </a:p>
        </p:txBody>
      </p:sp>
      <p:sp>
        <p:nvSpPr>
          <p:cNvPr id="5123" name="Rectangle 2"/>
          <p:cNvSpPr>
            <a:spLocks noGrp="1" noChangeArrowheads="1"/>
          </p:cNvSpPr>
          <p:nvPr>
            <p:ph type="title" idx="4294967295"/>
          </p:nvPr>
        </p:nvSpPr>
        <p:spPr>
          <a:xfrm>
            <a:off x="3124200" y="381000"/>
            <a:ext cx="5943600" cy="547688"/>
          </a:xfrm>
        </p:spPr>
        <p:txBody>
          <a:bodyPr/>
          <a:lstStyle/>
          <a:p>
            <a:r>
              <a:rPr lang="en-US" altLang="en-US" sz="3200" b="1" dirty="0">
                <a:latin typeface="Arial" charset="0"/>
              </a:rPr>
              <a:t>1 Introduction</a:t>
            </a:r>
            <a:endParaRPr lang="en-US" altLang="en-US" sz="3200" dirty="0">
              <a:latin typeface="Arial" charset="0"/>
            </a:endParaRPr>
          </a:p>
        </p:txBody>
      </p:sp>
      <p:sp>
        <p:nvSpPr>
          <p:cNvPr id="5124" name="Rectangle 3"/>
          <p:cNvSpPr>
            <a:spLocks noGrp="1" noChangeArrowheads="1"/>
          </p:cNvSpPr>
          <p:nvPr>
            <p:ph type="body" idx="4294967295"/>
          </p:nvPr>
        </p:nvSpPr>
        <p:spPr>
          <a:xfrm>
            <a:off x="1981200" y="1219200"/>
            <a:ext cx="8153400" cy="4267200"/>
          </a:xfrm>
          <a:noFill/>
        </p:spPr>
        <p:txBody>
          <a:bodyPr/>
          <a:lstStyle/>
          <a:p>
            <a:pPr>
              <a:spcBef>
                <a:spcPct val="40000"/>
              </a:spcBef>
            </a:pPr>
            <a:r>
              <a:rPr lang="en-US" altLang="en-US" sz="2600" dirty="0">
                <a:latin typeface="Arial" charset="0"/>
              </a:rPr>
              <a:t>We have so far studied only the simplest models of computer systems; classical single-processor von Neumann systems.</a:t>
            </a:r>
          </a:p>
          <a:p>
            <a:pPr algn="just">
              <a:spcBef>
                <a:spcPct val="40000"/>
              </a:spcBef>
            </a:pPr>
            <a:r>
              <a:rPr lang="en-US" altLang="en-US" sz="2600" dirty="0">
                <a:latin typeface="Arial" charset="0"/>
              </a:rPr>
              <a:t>This chapter presents a number of different approaches to computer organization and architecture.</a:t>
            </a:r>
          </a:p>
          <a:p>
            <a:pPr>
              <a:spcBef>
                <a:spcPct val="40000"/>
              </a:spcBef>
            </a:pPr>
            <a:r>
              <a:rPr lang="en-US" altLang="en-US" sz="2600" dirty="0">
                <a:latin typeface="Arial" charset="0"/>
              </a:rPr>
              <a:t>Some of these approaches are in place in today’s commercial systems.  Others may form the basis for the computers of tomorrow.</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9D2C2E72-F562-4974-A835-6850DE685A27}" type="slidenum">
              <a:rPr lang="en-US" altLang="en-US" sz="1400" baseline="0"/>
              <a:pPr>
                <a:spcBef>
                  <a:spcPct val="0"/>
                </a:spcBef>
              </a:pPr>
              <a:t>50</a:t>
            </a:fld>
            <a:endParaRPr lang="en-US" altLang="en-US" sz="1400" baseline="0"/>
          </a:p>
        </p:txBody>
      </p:sp>
      <p:sp>
        <p:nvSpPr>
          <p:cNvPr id="52227" name="Rectangle 2"/>
          <p:cNvSpPr>
            <a:spLocks noGrp="1" noChangeArrowheads="1"/>
          </p:cNvSpPr>
          <p:nvPr>
            <p:ph type="title" idx="4294967295"/>
          </p:nvPr>
        </p:nvSpPr>
        <p:spPr>
          <a:xfrm>
            <a:off x="2590800" y="152400"/>
            <a:ext cx="7086600" cy="914400"/>
          </a:xfrm>
        </p:spPr>
        <p:txBody>
          <a:bodyPr>
            <a:normAutofit fontScale="90000"/>
          </a:bodyPr>
          <a:lstStyle/>
          <a:p>
            <a:r>
              <a:rPr lang="en-US" altLang="en-US" sz="3200" b="1" dirty="0">
                <a:latin typeface="Arial" charset="0"/>
              </a:rPr>
              <a:t>5 Alternative Parallel Processing Approaches</a:t>
            </a:r>
            <a:endParaRPr lang="en-US" altLang="en-US" sz="3200" dirty="0">
              <a:latin typeface="Arial" charset="0"/>
            </a:endParaRPr>
          </a:p>
        </p:txBody>
      </p:sp>
      <p:sp>
        <p:nvSpPr>
          <p:cNvPr id="52228" name="Rectangle 3"/>
          <p:cNvSpPr>
            <a:spLocks noGrp="1" noChangeArrowheads="1"/>
          </p:cNvSpPr>
          <p:nvPr>
            <p:ph type="body" idx="4294967295"/>
          </p:nvPr>
        </p:nvSpPr>
        <p:spPr>
          <a:xfrm>
            <a:off x="1905000" y="1219200"/>
            <a:ext cx="8077200" cy="2057400"/>
          </a:xfrm>
          <a:noFill/>
        </p:spPr>
        <p:txBody>
          <a:bodyPr/>
          <a:lstStyle/>
          <a:p>
            <a:pPr>
              <a:lnSpc>
                <a:spcPct val="95000"/>
              </a:lnSpc>
              <a:spcBef>
                <a:spcPct val="40000"/>
              </a:spcBef>
            </a:pPr>
            <a:r>
              <a:rPr lang="en-US" altLang="en-US" sz="2600">
                <a:latin typeface="Arial" charset="0"/>
              </a:rPr>
              <a:t>The simplest neural net PE is the </a:t>
            </a:r>
            <a:r>
              <a:rPr lang="en-US" altLang="en-US" sz="2600" i="1">
                <a:latin typeface="Arial" charset="0"/>
              </a:rPr>
              <a:t>perceptron</a:t>
            </a:r>
            <a:r>
              <a:rPr lang="en-US" altLang="en-US" sz="2600">
                <a:latin typeface="Arial" charset="0"/>
              </a:rPr>
              <a:t>.</a:t>
            </a:r>
          </a:p>
          <a:p>
            <a:pPr>
              <a:lnSpc>
                <a:spcPct val="95000"/>
              </a:lnSpc>
              <a:spcBef>
                <a:spcPct val="40000"/>
              </a:spcBef>
            </a:pPr>
            <a:r>
              <a:rPr lang="en-US" altLang="en-US" sz="2600">
                <a:latin typeface="Arial" charset="0"/>
              </a:rPr>
              <a:t>Perceptrons are trainable neurons. A perceptron produces a Boolean output based upon the values that it receives from several inputs.</a:t>
            </a:r>
          </a:p>
        </p:txBody>
      </p:sp>
      <p:pic>
        <p:nvPicPr>
          <p:cNvPr id="52229" name="Picture 4" descr="C:\wpdocs\Julie\Org&amp;Arch\Ch9\PPT\9-13.TIF"/>
          <p:cNvPicPr>
            <a:picLocks noChangeAspect="1" noChangeArrowheads="1"/>
          </p:cNvPicPr>
          <p:nvPr/>
        </p:nvPicPr>
        <p:blipFill>
          <a:blip r:embed="rId3">
            <a:extLst>
              <a:ext uri="{28A0092B-C50C-407E-A947-70E740481C1C}">
                <a14:useLocalDpi xmlns:a14="http://schemas.microsoft.com/office/drawing/2010/main" val="0"/>
              </a:ext>
            </a:extLst>
          </a:blip>
          <a:srcRect t="2579" b="2634"/>
          <a:stretch>
            <a:fillRect/>
          </a:stretch>
        </p:blipFill>
        <p:spPr bwMode="auto">
          <a:xfrm>
            <a:off x="3533776" y="3200400"/>
            <a:ext cx="52292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F7E18536-08A1-4773-8F17-E84488916C4C}" type="slidenum">
              <a:rPr lang="en-US" altLang="en-US" sz="1400" baseline="0"/>
              <a:pPr>
                <a:spcBef>
                  <a:spcPct val="0"/>
                </a:spcBef>
              </a:pPr>
              <a:t>51</a:t>
            </a:fld>
            <a:endParaRPr lang="en-US" altLang="en-US" sz="1400" baseline="0"/>
          </a:p>
        </p:txBody>
      </p:sp>
      <p:sp>
        <p:nvSpPr>
          <p:cNvPr id="53251" name="Rectangle 2"/>
          <p:cNvSpPr>
            <a:spLocks noGrp="1" noChangeArrowheads="1"/>
          </p:cNvSpPr>
          <p:nvPr>
            <p:ph type="title" idx="4294967295"/>
          </p:nvPr>
        </p:nvSpPr>
        <p:spPr>
          <a:xfrm>
            <a:off x="2590800" y="152400"/>
            <a:ext cx="7086600" cy="914400"/>
          </a:xfrm>
        </p:spPr>
        <p:txBody>
          <a:bodyPr>
            <a:normAutofit fontScale="90000"/>
          </a:bodyPr>
          <a:lstStyle/>
          <a:p>
            <a:r>
              <a:rPr lang="en-US" altLang="en-US" sz="3200" b="1" dirty="0">
                <a:latin typeface="Arial" charset="0"/>
              </a:rPr>
              <a:t>5 Alternative Parallel Processing Approaches</a:t>
            </a:r>
            <a:endParaRPr lang="en-US" altLang="en-US" sz="3200" dirty="0">
              <a:latin typeface="Arial" charset="0"/>
            </a:endParaRPr>
          </a:p>
        </p:txBody>
      </p:sp>
      <p:sp>
        <p:nvSpPr>
          <p:cNvPr id="53252" name="Rectangle 3"/>
          <p:cNvSpPr>
            <a:spLocks noGrp="1" noChangeArrowheads="1"/>
          </p:cNvSpPr>
          <p:nvPr>
            <p:ph type="body" idx="4294967295"/>
          </p:nvPr>
        </p:nvSpPr>
        <p:spPr>
          <a:xfrm>
            <a:off x="1981200" y="1219200"/>
            <a:ext cx="8229600" cy="2057400"/>
          </a:xfrm>
          <a:noFill/>
        </p:spPr>
        <p:txBody>
          <a:bodyPr>
            <a:normAutofit lnSpcReduction="10000"/>
          </a:bodyPr>
          <a:lstStyle/>
          <a:p>
            <a:pPr>
              <a:lnSpc>
                <a:spcPct val="95000"/>
              </a:lnSpc>
              <a:spcBef>
                <a:spcPct val="40000"/>
              </a:spcBef>
            </a:pPr>
            <a:r>
              <a:rPr lang="en-US" altLang="en-US" sz="2600">
                <a:latin typeface="Arial" charset="0"/>
              </a:rPr>
              <a:t>Perceptrons are trainable because the threshold and input weights are modifiable.</a:t>
            </a:r>
          </a:p>
          <a:p>
            <a:pPr>
              <a:lnSpc>
                <a:spcPct val="95000"/>
              </a:lnSpc>
            </a:pPr>
            <a:r>
              <a:rPr lang="en-US" altLang="en-US" sz="2600">
                <a:latin typeface="Arial" charset="0"/>
              </a:rPr>
              <a:t>In this example, the output </a:t>
            </a:r>
            <a:r>
              <a:rPr lang="en-US" altLang="en-US" sz="2600" i="1">
                <a:latin typeface="Arial" charset="0"/>
              </a:rPr>
              <a:t>Z</a:t>
            </a:r>
            <a:r>
              <a:rPr lang="en-US" altLang="en-US" sz="2600">
                <a:latin typeface="Arial" charset="0"/>
              </a:rPr>
              <a:t> is true (1) if the net input, </a:t>
            </a:r>
            <a:r>
              <a:rPr lang="en-US" altLang="en-US" sz="2600" b="1">
                <a:latin typeface="Courier New" pitchFamily="49" charset="0"/>
              </a:rPr>
              <a:t>w</a:t>
            </a:r>
            <a:r>
              <a:rPr lang="en-US" altLang="en-US" sz="2600" b="1" baseline="-25000">
                <a:latin typeface="Courier New" pitchFamily="49" charset="0"/>
              </a:rPr>
              <a:t>1</a:t>
            </a:r>
            <a:r>
              <a:rPr lang="en-US" altLang="en-US" sz="2600" b="1">
                <a:latin typeface="Courier New" pitchFamily="49" charset="0"/>
              </a:rPr>
              <a:t>x</a:t>
            </a:r>
            <a:r>
              <a:rPr lang="en-US" altLang="en-US" sz="2600" b="1" baseline="-25000">
                <a:latin typeface="Courier New" pitchFamily="49" charset="0"/>
              </a:rPr>
              <a:t>1</a:t>
            </a:r>
            <a:r>
              <a:rPr lang="en-US" altLang="en-US" sz="2600">
                <a:latin typeface="Arial" charset="0"/>
              </a:rPr>
              <a:t> + </a:t>
            </a:r>
            <a:r>
              <a:rPr lang="en-US" altLang="en-US" sz="2600" b="1">
                <a:latin typeface="Courier New" pitchFamily="49" charset="0"/>
              </a:rPr>
              <a:t>w</a:t>
            </a:r>
            <a:r>
              <a:rPr lang="en-US" altLang="en-US" sz="2600" b="1" baseline="-25000">
                <a:latin typeface="Courier New" pitchFamily="49" charset="0"/>
              </a:rPr>
              <a:t>2</a:t>
            </a:r>
            <a:r>
              <a:rPr lang="en-US" altLang="en-US" sz="2600" b="1">
                <a:latin typeface="Courier New" pitchFamily="49" charset="0"/>
              </a:rPr>
              <a:t>x</a:t>
            </a:r>
            <a:r>
              <a:rPr lang="en-US" altLang="en-US" sz="2600" b="1" baseline="-25000">
                <a:latin typeface="Courier New" pitchFamily="49" charset="0"/>
              </a:rPr>
              <a:t>2</a:t>
            </a:r>
            <a:r>
              <a:rPr lang="en-US" altLang="en-US" sz="2600">
                <a:latin typeface="Arial" charset="0"/>
              </a:rPr>
              <a:t> + . . .+ </a:t>
            </a:r>
            <a:r>
              <a:rPr lang="en-US" altLang="en-US" sz="2600" b="1">
                <a:latin typeface="Courier New" pitchFamily="49" charset="0"/>
              </a:rPr>
              <a:t>w</a:t>
            </a:r>
            <a:r>
              <a:rPr lang="en-US" altLang="en-US" sz="2600" b="1" baseline="-25000">
                <a:latin typeface="Courier New" pitchFamily="49" charset="0"/>
              </a:rPr>
              <a:t>n</a:t>
            </a:r>
            <a:r>
              <a:rPr lang="en-US" altLang="en-US" sz="2600" b="1">
                <a:latin typeface="Courier New" pitchFamily="49" charset="0"/>
              </a:rPr>
              <a:t>x</a:t>
            </a:r>
            <a:r>
              <a:rPr lang="en-US" altLang="en-US" sz="2600" b="1" baseline="-25000">
                <a:latin typeface="Courier New" pitchFamily="49" charset="0"/>
              </a:rPr>
              <a:t>n</a:t>
            </a:r>
            <a:r>
              <a:rPr lang="en-US" altLang="en-US" sz="2600">
                <a:latin typeface="Arial" charset="0"/>
              </a:rPr>
              <a:t> is greater than the threshold </a:t>
            </a:r>
            <a:r>
              <a:rPr lang="en-US" altLang="en-US" sz="2600" i="1">
                <a:latin typeface="Arial" charset="0"/>
              </a:rPr>
              <a:t>T</a:t>
            </a:r>
            <a:r>
              <a:rPr lang="en-US" altLang="en-US" sz="2600">
                <a:latin typeface="Arial" charset="0"/>
              </a:rPr>
              <a:t>.</a:t>
            </a:r>
          </a:p>
        </p:txBody>
      </p:sp>
      <p:pic>
        <p:nvPicPr>
          <p:cNvPr id="53253" name="Picture 5" descr="C:\wpdocs\Julie\Org&amp;Arch\Ch9\PPT\9-13.TIF"/>
          <p:cNvPicPr>
            <a:picLocks noChangeAspect="1" noChangeArrowheads="1"/>
          </p:cNvPicPr>
          <p:nvPr/>
        </p:nvPicPr>
        <p:blipFill>
          <a:blip r:embed="rId3">
            <a:extLst>
              <a:ext uri="{28A0092B-C50C-407E-A947-70E740481C1C}">
                <a14:useLocalDpi xmlns:a14="http://schemas.microsoft.com/office/drawing/2010/main" val="0"/>
              </a:ext>
            </a:extLst>
          </a:blip>
          <a:srcRect t="2579" b="2634"/>
          <a:stretch>
            <a:fillRect/>
          </a:stretch>
        </p:blipFill>
        <p:spPr bwMode="auto">
          <a:xfrm>
            <a:off x="3505201" y="3505200"/>
            <a:ext cx="52292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58D1B031-DDEE-49C7-AC82-F81CC15E390E}" type="slidenum">
              <a:rPr lang="en-US" altLang="en-US" sz="1400" baseline="0"/>
              <a:pPr>
                <a:spcBef>
                  <a:spcPct val="0"/>
                </a:spcBef>
              </a:pPr>
              <a:t>52</a:t>
            </a:fld>
            <a:endParaRPr lang="en-US" altLang="en-US" sz="1400" baseline="0"/>
          </a:p>
        </p:txBody>
      </p:sp>
      <p:sp>
        <p:nvSpPr>
          <p:cNvPr id="54275" name="Rectangle 2"/>
          <p:cNvSpPr>
            <a:spLocks noGrp="1" noChangeArrowheads="1"/>
          </p:cNvSpPr>
          <p:nvPr>
            <p:ph type="title" idx="4294967295"/>
          </p:nvPr>
        </p:nvSpPr>
        <p:spPr>
          <a:xfrm>
            <a:off x="2590800" y="152400"/>
            <a:ext cx="7086600" cy="914400"/>
          </a:xfrm>
        </p:spPr>
        <p:txBody>
          <a:bodyPr>
            <a:normAutofit fontScale="90000"/>
          </a:bodyPr>
          <a:lstStyle/>
          <a:p>
            <a:r>
              <a:rPr lang="en-US" altLang="en-US" sz="3200" b="1" dirty="0">
                <a:latin typeface="Arial" charset="0"/>
              </a:rPr>
              <a:t>5 Alternative Parallel Processing Approaches</a:t>
            </a:r>
            <a:endParaRPr lang="en-US" altLang="en-US" sz="3200" dirty="0">
              <a:latin typeface="Arial" charset="0"/>
            </a:endParaRPr>
          </a:p>
        </p:txBody>
      </p:sp>
      <p:sp>
        <p:nvSpPr>
          <p:cNvPr id="54276" name="Rectangle 3"/>
          <p:cNvSpPr>
            <a:spLocks noGrp="1" noChangeArrowheads="1"/>
          </p:cNvSpPr>
          <p:nvPr>
            <p:ph type="body" idx="4294967295"/>
          </p:nvPr>
        </p:nvSpPr>
        <p:spPr>
          <a:xfrm>
            <a:off x="2057400" y="1219200"/>
            <a:ext cx="8001000" cy="4648200"/>
          </a:xfrm>
          <a:noFill/>
        </p:spPr>
        <p:txBody>
          <a:bodyPr/>
          <a:lstStyle/>
          <a:p>
            <a:pPr>
              <a:lnSpc>
                <a:spcPct val="95000"/>
              </a:lnSpc>
              <a:spcBef>
                <a:spcPct val="40000"/>
              </a:spcBef>
            </a:pPr>
            <a:r>
              <a:rPr lang="en-US" altLang="en-US" sz="2600">
                <a:latin typeface="Arial" charset="0"/>
              </a:rPr>
              <a:t>Perceptrons are trained by use of supervised or unsupervised learning.</a:t>
            </a:r>
          </a:p>
          <a:p>
            <a:pPr>
              <a:lnSpc>
                <a:spcPct val="95000"/>
              </a:lnSpc>
              <a:spcBef>
                <a:spcPct val="40000"/>
              </a:spcBef>
            </a:pPr>
            <a:r>
              <a:rPr lang="en-US" altLang="en-US" sz="2600">
                <a:latin typeface="Arial" charset="0"/>
              </a:rPr>
              <a:t>Supervised learning assumes prior knowledge of correct results which are fed to the neural net during the training phase. If the output is incorrect, the network modifies the input weights to produce correct results.</a:t>
            </a:r>
          </a:p>
          <a:p>
            <a:pPr>
              <a:lnSpc>
                <a:spcPct val="95000"/>
              </a:lnSpc>
              <a:spcBef>
                <a:spcPct val="40000"/>
              </a:spcBef>
            </a:pPr>
            <a:r>
              <a:rPr lang="en-US" altLang="en-US" sz="2600">
                <a:latin typeface="Arial" charset="0"/>
              </a:rPr>
              <a:t>Unsupervised learning does not provide correct results during training.  The network adapts solely in response to inputs, learning to recognize patterns and structure in the input sets.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21D40EC1-536E-49E3-BC98-DFA64B57E22A}" type="slidenum">
              <a:rPr lang="en-US" altLang="en-US" sz="1400" baseline="0"/>
              <a:pPr>
                <a:spcBef>
                  <a:spcPct val="0"/>
                </a:spcBef>
              </a:pPr>
              <a:t>53</a:t>
            </a:fld>
            <a:endParaRPr lang="en-US" altLang="en-US" sz="1400" baseline="0"/>
          </a:p>
        </p:txBody>
      </p:sp>
      <p:sp>
        <p:nvSpPr>
          <p:cNvPr id="55299" name="Rectangle 2"/>
          <p:cNvSpPr>
            <a:spLocks noGrp="1" noChangeArrowheads="1"/>
          </p:cNvSpPr>
          <p:nvPr>
            <p:ph type="title" idx="4294967295"/>
          </p:nvPr>
        </p:nvSpPr>
        <p:spPr>
          <a:xfrm>
            <a:off x="2590800" y="152400"/>
            <a:ext cx="7086600" cy="914400"/>
          </a:xfrm>
        </p:spPr>
        <p:txBody>
          <a:bodyPr>
            <a:normAutofit fontScale="90000"/>
          </a:bodyPr>
          <a:lstStyle/>
          <a:p>
            <a:r>
              <a:rPr lang="en-US" altLang="en-US" sz="3200" b="1" dirty="0">
                <a:latin typeface="Arial" charset="0"/>
              </a:rPr>
              <a:t>5 Alternative Parallel Processing Approaches</a:t>
            </a:r>
            <a:endParaRPr lang="en-US" altLang="en-US" sz="3200" dirty="0">
              <a:latin typeface="Arial" charset="0"/>
            </a:endParaRPr>
          </a:p>
        </p:txBody>
      </p:sp>
      <p:sp>
        <p:nvSpPr>
          <p:cNvPr id="55300" name="Rectangle 3"/>
          <p:cNvSpPr>
            <a:spLocks noGrp="1" noChangeArrowheads="1"/>
          </p:cNvSpPr>
          <p:nvPr>
            <p:ph type="body" idx="4294967295"/>
          </p:nvPr>
        </p:nvSpPr>
        <p:spPr>
          <a:xfrm>
            <a:off x="2133600" y="1295400"/>
            <a:ext cx="8001000" cy="4648200"/>
          </a:xfrm>
          <a:noFill/>
        </p:spPr>
        <p:txBody>
          <a:bodyPr/>
          <a:lstStyle/>
          <a:p>
            <a:pPr>
              <a:lnSpc>
                <a:spcPct val="95000"/>
              </a:lnSpc>
              <a:spcBef>
                <a:spcPct val="40000"/>
              </a:spcBef>
            </a:pPr>
            <a:r>
              <a:rPr lang="en-US" altLang="en-US" sz="2600">
                <a:latin typeface="Arial" charset="0"/>
              </a:rPr>
              <a:t>The biggest problem with neural nets is that when they consist of more than 10 or 20 neurons, it is impossible to understand how the net is arriving at its results. They can derive meaning from data that are too complex to be analyzed by people.</a:t>
            </a:r>
          </a:p>
          <a:p>
            <a:pPr lvl="1">
              <a:lnSpc>
                <a:spcPct val="95000"/>
              </a:lnSpc>
            </a:pPr>
            <a:r>
              <a:rPr lang="en-US" altLang="en-US" sz="2200"/>
              <a:t>The U.S. military once used a neural net to try to locate camouflaged tanks in a series of photographs. It turned out that the nets were basing their decisions on the cloud cover instead of the presence or absence of the tanks.</a:t>
            </a:r>
          </a:p>
          <a:p>
            <a:pPr>
              <a:lnSpc>
                <a:spcPct val="95000"/>
              </a:lnSpc>
            </a:pPr>
            <a:r>
              <a:rPr lang="en-US" altLang="en-US" sz="2600">
                <a:latin typeface="Arial" charset="0"/>
              </a:rPr>
              <a:t>Despite early setbacks, neural nets are gaining credibility in sales forecasting, data validation, and facial recognition.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F5FD616A-0579-4B3F-AFDC-B32086034F63}" type="slidenum">
              <a:rPr lang="en-US" altLang="en-US" sz="1400" baseline="0"/>
              <a:pPr>
                <a:spcBef>
                  <a:spcPct val="0"/>
                </a:spcBef>
              </a:pPr>
              <a:t>54</a:t>
            </a:fld>
            <a:endParaRPr lang="en-US" altLang="en-US" sz="1400" baseline="0"/>
          </a:p>
        </p:txBody>
      </p:sp>
      <p:sp>
        <p:nvSpPr>
          <p:cNvPr id="56323" name="Rectangle 2"/>
          <p:cNvSpPr>
            <a:spLocks noGrp="1" noChangeArrowheads="1"/>
          </p:cNvSpPr>
          <p:nvPr>
            <p:ph type="title" idx="4294967295"/>
          </p:nvPr>
        </p:nvSpPr>
        <p:spPr>
          <a:xfrm>
            <a:off x="2590800" y="182563"/>
            <a:ext cx="7086600" cy="914400"/>
          </a:xfrm>
        </p:spPr>
        <p:txBody>
          <a:bodyPr>
            <a:normAutofit fontScale="90000"/>
          </a:bodyPr>
          <a:lstStyle/>
          <a:p>
            <a:r>
              <a:rPr lang="en-US" altLang="en-US" sz="3200" b="1" dirty="0">
                <a:latin typeface="Arial" charset="0"/>
              </a:rPr>
              <a:t>5 Alternative Parallel Processing Approaches</a:t>
            </a:r>
            <a:endParaRPr lang="en-US" altLang="en-US" sz="3200" dirty="0">
              <a:latin typeface="Arial" charset="0"/>
            </a:endParaRPr>
          </a:p>
        </p:txBody>
      </p:sp>
      <p:sp>
        <p:nvSpPr>
          <p:cNvPr id="56324" name="Rectangle 3"/>
          <p:cNvSpPr>
            <a:spLocks noGrp="1" noChangeArrowheads="1"/>
          </p:cNvSpPr>
          <p:nvPr>
            <p:ph type="body" idx="4294967295"/>
          </p:nvPr>
        </p:nvSpPr>
        <p:spPr>
          <a:xfrm>
            <a:off x="2133600" y="1295400"/>
            <a:ext cx="8001000" cy="2667000"/>
          </a:xfrm>
          <a:noFill/>
        </p:spPr>
        <p:txBody>
          <a:bodyPr/>
          <a:lstStyle/>
          <a:p>
            <a:pPr>
              <a:lnSpc>
                <a:spcPct val="95000"/>
              </a:lnSpc>
              <a:spcBef>
                <a:spcPct val="40000"/>
              </a:spcBef>
            </a:pPr>
            <a:r>
              <a:rPr lang="en-US" altLang="en-US" sz="2600">
                <a:latin typeface="Arial" charset="0"/>
              </a:rPr>
              <a:t>Where neural nets are a model of biological neurons, </a:t>
            </a:r>
            <a:r>
              <a:rPr lang="en-US" altLang="en-US" sz="2600" i="1">
                <a:latin typeface="Arial" charset="0"/>
              </a:rPr>
              <a:t>systolic array</a:t>
            </a:r>
            <a:r>
              <a:rPr lang="en-US" altLang="en-US" sz="2600">
                <a:latin typeface="Arial" charset="0"/>
              </a:rPr>
              <a:t> computers are a model of how blood flows through a biological heart.</a:t>
            </a:r>
          </a:p>
        </p:txBody>
      </p:sp>
      <p:pic>
        <p:nvPicPr>
          <p:cNvPr id="56325" name="Picture 4" descr="C:\wpdocs\Julie\Org&amp;Arch\Ch9\PPT\9-14.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1" y="2819401"/>
            <a:ext cx="4652963"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Text Box 5"/>
          <p:cNvSpPr txBox="1">
            <a:spLocks noChangeArrowheads="1"/>
          </p:cNvSpPr>
          <p:nvPr/>
        </p:nvSpPr>
        <p:spPr bwMode="auto">
          <a:xfrm>
            <a:off x="2438400" y="2590801"/>
            <a:ext cx="312420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nSpc>
                <a:spcPct val="95000"/>
              </a:lnSpc>
              <a:spcBef>
                <a:spcPct val="40000"/>
              </a:spcBef>
            </a:pPr>
            <a:r>
              <a:rPr lang="en-US" altLang="en-US" sz="2600" baseline="0">
                <a:latin typeface="Arial" charset="0"/>
              </a:rPr>
              <a:t>Systolic arrays, a variation of SIMD computers, have simple processors that process data by circulating it through vector pipelines. </a:t>
            </a:r>
          </a:p>
        </p:txBody>
      </p:sp>
      <p:sp>
        <p:nvSpPr>
          <p:cNvPr id="56327" name="Text Box 6"/>
          <p:cNvSpPr txBox="1">
            <a:spLocks noChangeArrowheads="1"/>
          </p:cNvSpPr>
          <p:nvPr/>
        </p:nvSpPr>
        <p:spPr bwMode="auto">
          <a:xfrm>
            <a:off x="2133600" y="2618077"/>
            <a:ext cx="381000" cy="872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nSpc>
                <a:spcPct val="95000"/>
              </a:lnSpc>
              <a:spcBef>
                <a:spcPct val="40000"/>
              </a:spcBef>
            </a:pPr>
            <a:r>
              <a:rPr lang="en-US" altLang="en-US" sz="2600" baseline="0">
                <a:latin typeface="Arial" charset="0"/>
              </a:rPr>
              <a:t>•</a:t>
            </a:r>
          </a:p>
          <a:p>
            <a:endParaRPr lang="en-US" altLang="en-US" sz="2600" baseline="0">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E9C9DB21-31A9-41C5-B99D-6922CC9A1D1F}" type="slidenum">
              <a:rPr lang="en-US" altLang="en-US" sz="1400" baseline="0"/>
              <a:pPr>
                <a:spcBef>
                  <a:spcPct val="0"/>
                </a:spcBef>
              </a:pPr>
              <a:t>6</a:t>
            </a:fld>
            <a:endParaRPr lang="en-US" altLang="en-US" sz="1400" baseline="0"/>
          </a:p>
        </p:txBody>
      </p:sp>
      <p:sp>
        <p:nvSpPr>
          <p:cNvPr id="6147" name="Rectangle 2"/>
          <p:cNvSpPr>
            <a:spLocks noGrp="1" noChangeArrowheads="1"/>
          </p:cNvSpPr>
          <p:nvPr>
            <p:ph type="title" idx="4294967295"/>
          </p:nvPr>
        </p:nvSpPr>
        <p:spPr>
          <a:xfrm>
            <a:off x="3124200" y="381000"/>
            <a:ext cx="5943600" cy="547688"/>
          </a:xfrm>
        </p:spPr>
        <p:txBody>
          <a:bodyPr/>
          <a:lstStyle/>
          <a:p>
            <a:r>
              <a:rPr lang="en-US" altLang="en-US" sz="3200" b="1" dirty="0">
                <a:latin typeface="Arial" charset="0"/>
              </a:rPr>
              <a:t>2. RISC Machines</a:t>
            </a:r>
            <a:endParaRPr lang="en-US" altLang="en-US" sz="3200" dirty="0">
              <a:latin typeface="Arial" charset="0"/>
            </a:endParaRPr>
          </a:p>
        </p:txBody>
      </p:sp>
      <p:sp>
        <p:nvSpPr>
          <p:cNvPr id="6148" name="Rectangle 3"/>
          <p:cNvSpPr>
            <a:spLocks noGrp="1" noChangeArrowheads="1"/>
          </p:cNvSpPr>
          <p:nvPr>
            <p:ph type="body" idx="4294967295"/>
          </p:nvPr>
        </p:nvSpPr>
        <p:spPr>
          <a:xfrm>
            <a:off x="1981200" y="1219200"/>
            <a:ext cx="8305800" cy="4648200"/>
          </a:xfrm>
          <a:noFill/>
        </p:spPr>
        <p:txBody>
          <a:bodyPr/>
          <a:lstStyle/>
          <a:p>
            <a:r>
              <a:rPr lang="en-US" altLang="en-US" sz="2600" dirty="0">
                <a:latin typeface="Arial" charset="0"/>
              </a:rPr>
              <a:t>The underlying philosophy of RISC machines is that a system is better able to manage program execution when </a:t>
            </a:r>
            <a:r>
              <a:rPr lang="en-US" altLang="en-US" sz="2600" dirty="0">
                <a:highlight>
                  <a:srgbClr val="FFFF00"/>
                </a:highlight>
                <a:latin typeface="Arial" charset="0"/>
              </a:rPr>
              <a:t>the program consists of only a few different instructions that are the same length and require the same number of clock cycles to decode and execute.</a:t>
            </a:r>
          </a:p>
          <a:p>
            <a:r>
              <a:rPr lang="en-US" altLang="en-US" sz="2600" dirty="0">
                <a:highlight>
                  <a:srgbClr val="FFFF00"/>
                </a:highlight>
                <a:latin typeface="Arial" charset="0"/>
              </a:rPr>
              <a:t>RISC systems access memory only with explicit load and store instructions.</a:t>
            </a:r>
          </a:p>
          <a:p>
            <a:r>
              <a:rPr lang="en-US" altLang="en-US" sz="2600" dirty="0">
                <a:latin typeface="Arial" charset="0"/>
              </a:rPr>
              <a:t>In CISC systems, many different kinds of instructions access memory, making instruction length variable and fetch-decode-execute time unpredictable.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5BA207DE-A079-4C42-9427-7544B600C823}" type="slidenum">
              <a:rPr lang="en-US" altLang="en-US" sz="1400" baseline="0"/>
              <a:pPr>
                <a:spcBef>
                  <a:spcPct val="0"/>
                </a:spcBef>
              </a:pPr>
              <a:t>7</a:t>
            </a:fld>
            <a:endParaRPr lang="en-US" altLang="en-US" sz="1400" baseline="0"/>
          </a:p>
        </p:txBody>
      </p:sp>
      <p:sp>
        <p:nvSpPr>
          <p:cNvPr id="7171" name="Rectangle 2"/>
          <p:cNvSpPr>
            <a:spLocks noGrp="1" noChangeArrowheads="1"/>
          </p:cNvSpPr>
          <p:nvPr>
            <p:ph type="title" idx="4294967295"/>
          </p:nvPr>
        </p:nvSpPr>
        <p:spPr>
          <a:xfrm>
            <a:off x="3124200" y="381000"/>
            <a:ext cx="5943600" cy="547688"/>
          </a:xfrm>
        </p:spPr>
        <p:txBody>
          <a:bodyPr/>
          <a:lstStyle/>
          <a:p>
            <a:r>
              <a:rPr lang="en-US" altLang="en-US" sz="3200" b="1" dirty="0">
                <a:latin typeface="Arial" charset="0"/>
              </a:rPr>
              <a:t>2. RISC Machines…</a:t>
            </a:r>
            <a:endParaRPr lang="en-US" altLang="en-US" sz="3200" dirty="0">
              <a:latin typeface="Arial" charset="0"/>
            </a:endParaRPr>
          </a:p>
        </p:txBody>
      </p:sp>
      <p:sp>
        <p:nvSpPr>
          <p:cNvPr id="7172" name="Rectangle 3"/>
          <p:cNvSpPr>
            <a:spLocks noGrp="1" noChangeArrowheads="1"/>
          </p:cNvSpPr>
          <p:nvPr>
            <p:ph type="body" idx="4294967295"/>
          </p:nvPr>
        </p:nvSpPr>
        <p:spPr>
          <a:xfrm>
            <a:off x="1905000" y="1219200"/>
            <a:ext cx="8305800" cy="4419600"/>
          </a:xfrm>
          <a:noFill/>
        </p:spPr>
        <p:txBody>
          <a:bodyPr/>
          <a:lstStyle/>
          <a:p>
            <a:pPr>
              <a:spcBef>
                <a:spcPct val="40000"/>
              </a:spcBef>
            </a:pPr>
            <a:r>
              <a:rPr lang="en-US" altLang="en-US" sz="2600">
                <a:latin typeface="Arial" charset="0"/>
              </a:rPr>
              <a:t>The difference between CISC and RISC becomes evident through the basic computer performance equation:</a:t>
            </a:r>
          </a:p>
          <a:p>
            <a:pPr>
              <a:spcBef>
                <a:spcPct val="40000"/>
              </a:spcBef>
            </a:pPr>
            <a:endParaRPr lang="en-US" altLang="en-US" sz="2600">
              <a:latin typeface="Arial" charset="0"/>
            </a:endParaRPr>
          </a:p>
          <a:p>
            <a:pPr>
              <a:spcBef>
                <a:spcPct val="40000"/>
              </a:spcBef>
            </a:pPr>
            <a:endParaRPr lang="en-US" altLang="en-US" sz="2600">
              <a:latin typeface="Arial" charset="0"/>
            </a:endParaRPr>
          </a:p>
          <a:p>
            <a:pPr>
              <a:spcBef>
                <a:spcPct val="40000"/>
              </a:spcBef>
            </a:pPr>
            <a:r>
              <a:rPr lang="en-US" altLang="en-US" sz="2600">
                <a:latin typeface="Arial" charset="0"/>
              </a:rPr>
              <a:t>RISC systems shorten execution time by reducing the clock cycles per instruction.</a:t>
            </a:r>
          </a:p>
          <a:p>
            <a:pPr>
              <a:spcBef>
                <a:spcPct val="40000"/>
              </a:spcBef>
            </a:pPr>
            <a:r>
              <a:rPr lang="en-US" altLang="en-US" sz="2600">
                <a:latin typeface="Arial" charset="0"/>
              </a:rPr>
              <a:t>CISC systems improve performance by reducing the number of instructions per program.</a:t>
            </a:r>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667001"/>
            <a:ext cx="84010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EB4F7519-B4DA-4AEF-B2C2-C03F0A843554}" type="slidenum">
              <a:rPr lang="en-US" altLang="en-US" sz="1400" baseline="0"/>
              <a:pPr>
                <a:spcBef>
                  <a:spcPct val="0"/>
                </a:spcBef>
              </a:pPr>
              <a:t>8</a:t>
            </a:fld>
            <a:endParaRPr lang="en-US" altLang="en-US" sz="1400" baseline="0"/>
          </a:p>
        </p:txBody>
      </p:sp>
      <p:sp>
        <p:nvSpPr>
          <p:cNvPr id="8195" name="Rectangle 2"/>
          <p:cNvSpPr>
            <a:spLocks noGrp="1" noChangeArrowheads="1"/>
          </p:cNvSpPr>
          <p:nvPr>
            <p:ph type="title" idx="4294967295"/>
          </p:nvPr>
        </p:nvSpPr>
        <p:spPr>
          <a:xfrm>
            <a:off x="3124200" y="366714"/>
            <a:ext cx="5943600" cy="547687"/>
          </a:xfrm>
        </p:spPr>
        <p:txBody>
          <a:bodyPr/>
          <a:lstStyle/>
          <a:p>
            <a:r>
              <a:rPr lang="en-US" altLang="en-US" sz="3200" b="1" dirty="0">
                <a:latin typeface="Arial" charset="0"/>
              </a:rPr>
              <a:t>2 RISC Machines</a:t>
            </a:r>
            <a:endParaRPr lang="en-US" altLang="en-US" sz="3200" dirty="0">
              <a:latin typeface="Arial" charset="0"/>
            </a:endParaRPr>
          </a:p>
        </p:txBody>
      </p:sp>
      <p:sp>
        <p:nvSpPr>
          <p:cNvPr id="8196" name="Rectangle 3"/>
          <p:cNvSpPr>
            <a:spLocks noGrp="1" noChangeArrowheads="1"/>
          </p:cNvSpPr>
          <p:nvPr>
            <p:ph type="body" idx="4294967295"/>
          </p:nvPr>
        </p:nvSpPr>
        <p:spPr>
          <a:xfrm>
            <a:off x="1981200" y="1219200"/>
            <a:ext cx="8229600" cy="4191000"/>
          </a:xfrm>
          <a:noFill/>
        </p:spPr>
        <p:txBody>
          <a:bodyPr/>
          <a:lstStyle/>
          <a:p>
            <a:pPr>
              <a:spcBef>
                <a:spcPct val="40000"/>
              </a:spcBef>
            </a:pPr>
            <a:r>
              <a:rPr lang="en-US" altLang="en-US" sz="2600">
                <a:latin typeface="Arial" charset="0"/>
              </a:rPr>
              <a:t>The simple instruction set of RISC machines enables control units to be hardwired for maximum speed.</a:t>
            </a:r>
          </a:p>
          <a:p>
            <a:pPr>
              <a:spcBef>
                <a:spcPct val="40000"/>
              </a:spcBef>
            </a:pPr>
            <a:r>
              <a:rPr lang="en-US" altLang="en-US" sz="2600">
                <a:latin typeface="Arial" charset="0"/>
              </a:rPr>
              <a:t>The more complex-- and variable-- instruction set of CISC machines requires microcode-based control units that interpret instructions as they are fetched from memory.  This translation takes time.</a:t>
            </a:r>
          </a:p>
          <a:p>
            <a:pPr>
              <a:spcBef>
                <a:spcPct val="40000"/>
              </a:spcBef>
            </a:pPr>
            <a:r>
              <a:rPr lang="en-US" altLang="en-US" sz="2600">
                <a:latin typeface="Arial" charset="0"/>
              </a:rPr>
              <a:t>With fixed-length instructions, RISC lends itself to pipelining and speculative execution.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spcBef>
                <a:spcPct val="0"/>
              </a:spcBef>
            </a:pPr>
            <a:fld id="{0C248C34-4675-497B-A710-96B4F105221C}" type="slidenum">
              <a:rPr lang="en-US" altLang="en-US" sz="1400" baseline="0"/>
              <a:pPr>
                <a:spcBef>
                  <a:spcPct val="0"/>
                </a:spcBef>
              </a:pPr>
              <a:t>9</a:t>
            </a:fld>
            <a:endParaRPr lang="en-US" altLang="en-US" sz="1400" baseline="0"/>
          </a:p>
        </p:txBody>
      </p:sp>
      <p:sp>
        <p:nvSpPr>
          <p:cNvPr id="9219" name="Text Box 8"/>
          <p:cNvSpPr txBox="1">
            <a:spLocks noChangeArrowheads="1"/>
          </p:cNvSpPr>
          <p:nvPr/>
        </p:nvSpPr>
        <p:spPr bwMode="auto">
          <a:xfrm>
            <a:off x="7162800" y="1357351"/>
            <a:ext cx="3200400" cy="1535036"/>
          </a:xfrm>
          <a:prstGeom prst="rect">
            <a:avLst/>
          </a:prstGeom>
          <a:solidFill>
            <a:srgbClr val="FFE9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nSpc>
                <a:spcPct val="85000"/>
              </a:lnSpc>
              <a:spcBef>
                <a:spcPct val="10000"/>
              </a:spcBef>
            </a:pPr>
            <a:r>
              <a:rPr lang="en-US" altLang="en-US" b="1" baseline="0">
                <a:latin typeface="Courier New" pitchFamily="49" charset="0"/>
              </a:rPr>
              <a:t>	 mov ax, 0</a:t>
            </a:r>
          </a:p>
          <a:p>
            <a:pPr>
              <a:lnSpc>
                <a:spcPct val="85000"/>
              </a:lnSpc>
              <a:spcBef>
                <a:spcPct val="10000"/>
              </a:spcBef>
            </a:pPr>
            <a:r>
              <a:rPr lang="en-US" altLang="en-US" b="1" baseline="0">
                <a:latin typeface="Courier New" pitchFamily="49" charset="0"/>
              </a:rPr>
              <a:t>	 mov bx, 10</a:t>
            </a:r>
          </a:p>
          <a:p>
            <a:pPr>
              <a:lnSpc>
                <a:spcPct val="85000"/>
              </a:lnSpc>
              <a:spcBef>
                <a:spcPct val="10000"/>
              </a:spcBef>
            </a:pPr>
            <a:r>
              <a:rPr lang="en-US" altLang="en-US" b="1" baseline="0">
                <a:latin typeface="Courier New" pitchFamily="49" charset="0"/>
              </a:rPr>
              <a:t>	 mov cx, 5</a:t>
            </a:r>
          </a:p>
          <a:p>
            <a:pPr>
              <a:lnSpc>
                <a:spcPct val="85000"/>
              </a:lnSpc>
              <a:spcBef>
                <a:spcPct val="10000"/>
              </a:spcBef>
            </a:pPr>
            <a:r>
              <a:rPr lang="en-US" altLang="en-US" b="1" baseline="0">
                <a:latin typeface="Courier New" pitchFamily="49" charset="0"/>
              </a:rPr>
              <a:t>Begin  add ax, bx</a:t>
            </a:r>
          </a:p>
          <a:p>
            <a:pPr>
              <a:lnSpc>
                <a:spcPct val="85000"/>
              </a:lnSpc>
              <a:spcBef>
                <a:spcPct val="10000"/>
              </a:spcBef>
            </a:pPr>
            <a:r>
              <a:rPr lang="en-US" altLang="en-US" b="1" baseline="0">
                <a:latin typeface="Courier New" pitchFamily="49" charset="0"/>
              </a:rPr>
              <a:t>	 loop Begin</a:t>
            </a:r>
          </a:p>
        </p:txBody>
      </p:sp>
      <p:sp>
        <p:nvSpPr>
          <p:cNvPr id="9220" name="Rectangle 2"/>
          <p:cNvSpPr>
            <a:spLocks noGrp="1" noChangeArrowheads="1"/>
          </p:cNvSpPr>
          <p:nvPr>
            <p:ph type="title" idx="4294967295"/>
          </p:nvPr>
        </p:nvSpPr>
        <p:spPr>
          <a:xfrm>
            <a:off x="3124200" y="304800"/>
            <a:ext cx="5943600" cy="547688"/>
          </a:xfrm>
        </p:spPr>
        <p:txBody>
          <a:bodyPr/>
          <a:lstStyle/>
          <a:p>
            <a:r>
              <a:rPr lang="en-US" altLang="en-US" sz="3200" b="1" dirty="0">
                <a:latin typeface="Arial" charset="0"/>
              </a:rPr>
              <a:t>2 RISC Machines</a:t>
            </a:r>
            <a:endParaRPr lang="en-US" altLang="en-US" sz="3200" dirty="0">
              <a:latin typeface="Arial" charset="0"/>
            </a:endParaRPr>
          </a:p>
        </p:txBody>
      </p:sp>
      <p:sp>
        <p:nvSpPr>
          <p:cNvPr id="9221" name="Rectangle 3"/>
          <p:cNvSpPr>
            <a:spLocks noGrp="1" noChangeArrowheads="1"/>
          </p:cNvSpPr>
          <p:nvPr>
            <p:ph type="body" idx="4294967295"/>
          </p:nvPr>
        </p:nvSpPr>
        <p:spPr>
          <a:xfrm>
            <a:off x="1981200" y="1219200"/>
            <a:ext cx="8229600" cy="4724400"/>
          </a:xfrm>
          <a:noFill/>
        </p:spPr>
        <p:txBody>
          <a:bodyPr/>
          <a:lstStyle/>
          <a:p>
            <a:pPr>
              <a:spcBef>
                <a:spcPct val="40000"/>
              </a:spcBef>
            </a:pPr>
            <a:r>
              <a:rPr lang="en-US" altLang="en-US" sz="2500">
                <a:latin typeface="Arial" charset="0"/>
              </a:rPr>
              <a:t>Consider the program fragments:</a:t>
            </a:r>
          </a:p>
          <a:p>
            <a:pPr lvl="1">
              <a:spcBef>
                <a:spcPct val="40000"/>
              </a:spcBef>
            </a:pPr>
            <a:endParaRPr lang="en-US" altLang="en-US" sz="2100">
              <a:latin typeface="Arial" charset="0"/>
            </a:endParaRPr>
          </a:p>
          <a:p>
            <a:pPr lvl="1">
              <a:spcBef>
                <a:spcPct val="40000"/>
              </a:spcBef>
            </a:pPr>
            <a:endParaRPr lang="en-US" altLang="en-US" sz="2100">
              <a:latin typeface="Arial" charset="0"/>
            </a:endParaRPr>
          </a:p>
          <a:p>
            <a:pPr lvl="1">
              <a:spcBef>
                <a:spcPct val="40000"/>
              </a:spcBef>
            </a:pPr>
            <a:endParaRPr lang="en-US" altLang="en-US" sz="2100">
              <a:latin typeface="Arial" charset="0"/>
            </a:endParaRPr>
          </a:p>
          <a:p>
            <a:r>
              <a:rPr lang="en-US" altLang="en-US" sz="2500">
                <a:latin typeface="Arial" charset="0"/>
              </a:rPr>
              <a:t>The total clock cycles for the CISC version might be:</a:t>
            </a:r>
          </a:p>
          <a:p>
            <a:pPr lvl="1">
              <a:spcBef>
                <a:spcPct val="15000"/>
              </a:spcBef>
              <a:buFontTx/>
              <a:buNone/>
            </a:pPr>
            <a:r>
              <a:rPr lang="en-US" altLang="en-US" sz="1900" b="1">
                <a:latin typeface="Courier New" pitchFamily="49" charset="0"/>
              </a:rPr>
              <a:t>(2 movs </a:t>
            </a:r>
            <a:r>
              <a:rPr lang="en-US" altLang="en-US" sz="1900" b="1">
                <a:latin typeface="Courier New" pitchFamily="49" charset="0"/>
                <a:sym typeface="Symbol" pitchFamily="18" charset="2"/>
              </a:rPr>
              <a:t> </a:t>
            </a:r>
            <a:r>
              <a:rPr lang="en-US" altLang="en-US" sz="1900" b="1">
                <a:latin typeface="Courier New" pitchFamily="49" charset="0"/>
              </a:rPr>
              <a:t>1 cycle) + (1 mul </a:t>
            </a:r>
            <a:r>
              <a:rPr lang="en-US" altLang="en-US" sz="1900" b="1">
                <a:latin typeface="Courier New" pitchFamily="49" charset="0"/>
                <a:sym typeface="Symbol" pitchFamily="18" charset="2"/>
              </a:rPr>
              <a:t></a:t>
            </a:r>
            <a:r>
              <a:rPr lang="en-US" altLang="en-US" sz="1900" b="1">
                <a:latin typeface="Courier New" pitchFamily="49" charset="0"/>
              </a:rPr>
              <a:t> 30 cycles) = 32 cycles</a:t>
            </a:r>
          </a:p>
          <a:p>
            <a:pPr>
              <a:lnSpc>
                <a:spcPct val="150000"/>
              </a:lnSpc>
            </a:pPr>
            <a:r>
              <a:rPr lang="en-US" altLang="en-US" sz="2500">
                <a:latin typeface="Arial" charset="0"/>
              </a:rPr>
              <a:t>While the clock cycles for the RISC version is:</a:t>
            </a:r>
          </a:p>
          <a:p>
            <a:pPr lvl="1">
              <a:spcBef>
                <a:spcPct val="10000"/>
              </a:spcBef>
              <a:buFontTx/>
              <a:buNone/>
            </a:pPr>
            <a:r>
              <a:rPr lang="en-US" altLang="en-US" sz="1900" b="1">
                <a:latin typeface="Courier New" pitchFamily="49" charset="0"/>
              </a:rPr>
              <a:t>(3 movs </a:t>
            </a:r>
            <a:r>
              <a:rPr lang="en-US" altLang="en-US" sz="1900" b="1">
                <a:latin typeface="Courier New" pitchFamily="49" charset="0"/>
                <a:sym typeface="Symbol" pitchFamily="18" charset="2"/>
              </a:rPr>
              <a:t> </a:t>
            </a:r>
            <a:r>
              <a:rPr lang="en-US" altLang="en-US" sz="1900" b="1">
                <a:latin typeface="Courier New" pitchFamily="49" charset="0"/>
              </a:rPr>
              <a:t>1 cycle) + (5 adds </a:t>
            </a:r>
            <a:r>
              <a:rPr lang="en-US" altLang="en-US" sz="1900" b="1">
                <a:latin typeface="Courier New" pitchFamily="49" charset="0"/>
                <a:sym typeface="Symbol" pitchFamily="18" charset="2"/>
              </a:rPr>
              <a:t></a:t>
            </a:r>
            <a:r>
              <a:rPr lang="en-US" altLang="en-US" sz="1900" b="1">
                <a:latin typeface="Courier New" pitchFamily="49" charset="0"/>
              </a:rPr>
              <a:t> 1 cycle) + (5 loops </a:t>
            </a:r>
            <a:r>
              <a:rPr lang="en-US" altLang="en-US" sz="1900" b="1">
                <a:latin typeface="Courier New" pitchFamily="49" charset="0"/>
                <a:sym typeface="Symbol" pitchFamily="18" charset="2"/>
              </a:rPr>
              <a:t></a:t>
            </a:r>
            <a:r>
              <a:rPr lang="en-US" altLang="en-US" sz="1900" b="1">
                <a:latin typeface="Courier New" pitchFamily="49" charset="0"/>
              </a:rPr>
              <a:t> 1 cycle) = 13 cycles</a:t>
            </a:r>
          </a:p>
          <a:p>
            <a:pPr>
              <a:spcBef>
                <a:spcPct val="40000"/>
              </a:spcBef>
            </a:pPr>
            <a:r>
              <a:rPr lang="en-US" altLang="en-US" sz="2500">
                <a:latin typeface="Arial" charset="0"/>
              </a:rPr>
              <a:t>With RISC clock cycle being shorter, RISC gives us much faster execution speeds.</a:t>
            </a:r>
          </a:p>
        </p:txBody>
      </p:sp>
      <p:sp>
        <p:nvSpPr>
          <p:cNvPr id="9222" name="Text Box 4"/>
          <p:cNvSpPr txBox="1">
            <a:spLocks noChangeArrowheads="1"/>
          </p:cNvSpPr>
          <p:nvPr/>
        </p:nvSpPr>
        <p:spPr bwMode="auto">
          <a:xfrm>
            <a:off x="3352800" y="1894214"/>
            <a:ext cx="2286000" cy="950260"/>
          </a:xfrm>
          <a:prstGeom prst="rect">
            <a:avLst/>
          </a:prstGeom>
          <a:solidFill>
            <a:srgbClr val="FFFF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nSpc>
                <a:spcPct val="85000"/>
              </a:lnSpc>
              <a:spcBef>
                <a:spcPct val="10000"/>
              </a:spcBef>
            </a:pPr>
            <a:r>
              <a:rPr lang="en-US" altLang="en-US" b="1" baseline="0">
                <a:latin typeface="Courier New" pitchFamily="49" charset="0"/>
              </a:rPr>
              <a:t>mov ax, 10</a:t>
            </a:r>
          </a:p>
          <a:p>
            <a:pPr>
              <a:lnSpc>
                <a:spcPct val="85000"/>
              </a:lnSpc>
              <a:spcBef>
                <a:spcPct val="10000"/>
              </a:spcBef>
            </a:pPr>
            <a:r>
              <a:rPr lang="en-US" altLang="en-US" b="1" baseline="0">
                <a:latin typeface="Courier New" pitchFamily="49" charset="0"/>
              </a:rPr>
              <a:t>mov bx, 5</a:t>
            </a:r>
          </a:p>
          <a:p>
            <a:pPr>
              <a:lnSpc>
                <a:spcPct val="85000"/>
              </a:lnSpc>
              <a:spcBef>
                <a:spcPct val="10000"/>
              </a:spcBef>
            </a:pPr>
            <a:r>
              <a:rPr lang="en-US" altLang="en-US" b="1" baseline="0">
                <a:latin typeface="Courier New" pitchFamily="49" charset="0"/>
              </a:rPr>
              <a:t>mul bx, ax</a:t>
            </a:r>
          </a:p>
        </p:txBody>
      </p:sp>
      <p:sp>
        <p:nvSpPr>
          <p:cNvPr id="9223" name="Text Box 6"/>
          <p:cNvSpPr txBox="1">
            <a:spLocks noChangeArrowheads="1"/>
          </p:cNvSpPr>
          <p:nvPr/>
        </p:nvSpPr>
        <p:spPr bwMode="auto">
          <a:xfrm>
            <a:off x="2362200" y="2209801"/>
            <a:ext cx="990600" cy="379413"/>
          </a:xfrm>
          <a:prstGeom prst="rect">
            <a:avLst/>
          </a:prstGeom>
          <a:solidFill>
            <a:srgbClr val="FFFF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nSpc>
                <a:spcPct val="85000"/>
              </a:lnSpc>
              <a:spcBef>
                <a:spcPct val="10000"/>
              </a:spcBef>
            </a:pPr>
            <a:r>
              <a:rPr lang="en-US" altLang="en-US" sz="2200" b="1" baseline="0">
                <a:latin typeface="Arial" charset="0"/>
              </a:rPr>
              <a:t>CISC</a:t>
            </a:r>
          </a:p>
        </p:txBody>
      </p:sp>
      <p:sp>
        <p:nvSpPr>
          <p:cNvPr id="9224" name="Text Box 7"/>
          <p:cNvSpPr txBox="1">
            <a:spLocks noChangeArrowheads="1"/>
          </p:cNvSpPr>
          <p:nvPr/>
        </p:nvSpPr>
        <p:spPr bwMode="auto">
          <a:xfrm>
            <a:off x="6096000" y="2131667"/>
            <a:ext cx="1143000" cy="380104"/>
          </a:xfrm>
          <a:prstGeom prst="rect">
            <a:avLst/>
          </a:prstGeom>
          <a:solidFill>
            <a:srgbClr val="FFE9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nSpc>
                <a:spcPct val="85000"/>
              </a:lnSpc>
              <a:spcBef>
                <a:spcPct val="10000"/>
              </a:spcBef>
            </a:pPr>
            <a:r>
              <a:rPr lang="en-US" altLang="en-US" sz="2200" b="1" baseline="0">
                <a:latin typeface="Arial" charset="0"/>
              </a:rPr>
              <a:t>RISC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3690</Words>
  <Application>Microsoft Office PowerPoint</Application>
  <PresentationFormat>Widescreen</PresentationFormat>
  <Paragraphs>388</Paragraphs>
  <Slides>54</Slides>
  <Notes>50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Calibri Light</vt:lpstr>
      <vt:lpstr>CIDFont+F1</vt:lpstr>
      <vt:lpstr>CIDFont+F2</vt:lpstr>
      <vt:lpstr>Courier New</vt:lpstr>
      <vt:lpstr>Times New Roman</vt:lpstr>
      <vt:lpstr>Office Theme</vt:lpstr>
      <vt:lpstr>Computer Organization Unit 5</vt:lpstr>
      <vt:lpstr>Unit 5</vt:lpstr>
      <vt:lpstr>Chapter 9</vt:lpstr>
      <vt:lpstr>Objectives</vt:lpstr>
      <vt:lpstr>1 Introduction</vt:lpstr>
      <vt:lpstr>2. RISC Machines</vt:lpstr>
      <vt:lpstr>2. RISC Machines…</vt:lpstr>
      <vt:lpstr>2 RISC Machines</vt:lpstr>
      <vt:lpstr>2 RISC Machines</vt:lpstr>
      <vt:lpstr>2 RISC Machines</vt:lpstr>
      <vt:lpstr>2 RISC Machines</vt:lpstr>
      <vt:lpstr>2 RISC Machines</vt:lpstr>
      <vt:lpstr>2 RISC Machines</vt:lpstr>
      <vt:lpstr>2 RISC Machines</vt:lpstr>
      <vt:lpstr>3 Flynn’s Taxonomy</vt:lpstr>
      <vt:lpstr>3 Flynn’s Taxonomy</vt:lpstr>
      <vt:lpstr>3 Flynn’s Taxonomy</vt:lpstr>
      <vt:lpstr>3 Flynn’s Taxonomy</vt:lpstr>
      <vt:lpstr>3 Flynn’s Taxonomy</vt:lpstr>
      <vt:lpstr>3 Flynn’s Taxonomy</vt:lpstr>
      <vt:lpstr>3 Flynn’s Taxonomy</vt:lpstr>
      <vt:lpstr>4 Parallel and Multiprocessor Architectures</vt:lpstr>
      <vt:lpstr>4 Parallel and Multiprocessor Architectures</vt:lpstr>
      <vt:lpstr>4 Parallel and Multiprocessor Architectures</vt:lpstr>
      <vt:lpstr>4 Parallel and Multiprocessor Architectures</vt:lpstr>
      <vt:lpstr>4 Parallel and Multiprocessor Architectures</vt:lpstr>
      <vt:lpstr>4 Parallel and Multiprocessor Architectures</vt:lpstr>
      <vt:lpstr>4 Parallel and Multiprocessor Architectures</vt:lpstr>
      <vt:lpstr>4 Parallel and Multiprocessor Architectures</vt:lpstr>
      <vt:lpstr>4 Parallel and Multiprocessor Architectures</vt:lpstr>
      <vt:lpstr>4 Parallel and Multiprocessor Architectures</vt:lpstr>
      <vt:lpstr>4 Parallel and Multiprocessor Architectures</vt:lpstr>
      <vt:lpstr>4 Parallel and Multiprocessor Architectures</vt:lpstr>
      <vt:lpstr>4 Parallel and Multiprocessor Architectures</vt:lpstr>
      <vt:lpstr>4 Parallel and Multiprocessor Architectures</vt:lpstr>
      <vt:lpstr>4 Parallel and Multiprocessor Architectures</vt:lpstr>
      <vt:lpstr>4 Parallel and Multiprocessor Architectures</vt:lpstr>
      <vt:lpstr>4 Parallel and Multiprocessor Architectures</vt:lpstr>
      <vt:lpstr>4 Parallel and Multiprocessor Architectures</vt:lpstr>
      <vt:lpstr>4 Parallel and Multiprocessor Architectures</vt:lpstr>
      <vt:lpstr>5 Alternative Parallel Processing Approaches</vt:lpstr>
      <vt:lpstr>5 Alternative Parallel Processing Approaches</vt:lpstr>
      <vt:lpstr>5 Alternative Parallel Processing Approaches</vt:lpstr>
      <vt:lpstr>5 Alternative Parallel Processing Approaches</vt:lpstr>
      <vt:lpstr>5 Alternative Parallel Processing Approaches</vt:lpstr>
      <vt:lpstr>5 Alternative Parallel Processing Approaches</vt:lpstr>
      <vt:lpstr>5 Alternative Parallel Processing Approaches</vt:lpstr>
      <vt:lpstr>5 Alternative Parallel Processing Approaches</vt:lpstr>
      <vt:lpstr>5 Alternative Parallel Processing Approaches</vt:lpstr>
      <vt:lpstr>5 Alternative Parallel Processing Approaches</vt:lpstr>
      <vt:lpstr>5 Alternative Parallel Processing Approaches</vt:lpstr>
      <vt:lpstr>5 Alternative Parallel Processing Approaches</vt:lpstr>
      <vt:lpstr>5 Alternative Parallel Processing Approaches</vt:lpstr>
      <vt:lpstr>5 Alternative Parallel Processing Approaches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Gaurav Verma</dc:creator>
  <cp:lastModifiedBy>Gaurav Verma</cp:lastModifiedBy>
  <cp:revision>5</cp:revision>
  <dcterms:created xsi:type="dcterms:W3CDTF">2021-04-26T06:58:58Z</dcterms:created>
  <dcterms:modified xsi:type="dcterms:W3CDTF">2021-04-26T17:32:10Z</dcterms:modified>
</cp:coreProperties>
</file>