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25"/>
  </p:notesMasterIdLst>
  <p:sldIdLst>
    <p:sldId id="256" r:id="rId2"/>
    <p:sldId id="373" r:id="rId3"/>
    <p:sldId id="257" r:id="rId4"/>
    <p:sldId id="258" r:id="rId5"/>
    <p:sldId id="366" r:id="rId6"/>
    <p:sldId id="259" r:id="rId7"/>
    <p:sldId id="367"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90" r:id="rId38"/>
    <p:sldId id="289" r:id="rId39"/>
    <p:sldId id="291" r:id="rId40"/>
    <p:sldId id="292" r:id="rId41"/>
    <p:sldId id="293" r:id="rId42"/>
    <p:sldId id="294" r:id="rId43"/>
    <p:sldId id="295" r:id="rId44"/>
    <p:sldId id="296" r:id="rId45"/>
    <p:sldId id="297" r:id="rId46"/>
    <p:sldId id="298" r:id="rId47"/>
    <p:sldId id="299" r:id="rId48"/>
    <p:sldId id="301" r:id="rId49"/>
    <p:sldId id="302" r:id="rId50"/>
    <p:sldId id="303" r:id="rId51"/>
    <p:sldId id="305" r:id="rId52"/>
    <p:sldId id="307" r:id="rId53"/>
    <p:sldId id="306" r:id="rId54"/>
    <p:sldId id="308" r:id="rId55"/>
    <p:sldId id="309" r:id="rId56"/>
    <p:sldId id="310" r:id="rId57"/>
    <p:sldId id="374" r:id="rId58"/>
    <p:sldId id="311" r:id="rId59"/>
    <p:sldId id="312" r:id="rId60"/>
    <p:sldId id="313" r:id="rId61"/>
    <p:sldId id="314" r:id="rId62"/>
    <p:sldId id="315" r:id="rId63"/>
    <p:sldId id="316" r:id="rId64"/>
    <p:sldId id="317" r:id="rId65"/>
    <p:sldId id="318" r:id="rId66"/>
    <p:sldId id="319" r:id="rId67"/>
    <p:sldId id="320" r:id="rId68"/>
    <p:sldId id="323" r:id="rId69"/>
    <p:sldId id="321" r:id="rId70"/>
    <p:sldId id="322"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69" r:id="rId92"/>
    <p:sldId id="371" r:id="rId93"/>
    <p:sldId id="344" r:id="rId94"/>
    <p:sldId id="345" r:id="rId95"/>
    <p:sldId id="346" r:id="rId96"/>
    <p:sldId id="375" r:id="rId97"/>
    <p:sldId id="376" r:id="rId98"/>
    <p:sldId id="377" r:id="rId99"/>
    <p:sldId id="378" r:id="rId100"/>
    <p:sldId id="379" r:id="rId101"/>
    <p:sldId id="380" r:id="rId102"/>
    <p:sldId id="347" r:id="rId103"/>
    <p:sldId id="348" r:id="rId104"/>
    <p:sldId id="370" r:id="rId105"/>
    <p:sldId id="349" r:id="rId106"/>
    <p:sldId id="350" r:id="rId107"/>
    <p:sldId id="368" r:id="rId108"/>
    <p:sldId id="351" r:id="rId109"/>
    <p:sldId id="352" r:id="rId110"/>
    <p:sldId id="353" r:id="rId111"/>
    <p:sldId id="354" r:id="rId112"/>
    <p:sldId id="355" r:id="rId113"/>
    <p:sldId id="356" r:id="rId114"/>
    <p:sldId id="357" r:id="rId115"/>
    <p:sldId id="358" r:id="rId116"/>
    <p:sldId id="359" r:id="rId117"/>
    <p:sldId id="360" r:id="rId118"/>
    <p:sldId id="361" r:id="rId119"/>
    <p:sldId id="362" r:id="rId120"/>
    <p:sldId id="363" r:id="rId121"/>
    <p:sldId id="364" r:id="rId122"/>
    <p:sldId id="372" r:id="rId123"/>
    <p:sldId id="365" r:id="rId1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62" autoAdjust="0"/>
  </p:normalViewPr>
  <p:slideViewPr>
    <p:cSldViewPr>
      <p:cViewPr varScale="1">
        <p:scale>
          <a:sx n="78" d="100"/>
          <a:sy n="78" d="100"/>
        </p:scale>
        <p:origin x="152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9EB2E0-B1EF-4A68-9279-F2BD1B89BCAC}" type="datetimeFigureOut">
              <a:rPr lang="en-IN" smtClean="0"/>
              <a:t>08-04-2021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FD31E8-1198-4100-80CE-BAF51575A426}" type="slidenum">
              <a:rPr lang="en-IN" smtClean="0"/>
              <a:t>‹#›</a:t>
            </a:fld>
            <a:endParaRPr lang="en-IN"/>
          </a:p>
        </p:txBody>
      </p:sp>
    </p:spTree>
    <p:extLst>
      <p:ext uri="{BB962C8B-B14F-4D97-AF65-F5344CB8AC3E}">
        <p14:creationId xmlns:p14="http://schemas.microsoft.com/office/powerpoint/2010/main" val="1948382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1CA70C2-C152-44F6-A231-470F14F13491}" type="datetime1">
              <a:rPr lang="en-US" smtClean="0"/>
              <a:t>4/8/2021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F8D22FD-9FB1-4E6B-B06E-86BEF0E4A6D5}" type="datetime1">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EE1C148-230B-4789-8705-51D1EA811632}" type="datetime1">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084F508-D35C-4C2A-9129-EA7FCDAB5DAF}" type="datetime1">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A9C5050-B255-4925-B378-61159CC5F7BE}" type="datetime1">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1C7B74F-F88A-4D2B-A611-A1BF11299551}" type="datetime1">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FE1E972-D3CB-480B-B907-224464550E2D}" type="datetime1">
              <a:rPr lang="en-US" smtClean="0"/>
              <a:t>4/8/2021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9E5CCFB5-89D9-428E-A095-19B386EE9756}" type="datetime1">
              <a:rPr lang="en-US" smtClean="0"/>
              <a:t>4/8/2021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A4B9CD-3D8C-4D24-8BF0-E30A9005EEF3}" type="datetime1">
              <a:rPr lang="en-US" smtClean="0"/>
              <a:t>4/8/2021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B5C75AD-A509-48E2-B997-6605ADFA7BF0}" type="datetime1">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DF20C87-2CA0-4BC7-BB60-ADF93F7D1C6A}" type="datetime1">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F582438-237B-410B-A7EC-E45E12BF9F3B}" type="datetime1">
              <a:rPr lang="en-US" smtClean="0"/>
              <a:t>4/8/2021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6.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1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fontScale="90000"/>
          </a:bodyPr>
          <a:lstStyle/>
          <a:p>
            <a:r>
              <a:rPr lang="en-IN" b="1" dirty="0"/>
              <a:t>Unit - 3</a:t>
            </a:r>
            <a:br>
              <a:rPr lang="en-IN" b="1" dirty="0"/>
            </a:br>
            <a:r>
              <a:rPr lang="en-IN" b="1" dirty="0"/>
              <a:t>Input / Output organization</a:t>
            </a:r>
            <a:br>
              <a:rPr lang="en-IN" b="1" dirty="0"/>
            </a:br>
            <a:endParaRPr lang="en-IN" b="1" dirty="0"/>
          </a:p>
        </p:txBody>
      </p:sp>
      <p:sp>
        <p:nvSpPr>
          <p:cNvPr id="3" name="Content Placeholder 2"/>
          <p:cNvSpPr>
            <a:spLocks noGrp="1"/>
          </p:cNvSpPr>
          <p:nvPr>
            <p:ph idx="1"/>
          </p:nvPr>
        </p:nvSpPr>
        <p:spPr/>
        <p:txBody>
          <a:bodyPr/>
          <a:lstStyle/>
          <a:p>
            <a:pPr algn="just"/>
            <a:r>
              <a:rPr lang="en-IN" dirty="0"/>
              <a:t>How program-controlled I/O is performed using polling</a:t>
            </a:r>
          </a:p>
          <a:p>
            <a:pPr algn="just"/>
            <a:r>
              <a:rPr lang="en-IN" dirty="0"/>
              <a:t>How interrupts are used in I/O transfers</a:t>
            </a:r>
          </a:p>
          <a:p>
            <a:r>
              <a:rPr lang="en-IN" dirty="0"/>
              <a:t>Direct memory access as an I/O mechanism</a:t>
            </a:r>
          </a:p>
          <a:p>
            <a:r>
              <a:rPr lang="en-IN" dirty="0"/>
              <a:t>Synchronous and asynchronous bus operation</a:t>
            </a:r>
          </a:p>
          <a:p>
            <a:r>
              <a:rPr lang="en-IN" dirty="0"/>
              <a:t>Interface circuits</a:t>
            </a:r>
          </a:p>
          <a:p>
            <a:r>
              <a:rPr lang="en-IN" dirty="0"/>
              <a:t>Commercial standards, such as USB, SCSI, and PCI Express</a:t>
            </a:r>
            <a:endParaRPr lang="en-IN"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51439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Count..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sp>
        <p:nvSpPr>
          <p:cNvPr id="4" name="Content Placeholder 3"/>
          <p:cNvSpPr>
            <a:spLocks noGrp="1"/>
          </p:cNvSpPr>
          <p:nvPr>
            <p:ph sz="half" idx="2"/>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45681"/>
            <a:ext cx="6734176" cy="34909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52400" y="3903838"/>
            <a:ext cx="4038600" cy="2877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7098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Line 10"/>
          <p:cNvSpPr>
            <a:spLocks noChangeShapeType="1"/>
          </p:cNvSpPr>
          <p:nvPr/>
        </p:nvSpPr>
        <p:spPr bwMode="auto">
          <a:xfrm flipV="1">
            <a:off x="2200275" y="1238250"/>
            <a:ext cx="1588" cy="45227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06" name="Line 11"/>
          <p:cNvSpPr>
            <a:spLocks noChangeShapeType="1"/>
          </p:cNvSpPr>
          <p:nvPr/>
        </p:nvSpPr>
        <p:spPr bwMode="auto">
          <a:xfrm flipV="1">
            <a:off x="3068638" y="3419475"/>
            <a:ext cx="1587" cy="23415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07" name="Line 12"/>
          <p:cNvSpPr>
            <a:spLocks noChangeShapeType="1"/>
          </p:cNvSpPr>
          <p:nvPr/>
        </p:nvSpPr>
        <p:spPr bwMode="auto">
          <a:xfrm flipV="1">
            <a:off x="3935413" y="3419475"/>
            <a:ext cx="1587" cy="23415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08" name="Line 13"/>
          <p:cNvSpPr>
            <a:spLocks noChangeShapeType="1"/>
          </p:cNvSpPr>
          <p:nvPr/>
        </p:nvSpPr>
        <p:spPr bwMode="auto">
          <a:xfrm flipV="1">
            <a:off x="4803775" y="3419475"/>
            <a:ext cx="1588" cy="23415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09" name="Line 14"/>
          <p:cNvSpPr>
            <a:spLocks noChangeShapeType="1"/>
          </p:cNvSpPr>
          <p:nvPr/>
        </p:nvSpPr>
        <p:spPr bwMode="auto">
          <a:xfrm flipV="1">
            <a:off x="5692775" y="3419475"/>
            <a:ext cx="1588" cy="23415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10" name="Line 15"/>
          <p:cNvSpPr>
            <a:spLocks noChangeShapeType="1"/>
          </p:cNvSpPr>
          <p:nvPr/>
        </p:nvSpPr>
        <p:spPr bwMode="auto">
          <a:xfrm flipV="1">
            <a:off x="6561138" y="3419475"/>
            <a:ext cx="1587" cy="23415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11" name="Line 16"/>
          <p:cNvSpPr>
            <a:spLocks noChangeShapeType="1"/>
          </p:cNvSpPr>
          <p:nvPr/>
        </p:nvSpPr>
        <p:spPr bwMode="auto">
          <a:xfrm flipV="1">
            <a:off x="7427913" y="3419475"/>
            <a:ext cx="1587" cy="23415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12" name="Line 17"/>
          <p:cNvSpPr>
            <a:spLocks noChangeShapeType="1"/>
          </p:cNvSpPr>
          <p:nvPr/>
        </p:nvSpPr>
        <p:spPr bwMode="auto">
          <a:xfrm flipV="1">
            <a:off x="8296275" y="1238250"/>
            <a:ext cx="1588" cy="45227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13" name="Rectangle 18"/>
          <p:cNvSpPr>
            <a:spLocks noChangeArrowheads="1"/>
          </p:cNvSpPr>
          <p:nvPr/>
        </p:nvSpPr>
        <p:spPr bwMode="auto">
          <a:xfrm>
            <a:off x="2582863" y="288925"/>
            <a:ext cx="2016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1</a:t>
            </a:r>
            <a:endParaRPr lang="en-US" altLang="en-US"/>
          </a:p>
        </p:txBody>
      </p:sp>
      <p:sp>
        <p:nvSpPr>
          <p:cNvPr id="123914" name="Rectangle 19"/>
          <p:cNvSpPr>
            <a:spLocks noChangeArrowheads="1"/>
          </p:cNvSpPr>
          <p:nvPr/>
        </p:nvSpPr>
        <p:spPr bwMode="auto">
          <a:xfrm>
            <a:off x="3451225" y="288925"/>
            <a:ext cx="20161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2</a:t>
            </a:r>
            <a:endParaRPr lang="en-US" altLang="en-US"/>
          </a:p>
        </p:txBody>
      </p:sp>
      <p:sp>
        <p:nvSpPr>
          <p:cNvPr id="123915" name="Rectangle 20"/>
          <p:cNvSpPr>
            <a:spLocks noChangeArrowheads="1"/>
          </p:cNvSpPr>
          <p:nvPr/>
        </p:nvSpPr>
        <p:spPr bwMode="auto">
          <a:xfrm>
            <a:off x="4319588" y="288925"/>
            <a:ext cx="2016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3</a:t>
            </a:r>
            <a:endParaRPr lang="en-US" altLang="en-US"/>
          </a:p>
        </p:txBody>
      </p:sp>
      <p:sp>
        <p:nvSpPr>
          <p:cNvPr id="123916" name="Rectangle 21"/>
          <p:cNvSpPr>
            <a:spLocks noChangeArrowheads="1"/>
          </p:cNvSpPr>
          <p:nvPr/>
        </p:nvSpPr>
        <p:spPr bwMode="auto">
          <a:xfrm>
            <a:off x="5208588" y="288925"/>
            <a:ext cx="2016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4</a:t>
            </a:r>
            <a:endParaRPr lang="en-US" altLang="en-US"/>
          </a:p>
        </p:txBody>
      </p:sp>
      <p:sp>
        <p:nvSpPr>
          <p:cNvPr id="123917" name="Rectangle 22"/>
          <p:cNvSpPr>
            <a:spLocks noChangeArrowheads="1"/>
          </p:cNvSpPr>
          <p:nvPr/>
        </p:nvSpPr>
        <p:spPr bwMode="auto">
          <a:xfrm>
            <a:off x="6075363" y="288925"/>
            <a:ext cx="2016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5</a:t>
            </a:r>
            <a:endParaRPr lang="en-US" altLang="en-US"/>
          </a:p>
        </p:txBody>
      </p:sp>
      <p:sp>
        <p:nvSpPr>
          <p:cNvPr id="123918" name="Rectangle 23"/>
          <p:cNvSpPr>
            <a:spLocks noChangeArrowheads="1"/>
          </p:cNvSpPr>
          <p:nvPr/>
        </p:nvSpPr>
        <p:spPr bwMode="auto">
          <a:xfrm>
            <a:off x="6943725" y="288925"/>
            <a:ext cx="20161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6</a:t>
            </a:r>
            <a:endParaRPr lang="en-US" altLang="en-US"/>
          </a:p>
        </p:txBody>
      </p:sp>
      <p:sp>
        <p:nvSpPr>
          <p:cNvPr id="123919" name="Rectangle 24"/>
          <p:cNvSpPr>
            <a:spLocks noChangeArrowheads="1"/>
          </p:cNvSpPr>
          <p:nvPr/>
        </p:nvSpPr>
        <p:spPr bwMode="auto">
          <a:xfrm>
            <a:off x="7812088" y="288925"/>
            <a:ext cx="2016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7</a:t>
            </a:r>
            <a:endParaRPr lang="en-US" altLang="en-US"/>
          </a:p>
        </p:txBody>
      </p:sp>
      <p:sp>
        <p:nvSpPr>
          <p:cNvPr id="123920" name="Freeform 25"/>
          <p:cNvSpPr>
            <a:spLocks/>
          </p:cNvSpPr>
          <p:nvPr/>
        </p:nvSpPr>
        <p:spPr bwMode="auto">
          <a:xfrm>
            <a:off x="1755775" y="1541463"/>
            <a:ext cx="6681788" cy="282575"/>
          </a:xfrm>
          <a:custGeom>
            <a:avLst/>
            <a:gdLst>
              <a:gd name="T0" fmla="*/ 331 w 331"/>
              <a:gd name="T1" fmla="*/ 0 h 14"/>
              <a:gd name="T2" fmla="*/ 209 w 331"/>
              <a:gd name="T3" fmla="*/ 0 h 14"/>
              <a:gd name="T4" fmla="*/ 209 w 331"/>
              <a:gd name="T5" fmla="*/ 14 h 14"/>
              <a:gd name="T6" fmla="*/ 36 w 331"/>
              <a:gd name="T7" fmla="*/ 14 h 14"/>
              <a:gd name="T8" fmla="*/ 36 w 331"/>
              <a:gd name="T9" fmla="*/ 0 h 14"/>
              <a:gd name="T10" fmla="*/ 0 w 331"/>
              <a:gd name="T11" fmla="*/ 0 h 14"/>
              <a:gd name="T12" fmla="*/ 0 60000 65536"/>
              <a:gd name="T13" fmla="*/ 0 60000 65536"/>
              <a:gd name="T14" fmla="*/ 0 60000 65536"/>
              <a:gd name="T15" fmla="*/ 0 60000 65536"/>
              <a:gd name="T16" fmla="*/ 0 60000 65536"/>
              <a:gd name="T17" fmla="*/ 0 60000 65536"/>
              <a:gd name="T18" fmla="*/ 0 w 331"/>
              <a:gd name="T19" fmla="*/ 0 h 14"/>
              <a:gd name="T20" fmla="*/ 331 w 331"/>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331" h="14">
                <a:moveTo>
                  <a:pt x="331" y="0"/>
                </a:moveTo>
                <a:lnTo>
                  <a:pt x="209" y="0"/>
                </a:lnTo>
                <a:lnTo>
                  <a:pt x="209" y="14"/>
                </a:lnTo>
                <a:lnTo>
                  <a:pt x="36" y="14"/>
                </a:lnTo>
                <a:lnTo>
                  <a:pt x="36" y="0"/>
                </a:lnTo>
                <a:lnTo>
                  <a:pt x="0" y="0"/>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21" name="Line 26"/>
          <p:cNvSpPr>
            <a:spLocks noChangeShapeType="1"/>
          </p:cNvSpPr>
          <p:nvPr/>
        </p:nvSpPr>
        <p:spPr bwMode="auto">
          <a:xfrm flipH="1">
            <a:off x="1755775" y="2409825"/>
            <a:ext cx="727075" cy="1588"/>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22" name="Freeform 27"/>
          <p:cNvSpPr>
            <a:spLocks/>
          </p:cNvSpPr>
          <p:nvPr/>
        </p:nvSpPr>
        <p:spPr bwMode="auto">
          <a:xfrm>
            <a:off x="2482850" y="2268538"/>
            <a:ext cx="80963" cy="282575"/>
          </a:xfrm>
          <a:custGeom>
            <a:avLst/>
            <a:gdLst>
              <a:gd name="T0" fmla="*/ 4 w 4"/>
              <a:gd name="T1" fmla="*/ 14 h 14"/>
              <a:gd name="T2" fmla="*/ 0 w 4"/>
              <a:gd name="T3" fmla="*/ 7 h 14"/>
              <a:gd name="T4" fmla="*/ 4 w 4"/>
              <a:gd name="T5" fmla="*/ 0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4" y="14"/>
                </a:moveTo>
                <a:lnTo>
                  <a:pt x="0" y="7"/>
                </a:lnTo>
                <a:lnTo>
                  <a:pt x="4" y="0"/>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23" name="Freeform 28"/>
          <p:cNvSpPr>
            <a:spLocks/>
          </p:cNvSpPr>
          <p:nvPr/>
        </p:nvSpPr>
        <p:spPr bwMode="auto">
          <a:xfrm>
            <a:off x="3351213" y="2268538"/>
            <a:ext cx="79375" cy="282575"/>
          </a:xfrm>
          <a:custGeom>
            <a:avLst/>
            <a:gdLst>
              <a:gd name="T0" fmla="*/ 0 w 4"/>
              <a:gd name="T1" fmla="*/ 0 h 14"/>
              <a:gd name="T2" fmla="*/ 4 w 4"/>
              <a:gd name="T3" fmla="*/ 7 h 14"/>
              <a:gd name="T4" fmla="*/ 0 w 4"/>
              <a:gd name="T5" fmla="*/ 14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0" y="0"/>
                </a:moveTo>
                <a:lnTo>
                  <a:pt x="4" y="7"/>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24" name="Line 29"/>
          <p:cNvSpPr>
            <a:spLocks noChangeShapeType="1"/>
          </p:cNvSpPr>
          <p:nvPr/>
        </p:nvSpPr>
        <p:spPr bwMode="auto">
          <a:xfrm flipH="1">
            <a:off x="2563813" y="2268538"/>
            <a:ext cx="787400" cy="1587"/>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25" name="Line 30"/>
          <p:cNvSpPr>
            <a:spLocks noChangeShapeType="1"/>
          </p:cNvSpPr>
          <p:nvPr/>
        </p:nvSpPr>
        <p:spPr bwMode="auto">
          <a:xfrm flipH="1">
            <a:off x="2563813" y="2551113"/>
            <a:ext cx="787400" cy="1587"/>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26" name="Freeform 31"/>
          <p:cNvSpPr>
            <a:spLocks/>
          </p:cNvSpPr>
          <p:nvPr/>
        </p:nvSpPr>
        <p:spPr bwMode="auto">
          <a:xfrm>
            <a:off x="4238625" y="2268538"/>
            <a:ext cx="60325" cy="282575"/>
          </a:xfrm>
          <a:custGeom>
            <a:avLst/>
            <a:gdLst>
              <a:gd name="T0" fmla="*/ 3 w 3"/>
              <a:gd name="T1" fmla="*/ 14 h 14"/>
              <a:gd name="T2" fmla="*/ 0 w 3"/>
              <a:gd name="T3" fmla="*/ 7 h 14"/>
              <a:gd name="T4" fmla="*/ 3 w 3"/>
              <a:gd name="T5" fmla="*/ 0 h 14"/>
              <a:gd name="T6" fmla="*/ 0 60000 65536"/>
              <a:gd name="T7" fmla="*/ 0 60000 65536"/>
              <a:gd name="T8" fmla="*/ 0 60000 65536"/>
              <a:gd name="T9" fmla="*/ 0 w 3"/>
              <a:gd name="T10" fmla="*/ 0 h 14"/>
              <a:gd name="T11" fmla="*/ 3 w 3"/>
              <a:gd name="T12" fmla="*/ 14 h 14"/>
            </a:gdLst>
            <a:ahLst/>
            <a:cxnLst>
              <a:cxn ang="T6">
                <a:pos x="T0" y="T1"/>
              </a:cxn>
              <a:cxn ang="T7">
                <a:pos x="T2" y="T3"/>
              </a:cxn>
              <a:cxn ang="T8">
                <a:pos x="T4" y="T5"/>
              </a:cxn>
            </a:cxnLst>
            <a:rect l="T9" t="T10" r="T11" b="T12"/>
            <a:pathLst>
              <a:path w="3" h="14">
                <a:moveTo>
                  <a:pt x="3" y="14"/>
                </a:moveTo>
                <a:lnTo>
                  <a:pt x="0" y="7"/>
                </a:lnTo>
                <a:lnTo>
                  <a:pt x="3" y="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27" name="Freeform 32"/>
          <p:cNvSpPr>
            <a:spLocks/>
          </p:cNvSpPr>
          <p:nvPr/>
        </p:nvSpPr>
        <p:spPr bwMode="auto">
          <a:xfrm>
            <a:off x="5026025" y="2268538"/>
            <a:ext cx="80963" cy="282575"/>
          </a:xfrm>
          <a:custGeom>
            <a:avLst/>
            <a:gdLst>
              <a:gd name="T0" fmla="*/ 0 w 4"/>
              <a:gd name="T1" fmla="*/ 0 h 14"/>
              <a:gd name="T2" fmla="*/ 4 w 4"/>
              <a:gd name="T3" fmla="*/ 7 h 14"/>
              <a:gd name="T4" fmla="*/ 0 w 4"/>
              <a:gd name="T5" fmla="*/ 14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0" y="0"/>
                </a:moveTo>
                <a:lnTo>
                  <a:pt x="4" y="7"/>
                </a:lnTo>
                <a:lnTo>
                  <a:pt x="0" y="14"/>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28" name="Line 33"/>
          <p:cNvSpPr>
            <a:spLocks noChangeShapeType="1"/>
          </p:cNvSpPr>
          <p:nvPr/>
        </p:nvSpPr>
        <p:spPr bwMode="auto">
          <a:xfrm flipH="1">
            <a:off x="4298950" y="2268538"/>
            <a:ext cx="727075"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29" name="Line 34"/>
          <p:cNvSpPr>
            <a:spLocks noChangeShapeType="1"/>
          </p:cNvSpPr>
          <p:nvPr/>
        </p:nvSpPr>
        <p:spPr bwMode="auto">
          <a:xfrm flipH="1">
            <a:off x="4298950" y="2551113"/>
            <a:ext cx="727075"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30" name="Freeform 35"/>
          <p:cNvSpPr>
            <a:spLocks/>
          </p:cNvSpPr>
          <p:nvPr/>
        </p:nvSpPr>
        <p:spPr bwMode="auto">
          <a:xfrm>
            <a:off x="6843713" y="2268538"/>
            <a:ext cx="80962" cy="282575"/>
          </a:xfrm>
          <a:custGeom>
            <a:avLst/>
            <a:gdLst>
              <a:gd name="T0" fmla="*/ 4 w 4"/>
              <a:gd name="T1" fmla="*/ 14 h 14"/>
              <a:gd name="T2" fmla="*/ 0 w 4"/>
              <a:gd name="T3" fmla="*/ 7 h 14"/>
              <a:gd name="T4" fmla="*/ 4 w 4"/>
              <a:gd name="T5" fmla="*/ 0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4" y="14"/>
                </a:moveTo>
                <a:lnTo>
                  <a:pt x="0" y="7"/>
                </a:lnTo>
                <a:lnTo>
                  <a:pt x="4" y="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31" name="Freeform 36"/>
          <p:cNvSpPr>
            <a:spLocks/>
          </p:cNvSpPr>
          <p:nvPr/>
        </p:nvSpPr>
        <p:spPr bwMode="auto">
          <a:xfrm>
            <a:off x="7650163" y="2268538"/>
            <a:ext cx="60325" cy="282575"/>
          </a:xfrm>
          <a:custGeom>
            <a:avLst/>
            <a:gdLst>
              <a:gd name="T0" fmla="*/ 0 w 3"/>
              <a:gd name="T1" fmla="*/ 0 h 14"/>
              <a:gd name="T2" fmla="*/ 3 w 3"/>
              <a:gd name="T3" fmla="*/ 7 h 14"/>
              <a:gd name="T4" fmla="*/ 0 w 3"/>
              <a:gd name="T5" fmla="*/ 14 h 14"/>
              <a:gd name="T6" fmla="*/ 0 60000 65536"/>
              <a:gd name="T7" fmla="*/ 0 60000 65536"/>
              <a:gd name="T8" fmla="*/ 0 60000 65536"/>
              <a:gd name="T9" fmla="*/ 0 w 3"/>
              <a:gd name="T10" fmla="*/ 0 h 14"/>
              <a:gd name="T11" fmla="*/ 3 w 3"/>
              <a:gd name="T12" fmla="*/ 14 h 14"/>
            </a:gdLst>
            <a:ahLst/>
            <a:cxnLst>
              <a:cxn ang="T6">
                <a:pos x="T0" y="T1"/>
              </a:cxn>
              <a:cxn ang="T7">
                <a:pos x="T2" y="T3"/>
              </a:cxn>
              <a:cxn ang="T8">
                <a:pos x="T4" y="T5"/>
              </a:cxn>
            </a:cxnLst>
            <a:rect l="T9" t="T10" r="T11" b="T12"/>
            <a:pathLst>
              <a:path w="3" h="14">
                <a:moveTo>
                  <a:pt x="0" y="0"/>
                </a:moveTo>
                <a:lnTo>
                  <a:pt x="3" y="7"/>
                </a:lnTo>
                <a:lnTo>
                  <a:pt x="0" y="14"/>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32" name="Line 37"/>
          <p:cNvSpPr>
            <a:spLocks noChangeShapeType="1"/>
          </p:cNvSpPr>
          <p:nvPr/>
        </p:nvSpPr>
        <p:spPr bwMode="auto">
          <a:xfrm flipH="1">
            <a:off x="6924675" y="2268538"/>
            <a:ext cx="725488"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33" name="Freeform 38"/>
          <p:cNvSpPr>
            <a:spLocks/>
          </p:cNvSpPr>
          <p:nvPr/>
        </p:nvSpPr>
        <p:spPr bwMode="auto">
          <a:xfrm>
            <a:off x="2482850" y="2994025"/>
            <a:ext cx="80963" cy="284163"/>
          </a:xfrm>
          <a:custGeom>
            <a:avLst/>
            <a:gdLst>
              <a:gd name="T0" fmla="*/ 4 w 4"/>
              <a:gd name="T1" fmla="*/ 14 h 14"/>
              <a:gd name="T2" fmla="*/ 0 w 4"/>
              <a:gd name="T3" fmla="*/ 7 h 14"/>
              <a:gd name="T4" fmla="*/ 4 w 4"/>
              <a:gd name="T5" fmla="*/ 0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4" y="14"/>
                </a:moveTo>
                <a:lnTo>
                  <a:pt x="0" y="7"/>
                </a:lnTo>
                <a:lnTo>
                  <a:pt x="4" y="0"/>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34" name="Freeform 39"/>
          <p:cNvSpPr>
            <a:spLocks/>
          </p:cNvSpPr>
          <p:nvPr/>
        </p:nvSpPr>
        <p:spPr bwMode="auto">
          <a:xfrm>
            <a:off x="3351213" y="2994025"/>
            <a:ext cx="79375" cy="284163"/>
          </a:xfrm>
          <a:custGeom>
            <a:avLst/>
            <a:gdLst>
              <a:gd name="T0" fmla="*/ 0 w 4"/>
              <a:gd name="T1" fmla="*/ 0 h 14"/>
              <a:gd name="T2" fmla="*/ 4 w 4"/>
              <a:gd name="T3" fmla="*/ 7 h 14"/>
              <a:gd name="T4" fmla="*/ 0 w 4"/>
              <a:gd name="T5" fmla="*/ 14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0" y="0"/>
                </a:moveTo>
                <a:lnTo>
                  <a:pt x="4" y="7"/>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35" name="Line 40"/>
          <p:cNvSpPr>
            <a:spLocks noChangeShapeType="1"/>
          </p:cNvSpPr>
          <p:nvPr/>
        </p:nvSpPr>
        <p:spPr bwMode="auto">
          <a:xfrm flipH="1">
            <a:off x="2563813" y="2994025"/>
            <a:ext cx="787400" cy="1588"/>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36" name="Line 41"/>
          <p:cNvSpPr>
            <a:spLocks noChangeShapeType="1"/>
          </p:cNvSpPr>
          <p:nvPr/>
        </p:nvSpPr>
        <p:spPr bwMode="auto">
          <a:xfrm flipH="1">
            <a:off x="2563813" y="3278188"/>
            <a:ext cx="787400" cy="1587"/>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37" name="Line 42"/>
          <p:cNvSpPr>
            <a:spLocks noChangeShapeType="1"/>
          </p:cNvSpPr>
          <p:nvPr/>
        </p:nvSpPr>
        <p:spPr bwMode="auto">
          <a:xfrm flipH="1">
            <a:off x="1755775" y="3136900"/>
            <a:ext cx="727075" cy="1588"/>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38" name="Freeform 43"/>
          <p:cNvSpPr>
            <a:spLocks/>
          </p:cNvSpPr>
          <p:nvPr/>
        </p:nvSpPr>
        <p:spPr bwMode="auto">
          <a:xfrm>
            <a:off x="3430588" y="2994025"/>
            <a:ext cx="80962" cy="284163"/>
          </a:xfrm>
          <a:custGeom>
            <a:avLst/>
            <a:gdLst>
              <a:gd name="T0" fmla="*/ 4 w 4"/>
              <a:gd name="T1" fmla="*/ 14 h 14"/>
              <a:gd name="T2" fmla="*/ 0 w 4"/>
              <a:gd name="T3" fmla="*/ 7 h 14"/>
              <a:gd name="T4" fmla="*/ 4 w 4"/>
              <a:gd name="T5" fmla="*/ 0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4" y="14"/>
                </a:moveTo>
                <a:lnTo>
                  <a:pt x="0" y="7"/>
                </a:lnTo>
                <a:lnTo>
                  <a:pt x="4" y="0"/>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39" name="Freeform 44"/>
          <p:cNvSpPr>
            <a:spLocks/>
          </p:cNvSpPr>
          <p:nvPr/>
        </p:nvSpPr>
        <p:spPr bwMode="auto">
          <a:xfrm>
            <a:off x="7710488" y="2994025"/>
            <a:ext cx="80962" cy="284163"/>
          </a:xfrm>
          <a:custGeom>
            <a:avLst/>
            <a:gdLst>
              <a:gd name="T0" fmla="*/ 0 w 4"/>
              <a:gd name="T1" fmla="*/ 0 h 14"/>
              <a:gd name="T2" fmla="*/ 4 w 4"/>
              <a:gd name="T3" fmla="*/ 7 h 14"/>
              <a:gd name="T4" fmla="*/ 0 w 4"/>
              <a:gd name="T5" fmla="*/ 14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0" y="0"/>
                </a:moveTo>
                <a:lnTo>
                  <a:pt x="4" y="7"/>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40" name="Line 45"/>
          <p:cNvSpPr>
            <a:spLocks noChangeShapeType="1"/>
          </p:cNvSpPr>
          <p:nvPr/>
        </p:nvSpPr>
        <p:spPr bwMode="auto">
          <a:xfrm flipH="1">
            <a:off x="3511550" y="2994025"/>
            <a:ext cx="4198938" cy="1588"/>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1" name="Line 46"/>
          <p:cNvSpPr>
            <a:spLocks noChangeShapeType="1"/>
          </p:cNvSpPr>
          <p:nvPr/>
        </p:nvSpPr>
        <p:spPr bwMode="auto">
          <a:xfrm flipH="1">
            <a:off x="3511550" y="3278188"/>
            <a:ext cx="4198938" cy="1587"/>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2" name="Line 47"/>
          <p:cNvSpPr>
            <a:spLocks noChangeShapeType="1"/>
          </p:cNvSpPr>
          <p:nvPr/>
        </p:nvSpPr>
        <p:spPr bwMode="auto">
          <a:xfrm flipH="1">
            <a:off x="7791450" y="3136900"/>
            <a:ext cx="646113" cy="1588"/>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3" name="Line 48"/>
          <p:cNvSpPr>
            <a:spLocks noChangeShapeType="1"/>
          </p:cNvSpPr>
          <p:nvPr/>
        </p:nvSpPr>
        <p:spPr bwMode="auto">
          <a:xfrm flipH="1">
            <a:off x="6924675" y="2551113"/>
            <a:ext cx="725488"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4" name="Line 49"/>
          <p:cNvSpPr>
            <a:spLocks noChangeShapeType="1"/>
          </p:cNvSpPr>
          <p:nvPr/>
        </p:nvSpPr>
        <p:spPr bwMode="auto">
          <a:xfrm flipH="1">
            <a:off x="7710488" y="2409825"/>
            <a:ext cx="727075" cy="15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5" name="Freeform 50"/>
          <p:cNvSpPr>
            <a:spLocks/>
          </p:cNvSpPr>
          <p:nvPr/>
        </p:nvSpPr>
        <p:spPr bwMode="auto">
          <a:xfrm>
            <a:off x="1755775" y="5175250"/>
            <a:ext cx="6681788" cy="282575"/>
          </a:xfrm>
          <a:custGeom>
            <a:avLst/>
            <a:gdLst>
              <a:gd name="T0" fmla="*/ 331 w 331"/>
              <a:gd name="T1" fmla="*/ 0 h 14"/>
              <a:gd name="T2" fmla="*/ 295 w 331"/>
              <a:gd name="T3" fmla="*/ 0 h 14"/>
              <a:gd name="T4" fmla="*/ 295 w 331"/>
              <a:gd name="T5" fmla="*/ 14 h 14"/>
              <a:gd name="T6" fmla="*/ 79 w 331"/>
              <a:gd name="T7" fmla="*/ 14 h 14"/>
              <a:gd name="T8" fmla="*/ 79 w 331"/>
              <a:gd name="T9" fmla="*/ 0 h 14"/>
              <a:gd name="T10" fmla="*/ 0 w 331"/>
              <a:gd name="T11" fmla="*/ 0 h 14"/>
              <a:gd name="T12" fmla="*/ 0 60000 65536"/>
              <a:gd name="T13" fmla="*/ 0 60000 65536"/>
              <a:gd name="T14" fmla="*/ 0 60000 65536"/>
              <a:gd name="T15" fmla="*/ 0 60000 65536"/>
              <a:gd name="T16" fmla="*/ 0 60000 65536"/>
              <a:gd name="T17" fmla="*/ 0 60000 65536"/>
              <a:gd name="T18" fmla="*/ 0 w 331"/>
              <a:gd name="T19" fmla="*/ 0 h 14"/>
              <a:gd name="T20" fmla="*/ 331 w 331"/>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331" h="14">
                <a:moveTo>
                  <a:pt x="331" y="0"/>
                </a:moveTo>
                <a:lnTo>
                  <a:pt x="295" y="0"/>
                </a:lnTo>
                <a:lnTo>
                  <a:pt x="295" y="14"/>
                </a:lnTo>
                <a:lnTo>
                  <a:pt x="79" y="14"/>
                </a:lnTo>
                <a:lnTo>
                  <a:pt x="79" y="0"/>
                </a:lnTo>
                <a:lnTo>
                  <a:pt x="0" y="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46" name="Line 51"/>
          <p:cNvSpPr>
            <a:spLocks noChangeShapeType="1"/>
          </p:cNvSpPr>
          <p:nvPr/>
        </p:nvSpPr>
        <p:spPr bwMode="auto">
          <a:xfrm>
            <a:off x="2200275" y="228600"/>
            <a:ext cx="1588"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7" name="Line 52"/>
          <p:cNvSpPr>
            <a:spLocks noChangeShapeType="1"/>
          </p:cNvSpPr>
          <p:nvPr/>
        </p:nvSpPr>
        <p:spPr bwMode="auto">
          <a:xfrm>
            <a:off x="3068638" y="228600"/>
            <a:ext cx="1587"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8" name="Line 53"/>
          <p:cNvSpPr>
            <a:spLocks noChangeShapeType="1"/>
          </p:cNvSpPr>
          <p:nvPr/>
        </p:nvSpPr>
        <p:spPr bwMode="auto">
          <a:xfrm>
            <a:off x="3935413" y="228600"/>
            <a:ext cx="1587"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9" name="Line 54"/>
          <p:cNvSpPr>
            <a:spLocks noChangeShapeType="1"/>
          </p:cNvSpPr>
          <p:nvPr/>
        </p:nvSpPr>
        <p:spPr bwMode="auto">
          <a:xfrm>
            <a:off x="4803775" y="228600"/>
            <a:ext cx="1588"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50" name="Line 55"/>
          <p:cNvSpPr>
            <a:spLocks noChangeShapeType="1"/>
          </p:cNvSpPr>
          <p:nvPr/>
        </p:nvSpPr>
        <p:spPr bwMode="auto">
          <a:xfrm>
            <a:off x="5692775" y="228600"/>
            <a:ext cx="1588"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51" name="Line 56"/>
          <p:cNvSpPr>
            <a:spLocks noChangeShapeType="1"/>
          </p:cNvSpPr>
          <p:nvPr/>
        </p:nvSpPr>
        <p:spPr bwMode="auto">
          <a:xfrm>
            <a:off x="6561138" y="228600"/>
            <a:ext cx="1587"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52" name="Line 57"/>
          <p:cNvSpPr>
            <a:spLocks noChangeShapeType="1"/>
          </p:cNvSpPr>
          <p:nvPr/>
        </p:nvSpPr>
        <p:spPr bwMode="auto">
          <a:xfrm>
            <a:off x="7427913" y="228600"/>
            <a:ext cx="1587"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53" name="Line 58"/>
          <p:cNvSpPr>
            <a:spLocks noChangeShapeType="1"/>
          </p:cNvSpPr>
          <p:nvPr/>
        </p:nvSpPr>
        <p:spPr bwMode="auto">
          <a:xfrm>
            <a:off x="8296275" y="228600"/>
            <a:ext cx="1588"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54" name="Rectangle 59"/>
          <p:cNvSpPr>
            <a:spLocks noChangeArrowheads="1"/>
          </p:cNvSpPr>
          <p:nvPr/>
        </p:nvSpPr>
        <p:spPr bwMode="auto">
          <a:xfrm>
            <a:off x="1109663" y="874713"/>
            <a:ext cx="42386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CLK</a:t>
            </a:r>
            <a:endParaRPr lang="en-US" altLang="en-US"/>
          </a:p>
        </p:txBody>
      </p:sp>
      <p:sp>
        <p:nvSpPr>
          <p:cNvPr id="123955" name="Rectangle 60"/>
          <p:cNvSpPr>
            <a:spLocks noChangeArrowheads="1"/>
          </p:cNvSpPr>
          <p:nvPr/>
        </p:nvSpPr>
        <p:spPr bwMode="auto">
          <a:xfrm>
            <a:off x="908050" y="1601788"/>
            <a:ext cx="74771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Frame#</a:t>
            </a:r>
            <a:endParaRPr lang="en-US" altLang="en-US"/>
          </a:p>
        </p:txBody>
      </p:sp>
      <p:sp>
        <p:nvSpPr>
          <p:cNvPr id="123956" name="Rectangle 61"/>
          <p:cNvSpPr>
            <a:spLocks noChangeArrowheads="1"/>
          </p:cNvSpPr>
          <p:nvPr/>
        </p:nvSpPr>
        <p:spPr bwMode="auto">
          <a:xfrm>
            <a:off x="1211263" y="2347913"/>
            <a:ext cx="363537"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AD</a:t>
            </a:r>
            <a:endParaRPr lang="en-US" altLang="en-US"/>
          </a:p>
        </p:txBody>
      </p:sp>
      <p:sp>
        <p:nvSpPr>
          <p:cNvPr id="123957" name="Rectangle 62"/>
          <p:cNvSpPr>
            <a:spLocks noChangeArrowheads="1"/>
          </p:cNvSpPr>
          <p:nvPr/>
        </p:nvSpPr>
        <p:spPr bwMode="auto">
          <a:xfrm>
            <a:off x="968375" y="3055938"/>
            <a:ext cx="6667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C/BE#</a:t>
            </a:r>
            <a:endParaRPr lang="en-US" altLang="en-US"/>
          </a:p>
        </p:txBody>
      </p:sp>
      <p:sp>
        <p:nvSpPr>
          <p:cNvPr id="123958" name="Rectangle 63"/>
          <p:cNvSpPr>
            <a:spLocks noChangeArrowheads="1"/>
          </p:cNvSpPr>
          <p:nvPr/>
        </p:nvSpPr>
        <p:spPr bwMode="auto">
          <a:xfrm>
            <a:off x="947738" y="3783013"/>
            <a:ext cx="4032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IRD</a:t>
            </a:r>
            <a:endParaRPr lang="en-US" altLang="en-US"/>
          </a:p>
        </p:txBody>
      </p:sp>
      <p:sp>
        <p:nvSpPr>
          <p:cNvPr id="123959" name="Rectangle 64"/>
          <p:cNvSpPr>
            <a:spLocks noChangeArrowheads="1"/>
          </p:cNvSpPr>
          <p:nvPr/>
        </p:nvSpPr>
        <p:spPr bwMode="auto">
          <a:xfrm>
            <a:off x="1250950" y="3783013"/>
            <a:ext cx="3429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Y#</a:t>
            </a:r>
            <a:endParaRPr lang="en-US" altLang="en-US"/>
          </a:p>
        </p:txBody>
      </p:sp>
      <p:sp>
        <p:nvSpPr>
          <p:cNvPr id="123960" name="Rectangle 65"/>
          <p:cNvSpPr>
            <a:spLocks noChangeArrowheads="1"/>
          </p:cNvSpPr>
          <p:nvPr/>
        </p:nvSpPr>
        <p:spPr bwMode="auto">
          <a:xfrm>
            <a:off x="887413" y="4489450"/>
            <a:ext cx="4445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TRD</a:t>
            </a:r>
            <a:endParaRPr lang="en-US" altLang="en-US"/>
          </a:p>
        </p:txBody>
      </p:sp>
      <p:sp>
        <p:nvSpPr>
          <p:cNvPr id="123961" name="Rectangle 66"/>
          <p:cNvSpPr>
            <a:spLocks noChangeArrowheads="1"/>
          </p:cNvSpPr>
          <p:nvPr/>
        </p:nvSpPr>
        <p:spPr bwMode="auto">
          <a:xfrm>
            <a:off x="1250950" y="4489450"/>
            <a:ext cx="3429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Y#</a:t>
            </a:r>
            <a:endParaRPr lang="en-US" altLang="en-US"/>
          </a:p>
        </p:txBody>
      </p:sp>
      <p:sp>
        <p:nvSpPr>
          <p:cNvPr id="123962" name="Rectangle 67"/>
          <p:cNvSpPr>
            <a:spLocks noChangeArrowheads="1"/>
          </p:cNvSpPr>
          <p:nvPr/>
        </p:nvSpPr>
        <p:spPr bwMode="auto">
          <a:xfrm>
            <a:off x="685800" y="5216525"/>
            <a:ext cx="9080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DEVSEL#</a:t>
            </a:r>
            <a:endParaRPr lang="en-US" altLang="en-US"/>
          </a:p>
        </p:txBody>
      </p:sp>
      <p:sp>
        <p:nvSpPr>
          <p:cNvPr id="123963" name="Line 68"/>
          <p:cNvSpPr>
            <a:spLocks noChangeShapeType="1"/>
          </p:cNvSpPr>
          <p:nvPr/>
        </p:nvSpPr>
        <p:spPr bwMode="auto">
          <a:xfrm>
            <a:off x="3068638" y="1238250"/>
            <a:ext cx="1587" cy="88741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64" name="Line 69"/>
          <p:cNvSpPr>
            <a:spLocks noChangeShapeType="1"/>
          </p:cNvSpPr>
          <p:nvPr/>
        </p:nvSpPr>
        <p:spPr bwMode="auto">
          <a:xfrm>
            <a:off x="4803775" y="1238250"/>
            <a:ext cx="1588" cy="88741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65" name="Rectangle 70"/>
          <p:cNvSpPr>
            <a:spLocks noChangeArrowheads="1"/>
          </p:cNvSpPr>
          <p:nvPr/>
        </p:nvSpPr>
        <p:spPr bwMode="auto">
          <a:xfrm>
            <a:off x="2743200" y="2286000"/>
            <a:ext cx="4953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latin typeface="Nimbus Roman No9 L"/>
              </a:rPr>
              <a:t>Adress</a:t>
            </a:r>
            <a:endParaRPr lang="en-US" altLang="en-US"/>
          </a:p>
        </p:txBody>
      </p:sp>
      <p:sp>
        <p:nvSpPr>
          <p:cNvPr id="123966" name="Rectangle 71"/>
          <p:cNvSpPr>
            <a:spLocks noChangeArrowheads="1"/>
          </p:cNvSpPr>
          <p:nvPr/>
        </p:nvSpPr>
        <p:spPr bwMode="auto">
          <a:xfrm>
            <a:off x="4602163" y="2301875"/>
            <a:ext cx="1778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latin typeface="Nimbus Roman No9 L"/>
              </a:rPr>
              <a:t>#1</a:t>
            </a:r>
            <a:endParaRPr lang="en-US" altLang="en-US"/>
          </a:p>
        </p:txBody>
      </p:sp>
      <p:sp>
        <p:nvSpPr>
          <p:cNvPr id="123967" name="Rectangle 72"/>
          <p:cNvSpPr>
            <a:spLocks noChangeArrowheads="1"/>
          </p:cNvSpPr>
          <p:nvPr/>
        </p:nvSpPr>
        <p:spPr bwMode="auto">
          <a:xfrm>
            <a:off x="7186613" y="2301875"/>
            <a:ext cx="1778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latin typeface="Nimbus Roman No9 L"/>
              </a:rPr>
              <a:t>#4</a:t>
            </a:r>
            <a:endParaRPr lang="en-US" altLang="en-US"/>
          </a:p>
        </p:txBody>
      </p:sp>
      <p:sp>
        <p:nvSpPr>
          <p:cNvPr id="123968" name="Line 73"/>
          <p:cNvSpPr>
            <a:spLocks noChangeShapeType="1"/>
          </p:cNvSpPr>
          <p:nvPr/>
        </p:nvSpPr>
        <p:spPr bwMode="auto">
          <a:xfrm>
            <a:off x="3068638" y="2692400"/>
            <a:ext cx="1587" cy="16033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69" name="Rectangle 74"/>
          <p:cNvSpPr>
            <a:spLocks noChangeArrowheads="1"/>
          </p:cNvSpPr>
          <p:nvPr/>
        </p:nvSpPr>
        <p:spPr bwMode="auto">
          <a:xfrm>
            <a:off x="2743200" y="3048000"/>
            <a:ext cx="4349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latin typeface="Nimbus Roman No9 L"/>
              </a:rPr>
              <a:t>Cmnd</a:t>
            </a:r>
            <a:endParaRPr lang="en-US" altLang="en-US"/>
          </a:p>
        </p:txBody>
      </p:sp>
      <p:sp>
        <p:nvSpPr>
          <p:cNvPr id="123970" name="Rectangle 75"/>
          <p:cNvSpPr>
            <a:spLocks noChangeArrowheads="1"/>
          </p:cNvSpPr>
          <p:nvPr/>
        </p:nvSpPr>
        <p:spPr bwMode="auto">
          <a:xfrm>
            <a:off x="5181600" y="3048000"/>
            <a:ext cx="8461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latin typeface="Nimbus Roman No9 L"/>
              </a:rPr>
              <a:t>Byte enable</a:t>
            </a:r>
            <a:endParaRPr lang="en-US" altLang="en-US"/>
          </a:p>
        </p:txBody>
      </p:sp>
      <p:sp>
        <p:nvSpPr>
          <p:cNvPr id="123971" name="Line 76"/>
          <p:cNvSpPr>
            <a:spLocks noChangeShapeType="1"/>
          </p:cNvSpPr>
          <p:nvPr/>
        </p:nvSpPr>
        <p:spPr bwMode="auto">
          <a:xfrm>
            <a:off x="6561138" y="1238250"/>
            <a:ext cx="1587" cy="88741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72" name="Rectangle 78"/>
          <p:cNvSpPr>
            <a:spLocks noChangeArrowheads="1"/>
          </p:cNvSpPr>
          <p:nvPr/>
        </p:nvSpPr>
        <p:spPr bwMode="auto">
          <a:xfrm>
            <a:off x="2590800" y="6172200"/>
            <a:ext cx="441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2000" b="1">
                <a:solidFill>
                  <a:srgbClr val="000000"/>
                </a:solidFill>
                <a:latin typeface="Nimbus Roman No9 L"/>
              </a:rPr>
              <a:t>A read operation on the PCI bus</a:t>
            </a:r>
            <a:endParaRPr lang="en-US" altLang="en-US" sz="2000" b="1"/>
          </a:p>
        </p:txBody>
      </p:sp>
      <p:sp>
        <p:nvSpPr>
          <p:cNvPr id="123973" name="Line 80"/>
          <p:cNvSpPr>
            <a:spLocks noChangeShapeType="1"/>
          </p:cNvSpPr>
          <p:nvPr/>
        </p:nvSpPr>
        <p:spPr bwMode="auto">
          <a:xfrm>
            <a:off x="3935413" y="1238250"/>
            <a:ext cx="1587" cy="16144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74" name="Line 81"/>
          <p:cNvSpPr>
            <a:spLocks noChangeShapeType="1"/>
          </p:cNvSpPr>
          <p:nvPr/>
        </p:nvSpPr>
        <p:spPr bwMode="auto">
          <a:xfrm flipH="1">
            <a:off x="3430588" y="2409825"/>
            <a:ext cx="808037" cy="15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75" name="Line 82"/>
          <p:cNvSpPr>
            <a:spLocks noChangeShapeType="1"/>
          </p:cNvSpPr>
          <p:nvPr/>
        </p:nvSpPr>
        <p:spPr bwMode="auto">
          <a:xfrm>
            <a:off x="4803775" y="2692400"/>
            <a:ext cx="1588" cy="16033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76" name="Line 83"/>
          <p:cNvSpPr>
            <a:spLocks noChangeShapeType="1"/>
          </p:cNvSpPr>
          <p:nvPr/>
        </p:nvSpPr>
        <p:spPr bwMode="auto">
          <a:xfrm>
            <a:off x="5692775" y="1238250"/>
            <a:ext cx="1588" cy="88741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77" name="Line 84"/>
          <p:cNvSpPr>
            <a:spLocks noChangeShapeType="1"/>
          </p:cNvSpPr>
          <p:nvPr/>
        </p:nvSpPr>
        <p:spPr bwMode="auto">
          <a:xfrm>
            <a:off x="5692775" y="2692400"/>
            <a:ext cx="1588" cy="16033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78" name="Line 85"/>
          <p:cNvSpPr>
            <a:spLocks noChangeShapeType="1"/>
          </p:cNvSpPr>
          <p:nvPr/>
        </p:nvSpPr>
        <p:spPr bwMode="auto">
          <a:xfrm>
            <a:off x="6561138" y="2692400"/>
            <a:ext cx="1587" cy="16033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79" name="Line 86"/>
          <p:cNvSpPr>
            <a:spLocks noChangeShapeType="1"/>
          </p:cNvSpPr>
          <p:nvPr/>
        </p:nvSpPr>
        <p:spPr bwMode="auto">
          <a:xfrm>
            <a:off x="7427913" y="1238250"/>
            <a:ext cx="1587" cy="88741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80" name="Line 87"/>
          <p:cNvSpPr>
            <a:spLocks noChangeShapeType="1"/>
          </p:cNvSpPr>
          <p:nvPr/>
        </p:nvSpPr>
        <p:spPr bwMode="auto">
          <a:xfrm>
            <a:off x="7427913" y="2692400"/>
            <a:ext cx="1587" cy="16033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81" name="Freeform 88"/>
          <p:cNvSpPr>
            <a:spLocks/>
          </p:cNvSpPr>
          <p:nvPr/>
        </p:nvSpPr>
        <p:spPr bwMode="auto">
          <a:xfrm>
            <a:off x="5106988" y="2268538"/>
            <a:ext cx="60325" cy="282575"/>
          </a:xfrm>
          <a:custGeom>
            <a:avLst/>
            <a:gdLst>
              <a:gd name="T0" fmla="*/ 3 w 3"/>
              <a:gd name="T1" fmla="*/ 14 h 14"/>
              <a:gd name="T2" fmla="*/ 0 w 3"/>
              <a:gd name="T3" fmla="*/ 7 h 14"/>
              <a:gd name="T4" fmla="*/ 3 w 3"/>
              <a:gd name="T5" fmla="*/ 0 h 14"/>
              <a:gd name="T6" fmla="*/ 0 60000 65536"/>
              <a:gd name="T7" fmla="*/ 0 60000 65536"/>
              <a:gd name="T8" fmla="*/ 0 60000 65536"/>
              <a:gd name="T9" fmla="*/ 0 w 3"/>
              <a:gd name="T10" fmla="*/ 0 h 14"/>
              <a:gd name="T11" fmla="*/ 3 w 3"/>
              <a:gd name="T12" fmla="*/ 14 h 14"/>
            </a:gdLst>
            <a:ahLst/>
            <a:cxnLst>
              <a:cxn ang="T6">
                <a:pos x="T0" y="T1"/>
              </a:cxn>
              <a:cxn ang="T7">
                <a:pos x="T2" y="T3"/>
              </a:cxn>
              <a:cxn ang="T8">
                <a:pos x="T4" y="T5"/>
              </a:cxn>
            </a:cxnLst>
            <a:rect l="T9" t="T10" r="T11" b="T12"/>
            <a:pathLst>
              <a:path w="3" h="14">
                <a:moveTo>
                  <a:pt x="3" y="14"/>
                </a:moveTo>
                <a:lnTo>
                  <a:pt x="0" y="7"/>
                </a:lnTo>
                <a:lnTo>
                  <a:pt x="3" y="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82" name="Freeform 89"/>
          <p:cNvSpPr>
            <a:spLocks/>
          </p:cNvSpPr>
          <p:nvPr/>
        </p:nvSpPr>
        <p:spPr bwMode="auto">
          <a:xfrm>
            <a:off x="5915025" y="2268538"/>
            <a:ext cx="60325" cy="282575"/>
          </a:xfrm>
          <a:custGeom>
            <a:avLst/>
            <a:gdLst>
              <a:gd name="T0" fmla="*/ 0 w 3"/>
              <a:gd name="T1" fmla="*/ 0 h 14"/>
              <a:gd name="T2" fmla="*/ 3 w 3"/>
              <a:gd name="T3" fmla="*/ 7 h 14"/>
              <a:gd name="T4" fmla="*/ 0 w 3"/>
              <a:gd name="T5" fmla="*/ 14 h 14"/>
              <a:gd name="T6" fmla="*/ 0 60000 65536"/>
              <a:gd name="T7" fmla="*/ 0 60000 65536"/>
              <a:gd name="T8" fmla="*/ 0 60000 65536"/>
              <a:gd name="T9" fmla="*/ 0 w 3"/>
              <a:gd name="T10" fmla="*/ 0 h 14"/>
              <a:gd name="T11" fmla="*/ 3 w 3"/>
              <a:gd name="T12" fmla="*/ 14 h 14"/>
            </a:gdLst>
            <a:ahLst/>
            <a:cxnLst>
              <a:cxn ang="T6">
                <a:pos x="T0" y="T1"/>
              </a:cxn>
              <a:cxn ang="T7">
                <a:pos x="T2" y="T3"/>
              </a:cxn>
              <a:cxn ang="T8">
                <a:pos x="T4" y="T5"/>
              </a:cxn>
            </a:cxnLst>
            <a:rect l="T9" t="T10" r="T11" b="T12"/>
            <a:pathLst>
              <a:path w="3" h="14">
                <a:moveTo>
                  <a:pt x="0" y="0"/>
                </a:moveTo>
                <a:lnTo>
                  <a:pt x="3" y="7"/>
                </a:lnTo>
                <a:lnTo>
                  <a:pt x="0" y="14"/>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83" name="Line 90"/>
          <p:cNvSpPr>
            <a:spLocks noChangeShapeType="1"/>
          </p:cNvSpPr>
          <p:nvPr/>
        </p:nvSpPr>
        <p:spPr bwMode="auto">
          <a:xfrm flipH="1">
            <a:off x="5167313" y="2268538"/>
            <a:ext cx="747712"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84" name="Line 91"/>
          <p:cNvSpPr>
            <a:spLocks noChangeShapeType="1"/>
          </p:cNvSpPr>
          <p:nvPr/>
        </p:nvSpPr>
        <p:spPr bwMode="auto">
          <a:xfrm flipH="1">
            <a:off x="5167313" y="2551113"/>
            <a:ext cx="747712"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85" name="Freeform 92"/>
          <p:cNvSpPr>
            <a:spLocks/>
          </p:cNvSpPr>
          <p:nvPr/>
        </p:nvSpPr>
        <p:spPr bwMode="auto">
          <a:xfrm>
            <a:off x="5975350" y="2268538"/>
            <a:ext cx="60325" cy="282575"/>
          </a:xfrm>
          <a:custGeom>
            <a:avLst/>
            <a:gdLst>
              <a:gd name="T0" fmla="*/ 3 w 3"/>
              <a:gd name="T1" fmla="*/ 14 h 14"/>
              <a:gd name="T2" fmla="*/ 0 w 3"/>
              <a:gd name="T3" fmla="*/ 7 h 14"/>
              <a:gd name="T4" fmla="*/ 3 w 3"/>
              <a:gd name="T5" fmla="*/ 0 h 14"/>
              <a:gd name="T6" fmla="*/ 0 60000 65536"/>
              <a:gd name="T7" fmla="*/ 0 60000 65536"/>
              <a:gd name="T8" fmla="*/ 0 60000 65536"/>
              <a:gd name="T9" fmla="*/ 0 w 3"/>
              <a:gd name="T10" fmla="*/ 0 h 14"/>
              <a:gd name="T11" fmla="*/ 3 w 3"/>
              <a:gd name="T12" fmla="*/ 14 h 14"/>
            </a:gdLst>
            <a:ahLst/>
            <a:cxnLst>
              <a:cxn ang="T6">
                <a:pos x="T0" y="T1"/>
              </a:cxn>
              <a:cxn ang="T7">
                <a:pos x="T2" y="T3"/>
              </a:cxn>
              <a:cxn ang="T8">
                <a:pos x="T4" y="T5"/>
              </a:cxn>
            </a:cxnLst>
            <a:rect l="T9" t="T10" r="T11" b="T12"/>
            <a:pathLst>
              <a:path w="3" h="14">
                <a:moveTo>
                  <a:pt x="3" y="14"/>
                </a:moveTo>
                <a:lnTo>
                  <a:pt x="0" y="7"/>
                </a:lnTo>
                <a:lnTo>
                  <a:pt x="3" y="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86" name="Freeform 93"/>
          <p:cNvSpPr>
            <a:spLocks/>
          </p:cNvSpPr>
          <p:nvPr/>
        </p:nvSpPr>
        <p:spPr bwMode="auto">
          <a:xfrm>
            <a:off x="6781800" y="2268538"/>
            <a:ext cx="61913" cy="282575"/>
          </a:xfrm>
          <a:custGeom>
            <a:avLst/>
            <a:gdLst>
              <a:gd name="T0" fmla="*/ 0 w 3"/>
              <a:gd name="T1" fmla="*/ 0 h 14"/>
              <a:gd name="T2" fmla="*/ 3 w 3"/>
              <a:gd name="T3" fmla="*/ 7 h 14"/>
              <a:gd name="T4" fmla="*/ 0 w 3"/>
              <a:gd name="T5" fmla="*/ 14 h 14"/>
              <a:gd name="T6" fmla="*/ 0 60000 65536"/>
              <a:gd name="T7" fmla="*/ 0 60000 65536"/>
              <a:gd name="T8" fmla="*/ 0 60000 65536"/>
              <a:gd name="T9" fmla="*/ 0 w 3"/>
              <a:gd name="T10" fmla="*/ 0 h 14"/>
              <a:gd name="T11" fmla="*/ 3 w 3"/>
              <a:gd name="T12" fmla="*/ 14 h 14"/>
            </a:gdLst>
            <a:ahLst/>
            <a:cxnLst>
              <a:cxn ang="T6">
                <a:pos x="T0" y="T1"/>
              </a:cxn>
              <a:cxn ang="T7">
                <a:pos x="T2" y="T3"/>
              </a:cxn>
              <a:cxn ang="T8">
                <a:pos x="T4" y="T5"/>
              </a:cxn>
            </a:cxnLst>
            <a:rect l="T9" t="T10" r="T11" b="T12"/>
            <a:pathLst>
              <a:path w="3" h="14">
                <a:moveTo>
                  <a:pt x="0" y="0"/>
                </a:moveTo>
                <a:lnTo>
                  <a:pt x="3" y="7"/>
                </a:lnTo>
                <a:lnTo>
                  <a:pt x="0" y="14"/>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87" name="Line 94"/>
          <p:cNvSpPr>
            <a:spLocks noChangeShapeType="1"/>
          </p:cNvSpPr>
          <p:nvPr/>
        </p:nvSpPr>
        <p:spPr bwMode="auto">
          <a:xfrm flipH="1">
            <a:off x="6035675" y="2268538"/>
            <a:ext cx="746125"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88" name="Line 95"/>
          <p:cNvSpPr>
            <a:spLocks noChangeShapeType="1"/>
          </p:cNvSpPr>
          <p:nvPr/>
        </p:nvSpPr>
        <p:spPr bwMode="auto">
          <a:xfrm flipH="1">
            <a:off x="6035675" y="2551113"/>
            <a:ext cx="746125"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89" name="Freeform 96"/>
          <p:cNvSpPr>
            <a:spLocks/>
          </p:cNvSpPr>
          <p:nvPr/>
        </p:nvSpPr>
        <p:spPr bwMode="auto">
          <a:xfrm>
            <a:off x="1755775" y="3721100"/>
            <a:ext cx="6681788" cy="284163"/>
          </a:xfrm>
          <a:custGeom>
            <a:avLst/>
            <a:gdLst>
              <a:gd name="T0" fmla="*/ 331 w 331"/>
              <a:gd name="T1" fmla="*/ 0 h 14"/>
              <a:gd name="T2" fmla="*/ 295 w 331"/>
              <a:gd name="T3" fmla="*/ 0 h 14"/>
              <a:gd name="T4" fmla="*/ 295 w 331"/>
              <a:gd name="T5" fmla="*/ 14 h 14"/>
              <a:gd name="T6" fmla="*/ 123 w 331"/>
              <a:gd name="T7" fmla="*/ 14 h 14"/>
              <a:gd name="T8" fmla="*/ 123 w 331"/>
              <a:gd name="T9" fmla="*/ 0 h 14"/>
              <a:gd name="T10" fmla="*/ 0 w 331"/>
              <a:gd name="T11" fmla="*/ 0 h 14"/>
              <a:gd name="T12" fmla="*/ 0 60000 65536"/>
              <a:gd name="T13" fmla="*/ 0 60000 65536"/>
              <a:gd name="T14" fmla="*/ 0 60000 65536"/>
              <a:gd name="T15" fmla="*/ 0 60000 65536"/>
              <a:gd name="T16" fmla="*/ 0 60000 65536"/>
              <a:gd name="T17" fmla="*/ 0 60000 65536"/>
              <a:gd name="T18" fmla="*/ 0 w 331"/>
              <a:gd name="T19" fmla="*/ 0 h 14"/>
              <a:gd name="T20" fmla="*/ 331 w 331"/>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331" h="14">
                <a:moveTo>
                  <a:pt x="331" y="0"/>
                </a:moveTo>
                <a:lnTo>
                  <a:pt x="295" y="0"/>
                </a:lnTo>
                <a:lnTo>
                  <a:pt x="295" y="14"/>
                </a:lnTo>
                <a:lnTo>
                  <a:pt x="123" y="14"/>
                </a:lnTo>
                <a:lnTo>
                  <a:pt x="123" y="0"/>
                </a:lnTo>
                <a:lnTo>
                  <a:pt x="0" y="0"/>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90" name="Freeform 97"/>
          <p:cNvSpPr>
            <a:spLocks/>
          </p:cNvSpPr>
          <p:nvPr/>
        </p:nvSpPr>
        <p:spPr bwMode="auto">
          <a:xfrm>
            <a:off x="1755775" y="4448175"/>
            <a:ext cx="6681788" cy="284163"/>
          </a:xfrm>
          <a:custGeom>
            <a:avLst/>
            <a:gdLst>
              <a:gd name="T0" fmla="*/ 331 w 331"/>
              <a:gd name="T1" fmla="*/ 0 h 14"/>
              <a:gd name="T2" fmla="*/ 295 w 331"/>
              <a:gd name="T3" fmla="*/ 0 h 14"/>
              <a:gd name="T4" fmla="*/ 295 w 331"/>
              <a:gd name="T5" fmla="*/ 14 h 14"/>
              <a:gd name="T6" fmla="*/ 123 w 331"/>
              <a:gd name="T7" fmla="*/ 14 h 14"/>
              <a:gd name="T8" fmla="*/ 123 w 331"/>
              <a:gd name="T9" fmla="*/ 0 h 14"/>
              <a:gd name="T10" fmla="*/ 0 w 331"/>
              <a:gd name="T11" fmla="*/ 0 h 14"/>
              <a:gd name="T12" fmla="*/ 0 60000 65536"/>
              <a:gd name="T13" fmla="*/ 0 60000 65536"/>
              <a:gd name="T14" fmla="*/ 0 60000 65536"/>
              <a:gd name="T15" fmla="*/ 0 60000 65536"/>
              <a:gd name="T16" fmla="*/ 0 60000 65536"/>
              <a:gd name="T17" fmla="*/ 0 60000 65536"/>
              <a:gd name="T18" fmla="*/ 0 w 331"/>
              <a:gd name="T19" fmla="*/ 0 h 14"/>
              <a:gd name="T20" fmla="*/ 331 w 331"/>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331" h="14">
                <a:moveTo>
                  <a:pt x="331" y="0"/>
                </a:moveTo>
                <a:lnTo>
                  <a:pt x="295" y="0"/>
                </a:lnTo>
                <a:lnTo>
                  <a:pt x="295" y="14"/>
                </a:lnTo>
                <a:lnTo>
                  <a:pt x="123" y="14"/>
                </a:lnTo>
                <a:lnTo>
                  <a:pt x="123" y="0"/>
                </a:lnTo>
                <a:lnTo>
                  <a:pt x="0" y="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nvGrpSpPr>
          <p:cNvPr id="123991" name="Group 98"/>
          <p:cNvGrpSpPr>
            <a:grpSpLocks/>
          </p:cNvGrpSpPr>
          <p:nvPr/>
        </p:nvGrpSpPr>
        <p:grpSpPr bwMode="auto">
          <a:xfrm>
            <a:off x="1755775" y="814388"/>
            <a:ext cx="6681788" cy="282575"/>
            <a:chOff x="1755775" y="814388"/>
            <a:chExt cx="6681788" cy="282575"/>
          </a:xfrm>
        </p:grpSpPr>
        <p:sp>
          <p:nvSpPr>
            <p:cNvPr id="123994" name="Freeform 3"/>
            <p:cNvSpPr>
              <a:spLocks/>
            </p:cNvSpPr>
            <p:nvPr/>
          </p:nvSpPr>
          <p:spPr bwMode="auto">
            <a:xfrm>
              <a:off x="1755775" y="814388"/>
              <a:ext cx="868363" cy="282575"/>
            </a:xfrm>
            <a:custGeom>
              <a:avLst/>
              <a:gdLst>
                <a:gd name="T0" fmla="*/ 43 w 43"/>
                <a:gd name="T1" fmla="*/ 14 h 14"/>
                <a:gd name="T2" fmla="*/ 43 w 43"/>
                <a:gd name="T3" fmla="*/ 0 h 14"/>
                <a:gd name="T4" fmla="*/ 22 w 43"/>
                <a:gd name="T5" fmla="*/ 0 h 14"/>
                <a:gd name="T6" fmla="*/ 22 w 43"/>
                <a:gd name="T7" fmla="*/ 14 h 14"/>
                <a:gd name="T8" fmla="*/ 0 w 43"/>
                <a:gd name="T9" fmla="*/ 14 h 14"/>
                <a:gd name="T10" fmla="*/ 0 60000 65536"/>
                <a:gd name="T11" fmla="*/ 0 60000 65536"/>
                <a:gd name="T12" fmla="*/ 0 60000 65536"/>
                <a:gd name="T13" fmla="*/ 0 60000 65536"/>
                <a:gd name="T14" fmla="*/ 0 60000 65536"/>
                <a:gd name="T15" fmla="*/ 0 w 43"/>
                <a:gd name="T16" fmla="*/ 0 h 14"/>
                <a:gd name="T17" fmla="*/ 43 w 43"/>
                <a:gd name="T18" fmla="*/ 14 h 14"/>
              </a:gdLst>
              <a:ahLst/>
              <a:cxnLst>
                <a:cxn ang="T10">
                  <a:pos x="T0" y="T1"/>
                </a:cxn>
                <a:cxn ang="T11">
                  <a:pos x="T2" y="T3"/>
                </a:cxn>
                <a:cxn ang="T12">
                  <a:pos x="T4" y="T5"/>
                </a:cxn>
                <a:cxn ang="T13">
                  <a:pos x="T6" y="T7"/>
                </a:cxn>
                <a:cxn ang="T14">
                  <a:pos x="T8" y="T9"/>
                </a:cxn>
              </a:cxnLst>
              <a:rect l="T15" t="T16" r="T17" b="T18"/>
              <a:pathLst>
                <a:path w="43" h="14">
                  <a:moveTo>
                    <a:pt x="43" y="14"/>
                  </a:moveTo>
                  <a:lnTo>
                    <a:pt x="43" y="0"/>
                  </a:lnTo>
                  <a:lnTo>
                    <a:pt x="22" y="0"/>
                  </a:lnTo>
                  <a:lnTo>
                    <a:pt x="22"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95" name="Freeform 4"/>
            <p:cNvSpPr>
              <a:spLocks/>
            </p:cNvSpPr>
            <p:nvPr/>
          </p:nvSpPr>
          <p:spPr bwMode="auto">
            <a:xfrm>
              <a:off x="2624138" y="814388"/>
              <a:ext cx="887412" cy="282575"/>
            </a:xfrm>
            <a:custGeom>
              <a:avLst/>
              <a:gdLst>
                <a:gd name="T0" fmla="*/ 44 w 44"/>
                <a:gd name="T1" fmla="*/ 14 h 14"/>
                <a:gd name="T2" fmla="*/ 44 w 44"/>
                <a:gd name="T3" fmla="*/ 0 h 14"/>
                <a:gd name="T4" fmla="*/ 22 w 44"/>
                <a:gd name="T5" fmla="*/ 0 h 14"/>
                <a:gd name="T6" fmla="*/ 22 w 44"/>
                <a:gd name="T7" fmla="*/ 14 h 14"/>
                <a:gd name="T8" fmla="*/ 0 w 44"/>
                <a:gd name="T9" fmla="*/ 14 h 14"/>
                <a:gd name="T10" fmla="*/ 0 60000 65536"/>
                <a:gd name="T11" fmla="*/ 0 60000 65536"/>
                <a:gd name="T12" fmla="*/ 0 60000 65536"/>
                <a:gd name="T13" fmla="*/ 0 60000 65536"/>
                <a:gd name="T14" fmla="*/ 0 60000 65536"/>
                <a:gd name="T15" fmla="*/ 0 w 44"/>
                <a:gd name="T16" fmla="*/ 0 h 14"/>
                <a:gd name="T17" fmla="*/ 44 w 44"/>
                <a:gd name="T18" fmla="*/ 14 h 14"/>
              </a:gdLst>
              <a:ahLst/>
              <a:cxnLst>
                <a:cxn ang="T10">
                  <a:pos x="T0" y="T1"/>
                </a:cxn>
                <a:cxn ang="T11">
                  <a:pos x="T2" y="T3"/>
                </a:cxn>
                <a:cxn ang="T12">
                  <a:pos x="T4" y="T5"/>
                </a:cxn>
                <a:cxn ang="T13">
                  <a:pos x="T6" y="T7"/>
                </a:cxn>
                <a:cxn ang="T14">
                  <a:pos x="T8" y="T9"/>
                </a:cxn>
              </a:cxnLst>
              <a:rect l="T15" t="T16" r="T17" b="T18"/>
              <a:pathLst>
                <a:path w="44" h="14">
                  <a:moveTo>
                    <a:pt x="44" y="14"/>
                  </a:moveTo>
                  <a:lnTo>
                    <a:pt x="44" y="0"/>
                  </a:lnTo>
                  <a:lnTo>
                    <a:pt x="22" y="0"/>
                  </a:lnTo>
                  <a:lnTo>
                    <a:pt x="22"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96" name="Freeform 5"/>
            <p:cNvSpPr>
              <a:spLocks/>
            </p:cNvSpPr>
            <p:nvPr/>
          </p:nvSpPr>
          <p:spPr bwMode="auto">
            <a:xfrm>
              <a:off x="3511550" y="814388"/>
              <a:ext cx="868363" cy="282575"/>
            </a:xfrm>
            <a:custGeom>
              <a:avLst/>
              <a:gdLst>
                <a:gd name="T0" fmla="*/ 43 w 43"/>
                <a:gd name="T1" fmla="*/ 14 h 14"/>
                <a:gd name="T2" fmla="*/ 43 w 43"/>
                <a:gd name="T3" fmla="*/ 0 h 14"/>
                <a:gd name="T4" fmla="*/ 21 w 43"/>
                <a:gd name="T5" fmla="*/ 0 h 14"/>
                <a:gd name="T6" fmla="*/ 21 w 43"/>
                <a:gd name="T7" fmla="*/ 14 h 14"/>
                <a:gd name="T8" fmla="*/ 0 w 43"/>
                <a:gd name="T9" fmla="*/ 14 h 14"/>
                <a:gd name="T10" fmla="*/ 0 60000 65536"/>
                <a:gd name="T11" fmla="*/ 0 60000 65536"/>
                <a:gd name="T12" fmla="*/ 0 60000 65536"/>
                <a:gd name="T13" fmla="*/ 0 60000 65536"/>
                <a:gd name="T14" fmla="*/ 0 60000 65536"/>
                <a:gd name="T15" fmla="*/ 0 w 43"/>
                <a:gd name="T16" fmla="*/ 0 h 14"/>
                <a:gd name="T17" fmla="*/ 43 w 43"/>
                <a:gd name="T18" fmla="*/ 14 h 14"/>
              </a:gdLst>
              <a:ahLst/>
              <a:cxnLst>
                <a:cxn ang="T10">
                  <a:pos x="T0" y="T1"/>
                </a:cxn>
                <a:cxn ang="T11">
                  <a:pos x="T2" y="T3"/>
                </a:cxn>
                <a:cxn ang="T12">
                  <a:pos x="T4" y="T5"/>
                </a:cxn>
                <a:cxn ang="T13">
                  <a:pos x="T6" y="T7"/>
                </a:cxn>
                <a:cxn ang="T14">
                  <a:pos x="T8" y="T9"/>
                </a:cxn>
              </a:cxnLst>
              <a:rect l="T15" t="T16" r="T17" b="T18"/>
              <a:pathLst>
                <a:path w="43" h="14">
                  <a:moveTo>
                    <a:pt x="43" y="14"/>
                  </a:moveTo>
                  <a:lnTo>
                    <a:pt x="43" y="0"/>
                  </a:lnTo>
                  <a:lnTo>
                    <a:pt x="21" y="0"/>
                  </a:lnTo>
                  <a:lnTo>
                    <a:pt x="21"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97" name="Freeform 6"/>
            <p:cNvSpPr>
              <a:spLocks/>
            </p:cNvSpPr>
            <p:nvPr/>
          </p:nvSpPr>
          <p:spPr bwMode="auto">
            <a:xfrm>
              <a:off x="4379913" y="814388"/>
              <a:ext cx="868362" cy="282575"/>
            </a:xfrm>
            <a:custGeom>
              <a:avLst/>
              <a:gdLst>
                <a:gd name="T0" fmla="*/ 43 w 43"/>
                <a:gd name="T1" fmla="*/ 14 h 14"/>
                <a:gd name="T2" fmla="*/ 43 w 43"/>
                <a:gd name="T3" fmla="*/ 0 h 14"/>
                <a:gd name="T4" fmla="*/ 21 w 43"/>
                <a:gd name="T5" fmla="*/ 0 h 14"/>
                <a:gd name="T6" fmla="*/ 21 w 43"/>
                <a:gd name="T7" fmla="*/ 14 h 14"/>
                <a:gd name="T8" fmla="*/ 0 w 43"/>
                <a:gd name="T9" fmla="*/ 14 h 14"/>
                <a:gd name="T10" fmla="*/ 0 60000 65536"/>
                <a:gd name="T11" fmla="*/ 0 60000 65536"/>
                <a:gd name="T12" fmla="*/ 0 60000 65536"/>
                <a:gd name="T13" fmla="*/ 0 60000 65536"/>
                <a:gd name="T14" fmla="*/ 0 60000 65536"/>
                <a:gd name="T15" fmla="*/ 0 w 43"/>
                <a:gd name="T16" fmla="*/ 0 h 14"/>
                <a:gd name="T17" fmla="*/ 43 w 43"/>
                <a:gd name="T18" fmla="*/ 14 h 14"/>
              </a:gdLst>
              <a:ahLst/>
              <a:cxnLst>
                <a:cxn ang="T10">
                  <a:pos x="T0" y="T1"/>
                </a:cxn>
                <a:cxn ang="T11">
                  <a:pos x="T2" y="T3"/>
                </a:cxn>
                <a:cxn ang="T12">
                  <a:pos x="T4" y="T5"/>
                </a:cxn>
                <a:cxn ang="T13">
                  <a:pos x="T6" y="T7"/>
                </a:cxn>
                <a:cxn ang="T14">
                  <a:pos x="T8" y="T9"/>
                </a:cxn>
              </a:cxnLst>
              <a:rect l="T15" t="T16" r="T17" b="T18"/>
              <a:pathLst>
                <a:path w="43" h="14">
                  <a:moveTo>
                    <a:pt x="43" y="14"/>
                  </a:moveTo>
                  <a:lnTo>
                    <a:pt x="43" y="0"/>
                  </a:lnTo>
                  <a:lnTo>
                    <a:pt x="21" y="0"/>
                  </a:lnTo>
                  <a:lnTo>
                    <a:pt x="21"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98" name="Freeform 7"/>
            <p:cNvSpPr>
              <a:spLocks/>
            </p:cNvSpPr>
            <p:nvPr/>
          </p:nvSpPr>
          <p:spPr bwMode="auto">
            <a:xfrm>
              <a:off x="5248275" y="814388"/>
              <a:ext cx="868363" cy="282575"/>
            </a:xfrm>
            <a:custGeom>
              <a:avLst/>
              <a:gdLst>
                <a:gd name="T0" fmla="*/ 43 w 43"/>
                <a:gd name="T1" fmla="*/ 14 h 14"/>
                <a:gd name="T2" fmla="*/ 43 w 43"/>
                <a:gd name="T3" fmla="*/ 0 h 14"/>
                <a:gd name="T4" fmla="*/ 22 w 43"/>
                <a:gd name="T5" fmla="*/ 0 h 14"/>
                <a:gd name="T6" fmla="*/ 22 w 43"/>
                <a:gd name="T7" fmla="*/ 14 h 14"/>
                <a:gd name="T8" fmla="*/ 0 w 43"/>
                <a:gd name="T9" fmla="*/ 14 h 14"/>
                <a:gd name="T10" fmla="*/ 0 60000 65536"/>
                <a:gd name="T11" fmla="*/ 0 60000 65536"/>
                <a:gd name="T12" fmla="*/ 0 60000 65536"/>
                <a:gd name="T13" fmla="*/ 0 60000 65536"/>
                <a:gd name="T14" fmla="*/ 0 60000 65536"/>
                <a:gd name="T15" fmla="*/ 0 w 43"/>
                <a:gd name="T16" fmla="*/ 0 h 14"/>
                <a:gd name="T17" fmla="*/ 43 w 43"/>
                <a:gd name="T18" fmla="*/ 14 h 14"/>
              </a:gdLst>
              <a:ahLst/>
              <a:cxnLst>
                <a:cxn ang="T10">
                  <a:pos x="T0" y="T1"/>
                </a:cxn>
                <a:cxn ang="T11">
                  <a:pos x="T2" y="T3"/>
                </a:cxn>
                <a:cxn ang="T12">
                  <a:pos x="T4" y="T5"/>
                </a:cxn>
                <a:cxn ang="T13">
                  <a:pos x="T6" y="T7"/>
                </a:cxn>
                <a:cxn ang="T14">
                  <a:pos x="T8" y="T9"/>
                </a:cxn>
              </a:cxnLst>
              <a:rect l="T15" t="T16" r="T17" b="T18"/>
              <a:pathLst>
                <a:path w="43" h="14">
                  <a:moveTo>
                    <a:pt x="43" y="14"/>
                  </a:moveTo>
                  <a:lnTo>
                    <a:pt x="43" y="0"/>
                  </a:lnTo>
                  <a:lnTo>
                    <a:pt x="22" y="0"/>
                  </a:lnTo>
                  <a:lnTo>
                    <a:pt x="22"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99" name="Freeform 8"/>
            <p:cNvSpPr>
              <a:spLocks/>
            </p:cNvSpPr>
            <p:nvPr/>
          </p:nvSpPr>
          <p:spPr bwMode="auto">
            <a:xfrm>
              <a:off x="6116638" y="814388"/>
              <a:ext cx="868362" cy="282575"/>
            </a:xfrm>
            <a:custGeom>
              <a:avLst/>
              <a:gdLst>
                <a:gd name="T0" fmla="*/ 43 w 43"/>
                <a:gd name="T1" fmla="*/ 14 h 14"/>
                <a:gd name="T2" fmla="*/ 43 w 43"/>
                <a:gd name="T3" fmla="*/ 0 h 14"/>
                <a:gd name="T4" fmla="*/ 22 w 43"/>
                <a:gd name="T5" fmla="*/ 0 h 14"/>
                <a:gd name="T6" fmla="*/ 22 w 43"/>
                <a:gd name="T7" fmla="*/ 14 h 14"/>
                <a:gd name="T8" fmla="*/ 0 w 43"/>
                <a:gd name="T9" fmla="*/ 14 h 14"/>
                <a:gd name="T10" fmla="*/ 0 60000 65536"/>
                <a:gd name="T11" fmla="*/ 0 60000 65536"/>
                <a:gd name="T12" fmla="*/ 0 60000 65536"/>
                <a:gd name="T13" fmla="*/ 0 60000 65536"/>
                <a:gd name="T14" fmla="*/ 0 60000 65536"/>
                <a:gd name="T15" fmla="*/ 0 w 43"/>
                <a:gd name="T16" fmla="*/ 0 h 14"/>
                <a:gd name="T17" fmla="*/ 43 w 43"/>
                <a:gd name="T18" fmla="*/ 14 h 14"/>
              </a:gdLst>
              <a:ahLst/>
              <a:cxnLst>
                <a:cxn ang="T10">
                  <a:pos x="T0" y="T1"/>
                </a:cxn>
                <a:cxn ang="T11">
                  <a:pos x="T2" y="T3"/>
                </a:cxn>
                <a:cxn ang="T12">
                  <a:pos x="T4" y="T5"/>
                </a:cxn>
                <a:cxn ang="T13">
                  <a:pos x="T6" y="T7"/>
                </a:cxn>
                <a:cxn ang="T14">
                  <a:pos x="T8" y="T9"/>
                </a:cxn>
              </a:cxnLst>
              <a:rect l="T15" t="T16" r="T17" b="T18"/>
              <a:pathLst>
                <a:path w="43" h="14">
                  <a:moveTo>
                    <a:pt x="43" y="14"/>
                  </a:moveTo>
                  <a:lnTo>
                    <a:pt x="43" y="0"/>
                  </a:lnTo>
                  <a:lnTo>
                    <a:pt x="22" y="0"/>
                  </a:lnTo>
                  <a:lnTo>
                    <a:pt x="22"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4000" name="Freeform 9"/>
            <p:cNvSpPr>
              <a:spLocks/>
            </p:cNvSpPr>
            <p:nvPr/>
          </p:nvSpPr>
          <p:spPr bwMode="auto">
            <a:xfrm>
              <a:off x="6985000" y="814388"/>
              <a:ext cx="887413" cy="282575"/>
            </a:xfrm>
            <a:custGeom>
              <a:avLst/>
              <a:gdLst>
                <a:gd name="T0" fmla="*/ 44 w 44"/>
                <a:gd name="T1" fmla="*/ 14 h 14"/>
                <a:gd name="T2" fmla="*/ 44 w 44"/>
                <a:gd name="T3" fmla="*/ 0 h 14"/>
                <a:gd name="T4" fmla="*/ 22 w 44"/>
                <a:gd name="T5" fmla="*/ 0 h 14"/>
                <a:gd name="T6" fmla="*/ 22 w 44"/>
                <a:gd name="T7" fmla="*/ 14 h 14"/>
                <a:gd name="T8" fmla="*/ 0 w 44"/>
                <a:gd name="T9" fmla="*/ 14 h 14"/>
                <a:gd name="T10" fmla="*/ 0 60000 65536"/>
                <a:gd name="T11" fmla="*/ 0 60000 65536"/>
                <a:gd name="T12" fmla="*/ 0 60000 65536"/>
                <a:gd name="T13" fmla="*/ 0 60000 65536"/>
                <a:gd name="T14" fmla="*/ 0 60000 65536"/>
                <a:gd name="T15" fmla="*/ 0 w 44"/>
                <a:gd name="T16" fmla="*/ 0 h 14"/>
                <a:gd name="T17" fmla="*/ 44 w 44"/>
                <a:gd name="T18" fmla="*/ 14 h 14"/>
              </a:gdLst>
              <a:ahLst/>
              <a:cxnLst>
                <a:cxn ang="T10">
                  <a:pos x="T0" y="T1"/>
                </a:cxn>
                <a:cxn ang="T11">
                  <a:pos x="T2" y="T3"/>
                </a:cxn>
                <a:cxn ang="T12">
                  <a:pos x="T4" y="T5"/>
                </a:cxn>
                <a:cxn ang="T13">
                  <a:pos x="T6" y="T7"/>
                </a:cxn>
                <a:cxn ang="T14">
                  <a:pos x="T8" y="T9"/>
                </a:cxn>
              </a:cxnLst>
              <a:rect l="T15" t="T16" r="T17" b="T18"/>
              <a:pathLst>
                <a:path w="44" h="14">
                  <a:moveTo>
                    <a:pt x="44" y="14"/>
                  </a:moveTo>
                  <a:lnTo>
                    <a:pt x="44" y="0"/>
                  </a:lnTo>
                  <a:lnTo>
                    <a:pt x="22" y="0"/>
                  </a:lnTo>
                  <a:lnTo>
                    <a:pt x="22"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4001" name="Freeform 98"/>
            <p:cNvSpPr>
              <a:spLocks/>
            </p:cNvSpPr>
            <p:nvPr/>
          </p:nvSpPr>
          <p:spPr bwMode="auto">
            <a:xfrm>
              <a:off x="7872413" y="814388"/>
              <a:ext cx="565150" cy="282575"/>
            </a:xfrm>
            <a:custGeom>
              <a:avLst/>
              <a:gdLst>
                <a:gd name="T0" fmla="*/ 28 w 28"/>
                <a:gd name="T1" fmla="*/ 0 h 14"/>
                <a:gd name="T2" fmla="*/ 21 w 28"/>
                <a:gd name="T3" fmla="*/ 0 h 14"/>
                <a:gd name="T4" fmla="*/ 21 w 28"/>
                <a:gd name="T5" fmla="*/ 14 h 14"/>
                <a:gd name="T6" fmla="*/ 0 w 28"/>
                <a:gd name="T7" fmla="*/ 14 h 14"/>
                <a:gd name="T8" fmla="*/ 0 60000 65536"/>
                <a:gd name="T9" fmla="*/ 0 60000 65536"/>
                <a:gd name="T10" fmla="*/ 0 60000 65536"/>
                <a:gd name="T11" fmla="*/ 0 60000 65536"/>
                <a:gd name="T12" fmla="*/ 0 w 28"/>
                <a:gd name="T13" fmla="*/ 0 h 14"/>
                <a:gd name="T14" fmla="*/ 28 w 28"/>
                <a:gd name="T15" fmla="*/ 14 h 14"/>
              </a:gdLst>
              <a:ahLst/>
              <a:cxnLst>
                <a:cxn ang="T8">
                  <a:pos x="T0" y="T1"/>
                </a:cxn>
                <a:cxn ang="T9">
                  <a:pos x="T2" y="T3"/>
                </a:cxn>
                <a:cxn ang="T10">
                  <a:pos x="T4" y="T5"/>
                </a:cxn>
                <a:cxn ang="T11">
                  <a:pos x="T6" y="T7"/>
                </a:cxn>
              </a:cxnLst>
              <a:rect l="T12" t="T13" r="T14" b="T15"/>
              <a:pathLst>
                <a:path w="28" h="14">
                  <a:moveTo>
                    <a:pt x="28" y="0"/>
                  </a:moveTo>
                  <a:lnTo>
                    <a:pt x="21" y="0"/>
                  </a:lnTo>
                  <a:lnTo>
                    <a:pt x="21"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123992" name="Rectangle 99"/>
          <p:cNvSpPr>
            <a:spLocks noChangeArrowheads="1"/>
          </p:cNvSpPr>
          <p:nvPr/>
        </p:nvSpPr>
        <p:spPr bwMode="auto">
          <a:xfrm>
            <a:off x="5449888" y="2301875"/>
            <a:ext cx="1778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latin typeface="Nimbus Roman No9 L"/>
              </a:rPr>
              <a:t>#2</a:t>
            </a:r>
            <a:endParaRPr lang="en-US" altLang="en-US"/>
          </a:p>
        </p:txBody>
      </p:sp>
      <p:sp>
        <p:nvSpPr>
          <p:cNvPr id="123993" name="Rectangle 100"/>
          <p:cNvSpPr>
            <a:spLocks noChangeArrowheads="1"/>
          </p:cNvSpPr>
          <p:nvPr/>
        </p:nvSpPr>
        <p:spPr bwMode="auto">
          <a:xfrm>
            <a:off x="6318250" y="2301875"/>
            <a:ext cx="1778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latin typeface="Nimbus Roman No9 L"/>
              </a:rPr>
              <a:t>#3</a:t>
            </a:r>
            <a:endParaRPr lang="en-US" altLang="en-US"/>
          </a:p>
        </p:txBody>
      </p:sp>
      <p:sp>
        <p:nvSpPr>
          <p:cNvPr id="103" name="Rounded Rectangular Callout 102"/>
          <p:cNvSpPr/>
          <p:nvPr/>
        </p:nvSpPr>
        <p:spPr>
          <a:xfrm>
            <a:off x="76200" y="1719073"/>
            <a:ext cx="2924177" cy="795527"/>
          </a:xfrm>
          <a:prstGeom prst="wedgeRoundRectCallout">
            <a:avLst>
              <a:gd name="adj1" fmla="val 157976"/>
              <a:gd name="adj2" fmla="val -25280"/>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lIns="36000" tIns="36000" rIns="36000" bIns="36000" rtlCol="0" anchor="ctr">
            <a:spAutoFit/>
          </a:bodyPr>
          <a:lstStyle/>
          <a:p>
            <a:pPr algn="just"/>
            <a:r>
              <a:rPr lang="en-IN" sz="1400" dirty="0"/>
              <a:t>FRAME# deactivates this signal during the second-last word of the transfer.</a:t>
            </a:r>
          </a:p>
        </p:txBody>
      </p:sp>
    </p:spTree>
    <p:extLst>
      <p:ext uri="{BB962C8B-B14F-4D97-AF65-F5344CB8AC3E}">
        <p14:creationId xmlns:p14="http://schemas.microsoft.com/office/powerpoint/2010/main" val="295943309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Line 10"/>
          <p:cNvSpPr>
            <a:spLocks noChangeShapeType="1"/>
          </p:cNvSpPr>
          <p:nvPr/>
        </p:nvSpPr>
        <p:spPr bwMode="auto">
          <a:xfrm flipV="1">
            <a:off x="2200275" y="1238250"/>
            <a:ext cx="1588" cy="45227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06" name="Line 11"/>
          <p:cNvSpPr>
            <a:spLocks noChangeShapeType="1"/>
          </p:cNvSpPr>
          <p:nvPr/>
        </p:nvSpPr>
        <p:spPr bwMode="auto">
          <a:xfrm flipV="1">
            <a:off x="3068638" y="3419475"/>
            <a:ext cx="1587" cy="23415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07" name="Line 12"/>
          <p:cNvSpPr>
            <a:spLocks noChangeShapeType="1"/>
          </p:cNvSpPr>
          <p:nvPr/>
        </p:nvSpPr>
        <p:spPr bwMode="auto">
          <a:xfrm flipV="1">
            <a:off x="3935413" y="3419475"/>
            <a:ext cx="1587" cy="23415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08" name="Line 13"/>
          <p:cNvSpPr>
            <a:spLocks noChangeShapeType="1"/>
          </p:cNvSpPr>
          <p:nvPr/>
        </p:nvSpPr>
        <p:spPr bwMode="auto">
          <a:xfrm flipV="1">
            <a:off x="4803775" y="3419475"/>
            <a:ext cx="1588" cy="23415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09" name="Line 14"/>
          <p:cNvSpPr>
            <a:spLocks noChangeShapeType="1"/>
          </p:cNvSpPr>
          <p:nvPr/>
        </p:nvSpPr>
        <p:spPr bwMode="auto">
          <a:xfrm flipV="1">
            <a:off x="5692775" y="3419475"/>
            <a:ext cx="1588" cy="23415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10" name="Line 15"/>
          <p:cNvSpPr>
            <a:spLocks noChangeShapeType="1"/>
          </p:cNvSpPr>
          <p:nvPr/>
        </p:nvSpPr>
        <p:spPr bwMode="auto">
          <a:xfrm flipV="1">
            <a:off x="6561138" y="3419475"/>
            <a:ext cx="1587" cy="23415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11" name="Line 16"/>
          <p:cNvSpPr>
            <a:spLocks noChangeShapeType="1"/>
          </p:cNvSpPr>
          <p:nvPr/>
        </p:nvSpPr>
        <p:spPr bwMode="auto">
          <a:xfrm flipV="1">
            <a:off x="7427913" y="3419475"/>
            <a:ext cx="1587" cy="23415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12" name="Line 17"/>
          <p:cNvSpPr>
            <a:spLocks noChangeShapeType="1"/>
          </p:cNvSpPr>
          <p:nvPr/>
        </p:nvSpPr>
        <p:spPr bwMode="auto">
          <a:xfrm flipV="1">
            <a:off x="8296275" y="1238250"/>
            <a:ext cx="1588" cy="45227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13" name="Rectangle 18"/>
          <p:cNvSpPr>
            <a:spLocks noChangeArrowheads="1"/>
          </p:cNvSpPr>
          <p:nvPr/>
        </p:nvSpPr>
        <p:spPr bwMode="auto">
          <a:xfrm>
            <a:off x="2582863" y="288925"/>
            <a:ext cx="2016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1</a:t>
            </a:r>
            <a:endParaRPr lang="en-US" altLang="en-US"/>
          </a:p>
        </p:txBody>
      </p:sp>
      <p:sp>
        <p:nvSpPr>
          <p:cNvPr id="123914" name="Rectangle 19"/>
          <p:cNvSpPr>
            <a:spLocks noChangeArrowheads="1"/>
          </p:cNvSpPr>
          <p:nvPr/>
        </p:nvSpPr>
        <p:spPr bwMode="auto">
          <a:xfrm>
            <a:off x="3451225" y="288925"/>
            <a:ext cx="20161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2</a:t>
            </a:r>
            <a:endParaRPr lang="en-US" altLang="en-US"/>
          </a:p>
        </p:txBody>
      </p:sp>
      <p:sp>
        <p:nvSpPr>
          <p:cNvPr id="123915" name="Rectangle 20"/>
          <p:cNvSpPr>
            <a:spLocks noChangeArrowheads="1"/>
          </p:cNvSpPr>
          <p:nvPr/>
        </p:nvSpPr>
        <p:spPr bwMode="auto">
          <a:xfrm>
            <a:off x="4319588" y="288925"/>
            <a:ext cx="2016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3</a:t>
            </a:r>
            <a:endParaRPr lang="en-US" altLang="en-US"/>
          </a:p>
        </p:txBody>
      </p:sp>
      <p:sp>
        <p:nvSpPr>
          <p:cNvPr id="123916" name="Rectangle 21"/>
          <p:cNvSpPr>
            <a:spLocks noChangeArrowheads="1"/>
          </p:cNvSpPr>
          <p:nvPr/>
        </p:nvSpPr>
        <p:spPr bwMode="auto">
          <a:xfrm>
            <a:off x="5208588" y="288925"/>
            <a:ext cx="2016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4</a:t>
            </a:r>
            <a:endParaRPr lang="en-US" altLang="en-US"/>
          </a:p>
        </p:txBody>
      </p:sp>
      <p:sp>
        <p:nvSpPr>
          <p:cNvPr id="123917" name="Rectangle 22"/>
          <p:cNvSpPr>
            <a:spLocks noChangeArrowheads="1"/>
          </p:cNvSpPr>
          <p:nvPr/>
        </p:nvSpPr>
        <p:spPr bwMode="auto">
          <a:xfrm>
            <a:off x="6075363" y="288925"/>
            <a:ext cx="2016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5</a:t>
            </a:r>
            <a:endParaRPr lang="en-US" altLang="en-US"/>
          </a:p>
        </p:txBody>
      </p:sp>
      <p:sp>
        <p:nvSpPr>
          <p:cNvPr id="123918" name="Rectangle 23"/>
          <p:cNvSpPr>
            <a:spLocks noChangeArrowheads="1"/>
          </p:cNvSpPr>
          <p:nvPr/>
        </p:nvSpPr>
        <p:spPr bwMode="auto">
          <a:xfrm>
            <a:off x="6943725" y="288925"/>
            <a:ext cx="20161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6</a:t>
            </a:r>
            <a:endParaRPr lang="en-US" altLang="en-US"/>
          </a:p>
        </p:txBody>
      </p:sp>
      <p:sp>
        <p:nvSpPr>
          <p:cNvPr id="123919" name="Rectangle 24"/>
          <p:cNvSpPr>
            <a:spLocks noChangeArrowheads="1"/>
          </p:cNvSpPr>
          <p:nvPr/>
        </p:nvSpPr>
        <p:spPr bwMode="auto">
          <a:xfrm>
            <a:off x="7812088" y="288925"/>
            <a:ext cx="2016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7</a:t>
            </a:r>
            <a:endParaRPr lang="en-US" altLang="en-US"/>
          </a:p>
        </p:txBody>
      </p:sp>
      <p:sp>
        <p:nvSpPr>
          <p:cNvPr id="123920" name="Freeform 25"/>
          <p:cNvSpPr>
            <a:spLocks/>
          </p:cNvSpPr>
          <p:nvPr/>
        </p:nvSpPr>
        <p:spPr bwMode="auto">
          <a:xfrm>
            <a:off x="1755775" y="1541463"/>
            <a:ext cx="6681788" cy="282575"/>
          </a:xfrm>
          <a:custGeom>
            <a:avLst/>
            <a:gdLst>
              <a:gd name="T0" fmla="*/ 331 w 331"/>
              <a:gd name="T1" fmla="*/ 0 h 14"/>
              <a:gd name="T2" fmla="*/ 209 w 331"/>
              <a:gd name="T3" fmla="*/ 0 h 14"/>
              <a:gd name="T4" fmla="*/ 209 w 331"/>
              <a:gd name="T5" fmla="*/ 14 h 14"/>
              <a:gd name="T6" fmla="*/ 36 w 331"/>
              <a:gd name="T7" fmla="*/ 14 h 14"/>
              <a:gd name="T8" fmla="*/ 36 w 331"/>
              <a:gd name="T9" fmla="*/ 0 h 14"/>
              <a:gd name="T10" fmla="*/ 0 w 331"/>
              <a:gd name="T11" fmla="*/ 0 h 14"/>
              <a:gd name="T12" fmla="*/ 0 60000 65536"/>
              <a:gd name="T13" fmla="*/ 0 60000 65536"/>
              <a:gd name="T14" fmla="*/ 0 60000 65536"/>
              <a:gd name="T15" fmla="*/ 0 60000 65536"/>
              <a:gd name="T16" fmla="*/ 0 60000 65536"/>
              <a:gd name="T17" fmla="*/ 0 60000 65536"/>
              <a:gd name="T18" fmla="*/ 0 w 331"/>
              <a:gd name="T19" fmla="*/ 0 h 14"/>
              <a:gd name="T20" fmla="*/ 331 w 331"/>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331" h="14">
                <a:moveTo>
                  <a:pt x="331" y="0"/>
                </a:moveTo>
                <a:lnTo>
                  <a:pt x="209" y="0"/>
                </a:lnTo>
                <a:lnTo>
                  <a:pt x="209" y="14"/>
                </a:lnTo>
                <a:lnTo>
                  <a:pt x="36" y="14"/>
                </a:lnTo>
                <a:lnTo>
                  <a:pt x="36" y="0"/>
                </a:lnTo>
                <a:lnTo>
                  <a:pt x="0" y="0"/>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21" name="Line 26"/>
          <p:cNvSpPr>
            <a:spLocks noChangeShapeType="1"/>
          </p:cNvSpPr>
          <p:nvPr/>
        </p:nvSpPr>
        <p:spPr bwMode="auto">
          <a:xfrm flipH="1">
            <a:off x="1755775" y="2409825"/>
            <a:ext cx="727075" cy="1588"/>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22" name="Freeform 27"/>
          <p:cNvSpPr>
            <a:spLocks/>
          </p:cNvSpPr>
          <p:nvPr/>
        </p:nvSpPr>
        <p:spPr bwMode="auto">
          <a:xfrm>
            <a:off x="2482850" y="2268538"/>
            <a:ext cx="80963" cy="282575"/>
          </a:xfrm>
          <a:custGeom>
            <a:avLst/>
            <a:gdLst>
              <a:gd name="T0" fmla="*/ 4 w 4"/>
              <a:gd name="T1" fmla="*/ 14 h 14"/>
              <a:gd name="T2" fmla="*/ 0 w 4"/>
              <a:gd name="T3" fmla="*/ 7 h 14"/>
              <a:gd name="T4" fmla="*/ 4 w 4"/>
              <a:gd name="T5" fmla="*/ 0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4" y="14"/>
                </a:moveTo>
                <a:lnTo>
                  <a:pt x="0" y="7"/>
                </a:lnTo>
                <a:lnTo>
                  <a:pt x="4" y="0"/>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23" name="Freeform 28"/>
          <p:cNvSpPr>
            <a:spLocks/>
          </p:cNvSpPr>
          <p:nvPr/>
        </p:nvSpPr>
        <p:spPr bwMode="auto">
          <a:xfrm>
            <a:off x="3351213" y="2268538"/>
            <a:ext cx="79375" cy="282575"/>
          </a:xfrm>
          <a:custGeom>
            <a:avLst/>
            <a:gdLst>
              <a:gd name="T0" fmla="*/ 0 w 4"/>
              <a:gd name="T1" fmla="*/ 0 h 14"/>
              <a:gd name="T2" fmla="*/ 4 w 4"/>
              <a:gd name="T3" fmla="*/ 7 h 14"/>
              <a:gd name="T4" fmla="*/ 0 w 4"/>
              <a:gd name="T5" fmla="*/ 14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0" y="0"/>
                </a:moveTo>
                <a:lnTo>
                  <a:pt x="4" y="7"/>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24" name="Line 29"/>
          <p:cNvSpPr>
            <a:spLocks noChangeShapeType="1"/>
          </p:cNvSpPr>
          <p:nvPr/>
        </p:nvSpPr>
        <p:spPr bwMode="auto">
          <a:xfrm flipH="1">
            <a:off x="2563813" y="2268538"/>
            <a:ext cx="787400" cy="1587"/>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25" name="Line 30"/>
          <p:cNvSpPr>
            <a:spLocks noChangeShapeType="1"/>
          </p:cNvSpPr>
          <p:nvPr/>
        </p:nvSpPr>
        <p:spPr bwMode="auto">
          <a:xfrm flipH="1">
            <a:off x="2563813" y="2551113"/>
            <a:ext cx="787400" cy="1587"/>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26" name="Freeform 31"/>
          <p:cNvSpPr>
            <a:spLocks/>
          </p:cNvSpPr>
          <p:nvPr/>
        </p:nvSpPr>
        <p:spPr bwMode="auto">
          <a:xfrm>
            <a:off x="4238625" y="2268538"/>
            <a:ext cx="60325" cy="282575"/>
          </a:xfrm>
          <a:custGeom>
            <a:avLst/>
            <a:gdLst>
              <a:gd name="T0" fmla="*/ 3 w 3"/>
              <a:gd name="T1" fmla="*/ 14 h 14"/>
              <a:gd name="T2" fmla="*/ 0 w 3"/>
              <a:gd name="T3" fmla="*/ 7 h 14"/>
              <a:gd name="T4" fmla="*/ 3 w 3"/>
              <a:gd name="T5" fmla="*/ 0 h 14"/>
              <a:gd name="T6" fmla="*/ 0 60000 65536"/>
              <a:gd name="T7" fmla="*/ 0 60000 65536"/>
              <a:gd name="T8" fmla="*/ 0 60000 65536"/>
              <a:gd name="T9" fmla="*/ 0 w 3"/>
              <a:gd name="T10" fmla="*/ 0 h 14"/>
              <a:gd name="T11" fmla="*/ 3 w 3"/>
              <a:gd name="T12" fmla="*/ 14 h 14"/>
            </a:gdLst>
            <a:ahLst/>
            <a:cxnLst>
              <a:cxn ang="T6">
                <a:pos x="T0" y="T1"/>
              </a:cxn>
              <a:cxn ang="T7">
                <a:pos x="T2" y="T3"/>
              </a:cxn>
              <a:cxn ang="T8">
                <a:pos x="T4" y="T5"/>
              </a:cxn>
            </a:cxnLst>
            <a:rect l="T9" t="T10" r="T11" b="T12"/>
            <a:pathLst>
              <a:path w="3" h="14">
                <a:moveTo>
                  <a:pt x="3" y="14"/>
                </a:moveTo>
                <a:lnTo>
                  <a:pt x="0" y="7"/>
                </a:lnTo>
                <a:lnTo>
                  <a:pt x="3" y="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27" name="Freeform 32"/>
          <p:cNvSpPr>
            <a:spLocks/>
          </p:cNvSpPr>
          <p:nvPr/>
        </p:nvSpPr>
        <p:spPr bwMode="auto">
          <a:xfrm>
            <a:off x="5026025" y="2268538"/>
            <a:ext cx="80963" cy="282575"/>
          </a:xfrm>
          <a:custGeom>
            <a:avLst/>
            <a:gdLst>
              <a:gd name="T0" fmla="*/ 0 w 4"/>
              <a:gd name="T1" fmla="*/ 0 h 14"/>
              <a:gd name="T2" fmla="*/ 4 w 4"/>
              <a:gd name="T3" fmla="*/ 7 h 14"/>
              <a:gd name="T4" fmla="*/ 0 w 4"/>
              <a:gd name="T5" fmla="*/ 14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0" y="0"/>
                </a:moveTo>
                <a:lnTo>
                  <a:pt x="4" y="7"/>
                </a:lnTo>
                <a:lnTo>
                  <a:pt x="0" y="14"/>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28" name="Line 33"/>
          <p:cNvSpPr>
            <a:spLocks noChangeShapeType="1"/>
          </p:cNvSpPr>
          <p:nvPr/>
        </p:nvSpPr>
        <p:spPr bwMode="auto">
          <a:xfrm flipH="1">
            <a:off x="4298950" y="2268538"/>
            <a:ext cx="727075"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29" name="Line 34"/>
          <p:cNvSpPr>
            <a:spLocks noChangeShapeType="1"/>
          </p:cNvSpPr>
          <p:nvPr/>
        </p:nvSpPr>
        <p:spPr bwMode="auto">
          <a:xfrm flipH="1">
            <a:off x="4298950" y="2551113"/>
            <a:ext cx="727075"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30" name="Freeform 35"/>
          <p:cNvSpPr>
            <a:spLocks/>
          </p:cNvSpPr>
          <p:nvPr/>
        </p:nvSpPr>
        <p:spPr bwMode="auto">
          <a:xfrm>
            <a:off x="6843713" y="2268538"/>
            <a:ext cx="80962" cy="282575"/>
          </a:xfrm>
          <a:custGeom>
            <a:avLst/>
            <a:gdLst>
              <a:gd name="T0" fmla="*/ 4 w 4"/>
              <a:gd name="T1" fmla="*/ 14 h 14"/>
              <a:gd name="T2" fmla="*/ 0 w 4"/>
              <a:gd name="T3" fmla="*/ 7 h 14"/>
              <a:gd name="T4" fmla="*/ 4 w 4"/>
              <a:gd name="T5" fmla="*/ 0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4" y="14"/>
                </a:moveTo>
                <a:lnTo>
                  <a:pt x="0" y="7"/>
                </a:lnTo>
                <a:lnTo>
                  <a:pt x="4" y="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31" name="Freeform 36"/>
          <p:cNvSpPr>
            <a:spLocks/>
          </p:cNvSpPr>
          <p:nvPr/>
        </p:nvSpPr>
        <p:spPr bwMode="auto">
          <a:xfrm>
            <a:off x="7650163" y="2268538"/>
            <a:ext cx="60325" cy="282575"/>
          </a:xfrm>
          <a:custGeom>
            <a:avLst/>
            <a:gdLst>
              <a:gd name="T0" fmla="*/ 0 w 3"/>
              <a:gd name="T1" fmla="*/ 0 h 14"/>
              <a:gd name="T2" fmla="*/ 3 w 3"/>
              <a:gd name="T3" fmla="*/ 7 h 14"/>
              <a:gd name="T4" fmla="*/ 0 w 3"/>
              <a:gd name="T5" fmla="*/ 14 h 14"/>
              <a:gd name="T6" fmla="*/ 0 60000 65536"/>
              <a:gd name="T7" fmla="*/ 0 60000 65536"/>
              <a:gd name="T8" fmla="*/ 0 60000 65536"/>
              <a:gd name="T9" fmla="*/ 0 w 3"/>
              <a:gd name="T10" fmla="*/ 0 h 14"/>
              <a:gd name="T11" fmla="*/ 3 w 3"/>
              <a:gd name="T12" fmla="*/ 14 h 14"/>
            </a:gdLst>
            <a:ahLst/>
            <a:cxnLst>
              <a:cxn ang="T6">
                <a:pos x="T0" y="T1"/>
              </a:cxn>
              <a:cxn ang="T7">
                <a:pos x="T2" y="T3"/>
              </a:cxn>
              <a:cxn ang="T8">
                <a:pos x="T4" y="T5"/>
              </a:cxn>
            </a:cxnLst>
            <a:rect l="T9" t="T10" r="T11" b="T12"/>
            <a:pathLst>
              <a:path w="3" h="14">
                <a:moveTo>
                  <a:pt x="0" y="0"/>
                </a:moveTo>
                <a:lnTo>
                  <a:pt x="3" y="7"/>
                </a:lnTo>
                <a:lnTo>
                  <a:pt x="0" y="14"/>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32" name="Line 37"/>
          <p:cNvSpPr>
            <a:spLocks noChangeShapeType="1"/>
          </p:cNvSpPr>
          <p:nvPr/>
        </p:nvSpPr>
        <p:spPr bwMode="auto">
          <a:xfrm flipH="1">
            <a:off x="6924675" y="2268538"/>
            <a:ext cx="725488"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33" name="Freeform 38"/>
          <p:cNvSpPr>
            <a:spLocks/>
          </p:cNvSpPr>
          <p:nvPr/>
        </p:nvSpPr>
        <p:spPr bwMode="auto">
          <a:xfrm>
            <a:off x="2482850" y="2994025"/>
            <a:ext cx="80963" cy="284163"/>
          </a:xfrm>
          <a:custGeom>
            <a:avLst/>
            <a:gdLst>
              <a:gd name="T0" fmla="*/ 4 w 4"/>
              <a:gd name="T1" fmla="*/ 14 h 14"/>
              <a:gd name="T2" fmla="*/ 0 w 4"/>
              <a:gd name="T3" fmla="*/ 7 h 14"/>
              <a:gd name="T4" fmla="*/ 4 w 4"/>
              <a:gd name="T5" fmla="*/ 0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4" y="14"/>
                </a:moveTo>
                <a:lnTo>
                  <a:pt x="0" y="7"/>
                </a:lnTo>
                <a:lnTo>
                  <a:pt x="4" y="0"/>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34" name="Freeform 39"/>
          <p:cNvSpPr>
            <a:spLocks/>
          </p:cNvSpPr>
          <p:nvPr/>
        </p:nvSpPr>
        <p:spPr bwMode="auto">
          <a:xfrm>
            <a:off x="3351213" y="2994025"/>
            <a:ext cx="79375" cy="284163"/>
          </a:xfrm>
          <a:custGeom>
            <a:avLst/>
            <a:gdLst>
              <a:gd name="T0" fmla="*/ 0 w 4"/>
              <a:gd name="T1" fmla="*/ 0 h 14"/>
              <a:gd name="T2" fmla="*/ 4 w 4"/>
              <a:gd name="T3" fmla="*/ 7 h 14"/>
              <a:gd name="T4" fmla="*/ 0 w 4"/>
              <a:gd name="T5" fmla="*/ 14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0" y="0"/>
                </a:moveTo>
                <a:lnTo>
                  <a:pt x="4" y="7"/>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35" name="Line 40"/>
          <p:cNvSpPr>
            <a:spLocks noChangeShapeType="1"/>
          </p:cNvSpPr>
          <p:nvPr/>
        </p:nvSpPr>
        <p:spPr bwMode="auto">
          <a:xfrm flipH="1">
            <a:off x="2563813" y="2994025"/>
            <a:ext cx="787400" cy="1588"/>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36" name="Line 41"/>
          <p:cNvSpPr>
            <a:spLocks noChangeShapeType="1"/>
          </p:cNvSpPr>
          <p:nvPr/>
        </p:nvSpPr>
        <p:spPr bwMode="auto">
          <a:xfrm flipH="1">
            <a:off x="2563813" y="3278188"/>
            <a:ext cx="787400" cy="1587"/>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37" name="Line 42"/>
          <p:cNvSpPr>
            <a:spLocks noChangeShapeType="1"/>
          </p:cNvSpPr>
          <p:nvPr/>
        </p:nvSpPr>
        <p:spPr bwMode="auto">
          <a:xfrm flipH="1">
            <a:off x="1755775" y="3136900"/>
            <a:ext cx="727075" cy="1588"/>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38" name="Freeform 43"/>
          <p:cNvSpPr>
            <a:spLocks/>
          </p:cNvSpPr>
          <p:nvPr/>
        </p:nvSpPr>
        <p:spPr bwMode="auto">
          <a:xfrm>
            <a:off x="3430588" y="2994025"/>
            <a:ext cx="80962" cy="284163"/>
          </a:xfrm>
          <a:custGeom>
            <a:avLst/>
            <a:gdLst>
              <a:gd name="T0" fmla="*/ 4 w 4"/>
              <a:gd name="T1" fmla="*/ 14 h 14"/>
              <a:gd name="T2" fmla="*/ 0 w 4"/>
              <a:gd name="T3" fmla="*/ 7 h 14"/>
              <a:gd name="T4" fmla="*/ 4 w 4"/>
              <a:gd name="T5" fmla="*/ 0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4" y="14"/>
                </a:moveTo>
                <a:lnTo>
                  <a:pt x="0" y="7"/>
                </a:lnTo>
                <a:lnTo>
                  <a:pt x="4" y="0"/>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39" name="Freeform 44"/>
          <p:cNvSpPr>
            <a:spLocks/>
          </p:cNvSpPr>
          <p:nvPr/>
        </p:nvSpPr>
        <p:spPr bwMode="auto">
          <a:xfrm>
            <a:off x="7710488" y="2994025"/>
            <a:ext cx="80962" cy="284163"/>
          </a:xfrm>
          <a:custGeom>
            <a:avLst/>
            <a:gdLst>
              <a:gd name="T0" fmla="*/ 0 w 4"/>
              <a:gd name="T1" fmla="*/ 0 h 14"/>
              <a:gd name="T2" fmla="*/ 4 w 4"/>
              <a:gd name="T3" fmla="*/ 7 h 14"/>
              <a:gd name="T4" fmla="*/ 0 w 4"/>
              <a:gd name="T5" fmla="*/ 14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0" y="0"/>
                </a:moveTo>
                <a:lnTo>
                  <a:pt x="4" y="7"/>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40" name="Line 45"/>
          <p:cNvSpPr>
            <a:spLocks noChangeShapeType="1"/>
          </p:cNvSpPr>
          <p:nvPr/>
        </p:nvSpPr>
        <p:spPr bwMode="auto">
          <a:xfrm flipH="1">
            <a:off x="3511550" y="2994025"/>
            <a:ext cx="4198938" cy="1588"/>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1" name="Line 46"/>
          <p:cNvSpPr>
            <a:spLocks noChangeShapeType="1"/>
          </p:cNvSpPr>
          <p:nvPr/>
        </p:nvSpPr>
        <p:spPr bwMode="auto">
          <a:xfrm flipH="1">
            <a:off x="3511550" y="3278188"/>
            <a:ext cx="4198938" cy="1587"/>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2" name="Line 47"/>
          <p:cNvSpPr>
            <a:spLocks noChangeShapeType="1"/>
          </p:cNvSpPr>
          <p:nvPr/>
        </p:nvSpPr>
        <p:spPr bwMode="auto">
          <a:xfrm flipH="1">
            <a:off x="7791450" y="3136900"/>
            <a:ext cx="646113" cy="1588"/>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3" name="Line 48"/>
          <p:cNvSpPr>
            <a:spLocks noChangeShapeType="1"/>
          </p:cNvSpPr>
          <p:nvPr/>
        </p:nvSpPr>
        <p:spPr bwMode="auto">
          <a:xfrm flipH="1">
            <a:off x="6924675" y="2551113"/>
            <a:ext cx="725488"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4" name="Line 49"/>
          <p:cNvSpPr>
            <a:spLocks noChangeShapeType="1"/>
          </p:cNvSpPr>
          <p:nvPr/>
        </p:nvSpPr>
        <p:spPr bwMode="auto">
          <a:xfrm flipH="1">
            <a:off x="7710488" y="2409825"/>
            <a:ext cx="727075" cy="15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5" name="Freeform 50"/>
          <p:cNvSpPr>
            <a:spLocks/>
          </p:cNvSpPr>
          <p:nvPr/>
        </p:nvSpPr>
        <p:spPr bwMode="auto">
          <a:xfrm>
            <a:off x="1755775" y="5175250"/>
            <a:ext cx="6681788" cy="282575"/>
          </a:xfrm>
          <a:custGeom>
            <a:avLst/>
            <a:gdLst>
              <a:gd name="T0" fmla="*/ 331 w 331"/>
              <a:gd name="T1" fmla="*/ 0 h 14"/>
              <a:gd name="T2" fmla="*/ 295 w 331"/>
              <a:gd name="T3" fmla="*/ 0 h 14"/>
              <a:gd name="T4" fmla="*/ 295 w 331"/>
              <a:gd name="T5" fmla="*/ 14 h 14"/>
              <a:gd name="T6" fmla="*/ 79 w 331"/>
              <a:gd name="T7" fmla="*/ 14 h 14"/>
              <a:gd name="T8" fmla="*/ 79 w 331"/>
              <a:gd name="T9" fmla="*/ 0 h 14"/>
              <a:gd name="T10" fmla="*/ 0 w 331"/>
              <a:gd name="T11" fmla="*/ 0 h 14"/>
              <a:gd name="T12" fmla="*/ 0 60000 65536"/>
              <a:gd name="T13" fmla="*/ 0 60000 65536"/>
              <a:gd name="T14" fmla="*/ 0 60000 65536"/>
              <a:gd name="T15" fmla="*/ 0 60000 65536"/>
              <a:gd name="T16" fmla="*/ 0 60000 65536"/>
              <a:gd name="T17" fmla="*/ 0 60000 65536"/>
              <a:gd name="T18" fmla="*/ 0 w 331"/>
              <a:gd name="T19" fmla="*/ 0 h 14"/>
              <a:gd name="T20" fmla="*/ 331 w 331"/>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331" h="14">
                <a:moveTo>
                  <a:pt x="331" y="0"/>
                </a:moveTo>
                <a:lnTo>
                  <a:pt x="295" y="0"/>
                </a:lnTo>
                <a:lnTo>
                  <a:pt x="295" y="14"/>
                </a:lnTo>
                <a:lnTo>
                  <a:pt x="79" y="14"/>
                </a:lnTo>
                <a:lnTo>
                  <a:pt x="79" y="0"/>
                </a:lnTo>
                <a:lnTo>
                  <a:pt x="0" y="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46" name="Line 51"/>
          <p:cNvSpPr>
            <a:spLocks noChangeShapeType="1"/>
          </p:cNvSpPr>
          <p:nvPr/>
        </p:nvSpPr>
        <p:spPr bwMode="auto">
          <a:xfrm>
            <a:off x="2200275" y="228600"/>
            <a:ext cx="1588"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7" name="Line 52"/>
          <p:cNvSpPr>
            <a:spLocks noChangeShapeType="1"/>
          </p:cNvSpPr>
          <p:nvPr/>
        </p:nvSpPr>
        <p:spPr bwMode="auto">
          <a:xfrm>
            <a:off x="3068638" y="228600"/>
            <a:ext cx="1587"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8" name="Line 53"/>
          <p:cNvSpPr>
            <a:spLocks noChangeShapeType="1"/>
          </p:cNvSpPr>
          <p:nvPr/>
        </p:nvSpPr>
        <p:spPr bwMode="auto">
          <a:xfrm>
            <a:off x="3935413" y="228600"/>
            <a:ext cx="1587"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9" name="Line 54"/>
          <p:cNvSpPr>
            <a:spLocks noChangeShapeType="1"/>
          </p:cNvSpPr>
          <p:nvPr/>
        </p:nvSpPr>
        <p:spPr bwMode="auto">
          <a:xfrm>
            <a:off x="4803775" y="228600"/>
            <a:ext cx="1588"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50" name="Line 55"/>
          <p:cNvSpPr>
            <a:spLocks noChangeShapeType="1"/>
          </p:cNvSpPr>
          <p:nvPr/>
        </p:nvSpPr>
        <p:spPr bwMode="auto">
          <a:xfrm>
            <a:off x="5692775" y="228600"/>
            <a:ext cx="1588"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51" name="Line 56"/>
          <p:cNvSpPr>
            <a:spLocks noChangeShapeType="1"/>
          </p:cNvSpPr>
          <p:nvPr/>
        </p:nvSpPr>
        <p:spPr bwMode="auto">
          <a:xfrm>
            <a:off x="6561138" y="228600"/>
            <a:ext cx="1587"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52" name="Line 57"/>
          <p:cNvSpPr>
            <a:spLocks noChangeShapeType="1"/>
          </p:cNvSpPr>
          <p:nvPr/>
        </p:nvSpPr>
        <p:spPr bwMode="auto">
          <a:xfrm>
            <a:off x="7427913" y="228600"/>
            <a:ext cx="1587"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53" name="Line 58"/>
          <p:cNvSpPr>
            <a:spLocks noChangeShapeType="1"/>
          </p:cNvSpPr>
          <p:nvPr/>
        </p:nvSpPr>
        <p:spPr bwMode="auto">
          <a:xfrm>
            <a:off x="8296275" y="228600"/>
            <a:ext cx="1588"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54" name="Rectangle 59"/>
          <p:cNvSpPr>
            <a:spLocks noChangeArrowheads="1"/>
          </p:cNvSpPr>
          <p:nvPr/>
        </p:nvSpPr>
        <p:spPr bwMode="auto">
          <a:xfrm>
            <a:off x="1109663" y="874713"/>
            <a:ext cx="42386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CLK</a:t>
            </a:r>
            <a:endParaRPr lang="en-US" altLang="en-US"/>
          </a:p>
        </p:txBody>
      </p:sp>
      <p:sp>
        <p:nvSpPr>
          <p:cNvPr id="123955" name="Rectangle 60"/>
          <p:cNvSpPr>
            <a:spLocks noChangeArrowheads="1"/>
          </p:cNvSpPr>
          <p:nvPr/>
        </p:nvSpPr>
        <p:spPr bwMode="auto">
          <a:xfrm>
            <a:off x="908050" y="1601788"/>
            <a:ext cx="74771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Frame#</a:t>
            </a:r>
            <a:endParaRPr lang="en-US" altLang="en-US"/>
          </a:p>
        </p:txBody>
      </p:sp>
      <p:sp>
        <p:nvSpPr>
          <p:cNvPr id="123956" name="Rectangle 61"/>
          <p:cNvSpPr>
            <a:spLocks noChangeArrowheads="1"/>
          </p:cNvSpPr>
          <p:nvPr/>
        </p:nvSpPr>
        <p:spPr bwMode="auto">
          <a:xfrm>
            <a:off x="1211263" y="2347913"/>
            <a:ext cx="363537"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AD</a:t>
            </a:r>
            <a:endParaRPr lang="en-US" altLang="en-US"/>
          </a:p>
        </p:txBody>
      </p:sp>
      <p:sp>
        <p:nvSpPr>
          <p:cNvPr id="123957" name="Rectangle 62"/>
          <p:cNvSpPr>
            <a:spLocks noChangeArrowheads="1"/>
          </p:cNvSpPr>
          <p:nvPr/>
        </p:nvSpPr>
        <p:spPr bwMode="auto">
          <a:xfrm>
            <a:off x="968375" y="3055938"/>
            <a:ext cx="6667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C/BE#</a:t>
            </a:r>
            <a:endParaRPr lang="en-US" altLang="en-US"/>
          </a:p>
        </p:txBody>
      </p:sp>
      <p:sp>
        <p:nvSpPr>
          <p:cNvPr id="123958" name="Rectangle 63"/>
          <p:cNvSpPr>
            <a:spLocks noChangeArrowheads="1"/>
          </p:cNvSpPr>
          <p:nvPr/>
        </p:nvSpPr>
        <p:spPr bwMode="auto">
          <a:xfrm>
            <a:off x="947738" y="3783013"/>
            <a:ext cx="4032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IRD</a:t>
            </a:r>
            <a:endParaRPr lang="en-US" altLang="en-US"/>
          </a:p>
        </p:txBody>
      </p:sp>
      <p:sp>
        <p:nvSpPr>
          <p:cNvPr id="123959" name="Rectangle 64"/>
          <p:cNvSpPr>
            <a:spLocks noChangeArrowheads="1"/>
          </p:cNvSpPr>
          <p:nvPr/>
        </p:nvSpPr>
        <p:spPr bwMode="auto">
          <a:xfrm>
            <a:off x="1250950" y="3783013"/>
            <a:ext cx="3429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Y#</a:t>
            </a:r>
            <a:endParaRPr lang="en-US" altLang="en-US"/>
          </a:p>
        </p:txBody>
      </p:sp>
      <p:sp>
        <p:nvSpPr>
          <p:cNvPr id="123960" name="Rectangle 65"/>
          <p:cNvSpPr>
            <a:spLocks noChangeArrowheads="1"/>
          </p:cNvSpPr>
          <p:nvPr/>
        </p:nvSpPr>
        <p:spPr bwMode="auto">
          <a:xfrm>
            <a:off x="887413" y="4489450"/>
            <a:ext cx="4445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TRD</a:t>
            </a:r>
            <a:endParaRPr lang="en-US" altLang="en-US"/>
          </a:p>
        </p:txBody>
      </p:sp>
      <p:sp>
        <p:nvSpPr>
          <p:cNvPr id="123961" name="Rectangle 66"/>
          <p:cNvSpPr>
            <a:spLocks noChangeArrowheads="1"/>
          </p:cNvSpPr>
          <p:nvPr/>
        </p:nvSpPr>
        <p:spPr bwMode="auto">
          <a:xfrm>
            <a:off x="1250950" y="4489450"/>
            <a:ext cx="3429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Y#</a:t>
            </a:r>
            <a:endParaRPr lang="en-US" altLang="en-US"/>
          </a:p>
        </p:txBody>
      </p:sp>
      <p:sp>
        <p:nvSpPr>
          <p:cNvPr id="123962" name="Rectangle 67"/>
          <p:cNvSpPr>
            <a:spLocks noChangeArrowheads="1"/>
          </p:cNvSpPr>
          <p:nvPr/>
        </p:nvSpPr>
        <p:spPr bwMode="auto">
          <a:xfrm>
            <a:off x="685800" y="5216525"/>
            <a:ext cx="9080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DEVSEL#</a:t>
            </a:r>
            <a:endParaRPr lang="en-US" altLang="en-US"/>
          </a:p>
        </p:txBody>
      </p:sp>
      <p:sp>
        <p:nvSpPr>
          <p:cNvPr id="123963" name="Line 68"/>
          <p:cNvSpPr>
            <a:spLocks noChangeShapeType="1"/>
          </p:cNvSpPr>
          <p:nvPr/>
        </p:nvSpPr>
        <p:spPr bwMode="auto">
          <a:xfrm>
            <a:off x="3068638" y="1238250"/>
            <a:ext cx="1587" cy="88741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64" name="Line 69"/>
          <p:cNvSpPr>
            <a:spLocks noChangeShapeType="1"/>
          </p:cNvSpPr>
          <p:nvPr/>
        </p:nvSpPr>
        <p:spPr bwMode="auto">
          <a:xfrm>
            <a:off x="4803775" y="1238250"/>
            <a:ext cx="1588" cy="88741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65" name="Rectangle 70"/>
          <p:cNvSpPr>
            <a:spLocks noChangeArrowheads="1"/>
          </p:cNvSpPr>
          <p:nvPr/>
        </p:nvSpPr>
        <p:spPr bwMode="auto">
          <a:xfrm>
            <a:off x="2743200" y="2286000"/>
            <a:ext cx="4953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latin typeface="Nimbus Roman No9 L"/>
              </a:rPr>
              <a:t>Adress</a:t>
            </a:r>
            <a:endParaRPr lang="en-US" altLang="en-US"/>
          </a:p>
        </p:txBody>
      </p:sp>
      <p:sp>
        <p:nvSpPr>
          <p:cNvPr id="123966" name="Rectangle 71"/>
          <p:cNvSpPr>
            <a:spLocks noChangeArrowheads="1"/>
          </p:cNvSpPr>
          <p:nvPr/>
        </p:nvSpPr>
        <p:spPr bwMode="auto">
          <a:xfrm>
            <a:off x="4602163" y="2301875"/>
            <a:ext cx="1778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latin typeface="Nimbus Roman No9 L"/>
              </a:rPr>
              <a:t>#1</a:t>
            </a:r>
            <a:endParaRPr lang="en-US" altLang="en-US"/>
          </a:p>
        </p:txBody>
      </p:sp>
      <p:sp>
        <p:nvSpPr>
          <p:cNvPr id="123967" name="Rectangle 72"/>
          <p:cNvSpPr>
            <a:spLocks noChangeArrowheads="1"/>
          </p:cNvSpPr>
          <p:nvPr/>
        </p:nvSpPr>
        <p:spPr bwMode="auto">
          <a:xfrm>
            <a:off x="7186613" y="2301875"/>
            <a:ext cx="1778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latin typeface="Nimbus Roman No9 L"/>
              </a:rPr>
              <a:t>#4</a:t>
            </a:r>
            <a:endParaRPr lang="en-US" altLang="en-US"/>
          </a:p>
        </p:txBody>
      </p:sp>
      <p:sp>
        <p:nvSpPr>
          <p:cNvPr id="123968" name="Line 73"/>
          <p:cNvSpPr>
            <a:spLocks noChangeShapeType="1"/>
          </p:cNvSpPr>
          <p:nvPr/>
        </p:nvSpPr>
        <p:spPr bwMode="auto">
          <a:xfrm>
            <a:off x="3068638" y="2692400"/>
            <a:ext cx="1587" cy="16033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69" name="Rectangle 74"/>
          <p:cNvSpPr>
            <a:spLocks noChangeArrowheads="1"/>
          </p:cNvSpPr>
          <p:nvPr/>
        </p:nvSpPr>
        <p:spPr bwMode="auto">
          <a:xfrm>
            <a:off x="2743200" y="3048000"/>
            <a:ext cx="4349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latin typeface="Nimbus Roman No9 L"/>
              </a:rPr>
              <a:t>Cmnd</a:t>
            </a:r>
            <a:endParaRPr lang="en-US" altLang="en-US"/>
          </a:p>
        </p:txBody>
      </p:sp>
      <p:sp>
        <p:nvSpPr>
          <p:cNvPr id="123970" name="Rectangle 75"/>
          <p:cNvSpPr>
            <a:spLocks noChangeArrowheads="1"/>
          </p:cNvSpPr>
          <p:nvPr/>
        </p:nvSpPr>
        <p:spPr bwMode="auto">
          <a:xfrm>
            <a:off x="5181600" y="3048000"/>
            <a:ext cx="8461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latin typeface="Nimbus Roman No9 L"/>
              </a:rPr>
              <a:t>Byte enable</a:t>
            </a:r>
            <a:endParaRPr lang="en-US" altLang="en-US"/>
          </a:p>
        </p:txBody>
      </p:sp>
      <p:sp>
        <p:nvSpPr>
          <p:cNvPr id="123971" name="Line 76"/>
          <p:cNvSpPr>
            <a:spLocks noChangeShapeType="1"/>
          </p:cNvSpPr>
          <p:nvPr/>
        </p:nvSpPr>
        <p:spPr bwMode="auto">
          <a:xfrm>
            <a:off x="6561138" y="1238250"/>
            <a:ext cx="1587" cy="88741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72" name="Rectangle 78"/>
          <p:cNvSpPr>
            <a:spLocks noChangeArrowheads="1"/>
          </p:cNvSpPr>
          <p:nvPr/>
        </p:nvSpPr>
        <p:spPr bwMode="auto">
          <a:xfrm>
            <a:off x="2590800" y="6172200"/>
            <a:ext cx="441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2000" b="1">
                <a:solidFill>
                  <a:srgbClr val="000000"/>
                </a:solidFill>
                <a:latin typeface="Nimbus Roman No9 L"/>
              </a:rPr>
              <a:t>A read operation on the PCI bus</a:t>
            </a:r>
            <a:endParaRPr lang="en-US" altLang="en-US" sz="2000" b="1"/>
          </a:p>
        </p:txBody>
      </p:sp>
      <p:sp>
        <p:nvSpPr>
          <p:cNvPr id="123973" name="Line 80"/>
          <p:cNvSpPr>
            <a:spLocks noChangeShapeType="1"/>
          </p:cNvSpPr>
          <p:nvPr/>
        </p:nvSpPr>
        <p:spPr bwMode="auto">
          <a:xfrm>
            <a:off x="3935413" y="1238250"/>
            <a:ext cx="1587" cy="16144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74" name="Line 81"/>
          <p:cNvSpPr>
            <a:spLocks noChangeShapeType="1"/>
          </p:cNvSpPr>
          <p:nvPr/>
        </p:nvSpPr>
        <p:spPr bwMode="auto">
          <a:xfrm flipH="1">
            <a:off x="3430588" y="2409825"/>
            <a:ext cx="808037" cy="15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75" name="Line 82"/>
          <p:cNvSpPr>
            <a:spLocks noChangeShapeType="1"/>
          </p:cNvSpPr>
          <p:nvPr/>
        </p:nvSpPr>
        <p:spPr bwMode="auto">
          <a:xfrm>
            <a:off x="4803775" y="2692400"/>
            <a:ext cx="1588" cy="16033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76" name="Line 83"/>
          <p:cNvSpPr>
            <a:spLocks noChangeShapeType="1"/>
          </p:cNvSpPr>
          <p:nvPr/>
        </p:nvSpPr>
        <p:spPr bwMode="auto">
          <a:xfrm>
            <a:off x="5692775" y="1238250"/>
            <a:ext cx="1588" cy="88741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77" name="Line 84"/>
          <p:cNvSpPr>
            <a:spLocks noChangeShapeType="1"/>
          </p:cNvSpPr>
          <p:nvPr/>
        </p:nvSpPr>
        <p:spPr bwMode="auto">
          <a:xfrm>
            <a:off x="5692775" y="2692400"/>
            <a:ext cx="1588" cy="16033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78" name="Line 85"/>
          <p:cNvSpPr>
            <a:spLocks noChangeShapeType="1"/>
          </p:cNvSpPr>
          <p:nvPr/>
        </p:nvSpPr>
        <p:spPr bwMode="auto">
          <a:xfrm>
            <a:off x="6561138" y="2692400"/>
            <a:ext cx="1587" cy="16033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79" name="Line 86"/>
          <p:cNvSpPr>
            <a:spLocks noChangeShapeType="1"/>
          </p:cNvSpPr>
          <p:nvPr/>
        </p:nvSpPr>
        <p:spPr bwMode="auto">
          <a:xfrm>
            <a:off x="7427913" y="1238250"/>
            <a:ext cx="1587" cy="88741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80" name="Line 87"/>
          <p:cNvSpPr>
            <a:spLocks noChangeShapeType="1"/>
          </p:cNvSpPr>
          <p:nvPr/>
        </p:nvSpPr>
        <p:spPr bwMode="auto">
          <a:xfrm>
            <a:off x="7427913" y="2692400"/>
            <a:ext cx="1587" cy="16033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81" name="Freeform 88"/>
          <p:cNvSpPr>
            <a:spLocks/>
          </p:cNvSpPr>
          <p:nvPr/>
        </p:nvSpPr>
        <p:spPr bwMode="auto">
          <a:xfrm>
            <a:off x="5106988" y="2268538"/>
            <a:ext cx="60325" cy="282575"/>
          </a:xfrm>
          <a:custGeom>
            <a:avLst/>
            <a:gdLst>
              <a:gd name="T0" fmla="*/ 3 w 3"/>
              <a:gd name="T1" fmla="*/ 14 h 14"/>
              <a:gd name="T2" fmla="*/ 0 w 3"/>
              <a:gd name="T3" fmla="*/ 7 h 14"/>
              <a:gd name="T4" fmla="*/ 3 w 3"/>
              <a:gd name="T5" fmla="*/ 0 h 14"/>
              <a:gd name="T6" fmla="*/ 0 60000 65536"/>
              <a:gd name="T7" fmla="*/ 0 60000 65536"/>
              <a:gd name="T8" fmla="*/ 0 60000 65536"/>
              <a:gd name="T9" fmla="*/ 0 w 3"/>
              <a:gd name="T10" fmla="*/ 0 h 14"/>
              <a:gd name="T11" fmla="*/ 3 w 3"/>
              <a:gd name="T12" fmla="*/ 14 h 14"/>
            </a:gdLst>
            <a:ahLst/>
            <a:cxnLst>
              <a:cxn ang="T6">
                <a:pos x="T0" y="T1"/>
              </a:cxn>
              <a:cxn ang="T7">
                <a:pos x="T2" y="T3"/>
              </a:cxn>
              <a:cxn ang="T8">
                <a:pos x="T4" y="T5"/>
              </a:cxn>
            </a:cxnLst>
            <a:rect l="T9" t="T10" r="T11" b="T12"/>
            <a:pathLst>
              <a:path w="3" h="14">
                <a:moveTo>
                  <a:pt x="3" y="14"/>
                </a:moveTo>
                <a:lnTo>
                  <a:pt x="0" y="7"/>
                </a:lnTo>
                <a:lnTo>
                  <a:pt x="3" y="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82" name="Freeform 89"/>
          <p:cNvSpPr>
            <a:spLocks/>
          </p:cNvSpPr>
          <p:nvPr/>
        </p:nvSpPr>
        <p:spPr bwMode="auto">
          <a:xfrm>
            <a:off x="5915025" y="2268538"/>
            <a:ext cx="60325" cy="282575"/>
          </a:xfrm>
          <a:custGeom>
            <a:avLst/>
            <a:gdLst>
              <a:gd name="T0" fmla="*/ 0 w 3"/>
              <a:gd name="T1" fmla="*/ 0 h 14"/>
              <a:gd name="T2" fmla="*/ 3 w 3"/>
              <a:gd name="T3" fmla="*/ 7 h 14"/>
              <a:gd name="T4" fmla="*/ 0 w 3"/>
              <a:gd name="T5" fmla="*/ 14 h 14"/>
              <a:gd name="T6" fmla="*/ 0 60000 65536"/>
              <a:gd name="T7" fmla="*/ 0 60000 65536"/>
              <a:gd name="T8" fmla="*/ 0 60000 65536"/>
              <a:gd name="T9" fmla="*/ 0 w 3"/>
              <a:gd name="T10" fmla="*/ 0 h 14"/>
              <a:gd name="T11" fmla="*/ 3 w 3"/>
              <a:gd name="T12" fmla="*/ 14 h 14"/>
            </a:gdLst>
            <a:ahLst/>
            <a:cxnLst>
              <a:cxn ang="T6">
                <a:pos x="T0" y="T1"/>
              </a:cxn>
              <a:cxn ang="T7">
                <a:pos x="T2" y="T3"/>
              </a:cxn>
              <a:cxn ang="T8">
                <a:pos x="T4" y="T5"/>
              </a:cxn>
            </a:cxnLst>
            <a:rect l="T9" t="T10" r="T11" b="T12"/>
            <a:pathLst>
              <a:path w="3" h="14">
                <a:moveTo>
                  <a:pt x="0" y="0"/>
                </a:moveTo>
                <a:lnTo>
                  <a:pt x="3" y="7"/>
                </a:lnTo>
                <a:lnTo>
                  <a:pt x="0" y="14"/>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83" name="Line 90"/>
          <p:cNvSpPr>
            <a:spLocks noChangeShapeType="1"/>
          </p:cNvSpPr>
          <p:nvPr/>
        </p:nvSpPr>
        <p:spPr bwMode="auto">
          <a:xfrm flipH="1">
            <a:off x="5167313" y="2268538"/>
            <a:ext cx="747712"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84" name="Line 91"/>
          <p:cNvSpPr>
            <a:spLocks noChangeShapeType="1"/>
          </p:cNvSpPr>
          <p:nvPr/>
        </p:nvSpPr>
        <p:spPr bwMode="auto">
          <a:xfrm flipH="1">
            <a:off x="5167313" y="2551113"/>
            <a:ext cx="747712"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85" name="Freeform 92"/>
          <p:cNvSpPr>
            <a:spLocks/>
          </p:cNvSpPr>
          <p:nvPr/>
        </p:nvSpPr>
        <p:spPr bwMode="auto">
          <a:xfrm>
            <a:off x="5975350" y="2268538"/>
            <a:ext cx="60325" cy="282575"/>
          </a:xfrm>
          <a:custGeom>
            <a:avLst/>
            <a:gdLst>
              <a:gd name="T0" fmla="*/ 3 w 3"/>
              <a:gd name="T1" fmla="*/ 14 h 14"/>
              <a:gd name="T2" fmla="*/ 0 w 3"/>
              <a:gd name="T3" fmla="*/ 7 h 14"/>
              <a:gd name="T4" fmla="*/ 3 w 3"/>
              <a:gd name="T5" fmla="*/ 0 h 14"/>
              <a:gd name="T6" fmla="*/ 0 60000 65536"/>
              <a:gd name="T7" fmla="*/ 0 60000 65536"/>
              <a:gd name="T8" fmla="*/ 0 60000 65536"/>
              <a:gd name="T9" fmla="*/ 0 w 3"/>
              <a:gd name="T10" fmla="*/ 0 h 14"/>
              <a:gd name="T11" fmla="*/ 3 w 3"/>
              <a:gd name="T12" fmla="*/ 14 h 14"/>
            </a:gdLst>
            <a:ahLst/>
            <a:cxnLst>
              <a:cxn ang="T6">
                <a:pos x="T0" y="T1"/>
              </a:cxn>
              <a:cxn ang="T7">
                <a:pos x="T2" y="T3"/>
              </a:cxn>
              <a:cxn ang="T8">
                <a:pos x="T4" y="T5"/>
              </a:cxn>
            </a:cxnLst>
            <a:rect l="T9" t="T10" r="T11" b="T12"/>
            <a:pathLst>
              <a:path w="3" h="14">
                <a:moveTo>
                  <a:pt x="3" y="14"/>
                </a:moveTo>
                <a:lnTo>
                  <a:pt x="0" y="7"/>
                </a:lnTo>
                <a:lnTo>
                  <a:pt x="3" y="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86" name="Freeform 93"/>
          <p:cNvSpPr>
            <a:spLocks/>
          </p:cNvSpPr>
          <p:nvPr/>
        </p:nvSpPr>
        <p:spPr bwMode="auto">
          <a:xfrm>
            <a:off x="6781800" y="2268538"/>
            <a:ext cx="61913" cy="282575"/>
          </a:xfrm>
          <a:custGeom>
            <a:avLst/>
            <a:gdLst>
              <a:gd name="T0" fmla="*/ 0 w 3"/>
              <a:gd name="T1" fmla="*/ 0 h 14"/>
              <a:gd name="T2" fmla="*/ 3 w 3"/>
              <a:gd name="T3" fmla="*/ 7 h 14"/>
              <a:gd name="T4" fmla="*/ 0 w 3"/>
              <a:gd name="T5" fmla="*/ 14 h 14"/>
              <a:gd name="T6" fmla="*/ 0 60000 65536"/>
              <a:gd name="T7" fmla="*/ 0 60000 65536"/>
              <a:gd name="T8" fmla="*/ 0 60000 65536"/>
              <a:gd name="T9" fmla="*/ 0 w 3"/>
              <a:gd name="T10" fmla="*/ 0 h 14"/>
              <a:gd name="T11" fmla="*/ 3 w 3"/>
              <a:gd name="T12" fmla="*/ 14 h 14"/>
            </a:gdLst>
            <a:ahLst/>
            <a:cxnLst>
              <a:cxn ang="T6">
                <a:pos x="T0" y="T1"/>
              </a:cxn>
              <a:cxn ang="T7">
                <a:pos x="T2" y="T3"/>
              </a:cxn>
              <a:cxn ang="T8">
                <a:pos x="T4" y="T5"/>
              </a:cxn>
            </a:cxnLst>
            <a:rect l="T9" t="T10" r="T11" b="T12"/>
            <a:pathLst>
              <a:path w="3" h="14">
                <a:moveTo>
                  <a:pt x="0" y="0"/>
                </a:moveTo>
                <a:lnTo>
                  <a:pt x="3" y="7"/>
                </a:lnTo>
                <a:lnTo>
                  <a:pt x="0" y="14"/>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87" name="Line 94"/>
          <p:cNvSpPr>
            <a:spLocks noChangeShapeType="1"/>
          </p:cNvSpPr>
          <p:nvPr/>
        </p:nvSpPr>
        <p:spPr bwMode="auto">
          <a:xfrm flipH="1">
            <a:off x="6035675" y="2268538"/>
            <a:ext cx="746125"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88" name="Line 95"/>
          <p:cNvSpPr>
            <a:spLocks noChangeShapeType="1"/>
          </p:cNvSpPr>
          <p:nvPr/>
        </p:nvSpPr>
        <p:spPr bwMode="auto">
          <a:xfrm flipH="1">
            <a:off x="6035675" y="2551113"/>
            <a:ext cx="746125"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89" name="Freeform 96"/>
          <p:cNvSpPr>
            <a:spLocks/>
          </p:cNvSpPr>
          <p:nvPr/>
        </p:nvSpPr>
        <p:spPr bwMode="auto">
          <a:xfrm>
            <a:off x="1755775" y="3721100"/>
            <a:ext cx="6681788" cy="284163"/>
          </a:xfrm>
          <a:custGeom>
            <a:avLst/>
            <a:gdLst>
              <a:gd name="T0" fmla="*/ 331 w 331"/>
              <a:gd name="T1" fmla="*/ 0 h 14"/>
              <a:gd name="T2" fmla="*/ 295 w 331"/>
              <a:gd name="T3" fmla="*/ 0 h 14"/>
              <a:gd name="T4" fmla="*/ 295 w 331"/>
              <a:gd name="T5" fmla="*/ 14 h 14"/>
              <a:gd name="T6" fmla="*/ 123 w 331"/>
              <a:gd name="T7" fmla="*/ 14 h 14"/>
              <a:gd name="T8" fmla="*/ 123 w 331"/>
              <a:gd name="T9" fmla="*/ 0 h 14"/>
              <a:gd name="T10" fmla="*/ 0 w 331"/>
              <a:gd name="T11" fmla="*/ 0 h 14"/>
              <a:gd name="T12" fmla="*/ 0 60000 65536"/>
              <a:gd name="T13" fmla="*/ 0 60000 65536"/>
              <a:gd name="T14" fmla="*/ 0 60000 65536"/>
              <a:gd name="T15" fmla="*/ 0 60000 65536"/>
              <a:gd name="T16" fmla="*/ 0 60000 65536"/>
              <a:gd name="T17" fmla="*/ 0 60000 65536"/>
              <a:gd name="T18" fmla="*/ 0 w 331"/>
              <a:gd name="T19" fmla="*/ 0 h 14"/>
              <a:gd name="T20" fmla="*/ 331 w 331"/>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331" h="14">
                <a:moveTo>
                  <a:pt x="331" y="0"/>
                </a:moveTo>
                <a:lnTo>
                  <a:pt x="295" y="0"/>
                </a:lnTo>
                <a:lnTo>
                  <a:pt x="295" y="14"/>
                </a:lnTo>
                <a:lnTo>
                  <a:pt x="123" y="14"/>
                </a:lnTo>
                <a:lnTo>
                  <a:pt x="123" y="0"/>
                </a:lnTo>
                <a:lnTo>
                  <a:pt x="0" y="0"/>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90" name="Freeform 97"/>
          <p:cNvSpPr>
            <a:spLocks/>
          </p:cNvSpPr>
          <p:nvPr/>
        </p:nvSpPr>
        <p:spPr bwMode="auto">
          <a:xfrm>
            <a:off x="1755775" y="4448175"/>
            <a:ext cx="6681788" cy="284163"/>
          </a:xfrm>
          <a:custGeom>
            <a:avLst/>
            <a:gdLst>
              <a:gd name="T0" fmla="*/ 331 w 331"/>
              <a:gd name="T1" fmla="*/ 0 h 14"/>
              <a:gd name="T2" fmla="*/ 295 w 331"/>
              <a:gd name="T3" fmla="*/ 0 h 14"/>
              <a:gd name="T4" fmla="*/ 295 w 331"/>
              <a:gd name="T5" fmla="*/ 14 h 14"/>
              <a:gd name="T6" fmla="*/ 123 w 331"/>
              <a:gd name="T7" fmla="*/ 14 h 14"/>
              <a:gd name="T8" fmla="*/ 123 w 331"/>
              <a:gd name="T9" fmla="*/ 0 h 14"/>
              <a:gd name="T10" fmla="*/ 0 w 331"/>
              <a:gd name="T11" fmla="*/ 0 h 14"/>
              <a:gd name="T12" fmla="*/ 0 60000 65536"/>
              <a:gd name="T13" fmla="*/ 0 60000 65536"/>
              <a:gd name="T14" fmla="*/ 0 60000 65536"/>
              <a:gd name="T15" fmla="*/ 0 60000 65536"/>
              <a:gd name="T16" fmla="*/ 0 60000 65536"/>
              <a:gd name="T17" fmla="*/ 0 60000 65536"/>
              <a:gd name="T18" fmla="*/ 0 w 331"/>
              <a:gd name="T19" fmla="*/ 0 h 14"/>
              <a:gd name="T20" fmla="*/ 331 w 331"/>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331" h="14">
                <a:moveTo>
                  <a:pt x="331" y="0"/>
                </a:moveTo>
                <a:lnTo>
                  <a:pt x="295" y="0"/>
                </a:lnTo>
                <a:lnTo>
                  <a:pt x="295" y="14"/>
                </a:lnTo>
                <a:lnTo>
                  <a:pt x="123" y="14"/>
                </a:lnTo>
                <a:lnTo>
                  <a:pt x="123" y="0"/>
                </a:lnTo>
                <a:lnTo>
                  <a:pt x="0" y="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nvGrpSpPr>
          <p:cNvPr id="123991" name="Group 98"/>
          <p:cNvGrpSpPr>
            <a:grpSpLocks/>
          </p:cNvGrpSpPr>
          <p:nvPr/>
        </p:nvGrpSpPr>
        <p:grpSpPr bwMode="auto">
          <a:xfrm>
            <a:off x="1755775" y="814388"/>
            <a:ext cx="6681788" cy="282575"/>
            <a:chOff x="1755775" y="814388"/>
            <a:chExt cx="6681788" cy="282575"/>
          </a:xfrm>
        </p:grpSpPr>
        <p:sp>
          <p:nvSpPr>
            <p:cNvPr id="123994" name="Freeform 3"/>
            <p:cNvSpPr>
              <a:spLocks/>
            </p:cNvSpPr>
            <p:nvPr/>
          </p:nvSpPr>
          <p:spPr bwMode="auto">
            <a:xfrm>
              <a:off x="1755775" y="814388"/>
              <a:ext cx="868363" cy="282575"/>
            </a:xfrm>
            <a:custGeom>
              <a:avLst/>
              <a:gdLst>
                <a:gd name="T0" fmla="*/ 43 w 43"/>
                <a:gd name="T1" fmla="*/ 14 h 14"/>
                <a:gd name="T2" fmla="*/ 43 w 43"/>
                <a:gd name="T3" fmla="*/ 0 h 14"/>
                <a:gd name="T4" fmla="*/ 22 w 43"/>
                <a:gd name="T5" fmla="*/ 0 h 14"/>
                <a:gd name="T6" fmla="*/ 22 w 43"/>
                <a:gd name="T7" fmla="*/ 14 h 14"/>
                <a:gd name="T8" fmla="*/ 0 w 43"/>
                <a:gd name="T9" fmla="*/ 14 h 14"/>
                <a:gd name="T10" fmla="*/ 0 60000 65536"/>
                <a:gd name="T11" fmla="*/ 0 60000 65536"/>
                <a:gd name="T12" fmla="*/ 0 60000 65536"/>
                <a:gd name="T13" fmla="*/ 0 60000 65536"/>
                <a:gd name="T14" fmla="*/ 0 60000 65536"/>
                <a:gd name="T15" fmla="*/ 0 w 43"/>
                <a:gd name="T16" fmla="*/ 0 h 14"/>
                <a:gd name="T17" fmla="*/ 43 w 43"/>
                <a:gd name="T18" fmla="*/ 14 h 14"/>
              </a:gdLst>
              <a:ahLst/>
              <a:cxnLst>
                <a:cxn ang="T10">
                  <a:pos x="T0" y="T1"/>
                </a:cxn>
                <a:cxn ang="T11">
                  <a:pos x="T2" y="T3"/>
                </a:cxn>
                <a:cxn ang="T12">
                  <a:pos x="T4" y="T5"/>
                </a:cxn>
                <a:cxn ang="T13">
                  <a:pos x="T6" y="T7"/>
                </a:cxn>
                <a:cxn ang="T14">
                  <a:pos x="T8" y="T9"/>
                </a:cxn>
              </a:cxnLst>
              <a:rect l="T15" t="T16" r="T17" b="T18"/>
              <a:pathLst>
                <a:path w="43" h="14">
                  <a:moveTo>
                    <a:pt x="43" y="14"/>
                  </a:moveTo>
                  <a:lnTo>
                    <a:pt x="43" y="0"/>
                  </a:lnTo>
                  <a:lnTo>
                    <a:pt x="22" y="0"/>
                  </a:lnTo>
                  <a:lnTo>
                    <a:pt x="22"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95" name="Freeform 4"/>
            <p:cNvSpPr>
              <a:spLocks/>
            </p:cNvSpPr>
            <p:nvPr/>
          </p:nvSpPr>
          <p:spPr bwMode="auto">
            <a:xfrm>
              <a:off x="2624138" y="814388"/>
              <a:ext cx="887412" cy="282575"/>
            </a:xfrm>
            <a:custGeom>
              <a:avLst/>
              <a:gdLst>
                <a:gd name="T0" fmla="*/ 44 w 44"/>
                <a:gd name="T1" fmla="*/ 14 h 14"/>
                <a:gd name="T2" fmla="*/ 44 w 44"/>
                <a:gd name="T3" fmla="*/ 0 h 14"/>
                <a:gd name="T4" fmla="*/ 22 w 44"/>
                <a:gd name="T5" fmla="*/ 0 h 14"/>
                <a:gd name="T6" fmla="*/ 22 w 44"/>
                <a:gd name="T7" fmla="*/ 14 h 14"/>
                <a:gd name="T8" fmla="*/ 0 w 44"/>
                <a:gd name="T9" fmla="*/ 14 h 14"/>
                <a:gd name="T10" fmla="*/ 0 60000 65536"/>
                <a:gd name="T11" fmla="*/ 0 60000 65536"/>
                <a:gd name="T12" fmla="*/ 0 60000 65536"/>
                <a:gd name="T13" fmla="*/ 0 60000 65536"/>
                <a:gd name="T14" fmla="*/ 0 60000 65536"/>
                <a:gd name="T15" fmla="*/ 0 w 44"/>
                <a:gd name="T16" fmla="*/ 0 h 14"/>
                <a:gd name="T17" fmla="*/ 44 w 44"/>
                <a:gd name="T18" fmla="*/ 14 h 14"/>
              </a:gdLst>
              <a:ahLst/>
              <a:cxnLst>
                <a:cxn ang="T10">
                  <a:pos x="T0" y="T1"/>
                </a:cxn>
                <a:cxn ang="T11">
                  <a:pos x="T2" y="T3"/>
                </a:cxn>
                <a:cxn ang="T12">
                  <a:pos x="T4" y="T5"/>
                </a:cxn>
                <a:cxn ang="T13">
                  <a:pos x="T6" y="T7"/>
                </a:cxn>
                <a:cxn ang="T14">
                  <a:pos x="T8" y="T9"/>
                </a:cxn>
              </a:cxnLst>
              <a:rect l="T15" t="T16" r="T17" b="T18"/>
              <a:pathLst>
                <a:path w="44" h="14">
                  <a:moveTo>
                    <a:pt x="44" y="14"/>
                  </a:moveTo>
                  <a:lnTo>
                    <a:pt x="44" y="0"/>
                  </a:lnTo>
                  <a:lnTo>
                    <a:pt x="22" y="0"/>
                  </a:lnTo>
                  <a:lnTo>
                    <a:pt x="22"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96" name="Freeform 5"/>
            <p:cNvSpPr>
              <a:spLocks/>
            </p:cNvSpPr>
            <p:nvPr/>
          </p:nvSpPr>
          <p:spPr bwMode="auto">
            <a:xfrm>
              <a:off x="3511550" y="814388"/>
              <a:ext cx="868363" cy="282575"/>
            </a:xfrm>
            <a:custGeom>
              <a:avLst/>
              <a:gdLst>
                <a:gd name="T0" fmla="*/ 43 w 43"/>
                <a:gd name="T1" fmla="*/ 14 h 14"/>
                <a:gd name="T2" fmla="*/ 43 w 43"/>
                <a:gd name="T3" fmla="*/ 0 h 14"/>
                <a:gd name="T4" fmla="*/ 21 w 43"/>
                <a:gd name="T5" fmla="*/ 0 h 14"/>
                <a:gd name="T6" fmla="*/ 21 w 43"/>
                <a:gd name="T7" fmla="*/ 14 h 14"/>
                <a:gd name="T8" fmla="*/ 0 w 43"/>
                <a:gd name="T9" fmla="*/ 14 h 14"/>
                <a:gd name="T10" fmla="*/ 0 60000 65536"/>
                <a:gd name="T11" fmla="*/ 0 60000 65536"/>
                <a:gd name="T12" fmla="*/ 0 60000 65536"/>
                <a:gd name="T13" fmla="*/ 0 60000 65536"/>
                <a:gd name="T14" fmla="*/ 0 60000 65536"/>
                <a:gd name="T15" fmla="*/ 0 w 43"/>
                <a:gd name="T16" fmla="*/ 0 h 14"/>
                <a:gd name="T17" fmla="*/ 43 w 43"/>
                <a:gd name="T18" fmla="*/ 14 h 14"/>
              </a:gdLst>
              <a:ahLst/>
              <a:cxnLst>
                <a:cxn ang="T10">
                  <a:pos x="T0" y="T1"/>
                </a:cxn>
                <a:cxn ang="T11">
                  <a:pos x="T2" y="T3"/>
                </a:cxn>
                <a:cxn ang="T12">
                  <a:pos x="T4" y="T5"/>
                </a:cxn>
                <a:cxn ang="T13">
                  <a:pos x="T6" y="T7"/>
                </a:cxn>
                <a:cxn ang="T14">
                  <a:pos x="T8" y="T9"/>
                </a:cxn>
              </a:cxnLst>
              <a:rect l="T15" t="T16" r="T17" b="T18"/>
              <a:pathLst>
                <a:path w="43" h="14">
                  <a:moveTo>
                    <a:pt x="43" y="14"/>
                  </a:moveTo>
                  <a:lnTo>
                    <a:pt x="43" y="0"/>
                  </a:lnTo>
                  <a:lnTo>
                    <a:pt x="21" y="0"/>
                  </a:lnTo>
                  <a:lnTo>
                    <a:pt x="21"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97" name="Freeform 6"/>
            <p:cNvSpPr>
              <a:spLocks/>
            </p:cNvSpPr>
            <p:nvPr/>
          </p:nvSpPr>
          <p:spPr bwMode="auto">
            <a:xfrm>
              <a:off x="4379913" y="814388"/>
              <a:ext cx="868362" cy="282575"/>
            </a:xfrm>
            <a:custGeom>
              <a:avLst/>
              <a:gdLst>
                <a:gd name="T0" fmla="*/ 43 w 43"/>
                <a:gd name="T1" fmla="*/ 14 h 14"/>
                <a:gd name="T2" fmla="*/ 43 w 43"/>
                <a:gd name="T3" fmla="*/ 0 h 14"/>
                <a:gd name="T4" fmla="*/ 21 w 43"/>
                <a:gd name="T5" fmla="*/ 0 h 14"/>
                <a:gd name="T6" fmla="*/ 21 w 43"/>
                <a:gd name="T7" fmla="*/ 14 h 14"/>
                <a:gd name="T8" fmla="*/ 0 w 43"/>
                <a:gd name="T9" fmla="*/ 14 h 14"/>
                <a:gd name="T10" fmla="*/ 0 60000 65536"/>
                <a:gd name="T11" fmla="*/ 0 60000 65536"/>
                <a:gd name="T12" fmla="*/ 0 60000 65536"/>
                <a:gd name="T13" fmla="*/ 0 60000 65536"/>
                <a:gd name="T14" fmla="*/ 0 60000 65536"/>
                <a:gd name="T15" fmla="*/ 0 w 43"/>
                <a:gd name="T16" fmla="*/ 0 h 14"/>
                <a:gd name="T17" fmla="*/ 43 w 43"/>
                <a:gd name="T18" fmla="*/ 14 h 14"/>
              </a:gdLst>
              <a:ahLst/>
              <a:cxnLst>
                <a:cxn ang="T10">
                  <a:pos x="T0" y="T1"/>
                </a:cxn>
                <a:cxn ang="T11">
                  <a:pos x="T2" y="T3"/>
                </a:cxn>
                <a:cxn ang="T12">
                  <a:pos x="T4" y="T5"/>
                </a:cxn>
                <a:cxn ang="T13">
                  <a:pos x="T6" y="T7"/>
                </a:cxn>
                <a:cxn ang="T14">
                  <a:pos x="T8" y="T9"/>
                </a:cxn>
              </a:cxnLst>
              <a:rect l="T15" t="T16" r="T17" b="T18"/>
              <a:pathLst>
                <a:path w="43" h="14">
                  <a:moveTo>
                    <a:pt x="43" y="14"/>
                  </a:moveTo>
                  <a:lnTo>
                    <a:pt x="43" y="0"/>
                  </a:lnTo>
                  <a:lnTo>
                    <a:pt x="21" y="0"/>
                  </a:lnTo>
                  <a:lnTo>
                    <a:pt x="21"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98" name="Freeform 7"/>
            <p:cNvSpPr>
              <a:spLocks/>
            </p:cNvSpPr>
            <p:nvPr/>
          </p:nvSpPr>
          <p:spPr bwMode="auto">
            <a:xfrm>
              <a:off x="5248275" y="814388"/>
              <a:ext cx="868363" cy="282575"/>
            </a:xfrm>
            <a:custGeom>
              <a:avLst/>
              <a:gdLst>
                <a:gd name="T0" fmla="*/ 43 w 43"/>
                <a:gd name="T1" fmla="*/ 14 h 14"/>
                <a:gd name="T2" fmla="*/ 43 w 43"/>
                <a:gd name="T3" fmla="*/ 0 h 14"/>
                <a:gd name="T4" fmla="*/ 22 w 43"/>
                <a:gd name="T5" fmla="*/ 0 h 14"/>
                <a:gd name="T6" fmla="*/ 22 w 43"/>
                <a:gd name="T7" fmla="*/ 14 h 14"/>
                <a:gd name="T8" fmla="*/ 0 w 43"/>
                <a:gd name="T9" fmla="*/ 14 h 14"/>
                <a:gd name="T10" fmla="*/ 0 60000 65536"/>
                <a:gd name="T11" fmla="*/ 0 60000 65536"/>
                <a:gd name="T12" fmla="*/ 0 60000 65536"/>
                <a:gd name="T13" fmla="*/ 0 60000 65536"/>
                <a:gd name="T14" fmla="*/ 0 60000 65536"/>
                <a:gd name="T15" fmla="*/ 0 w 43"/>
                <a:gd name="T16" fmla="*/ 0 h 14"/>
                <a:gd name="T17" fmla="*/ 43 w 43"/>
                <a:gd name="T18" fmla="*/ 14 h 14"/>
              </a:gdLst>
              <a:ahLst/>
              <a:cxnLst>
                <a:cxn ang="T10">
                  <a:pos x="T0" y="T1"/>
                </a:cxn>
                <a:cxn ang="T11">
                  <a:pos x="T2" y="T3"/>
                </a:cxn>
                <a:cxn ang="T12">
                  <a:pos x="T4" y="T5"/>
                </a:cxn>
                <a:cxn ang="T13">
                  <a:pos x="T6" y="T7"/>
                </a:cxn>
                <a:cxn ang="T14">
                  <a:pos x="T8" y="T9"/>
                </a:cxn>
              </a:cxnLst>
              <a:rect l="T15" t="T16" r="T17" b="T18"/>
              <a:pathLst>
                <a:path w="43" h="14">
                  <a:moveTo>
                    <a:pt x="43" y="14"/>
                  </a:moveTo>
                  <a:lnTo>
                    <a:pt x="43" y="0"/>
                  </a:lnTo>
                  <a:lnTo>
                    <a:pt x="22" y="0"/>
                  </a:lnTo>
                  <a:lnTo>
                    <a:pt x="22"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99" name="Freeform 8"/>
            <p:cNvSpPr>
              <a:spLocks/>
            </p:cNvSpPr>
            <p:nvPr/>
          </p:nvSpPr>
          <p:spPr bwMode="auto">
            <a:xfrm>
              <a:off x="6116638" y="814388"/>
              <a:ext cx="868362" cy="282575"/>
            </a:xfrm>
            <a:custGeom>
              <a:avLst/>
              <a:gdLst>
                <a:gd name="T0" fmla="*/ 43 w 43"/>
                <a:gd name="T1" fmla="*/ 14 h 14"/>
                <a:gd name="T2" fmla="*/ 43 w 43"/>
                <a:gd name="T3" fmla="*/ 0 h 14"/>
                <a:gd name="T4" fmla="*/ 22 w 43"/>
                <a:gd name="T5" fmla="*/ 0 h 14"/>
                <a:gd name="T6" fmla="*/ 22 w 43"/>
                <a:gd name="T7" fmla="*/ 14 h 14"/>
                <a:gd name="T8" fmla="*/ 0 w 43"/>
                <a:gd name="T9" fmla="*/ 14 h 14"/>
                <a:gd name="T10" fmla="*/ 0 60000 65536"/>
                <a:gd name="T11" fmla="*/ 0 60000 65536"/>
                <a:gd name="T12" fmla="*/ 0 60000 65536"/>
                <a:gd name="T13" fmla="*/ 0 60000 65536"/>
                <a:gd name="T14" fmla="*/ 0 60000 65536"/>
                <a:gd name="T15" fmla="*/ 0 w 43"/>
                <a:gd name="T16" fmla="*/ 0 h 14"/>
                <a:gd name="T17" fmla="*/ 43 w 43"/>
                <a:gd name="T18" fmla="*/ 14 h 14"/>
              </a:gdLst>
              <a:ahLst/>
              <a:cxnLst>
                <a:cxn ang="T10">
                  <a:pos x="T0" y="T1"/>
                </a:cxn>
                <a:cxn ang="T11">
                  <a:pos x="T2" y="T3"/>
                </a:cxn>
                <a:cxn ang="T12">
                  <a:pos x="T4" y="T5"/>
                </a:cxn>
                <a:cxn ang="T13">
                  <a:pos x="T6" y="T7"/>
                </a:cxn>
                <a:cxn ang="T14">
                  <a:pos x="T8" y="T9"/>
                </a:cxn>
              </a:cxnLst>
              <a:rect l="T15" t="T16" r="T17" b="T18"/>
              <a:pathLst>
                <a:path w="43" h="14">
                  <a:moveTo>
                    <a:pt x="43" y="14"/>
                  </a:moveTo>
                  <a:lnTo>
                    <a:pt x="43" y="0"/>
                  </a:lnTo>
                  <a:lnTo>
                    <a:pt x="22" y="0"/>
                  </a:lnTo>
                  <a:lnTo>
                    <a:pt x="22"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4000" name="Freeform 9"/>
            <p:cNvSpPr>
              <a:spLocks/>
            </p:cNvSpPr>
            <p:nvPr/>
          </p:nvSpPr>
          <p:spPr bwMode="auto">
            <a:xfrm>
              <a:off x="6985000" y="814388"/>
              <a:ext cx="887413" cy="282575"/>
            </a:xfrm>
            <a:custGeom>
              <a:avLst/>
              <a:gdLst>
                <a:gd name="T0" fmla="*/ 44 w 44"/>
                <a:gd name="T1" fmla="*/ 14 h 14"/>
                <a:gd name="T2" fmla="*/ 44 w 44"/>
                <a:gd name="T3" fmla="*/ 0 h 14"/>
                <a:gd name="T4" fmla="*/ 22 w 44"/>
                <a:gd name="T5" fmla="*/ 0 h 14"/>
                <a:gd name="T6" fmla="*/ 22 w 44"/>
                <a:gd name="T7" fmla="*/ 14 h 14"/>
                <a:gd name="T8" fmla="*/ 0 w 44"/>
                <a:gd name="T9" fmla="*/ 14 h 14"/>
                <a:gd name="T10" fmla="*/ 0 60000 65536"/>
                <a:gd name="T11" fmla="*/ 0 60000 65536"/>
                <a:gd name="T12" fmla="*/ 0 60000 65536"/>
                <a:gd name="T13" fmla="*/ 0 60000 65536"/>
                <a:gd name="T14" fmla="*/ 0 60000 65536"/>
                <a:gd name="T15" fmla="*/ 0 w 44"/>
                <a:gd name="T16" fmla="*/ 0 h 14"/>
                <a:gd name="T17" fmla="*/ 44 w 44"/>
                <a:gd name="T18" fmla="*/ 14 h 14"/>
              </a:gdLst>
              <a:ahLst/>
              <a:cxnLst>
                <a:cxn ang="T10">
                  <a:pos x="T0" y="T1"/>
                </a:cxn>
                <a:cxn ang="T11">
                  <a:pos x="T2" y="T3"/>
                </a:cxn>
                <a:cxn ang="T12">
                  <a:pos x="T4" y="T5"/>
                </a:cxn>
                <a:cxn ang="T13">
                  <a:pos x="T6" y="T7"/>
                </a:cxn>
                <a:cxn ang="T14">
                  <a:pos x="T8" y="T9"/>
                </a:cxn>
              </a:cxnLst>
              <a:rect l="T15" t="T16" r="T17" b="T18"/>
              <a:pathLst>
                <a:path w="44" h="14">
                  <a:moveTo>
                    <a:pt x="44" y="14"/>
                  </a:moveTo>
                  <a:lnTo>
                    <a:pt x="44" y="0"/>
                  </a:lnTo>
                  <a:lnTo>
                    <a:pt x="22" y="0"/>
                  </a:lnTo>
                  <a:lnTo>
                    <a:pt x="22"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4001" name="Freeform 98"/>
            <p:cNvSpPr>
              <a:spLocks/>
            </p:cNvSpPr>
            <p:nvPr/>
          </p:nvSpPr>
          <p:spPr bwMode="auto">
            <a:xfrm>
              <a:off x="7872413" y="814388"/>
              <a:ext cx="565150" cy="282575"/>
            </a:xfrm>
            <a:custGeom>
              <a:avLst/>
              <a:gdLst>
                <a:gd name="T0" fmla="*/ 28 w 28"/>
                <a:gd name="T1" fmla="*/ 0 h 14"/>
                <a:gd name="T2" fmla="*/ 21 w 28"/>
                <a:gd name="T3" fmla="*/ 0 h 14"/>
                <a:gd name="T4" fmla="*/ 21 w 28"/>
                <a:gd name="T5" fmla="*/ 14 h 14"/>
                <a:gd name="T6" fmla="*/ 0 w 28"/>
                <a:gd name="T7" fmla="*/ 14 h 14"/>
                <a:gd name="T8" fmla="*/ 0 60000 65536"/>
                <a:gd name="T9" fmla="*/ 0 60000 65536"/>
                <a:gd name="T10" fmla="*/ 0 60000 65536"/>
                <a:gd name="T11" fmla="*/ 0 60000 65536"/>
                <a:gd name="T12" fmla="*/ 0 w 28"/>
                <a:gd name="T13" fmla="*/ 0 h 14"/>
                <a:gd name="T14" fmla="*/ 28 w 28"/>
                <a:gd name="T15" fmla="*/ 14 h 14"/>
              </a:gdLst>
              <a:ahLst/>
              <a:cxnLst>
                <a:cxn ang="T8">
                  <a:pos x="T0" y="T1"/>
                </a:cxn>
                <a:cxn ang="T9">
                  <a:pos x="T2" y="T3"/>
                </a:cxn>
                <a:cxn ang="T10">
                  <a:pos x="T4" y="T5"/>
                </a:cxn>
                <a:cxn ang="T11">
                  <a:pos x="T6" y="T7"/>
                </a:cxn>
              </a:cxnLst>
              <a:rect l="T12" t="T13" r="T14" b="T15"/>
              <a:pathLst>
                <a:path w="28" h="14">
                  <a:moveTo>
                    <a:pt x="28" y="0"/>
                  </a:moveTo>
                  <a:lnTo>
                    <a:pt x="21" y="0"/>
                  </a:lnTo>
                  <a:lnTo>
                    <a:pt x="21"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123992" name="Rectangle 99"/>
          <p:cNvSpPr>
            <a:spLocks noChangeArrowheads="1"/>
          </p:cNvSpPr>
          <p:nvPr/>
        </p:nvSpPr>
        <p:spPr bwMode="auto">
          <a:xfrm>
            <a:off x="5449888" y="2301875"/>
            <a:ext cx="1778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latin typeface="Nimbus Roman No9 L"/>
              </a:rPr>
              <a:t>#2</a:t>
            </a:r>
            <a:endParaRPr lang="en-US" altLang="en-US"/>
          </a:p>
        </p:txBody>
      </p:sp>
      <p:sp>
        <p:nvSpPr>
          <p:cNvPr id="123993" name="Rectangle 100"/>
          <p:cNvSpPr>
            <a:spLocks noChangeArrowheads="1"/>
          </p:cNvSpPr>
          <p:nvPr/>
        </p:nvSpPr>
        <p:spPr bwMode="auto">
          <a:xfrm>
            <a:off x="6318250" y="2301875"/>
            <a:ext cx="1778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latin typeface="Nimbus Roman No9 L"/>
              </a:rPr>
              <a:t>#3</a:t>
            </a:r>
            <a:endParaRPr lang="en-US" altLang="en-US"/>
          </a:p>
        </p:txBody>
      </p:sp>
      <p:sp>
        <p:nvSpPr>
          <p:cNvPr id="104" name="Rounded Rectangular Callout 103"/>
          <p:cNvSpPr/>
          <p:nvPr/>
        </p:nvSpPr>
        <p:spPr>
          <a:xfrm>
            <a:off x="6019800" y="5943600"/>
            <a:ext cx="2924177" cy="838200"/>
          </a:xfrm>
          <a:prstGeom prst="wedgeRoundRectCallout">
            <a:avLst>
              <a:gd name="adj1" fmla="val 13537"/>
              <a:gd name="adj2" fmla="val -176043"/>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lIns="36000" tIns="36000" rIns="36000" bIns="36000" rtlCol="0" anchor="ctr">
            <a:normAutofit fontScale="85000" lnSpcReduction="10000"/>
          </a:bodyPr>
          <a:lstStyle/>
          <a:p>
            <a:pPr algn="just"/>
            <a:r>
              <a:rPr lang="en-IN" sz="1400" dirty="0"/>
              <a:t>Target sends one more word then stops. </a:t>
            </a:r>
          </a:p>
          <a:p>
            <a:pPr algn="just"/>
            <a:r>
              <a:rPr lang="en-IN" sz="1400" dirty="0"/>
              <a:t>After sending the fourth word, the target deactivates TRDY# and DEVSEL# and disconnects its drivers on the AD lines.</a:t>
            </a:r>
          </a:p>
        </p:txBody>
      </p:sp>
    </p:spTree>
    <p:extLst>
      <p:ext uri="{BB962C8B-B14F-4D97-AF65-F5344CB8AC3E}">
        <p14:creationId xmlns:p14="http://schemas.microsoft.com/office/powerpoint/2010/main" val="141597591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Title 1"/>
          <p:cNvSpPr>
            <a:spLocks noGrp="1"/>
          </p:cNvSpPr>
          <p:nvPr>
            <p:ph type="title"/>
          </p:nvPr>
        </p:nvSpPr>
        <p:spPr>
          <a:xfrm>
            <a:off x="457200" y="0"/>
            <a:ext cx="8229600" cy="1295400"/>
          </a:xfrm>
        </p:spPr>
        <p:txBody>
          <a:bodyPr/>
          <a:lstStyle/>
          <a:p>
            <a:r>
              <a:rPr lang="en-US" altLang="en-US" b="1"/>
              <a:t>Device Configuration</a:t>
            </a:r>
            <a:endParaRPr lang="en-US" altLang="en-US"/>
          </a:p>
        </p:txBody>
      </p:sp>
      <p:sp>
        <p:nvSpPr>
          <p:cNvPr id="3" name="Content Placeholder 2"/>
          <p:cNvSpPr>
            <a:spLocks noGrp="1"/>
          </p:cNvSpPr>
          <p:nvPr>
            <p:ph idx="1"/>
          </p:nvPr>
        </p:nvSpPr>
        <p:spPr>
          <a:xfrm>
            <a:off x="457200" y="1295400"/>
            <a:ext cx="8229600" cy="5486400"/>
          </a:xfrm>
        </p:spPr>
        <p:txBody>
          <a:bodyPr>
            <a:normAutofit fontScale="77500" lnSpcReduction="20000"/>
          </a:bodyPr>
          <a:lstStyle/>
          <a:p>
            <a:pPr marL="274320" indent="-274320" algn="just" fontAlgn="auto">
              <a:spcAft>
                <a:spcPts val="0"/>
              </a:spcAft>
              <a:buClr>
                <a:schemeClr val="accent3"/>
              </a:buClr>
              <a:buFont typeface="Wingdings 2"/>
              <a:buChar char=""/>
              <a:defRPr/>
            </a:pPr>
            <a:r>
              <a:rPr lang="en-US" dirty="0"/>
              <a:t>When an I/O device is connected to a computer, several actions are needed to configure both the device and the software that communicates with it.</a:t>
            </a:r>
          </a:p>
          <a:p>
            <a:pPr marL="274320" indent="-274320" algn="just" fontAlgn="auto">
              <a:spcAft>
                <a:spcPts val="0"/>
              </a:spcAft>
              <a:buClr>
                <a:schemeClr val="accent3"/>
              </a:buClr>
              <a:buFont typeface="Wingdings 2"/>
              <a:buChar char=""/>
              <a:defRPr/>
            </a:pPr>
            <a:r>
              <a:rPr lang="en-US" dirty="0"/>
              <a:t>PCI incorporates in each I/O device interface a small configuration ROM memory that stores information about that device. </a:t>
            </a:r>
          </a:p>
          <a:p>
            <a:pPr marL="274320" indent="-274320" algn="just" fontAlgn="auto">
              <a:spcAft>
                <a:spcPts val="0"/>
              </a:spcAft>
              <a:buClr>
                <a:schemeClr val="accent3"/>
              </a:buClr>
              <a:buFont typeface="Wingdings 2"/>
              <a:buChar char=""/>
              <a:defRPr/>
            </a:pPr>
            <a:r>
              <a:rPr lang="en-US" dirty="0"/>
              <a:t>The configuration ROMs of all devices are accessible in the configuration address space. The PCI initialization software reads these ROMs and determines whether the device is a printer, a keyboard, an Ethernet interface, or a disk controller. It can further learn bout various device options and characteristics.</a:t>
            </a:r>
          </a:p>
          <a:p>
            <a:pPr marL="274320" indent="-274320" algn="just" fontAlgn="auto">
              <a:spcAft>
                <a:spcPts val="0"/>
              </a:spcAft>
              <a:buClr>
                <a:schemeClr val="accent3"/>
              </a:buClr>
              <a:buFont typeface="Wingdings 2"/>
              <a:buChar char=""/>
              <a:defRPr/>
            </a:pPr>
            <a:r>
              <a:rPr lang="en-US" dirty="0"/>
              <a:t>Devices are assigned addresses during the initialization process. </a:t>
            </a:r>
          </a:p>
          <a:p>
            <a:pPr marL="274320" indent="-274320" algn="just" fontAlgn="auto">
              <a:spcAft>
                <a:spcPts val="0"/>
              </a:spcAft>
              <a:buClr>
                <a:schemeClr val="accent3"/>
              </a:buClr>
              <a:buFont typeface="Wingdings 2"/>
              <a:buChar char=""/>
              <a:defRPr/>
            </a:pPr>
            <a:r>
              <a:rPr lang="en-US" dirty="0"/>
              <a:t>This means that during the bus configuration operation, devices cannot be accessed based on their address, as they have not yet been assigned one. </a:t>
            </a:r>
          </a:p>
          <a:p>
            <a:pPr marL="274320" indent="-274320" algn="just" fontAlgn="auto">
              <a:spcAft>
                <a:spcPts val="0"/>
              </a:spcAft>
              <a:buClr>
                <a:schemeClr val="accent3"/>
              </a:buClr>
              <a:buFont typeface="Wingdings 2"/>
              <a:buChar char=""/>
              <a:defRPr/>
            </a:pPr>
            <a:r>
              <a:rPr lang="en-US" dirty="0"/>
              <a:t>Hence, the configuration address space uses a different mechanism. Each device has an input signal called Initialization Device Select, IDSEL#</a:t>
            </a:r>
          </a:p>
          <a:p>
            <a:pPr marL="274320" indent="-274320" algn="just" fontAlgn="auto">
              <a:spcAft>
                <a:spcPts val="0"/>
              </a:spcAft>
              <a:buClr>
                <a:schemeClr val="accent3"/>
              </a:buClr>
              <a:buFont typeface="Wingdings 2"/>
              <a:buChar char=""/>
              <a:defRPr/>
            </a:pPr>
            <a:r>
              <a:rPr lang="en-US" dirty="0">
                <a:solidFill>
                  <a:srgbClr val="C00000"/>
                </a:solidFill>
              </a:rPr>
              <a:t>Electrical characteristics</a:t>
            </a:r>
            <a:r>
              <a:rPr lang="en-US" dirty="0"/>
              <a:t>:</a:t>
            </a:r>
          </a:p>
          <a:p>
            <a:pPr marL="640080" lvl="1" indent="-246888" algn="just" fontAlgn="auto">
              <a:spcAft>
                <a:spcPts val="0"/>
              </a:spcAft>
              <a:buFont typeface="Wingdings 2"/>
              <a:buChar char=""/>
              <a:defRPr/>
            </a:pPr>
            <a:r>
              <a:rPr lang="en-US" dirty="0"/>
              <a:t>PCI bus has been defined for operation with either a 5 or 3.3 V power supply</a:t>
            </a:r>
          </a:p>
        </p:txBody>
      </p:sp>
    </p:spTree>
    <p:extLst>
      <p:ext uri="{BB962C8B-B14F-4D97-AF65-F5344CB8AC3E}">
        <p14:creationId xmlns:p14="http://schemas.microsoft.com/office/powerpoint/2010/main" val="424795792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Title 1"/>
          <p:cNvSpPr>
            <a:spLocks noGrp="1"/>
          </p:cNvSpPr>
          <p:nvPr>
            <p:ph type="title"/>
          </p:nvPr>
        </p:nvSpPr>
        <p:spPr/>
        <p:txBody>
          <a:bodyPr/>
          <a:lstStyle/>
          <a:p>
            <a:r>
              <a:rPr lang="en-US" altLang="en-US" b="1"/>
              <a:t>SCSI Bus</a:t>
            </a:r>
            <a:endParaRPr lang="en-US" altLang="en-US"/>
          </a:p>
        </p:txBody>
      </p:sp>
      <p:sp>
        <p:nvSpPr>
          <p:cNvPr id="3" name="Content Placeholder 2"/>
          <p:cNvSpPr>
            <a:spLocks noGrp="1"/>
          </p:cNvSpPr>
          <p:nvPr>
            <p:ph idx="1"/>
          </p:nvPr>
        </p:nvSpPr>
        <p:spPr/>
        <p:txBody>
          <a:bodyPr>
            <a:normAutofit fontScale="85000" lnSpcReduction="20000"/>
          </a:bodyPr>
          <a:lstStyle/>
          <a:p>
            <a:pPr marL="274320" indent="-274320" algn="just" fontAlgn="auto">
              <a:spcAft>
                <a:spcPts val="0"/>
              </a:spcAft>
              <a:buClr>
                <a:schemeClr val="accent3"/>
              </a:buClr>
              <a:buFont typeface="Wingdings 2"/>
              <a:buChar char=""/>
              <a:defRPr/>
            </a:pPr>
            <a:r>
              <a:rPr lang="en-US" dirty="0"/>
              <a:t>The acronym SCSI stands for Small Computer System Interface. </a:t>
            </a:r>
          </a:p>
          <a:p>
            <a:pPr marL="274320" indent="-274320" algn="just" fontAlgn="auto">
              <a:spcAft>
                <a:spcPts val="0"/>
              </a:spcAft>
              <a:buClr>
                <a:schemeClr val="accent3"/>
              </a:buClr>
              <a:buFont typeface="Wingdings 2"/>
              <a:buChar char=""/>
              <a:defRPr/>
            </a:pPr>
            <a:r>
              <a:rPr lang="en-US" dirty="0"/>
              <a:t>It refers to a standard bus defined by the American National Standards Institute (ANSI) under the designation X3.131 . </a:t>
            </a:r>
          </a:p>
          <a:p>
            <a:pPr marL="274320" indent="-274320" algn="just" fontAlgn="auto">
              <a:spcAft>
                <a:spcPts val="0"/>
              </a:spcAft>
              <a:buClr>
                <a:schemeClr val="accent3"/>
              </a:buClr>
              <a:buFont typeface="Wingdings 2"/>
              <a:buChar char=""/>
              <a:defRPr/>
            </a:pPr>
            <a:r>
              <a:rPr lang="en-US" dirty="0"/>
              <a:t>In the original specifications of the standard, devices such as disks are connected to a computer  via  a 50-wire cable, which can be up to 25 meters in length and can transfer data at rates up to 5 megabytes/s.</a:t>
            </a:r>
          </a:p>
          <a:p>
            <a:pPr marL="274320" indent="-274320" algn="just" fontAlgn="auto">
              <a:spcAft>
                <a:spcPts val="0"/>
              </a:spcAft>
              <a:buClr>
                <a:schemeClr val="accent3"/>
              </a:buClr>
              <a:buFont typeface="Wingdings 2"/>
              <a:buChar char=""/>
              <a:defRPr/>
            </a:pPr>
            <a:r>
              <a:rPr lang="en-US" dirty="0"/>
              <a:t>The SCSI bus standard has undergone many revisions, and its data transfer capability has increased very rapidly, almost doubling every two years. </a:t>
            </a:r>
          </a:p>
          <a:p>
            <a:pPr marL="274320" indent="-274320" algn="just" fontAlgn="auto">
              <a:spcAft>
                <a:spcPts val="0"/>
              </a:spcAft>
              <a:buClr>
                <a:schemeClr val="accent3"/>
              </a:buClr>
              <a:buFont typeface="Wingdings 2"/>
              <a:buChar char=""/>
              <a:defRPr/>
            </a:pPr>
            <a:r>
              <a:rPr lang="en-US" dirty="0"/>
              <a:t>SCSI-2 and SCSI-3 have been defined, and each has several options.</a:t>
            </a:r>
          </a:p>
          <a:p>
            <a:pPr marL="274320" indent="-274320" algn="just" fontAlgn="auto">
              <a:spcAft>
                <a:spcPts val="0"/>
              </a:spcAft>
              <a:buClr>
                <a:schemeClr val="accent3"/>
              </a:buClr>
              <a:buFont typeface="Wingdings 2"/>
              <a:buChar char=""/>
              <a:defRPr/>
            </a:pPr>
            <a:r>
              <a:rPr lang="en-US" dirty="0"/>
              <a:t>Because of various options SCSI connector may have 50, 68 or 80 pins.</a:t>
            </a:r>
          </a:p>
        </p:txBody>
      </p:sp>
    </p:spTree>
    <p:extLst>
      <p:ext uri="{BB962C8B-B14F-4D97-AF65-F5344CB8AC3E}">
        <p14:creationId xmlns:p14="http://schemas.microsoft.com/office/powerpoint/2010/main" val="327988244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US" smtClean="0"/>
              <a:pPr/>
              <a:t>104</a:t>
            </a:fld>
            <a:endParaRPr lang="en-US"/>
          </a:p>
        </p:txBody>
      </p:sp>
      <p:pic>
        <p:nvPicPr>
          <p:cNvPr id="5122" name="Picture 2" descr="http://content.answcdn.com/main/content/img/CDE/SCSICHA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1981200"/>
            <a:ext cx="4610100" cy="42957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ww.mcmanis.com/chuck/computers/vaxen/images/m76-scsi-to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1" y="1600200"/>
            <a:ext cx="7010400" cy="4454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28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1000"/>
                                        <p:tgtEl>
                                          <p:spTgt spid="5122"/>
                                        </p:tgtEl>
                                      </p:cBhvr>
                                    </p:animEffect>
                                    <p:anim calcmode="lin" valueType="num">
                                      <p:cBhvr>
                                        <p:cTn id="8" dur="1000" fill="hold"/>
                                        <p:tgtEl>
                                          <p:spTgt spid="5122"/>
                                        </p:tgtEl>
                                        <p:attrNameLst>
                                          <p:attrName>ppt_x</p:attrName>
                                        </p:attrNameLst>
                                      </p:cBhvr>
                                      <p:tavLst>
                                        <p:tav tm="0">
                                          <p:val>
                                            <p:strVal val="#ppt_x"/>
                                          </p:val>
                                        </p:tav>
                                        <p:tav tm="100000">
                                          <p:val>
                                            <p:strVal val="#ppt_x"/>
                                          </p:val>
                                        </p:tav>
                                      </p:tavLst>
                                    </p:anim>
                                    <p:anim calcmode="lin" valueType="num">
                                      <p:cBhvr>
                                        <p:cTn id="9" dur="1000" fill="hold"/>
                                        <p:tgtEl>
                                          <p:spTgt spid="5122"/>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5122"/>
                                        </p:tgtEl>
                                        <p:attrNameLst>
                                          <p:attrName>style.visibility</p:attrName>
                                        </p:attrNameLst>
                                      </p:cBhvr>
                                      <p:to>
                                        <p:strVal val="hidden"/>
                                      </p:to>
                                    </p:set>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Title 1"/>
          <p:cNvSpPr>
            <a:spLocks noGrp="1"/>
          </p:cNvSpPr>
          <p:nvPr>
            <p:ph type="title"/>
          </p:nvPr>
        </p:nvSpPr>
        <p:spPr>
          <a:xfrm>
            <a:off x="457200" y="381000"/>
            <a:ext cx="8229600" cy="1143000"/>
          </a:xfrm>
        </p:spPr>
        <p:txBody>
          <a:bodyPr/>
          <a:lstStyle/>
          <a:p>
            <a:r>
              <a:rPr lang="en-US" altLang="en-US" b="1"/>
              <a:t>SCSI Bus (Contd.,)</a:t>
            </a:r>
            <a:endParaRPr lang="en-US" altLang="en-US"/>
          </a:p>
        </p:txBody>
      </p:sp>
      <p:sp>
        <p:nvSpPr>
          <p:cNvPr id="3" name="Content Placeholder 2"/>
          <p:cNvSpPr>
            <a:spLocks noGrp="1"/>
          </p:cNvSpPr>
          <p:nvPr>
            <p:ph idx="1"/>
          </p:nvPr>
        </p:nvSpPr>
        <p:spPr>
          <a:xfrm>
            <a:off x="228600" y="1752600"/>
            <a:ext cx="8686800" cy="4572000"/>
          </a:xfrm>
        </p:spPr>
        <p:txBody>
          <a:bodyPr>
            <a:normAutofit fontScale="70000" lnSpcReduction="20000"/>
          </a:bodyPr>
          <a:lstStyle/>
          <a:p>
            <a:pPr marL="274320" indent="-274320" algn="just" fontAlgn="auto">
              <a:spcAft>
                <a:spcPts val="0"/>
              </a:spcAft>
              <a:buClr>
                <a:schemeClr val="accent3"/>
              </a:buClr>
              <a:buFont typeface="Wingdings 2"/>
              <a:buChar char=""/>
              <a:defRPr/>
            </a:pPr>
            <a:r>
              <a:rPr lang="en-US" dirty="0"/>
              <a:t>Devices connected to the SCSI bus are not part of the address space of the processor</a:t>
            </a:r>
          </a:p>
          <a:p>
            <a:pPr marL="274320" indent="-274320" algn="just" fontAlgn="auto">
              <a:spcAft>
                <a:spcPts val="0"/>
              </a:spcAft>
              <a:buClr>
                <a:schemeClr val="accent3"/>
              </a:buClr>
              <a:buFont typeface="Wingdings 2"/>
              <a:buChar char=""/>
              <a:defRPr/>
            </a:pPr>
            <a:r>
              <a:rPr lang="en-US" dirty="0"/>
              <a:t>The SCSI bus is connected to the processor bus through a SCSI controller. This controller uses DMA to transfer data packets from the main memory to the device, or vice versa. </a:t>
            </a:r>
          </a:p>
          <a:p>
            <a:pPr marL="274320" indent="-274320" algn="just" fontAlgn="auto">
              <a:spcAft>
                <a:spcPts val="0"/>
              </a:spcAft>
              <a:buClr>
                <a:schemeClr val="accent3"/>
              </a:buClr>
              <a:buFont typeface="Wingdings 2"/>
              <a:buChar char=""/>
              <a:defRPr/>
            </a:pPr>
            <a:r>
              <a:rPr lang="en-US" dirty="0"/>
              <a:t>A packet may contain a block of data, commands from the processor to the device, or status information about the device.</a:t>
            </a:r>
          </a:p>
          <a:p>
            <a:pPr marL="274320" indent="-274320" algn="just" fontAlgn="auto">
              <a:spcAft>
                <a:spcPts val="0"/>
              </a:spcAft>
              <a:buClr>
                <a:schemeClr val="accent3"/>
              </a:buClr>
              <a:buFont typeface="Wingdings 2"/>
              <a:buChar char=""/>
              <a:defRPr/>
            </a:pPr>
            <a:r>
              <a:rPr lang="en-US" dirty="0"/>
              <a:t>A controller connected to a SCSI bus is one of two types – an initiator or a target. </a:t>
            </a:r>
          </a:p>
          <a:p>
            <a:pPr marL="274320" indent="-274320" algn="just" fontAlgn="auto">
              <a:spcAft>
                <a:spcPts val="0"/>
              </a:spcAft>
              <a:buClr>
                <a:schemeClr val="accent3"/>
              </a:buClr>
              <a:buFont typeface="Wingdings 2"/>
              <a:buChar char=""/>
              <a:defRPr/>
            </a:pPr>
            <a:r>
              <a:rPr lang="en-US" dirty="0"/>
              <a:t>An initiator has the ability to select a particular target and to send commands specifying the operations to be performed. The disk controller operates as a target. It carries out the commands it receives from the initiator. </a:t>
            </a:r>
          </a:p>
          <a:p>
            <a:pPr marL="274320" indent="-274320" algn="just" fontAlgn="auto">
              <a:spcAft>
                <a:spcPts val="0"/>
              </a:spcAft>
              <a:buClr>
                <a:schemeClr val="accent3"/>
              </a:buClr>
              <a:buFont typeface="Wingdings 2"/>
              <a:buChar char=""/>
              <a:defRPr/>
            </a:pPr>
            <a:r>
              <a:rPr lang="en-US" dirty="0"/>
              <a:t>The initiator establishes a logical connection with the intended target. </a:t>
            </a:r>
          </a:p>
          <a:p>
            <a:pPr marL="274320" indent="-274320" algn="just" fontAlgn="auto">
              <a:spcAft>
                <a:spcPts val="0"/>
              </a:spcAft>
              <a:buClr>
                <a:schemeClr val="accent3"/>
              </a:buClr>
              <a:buFont typeface="Wingdings 2"/>
              <a:buChar char=""/>
              <a:defRPr/>
            </a:pPr>
            <a:r>
              <a:rPr lang="en-US" dirty="0"/>
              <a:t>Once this connection has been established, it can be suspended and restored as needed to transfer commands and bursts of data. </a:t>
            </a:r>
          </a:p>
          <a:p>
            <a:pPr marL="274320" indent="-274320" algn="just" fontAlgn="auto">
              <a:spcAft>
                <a:spcPts val="0"/>
              </a:spcAft>
              <a:buClr>
                <a:schemeClr val="accent3"/>
              </a:buClr>
              <a:buFont typeface="Wingdings 2"/>
              <a:buChar char=""/>
              <a:defRPr/>
            </a:pPr>
            <a:r>
              <a:rPr lang="en-US" dirty="0"/>
              <a:t>While a particular connection is suspended, other device can use the bus to transfer information. </a:t>
            </a:r>
          </a:p>
          <a:p>
            <a:pPr marL="274320" indent="-274320" algn="just" fontAlgn="auto">
              <a:spcAft>
                <a:spcPts val="0"/>
              </a:spcAft>
              <a:buClr>
                <a:schemeClr val="accent3"/>
              </a:buClr>
              <a:buFont typeface="Wingdings 2"/>
              <a:buChar char=""/>
              <a:defRPr/>
            </a:pPr>
            <a:r>
              <a:rPr lang="en-US" dirty="0"/>
              <a:t>This ability to overlap data transfer requests is one of the key features of the SCSI bus that leads to its high performance.</a:t>
            </a:r>
          </a:p>
        </p:txBody>
      </p:sp>
    </p:spTree>
    <p:extLst>
      <p:ext uri="{BB962C8B-B14F-4D97-AF65-F5344CB8AC3E}">
        <p14:creationId xmlns:p14="http://schemas.microsoft.com/office/powerpoint/2010/main" val="205221563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Title 1"/>
          <p:cNvSpPr>
            <a:spLocks noGrp="1"/>
          </p:cNvSpPr>
          <p:nvPr>
            <p:ph type="title"/>
          </p:nvPr>
        </p:nvSpPr>
        <p:spPr/>
        <p:txBody>
          <a:bodyPr/>
          <a:lstStyle/>
          <a:p>
            <a:r>
              <a:rPr lang="en-US" altLang="en-US" b="1"/>
              <a:t>SCSI Bus (Contd.,)</a:t>
            </a:r>
            <a:endParaRPr lang="en-US" altLang="en-US"/>
          </a:p>
        </p:txBody>
      </p:sp>
      <p:sp>
        <p:nvSpPr>
          <p:cNvPr id="128002" name="Content Placeholder 2"/>
          <p:cNvSpPr>
            <a:spLocks noGrp="1"/>
          </p:cNvSpPr>
          <p:nvPr>
            <p:ph idx="1"/>
          </p:nvPr>
        </p:nvSpPr>
        <p:spPr/>
        <p:txBody>
          <a:bodyPr/>
          <a:lstStyle/>
          <a:p>
            <a:pPr algn="just"/>
            <a:r>
              <a:rPr lang="en-US" altLang="en-US" dirty="0"/>
              <a:t>Data transfers on the SCSI bus are always controlled by the target controller.</a:t>
            </a:r>
          </a:p>
          <a:p>
            <a:pPr algn="just"/>
            <a:r>
              <a:rPr lang="en-US" altLang="en-US" dirty="0"/>
              <a:t>To send a command to a target, an initiator requests control of the bus and, after winning arbitration, selects the controller it wants to communicate with and hands control of the bus over to it. </a:t>
            </a:r>
          </a:p>
          <a:p>
            <a:pPr algn="just"/>
            <a:r>
              <a:rPr lang="en-US" altLang="en-US" dirty="0"/>
              <a:t>Then the controller starts a data transfer operation to receive a command from the initiator.</a:t>
            </a:r>
          </a:p>
          <a:p>
            <a:pPr algn="just"/>
            <a:endParaRPr lang="en-US" altLang="en-US" dirty="0"/>
          </a:p>
          <a:p>
            <a:pPr algn="just"/>
            <a:endParaRPr lang="en-US" altLang="en-US" dirty="0"/>
          </a:p>
        </p:txBody>
      </p:sp>
    </p:spTree>
    <p:extLst>
      <p:ext uri="{BB962C8B-B14F-4D97-AF65-F5344CB8AC3E}">
        <p14:creationId xmlns:p14="http://schemas.microsoft.com/office/powerpoint/2010/main" val="192955771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a:xfrm>
            <a:off x="228600" y="0"/>
            <a:ext cx="8305800" cy="1143000"/>
          </a:xfrm>
        </p:spPr>
        <p:txBody>
          <a:bodyPr/>
          <a:lstStyle/>
          <a:p>
            <a:pPr fontAlgn="auto">
              <a:spcAft>
                <a:spcPts val="0"/>
              </a:spcAft>
              <a:defRPr/>
            </a:pPr>
            <a:r>
              <a:rPr lang="en-US" dirty="0"/>
              <a:t>Standard I/O interfaces (contd..)</a:t>
            </a:r>
          </a:p>
        </p:txBody>
      </p:sp>
      <p:grpSp>
        <p:nvGrpSpPr>
          <p:cNvPr id="120834" name="Group 3"/>
          <p:cNvGrpSpPr>
            <a:grpSpLocks/>
          </p:cNvGrpSpPr>
          <p:nvPr/>
        </p:nvGrpSpPr>
        <p:grpSpPr bwMode="auto">
          <a:xfrm>
            <a:off x="492125" y="1320800"/>
            <a:ext cx="4762500" cy="4633913"/>
            <a:chOff x="669" y="1164"/>
            <a:chExt cx="3000" cy="2919"/>
          </a:xfrm>
        </p:grpSpPr>
        <p:sp>
          <p:nvSpPr>
            <p:cNvPr id="120840" name="Line 4"/>
            <p:cNvSpPr>
              <a:spLocks noChangeShapeType="1"/>
            </p:cNvSpPr>
            <p:nvPr/>
          </p:nvSpPr>
          <p:spPr bwMode="auto">
            <a:xfrm flipV="1">
              <a:off x="1606" y="2948"/>
              <a:ext cx="1" cy="24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0841" name="Line 5"/>
            <p:cNvSpPr>
              <a:spLocks noChangeShapeType="1"/>
            </p:cNvSpPr>
            <p:nvPr/>
          </p:nvSpPr>
          <p:spPr bwMode="auto">
            <a:xfrm flipV="1">
              <a:off x="2939" y="2948"/>
              <a:ext cx="1" cy="56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0842" name="Line 6"/>
            <p:cNvSpPr>
              <a:spLocks noChangeShapeType="1"/>
            </p:cNvSpPr>
            <p:nvPr/>
          </p:nvSpPr>
          <p:spPr bwMode="auto">
            <a:xfrm flipV="1">
              <a:off x="2534" y="2948"/>
              <a:ext cx="243" cy="24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0843" name="Line 7"/>
            <p:cNvSpPr>
              <a:spLocks noChangeShapeType="1"/>
            </p:cNvSpPr>
            <p:nvPr/>
          </p:nvSpPr>
          <p:spPr bwMode="auto">
            <a:xfrm flipV="1">
              <a:off x="3426" y="2948"/>
              <a:ext cx="1" cy="16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0844" name="Line 8"/>
            <p:cNvSpPr>
              <a:spLocks noChangeShapeType="1"/>
            </p:cNvSpPr>
            <p:nvPr/>
          </p:nvSpPr>
          <p:spPr bwMode="auto">
            <a:xfrm flipV="1">
              <a:off x="957" y="2461"/>
              <a:ext cx="1" cy="16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0845" name="Line 9"/>
            <p:cNvSpPr>
              <a:spLocks noChangeShapeType="1"/>
            </p:cNvSpPr>
            <p:nvPr/>
          </p:nvSpPr>
          <p:spPr bwMode="auto">
            <a:xfrm flipV="1">
              <a:off x="1606" y="2461"/>
              <a:ext cx="1" cy="16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0846" name="Line 10"/>
            <p:cNvSpPr>
              <a:spLocks noChangeShapeType="1"/>
            </p:cNvSpPr>
            <p:nvPr/>
          </p:nvSpPr>
          <p:spPr bwMode="auto">
            <a:xfrm flipV="1">
              <a:off x="2858" y="2461"/>
              <a:ext cx="1" cy="16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0847" name="Line 11"/>
            <p:cNvSpPr>
              <a:spLocks noChangeShapeType="1"/>
            </p:cNvSpPr>
            <p:nvPr/>
          </p:nvSpPr>
          <p:spPr bwMode="auto">
            <a:xfrm flipV="1">
              <a:off x="3426" y="2461"/>
              <a:ext cx="1" cy="16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0848" name="Line 12"/>
            <p:cNvSpPr>
              <a:spLocks noChangeShapeType="1"/>
            </p:cNvSpPr>
            <p:nvPr/>
          </p:nvSpPr>
          <p:spPr bwMode="auto">
            <a:xfrm flipH="1" flipV="1">
              <a:off x="2939" y="3596"/>
              <a:ext cx="244" cy="24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0849" name="Line 13"/>
            <p:cNvSpPr>
              <a:spLocks noChangeShapeType="1"/>
            </p:cNvSpPr>
            <p:nvPr/>
          </p:nvSpPr>
          <p:spPr bwMode="auto">
            <a:xfrm flipV="1">
              <a:off x="2696" y="3596"/>
              <a:ext cx="243" cy="24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0850" name="Line 14"/>
            <p:cNvSpPr>
              <a:spLocks noChangeShapeType="1"/>
            </p:cNvSpPr>
            <p:nvPr/>
          </p:nvSpPr>
          <p:spPr bwMode="auto">
            <a:xfrm flipH="1">
              <a:off x="957" y="1732"/>
              <a:ext cx="2550"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0851" name="Rectangle 15"/>
            <p:cNvSpPr>
              <a:spLocks noChangeArrowheads="1"/>
            </p:cNvSpPr>
            <p:nvPr/>
          </p:nvSpPr>
          <p:spPr bwMode="auto">
            <a:xfrm>
              <a:off x="2534" y="1164"/>
              <a:ext cx="649" cy="405"/>
            </a:xfrm>
            <a:prstGeom prst="rect">
              <a:avLst/>
            </a:prstGeom>
            <a:solidFill>
              <a:srgbClr val="FFFFFF"/>
            </a:solidFill>
            <a:ln w="0">
              <a:solidFill>
                <a:srgbClr val="FF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852" name="Rectangle 16"/>
            <p:cNvSpPr>
              <a:spLocks noChangeArrowheads="1"/>
            </p:cNvSpPr>
            <p:nvPr/>
          </p:nvSpPr>
          <p:spPr bwMode="auto">
            <a:xfrm>
              <a:off x="2534" y="1164"/>
              <a:ext cx="649" cy="405"/>
            </a:xfrm>
            <a:prstGeom prst="rect">
              <a:avLst/>
            </a:prstGeom>
            <a:noFill/>
            <a:ln w="14288">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853" name="Rectangle 17"/>
            <p:cNvSpPr>
              <a:spLocks noChangeArrowheads="1"/>
            </p:cNvSpPr>
            <p:nvPr/>
          </p:nvSpPr>
          <p:spPr bwMode="auto">
            <a:xfrm>
              <a:off x="2615" y="1244"/>
              <a:ext cx="44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algn="ctr"/>
              <a:r>
                <a:rPr lang="en-US" altLang="en-US" sz="1400" b="1">
                  <a:solidFill>
                    <a:srgbClr val="000000"/>
                  </a:solidFill>
                  <a:latin typeface="Nimbus Roman No9 L"/>
                </a:rPr>
                <a:t>Main</a:t>
              </a:r>
            </a:p>
            <a:p>
              <a:pPr algn="ctr"/>
              <a:r>
                <a:rPr lang="en-US" altLang="en-US" sz="1400" b="1">
                  <a:solidFill>
                    <a:srgbClr val="000000"/>
                  </a:solidFill>
                  <a:latin typeface="Nimbus Roman No9 L"/>
                </a:rPr>
                <a:t>memory</a:t>
              </a:r>
              <a:endParaRPr lang="en-US" altLang="en-US" sz="1400" b="1">
                <a:solidFill>
                  <a:srgbClr val="000000"/>
                </a:solidFill>
              </a:endParaRPr>
            </a:p>
          </p:txBody>
        </p:sp>
        <p:sp>
          <p:nvSpPr>
            <p:cNvPr id="120854" name="Rectangle 18"/>
            <p:cNvSpPr>
              <a:spLocks noChangeArrowheads="1"/>
            </p:cNvSpPr>
            <p:nvPr/>
          </p:nvSpPr>
          <p:spPr bwMode="auto">
            <a:xfrm>
              <a:off x="1156" y="1164"/>
              <a:ext cx="648" cy="405"/>
            </a:xfrm>
            <a:prstGeom prst="rect">
              <a:avLst/>
            </a:prstGeom>
            <a:solidFill>
              <a:srgbClr val="FFFFFF"/>
            </a:solidFill>
            <a:ln w="0">
              <a:solidFill>
                <a:srgbClr val="FF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855" name="Rectangle 19"/>
            <p:cNvSpPr>
              <a:spLocks noChangeArrowheads="1"/>
            </p:cNvSpPr>
            <p:nvPr/>
          </p:nvSpPr>
          <p:spPr bwMode="auto">
            <a:xfrm>
              <a:off x="1156" y="1164"/>
              <a:ext cx="648" cy="405"/>
            </a:xfrm>
            <a:prstGeom prst="rect">
              <a:avLst/>
            </a:prstGeom>
            <a:noFill/>
            <a:ln w="14288">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856" name="Rectangle 20"/>
            <p:cNvSpPr>
              <a:spLocks noChangeArrowheads="1"/>
            </p:cNvSpPr>
            <p:nvPr/>
          </p:nvSpPr>
          <p:spPr bwMode="auto">
            <a:xfrm>
              <a:off x="1223" y="1317"/>
              <a:ext cx="55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b="1">
                  <a:latin typeface="Nimbus Roman No9 L"/>
                </a:rPr>
                <a:t>Processor</a:t>
              </a:r>
              <a:endParaRPr lang="en-US" altLang="en-US" sz="1400" b="1"/>
            </a:p>
          </p:txBody>
        </p:sp>
        <p:sp>
          <p:nvSpPr>
            <p:cNvPr id="120857" name="Rectangle 21"/>
            <p:cNvSpPr>
              <a:spLocks noChangeArrowheads="1"/>
            </p:cNvSpPr>
            <p:nvPr/>
          </p:nvSpPr>
          <p:spPr bwMode="auto">
            <a:xfrm>
              <a:off x="1885" y="1894"/>
              <a:ext cx="568" cy="405"/>
            </a:xfrm>
            <a:prstGeom prst="rect">
              <a:avLst/>
            </a:prstGeom>
            <a:solidFill>
              <a:srgbClr val="FFFFFF"/>
            </a:solidFill>
            <a:ln w="0">
              <a:solidFill>
                <a:srgbClr val="FF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858" name="Rectangle 22"/>
            <p:cNvSpPr>
              <a:spLocks noChangeArrowheads="1"/>
            </p:cNvSpPr>
            <p:nvPr/>
          </p:nvSpPr>
          <p:spPr bwMode="auto">
            <a:xfrm>
              <a:off x="1885" y="1894"/>
              <a:ext cx="568" cy="405"/>
            </a:xfrm>
            <a:prstGeom prst="rect">
              <a:avLst/>
            </a:prstGeom>
            <a:noFill/>
            <a:ln w="14288">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859" name="Rectangle 23"/>
            <p:cNvSpPr>
              <a:spLocks noChangeArrowheads="1"/>
            </p:cNvSpPr>
            <p:nvPr/>
          </p:nvSpPr>
          <p:spPr bwMode="auto">
            <a:xfrm>
              <a:off x="2056" y="2047"/>
              <a:ext cx="3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b="1">
                  <a:solidFill>
                    <a:srgbClr val="000000"/>
                  </a:solidFill>
                  <a:latin typeface="Nimbus Roman No9 L"/>
                </a:rPr>
                <a:t>Bridge</a:t>
              </a:r>
              <a:endParaRPr lang="en-US" altLang="en-US" sz="1400" b="1">
                <a:solidFill>
                  <a:srgbClr val="000000"/>
                </a:solidFill>
              </a:endParaRPr>
            </a:p>
          </p:txBody>
        </p:sp>
        <p:sp>
          <p:nvSpPr>
            <p:cNvPr id="120860" name="Line 24"/>
            <p:cNvSpPr>
              <a:spLocks noChangeShapeType="1"/>
            </p:cNvSpPr>
            <p:nvPr/>
          </p:nvSpPr>
          <p:spPr bwMode="auto">
            <a:xfrm flipH="1">
              <a:off x="831" y="2461"/>
              <a:ext cx="2757" cy="1"/>
            </a:xfrm>
            <a:prstGeom prst="line">
              <a:avLst/>
            </a:prstGeom>
            <a:noFill/>
            <a:ln w="14288">
              <a:solidFill>
                <a:srgbClr val="FFFF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0861" name="Line 25"/>
            <p:cNvSpPr>
              <a:spLocks noChangeShapeType="1"/>
            </p:cNvSpPr>
            <p:nvPr/>
          </p:nvSpPr>
          <p:spPr bwMode="auto">
            <a:xfrm flipH="1">
              <a:off x="831" y="2461"/>
              <a:ext cx="2757"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0862" name="Rectangle 26"/>
            <p:cNvSpPr>
              <a:spLocks noChangeArrowheads="1"/>
            </p:cNvSpPr>
            <p:nvPr/>
          </p:nvSpPr>
          <p:spPr bwMode="auto">
            <a:xfrm>
              <a:off x="669" y="2623"/>
              <a:ext cx="568" cy="325"/>
            </a:xfrm>
            <a:prstGeom prst="rect">
              <a:avLst/>
            </a:prstGeom>
            <a:solidFill>
              <a:srgbClr val="FFFFFF"/>
            </a:solidFill>
            <a:ln w="0">
              <a:solidFill>
                <a:srgbClr val="FF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863" name="Rectangle 27"/>
            <p:cNvSpPr>
              <a:spLocks noChangeArrowheads="1"/>
            </p:cNvSpPr>
            <p:nvPr/>
          </p:nvSpPr>
          <p:spPr bwMode="auto">
            <a:xfrm>
              <a:off x="669" y="2623"/>
              <a:ext cx="568" cy="325"/>
            </a:xfrm>
            <a:prstGeom prst="rect">
              <a:avLst/>
            </a:prstGeom>
            <a:noFill/>
            <a:ln w="14288">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864" name="Rectangle 28"/>
            <p:cNvSpPr>
              <a:spLocks noChangeArrowheads="1"/>
            </p:cNvSpPr>
            <p:nvPr/>
          </p:nvSpPr>
          <p:spPr bwMode="auto">
            <a:xfrm>
              <a:off x="2758" y="1741"/>
              <a:ext cx="67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b="1">
                  <a:solidFill>
                    <a:srgbClr val="000000"/>
                  </a:solidFill>
                  <a:latin typeface="Nimbus Roman No9 L"/>
                </a:rPr>
                <a:t>Processor bus</a:t>
              </a:r>
              <a:endParaRPr lang="en-US" altLang="en-US" sz="1200" b="1"/>
            </a:p>
          </p:txBody>
        </p:sp>
        <p:sp>
          <p:nvSpPr>
            <p:cNvPr id="120865" name="Rectangle 30"/>
            <p:cNvSpPr>
              <a:spLocks noChangeArrowheads="1"/>
            </p:cNvSpPr>
            <p:nvPr/>
          </p:nvSpPr>
          <p:spPr bwMode="auto">
            <a:xfrm>
              <a:off x="2867" y="2308"/>
              <a:ext cx="36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b="1">
                  <a:solidFill>
                    <a:srgbClr val="000000"/>
                  </a:solidFill>
                  <a:latin typeface="Nimbus Roman No9 L"/>
                </a:rPr>
                <a:t>PCI bus</a:t>
              </a:r>
              <a:endParaRPr lang="en-US" altLang="en-US" sz="1200" b="1"/>
            </a:p>
          </p:txBody>
        </p:sp>
        <p:sp>
          <p:nvSpPr>
            <p:cNvPr id="120866" name="Rectangle 33"/>
            <p:cNvSpPr>
              <a:spLocks noChangeArrowheads="1"/>
            </p:cNvSpPr>
            <p:nvPr/>
          </p:nvSpPr>
          <p:spPr bwMode="auto">
            <a:xfrm>
              <a:off x="822" y="2808"/>
              <a:ext cx="34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memory</a:t>
              </a:r>
              <a:endParaRPr lang="en-US" altLang="en-US" sz="1200">
                <a:solidFill>
                  <a:srgbClr val="000000"/>
                </a:solidFill>
              </a:endParaRPr>
            </a:p>
          </p:txBody>
        </p:sp>
        <p:sp>
          <p:nvSpPr>
            <p:cNvPr id="120867" name="Rectangle 34"/>
            <p:cNvSpPr>
              <a:spLocks noChangeArrowheads="1"/>
            </p:cNvSpPr>
            <p:nvPr/>
          </p:nvSpPr>
          <p:spPr bwMode="auto">
            <a:xfrm>
              <a:off x="777" y="2677"/>
              <a:ext cx="42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latin typeface="Nimbus Roman No9 L"/>
                </a:rPr>
                <a:t>Additional</a:t>
              </a:r>
              <a:endParaRPr lang="en-US" altLang="en-US" sz="1200"/>
            </a:p>
          </p:txBody>
        </p:sp>
        <p:sp>
          <p:nvSpPr>
            <p:cNvPr id="120868" name="Line 35"/>
            <p:cNvSpPr>
              <a:spLocks noChangeShapeType="1"/>
            </p:cNvSpPr>
            <p:nvPr/>
          </p:nvSpPr>
          <p:spPr bwMode="auto">
            <a:xfrm flipV="1">
              <a:off x="1480" y="1569"/>
              <a:ext cx="1" cy="16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0869" name="Line 36"/>
            <p:cNvSpPr>
              <a:spLocks noChangeShapeType="1"/>
            </p:cNvSpPr>
            <p:nvPr/>
          </p:nvSpPr>
          <p:spPr bwMode="auto">
            <a:xfrm flipV="1">
              <a:off x="2858" y="1569"/>
              <a:ext cx="1" cy="16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0870" name="Line 37"/>
            <p:cNvSpPr>
              <a:spLocks noChangeShapeType="1"/>
            </p:cNvSpPr>
            <p:nvPr/>
          </p:nvSpPr>
          <p:spPr bwMode="auto">
            <a:xfrm flipV="1">
              <a:off x="1282" y="3191"/>
              <a:ext cx="1" cy="16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0871" name="Line 38"/>
            <p:cNvSpPr>
              <a:spLocks noChangeShapeType="1"/>
            </p:cNvSpPr>
            <p:nvPr/>
          </p:nvSpPr>
          <p:spPr bwMode="auto">
            <a:xfrm flipV="1">
              <a:off x="2174" y="1732"/>
              <a:ext cx="1" cy="16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0872" name="Line 39"/>
            <p:cNvSpPr>
              <a:spLocks noChangeShapeType="1"/>
            </p:cNvSpPr>
            <p:nvPr/>
          </p:nvSpPr>
          <p:spPr bwMode="auto">
            <a:xfrm flipV="1">
              <a:off x="2174" y="2299"/>
              <a:ext cx="1" cy="16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0873" name="Line 40"/>
            <p:cNvSpPr>
              <a:spLocks noChangeShapeType="1"/>
            </p:cNvSpPr>
            <p:nvPr/>
          </p:nvSpPr>
          <p:spPr bwMode="auto">
            <a:xfrm flipV="1">
              <a:off x="1966" y="3191"/>
              <a:ext cx="1" cy="16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0874" name="Rectangle 41"/>
            <p:cNvSpPr>
              <a:spLocks noChangeArrowheads="1"/>
            </p:cNvSpPr>
            <p:nvPr/>
          </p:nvSpPr>
          <p:spPr bwMode="auto">
            <a:xfrm>
              <a:off x="1723" y="3353"/>
              <a:ext cx="487" cy="324"/>
            </a:xfrm>
            <a:prstGeom prst="rect">
              <a:avLst/>
            </a:prstGeom>
            <a:solidFill>
              <a:srgbClr val="FFFFFF"/>
            </a:solidFill>
            <a:ln w="0">
              <a:solidFill>
                <a:srgbClr val="FF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875" name="Rectangle 42"/>
            <p:cNvSpPr>
              <a:spLocks noChangeArrowheads="1"/>
            </p:cNvSpPr>
            <p:nvPr/>
          </p:nvSpPr>
          <p:spPr bwMode="auto">
            <a:xfrm>
              <a:off x="1723" y="3353"/>
              <a:ext cx="487" cy="324"/>
            </a:xfrm>
            <a:prstGeom prst="rect">
              <a:avLst/>
            </a:prstGeom>
            <a:noFill/>
            <a:ln w="14288">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876" name="Rectangle 43"/>
            <p:cNvSpPr>
              <a:spLocks noChangeArrowheads="1"/>
            </p:cNvSpPr>
            <p:nvPr/>
          </p:nvSpPr>
          <p:spPr bwMode="auto">
            <a:xfrm>
              <a:off x="1813" y="3497"/>
              <a:ext cx="33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000">
                  <a:solidFill>
                    <a:srgbClr val="000000"/>
                  </a:solidFill>
                  <a:latin typeface="Nimbus Roman No9 L"/>
                </a:rPr>
                <a:t>controller</a:t>
              </a:r>
              <a:endParaRPr lang="en-US" altLang="en-US" sz="2400">
                <a:solidFill>
                  <a:srgbClr val="000000"/>
                </a:solidFill>
              </a:endParaRPr>
            </a:p>
          </p:txBody>
        </p:sp>
        <p:sp>
          <p:nvSpPr>
            <p:cNvPr id="120877" name="Rectangle 44"/>
            <p:cNvSpPr>
              <a:spLocks noChangeArrowheads="1"/>
            </p:cNvSpPr>
            <p:nvPr/>
          </p:nvSpPr>
          <p:spPr bwMode="auto">
            <a:xfrm>
              <a:off x="1804" y="3407"/>
              <a:ext cx="20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000">
                  <a:solidFill>
                    <a:srgbClr val="000000"/>
                  </a:solidFill>
                  <a:latin typeface="Nimbus Roman No9 L"/>
                </a:rPr>
                <a:t>CD-R</a:t>
              </a:r>
              <a:endParaRPr lang="en-US" altLang="en-US" sz="2400">
                <a:solidFill>
                  <a:srgbClr val="000000"/>
                </a:solidFill>
              </a:endParaRPr>
            </a:p>
          </p:txBody>
        </p:sp>
        <p:sp>
          <p:nvSpPr>
            <p:cNvPr id="120878" name="Rectangle 45"/>
            <p:cNvSpPr>
              <a:spLocks noChangeArrowheads="1"/>
            </p:cNvSpPr>
            <p:nvPr/>
          </p:nvSpPr>
          <p:spPr bwMode="auto">
            <a:xfrm>
              <a:off x="1993" y="3407"/>
              <a:ext cx="129"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000">
                  <a:solidFill>
                    <a:srgbClr val="000000"/>
                  </a:solidFill>
                  <a:latin typeface="Nimbus Roman No9 L"/>
                </a:rPr>
                <a:t>OM</a:t>
              </a:r>
              <a:endParaRPr lang="en-US" altLang="en-US" sz="2400">
                <a:solidFill>
                  <a:srgbClr val="000000"/>
                </a:solidFill>
              </a:endParaRPr>
            </a:p>
          </p:txBody>
        </p:sp>
        <p:sp>
          <p:nvSpPr>
            <p:cNvPr id="120879" name="Rectangle 46"/>
            <p:cNvSpPr>
              <a:spLocks noChangeArrowheads="1"/>
            </p:cNvSpPr>
            <p:nvPr/>
          </p:nvSpPr>
          <p:spPr bwMode="auto">
            <a:xfrm>
              <a:off x="993" y="3353"/>
              <a:ext cx="568" cy="324"/>
            </a:xfrm>
            <a:prstGeom prst="rect">
              <a:avLst/>
            </a:prstGeom>
            <a:solidFill>
              <a:srgbClr val="FFFFFF"/>
            </a:solidFill>
            <a:ln w="0">
              <a:solidFill>
                <a:srgbClr val="FF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880" name="Rectangle 47"/>
            <p:cNvSpPr>
              <a:spLocks noChangeArrowheads="1"/>
            </p:cNvSpPr>
            <p:nvPr/>
          </p:nvSpPr>
          <p:spPr bwMode="auto">
            <a:xfrm>
              <a:off x="993" y="3353"/>
              <a:ext cx="568" cy="324"/>
            </a:xfrm>
            <a:prstGeom prst="rect">
              <a:avLst/>
            </a:prstGeom>
            <a:noFill/>
            <a:ln w="14288">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881" name="Rectangle 48"/>
            <p:cNvSpPr>
              <a:spLocks noChangeArrowheads="1"/>
            </p:cNvSpPr>
            <p:nvPr/>
          </p:nvSpPr>
          <p:spPr bwMode="auto">
            <a:xfrm>
              <a:off x="1119" y="3497"/>
              <a:ext cx="33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000">
                  <a:solidFill>
                    <a:srgbClr val="000000"/>
                  </a:solidFill>
                  <a:latin typeface="Nimbus Roman No9 L"/>
                </a:rPr>
                <a:t>controller</a:t>
              </a:r>
              <a:endParaRPr lang="en-US" altLang="en-US" sz="2400">
                <a:solidFill>
                  <a:srgbClr val="000000"/>
                </a:solidFill>
              </a:endParaRPr>
            </a:p>
          </p:txBody>
        </p:sp>
        <p:sp>
          <p:nvSpPr>
            <p:cNvPr id="120882" name="Rectangle 49"/>
            <p:cNvSpPr>
              <a:spLocks noChangeArrowheads="1"/>
            </p:cNvSpPr>
            <p:nvPr/>
          </p:nvSpPr>
          <p:spPr bwMode="auto">
            <a:xfrm>
              <a:off x="1201" y="3407"/>
              <a:ext cx="15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000">
                  <a:latin typeface="Nimbus Roman No9 L"/>
                </a:rPr>
                <a:t>Disk</a:t>
              </a:r>
              <a:endParaRPr lang="en-US" altLang="en-US" sz="2400"/>
            </a:p>
          </p:txBody>
        </p:sp>
        <p:sp>
          <p:nvSpPr>
            <p:cNvPr id="120883" name="Rectangle 50"/>
            <p:cNvSpPr>
              <a:spLocks noChangeArrowheads="1"/>
            </p:cNvSpPr>
            <p:nvPr/>
          </p:nvSpPr>
          <p:spPr bwMode="auto">
            <a:xfrm>
              <a:off x="939" y="3839"/>
              <a:ext cx="280" cy="244"/>
            </a:xfrm>
            <a:prstGeom prst="rect">
              <a:avLst/>
            </a:prstGeom>
            <a:noFill/>
            <a:ln w="14288">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884" name="Rectangle 51"/>
            <p:cNvSpPr>
              <a:spLocks noChangeArrowheads="1"/>
            </p:cNvSpPr>
            <p:nvPr/>
          </p:nvSpPr>
          <p:spPr bwMode="auto">
            <a:xfrm>
              <a:off x="1318" y="3839"/>
              <a:ext cx="306" cy="244"/>
            </a:xfrm>
            <a:prstGeom prst="rect">
              <a:avLst/>
            </a:prstGeom>
            <a:noFill/>
            <a:ln w="14288">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885" name="Freeform 52"/>
            <p:cNvSpPr>
              <a:spLocks/>
            </p:cNvSpPr>
            <p:nvPr/>
          </p:nvSpPr>
          <p:spPr bwMode="auto">
            <a:xfrm>
              <a:off x="1074" y="3677"/>
              <a:ext cx="82" cy="162"/>
            </a:xfrm>
            <a:custGeom>
              <a:avLst/>
              <a:gdLst>
                <a:gd name="T0" fmla="*/ 9 w 9"/>
                <a:gd name="T1" fmla="*/ 0 h 18"/>
                <a:gd name="T2" fmla="*/ 9 w 9"/>
                <a:gd name="T3" fmla="*/ 9 h 18"/>
                <a:gd name="T4" fmla="*/ 0 w 9"/>
                <a:gd name="T5" fmla="*/ 9 h 18"/>
                <a:gd name="T6" fmla="*/ 0 w 9"/>
                <a:gd name="T7" fmla="*/ 18 h 18"/>
                <a:gd name="T8" fmla="*/ 0 60000 65536"/>
                <a:gd name="T9" fmla="*/ 0 60000 65536"/>
                <a:gd name="T10" fmla="*/ 0 60000 65536"/>
                <a:gd name="T11" fmla="*/ 0 60000 65536"/>
                <a:gd name="T12" fmla="*/ 0 w 9"/>
                <a:gd name="T13" fmla="*/ 0 h 18"/>
                <a:gd name="T14" fmla="*/ 9 w 9"/>
                <a:gd name="T15" fmla="*/ 18 h 18"/>
              </a:gdLst>
              <a:ahLst/>
              <a:cxnLst>
                <a:cxn ang="T8">
                  <a:pos x="T0" y="T1"/>
                </a:cxn>
                <a:cxn ang="T9">
                  <a:pos x="T2" y="T3"/>
                </a:cxn>
                <a:cxn ang="T10">
                  <a:pos x="T4" y="T5"/>
                </a:cxn>
                <a:cxn ang="T11">
                  <a:pos x="T6" y="T7"/>
                </a:cxn>
              </a:cxnLst>
              <a:rect l="T12" t="T13" r="T14" b="T15"/>
              <a:pathLst>
                <a:path w="9" h="18">
                  <a:moveTo>
                    <a:pt x="9" y="0"/>
                  </a:moveTo>
                  <a:lnTo>
                    <a:pt x="9" y="9"/>
                  </a:lnTo>
                  <a:lnTo>
                    <a:pt x="0" y="9"/>
                  </a:lnTo>
                  <a:lnTo>
                    <a:pt x="0" y="18"/>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0886" name="Freeform 53"/>
            <p:cNvSpPr>
              <a:spLocks/>
            </p:cNvSpPr>
            <p:nvPr/>
          </p:nvSpPr>
          <p:spPr bwMode="auto">
            <a:xfrm>
              <a:off x="1399" y="3677"/>
              <a:ext cx="81" cy="162"/>
            </a:xfrm>
            <a:custGeom>
              <a:avLst/>
              <a:gdLst>
                <a:gd name="T0" fmla="*/ 0 w 9"/>
                <a:gd name="T1" fmla="*/ 0 h 18"/>
                <a:gd name="T2" fmla="*/ 0 w 9"/>
                <a:gd name="T3" fmla="*/ 9 h 18"/>
                <a:gd name="T4" fmla="*/ 9 w 9"/>
                <a:gd name="T5" fmla="*/ 9 h 18"/>
                <a:gd name="T6" fmla="*/ 9 w 9"/>
                <a:gd name="T7" fmla="*/ 18 h 18"/>
                <a:gd name="T8" fmla="*/ 0 60000 65536"/>
                <a:gd name="T9" fmla="*/ 0 60000 65536"/>
                <a:gd name="T10" fmla="*/ 0 60000 65536"/>
                <a:gd name="T11" fmla="*/ 0 60000 65536"/>
                <a:gd name="T12" fmla="*/ 0 w 9"/>
                <a:gd name="T13" fmla="*/ 0 h 18"/>
                <a:gd name="T14" fmla="*/ 9 w 9"/>
                <a:gd name="T15" fmla="*/ 18 h 18"/>
              </a:gdLst>
              <a:ahLst/>
              <a:cxnLst>
                <a:cxn ang="T8">
                  <a:pos x="T0" y="T1"/>
                </a:cxn>
                <a:cxn ang="T9">
                  <a:pos x="T2" y="T3"/>
                </a:cxn>
                <a:cxn ang="T10">
                  <a:pos x="T4" y="T5"/>
                </a:cxn>
                <a:cxn ang="T11">
                  <a:pos x="T6" y="T7"/>
                </a:cxn>
              </a:cxnLst>
              <a:rect l="T12" t="T13" r="T14" b="T15"/>
              <a:pathLst>
                <a:path w="9" h="18">
                  <a:moveTo>
                    <a:pt x="0" y="0"/>
                  </a:moveTo>
                  <a:lnTo>
                    <a:pt x="0" y="9"/>
                  </a:lnTo>
                  <a:lnTo>
                    <a:pt x="9" y="9"/>
                  </a:lnTo>
                  <a:lnTo>
                    <a:pt x="9" y="18"/>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0887" name="Rectangle 54"/>
            <p:cNvSpPr>
              <a:spLocks noChangeArrowheads="1"/>
            </p:cNvSpPr>
            <p:nvPr/>
          </p:nvSpPr>
          <p:spPr bwMode="auto">
            <a:xfrm>
              <a:off x="966" y="3911"/>
              <a:ext cx="22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000">
                  <a:latin typeface="Nimbus Roman No9 L"/>
                </a:rPr>
                <a:t>Disk</a:t>
              </a:r>
              <a:r>
                <a:rPr lang="en-US" altLang="en-US" sz="1000">
                  <a:solidFill>
                    <a:srgbClr val="00FFFF"/>
                  </a:solidFill>
                  <a:latin typeface="Nimbus Roman No9 L"/>
                </a:rPr>
                <a:t> </a:t>
              </a:r>
              <a:r>
                <a:rPr lang="en-US" altLang="en-US" sz="1000">
                  <a:solidFill>
                    <a:srgbClr val="000000"/>
                  </a:solidFill>
                  <a:latin typeface="Nimbus Roman No9 L"/>
                </a:rPr>
                <a:t>1</a:t>
              </a:r>
              <a:endParaRPr lang="en-US" altLang="en-US" sz="2400">
                <a:solidFill>
                  <a:srgbClr val="000000"/>
                </a:solidFill>
              </a:endParaRPr>
            </a:p>
          </p:txBody>
        </p:sp>
        <p:sp>
          <p:nvSpPr>
            <p:cNvPr id="120888" name="Rectangle 55"/>
            <p:cNvSpPr>
              <a:spLocks noChangeArrowheads="1"/>
            </p:cNvSpPr>
            <p:nvPr/>
          </p:nvSpPr>
          <p:spPr bwMode="auto">
            <a:xfrm>
              <a:off x="1363" y="3911"/>
              <a:ext cx="22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000">
                  <a:latin typeface="Nimbus Roman No9 L"/>
                </a:rPr>
                <a:t>Disk</a:t>
              </a:r>
              <a:r>
                <a:rPr lang="en-US" altLang="en-US" sz="1000">
                  <a:solidFill>
                    <a:srgbClr val="00FFFF"/>
                  </a:solidFill>
                  <a:latin typeface="Nimbus Roman No9 L"/>
                </a:rPr>
                <a:t> </a:t>
              </a:r>
              <a:r>
                <a:rPr lang="en-US" altLang="en-US" sz="1000">
                  <a:solidFill>
                    <a:srgbClr val="000000"/>
                  </a:solidFill>
                  <a:latin typeface="Nimbus Roman No9 L"/>
                </a:rPr>
                <a:t>2</a:t>
              </a:r>
              <a:endParaRPr lang="en-US" altLang="en-US" sz="2400">
                <a:solidFill>
                  <a:srgbClr val="000000"/>
                </a:solidFill>
              </a:endParaRPr>
            </a:p>
          </p:txBody>
        </p:sp>
        <p:sp>
          <p:nvSpPr>
            <p:cNvPr id="120889" name="Line 56"/>
            <p:cNvSpPr>
              <a:spLocks noChangeShapeType="1"/>
            </p:cNvSpPr>
            <p:nvPr/>
          </p:nvSpPr>
          <p:spPr bwMode="auto">
            <a:xfrm flipV="1">
              <a:off x="1966" y="3677"/>
              <a:ext cx="1" cy="16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0890" name="Rectangle 57"/>
            <p:cNvSpPr>
              <a:spLocks noChangeArrowheads="1"/>
            </p:cNvSpPr>
            <p:nvPr/>
          </p:nvSpPr>
          <p:spPr bwMode="auto">
            <a:xfrm>
              <a:off x="1804" y="3839"/>
              <a:ext cx="324" cy="244"/>
            </a:xfrm>
            <a:prstGeom prst="rect">
              <a:avLst/>
            </a:prstGeom>
            <a:solidFill>
              <a:srgbClr val="FFFFFF"/>
            </a:solidFill>
            <a:ln w="0">
              <a:solidFill>
                <a:srgbClr val="FF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891" name="Rectangle 58"/>
            <p:cNvSpPr>
              <a:spLocks noChangeArrowheads="1"/>
            </p:cNvSpPr>
            <p:nvPr/>
          </p:nvSpPr>
          <p:spPr bwMode="auto">
            <a:xfrm>
              <a:off x="1804" y="3839"/>
              <a:ext cx="324" cy="244"/>
            </a:xfrm>
            <a:prstGeom prst="rect">
              <a:avLst/>
            </a:prstGeom>
            <a:noFill/>
            <a:ln w="14288">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892" name="Rectangle 59"/>
            <p:cNvSpPr>
              <a:spLocks noChangeArrowheads="1"/>
            </p:cNvSpPr>
            <p:nvPr/>
          </p:nvSpPr>
          <p:spPr bwMode="auto">
            <a:xfrm>
              <a:off x="1876" y="3938"/>
              <a:ext cx="59"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000">
                  <a:latin typeface="Nimbus Roman No9 L"/>
                </a:rPr>
                <a:t>R</a:t>
              </a:r>
              <a:endParaRPr lang="en-US" altLang="en-US" sz="2400"/>
            </a:p>
          </p:txBody>
        </p:sp>
        <p:sp>
          <p:nvSpPr>
            <p:cNvPr id="120893" name="Rectangle 60"/>
            <p:cNvSpPr>
              <a:spLocks noChangeArrowheads="1"/>
            </p:cNvSpPr>
            <p:nvPr/>
          </p:nvSpPr>
          <p:spPr bwMode="auto">
            <a:xfrm>
              <a:off x="1930" y="3938"/>
              <a:ext cx="129"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000">
                  <a:latin typeface="Nimbus Roman No9 L"/>
                </a:rPr>
                <a:t>OM</a:t>
              </a:r>
              <a:endParaRPr lang="en-US" altLang="en-US" sz="2400"/>
            </a:p>
          </p:txBody>
        </p:sp>
        <p:sp>
          <p:nvSpPr>
            <p:cNvPr id="120894" name="Rectangle 61"/>
            <p:cNvSpPr>
              <a:spLocks noChangeArrowheads="1"/>
            </p:cNvSpPr>
            <p:nvPr/>
          </p:nvSpPr>
          <p:spPr bwMode="auto">
            <a:xfrm>
              <a:off x="1894" y="3857"/>
              <a:ext cx="1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000">
                  <a:latin typeface="Nimbus Roman No9 L"/>
                </a:rPr>
                <a:t>CD-</a:t>
              </a:r>
              <a:endParaRPr lang="en-US" altLang="en-US" sz="2400"/>
            </a:p>
          </p:txBody>
        </p:sp>
        <p:sp>
          <p:nvSpPr>
            <p:cNvPr id="120895" name="Rectangle 62"/>
            <p:cNvSpPr>
              <a:spLocks noChangeArrowheads="1"/>
            </p:cNvSpPr>
            <p:nvPr/>
          </p:nvSpPr>
          <p:spPr bwMode="auto">
            <a:xfrm>
              <a:off x="1318" y="2623"/>
              <a:ext cx="567" cy="325"/>
            </a:xfrm>
            <a:prstGeom prst="rect">
              <a:avLst/>
            </a:prstGeom>
            <a:solidFill>
              <a:srgbClr val="FFFFFF"/>
            </a:solidFill>
            <a:ln w="0">
              <a:solidFill>
                <a:srgbClr val="FF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896" name="Rectangle 63"/>
            <p:cNvSpPr>
              <a:spLocks noChangeArrowheads="1"/>
            </p:cNvSpPr>
            <p:nvPr/>
          </p:nvSpPr>
          <p:spPr bwMode="auto">
            <a:xfrm>
              <a:off x="1318" y="2623"/>
              <a:ext cx="567" cy="325"/>
            </a:xfrm>
            <a:prstGeom prst="rect">
              <a:avLst/>
            </a:prstGeom>
            <a:noFill/>
            <a:ln w="14288">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897" name="Rectangle 64"/>
            <p:cNvSpPr>
              <a:spLocks noChangeArrowheads="1"/>
            </p:cNvSpPr>
            <p:nvPr/>
          </p:nvSpPr>
          <p:spPr bwMode="auto">
            <a:xfrm>
              <a:off x="1516" y="2677"/>
              <a:ext cx="22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latin typeface="Nimbus Roman No9 L"/>
                </a:rPr>
                <a:t>SCSI</a:t>
              </a:r>
              <a:endParaRPr lang="en-US" altLang="en-US" sz="1200"/>
            </a:p>
          </p:txBody>
        </p:sp>
        <p:sp>
          <p:nvSpPr>
            <p:cNvPr id="120898" name="Rectangle 65"/>
            <p:cNvSpPr>
              <a:spLocks noChangeArrowheads="1"/>
            </p:cNvSpPr>
            <p:nvPr/>
          </p:nvSpPr>
          <p:spPr bwMode="auto">
            <a:xfrm>
              <a:off x="1444" y="2767"/>
              <a:ext cx="3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controller</a:t>
              </a:r>
              <a:endParaRPr lang="en-US" altLang="en-US" sz="1200">
                <a:solidFill>
                  <a:srgbClr val="000000"/>
                </a:solidFill>
              </a:endParaRPr>
            </a:p>
          </p:txBody>
        </p:sp>
        <p:sp>
          <p:nvSpPr>
            <p:cNvPr id="120899" name="Line 66"/>
            <p:cNvSpPr>
              <a:spLocks noChangeShapeType="1"/>
            </p:cNvSpPr>
            <p:nvPr/>
          </p:nvSpPr>
          <p:spPr bwMode="auto">
            <a:xfrm flipH="1">
              <a:off x="1074" y="3191"/>
              <a:ext cx="1054"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0900" name="Rectangle 67"/>
            <p:cNvSpPr>
              <a:spLocks noChangeArrowheads="1"/>
            </p:cNvSpPr>
            <p:nvPr/>
          </p:nvSpPr>
          <p:spPr bwMode="auto">
            <a:xfrm>
              <a:off x="2615" y="2623"/>
              <a:ext cx="486" cy="325"/>
            </a:xfrm>
            <a:prstGeom prst="rect">
              <a:avLst/>
            </a:prstGeom>
            <a:solidFill>
              <a:srgbClr val="FFFFFF"/>
            </a:solidFill>
            <a:ln w="0">
              <a:solidFill>
                <a:srgbClr val="FF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901" name="Rectangle 68"/>
            <p:cNvSpPr>
              <a:spLocks noChangeArrowheads="1"/>
            </p:cNvSpPr>
            <p:nvPr/>
          </p:nvSpPr>
          <p:spPr bwMode="auto">
            <a:xfrm>
              <a:off x="2615" y="2623"/>
              <a:ext cx="486" cy="325"/>
            </a:xfrm>
            <a:prstGeom prst="rect">
              <a:avLst/>
            </a:prstGeom>
            <a:noFill/>
            <a:ln w="14288">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902" name="Rectangle 69"/>
            <p:cNvSpPr>
              <a:spLocks noChangeArrowheads="1"/>
            </p:cNvSpPr>
            <p:nvPr/>
          </p:nvSpPr>
          <p:spPr bwMode="auto">
            <a:xfrm>
              <a:off x="2777" y="2677"/>
              <a:ext cx="19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USB</a:t>
              </a:r>
              <a:endParaRPr lang="en-US" altLang="en-US" sz="1200">
                <a:solidFill>
                  <a:srgbClr val="000000"/>
                </a:solidFill>
              </a:endParaRPr>
            </a:p>
          </p:txBody>
        </p:sp>
        <p:sp>
          <p:nvSpPr>
            <p:cNvPr id="120903" name="Rectangle 70"/>
            <p:cNvSpPr>
              <a:spLocks noChangeArrowheads="1"/>
            </p:cNvSpPr>
            <p:nvPr/>
          </p:nvSpPr>
          <p:spPr bwMode="auto">
            <a:xfrm>
              <a:off x="2663" y="2767"/>
              <a:ext cx="3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controller</a:t>
              </a:r>
              <a:endParaRPr lang="en-US" altLang="en-US" sz="1200">
                <a:solidFill>
                  <a:srgbClr val="000000"/>
                </a:solidFill>
              </a:endParaRPr>
            </a:p>
          </p:txBody>
        </p:sp>
        <p:sp>
          <p:nvSpPr>
            <p:cNvPr id="120904" name="Freeform 71"/>
            <p:cNvSpPr>
              <a:spLocks/>
            </p:cNvSpPr>
            <p:nvPr/>
          </p:nvSpPr>
          <p:spPr bwMode="auto">
            <a:xfrm>
              <a:off x="2858" y="3515"/>
              <a:ext cx="162" cy="162"/>
            </a:xfrm>
            <a:custGeom>
              <a:avLst/>
              <a:gdLst>
                <a:gd name="T0" fmla="*/ 81 w 162"/>
                <a:gd name="T1" fmla="*/ 81 h 162"/>
                <a:gd name="T2" fmla="*/ 81 w 162"/>
                <a:gd name="T3" fmla="*/ 0 h 162"/>
                <a:gd name="T4" fmla="*/ 45 w 162"/>
                <a:gd name="T5" fmla="*/ 9 h 162"/>
                <a:gd name="T6" fmla="*/ 27 w 162"/>
                <a:gd name="T7" fmla="*/ 27 h 162"/>
                <a:gd name="T8" fmla="*/ 9 w 162"/>
                <a:gd name="T9" fmla="*/ 45 h 162"/>
                <a:gd name="T10" fmla="*/ 0 w 162"/>
                <a:gd name="T11" fmla="*/ 81 h 162"/>
                <a:gd name="T12" fmla="*/ 9 w 162"/>
                <a:gd name="T13" fmla="*/ 117 h 162"/>
                <a:gd name="T14" fmla="*/ 27 w 162"/>
                <a:gd name="T15" fmla="*/ 135 h 162"/>
                <a:gd name="T16" fmla="*/ 45 w 162"/>
                <a:gd name="T17" fmla="*/ 153 h 162"/>
                <a:gd name="T18" fmla="*/ 81 w 162"/>
                <a:gd name="T19" fmla="*/ 162 h 162"/>
                <a:gd name="T20" fmla="*/ 117 w 162"/>
                <a:gd name="T21" fmla="*/ 153 h 162"/>
                <a:gd name="T22" fmla="*/ 135 w 162"/>
                <a:gd name="T23" fmla="*/ 135 h 162"/>
                <a:gd name="T24" fmla="*/ 153 w 162"/>
                <a:gd name="T25" fmla="*/ 117 h 162"/>
                <a:gd name="T26" fmla="*/ 162 w 162"/>
                <a:gd name="T27" fmla="*/ 81 h 162"/>
                <a:gd name="T28" fmla="*/ 153 w 162"/>
                <a:gd name="T29" fmla="*/ 45 h 162"/>
                <a:gd name="T30" fmla="*/ 135 w 162"/>
                <a:gd name="T31" fmla="*/ 27 h 162"/>
                <a:gd name="T32" fmla="*/ 117 w 162"/>
                <a:gd name="T33" fmla="*/ 9 h 162"/>
                <a:gd name="T34" fmla="*/ 81 w 162"/>
                <a:gd name="T35" fmla="*/ 0 h 162"/>
                <a:gd name="T36" fmla="*/ 81 w 162"/>
                <a:gd name="T37" fmla="*/ 81 h 1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2"/>
                <a:gd name="T58" fmla="*/ 0 h 162"/>
                <a:gd name="T59" fmla="*/ 162 w 162"/>
                <a:gd name="T60" fmla="*/ 162 h 1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2" h="162">
                  <a:moveTo>
                    <a:pt x="81" y="81"/>
                  </a:moveTo>
                  <a:lnTo>
                    <a:pt x="81" y="0"/>
                  </a:lnTo>
                  <a:lnTo>
                    <a:pt x="45" y="9"/>
                  </a:lnTo>
                  <a:lnTo>
                    <a:pt x="27" y="27"/>
                  </a:lnTo>
                  <a:lnTo>
                    <a:pt x="9" y="45"/>
                  </a:lnTo>
                  <a:lnTo>
                    <a:pt x="0" y="81"/>
                  </a:lnTo>
                  <a:lnTo>
                    <a:pt x="9" y="117"/>
                  </a:lnTo>
                  <a:lnTo>
                    <a:pt x="27" y="135"/>
                  </a:lnTo>
                  <a:lnTo>
                    <a:pt x="45" y="153"/>
                  </a:lnTo>
                  <a:lnTo>
                    <a:pt x="81" y="162"/>
                  </a:lnTo>
                  <a:lnTo>
                    <a:pt x="117" y="153"/>
                  </a:lnTo>
                  <a:lnTo>
                    <a:pt x="135" y="135"/>
                  </a:lnTo>
                  <a:lnTo>
                    <a:pt x="153" y="117"/>
                  </a:lnTo>
                  <a:lnTo>
                    <a:pt x="162" y="81"/>
                  </a:lnTo>
                  <a:lnTo>
                    <a:pt x="153" y="45"/>
                  </a:lnTo>
                  <a:lnTo>
                    <a:pt x="135" y="27"/>
                  </a:lnTo>
                  <a:lnTo>
                    <a:pt x="117" y="9"/>
                  </a:lnTo>
                  <a:lnTo>
                    <a:pt x="81" y="0"/>
                  </a:lnTo>
                  <a:lnTo>
                    <a:pt x="81" y="81"/>
                  </a:lnTo>
                  <a:close/>
                </a:path>
              </a:pathLst>
            </a:custGeom>
            <a:solidFill>
              <a:srgbClr val="FFFFFF"/>
            </a:solidFill>
            <a:ln w="0">
              <a:solidFill>
                <a:srgbClr val="FFFFFF"/>
              </a:solidFill>
              <a:prstDash val="solid"/>
              <a:round/>
              <a:headEnd/>
              <a:tailEnd/>
            </a:ln>
          </p:spPr>
          <p:txBody>
            <a:bodyPr/>
            <a:lstStyle/>
            <a:p>
              <a:endParaRPr lang="en-IN"/>
            </a:p>
          </p:txBody>
        </p:sp>
        <p:sp>
          <p:nvSpPr>
            <p:cNvPr id="120905" name="Rectangle 72"/>
            <p:cNvSpPr>
              <a:spLocks noChangeArrowheads="1"/>
            </p:cNvSpPr>
            <p:nvPr/>
          </p:nvSpPr>
          <p:spPr bwMode="auto">
            <a:xfrm>
              <a:off x="2390" y="3191"/>
              <a:ext cx="306" cy="243"/>
            </a:xfrm>
            <a:prstGeom prst="rect">
              <a:avLst/>
            </a:prstGeom>
            <a:noFill/>
            <a:ln w="14288">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906" name="Rectangle 73"/>
            <p:cNvSpPr>
              <a:spLocks noChangeArrowheads="1"/>
            </p:cNvSpPr>
            <p:nvPr/>
          </p:nvSpPr>
          <p:spPr bwMode="auto">
            <a:xfrm>
              <a:off x="2444" y="3263"/>
              <a:ext cx="5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000">
                  <a:solidFill>
                    <a:srgbClr val="000000"/>
                  </a:solidFill>
                  <a:latin typeface="Nimbus Roman No9 L"/>
                </a:rPr>
                <a:t>V</a:t>
              </a:r>
              <a:endParaRPr lang="en-US" altLang="en-US" sz="2400">
                <a:solidFill>
                  <a:srgbClr val="000000"/>
                </a:solidFill>
              </a:endParaRPr>
            </a:p>
          </p:txBody>
        </p:sp>
        <p:sp>
          <p:nvSpPr>
            <p:cNvPr id="120907" name="Rectangle 74"/>
            <p:cNvSpPr>
              <a:spLocks noChangeArrowheads="1"/>
            </p:cNvSpPr>
            <p:nvPr/>
          </p:nvSpPr>
          <p:spPr bwMode="auto">
            <a:xfrm>
              <a:off x="2498" y="3263"/>
              <a:ext cx="15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000">
                  <a:solidFill>
                    <a:srgbClr val="000000"/>
                  </a:solidFill>
                  <a:latin typeface="Nimbus Roman No9 L"/>
                </a:rPr>
                <a:t>ideo</a:t>
              </a:r>
              <a:endParaRPr lang="en-US" altLang="en-US" sz="2400">
                <a:solidFill>
                  <a:srgbClr val="000000"/>
                </a:solidFill>
              </a:endParaRPr>
            </a:p>
          </p:txBody>
        </p:sp>
        <p:sp>
          <p:nvSpPr>
            <p:cNvPr id="120908" name="Rectangle 75"/>
            <p:cNvSpPr>
              <a:spLocks noChangeArrowheads="1"/>
            </p:cNvSpPr>
            <p:nvPr/>
          </p:nvSpPr>
          <p:spPr bwMode="auto">
            <a:xfrm>
              <a:off x="2507" y="3839"/>
              <a:ext cx="378" cy="244"/>
            </a:xfrm>
            <a:prstGeom prst="rect">
              <a:avLst/>
            </a:prstGeom>
            <a:noFill/>
            <a:ln w="14288">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909" name="Rectangle 76"/>
            <p:cNvSpPr>
              <a:spLocks noChangeArrowheads="1"/>
            </p:cNvSpPr>
            <p:nvPr/>
          </p:nvSpPr>
          <p:spPr bwMode="auto">
            <a:xfrm>
              <a:off x="2534" y="3911"/>
              <a:ext cx="5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000">
                  <a:solidFill>
                    <a:srgbClr val="000000"/>
                  </a:solidFill>
                  <a:latin typeface="Nimbus Roman No9 L"/>
                </a:rPr>
                <a:t>K</a:t>
              </a:r>
              <a:endParaRPr lang="en-US" altLang="en-US" sz="2400">
                <a:solidFill>
                  <a:srgbClr val="000000"/>
                </a:solidFill>
              </a:endParaRPr>
            </a:p>
          </p:txBody>
        </p:sp>
        <p:sp>
          <p:nvSpPr>
            <p:cNvPr id="120910" name="Rectangle 77"/>
            <p:cNvSpPr>
              <a:spLocks noChangeArrowheads="1"/>
            </p:cNvSpPr>
            <p:nvPr/>
          </p:nvSpPr>
          <p:spPr bwMode="auto">
            <a:xfrm>
              <a:off x="2597" y="3911"/>
              <a:ext cx="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000">
                  <a:latin typeface="Nimbus Roman No9 L"/>
                </a:rPr>
                <a:t>e</a:t>
              </a:r>
              <a:endParaRPr lang="en-US" altLang="en-US" sz="2400"/>
            </a:p>
          </p:txBody>
        </p:sp>
        <p:sp>
          <p:nvSpPr>
            <p:cNvPr id="120911" name="Rectangle 78"/>
            <p:cNvSpPr>
              <a:spLocks noChangeArrowheads="1"/>
            </p:cNvSpPr>
            <p:nvPr/>
          </p:nvSpPr>
          <p:spPr bwMode="auto">
            <a:xfrm>
              <a:off x="2624" y="3911"/>
              <a:ext cx="245"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000">
                  <a:solidFill>
                    <a:srgbClr val="000000"/>
                  </a:solidFill>
                  <a:latin typeface="Nimbus Roman No9 L"/>
                </a:rPr>
                <a:t>yboard</a:t>
              </a:r>
              <a:endParaRPr lang="en-US" altLang="en-US" sz="2400">
                <a:solidFill>
                  <a:srgbClr val="000000"/>
                </a:solidFill>
              </a:endParaRPr>
            </a:p>
          </p:txBody>
        </p:sp>
        <p:sp>
          <p:nvSpPr>
            <p:cNvPr id="120912" name="Rectangle 79"/>
            <p:cNvSpPr>
              <a:spLocks noChangeArrowheads="1"/>
            </p:cNvSpPr>
            <p:nvPr/>
          </p:nvSpPr>
          <p:spPr bwMode="auto">
            <a:xfrm>
              <a:off x="3038" y="3839"/>
              <a:ext cx="307" cy="244"/>
            </a:xfrm>
            <a:prstGeom prst="rect">
              <a:avLst/>
            </a:prstGeom>
            <a:noFill/>
            <a:ln w="14288">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913" name="Rectangle 80"/>
            <p:cNvSpPr>
              <a:spLocks noChangeArrowheads="1"/>
            </p:cNvSpPr>
            <p:nvPr/>
          </p:nvSpPr>
          <p:spPr bwMode="auto">
            <a:xfrm>
              <a:off x="3092" y="3911"/>
              <a:ext cx="219"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000">
                  <a:solidFill>
                    <a:srgbClr val="000000"/>
                  </a:solidFill>
                  <a:latin typeface="Nimbus Roman No9 L"/>
                </a:rPr>
                <a:t>Game</a:t>
              </a:r>
              <a:endParaRPr lang="en-US" altLang="en-US" sz="2400">
                <a:solidFill>
                  <a:srgbClr val="000000"/>
                </a:solidFill>
              </a:endParaRPr>
            </a:p>
          </p:txBody>
        </p:sp>
        <p:sp>
          <p:nvSpPr>
            <p:cNvPr id="120914" name="Rectangle 81"/>
            <p:cNvSpPr>
              <a:spLocks noChangeArrowheads="1"/>
            </p:cNvSpPr>
            <p:nvPr/>
          </p:nvSpPr>
          <p:spPr bwMode="auto">
            <a:xfrm>
              <a:off x="3264" y="3110"/>
              <a:ext cx="324" cy="243"/>
            </a:xfrm>
            <a:prstGeom prst="rect">
              <a:avLst/>
            </a:prstGeom>
            <a:solidFill>
              <a:srgbClr val="FFFFFF"/>
            </a:solidFill>
            <a:ln w="0">
              <a:solidFill>
                <a:srgbClr val="FF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915" name="Rectangle 82"/>
            <p:cNvSpPr>
              <a:spLocks noChangeArrowheads="1"/>
            </p:cNvSpPr>
            <p:nvPr/>
          </p:nvSpPr>
          <p:spPr bwMode="auto">
            <a:xfrm>
              <a:off x="3264" y="3110"/>
              <a:ext cx="324" cy="243"/>
            </a:xfrm>
            <a:prstGeom prst="rect">
              <a:avLst/>
            </a:prstGeom>
            <a:noFill/>
            <a:ln w="14288">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916" name="Rectangle 83"/>
            <p:cNvSpPr>
              <a:spLocks noChangeArrowheads="1"/>
            </p:cNvSpPr>
            <p:nvPr/>
          </p:nvSpPr>
          <p:spPr bwMode="auto">
            <a:xfrm>
              <a:off x="3363" y="3209"/>
              <a:ext cx="14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000">
                  <a:solidFill>
                    <a:srgbClr val="000000"/>
                  </a:solidFill>
                  <a:latin typeface="Nimbus Roman No9 L"/>
                </a:rPr>
                <a:t>disk</a:t>
              </a:r>
              <a:endParaRPr lang="en-US" altLang="en-US" sz="2400">
                <a:solidFill>
                  <a:srgbClr val="000000"/>
                </a:solidFill>
              </a:endParaRPr>
            </a:p>
          </p:txBody>
        </p:sp>
        <p:sp>
          <p:nvSpPr>
            <p:cNvPr id="120917" name="Rectangle 84"/>
            <p:cNvSpPr>
              <a:spLocks noChangeArrowheads="1"/>
            </p:cNvSpPr>
            <p:nvPr/>
          </p:nvSpPr>
          <p:spPr bwMode="auto">
            <a:xfrm>
              <a:off x="3363" y="3128"/>
              <a:ext cx="13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000">
                  <a:solidFill>
                    <a:srgbClr val="000000"/>
                  </a:solidFill>
                  <a:latin typeface="Nimbus Roman No9 L"/>
                </a:rPr>
                <a:t>IDE</a:t>
              </a:r>
              <a:endParaRPr lang="en-US" altLang="en-US" sz="2400">
                <a:solidFill>
                  <a:srgbClr val="000000"/>
                </a:solidFill>
              </a:endParaRPr>
            </a:p>
          </p:txBody>
        </p:sp>
        <p:sp>
          <p:nvSpPr>
            <p:cNvPr id="120918" name="Rectangle 85"/>
            <p:cNvSpPr>
              <a:spLocks noChangeArrowheads="1"/>
            </p:cNvSpPr>
            <p:nvPr/>
          </p:nvSpPr>
          <p:spPr bwMode="auto">
            <a:xfrm>
              <a:off x="1732" y="3065"/>
              <a:ext cx="22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000">
                  <a:solidFill>
                    <a:srgbClr val="000000"/>
                  </a:solidFill>
                  <a:latin typeface="Nimbus Roman No9 L"/>
                </a:rPr>
                <a:t>SCSI b</a:t>
              </a:r>
              <a:endParaRPr lang="en-US" altLang="en-US" sz="2400"/>
            </a:p>
          </p:txBody>
        </p:sp>
        <p:sp>
          <p:nvSpPr>
            <p:cNvPr id="120919" name="Rectangle 86"/>
            <p:cNvSpPr>
              <a:spLocks noChangeArrowheads="1"/>
            </p:cNvSpPr>
            <p:nvPr/>
          </p:nvSpPr>
          <p:spPr bwMode="auto">
            <a:xfrm>
              <a:off x="1956" y="3065"/>
              <a:ext cx="7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000">
                  <a:solidFill>
                    <a:srgbClr val="000000"/>
                  </a:solidFill>
                  <a:latin typeface="Nimbus Roman No9 L"/>
                </a:rPr>
                <a:t>us</a:t>
              </a:r>
              <a:endParaRPr lang="en-US" altLang="en-US" sz="2400"/>
            </a:p>
          </p:txBody>
        </p:sp>
        <p:sp>
          <p:nvSpPr>
            <p:cNvPr id="120920" name="Rectangle 87"/>
            <p:cNvSpPr>
              <a:spLocks noChangeArrowheads="1"/>
            </p:cNvSpPr>
            <p:nvPr/>
          </p:nvSpPr>
          <p:spPr bwMode="auto">
            <a:xfrm>
              <a:off x="3183" y="2623"/>
              <a:ext cx="486" cy="325"/>
            </a:xfrm>
            <a:prstGeom prst="rect">
              <a:avLst/>
            </a:prstGeom>
            <a:solidFill>
              <a:srgbClr val="FFFFFF"/>
            </a:solidFill>
            <a:ln w="0">
              <a:solidFill>
                <a:srgbClr val="FF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921" name="Rectangle 88"/>
            <p:cNvSpPr>
              <a:spLocks noChangeArrowheads="1"/>
            </p:cNvSpPr>
            <p:nvPr/>
          </p:nvSpPr>
          <p:spPr bwMode="auto">
            <a:xfrm>
              <a:off x="3183" y="2623"/>
              <a:ext cx="486" cy="325"/>
            </a:xfrm>
            <a:prstGeom prst="rect">
              <a:avLst/>
            </a:prstGeom>
            <a:noFill/>
            <a:ln w="14288">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922" name="Rectangle 89"/>
            <p:cNvSpPr>
              <a:spLocks noChangeArrowheads="1"/>
            </p:cNvSpPr>
            <p:nvPr/>
          </p:nvSpPr>
          <p:spPr bwMode="auto">
            <a:xfrm>
              <a:off x="3363" y="2677"/>
              <a:ext cx="15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ISA</a:t>
              </a:r>
              <a:endParaRPr lang="en-US" altLang="en-US" sz="1200">
                <a:solidFill>
                  <a:srgbClr val="000000"/>
                </a:solidFill>
              </a:endParaRPr>
            </a:p>
          </p:txBody>
        </p:sp>
        <p:sp>
          <p:nvSpPr>
            <p:cNvPr id="120923" name="Line 92"/>
            <p:cNvSpPr>
              <a:spLocks noChangeShapeType="1"/>
            </p:cNvSpPr>
            <p:nvPr/>
          </p:nvSpPr>
          <p:spPr bwMode="auto">
            <a:xfrm flipV="1">
              <a:off x="2291" y="2461"/>
              <a:ext cx="1" cy="16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0924" name="Rectangle 93"/>
            <p:cNvSpPr>
              <a:spLocks noChangeArrowheads="1"/>
            </p:cNvSpPr>
            <p:nvPr/>
          </p:nvSpPr>
          <p:spPr bwMode="auto">
            <a:xfrm>
              <a:off x="2047" y="2623"/>
              <a:ext cx="487" cy="325"/>
            </a:xfrm>
            <a:prstGeom prst="rect">
              <a:avLst/>
            </a:prstGeom>
            <a:solidFill>
              <a:srgbClr val="FFFFFF"/>
            </a:solidFill>
            <a:ln w="0">
              <a:solidFill>
                <a:srgbClr val="FF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925" name="Rectangle 94"/>
            <p:cNvSpPr>
              <a:spLocks noChangeArrowheads="1"/>
            </p:cNvSpPr>
            <p:nvPr/>
          </p:nvSpPr>
          <p:spPr bwMode="auto">
            <a:xfrm>
              <a:off x="2047" y="2623"/>
              <a:ext cx="487" cy="325"/>
            </a:xfrm>
            <a:prstGeom prst="rect">
              <a:avLst/>
            </a:prstGeom>
            <a:noFill/>
            <a:ln w="14288">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926" name="Rectangle 95"/>
            <p:cNvSpPr>
              <a:spLocks noChangeArrowheads="1"/>
            </p:cNvSpPr>
            <p:nvPr/>
          </p:nvSpPr>
          <p:spPr bwMode="auto">
            <a:xfrm>
              <a:off x="2135" y="2677"/>
              <a:ext cx="36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Ethernet</a:t>
              </a:r>
              <a:endParaRPr lang="en-US" altLang="en-US" sz="1200">
                <a:solidFill>
                  <a:srgbClr val="000000"/>
                </a:solidFill>
              </a:endParaRPr>
            </a:p>
          </p:txBody>
        </p:sp>
        <p:sp>
          <p:nvSpPr>
            <p:cNvPr id="120927" name="Rectangle 96"/>
            <p:cNvSpPr>
              <a:spLocks noChangeArrowheads="1"/>
            </p:cNvSpPr>
            <p:nvPr/>
          </p:nvSpPr>
          <p:spPr bwMode="auto">
            <a:xfrm>
              <a:off x="2146" y="2767"/>
              <a:ext cx="37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Interface</a:t>
              </a:r>
              <a:endParaRPr lang="en-US" altLang="en-US" sz="1200">
                <a:solidFill>
                  <a:srgbClr val="000000"/>
                </a:solidFill>
              </a:endParaRPr>
            </a:p>
          </p:txBody>
        </p:sp>
        <p:sp>
          <p:nvSpPr>
            <p:cNvPr id="120928" name="Oval 98"/>
            <p:cNvSpPr>
              <a:spLocks noChangeArrowheads="1"/>
            </p:cNvSpPr>
            <p:nvPr/>
          </p:nvSpPr>
          <p:spPr bwMode="auto">
            <a:xfrm>
              <a:off x="2836" y="3504"/>
              <a:ext cx="196" cy="178"/>
            </a:xfrm>
            <a:prstGeom prst="ellipse">
              <a:avLst/>
            </a:prstGeom>
            <a:solidFill>
              <a:schemeClr val="bg1"/>
            </a:solidFill>
            <a:ln w="19050">
              <a:solidFill>
                <a:schemeClr val="tx1"/>
              </a:solidFill>
              <a:round/>
              <a:headEnd/>
              <a:tailEnd/>
            </a:ln>
          </p:spPr>
          <p:txBody>
            <a:bodyPr wrap="none" anchor="ct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grpSp>
      <p:sp>
        <p:nvSpPr>
          <p:cNvPr id="120835" name="Text Box 99"/>
          <p:cNvSpPr txBox="1">
            <a:spLocks noChangeArrowheads="1"/>
          </p:cNvSpPr>
          <p:nvPr/>
        </p:nvSpPr>
        <p:spPr bwMode="auto">
          <a:xfrm>
            <a:off x="5895975" y="3122613"/>
            <a:ext cx="2044700" cy="641350"/>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a:latin typeface="Comic Sans MS" pitchFamily="66" charset="0"/>
              </a:rPr>
              <a:t>Expansion bus on </a:t>
            </a:r>
          </a:p>
          <a:p>
            <a:r>
              <a:rPr lang="en-US" altLang="en-US">
                <a:latin typeface="Comic Sans MS" pitchFamily="66" charset="0"/>
              </a:rPr>
              <a:t>the motherboard</a:t>
            </a:r>
          </a:p>
        </p:txBody>
      </p:sp>
      <p:sp>
        <p:nvSpPr>
          <p:cNvPr id="120836" name="Text Box 102"/>
          <p:cNvSpPr txBox="1">
            <a:spLocks noChangeArrowheads="1"/>
          </p:cNvSpPr>
          <p:nvPr/>
        </p:nvSpPr>
        <p:spPr bwMode="auto">
          <a:xfrm>
            <a:off x="5654458" y="1454150"/>
            <a:ext cx="3130985" cy="923330"/>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algn="ctr"/>
            <a:r>
              <a:rPr lang="en-US" altLang="en-US" dirty="0">
                <a:latin typeface="Comic Sans MS" pitchFamily="66" charset="0"/>
              </a:rPr>
              <a:t>Bridge circuit translates</a:t>
            </a:r>
          </a:p>
          <a:p>
            <a:pPr algn="ctr"/>
            <a:r>
              <a:rPr lang="en-US" altLang="en-US" dirty="0">
                <a:latin typeface="Comic Sans MS" pitchFamily="66" charset="0"/>
              </a:rPr>
              <a:t>signals and protocols from</a:t>
            </a:r>
          </a:p>
          <a:p>
            <a:pPr algn="ctr"/>
            <a:r>
              <a:rPr lang="en-US" altLang="en-US" dirty="0">
                <a:latin typeface="Comic Sans MS" pitchFamily="66" charset="0"/>
              </a:rPr>
              <a:t>processor bus to SCSI bus.</a:t>
            </a:r>
          </a:p>
        </p:txBody>
      </p:sp>
      <p:sp>
        <p:nvSpPr>
          <p:cNvPr id="120837" name="Freeform 104"/>
          <p:cNvSpPr>
            <a:spLocks/>
          </p:cNvSpPr>
          <p:nvPr/>
        </p:nvSpPr>
        <p:spPr bwMode="auto">
          <a:xfrm>
            <a:off x="2422526" y="2139950"/>
            <a:ext cx="3292474" cy="1497013"/>
          </a:xfrm>
          <a:custGeom>
            <a:avLst/>
            <a:gdLst>
              <a:gd name="T0" fmla="*/ 1496 w 1496"/>
              <a:gd name="T1" fmla="*/ 0 h 378"/>
              <a:gd name="T2" fmla="*/ 681 w 1496"/>
              <a:gd name="T3" fmla="*/ 245 h 378"/>
              <a:gd name="T4" fmla="*/ 0 w 1496"/>
              <a:gd name="T5" fmla="*/ 378 h 378"/>
              <a:gd name="T6" fmla="*/ 0 60000 65536"/>
              <a:gd name="T7" fmla="*/ 0 60000 65536"/>
              <a:gd name="T8" fmla="*/ 0 60000 65536"/>
              <a:gd name="T9" fmla="*/ 0 w 1496"/>
              <a:gd name="T10" fmla="*/ 0 h 378"/>
              <a:gd name="T11" fmla="*/ 1496 w 1496"/>
              <a:gd name="T12" fmla="*/ 378 h 378"/>
            </a:gdLst>
            <a:ahLst/>
            <a:cxnLst>
              <a:cxn ang="T6">
                <a:pos x="T0" y="T1"/>
              </a:cxn>
              <a:cxn ang="T7">
                <a:pos x="T2" y="T3"/>
              </a:cxn>
              <a:cxn ang="T8">
                <a:pos x="T4" y="T5"/>
              </a:cxn>
            </a:cxnLst>
            <a:rect l="T9" t="T10" r="T11" b="T12"/>
            <a:pathLst>
              <a:path w="1496" h="378">
                <a:moveTo>
                  <a:pt x="1496" y="0"/>
                </a:moveTo>
                <a:cubicBezTo>
                  <a:pt x="1213" y="91"/>
                  <a:pt x="930" y="182"/>
                  <a:pt x="681" y="245"/>
                </a:cubicBezTo>
                <a:cubicBezTo>
                  <a:pt x="432" y="308"/>
                  <a:pt x="116" y="356"/>
                  <a:pt x="0" y="378"/>
                </a:cubicBezTo>
              </a:path>
            </a:pathLst>
          </a:custGeom>
          <a:noFill/>
          <a:ln w="19050" cap="flat" cmpd="sng">
            <a:solidFill>
              <a:srgbClr val="CC3300"/>
            </a:solidFill>
            <a:prstDash val="solid"/>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20838" name="Freeform 105"/>
          <p:cNvSpPr>
            <a:spLocks/>
          </p:cNvSpPr>
          <p:nvPr/>
        </p:nvSpPr>
        <p:spPr bwMode="auto">
          <a:xfrm>
            <a:off x="5126038" y="3252788"/>
            <a:ext cx="765175" cy="111125"/>
          </a:xfrm>
          <a:custGeom>
            <a:avLst/>
            <a:gdLst>
              <a:gd name="T0" fmla="*/ 482 w 482"/>
              <a:gd name="T1" fmla="*/ 10 h 70"/>
              <a:gd name="T2" fmla="*/ 252 w 482"/>
              <a:gd name="T3" fmla="*/ 10 h 70"/>
              <a:gd name="T4" fmla="*/ 0 w 482"/>
              <a:gd name="T5" fmla="*/ 70 h 70"/>
              <a:gd name="T6" fmla="*/ 0 60000 65536"/>
              <a:gd name="T7" fmla="*/ 0 60000 65536"/>
              <a:gd name="T8" fmla="*/ 0 60000 65536"/>
              <a:gd name="T9" fmla="*/ 0 w 482"/>
              <a:gd name="T10" fmla="*/ 0 h 70"/>
              <a:gd name="T11" fmla="*/ 482 w 482"/>
              <a:gd name="T12" fmla="*/ 70 h 70"/>
            </a:gdLst>
            <a:ahLst/>
            <a:cxnLst>
              <a:cxn ang="T6">
                <a:pos x="T0" y="T1"/>
              </a:cxn>
              <a:cxn ang="T7">
                <a:pos x="T2" y="T3"/>
              </a:cxn>
              <a:cxn ang="T8">
                <a:pos x="T4" y="T5"/>
              </a:cxn>
            </a:cxnLst>
            <a:rect l="T9" t="T10" r="T11" b="T12"/>
            <a:pathLst>
              <a:path w="482" h="70">
                <a:moveTo>
                  <a:pt x="482" y="10"/>
                </a:moveTo>
                <a:cubicBezTo>
                  <a:pt x="407" y="5"/>
                  <a:pt x="332" y="0"/>
                  <a:pt x="252" y="10"/>
                </a:cubicBezTo>
                <a:cubicBezTo>
                  <a:pt x="172" y="20"/>
                  <a:pt x="86" y="45"/>
                  <a:pt x="0" y="70"/>
                </a:cubicBezTo>
              </a:path>
            </a:pathLst>
          </a:custGeom>
          <a:noFill/>
          <a:ln w="19050" cap="flat" cmpd="sng">
            <a:solidFill>
              <a:srgbClr val="CC3300"/>
            </a:solidFill>
            <a:prstDash val="solid"/>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20839" name="Rectangle 96"/>
          <p:cNvSpPr>
            <a:spLocks noChangeArrowheads="1"/>
          </p:cNvSpPr>
          <p:nvPr/>
        </p:nvSpPr>
        <p:spPr bwMode="auto">
          <a:xfrm>
            <a:off x="4610100" y="3886200"/>
            <a:ext cx="59848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Interface</a:t>
            </a:r>
            <a:endParaRPr lang="en-US" altLang="en-US" sz="1200">
              <a:solidFill>
                <a:srgbClr val="000000"/>
              </a:solidFill>
            </a:endParaRPr>
          </a:p>
        </p:txBody>
      </p:sp>
    </p:spTree>
    <p:extLst>
      <p:ext uri="{BB962C8B-B14F-4D97-AF65-F5344CB8AC3E}">
        <p14:creationId xmlns:p14="http://schemas.microsoft.com/office/powerpoint/2010/main" val="371903948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4953000" cy="704850"/>
          </a:xfrm>
        </p:spPr>
        <p:txBody>
          <a:bodyPr>
            <a:normAutofit fontScale="90000"/>
          </a:bodyPr>
          <a:lstStyle/>
          <a:p>
            <a:pPr fontAlgn="auto">
              <a:spcAft>
                <a:spcPts val="0"/>
              </a:spcAft>
              <a:defRPr/>
            </a:pPr>
            <a:r>
              <a:rPr lang="en-US" b="1" dirty="0"/>
              <a:t>SCSI Bus (Contd.,)</a:t>
            </a:r>
            <a:endParaRPr lang="en-US" dirty="0"/>
          </a:p>
        </p:txBody>
      </p:sp>
      <p:sp>
        <p:nvSpPr>
          <p:cNvPr id="3" name="Content Placeholder 2"/>
          <p:cNvSpPr>
            <a:spLocks noGrp="1"/>
          </p:cNvSpPr>
          <p:nvPr>
            <p:ph idx="1"/>
          </p:nvPr>
        </p:nvSpPr>
        <p:spPr>
          <a:xfrm>
            <a:off x="152400" y="1066800"/>
            <a:ext cx="8763000" cy="5486400"/>
          </a:xfrm>
        </p:spPr>
        <p:txBody>
          <a:bodyPr>
            <a:normAutofit fontScale="77500" lnSpcReduction="20000"/>
          </a:bodyPr>
          <a:lstStyle/>
          <a:p>
            <a:pPr marL="274320" indent="-274320" algn="just" fontAlgn="auto">
              <a:spcAft>
                <a:spcPts val="0"/>
              </a:spcAft>
              <a:buClr>
                <a:schemeClr val="accent3"/>
              </a:buClr>
              <a:buFont typeface="Wingdings 2"/>
              <a:buChar char=""/>
              <a:defRPr/>
            </a:pPr>
            <a:r>
              <a:rPr lang="en-US" dirty="0"/>
              <a:t>Assume that processor needs to read block of data from a disk drive and that data are stored in disk sectors that are not contiguous.</a:t>
            </a:r>
          </a:p>
          <a:p>
            <a:pPr marL="274320" indent="-274320" algn="just" fontAlgn="auto">
              <a:spcAft>
                <a:spcPts val="0"/>
              </a:spcAft>
              <a:buClr>
                <a:schemeClr val="accent3"/>
              </a:buClr>
              <a:buFont typeface="Wingdings 2"/>
              <a:buChar char=""/>
              <a:defRPr/>
            </a:pPr>
            <a:r>
              <a:rPr lang="en-US" dirty="0"/>
              <a:t>The processor sends a command to the SCSI controller, which causes the following sequence of events to take place:</a:t>
            </a:r>
          </a:p>
          <a:p>
            <a:pPr marL="514350" indent="-514350" algn="just">
              <a:buFont typeface="+mj-lt"/>
              <a:buAutoNum type="arabicPeriod"/>
              <a:defRPr/>
            </a:pPr>
            <a:r>
              <a:rPr lang="en-US" dirty="0"/>
              <a:t>The SCSI controller, acting as an initiator, contends for control of the bus.</a:t>
            </a:r>
          </a:p>
          <a:p>
            <a:pPr marL="514350" indent="-514350" algn="just">
              <a:buFont typeface="+mj-lt"/>
              <a:buAutoNum type="arabicPeriod"/>
              <a:defRPr/>
            </a:pPr>
            <a:r>
              <a:rPr lang="en-US" dirty="0"/>
              <a:t>When the initiator wins the arbitration process, it selects the target controller and hands over control of the bus to it.</a:t>
            </a:r>
          </a:p>
          <a:p>
            <a:pPr marL="514350" indent="-514350" algn="just">
              <a:buFont typeface="+mj-lt"/>
              <a:buAutoNum type="arabicPeriod"/>
              <a:defRPr/>
            </a:pPr>
            <a:r>
              <a:rPr lang="en-US" dirty="0"/>
              <a:t>The target starts an output operation (from initiator to target); in response to this, the initiator sends a command specifying the required read operation.</a:t>
            </a:r>
          </a:p>
          <a:p>
            <a:pPr marL="514350" indent="-514350" algn="just">
              <a:buFont typeface="+mj-lt"/>
              <a:buAutoNum type="arabicPeriod"/>
              <a:defRPr/>
            </a:pPr>
            <a:r>
              <a:rPr lang="en-US" dirty="0"/>
              <a:t>The target, realizing that it first needs to perform a disk seek operation, sends a message to the initiator indicating that it will temporarily suspend the connection between them. Then it releases the bus.</a:t>
            </a:r>
          </a:p>
          <a:p>
            <a:pPr marL="514350" indent="-514350" algn="just">
              <a:buFont typeface="+mj-lt"/>
              <a:buAutoNum type="arabicPeriod"/>
              <a:defRPr/>
            </a:pPr>
            <a:r>
              <a:rPr lang="en-US" dirty="0"/>
              <a:t>The target controller sends a command to the disk drive to move the read head to the first sector involved in the requested read operation. Then, it reads the data stored in that sector and stores them in a data buffer. When it is ready to begin transferring data to the initiator, the target requests control of the bus. After it wins arbitration, it reselects the initiator controller, thus restoring the suspended connection.</a:t>
            </a:r>
          </a:p>
        </p:txBody>
      </p:sp>
    </p:spTree>
    <p:extLst>
      <p:ext uri="{BB962C8B-B14F-4D97-AF65-F5344CB8AC3E}">
        <p14:creationId xmlns:p14="http://schemas.microsoft.com/office/powerpoint/2010/main" val="417389849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itle 1"/>
          <p:cNvSpPr>
            <a:spLocks noGrp="1"/>
          </p:cNvSpPr>
          <p:nvPr>
            <p:ph type="title"/>
          </p:nvPr>
        </p:nvSpPr>
        <p:spPr/>
        <p:txBody>
          <a:bodyPr/>
          <a:lstStyle/>
          <a:p>
            <a:r>
              <a:rPr lang="en-US" altLang="en-US" b="1"/>
              <a:t>SCSI Bus (Contd.,)</a:t>
            </a:r>
            <a:endParaRPr lang="en-US" altLang="en-US"/>
          </a:p>
        </p:txBody>
      </p:sp>
      <p:sp>
        <p:nvSpPr>
          <p:cNvPr id="3" name="Content Placeholder 2"/>
          <p:cNvSpPr>
            <a:spLocks noGrp="1"/>
          </p:cNvSpPr>
          <p:nvPr>
            <p:ph idx="1"/>
          </p:nvPr>
        </p:nvSpPr>
        <p:spPr/>
        <p:txBody>
          <a:bodyPr>
            <a:normAutofit fontScale="92500" lnSpcReduction="10000"/>
          </a:bodyPr>
          <a:lstStyle/>
          <a:p>
            <a:pPr marL="514350" indent="-514350" algn="just">
              <a:buFont typeface="+mj-lt"/>
              <a:buAutoNum type="arabicPeriod" startAt="6"/>
              <a:defRPr/>
            </a:pPr>
            <a:r>
              <a:rPr lang="en-US" dirty="0"/>
              <a:t>The target transfers the contents of the data buffer to the initiator and then suspends the connection again</a:t>
            </a:r>
          </a:p>
          <a:p>
            <a:pPr marL="514350" indent="-514350" algn="just">
              <a:buFont typeface="+mj-lt"/>
              <a:buAutoNum type="arabicPeriod" startAt="6"/>
              <a:defRPr/>
            </a:pPr>
            <a:r>
              <a:rPr lang="en-US" dirty="0"/>
              <a:t>The target controller sends a command to the disk drive to perform another seek operation. Then, it transfers the contents of the second disk sector to the initiator as before. At the end of this transfers, the logical connection between the two controllers is terminated.</a:t>
            </a:r>
          </a:p>
          <a:p>
            <a:pPr marL="514350" indent="-514350" algn="just">
              <a:buFont typeface="+mj-lt"/>
              <a:buAutoNum type="arabicPeriod" startAt="6"/>
              <a:defRPr/>
            </a:pPr>
            <a:r>
              <a:rPr lang="en-US" dirty="0"/>
              <a:t>As the initiator controller receives the data, it stores them into the main memory using the DMA approach.</a:t>
            </a:r>
          </a:p>
          <a:p>
            <a:pPr marL="514350" indent="-514350" algn="just">
              <a:buFont typeface="+mj-lt"/>
              <a:buAutoNum type="arabicPeriod" startAt="6"/>
              <a:defRPr/>
            </a:pPr>
            <a:r>
              <a:rPr lang="en-US" dirty="0"/>
              <a:t>The SCSI controller sends as interrupt to the processor to inform it that the requested operation has been completed</a:t>
            </a:r>
          </a:p>
        </p:txBody>
      </p:sp>
    </p:spTree>
    <p:extLst>
      <p:ext uri="{BB962C8B-B14F-4D97-AF65-F5344CB8AC3E}">
        <p14:creationId xmlns:p14="http://schemas.microsoft.com/office/powerpoint/2010/main" val="572354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Program Controlled I/O</a:t>
            </a:r>
          </a:p>
        </p:txBody>
      </p:sp>
      <p:sp>
        <p:nvSpPr>
          <p:cNvPr id="6" name="Content Placeholder 5"/>
          <p:cNvSpPr>
            <a:spLocks noGrp="1"/>
          </p:cNvSpPr>
          <p:nvPr>
            <p:ph idx="1"/>
          </p:nvPr>
        </p:nvSpPr>
        <p:spPr/>
        <p:txBody>
          <a:bodyPr/>
          <a:lstStyle/>
          <a:p>
            <a:pPr algn="just"/>
            <a:r>
              <a:rPr lang="en-IN" dirty="0"/>
              <a:t>Above Example is of Program Controlled I/O</a:t>
            </a:r>
          </a:p>
          <a:p>
            <a:pPr algn="just"/>
            <a:r>
              <a:rPr lang="en-IN" dirty="0"/>
              <a:t>In this processor repeatedly checks a status flags to achieve the required synchronization between the processor and an input or output device </a:t>
            </a:r>
          </a:p>
          <a:p>
            <a:pPr algn="just"/>
            <a:r>
              <a:rPr lang="en-IN" dirty="0"/>
              <a:t>Also called</a:t>
            </a:r>
            <a:r>
              <a:rPr lang="en-IN" b="1" dirty="0"/>
              <a:t> Processor Polls the device</a:t>
            </a:r>
          </a:p>
          <a:p>
            <a:pPr algn="just"/>
            <a:r>
              <a:rPr lang="en-IN" dirty="0"/>
              <a:t>Other methods are Interrupt and DMA</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223155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fade">
                                      <p:cBhvr>
                                        <p:cTn id="21" dur="1000"/>
                                        <p:tgtEl>
                                          <p:spTgt spid="6">
                                            <p:txEl>
                                              <p:pRg st="1" end="1"/>
                                            </p:txEl>
                                          </p:spTgt>
                                        </p:tgtEl>
                                      </p:cBhvr>
                                    </p:animEffect>
                                    <p:anim calcmode="lin" valueType="num">
                                      <p:cBhvr>
                                        <p:cTn id="22"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Effect transition="in" filter="fade">
                                      <p:cBhvr>
                                        <p:cTn id="28" dur="1000"/>
                                        <p:tgtEl>
                                          <p:spTgt spid="6">
                                            <p:txEl>
                                              <p:pRg st="2" end="2"/>
                                            </p:txEl>
                                          </p:spTgt>
                                        </p:tgtEl>
                                      </p:cBhvr>
                                    </p:animEffect>
                                    <p:anim calcmode="lin" valueType="num">
                                      <p:cBhvr>
                                        <p:cTn id="29"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animEffect transition="in" filter="fade">
                                      <p:cBhvr>
                                        <p:cTn id="35" dur="1000"/>
                                        <p:tgtEl>
                                          <p:spTgt spid="6">
                                            <p:txEl>
                                              <p:pRg st="3" end="3"/>
                                            </p:txEl>
                                          </p:spTgt>
                                        </p:tgtEl>
                                      </p:cBhvr>
                                    </p:animEffect>
                                    <p:anim calcmode="lin" valueType="num">
                                      <p:cBhvr>
                                        <p:cTn id="36"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uiExpand="1"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ChangeArrowheads="1"/>
          </p:cNvSpPr>
          <p:nvPr/>
        </p:nvSpPr>
        <p:spPr bwMode="auto">
          <a:xfrm>
            <a:off x="2438400" y="6019800"/>
            <a:ext cx="3421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2000" b="1">
                <a:solidFill>
                  <a:srgbClr val="000000"/>
                </a:solidFill>
                <a:latin typeface="Computer Modern"/>
              </a:rPr>
              <a:t>Table 4.  The SCSI  bus signals.</a:t>
            </a:r>
            <a:endParaRPr lang="en-US" altLang="en-US" sz="2000" b="1"/>
          </a:p>
        </p:txBody>
      </p:sp>
      <p:sp>
        <p:nvSpPr>
          <p:cNvPr id="131074" name="Rectangle 66"/>
          <p:cNvSpPr>
            <a:spLocks noChangeArrowheads="1"/>
          </p:cNvSpPr>
          <p:nvPr/>
        </p:nvSpPr>
        <p:spPr bwMode="auto">
          <a:xfrm>
            <a:off x="681038" y="4681538"/>
            <a:ext cx="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sz="1400"/>
          </a:p>
        </p:txBody>
      </p:sp>
      <p:sp>
        <p:nvSpPr>
          <p:cNvPr id="131075" name="Rectangle 67"/>
          <p:cNvSpPr>
            <a:spLocks noChangeArrowheads="1"/>
          </p:cNvSpPr>
          <p:nvPr/>
        </p:nvSpPr>
        <p:spPr bwMode="auto">
          <a:xfrm>
            <a:off x="833438" y="4681538"/>
            <a:ext cx="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sz="1400"/>
          </a:p>
        </p:txBody>
      </p:sp>
      <p:grpSp>
        <p:nvGrpSpPr>
          <p:cNvPr id="131076" name="Group 243"/>
          <p:cNvGrpSpPr>
            <a:grpSpLocks/>
          </p:cNvGrpSpPr>
          <p:nvPr/>
        </p:nvGrpSpPr>
        <p:grpSpPr bwMode="auto">
          <a:xfrm>
            <a:off x="533400" y="1600200"/>
            <a:ext cx="6019800" cy="4244975"/>
            <a:chOff x="336" y="1008"/>
            <a:chExt cx="3792" cy="2674"/>
          </a:xfrm>
        </p:grpSpPr>
        <p:sp>
          <p:nvSpPr>
            <p:cNvPr id="131078" name="Rectangle 3"/>
            <p:cNvSpPr>
              <a:spLocks noChangeArrowheads="1"/>
            </p:cNvSpPr>
            <p:nvPr/>
          </p:nvSpPr>
          <p:spPr bwMode="auto">
            <a:xfrm>
              <a:off x="336" y="1008"/>
              <a:ext cx="3792" cy="1"/>
            </a:xfrm>
            <a:prstGeom prst="rect">
              <a:avLst/>
            </a:prstGeom>
            <a:solidFill>
              <a:srgbClr val="000000"/>
            </a:solidFill>
            <a:ln w="0">
              <a:solidFill>
                <a:srgbClr val="000000"/>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grpSp>
          <p:nvGrpSpPr>
            <p:cNvPr id="131079" name="Group 199"/>
            <p:cNvGrpSpPr>
              <a:grpSpLocks/>
            </p:cNvGrpSpPr>
            <p:nvPr/>
          </p:nvGrpSpPr>
          <p:grpSpPr bwMode="auto">
            <a:xfrm>
              <a:off x="388" y="1046"/>
              <a:ext cx="1857" cy="134"/>
              <a:chOff x="591" y="1083"/>
              <a:chExt cx="1580" cy="93"/>
            </a:xfrm>
          </p:grpSpPr>
          <p:sp>
            <p:nvSpPr>
              <p:cNvPr id="131171" name="Rectangle 4"/>
              <p:cNvSpPr>
                <a:spLocks noChangeArrowheads="1"/>
              </p:cNvSpPr>
              <p:nvPr/>
            </p:nvSpPr>
            <p:spPr bwMode="auto">
              <a:xfrm>
                <a:off x="591" y="1083"/>
                <a:ext cx="376"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b="1">
                    <a:solidFill>
                      <a:srgbClr val="000000"/>
                    </a:solidFill>
                    <a:latin typeface="Computer Modern"/>
                  </a:rPr>
                  <a:t>Category</a:t>
                </a:r>
                <a:endParaRPr lang="en-US" altLang="en-US" sz="1400" b="1"/>
              </a:p>
            </p:txBody>
          </p:sp>
          <p:sp>
            <p:nvSpPr>
              <p:cNvPr id="131172" name="Rectangle 5"/>
              <p:cNvSpPr>
                <a:spLocks noChangeArrowheads="1"/>
              </p:cNvSpPr>
              <p:nvPr/>
            </p:nvSpPr>
            <p:spPr bwMode="auto">
              <a:xfrm>
                <a:off x="1206" y="1083"/>
                <a:ext cx="239"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b="1">
                    <a:solidFill>
                      <a:srgbClr val="000000"/>
                    </a:solidFill>
                    <a:latin typeface="Computer Modern"/>
                  </a:rPr>
                  <a:t>Name</a:t>
                </a:r>
                <a:endParaRPr lang="en-US" altLang="en-US" sz="1400" b="1"/>
              </a:p>
            </p:txBody>
          </p:sp>
          <p:sp>
            <p:nvSpPr>
              <p:cNvPr id="131173" name="Rectangle 6"/>
              <p:cNvSpPr>
                <a:spLocks noChangeArrowheads="1"/>
              </p:cNvSpPr>
              <p:nvPr/>
            </p:nvSpPr>
            <p:spPr bwMode="auto">
              <a:xfrm>
                <a:off x="1822" y="1083"/>
                <a:ext cx="58"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b="1">
                    <a:solidFill>
                      <a:srgbClr val="000000"/>
                    </a:solidFill>
                    <a:latin typeface="Computer Modern"/>
                  </a:rPr>
                  <a:t>F</a:t>
                </a:r>
                <a:endParaRPr lang="en-US" altLang="en-US" sz="1400" b="1"/>
              </a:p>
            </p:txBody>
          </p:sp>
          <p:sp>
            <p:nvSpPr>
              <p:cNvPr id="131174" name="Rectangle 7"/>
              <p:cNvSpPr>
                <a:spLocks noChangeArrowheads="1"/>
              </p:cNvSpPr>
              <p:nvPr/>
            </p:nvSpPr>
            <p:spPr bwMode="auto">
              <a:xfrm>
                <a:off x="1865" y="1083"/>
                <a:ext cx="306"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b="1">
                    <a:solidFill>
                      <a:srgbClr val="000000"/>
                    </a:solidFill>
                    <a:latin typeface="Computer Modern"/>
                  </a:rPr>
                  <a:t>unction</a:t>
                </a:r>
                <a:endParaRPr lang="en-US" altLang="en-US" sz="1400" b="1"/>
              </a:p>
            </p:txBody>
          </p:sp>
        </p:grpSp>
        <p:sp>
          <p:nvSpPr>
            <p:cNvPr id="131080" name="Rectangle 8"/>
            <p:cNvSpPr>
              <a:spLocks noChangeArrowheads="1"/>
            </p:cNvSpPr>
            <p:nvPr/>
          </p:nvSpPr>
          <p:spPr bwMode="auto">
            <a:xfrm>
              <a:off x="336" y="1262"/>
              <a:ext cx="3792" cy="1"/>
            </a:xfrm>
            <a:prstGeom prst="rect">
              <a:avLst/>
            </a:prstGeom>
            <a:solidFill>
              <a:srgbClr val="000000"/>
            </a:solidFill>
            <a:ln w="0">
              <a:solidFill>
                <a:srgbClr val="000000"/>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31081" name="Rectangle 9"/>
            <p:cNvSpPr>
              <a:spLocks noChangeArrowheads="1"/>
            </p:cNvSpPr>
            <p:nvPr/>
          </p:nvSpPr>
          <p:spPr bwMode="auto">
            <a:xfrm>
              <a:off x="388" y="1299"/>
              <a:ext cx="21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Data</a:t>
              </a:r>
              <a:endParaRPr lang="en-US" altLang="en-US" sz="1400"/>
            </a:p>
          </p:txBody>
        </p:sp>
        <p:sp>
          <p:nvSpPr>
            <p:cNvPr id="131082" name="Rectangle 10"/>
            <p:cNvSpPr>
              <a:spLocks noChangeArrowheads="1"/>
            </p:cNvSpPr>
            <p:nvPr/>
          </p:nvSpPr>
          <p:spPr bwMode="auto">
            <a:xfrm>
              <a:off x="1194" y="1299"/>
              <a:ext cx="286"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DB(0)</a:t>
              </a:r>
              <a:endParaRPr lang="en-US" altLang="en-US" sz="1400"/>
            </a:p>
          </p:txBody>
        </p:sp>
        <p:sp>
          <p:nvSpPr>
            <p:cNvPr id="131083" name="Rectangle 11"/>
            <p:cNvSpPr>
              <a:spLocks noChangeArrowheads="1"/>
            </p:cNvSpPr>
            <p:nvPr/>
          </p:nvSpPr>
          <p:spPr bwMode="auto">
            <a:xfrm>
              <a:off x="1514" y="1299"/>
              <a:ext cx="87"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to</a:t>
              </a:r>
              <a:endParaRPr lang="en-US" altLang="en-US" sz="1400"/>
            </a:p>
          </p:txBody>
        </p:sp>
        <p:sp>
          <p:nvSpPr>
            <p:cNvPr id="131084" name="Rectangle 12"/>
            <p:cNvSpPr>
              <a:spLocks noChangeArrowheads="1"/>
            </p:cNvSpPr>
            <p:nvPr/>
          </p:nvSpPr>
          <p:spPr bwMode="auto">
            <a:xfrm>
              <a:off x="1194" y="1451"/>
              <a:ext cx="28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DB(7)</a:t>
              </a:r>
              <a:endParaRPr lang="en-US" altLang="en-US" sz="1400"/>
            </a:p>
          </p:txBody>
        </p:sp>
        <p:sp>
          <p:nvSpPr>
            <p:cNvPr id="131085" name="Rectangle 13"/>
            <p:cNvSpPr>
              <a:spLocks noChangeArrowheads="1"/>
            </p:cNvSpPr>
            <p:nvPr/>
          </p:nvSpPr>
          <p:spPr bwMode="auto">
            <a:xfrm>
              <a:off x="1835" y="1299"/>
              <a:ext cx="21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Data</a:t>
              </a:r>
              <a:endParaRPr lang="en-US" altLang="en-US" sz="1400"/>
            </a:p>
          </p:txBody>
        </p:sp>
        <p:sp>
          <p:nvSpPr>
            <p:cNvPr id="131086" name="Rectangle 14"/>
            <p:cNvSpPr>
              <a:spLocks noChangeArrowheads="1"/>
            </p:cNvSpPr>
            <p:nvPr/>
          </p:nvSpPr>
          <p:spPr bwMode="auto">
            <a:xfrm>
              <a:off x="2083" y="1299"/>
              <a:ext cx="24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lines:</a:t>
              </a:r>
              <a:endParaRPr lang="en-US" altLang="en-US" sz="1400"/>
            </a:p>
          </p:txBody>
        </p:sp>
        <p:sp>
          <p:nvSpPr>
            <p:cNvPr id="131087" name="Rectangle 15"/>
            <p:cNvSpPr>
              <a:spLocks noChangeArrowheads="1"/>
            </p:cNvSpPr>
            <p:nvPr/>
          </p:nvSpPr>
          <p:spPr bwMode="auto">
            <a:xfrm>
              <a:off x="2348" y="1299"/>
              <a:ext cx="255"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Carry</a:t>
              </a:r>
              <a:endParaRPr lang="en-US" altLang="en-US" sz="1400"/>
            </a:p>
          </p:txBody>
        </p:sp>
        <p:sp>
          <p:nvSpPr>
            <p:cNvPr id="131088" name="Rectangle 16"/>
            <p:cNvSpPr>
              <a:spLocks noChangeArrowheads="1"/>
            </p:cNvSpPr>
            <p:nvPr/>
          </p:nvSpPr>
          <p:spPr bwMode="auto">
            <a:xfrm>
              <a:off x="2670" y="1299"/>
              <a:ext cx="16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one</a:t>
              </a:r>
              <a:endParaRPr lang="en-US" altLang="en-US" sz="1400"/>
            </a:p>
          </p:txBody>
        </p:sp>
        <p:sp>
          <p:nvSpPr>
            <p:cNvPr id="131089" name="Rectangle 17"/>
            <p:cNvSpPr>
              <a:spLocks noChangeArrowheads="1"/>
            </p:cNvSpPr>
            <p:nvPr/>
          </p:nvSpPr>
          <p:spPr bwMode="auto">
            <a:xfrm>
              <a:off x="2872" y="1299"/>
              <a:ext cx="56"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b</a:t>
              </a:r>
              <a:endParaRPr lang="en-US" altLang="en-US" sz="1400"/>
            </a:p>
          </p:txBody>
        </p:sp>
        <p:sp>
          <p:nvSpPr>
            <p:cNvPr id="131090" name="Rectangle 18"/>
            <p:cNvSpPr>
              <a:spLocks noChangeArrowheads="1"/>
            </p:cNvSpPr>
            <p:nvPr/>
          </p:nvSpPr>
          <p:spPr bwMode="auto">
            <a:xfrm>
              <a:off x="2934" y="1299"/>
              <a:ext cx="13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yte</a:t>
              </a:r>
              <a:endParaRPr lang="en-US" altLang="en-US" sz="1400"/>
            </a:p>
          </p:txBody>
        </p:sp>
        <p:sp>
          <p:nvSpPr>
            <p:cNvPr id="131091" name="Rectangle 19"/>
            <p:cNvSpPr>
              <a:spLocks noChangeArrowheads="1"/>
            </p:cNvSpPr>
            <p:nvPr/>
          </p:nvSpPr>
          <p:spPr bwMode="auto">
            <a:xfrm>
              <a:off x="3123" y="1299"/>
              <a:ext cx="9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of</a:t>
              </a:r>
              <a:endParaRPr lang="en-US" altLang="en-US" sz="1400"/>
            </a:p>
          </p:txBody>
        </p:sp>
        <p:sp>
          <p:nvSpPr>
            <p:cNvPr id="131092" name="Rectangle 20"/>
            <p:cNvSpPr>
              <a:spLocks noChangeArrowheads="1"/>
            </p:cNvSpPr>
            <p:nvPr/>
          </p:nvSpPr>
          <p:spPr bwMode="auto">
            <a:xfrm>
              <a:off x="3264" y="1299"/>
              <a:ext cx="52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information</a:t>
              </a:r>
              <a:endParaRPr lang="en-US" altLang="en-US" sz="1400"/>
            </a:p>
          </p:txBody>
        </p:sp>
        <p:sp>
          <p:nvSpPr>
            <p:cNvPr id="131093" name="Rectangle 21"/>
            <p:cNvSpPr>
              <a:spLocks noChangeArrowheads="1"/>
            </p:cNvSpPr>
            <p:nvPr/>
          </p:nvSpPr>
          <p:spPr bwMode="auto">
            <a:xfrm>
              <a:off x="1835" y="1451"/>
              <a:ext cx="29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dirty="0">
                  <a:solidFill>
                    <a:srgbClr val="000000"/>
                  </a:solidFill>
                  <a:latin typeface="Computer Modern"/>
                </a:rPr>
                <a:t>during</a:t>
              </a:r>
              <a:endParaRPr lang="en-US" altLang="en-US" sz="1400" dirty="0"/>
            </a:p>
          </p:txBody>
        </p:sp>
        <p:sp>
          <p:nvSpPr>
            <p:cNvPr id="131094" name="Rectangle 22"/>
            <p:cNvSpPr>
              <a:spLocks noChangeArrowheads="1"/>
            </p:cNvSpPr>
            <p:nvPr/>
          </p:nvSpPr>
          <p:spPr bwMode="auto">
            <a:xfrm>
              <a:off x="2154" y="1451"/>
              <a:ext cx="13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the</a:t>
              </a:r>
              <a:endParaRPr lang="en-US" altLang="en-US" sz="1400"/>
            </a:p>
          </p:txBody>
        </p:sp>
        <p:sp>
          <p:nvSpPr>
            <p:cNvPr id="131095" name="Rectangle 23"/>
            <p:cNvSpPr>
              <a:spLocks noChangeArrowheads="1"/>
            </p:cNvSpPr>
            <p:nvPr/>
          </p:nvSpPr>
          <p:spPr bwMode="auto">
            <a:xfrm>
              <a:off x="2331" y="1451"/>
              <a:ext cx="52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dirty="0">
                  <a:solidFill>
                    <a:srgbClr val="000000"/>
                  </a:solidFill>
                  <a:latin typeface="Computer Modern"/>
                </a:rPr>
                <a:t>information</a:t>
              </a:r>
              <a:endParaRPr lang="en-US" altLang="en-US" sz="1400" dirty="0"/>
            </a:p>
          </p:txBody>
        </p:sp>
        <p:sp>
          <p:nvSpPr>
            <p:cNvPr id="131096" name="Rectangle 24"/>
            <p:cNvSpPr>
              <a:spLocks noChangeArrowheads="1"/>
            </p:cNvSpPr>
            <p:nvPr/>
          </p:nvSpPr>
          <p:spPr bwMode="auto">
            <a:xfrm>
              <a:off x="2922" y="1451"/>
              <a:ext cx="34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dirty="0">
                  <a:solidFill>
                    <a:srgbClr val="000000"/>
                  </a:solidFill>
                  <a:latin typeface="Computer Modern"/>
                </a:rPr>
                <a:t>transfer</a:t>
              </a:r>
              <a:endParaRPr lang="en-US" altLang="en-US" sz="1400" dirty="0"/>
            </a:p>
          </p:txBody>
        </p:sp>
        <p:sp>
          <p:nvSpPr>
            <p:cNvPr id="131097" name="Rectangle 25"/>
            <p:cNvSpPr>
              <a:spLocks noChangeArrowheads="1"/>
            </p:cNvSpPr>
            <p:nvPr/>
          </p:nvSpPr>
          <p:spPr bwMode="auto">
            <a:xfrm>
              <a:off x="3344" y="1450"/>
              <a:ext cx="2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dirty="0">
                  <a:solidFill>
                    <a:srgbClr val="000000"/>
                  </a:solidFill>
                  <a:latin typeface="Computer Modern"/>
                </a:rPr>
                <a:t>phase</a:t>
              </a:r>
              <a:endParaRPr lang="en-US" altLang="en-US" sz="1400" dirty="0"/>
            </a:p>
          </p:txBody>
        </p:sp>
        <p:sp>
          <p:nvSpPr>
            <p:cNvPr id="131098" name="Rectangle 26"/>
            <p:cNvSpPr>
              <a:spLocks noChangeArrowheads="1"/>
            </p:cNvSpPr>
            <p:nvPr/>
          </p:nvSpPr>
          <p:spPr bwMode="auto">
            <a:xfrm>
              <a:off x="3677" y="1451"/>
              <a:ext cx="16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and</a:t>
              </a:r>
              <a:endParaRPr lang="en-US" altLang="en-US" sz="1400"/>
            </a:p>
          </p:txBody>
        </p:sp>
        <p:sp>
          <p:nvSpPr>
            <p:cNvPr id="131099" name="Rectangle 27"/>
            <p:cNvSpPr>
              <a:spLocks noChangeArrowheads="1"/>
            </p:cNvSpPr>
            <p:nvPr/>
          </p:nvSpPr>
          <p:spPr bwMode="auto">
            <a:xfrm>
              <a:off x="1835" y="1604"/>
              <a:ext cx="19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dirty="0" err="1">
                  <a:solidFill>
                    <a:srgbClr val="000000"/>
                  </a:solidFill>
                  <a:latin typeface="Computer Modern"/>
                </a:rPr>
                <a:t>iden</a:t>
              </a:r>
              <a:endParaRPr lang="en-US" altLang="en-US" sz="1400" dirty="0"/>
            </a:p>
          </p:txBody>
        </p:sp>
        <p:sp>
          <p:nvSpPr>
            <p:cNvPr id="131100" name="Rectangle 28"/>
            <p:cNvSpPr>
              <a:spLocks noChangeArrowheads="1"/>
            </p:cNvSpPr>
            <p:nvPr/>
          </p:nvSpPr>
          <p:spPr bwMode="auto">
            <a:xfrm>
              <a:off x="2064" y="1604"/>
              <a:ext cx="15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tify</a:t>
              </a:r>
              <a:endParaRPr lang="en-US" altLang="en-US" sz="1400"/>
            </a:p>
          </p:txBody>
        </p:sp>
        <p:sp>
          <p:nvSpPr>
            <p:cNvPr id="131101" name="Rectangle 29"/>
            <p:cNvSpPr>
              <a:spLocks noChangeArrowheads="1"/>
            </p:cNvSpPr>
            <p:nvPr/>
          </p:nvSpPr>
          <p:spPr bwMode="auto">
            <a:xfrm>
              <a:off x="2251" y="1604"/>
              <a:ext cx="29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dirty="0">
                  <a:solidFill>
                    <a:srgbClr val="000000"/>
                  </a:solidFill>
                  <a:latin typeface="Computer Modern"/>
                </a:rPr>
                <a:t>device</a:t>
              </a:r>
              <a:endParaRPr lang="en-US" altLang="en-US" sz="1400" dirty="0"/>
            </a:p>
          </p:txBody>
        </p:sp>
        <p:sp>
          <p:nvSpPr>
            <p:cNvPr id="131102" name="Rectangle 30"/>
            <p:cNvSpPr>
              <a:spLocks noChangeArrowheads="1"/>
            </p:cNvSpPr>
            <p:nvPr/>
          </p:nvSpPr>
          <p:spPr bwMode="auto">
            <a:xfrm>
              <a:off x="2636" y="1604"/>
              <a:ext cx="29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dirty="0">
                  <a:solidFill>
                    <a:srgbClr val="000000"/>
                  </a:solidFill>
                  <a:latin typeface="Computer Modern"/>
                </a:rPr>
                <a:t>during</a:t>
              </a:r>
              <a:endParaRPr lang="en-US" altLang="en-US" sz="1400" dirty="0"/>
            </a:p>
          </p:txBody>
        </p:sp>
        <p:sp>
          <p:nvSpPr>
            <p:cNvPr id="131103" name="Rectangle 31"/>
            <p:cNvSpPr>
              <a:spLocks noChangeArrowheads="1"/>
            </p:cNvSpPr>
            <p:nvPr/>
          </p:nvSpPr>
          <p:spPr bwMode="auto">
            <a:xfrm>
              <a:off x="2963" y="1604"/>
              <a:ext cx="49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dirty="0">
                  <a:solidFill>
                    <a:srgbClr val="000000"/>
                  </a:solidFill>
                  <a:latin typeface="Computer Modern"/>
                </a:rPr>
                <a:t>arbitration,</a:t>
              </a:r>
              <a:endParaRPr lang="en-US" altLang="en-US" sz="1400" dirty="0"/>
            </a:p>
          </p:txBody>
        </p:sp>
        <p:sp>
          <p:nvSpPr>
            <p:cNvPr id="131104" name="Rectangle 32"/>
            <p:cNvSpPr>
              <a:spLocks noChangeArrowheads="1"/>
            </p:cNvSpPr>
            <p:nvPr/>
          </p:nvSpPr>
          <p:spPr bwMode="auto">
            <a:xfrm>
              <a:off x="3489" y="1604"/>
              <a:ext cx="39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dirty="0">
                  <a:solidFill>
                    <a:srgbClr val="000000"/>
                  </a:solidFill>
                  <a:latin typeface="Computer Modern"/>
                </a:rPr>
                <a:t>selection</a:t>
              </a:r>
              <a:endParaRPr lang="en-US" altLang="en-US" sz="1400" dirty="0"/>
            </a:p>
          </p:txBody>
        </p:sp>
        <p:sp>
          <p:nvSpPr>
            <p:cNvPr id="131105" name="Rectangle 33"/>
            <p:cNvSpPr>
              <a:spLocks noChangeArrowheads="1"/>
            </p:cNvSpPr>
            <p:nvPr/>
          </p:nvSpPr>
          <p:spPr bwMode="auto">
            <a:xfrm>
              <a:off x="3966" y="1604"/>
              <a:ext cx="1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and</a:t>
              </a:r>
              <a:endParaRPr lang="en-US" altLang="en-US" sz="1400"/>
            </a:p>
          </p:txBody>
        </p:sp>
        <p:sp>
          <p:nvSpPr>
            <p:cNvPr id="131106" name="Rectangle 34"/>
            <p:cNvSpPr>
              <a:spLocks noChangeArrowheads="1"/>
            </p:cNvSpPr>
            <p:nvPr/>
          </p:nvSpPr>
          <p:spPr bwMode="auto">
            <a:xfrm>
              <a:off x="1835" y="1755"/>
              <a:ext cx="486"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reselection</a:t>
              </a:r>
              <a:endParaRPr lang="en-US" altLang="en-US" sz="1400"/>
            </a:p>
          </p:txBody>
        </p:sp>
        <p:sp>
          <p:nvSpPr>
            <p:cNvPr id="131107" name="Rectangle 35"/>
            <p:cNvSpPr>
              <a:spLocks noChangeArrowheads="1"/>
            </p:cNvSpPr>
            <p:nvPr/>
          </p:nvSpPr>
          <p:spPr bwMode="auto">
            <a:xfrm>
              <a:off x="2485" y="1755"/>
              <a:ext cx="299"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phases</a:t>
              </a:r>
              <a:endParaRPr lang="en-US" altLang="en-US" sz="1400"/>
            </a:p>
          </p:txBody>
        </p:sp>
        <p:sp>
          <p:nvSpPr>
            <p:cNvPr id="131108" name="Rectangle 36"/>
            <p:cNvSpPr>
              <a:spLocks noChangeArrowheads="1"/>
            </p:cNvSpPr>
            <p:nvPr/>
          </p:nvSpPr>
          <p:spPr bwMode="auto">
            <a:xfrm>
              <a:off x="1194" y="1934"/>
              <a:ext cx="29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DB(P)</a:t>
              </a:r>
              <a:endParaRPr lang="en-US" altLang="en-US" sz="1400"/>
            </a:p>
          </p:txBody>
        </p:sp>
        <p:sp>
          <p:nvSpPr>
            <p:cNvPr id="131109" name="Rectangle 37"/>
            <p:cNvSpPr>
              <a:spLocks noChangeArrowheads="1"/>
            </p:cNvSpPr>
            <p:nvPr/>
          </p:nvSpPr>
          <p:spPr bwMode="auto">
            <a:xfrm>
              <a:off x="1835" y="1934"/>
              <a:ext cx="6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P</a:t>
              </a:r>
              <a:endParaRPr lang="en-US" altLang="en-US" sz="1400"/>
            </a:p>
          </p:txBody>
        </p:sp>
        <p:sp>
          <p:nvSpPr>
            <p:cNvPr id="131110" name="Rectangle 38"/>
            <p:cNvSpPr>
              <a:spLocks noChangeArrowheads="1"/>
            </p:cNvSpPr>
            <p:nvPr/>
          </p:nvSpPr>
          <p:spPr bwMode="auto">
            <a:xfrm>
              <a:off x="1896" y="1934"/>
              <a:ext cx="149"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arit</a:t>
              </a:r>
              <a:endParaRPr lang="en-US" altLang="en-US" sz="1400"/>
            </a:p>
          </p:txBody>
        </p:sp>
        <p:sp>
          <p:nvSpPr>
            <p:cNvPr id="131111" name="Rectangle 39"/>
            <p:cNvSpPr>
              <a:spLocks noChangeArrowheads="1"/>
            </p:cNvSpPr>
            <p:nvPr/>
          </p:nvSpPr>
          <p:spPr bwMode="auto">
            <a:xfrm>
              <a:off x="2056" y="1929"/>
              <a:ext cx="56"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y</a:t>
              </a:r>
              <a:endParaRPr lang="en-US" altLang="en-US" sz="1400"/>
            </a:p>
          </p:txBody>
        </p:sp>
        <p:sp>
          <p:nvSpPr>
            <p:cNvPr id="131112" name="Rectangle 40"/>
            <p:cNvSpPr>
              <a:spLocks noChangeArrowheads="1"/>
            </p:cNvSpPr>
            <p:nvPr/>
          </p:nvSpPr>
          <p:spPr bwMode="auto">
            <a:xfrm>
              <a:off x="2120" y="1934"/>
              <a:ext cx="11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bit</a:t>
              </a:r>
              <a:endParaRPr lang="en-US" altLang="en-US" sz="1400"/>
            </a:p>
          </p:txBody>
        </p:sp>
        <p:sp>
          <p:nvSpPr>
            <p:cNvPr id="131113" name="Rectangle 41"/>
            <p:cNvSpPr>
              <a:spLocks noChangeArrowheads="1"/>
            </p:cNvSpPr>
            <p:nvPr/>
          </p:nvSpPr>
          <p:spPr bwMode="auto">
            <a:xfrm>
              <a:off x="2275" y="1934"/>
              <a:ext cx="130"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for</a:t>
              </a:r>
              <a:endParaRPr lang="en-US" altLang="en-US" sz="1400"/>
            </a:p>
          </p:txBody>
        </p:sp>
        <p:sp>
          <p:nvSpPr>
            <p:cNvPr id="131114" name="Rectangle 42"/>
            <p:cNvSpPr>
              <a:spLocks noChangeArrowheads="1"/>
            </p:cNvSpPr>
            <p:nvPr/>
          </p:nvSpPr>
          <p:spPr bwMode="auto">
            <a:xfrm>
              <a:off x="2441" y="1934"/>
              <a:ext cx="137"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the</a:t>
              </a:r>
              <a:endParaRPr lang="en-US" altLang="en-US" sz="1400"/>
            </a:p>
          </p:txBody>
        </p:sp>
        <p:sp>
          <p:nvSpPr>
            <p:cNvPr id="131115" name="Rectangle 43"/>
            <p:cNvSpPr>
              <a:spLocks noChangeArrowheads="1"/>
            </p:cNvSpPr>
            <p:nvPr/>
          </p:nvSpPr>
          <p:spPr bwMode="auto">
            <a:xfrm>
              <a:off x="2616" y="1934"/>
              <a:ext cx="187"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data</a:t>
              </a:r>
              <a:endParaRPr lang="en-US" altLang="en-US" sz="1400"/>
            </a:p>
          </p:txBody>
        </p:sp>
        <p:sp>
          <p:nvSpPr>
            <p:cNvPr id="131116" name="Rectangle 44"/>
            <p:cNvSpPr>
              <a:spLocks noChangeArrowheads="1"/>
            </p:cNvSpPr>
            <p:nvPr/>
          </p:nvSpPr>
          <p:spPr bwMode="auto">
            <a:xfrm>
              <a:off x="2854" y="1934"/>
              <a:ext cx="156"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bus</a:t>
              </a:r>
              <a:endParaRPr lang="en-US" altLang="en-US" sz="1400"/>
            </a:p>
          </p:txBody>
        </p:sp>
        <p:sp>
          <p:nvSpPr>
            <p:cNvPr id="131117" name="Rectangle 45"/>
            <p:cNvSpPr>
              <a:spLocks noChangeArrowheads="1"/>
            </p:cNvSpPr>
            <p:nvPr/>
          </p:nvSpPr>
          <p:spPr bwMode="auto">
            <a:xfrm>
              <a:off x="336" y="2123"/>
              <a:ext cx="3792" cy="2"/>
            </a:xfrm>
            <a:prstGeom prst="rect">
              <a:avLst/>
            </a:prstGeom>
            <a:solidFill>
              <a:srgbClr val="000000"/>
            </a:solidFill>
            <a:ln w="0">
              <a:solidFill>
                <a:srgbClr val="000000"/>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31118" name="Rectangle 46"/>
            <p:cNvSpPr>
              <a:spLocks noChangeArrowheads="1"/>
            </p:cNvSpPr>
            <p:nvPr/>
          </p:nvSpPr>
          <p:spPr bwMode="auto">
            <a:xfrm>
              <a:off x="388" y="2149"/>
              <a:ext cx="26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Phase</a:t>
              </a:r>
              <a:endParaRPr lang="en-US" altLang="en-US" sz="1400"/>
            </a:p>
          </p:txBody>
        </p:sp>
        <p:sp>
          <p:nvSpPr>
            <p:cNvPr id="131119" name="Rectangle 47"/>
            <p:cNvSpPr>
              <a:spLocks noChangeArrowheads="1"/>
            </p:cNvSpPr>
            <p:nvPr/>
          </p:nvSpPr>
          <p:spPr bwMode="auto">
            <a:xfrm>
              <a:off x="1194" y="2149"/>
              <a:ext cx="21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BSY</a:t>
              </a:r>
              <a:endParaRPr lang="en-US" altLang="en-US" sz="1400"/>
            </a:p>
          </p:txBody>
        </p:sp>
        <p:sp>
          <p:nvSpPr>
            <p:cNvPr id="131120" name="Rectangle 48"/>
            <p:cNvSpPr>
              <a:spLocks noChangeArrowheads="1"/>
            </p:cNvSpPr>
            <p:nvPr/>
          </p:nvSpPr>
          <p:spPr bwMode="auto">
            <a:xfrm>
              <a:off x="1835" y="2149"/>
              <a:ext cx="26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Busy:</a:t>
              </a:r>
              <a:endParaRPr lang="en-US" altLang="en-US" sz="1400"/>
            </a:p>
          </p:txBody>
        </p:sp>
        <p:sp>
          <p:nvSpPr>
            <p:cNvPr id="131121" name="Rectangle 49"/>
            <p:cNvSpPr>
              <a:spLocks noChangeArrowheads="1"/>
            </p:cNvSpPr>
            <p:nvPr/>
          </p:nvSpPr>
          <p:spPr bwMode="auto">
            <a:xfrm>
              <a:off x="2138" y="2149"/>
              <a:ext cx="39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Asserted</a:t>
              </a:r>
              <a:endParaRPr lang="en-US" altLang="en-US" sz="1400"/>
            </a:p>
          </p:txBody>
        </p:sp>
        <p:sp>
          <p:nvSpPr>
            <p:cNvPr id="131122" name="Rectangle 50"/>
            <p:cNvSpPr>
              <a:spLocks noChangeArrowheads="1"/>
            </p:cNvSpPr>
            <p:nvPr/>
          </p:nvSpPr>
          <p:spPr bwMode="auto">
            <a:xfrm>
              <a:off x="2637" y="2149"/>
              <a:ext cx="24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when</a:t>
              </a:r>
              <a:endParaRPr lang="en-US" altLang="en-US" sz="1400"/>
            </a:p>
          </p:txBody>
        </p:sp>
        <p:sp>
          <p:nvSpPr>
            <p:cNvPr id="131123" name="Rectangle 51"/>
            <p:cNvSpPr>
              <a:spLocks noChangeArrowheads="1"/>
            </p:cNvSpPr>
            <p:nvPr/>
          </p:nvSpPr>
          <p:spPr bwMode="auto">
            <a:xfrm>
              <a:off x="2935" y="2149"/>
              <a:ext cx="137"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the</a:t>
              </a:r>
              <a:endParaRPr lang="en-US" altLang="en-US" sz="1400"/>
            </a:p>
          </p:txBody>
        </p:sp>
        <p:sp>
          <p:nvSpPr>
            <p:cNvPr id="131124" name="Rectangle 52"/>
            <p:cNvSpPr>
              <a:spLocks noChangeArrowheads="1"/>
            </p:cNvSpPr>
            <p:nvPr/>
          </p:nvSpPr>
          <p:spPr bwMode="auto">
            <a:xfrm>
              <a:off x="3108" y="2149"/>
              <a:ext cx="156"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bus</a:t>
              </a:r>
              <a:endParaRPr lang="en-US" altLang="en-US" sz="1400"/>
            </a:p>
          </p:txBody>
        </p:sp>
        <p:sp>
          <p:nvSpPr>
            <p:cNvPr id="131125" name="Rectangle 53"/>
            <p:cNvSpPr>
              <a:spLocks noChangeArrowheads="1"/>
            </p:cNvSpPr>
            <p:nvPr/>
          </p:nvSpPr>
          <p:spPr bwMode="auto">
            <a:xfrm>
              <a:off x="3312" y="2149"/>
              <a:ext cx="75"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is</a:t>
              </a:r>
              <a:endParaRPr lang="en-US" altLang="en-US" sz="1400"/>
            </a:p>
          </p:txBody>
        </p:sp>
        <p:sp>
          <p:nvSpPr>
            <p:cNvPr id="131126" name="Rectangle 54"/>
            <p:cNvSpPr>
              <a:spLocks noChangeArrowheads="1"/>
            </p:cNvSpPr>
            <p:nvPr/>
          </p:nvSpPr>
          <p:spPr bwMode="auto">
            <a:xfrm>
              <a:off x="3408" y="2149"/>
              <a:ext cx="144"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not</a:t>
              </a:r>
              <a:endParaRPr lang="en-US" altLang="en-US" sz="1400"/>
            </a:p>
          </p:txBody>
        </p:sp>
        <p:sp>
          <p:nvSpPr>
            <p:cNvPr id="131127" name="Rectangle 55"/>
            <p:cNvSpPr>
              <a:spLocks noChangeArrowheads="1"/>
            </p:cNvSpPr>
            <p:nvPr/>
          </p:nvSpPr>
          <p:spPr bwMode="auto">
            <a:xfrm>
              <a:off x="3570" y="2149"/>
              <a:ext cx="174"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free</a:t>
              </a:r>
              <a:endParaRPr lang="en-US" altLang="en-US" sz="1400"/>
            </a:p>
          </p:txBody>
        </p:sp>
        <p:sp>
          <p:nvSpPr>
            <p:cNvPr id="131128" name="Rectangle 56"/>
            <p:cNvSpPr>
              <a:spLocks noChangeArrowheads="1"/>
            </p:cNvSpPr>
            <p:nvPr/>
          </p:nvSpPr>
          <p:spPr bwMode="auto">
            <a:xfrm>
              <a:off x="1194" y="2403"/>
              <a:ext cx="19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SEL</a:t>
              </a:r>
              <a:endParaRPr lang="en-US" altLang="en-US" sz="1400"/>
            </a:p>
          </p:txBody>
        </p:sp>
        <p:sp>
          <p:nvSpPr>
            <p:cNvPr id="131129" name="Rectangle 57"/>
            <p:cNvSpPr>
              <a:spLocks noChangeArrowheads="1"/>
            </p:cNvSpPr>
            <p:nvPr/>
          </p:nvSpPr>
          <p:spPr bwMode="auto">
            <a:xfrm>
              <a:off x="1835" y="2403"/>
              <a:ext cx="44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Selection:</a:t>
              </a:r>
              <a:endParaRPr lang="en-US" altLang="en-US" sz="1400"/>
            </a:p>
          </p:txBody>
        </p:sp>
        <p:sp>
          <p:nvSpPr>
            <p:cNvPr id="131130" name="Rectangle 58"/>
            <p:cNvSpPr>
              <a:spLocks noChangeArrowheads="1"/>
            </p:cNvSpPr>
            <p:nvPr/>
          </p:nvSpPr>
          <p:spPr bwMode="auto">
            <a:xfrm>
              <a:off x="2343" y="2403"/>
              <a:ext cx="39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Asserted</a:t>
              </a:r>
              <a:endParaRPr lang="en-US" altLang="en-US" sz="1400"/>
            </a:p>
          </p:txBody>
        </p:sp>
        <p:sp>
          <p:nvSpPr>
            <p:cNvPr id="131131" name="Rectangle 59"/>
            <p:cNvSpPr>
              <a:spLocks noChangeArrowheads="1"/>
            </p:cNvSpPr>
            <p:nvPr/>
          </p:nvSpPr>
          <p:spPr bwMode="auto">
            <a:xfrm>
              <a:off x="2779" y="2403"/>
              <a:ext cx="29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during</a:t>
              </a:r>
              <a:endParaRPr lang="en-US" altLang="en-US" sz="1400"/>
            </a:p>
          </p:txBody>
        </p:sp>
        <p:sp>
          <p:nvSpPr>
            <p:cNvPr id="131132" name="Rectangle 60"/>
            <p:cNvSpPr>
              <a:spLocks noChangeArrowheads="1"/>
            </p:cNvSpPr>
            <p:nvPr/>
          </p:nvSpPr>
          <p:spPr bwMode="auto">
            <a:xfrm>
              <a:off x="3105" y="2403"/>
              <a:ext cx="399"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selection</a:t>
              </a:r>
              <a:endParaRPr lang="en-US" altLang="en-US" sz="1400"/>
            </a:p>
          </p:txBody>
        </p:sp>
        <p:sp>
          <p:nvSpPr>
            <p:cNvPr id="131133" name="Rectangle 61"/>
            <p:cNvSpPr>
              <a:spLocks noChangeArrowheads="1"/>
            </p:cNvSpPr>
            <p:nvPr/>
          </p:nvSpPr>
          <p:spPr bwMode="auto">
            <a:xfrm>
              <a:off x="3582" y="2403"/>
              <a:ext cx="16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and</a:t>
              </a:r>
              <a:endParaRPr lang="en-US" altLang="en-US" sz="1400"/>
            </a:p>
          </p:txBody>
        </p:sp>
        <p:sp>
          <p:nvSpPr>
            <p:cNvPr id="131134" name="Rectangle 62"/>
            <p:cNvSpPr>
              <a:spLocks noChangeArrowheads="1"/>
            </p:cNvSpPr>
            <p:nvPr/>
          </p:nvSpPr>
          <p:spPr bwMode="auto">
            <a:xfrm>
              <a:off x="1835" y="2555"/>
              <a:ext cx="48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reselection</a:t>
              </a:r>
              <a:endParaRPr lang="en-US" altLang="en-US" sz="1400"/>
            </a:p>
          </p:txBody>
        </p:sp>
        <p:sp>
          <p:nvSpPr>
            <p:cNvPr id="131135" name="Rectangle 64"/>
            <p:cNvSpPr>
              <a:spLocks noChangeArrowheads="1"/>
            </p:cNvSpPr>
            <p:nvPr/>
          </p:nvSpPr>
          <p:spPr bwMode="auto">
            <a:xfrm>
              <a:off x="388" y="2796"/>
              <a:ext cx="53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Information</a:t>
              </a:r>
              <a:endParaRPr lang="en-US" altLang="en-US" sz="1400"/>
            </a:p>
          </p:txBody>
        </p:sp>
        <p:sp>
          <p:nvSpPr>
            <p:cNvPr id="131136" name="Rectangle 65"/>
            <p:cNvSpPr>
              <a:spLocks noChangeArrowheads="1"/>
            </p:cNvSpPr>
            <p:nvPr/>
          </p:nvSpPr>
          <p:spPr bwMode="auto">
            <a:xfrm>
              <a:off x="388" y="2949"/>
              <a:ext cx="19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type</a:t>
              </a:r>
              <a:endParaRPr lang="en-US" altLang="en-US" sz="1400"/>
            </a:p>
          </p:txBody>
        </p:sp>
        <p:sp>
          <p:nvSpPr>
            <p:cNvPr id="131137" name="Rectangle 68"/>
            <p:cNvSpPr>
              <a:spLocks noChangeArrowheads="1"/>
            </p:cNvSpPr>
            <p:nvPr/>
          </p:nvSpPr>
          <p:spPr bwMode="auto">
            <a:xfrm>
              <a:off x="1194" y="2796"/>
              <a:ext cx="18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C/D</a:t>
              </a:r>
              <a:endParaRPr lang="en-US" altLang="en-US" sz="1400"/>
            </a:p>
          </p:txBody>
        </p:sp>
        <p:sp>
          <p:nvSpPr>
            <p:cNvPr id="131138" name="Rectangle 69"/>
            <p:cNvSpPr>
              <a:spLocks noChangeArrowheads="1"/>
            </p:cNvSpPr>
            <p:nvPr/>
          </p:nvSpPr>
          <p:spPr bwMode="auto">
            <a:xfrm>
              <a:off x="1835" y="2796"/>
              <a:ext cx="18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Con</a:t>
              </a:r>
              <a:endParaRPr lang="en-US" altLang="en-US" sz="1400"/>
            </a:p>
          </p:txBody>
        </p:sp>
        <p:sp>
          <p:nvSpPr>
            <p:cNvPr id="131139" name="Rectangle 70"/>
            <p:cNvSpPr>
              <a:spLocks noChangeArrowheads="1"/>
            </p:cNvSpPr>
            <p:nvPr/>
          </p:nvSpPr>
          <p:spPr bwMode="auto">
            <a:xfrm>
              <a:off x="2019" y="2796"/>
              <a:ext cx="42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dirty="0" err="1">
                  <a:solidFill>
                    <a:srgbClr val="000000"/>
                  </a:solidFill>
                  <a:latin typeface="Computer Modern"/>
                </a:rPr>
                <a:t>trol</a:t>
              </a:r>
              <a:r>
                <a:rPr lang="en-US" altLang="en-US" sz="1400" dirty="0">
                  <a:solidFill>
                    <a:srgbClr val="000000"/>
                  </a:solidFill>
                  <a:latin typeface="Computer Modern"/>
                </a:rPr>
                <a:t>/Data:</a:t>
              </a:r>
              <a:endParaRPr lang="en-US" altLang="en-US" sz="1400" dirty="0"/>
            </a:p>
          </p:txBody>
        </p:sp>
        <p:sp>
          <p:nvSpPr>
            <p:cNvPr id="131140" name="Rectangle 71"/>
            <p:cNvSpPr>
              <a:spLocks noChangeArrowheads="1"/>
            </p:cNvSpPr>
            <p:nvPr/>
          </p:nvSpPr>
          <p:spPr bwMode="auto">
            <a:xfrm>
              <a:off x="2487" y="2796"/>
              <a:ext cx="39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Asserted</a:t>
              </a:r>
              <a:endParaRPr lang="en-US" altLang="en-US" sz="1400"/>
            </a:p>
          </p:txBody>
        </p:sp>
        <p:sp>
          <p:nvSpPr>
            <p:cNvPr id="131141" name="Rectangle 72"/>
            <p:cNvSpPr>
              <a:spLocks noChangeArrowheads="1"/>
            </p:cNvSpPr>
            <p:nvPr/>
          </p:nvSpPr>
          <p:spPr bwMode="auto">
            <a:xfrm>
              <a:off x="2976" y="2796"/>
              <a:ext cx="29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during</a:t>
              </a:r>
              <a:endParaRPr lang="en-US" altLang="en-US" sz="1400"/>
            </a:p>
          </p:txBody>
        </p:sp>
        <p:sp>
          <p:nvSpPr>
            <p:cNvPr id="131142" name="Rectangle 73"/>
            <p:cNvSpPr>
              <a:spLocks noChangeArrowheads="1"/>
            </p:cNvSpPr>
            <p:nvPr/>
          </p:nvSpPr>
          <p:spPr bwMode="auto">
            <a:xfrm>
              <a:off x="3312" y="2796"/>
              <a:ext cx="34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dirty="0">
                  <a:solidFill>
                    <a:srgbClr val="000000"/>
                  </a:solidFill>
                  <a:latin typeface="Computer Modern"/>
                </a:rPr>
                <a:t>transfer</a:t>
              </a:r>
              <a:endParaRPr lang="en-US" altLang="en-US" sz="1400" dirty="0"/>
            </a:p>
          </p:txBody>
        </p:sp>
        <p:sp>
          <p:nvSpPr>
            <p:cNvPr id="131143" name="Rectangle 74"/>
            <p:cNvSpPr>
              <a:spLocks noChangeArrowheads="1"/>
            </p:cNvSpPr>
            <p:nvPr/>
          </p:nvSpPr>
          <p:spPr bwMode="auto">
            <a:xfrm>
              <a:off x="3747" y="2796"/>
              <a:ext cx="9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dirty="0">
                  <a:solidFill>
                    <a:srgbClr val="000000"/>
                  </a:solidFill>
                  <a:latin typeface="Computer Modern"/>
                </a:rPr>
                <a:t>of</a:t>
              </a:r>
              <a:endParaRPr lang="en-US" altLang="en-US" sz="1400" dirty="0"/>
            </a:p>
          </p:txBody>
        </p:sp>
        <p:sp>
          <p:nvSpPr>
            <p:cNvPr id="131144" name="Rectangle 75"/>
            <p:cNvSpPr>
              <a:spLocks noChangeArrowheads="1"/>
            </p:cNvSpPr>
            <p:nvPr/>
          </p:nvSpPr>
          <p:spPr bwMode="auto">
            <a:xfrm>
              <a:off x="1835" y="2949"/>
              <a:ext cx="1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con</a:t>
              </a:r>
              <a:endParaRPr lang="en-US" altLang="en-US" sz="1400"/>
            </a:p>
          </p:txBody>
        </p:sp>
        <p:sp>
          <p:nvSpPr>
            <p:cNvPr id="131145" name="Rectangle 76"/>
            <p:cNvSpPr>
              <a:spLocks noChangeArrowheads="1"/>
            </p:cNvSpPr>
            <p:nvPr/>
          </p:nvSpPr>
          <p:spPr bwMode="auto">
            <a:xfrm>
              <a:off x="2016" y="2949"/>
              <a:ext cx="15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trol</a:t>
              </a:r>
              <a:endParaRPr lang="en-US" altLang="en-US" sz="1400"/>
            </a:p>
          </p:txBody>
        </p:sp>
        <p:sp>
          <p:nvSpPr>
            <p:cNvPr id="131146" name="Rectangle 77"/>
            <p:cNvSpPr>
              <a:spLocks noChangeArrowheads="1"/>
            </p:cNvSpPr>
            <p:nvPr/>
          </p:nvSpPr>
          <p:spPr bwMode="auto">
            <a:xfrm>
              <a:off x="2255" y="2949"/>
              <a:ext cx="52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information</a:t>
              </a:r>
              <a:endParaRPr lang="en-US" altLang="en-US" sz="1400"/>
            </a:p>
          </p:txBody>
        </p:sp>
        <p:sp>
          <p:nvSpPr>
            <p:cNvPr id="131147" name="Rectangle 78"/>
            <p:cNvSpPr>
              <a:spLocks noChangeArrowheads="1"/>
            </p:cNvSpPr>
            <p:nvPr/>
          </p:nvSpPr>
          <p:spPr bwMode="auto">
            <a:xfrm>
              <a:off x="2880" y="2949"/>
              <a:ext cx="50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(command,</a:t>
              </a:r>
              <a:endParaRPr lang="en-US" altLang="en-US" sz="1400"/>
            </a:p>
          </p:txBody>
        </p:sp>
        <p:sp>
          <p:nvSpPr>
            <p:cNvPr id="131148" name="Rectangle 79"/>
            <p:cNvSpPr>
              <a:spLocks noChangeArrowheads="1"/>
            </p:cNvSpPr>
            <p:nvPr/>
          </p:nvSpPr>
          <p:spPr bwMode="auto">
            <a:xfrm>
              <a:off x="3441" y="2949"/>
              <a:ext cx="25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status</a:t>
              </a:r>
              <a:endParaRPr lang="en-US" altLang="en-US" sz="1400"/>
            </a:p>
          </p:txBody>
        </p:sp>
        <p:sp>
          <p:nvSpPr>
            <p:cNvPr id="131149" name="Rectangle 80"/>
            <p:cNvSpPr>
              <a:spLocks noChangeArrowheads="1"/>
            </p:cNvSpPr>
            <p:nvPr/>
          </p:nvSpPr>
          <p:spPr bwMode="auto">
            <a:xfrm>
              <a:off x="3795" y="2949"/>
              <a:ext cx="9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or</a:t>
              </a:r>
              <a:endParaRPr lang="en-US" altLang="en-US" sz="1400"/>
            </a:p>
          </p:txBody>
        </p:sp>
        <p:sp>
          <p:nvSpPr>
            <p:cNvPr id="131150" name="Rectangle 81"/>
            <p:cNvSpPr>
              <a:spLocks noChangeArrowheads="1"/>
            </p:cNvSpPr>
            <p:nvPr/>
          </p:nvSpPr>
          <p:spPr bwMode="auto">
            <a:xfrm>
              <a:off x="1835" y="3100"/>
              <a:ext cx="41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message)</a:t>
              </a:r>
              <a:endParaRPr lang="en-US" altLang="en-US" sz="1400"/>
            </a:p>
          </p:txBody>
        </p:sp>
        <p:sp>
          <p:nvSpPr>
            <p:cNvPr id="131151" name="Text Box 187"/>
            <p:cNvSpPr txBox="1">
              <a:spLocks noChangeArrowheads="1"/>
            </p:cNvSpPr>
            <p:nvPr/>
          </p:nvSpPr>
          <p:spPr bwMode="auto">
            <a:xfrm>
              <a:off x="1052" y="1256"/>
              <a:ext cx="26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a:spcBef>
                  <a:spcPct val="50000"/>
                </a:spcBef>
              </a:pPr>
              <a:r>
                <a:rPr lang="en-CA" altLang="en-US" sz="1400">
                  <a:latin typeface="Computer Modern"/>
                  <a:cs typeface="Times New Roman" pitchFamily="18" charset="0"/>
                </a:rPr>
                <a:t>–</a:t>
              </a:r>
              <a:endParaRPr lang="en-CA" altLang="en-US" sz="1400">
                <a:latin typeface="Computer Modern"/>
              </a:endParaRPr>
            </a:p>
          </p:txBody>
        </p:sp>
        <p:sp>
          <p:nvSpPr>
            <p:cNvPr id="131152" name="Text Box 188"/>
            <p:cNvSpPr txBox="1">
              <a:spLocks noChangeArrowheads="1"/>
            </p:cNvSpPr>
            <p:nvPr/>
          </p:nvSpPr>
          <p:spPr bwMode="auto">
            <a:xfrm>
              <a:off x="1051" y="2095"/>
              <a:ext cx="26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a:spcBef>
                  <a:spcPct val="50000"/>
                </a:spcBef>
              </a:pPr>
              <a:r>
                <a:rPr lang="en-CA" altLang="en-US" sz="1400">
                  <a:latin typeface="Computer Modern"/>
                  <a:cs typeface="Times New Roman" pitchFamily="18" charset="0"/>
                </a:rPr>
                <a:t>–</a:t>
              </a:r>
              <a:endParaRPr lang="en-CA" altLang="en-US" sz="1400">
                <a:latin typeface="Computer Modern"/>
              </a:endParaRPr>
            </a:p>
          </p:txBody>
        </p:sp>
        <p:sp>
          <p:nvSpPr>
            <p:cNvPr id="131153" name="Text Box 189"/>
            <p:cNvSpPr txBox="1">
              <a:spLocks noChangeArrowheads="1"/>
            </p:cNvSpPr>
            <p:nvPr/>
          </p:nvSpPr>
          <p:spPr bwMode="auto">
            <a:xfrm>
              <a:off x="1052" y="1400"/>
              <a:ext cx="26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a:spcBef>
                  <a:spcPct val="50000"/>
                </a:spcBef>
              </a:pPr>
              <a:r>
                <a:rPr lang="en-CA" altLang="en-US" sz="1400">
                  <a:latin typeface="Computer Modern"/>
                  <a:cs typeface="Times New Roman" pitchFamily="18" charset="0"/>
                </a:rPr>
                <a:t>–</a:t>
              </a:r>
              <a:endParaRPr lang="en-CA" altLang="en-US" sz="1400">
                <a:latin typeface="Computer Modern"/>
              </a:endParaRPr>
            </a:p>
          </p:txBody>
        </p:sp>
        <p:sp>
          <p:nvSpPr>
            <p:cNvPr id="131154" name="Text Box 190"/>
            <p:cNvSpPr txBox="1">
              <a:spLocks noChangeArrowheads="1"/>
            </p:cNvSpPr>
            <p:nvPr/>
          </p:nvSpPr>
          <p:spPr bwMode="auto">
            <a:xfrm>
              <a:off x="1052" y="1874"/>
              <a:ext cx="26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a:spcBef>
                  <a:spcPct val="50000"/>
                </a:spcBef>
              </a:pPr>
              <a:r>
                <a:rPr lang="en-CA" altLang="en-US" sz="1400">
                  <a:latin typeface="Computer Modern"/>
                  <a:cs typeface="Times New Roman" pitchFamily="18" charset="0"/>
                </a:rPr>
                <a:t>–</a:t>
              </a:r>
              <a:endParaRPr lang="en-CA" altLang="en-US" sz="1400">
                <a:latin typeface="Computer Modern"/>
              </a:endParaRPr>
            </a:p>
          </p:txBody>
        </p:sp>
        <p:sp>
          <p:nvSpPr>
            <p:cNvPr id="131155" name="Text Box 191"/>
            <p:cNvSpPr txBox="1">
              <a:spLocks noChangeArrowheads="1"/>
            </p:cNvSpPr>
            <p:nvPr/>
          </p:nvSpPr>
          <p:spPr bwMode="auto">
            <a:xfrm>
              <a:off x="1069" y="2364"/>
              <a:ext cx="26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a:spcBef>
                  <a:spcPct val="50000"/>
                </a:spcBef>
              </a:pPr>
              <a:r>
                <a:rPr lang="en-CA" altLang="en-US" sz="1400">
                  <a:latin typeface="Computer Modern"/>
                  <a:cs typeface="Times New Roman" pitchFamily="18" charset="0"/>
                </a:rPr>
                <a:t>–</a:t>
              </a:r>
              <a:endParaRPr lang="en-CA" altLang="en-US" sz="1400">
                <a:latin typeface="Computer Modern"/>
              </a:endParaRPr>
            </a:p>
          </p:txBody>
        </p:sp>
        <p:sp>
          <p:nvSpPr>
            <p:cNvPr id="131156" name="Text Box 192"/>
            <p:cNvSpPr txBox="1">
              <a:spLocks noChangeArrowheads="1"/>
            </p:cNvSpPr>
            <p:nvPr/>
          </p:nvSpPr>
          <p:spPr bwMode="auto">
            <a:xfrm>
              <a:off x="1052" y="2760"/>
              <a:ext cx="26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a:spcBef>
                  <a:spcPct val="50000"/>
                </a:spcBef>
              </a:pPr>
              <a:r>
                <a:rPr lang="en-CA" altLang="en-US" sz="1400">
                  <a:latin typeface="Computer Modern"/>
                  <a:cs typeface="Times New Roman" pitchFamily="18" charset="0"/>
                </a:rPr>
                <a:t>–</a:t>
              </a:r>
              <a:endParaRPr lang="en-CA" altLang="en-US" sz="1400">
                <a:latin typeface="Computer Modern"/>
              </a:endParaRPr>
            </a:p>
          </p:txBody>
        </p:sp>
        <p:grpSp>
          <p:nvGrpSpPr>
            <p:cNvPr id="131157" name="Group 240"/>
            <p:cNvGrpSpPr>
              <a:grpSpLocks/>
            </p:cNvGrpSpPr>
            <p:nvPr/>
          </p:nvGrpSpPr>
          <p:grpSpPr bwMode="auto">
            <a:xfrm>
              <a:off x="1056" y="3360"/>
              <a:ext cx="2976" cy="322"/>
              <a:chOff x="1521" y="1489"/>
              <a:chExt cx="2531" cy="223"/>
            </a:xfrm>
          </p:grpSpPr>
          <p:sp>
            <p:nvSpPr>
              <p:cNvPr id="131158" name="Rectangle 227"/>
              <p:cNvSpPr>
                <a:spLocks noChangeArrowheads="1"/>
              </p:cNvSpPr>
              <p:nvPr/>
            </p:nvSpPr>
            <p:spPr bwMode="auto">
              <a:xfrm>
                <a:off x="1641" y="1522"/>
                <a:ext cx="207"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MSG</a:t>
                </a:r>
                <a:endParaRPr lang="en-US" altLang="en-US" sz="1400"/>
              </a:p>
            </p:txBody>
          </p:sp>
          <p:sp>
            <p:nvSpPr>
              <p:cNvPr id="131159" name="Rectangle 228"/>
              <p:cNvSpPr>
                <a:spLocks noChangeArrowheads="1"/>
              </p:cNvSpPr>
              <p:nvPr/>
            </p:nvSpPr>
            <p:spPr bwMode="auto">
              <a:xfrm>
                <a:off x="2187" y="1522"/>
                <a:ext cx="362"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Message:</a:t>
                </a:r>
                <a:endParaRPr lang="en-US" altLang="en-US" sz="1400"/>
              </a:p>
            </p:txBody>
          </p:sp>
          <p:sp>
            <p:nvSpPr>
              <p:cNvPr id="131160" name="Rectangle 229"/>
              <p:cNvSpPr>
                <a:spLocks noChangeArrowheads="1"/>
              </p:cNvSpPr>
              <p:nvPr/>
            </p:nvSpPr>
            <p:spPr bwMode="auto">
              <a:xfrm>
                <a:off x="2594" y="1522"/>
                <a:ext cx="339"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indicates</a:t>
                </a:r>
                <a:endParaRPr lang="en-US" altLang="en-US" sz="1400"/>
              </a:p>
            </p:txBody>
          </p:sp>
          <p:sp>
            <p:nvSpPr>
              <p:cNvPr id="131161" name="Rectangle 230"/>
              <p:cNvSpPr>
                <a:spLocks noChangeArrowheads="1"/>
              </p:cNvSpPr>
              <p:nvPr/>
            </p:nvSpPr>
            <p:spPr bwMode="auto">
              <a:xfrm>
                <a:off x="3031" y="1522"/>
                <a:ext cx="143"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that</a:t>
                </a:r>
                <a:endParaRPr lang="en-US" altLang="en-US" sz="1400"/>
              </a:p>
            </p:txBody>
          </p:sp>
          <p:sp>
            <p:nvSpPr>
              <p:cNvPr id="131162" name="Rectangle 231"/>
              <p:cNvSpPr>
                <a:spLocks noChangeArrowheads="1"/>
              </p:cNvSpPr>
              <p:nvPr/>
            </p:nvSpPr>
            <p:spPr bwMode="auto">
              <a:xfrm>
                <a:off x="3195" y="1522"/>
                <a:ext cx="116"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the</a:t>
                </a:r>
                <a:endParaRPr lang="en-US" altLang="en-US" sz="1400"/>
              </a:p>
            </p:txBody>
          </p:sp>
          <p:sp>
            <p:nvSpPr>
              <p:cNvPr id="131163" name="Rectangle 232"/>
              <p:cNvSpPr>
                <a:spLocks noChangeArrowheads="1"/>
              </p:cNvSpPr>
              <p:nvPr/>
            </p:nvSpPr>
            <p:spPr bwMode="auto">
              <a:xfrm>
                <a:off x="3367" y="1522"/>
                <a:ext cx="685"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information being</a:t>
                </a:r>
                <a:endParaRPr lang="en-US" altLang="en-US" sz="1400"/>
              </a:p>
            </p:txBody>
          </p:sp>
          <p:sp>
            <p:nvSpPr>
              <p:cNvPr id="131164" name="Rectangle 233"/>
              <p:cNvSpPr>
                <a:spLocks noChangeArrowheads="1"/>
              </p:cNvSpPr>
              <p:nvPr/>
            </p:nvSpPr>
            <p:spPr bwMode="auto">
              <a:xfrm>
                <a:off x="3715" y="1522"/>
                <a:ext cx="0"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sz="1400"/>
              </a:p>
            </p:txBody>
          </p:sp>
          <p:sp>
            <p:nvSpPr>
              <p:cNvPr id="131165" name="Rectangle 234"/>
              <p:cNvSpPr>
                <a:spLocks noChangeArrowheads="1"/>
              </p:cNvSpPr>
              <p:nvPr/>
            </p:nvSpPr>
            <p:spPr bwMode="auto">
              <a:xfrm>
                <a:off x="3754" y="1522"/>
                <a:ext cx="0"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sz="1400"/>
              </a:p>
            </p:txBody>
          </p:sp>
          <p:sp>
            <p:nvSpPr>
              <p:cNvPr id="131166" name="Rectangle 235"/>
              <p:cNvSpPr>
                <a:spLocks noChangeArrowheads="1"/>
              </p:cNvSpPr>
              <p:nvPr/>
            </p:nvSpPr>
            <p:spPr bwMode="auto">
              <a:xfrm>
                <a:off x="2187" y="1619"/>
                <a:ext cx="41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transferred</a:t>
                </a:r>
                <a:endParaRPr lang="en-US" altLang="en-US" sz="1400"/>
              </a:p>
            </p:txBody>
          </p:sp>
          <p:sp>
            <p:nvSpPr>
              <p:cNvPr id="131167" name="Rectangle 236"/>
              <p:cNvSpPr>
                <a:spLocks noChangeArrowheads="1"/>
              </p:cNvSpPr>
              <p:nvPr/>
            </p:nvSpPr>
            <p:spPr bwMode="auto">
              <a:xfrm>
                <a:off x="2763" y="1619"/>
                <a:ext cx="64"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is</a:t>
                </a:r>
                <a:endParaRPr lang="en-US" altLang="en-US" sz="1400"/>
              </a:p>
            </p:txBody>
          </p:sp>
          <p:sp>
            <p:nvSpPr>
              <p:cNvPr id="131168" name="Rectangle 237"/>
              <p:cNvSpPr>
                <a:spLocks noChangeArrowheads="1"/>
              </p:cNvSpPr>
              <p:nvPr/>
            </p:nvSpPr>
            <p:spPr bwMode="auto">
              <a:xfrm>
                <a:off x="2868" y="1619"/>
                <a:ext cx="42"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a</a:t>
                </a:r>
                <a:endParaRPr lang="en-US" altLang="en-US" sz="1400"/>
              </a:p>
            </p:txBody>
          </p:sp>
          <p:sp>
            <p:nvSpPr>
              <p:cNvPr id="131169" name="Rectangle 238"/>
              <p:cNvSpPr>
                <a:spLocks noChangeArrowheads="1"/>
              </p:cNvSpPr>
              <p:nvPr/>
            </p:nvSpPr>
            <p:spPr bwMode="auto">
              <a:xfrm>
                <a:off x="2952" y="1619"/>
                <a:ext cx="324"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message</a:t>
                </a:r>
                <a:endParaRPr lang="en-US" altLang="en-US" sz="1400"/>
              </a:p>
            </p:txBody>
          </p:sp>
          <p:sp>
            <p:nvSpPr>
              <p:cNvPr id="131170" name="Text Box 239"/>
              <p:cNvSpPr txBox="1">
                <a:spLocks noChangeArrowheads="1"/>
              </p:cNvSpPr>
              <p:nvPr/>
            </p:nvSpPr>
            <p:spPr bwMode="auto">
              <a:xfrm>
                <a:off x="1521" y="1489"/>
                <a:ext cx="223"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a:spcBef>
                    <a:spcPct val="50000"/>
                  </a:spcBef>
                </a:pPr>
                <a:r>
                  <a:rPr lang="en-CA" altLang="en-US" sz="1400">
                    <a:latin typeface="Computer Modern"/>
                    <a:cs typeface="Times New Roman" pitchFamily="18" charset="0"/>
                  </a:rPr>
                  <a:t>–</a:t>
                </a:r>
                <a:endParaRPr lang="en-CA" altLang="en-US" sz="1400">
                  <a:latin typeface="Computer Modern"/>
                </a:endParaRPr>
              </a:p>
            </p:txBody>
          </p:sp>
        </p:grpSp>
      </p:grpSp>
      <p:sp>
        <p:nvSpPr>
          <p:cNvPr id="103" name="Rectangle 102"/>
          <p:cNvSpPr/>
          <p:nvPr/>
        </p:nvSpPr>
        <p:spPr>
          <a:xfrm>
            <a:off x="228600" y="152400"/>
            <a:ext cx="8458200" cy="1138773"/>
          </a:xfrm>
          <a:prstGeom prst="rect">
            <a:avLst/>
          </a:prstGeom>
        </p:spPr>
        <p:txBody>
          <a:bodyPr>
            <a:spAutoFit/>
          </a:bodyPr>
          <a:lstStyle/>
          <a:p>
            <a:pPr fontAlgn="auto">
              <a:spcAft>
                <a:spcPts val="0"/>
              </a:spcAft>
              <a:defRPr/>
            </a:pPr>
            <a:r>
              <a:rPr lang="en-US" sz="3600" b="1" dirty="0">
                <a:solidFill>
                  <a:schemeClr val="tx2"/>
                </a:solidFill>
                <a:latin typeface="+mj-lt"/>
                <a:ea typeface="+mj-ea"/>
                <a:cs typeface="+mj-cs"/>
              </a:rPr>
              <a:t>Bus Signals</a:t>
            </a:r>
          </a:p>
          <a:p>
            <a:pPr fontAlgn="auto">
              <a:spcAft>
                <a:spcPts val="0"/>
              </a:spcAft>
              <a:defRPr/>
            </a:pPr>
            <a:r>
              <a:rPr lang="en-US" sz="3200" b="1" dirty="0">
                <a:solidFill>
                  <a:schemeClr val="tx2"/>
                </a:solidFill>
                <a:latin typeface="+mj-lt"/>
                <a:ea typeface="+mj-ea"/>
                <a:cs typeface="+mj-cs"/>
              </a:rPr>
              <a:t>Operation of SCSI bus from H/W point of view</a:t>
            </a:r>
            <a:endParaRPr lang="en-US" sz="3600" b="1" dirty="0">
              <a:solidFill>
                <a:schemeClr val="tx2"/>
              </a:solidFill>
              <a:latin typeface="+mj-lt"/>
              <a:ea typeface="+mj-ea"/>
              <a:cs typeface="+mj-cs"/>
            </a:endParaRPr>
          </a:p>
        </p:txBody>
      </p:sp>
    </p:spTree>
    <p:extLst>
      <p:ext uri="{BB962C8B-B14F-4D97-AF65-F5344CB8AC3E}">
        <p14:creationId xmlns:p14="http://schemas.microsoft.com/office/powerpoint/2010/main" val="233277974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097" name="Group 121"/>
          <p:cNvGrpSpPr>
            <a:grpSpLocks/>
          </p:cNvGrpSpPr>
          <p:nvPr/>
        </p:nvGrpSpPr>
        <p:grpSpPr bwMode="auto">
          <a:xfrm>
            <a:off x="990600" y="1414463"/>
            <a:ext cx="6477000" cy="4300537"/>
            <a:chOff x="528" y="1083"/>
            <a:chExt cx="4080" cy="2709"/>
          </a:xfrm>
        </p:grpSpPr>
        <p:sp>
          <p:nvSpPr>
            <p:cNvPr id="132099" name="Rectangle 14"/>
            <p:cNvSpPr>
              <a:spLocks noChangeArrowheads="1"/>
            </p:cNvSpPr>
            <p:nvPr/>
          </p:nvSpPr>
          <p:spPr bwMode="auto">
            <a:xfrm>
              <a:off x="528" y="1402"/>
              <a:ext cx="4080" cy="2"/>
            </a:xfrm>
            <a:prstGeom prst="rect">
              <a:avLst/>
            </a:prstGeom>
            <a:solidFill>
              <a:srgbClr val="000000"/>
            </a:solidFill>
            <a:ln w="0">
              <a:solidFill>
                <a:srgbClr val="000000"/>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32100" name="Rectangle 15"/>
            <p:cNvSpPr>
              <a:spLocks noChangeArrowheads="1"/>
            </p:cNvSpPr>
            <p:nvPr/>
          </p:nvSpPr>
          <p:spPr bwMode="auto">
            <a:xfrm>
              <a:off x="584" y="1449"/>
              <a:ext cx="49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Handshake</a:t>
              </a:r>
              <a:endParaRPr lang="en-US" altLang="en-US" sz="1400"/>
            </a:p>
          </p:txBody>
        </p:sp>
        <p:sp>
          <p:nvSpPr>
            <p:cNvPr id="132101" name="Rectangle 17"/>
            <p:cNvSpPr>
              <a:spLocks noChangeArrowheads="1"/>
            </p:cNvSpPr>
            <p:nvPr/>
          </p:nvSpPr>
          <p:spPr bwMode="auto">
            <a:xfrm>
              <a:off x="1451" y="1449"/>
              <a:ext cx="22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REQ</a:t>
              </a:r>
              <a:endParaRPr lang="en-US" altLang="en-US" sz="1400"/>
            </a:p>
          </p:txBody>
        </p:sp>
        <p:sp>
          <p:nvSpPr>
            <p:cNvPr id="132102" name="Rectangle 18"/>
            <p:cNvSpPr>
              <a:spLocks noChangeArrowheads="1"/>
            </p:cNvSpPr>
            <p:nvPr/>
          </p:nvSpPr>
          <p:spPr bwMode="auto">
            <a:xfrm>
              <a:off x="2141" y="1449"/>
              <a:ext cx="39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Request:</a:t>
              </a:r>
              <a:endParaRPr lang="en-US" altLang="en-US" sz="1400"/>
            </a:p>
          </p:txBody>
        </p:sp>
        <p:sp>
          <p:nvSpPr>
            <p:cNvPr id="132103" name="Rectangle 19"/>
            <p:cNvSpPr>
              <a:spLocks noChangeArrowheads="1"/>
            </p:cNvSpPr>
            <p:nvPr/>
          </p:nvSpPr>
          <p:spPr bwMode="auto">
            <a:xfrm>
              <a:off x="2606" y="1449"/>
              <a:ext cx="39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Asserted</a:t>
              </a:r>
              <a:endParaRPr lang="en-US" altLang="en-US" sz="1400"/>
            </a:p>
          </p:txBody>
        </p:sp>
        <p:sp>
          <p:nvSpPr>
            <p:cNvPr id="132104" name="Rectangle 20"/>
            <p:cNvSpPr>
              <a:spLocks noChangeArrowheads="1"/>
            </p:cNvSpPr>
            <p:nvPr/>
          </p:nvSpPr>
          <p:spPr bwMode="auto">
            <a:xfrm>
              <a:off x="3064" y="1449"/>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dirty="0">
                  <a:solidFill>
                    <a:srgbClr val="000000"/>
                  </a:solidFill>
                  <a:latin typeface="Computer Modern"/>
                </a:rPr>
                <a:t>b</a:t>
              </a:r>
              <a:endParaRPr lang="en-US" altLang="en-US" sz="1400" dirty="0"/>
            </a:p>
          </p:txBody>
        </p:sp>
        <p:sp>
          <p:nvSpPr>
            <p:cNvPr id="132105" name="Rectangle 21"/>
            <p:cNvSpPr>
              <a:spLocks noChangeArrowheads="1"/>
            </p:cNvSpPr>
            <p:nvPr/>
          </p:nvSpPr>
          <p:spPr bwMode="auto">
            <a:xfrm>
              <a:off x="3132" y="1449"/>
              <a:ext cx="5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y</a:t>
              </a:r>
              <a:endParaRPr lang="en-US" altLang="en-US" sz="1400"/>
            </a:p>
          </p:txBody>
        </p:sp>
        <p:sp>
          <p:nvSpPr>
            <p:cNvPr id="132106" name="Rectangle 22"/>
            <p:cNvSpPr>
              <a:spLocks noChangeArrowheads="1"/>
            </p:cNvSpPr>
            <p:nvPr/>
          </p:nvSpPr>
          <p:spPr bwMode="auto">
            <a:xfrm>
              <a:off x="3192" y="1449"/>
              <a:ext cx="5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a</a:t>
              </a:r>
              <a:endParaRPr lang="en-US" altLang="en-US" sz="1400"/>
            </a:p>
          </p:txBody>
        </p:sp>
        <p:sp>
          <p:nvSpPr>
            <p:cNvPr id="132107" name="Rectangle 23"/>
            <p:cNvSpPr>
              <a:spLocks noChangeArrowheads="1"/>
            </p:cNvSpPr>
            <p:nvPr/>
          </p:nvSpPr>
          <p:spPr bwMode="auto">
            <a:xfrm>
              <a:off x="3280" y="1449"/>
              <a:ext cx="2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target</a:t>
              </a:r>
              <a:endParaRPr lang="en-US" altLang="en-US" sz="1400"/>
            </a:p>
          </p:txBody>
        </p:sp>
        <p:sp>
          <p:nvSpPr>
            <p:cNvPr id="132108" name="Rectangle 24"/>
            <p:cNvSpPr>
              <a:spLocks noChangeArrowheads="1"/>
            </p:cNvSpPr>
            <p:nvPr/>
          </p:nvSpPr>
          <p:spPr bwMode="auto">
            <a:xfrm>
              <a:off x="3577" y="1449"/>
              <a:ext cx="8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to</a:t>
              </a:r>
              <a:endParaRPr lang="en-US" altLang="en-US" sz="1400"/>
            </a:p>
          </p:txBody>
        </p:sp>
        <p:sp>
          <p:nvSpPr>
            <p:cNvPr id="132109" name="Rectangle 25"/>
            <p:cNvSpPr>
              <a:spLocks noChangeArrowheads="1"/>
            </p:cNvSpPr>
            <p:nvPr/>
          </p:nvSpPr>
          <p:spPr bwMode="auto">
            <a:xfrm>
              <a:off x="3704" y="1449"/>
              <a:ext cx="32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dirty="0">
                  <a:solidFill>
                    <a:srgbClr val="000000"/>
                  </a:solidFill>
                  <a:latin typeface="Computer Modern"/>
                </a:rPr>
                <a:t>request</a:t>
              </a:r>
              <a:endParaRPr lang="en-US" altLang="en-US" sz="1400" dirty="0"/>
            </a:p>
          </p:txBody>
        </p:sp>
        <p:sp>
          <p:nvSpPr>
            <p:cNvPr id="132110" name="Rectangle 26"/>
            <p:cNvSpPr>
              <a:spLocks noChangeArrowheads="1"/>
            </p:cNvSpPr>
            <p:nvPr/>
          </p:nvSpPr>
          <p:spPr bwMode="auto">
            <a:xfrm>
              <a:off x="4126" y="1449"/>
              <a:ext cx="5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dirty="0">
                  <a:solidFill>
                    <a:srgbClr val="000000"/>
                  </a:solidFill>
                  <a:latin typeface="Computer Modern"/>
                </a:rPr>
                <a:t>a</a:t>
              </a:r>
              <a:endParaRPr lang="en-US" altLang="en-US" sz="1400" dirty="0"/>
            </a:p>
          </p:txBody>
        </p:sp>
        <p:sp>
          <p:nvSpPr>
            <p:cNvPr id="132111" name="Rectangle 27"/>
            <p:cNvSpPr>
              <a:spLocks noChangeArrowheads="1"/>
            </p:cNvSpPr>
            <p:nvPr/>
          </p:nvSpPr>
          <p:spPr bwMode="auto">
            <a:xfrm>
              <a:off x="4229" y="1449"/>
              <a:ext cx="18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dirty="0">
                  <a:solidFill>
                    <a:srgbClr val="000000"/>
                  </a:solidFill>
                  <a:latin typeface="Computer Modern"/>
                </a:rPr>
                <a:t>data</a:t>
              </a:r>
              <a:endParaRPr lang="en-US" altLang="en-US" sz="1400" dirty="0"/>
            </a:p>
          </p:txBody>
        </p:sp>
        <p:sp>
          <p:nvSpPr>
            <p:cNvPr id="132112" name="Rectangle 28"/>
            <p:cNvSpPr>
              <a:spLocks noChangeArrowheads="1"/>
            </p:cNvSpPr>
            <p:nvPr/>
          </p:nvSpPr>
          <p:spPr bwMode="auto">
            <a:xfrm>
              <a:off x="2141" y="1629"/>
              <a:ext cx="34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transfer</a:t>
              </a:r>
              <a:endParaRPr lang="en-US" altLang="en-US" sz="1400"/>
            </a:p>
          </p:txBody>
        </p:sp>
        <p:sp>
          <p:nvSpPr>
            <p:cNvPr id="132113" name="Rectangle 29"/>
            <p:cNvSpPr>
              <a:spLocks noChangeArrowheads="1"/>
            </p:cNvSpPr>
            <p:nvPr/>
          </p:nvSpPr>
          <p:spPr bwMode="auto">
            <a:xfrm>
              <a:off x="2521" y="1629"/>
              <a:ext cx="23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cycle</a:t>
              </a:r>
              <a:endParaRPr lang="en-US" altLang="en-US" sz="1400"/>
            </a:p>
          </p:txBody>
        </p:sp>
        <p:sp>
          <p:nvSpPr>
            <p:cNvPr id="132114" name="Rectangle 30"/>
            <p:cNvSpPr>
              <a:spLocks noChangeArrowheads="1"/>
            </p:cNvSpPr>
            <p:nvPr/>
          </p:nvSpPr>
          <p:spPr bwMode="auto">
            <a:xfrm>
              <a:off x="1451" y="1914"/>
              <a:ext cx="8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A</a:t>
              </a:r>
              <a:endParaRPr lang="en-US" altLang="en-US" sz="1400"/>
            </a:p>
          </p:txBody>
        </p:sp>
        <p:sp>
          <p:nvSpPr>
            <p:cNvPr id="132115" name="Rectangle 31"/>
            <p:cNvSpPr>
              <a:spLocks noChangeArrowheads="1"/>
            </p:cNvSpPr>
            <p:nvPr/>
          </p:nvSpPr>
          <p:spPr bwMode="auto">
            <a:xfrm>
              <a:off x="1528" y="1916"/>
              <a:ext cx="1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CK</a:t>
              </a:r>
              <a:endParaRPr lang="en-US" altLang="en-US" sz="1400"/>
            </a:p>
          </p:txBody>
        </p:sp>
        <p:sp>
          <p:nvSpPr>
            <p:cNvPr id="132116" name="Rectangle 32"/>
            <p:cNvSpPr>
              <a:spLocks noChangeArrowheads="1"/>
            </p:cNvSpPr>
            <p:nvPr/>
          </p:nvSpPr>
          <p:spPr bwMode="auto">
            <a:xfrm>
              <a:off x="2141" y="1916"/>
              <a:ext cx="1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Ac</a:t>
              </a:r>
              <a:endParaRPr lang="en-US" altLang="en-US" sz="1400"/>
            </a:p>
          </p:txBody>
        </p:sp>
        <p:sp>
          <p:nvSpPr>
            <p:cNvPr id="132117" name="Rectangle 33"/>
            <p:cNvSpPr>
              <a:spLocks noChangeArrowheads="1"/>
            </p:cNvSpPr>
            <p:nvPr/>
          </p:nvSpPr>
          <p:spPr bwMode="auto">
            <a:xfrm>
              <a:off x="2262" y="1916"/>
              <a:ext cx="16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kno</a:t>
              </a:r>
              <a:endParaRPr lang="en-US" altLang="en-US" sz="1400"/>
            </a:p>
          </p:txBody>
        </p:sp>
        <p:sp>
          <p:nvSpPr>
            <p:cNvPr id="132118" name="Rectangle 34"/>
            <p:cNvSpPr>
              <a:spLocks noChangeArrowheads="1"/>
            </p:cNvSpPr>
            <p:nvPr/>
          </p:nvSpPr>
          <p:spPr bwMode="auto">
            <a:xfrm>
              <a:off x="2428" y="1916"/>
              <a:ext cx="35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wledge:</a:t>
              </a:r>
              <a:endParaRPr lang="en-US" altLang="en-US" sz="1400"/>
            </a:p>
          </p:txBody>
        </p:sp>
        <p:sp>
          <p:nvSpPr>
            <p:cNvPr id="132119" name="Rectangle 35"/>
            <p:cNvSpPr>
              <a:spLocks noChangeArrowheads="1"/>
            </p:cNvSpPr>
            <p:nvPr/>
          </p:nvSpPr>
          <p:spPr bwMode="auto">
            <a:xfrm>
              <a:off x="2869" y="1916"/>
              <a:ext cx="39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Asserted</a:t>
              </a:r>
              <a:endParaRPr lang="en-US" altLang="en-US" sz="1400"/>
            </a:p>
          </p:txBody>
        </p:sp>
        <p:sp>
          <p:nvSpPr>
            <p:cNvPr id="132120" name="Rectangle 36"/>
            <p:cNvSpPr>
              <a:spLocks noChangeArrowheads="1"/>
            </p:cNvSpPr>
            <p:nvPr/>
          </p:nvSpPr>
          <p:spPr bwMode="auto">
            <a:xfrm>
              <a:off x="3324" y="1916"/>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b</a:t>
              </a:r>
              <a:endParaRPr lang="en-US" altLang="en-US" sz="1400"/>
            </a:p>
          </p:txBody>
        </p:sp>
        <p:sp>
          <p:nvSpPr>
            <p:cNvPr id="132121" name="Rectangle 37"/>
            <p:cNvSpPr>
              <a:spLocks noChangeArrowheads="1"/>
            </p:cNvSpPr>
            <p:nvPr/>
          </p:nvSpPr>
          <p:spPr bwMode="auto">
            <a:xfrm>
              <a:off x="3380" y="1916"/>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y</a:t>
              </a:r>
              <a:endParaRPr lang="en-US" altLang="en-US" sz="1400"/>
            </a:p>
          </p:txBody>
        </p:sp>
        <p:sp>
          <p:nvSpPr>
            <p:cNvPr id="132122" name="Rectangle 38"/>
            <p:cNvSpPr>
              <a:spLocks noChangeArrowheads="1"/>
            </p:cNvSpPr>
            <p:nvPr/>
          </p:nvSpPr>
          <p:spPr bwMode="auto">
            <a:xfrm>
              <a:off x="3470" y="1916"/>
              <a:ext cx="13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the</a:t>
              </a:r>
              <a:endParaRPr lang="en-US" altLang="en-US" sz="1400"/>
            </a:p>
          </p:txBody>
        </p:sp>
        <p:sp>
          <p:nvSpPr>
            <p:cNvPr id="132123" name="Rectangle 39"/>
            <p:cNvSpPr>
              <a:spLocks noChangeArrowheads="1"/>
            </p:cNvSpPr>
            <p:nvPr/>
          </p:nvSpPr>
          <p:spPr bwMode="auto">
            <a:xfrm>
              <a:off x="3670" y="1916"/>
              <a:ext cx="35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initiator</a:t>
              </a:r>
              <a:endParaRPr lang="en-US" altLang="en-US" sz="1400"/>
            </a:p>
          </p:txBody>
        </p:sp>
        <p:sp>
          <p:nvSpPr>
            <p:cNvPr id="132124" name="Rectangle 40"/>
            <p:cNvSpPr>
              <a:spLocks noChangeArrowheads="1"/>
            </p:cNvSpPr>
            <p:nvPr/>
          </p:nvSpPr>
          <p:spPr bwMode="auto">
            <a:xfrm>
              <a:off x="4092" y="1916"/>
              <a:ext cx="24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when</a:t>
              </a:r>
              <a:endParaRPr lang="en-US" altLang="en-US" sz="1400"/>
            </a:p>
          </p:txBody>
        </p:sp>
        <p:sp>
          <p:nvSpPr>
            <p:cNvPr id="132125" name="Rectangle 41"/>
            <p:cNvSpPr>
              <a:spLocks noChangeArrowheads="1"/>
            </p:cNvSpPr>
            <p:nvPr/>
          </p:nvSpPr>
          <p:spPr bwMode="auto">
            <a:xfrm>
              <a:off x="4382" y="1916"/>
              <a:ext cx="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it</a:t>
              </a:r>
              <a:endParaRPr lang="en-US" altLang="en-US" sz="1400"/>
            </a:p>
          </p:txBody>
        </p:sp>
        <p:sp>
          <p:nvSpPr>
            <p:cNvPr id="132126" name="Rectangle 42"/>
            <p:cNvSpPr>
              <a:spLocks noChangeArrowheads="1"/>
            </p:cNvSpPr>
            <p:nvPr/>
          </p:nvSpPr>
          <p:spPr bwMode="auto">
            <a:xfrm>
              <a:off x="2141" y="2098"/>
              <a:ext cx="15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has</a:t>
              </a:r>
              <a:endParaRPr lang="en-US" altLang="en-US" sz="1400"/>
            </a:p>
          </p:txBody>
        </p:sp>
        <p:sp>
          <p:nvSpPr>
            <p:cNvPr id="132127" name="Rectangle 43"/>
            <p:cNvSpPr>
              <a:spLocks noChangeArrowheads="1"/>
            </p:cNvSpPr>
            <p:nvPr/>
          </p:nvSpPr>
          <p:spPr bwMode="auto">
            <a:xfrm>
              <a:off x="2329" y="2098"/>
              <a:ext cx="46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completed</a:t>
              </a:r>
              <a:endParaRPr lang="en-US" altLang="en-US" sz="1400"/>
            </a:p>
          </p:txBody>
        </p:sp>
        <p:sp>
          <p:nvSpPr>
            <p:cNvPr id="132128" name="Rectangle 44"/>
            <p:cNvSpPr>
              <a:spLocks noChangeArrowheads="1"/>
            </p:cNvSpPr>
            <p:nvPr/>
          </p:nvSpPr>
          <p:spPr bwMode="auto">
            <a:xfrm>
              <a:off x="2877" y="2098"/>
              <a:ext cx="5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a</a:t>
              </a:r>
              <a:endParaRPr lang="en-US" altLang="en-US" sz="1400"/>
            </a:p>
          </p:txBody>
        </p:sp>
        <p:sp>
          <p:nvSpPr>
            <p:cNvPr id="132129" name="Rectangle 45"/>
            <p:cNvSpPr>
              <a:spLocks noChangeArrowheads="1"/>
            </p:cNvSpPr>
            <p:nvPr/>
          </p:nvSpPr>
          <p:spPr bwMode="auto">
            <a:xfrm>
              <a:off x="2951" y="2098"/>
              <a:ext cx="18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data</a:t>
              </a:r>
              <a:endParaRPr lang="en-US" altLang="en-US" sz="1400"/>
            </a:p>
          </p:txBody>
        </p:sp>
        <p:sp>
          <p:nvSpPr>
            <p:cNvPr id="132130" name="Rectangle 46"/>
            <p:cNvSpPr>
              <a:spLocks noChangeArrowheads="1"/>
            </p:cNvSpPr>
            <p:nvPr/>
          </p:nvSpPr>
          <p:spPr bwMode="auto">
            <a:xfrm>
              <a:off x="3207" y="2098"/>
              <a:ext cx="34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transfer</a:t>
              </a:r>
              <a:endParaRPr lang="en-US" altLang="en-US" sz="1400"/>
            </a:p>
          </p:txBody>
        </p:sp>
        <p:sp>
          <p:nvSpPr>
            <p:cNvPr id="132131" name="Rectangle 47"/>
            <p:cNvSpPr>
              <a:spLocks noChangeArrowheads="1"/>
            </p:cNvSpPr>
            <p:nvPr/>
          </p:nvSpPr>
          <p:spPr bwMode="auto">
            <a:xfrm>
              <a:off x="3632" y="2098"/>
              <a:ext cx="1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op</a:t>
              </a:r>
              <a:endParaRPr lang="en-US" altLang="en-US" sz="1400"/>
            </a:p>
          </p:txBody>
        </p:sp>
        <p:sp>
          <p:nvSpPr>
            <p:cNvPr id="132132" name="Rectangle 48"/>
            <p:cNvSpPr>
              <a:spLocks noChangeArrowheads="1"/>
            </p:cNvSpPr>
            <p:nvPr/>
          </p:nvSpPr>
          <p:spPr bwMode="auto">
            <a:xfrm>
              <a:off x="3769" y="2098"/>
              <a:ext cx="31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eration</a:t>
              </a:r>
              <a:endParaRPr lang="en-US" altLang="en-US" sz="1400"/>
            </a:p>
          </p:txBody>
        </p:sp>
        <p:sp>
          <p:nvSpPr>
            <p:cNvPr id="132133" name="Rectangle 50"/>
            <p:cNvSpPr>
              <a:spLocks noChangeArrowheads="1"/>
            </p:cNvSpPr>
            <p:nvPr/>
          </p:nvSpPr>
          <p:spPr bwMode="auto">
            <a:xfrm>
              <a:off x="584" y="2400"/>
              <a:ext cx="54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Direction of</a:t>
              </a:r>
              <a:endParaRPr lang="en-US" altLang="en-US" sz="1400"/>
            </a:p>
          </p:txBody>
        </p:sp>
        <p:sp>
          <p:nvSpPr>
            <p:cNvPr id="132134" name="Rectangle 52"/>
            <p:cNvSpPr>
              <a:spLocks noChangeArrowheads="1"/>
            </p:cNvSpPr>
            <p:nvPr/>
          </p:nvSpPr>
          <p:spPr bwMode="auto">
            <a:xfrm>
              <a:off x="584" y="2581"/>
              <a:ext cx="34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transfer</a:t>
              </a:r>
              <a:endParaRPr lang="en-US" altLang="en-US" sz="1400"/>
            </a:p>
          </p:txBody>
        </p:sp>
        <p:sp>
          <p:nvSpPr>
            <p:cNvPr id="132135" name="Rectangle 53"/>
            <p:cNvSpPr>
              <a:spLocks noChangeArrowheads="1"/>
            </p:cNvSpPr>
            <p:nvPr/>
          </p:nvSpPr>
          <p:spPr bwMode="auto">
            <a:xfrm>
              <a:off x="1451" y="2400"/>
              <a:ext cx="14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I/O</a:t>
              </a:r>
              <a:endParaRPr lang="en-US" altLang="en-US" sz="1400"/>
            </a:p>
          </p:txBody>
        </p:sp>
        <p:sp>
          <p:nvSpPr>
            <p:cNvPr id="132136" name="Rectangle 54"/>
            <p:cNvSpPr>
              <a:spLocks noChangeArrowheads="1"/>
            </p:cNvSpPr>
            <p:nvPr/>
          </p:nvSpPr>
          <p:spPr bwMode="auto">
            <a:xfrm>
              <a:off x="2141" y="2400"/>
              <a:ext cx="60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Input/Output:</a:t>
              </a:r>
              <a:endParaRPr lang="en-US" altLang="en-US" sz="1400"/>
            </a:p>
          </p:txBody>
        </p:sp>
        <p:sp>
          <p:nvSpPr>
            <p:cNvPr id="132137" name="Rectangle 55"/>
            <p:cNvSpPr>
              <a:spLocks noChangeArrowheads="1"/>
            </p:cNvSpPr>
            <p:nvPr/>
          </p:nvSpPr>
          <p:spPr bwMode="auto">
            <a:xfrm>
              <a:off x="2812" y="2400"/>
              <a:ext cx="39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Asserted</a:t>
              </a:r>
              <a:endParaRPr lang="en-US" altLang="en-US" sz="1400"/>
            </a:p>
          </p:txBody>
        </p:sp>
        <p:sp>
          <p:nvSpPr>
            <p:cNvPr id="132138" name="Rectangle 56"/>
            <p:cNvSpPr>
              <a:spLocks noChangeArrowheads="1"/>
            </p:cNvSpPr>
            <p:nvPr/>
          </p:nvSpPr>
          <p:spPr bwMode="auto">
            <a:xfrm>
              <a:off x="3273" y="2400"/>
              <a:ext cx="8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dirty="0">
                  <a:solidFill>
                    <a:srgbClr val="000000"/>
                  </a:solidFill>
                  <a:latin typeface="Computer Modern"/>
                </a:rPr>
                <a:t>to</a:t>
              </a:r>
              <a:endParaRPr lang="en-US" altLang="en-US" sz="1400" dirty="0"/>
            </a:p>
          </p:txBody>
        </p:sp>
        <p:sp>
          <p:nvSpPr>
            <p:cNvPr id="132139" name="Rectangle 57"/>
            <p:cNvSpPr>
              <a:spLocks noChangeArrowheads="1"/>
            </p:cNvSpPr>
            <p:nvPr/>
          </p:nvSpPr>
          <p:spPr bwMode="auto">
            <a:xfrm>
              <a:off x="3382" y="2400"/>
              <a:ext cx="35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indicate</a:t>
              </a:r>
              <a:endParaRPr lang="en-US" altLang="en-US" sz="1400"/>
            </a:p>
          </p:txBody>
        </p:sp>
        <p:sp>
          <p:nvSpPr>
            <p:cNvPr id="132140" name="Rectangle 58"/>
            <p:cNvSpPr>
              <a:spLocks noChangeArrowheads="1"/>
            </p:cNvSpPr>
            <p:nvPr/>
          </p:nvSpPr>
          <p:spPr bwMode="auto">
            <a:xfrm>
              <a:off x="3780" y="2400"/>
              <a:ext cx="10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an</a:t>
              </a:r>
              <a:endParaRPr lang="en-US" altLang="en-US" sz="1400"/>
            </a:p>
          </p:txBody>
        </p:sp>
        <p:sp>
          <p:nvSpPr>
            <p:cNvPr id="132141" name="Rectangle 59"/>
            <p:cNvSpPr>
              <a:spLocks noChangeArrowheads="1"/>
            </p:cNvSpPr>
            <p:nvPr/>
          </p:nvSpPr>
          <p:spPr bwMode="auto">
            <a:xfrm>
              <a:off x="3935" y="2400"/>
              <a:ext cx="23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input</a:t>
              </a:r>
              <a:endParaRPr lang="en-US" altLang="en-US" sz="1400"/>
            </a:p>
          </p:txBody>
        </p:sp>
        <p:sp>
          <p:nvSpPr>
            <p:cNvPr id="132142" name="Rectangle 60"/>
            <p:cNvSpPr>
              <a:spLocks noChangeArrowheads="1"/>
            </p:cNvSpPr>
            <p:nvPr/>
          </p:nvSpPr>
          <p:spPr bwMode="auto">
            <a:xfrm>
              <a:off x="2141" y="2581"/>
              <a:ext cx="1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op</a:t>
              </a:r>
              <a:endParaRPr lang="en-US" altLang="en-US" sz="1400"/>
            </a:p>
          </p:txBody>
        </p:sp>
        <p:sp>
          <p:nvSpPr>
            <p:cNvPr id="132143" name="Rectangle 61"/>
            <p:cNvSpPr>
              <a:spLocks noChangeArrowheads="1"/>
            </p:cNvSpPr>
            <p:nvPr/>
          </p:nvSpPr>
          <p:spPr bwMode="auto">
            <a:xfrm>
              <a:off x="2251" y="2581"/>
              <a:ext cx="31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eration</a:t>
              </a:r>
              <a:endParaRPr lang="en-US" altLang="en-US" sz="1400"/>
            </a:p>
          </p:txBody>
        </p:sp>
        <p:sp>
          <p:nvSpPr>
            <p:cNvPr id="132144" name="Rectangle 62"/>
            <p:cNvSpPr>
              <a:spLocks noChangeArrowheads="1"/>
            </p:cNvSpPr>
            <p:nvPr/>
          </p:nvSpPr>
          <p:spPr bwMode="auto">
            <a:xfrm>
              <a:off x="2629" y="2581"/>
              <a:ext cx="32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(relativ</a:t>
              </a:r>
              <a:endParaRPr lang="en-US" altLang="en-US" sz="1400"/>
            </a:p>
          </p:txBody>
        </p:sp>
        <p:sp>
          <p:nvSpPr>
            <p:cNvPr id="132145" name="Rectangle 63"/>
            <p:cNvSpPr>
              <a:spLocks noChangeArrowheads="1"/>
            </p:cNvSpPr>
            <p:nvPr/>
          </p:nvSpPr>
          <p:spPr bwMode="auto">
            <a:xfrm>
              <a:off x="2941" y="2572"/>
              <a:ext cx="4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e</a:t>
              </a:r>
              <a:endParaRPr lang="en-US" altLang="en-US" sz="1400"/>
            </a:p>
          </p:txBody>
        </p:sp>
        <p:sp>
          <p:nvSpPr>
            <p:cNvPr id="132146" name="Rectangle 64"/>
            <p:cNvSpPr>
              <a:spLocks noChangeArrowheads="1"/>
            </p:cNvSpPr>
            <p:nvPr/>
          </p:nvSpPr>
          <p:spPr bwMode="auto">
            <a:xfrm>
              <a:off x="3031" y="2581"/>
              <a:ext cx="8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to</a:t>
              </a:r>
              <a:endParaRPr lang="en-US" altLang="en-US" sz="1400"/>
            </a:p>
          </p:txBody>
        </p:sp>
        <p:sp>
          <p:nvSpPr>
            <p:cNvPr id="132147" name="Rectangle 65"/>
            <p:cNvSpPr>
              <a:spLocks noChangeArrowheads="1"/>
            </p:cNvSpPr>
            <p:nvPr/>
          </p:nvSpPr>
          <p:spPr bwMode="auto">
            <a:xfrm>
              <a:off x="3175" y="2581"/>
              <a:ext cx="13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the</a:t>
              </a:r>
              <a:endParaRPr lang="en-US" altLang="en-US" sz="1400"/>
            </a:p>
          </p:txBody>
        </p:sp>
        <p:sp>
          <p:nvSpPr>
            <p:cNvPr id="132148" name="Rectangle 66"/>
            <p:cNvSpPr>
              <a:spLocks noChangeArrowheads="1"/>
            </p:cNvSpPr>
            <p:nvPr/>
          </p:nvSpPr>
          <p:spPr bwMode="auto">
            <a:xfrm>
              <a:off x="3365" y="2581"/>
              <a:ext cx="39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initiator)</a:t>
              </a:r>
              <a:endParaRPr lang="en-US" altLang="en-US" sz="1400"/>
            </a:p>
          </p:txBody>
        </p:sp>
        <p:sp>
          <p:nvSpPr>
            <p:cNvPr id="132149" name="Rectangle 67"/>
            <p:cNvSpPr>
              <a:spLocks noChangeArrowheads="1"/>
            </p:cNvSpPr>
            <p:nvPr/>
          </p:nvSpPr>
          <p:spPr bwMode="auto">
            <a:xfrm>
              <a:off x="528" y="2784"/>
              <a:ext cx="4080" cy="1"/>
            </a:xfrm>
            <a:prstGeom prst="rect">
              <a:avLst/>
            </a:prstGeom>
            <a:solidFill>
              <a:srgbClr val="000000"/>
            </a:solidFill>
            <a:ln w="0">
              <a:solidFill>
                <a:srgbClr val="000000"/>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32150" name="Rectangle 68"/>
            <p:cNvSpPr>
              <a:spLocks noChangeArrowheads="1"/>
            </p:cNvSpPr>
            <p:nvPr/>
          </p:nvSpPr>
          <p:spPr bwMode="auto">
            <a:xfrm>
              <a:off x="584" y="2883"/>
              <a:ext cx="25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Other</a:t>
              </a:r>
              <a:endParaRPr lang="en-US" altLang="en-US" sz="1400"/>
            </a:p>
          </p:txBody>
        </p:sp>
        <p:sp>
          <p:nvSpPr>
            <p:cNvPr id="132151" name="Rectangle 69"/>
            <p:cNvSpPr>
              <a:spLocks noChangeArrowheads="1"/>
            </p:cNvSpPr>
            <p:nvPr/>
          </p:nvSpPr>
          <p:spPr bwMode="auto">
            <a:xfrm>
              <a:off x="1445" y="2881"/>
              <a:ext cx="8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A</a:t>
              </a:r>
              <a:endParaRPr lang="en-US" altLang="en-US" sz="1400"/>
            </a:p>
          </p:txBody>
        </p:sp>
        <p:sp>
          <p:nvSpPr>
            <p:cNvPr id="132152" name="Rectangle 70"/>
            <p:cNvSpPr>
              <a:spLocks noChangeArrowheads="1"/>
            </p:cNvSpPr>
            <p:nvPr/>
          </p:nvSpPr>
          <p:spPr bwMode="auto">
            <a:xfrm>
              <a:off x="1517" y="2883"/>
              <a:ext cx="14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TN</a:t>
              </a:r>
              <a:endParaRPr lang="en-US" altLang="en-US" sz="1400"/>
            </a:p>
          </p:txBody>
        </p:sp>
        <p:sp>
          <p:nvSpPr>
            <p:cNvPr id="132153" name="Rectangle 71"/>
            <p:cNvSpPr>
              <a:spLocks noChangeArrowheads="1"/>
            </p:cNvSpPr>
            <p:nvPr/>
          </p:nvSpPr>
          <p:spPr bwMode="auto">
            <a:xfrm>
              <a:off x="2141" y="2883"/>
              <a:ext cx="8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A</a:t>
              </a:r>
              <a:endParaRPr lang="en-US" altLang="en-US" sz="1400"/>
            </a:p>
          </p:txBody>
        </p:sp>
        <p:sp>
          <p:nvSpPr>
            <p:cNvPr id="132154" name="Rectangle 72"/>
            <p:cNvSpPr>
              <a:spLocks noChangeArrowheads="1"/>
            </p:cNvSpPr>
            <p:nvPr/>
          </p:nvSpPr>
          <p:spPr bwMode="auto">
            <a:xfrm>
              <a:off x="2218" y="2883"/>
              <a:ext cx="16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tten</a:t>
              </a:r>
              <a:endParaRPr lang="en-US" altLang="en-US" sz="1400"/>
            </a:p>
          </p:txBody>
        </p:sp>
        <p:sp>
          <p:nvSpPr>
            <p:cNvPr id="132155" name="Rectangle 73"/>
            <p:cNvSpPr>
              <a:spLocks noChangeArrowheads="1"/>
            </p:cNvSpPr>
            <p:nvPr/>
          </p:nvSpPr>
          <p:spPr bwMode="auto">
            <a:xfrm>
              <a:off x="2388" y="2883"/>
              <a:ext cx="20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tion:</a:t>
              </a:r>
              <a:endParaRPr lang="en-US" altLang="en-US" sz="1400"/>
            </a:p>
          </p:txBody>
        </p:sp>
        <p:sp>
          <p:nvSpPr>
            <p:cNvPr id="132156" name="Rectangle 74"/>
            <p:cNvSpPr>
              <a:spLocks noChangeArrowheads="1"/>
            </p:cNvSpPr>
            <p:nvPr/>
          </p:nvSpPr>
          <p:spPr bwMode="auto">
            <a:xfrm>
              <a:off x="2664" y="2883"/>
              <a:ext cx="39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Asserted</a:t>
              </a:r>
              <a:endParaRPr lang="en-US" altLang="en-US" sz="1400"/>
            </a:p>
          </p:txBody>
        </p:sp>
        <p:sp>
          <p:nvSpPr>
            <p:cNvPr id="132157" name="Rectangle 75"/>
            <p:cNvSpPr>
              <a:spLocks noChangeArrowheads="1"/>
            </p:cNvSpPr>
            <p:nvPr/>
          </p:nvSpPr>
          <p:spPr bwMode="auto">
            <a:xfrm>
              <a:off x="3121" y="2883"/>
              <a:ext cx="5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b</a:t>
              </a:r>
              <a:endParaRPr lang="en-US" altLang="en-US" sz="1400"/>
            </a:p>
          </p:txBody>
        </p:sp>
        <p:sp>
          <p:nvSpPr>
            <p:cNvPr id="132158" name="Rectangle 76"/>
            <p:cNvSpPr>
              <a:spLocks noChangeArrowheads="1"/>
            </p:cNvSpPr>
            <p:nvPr/>
          </p:nvSpPr>
          <p:spPr bwMode="auto">
            <a:xfrm>
              <a:off x="3176" y="2883"/>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y</a:t>
              </a:r>
              <a:endParaRPr lang="en-US" altLang="en-US" sz="1400"/>
            </a:p>
          </p:txBody>
        </p:sp>
        <p:sp>
          <p:nvSpPr>
            <p:cNvPr id="132159" name="Rectangle 77"/>
            <p:cNvSpPr>
              <a:spLocks noChangeArrowheads="1"/>
            </p:cNvSpPr>
            <p:nvPr/>
          </p:nvSpPr>
          <p:spPr bwMode="auto">
            <a:xfrm>
              <a:off x="3276" y="2883"/>
              <a:ext cx="10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an</a:t>
              </a:r>
              <a:endParaRPr lang="en-US" altLang="en-US" sz="1400"/>
            </a:p>
          </p:txBody>
        </p:sp>
        <p:sp>
          <p:nvSpPr>
            <p:cNvPr id="132160" name="Rectangle 78"/>
            <p:cNvSpPr>
              <a:spLocks noChangeArrowheads="1"/>
            </p:cNvSpPr>
            <p:nvPr/>
          </p:nvSpPr>
          <p:spPr bwMode="auto">
            <a:xfrm>
              <a:off x="3432" y="2883"/>
              <a:ext cx="35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initiator</a:t>
              </a:r>
              <a:endParaRPr lang="en-US" altLang="en-US" sz="1400"/>
            </a:p>
          </p:txBody>
        </p:sp>
        <p:sp>
          <p:nvSpPr>
            <p:cNvPr id="132161" name="Rectangle 79"/>
            <p:cNvSpPr>
              <a:spLocks noChangeArrowheads="1"/>
            </p:cNvSpPr>
            <p:nvPr/>
          </p:nvSpPr>
          <p:spPr bwMode="auto">
            <a:xfrm>
              <a:off x="3829" y="2883"/>
              <a:ext cx="24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when</a:t>
              </a:r>
              <a:endParaRPr lang="en-US" altLang="en-US" sz="1400"/>
            </a:p>
          </p:txBody>
        </p:sp>
        <p:sp>
          <p:nvSpPr>
            <p:cNvPr id="132162" name="Rectangle 80"/>
            <p:cNvSpPr>
              <a:spLocks noChangeArrowheads="1"/>
            </p:cNvSpPr>
            <p:nvPr/>
          </p:nvSpPr>
          <p:spPr bwMode="auto">
            <a:xfrm>
              <a:off x="4117" y="2883"/>
              <a:ext cx="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it</a:t>
              </a:r>
              <a:endParaRPr lang="en-US" altLang="en-US" sz="1400"/>
            </a:p>
          </p:txBody>
        </p:sp>
        <p:sp>
          <p:nvSpPr>
            <p:cNvPr id="132163" name="Rectangle 81"/>
            <p:cNvSpPr>
              <a:spLocks noChangeArrowheads="1"/>
            </p:cNvSpPr>
            <p:nvPr/>
          </p:nvSpPr>
          <p:spPr bwMode="auto">
            <a:xfrm>
              <a:off x="2141" y="3065"/>
              <a:ext cx="30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wishes</a:t>
              </a:r>
              <a:endParaRPr lang="en-US" altLang="en-US" sz="1400"/>
            </a:p>
          </p:txBody>
        </p:sp>
        <p:sp>
          <p:nvSpPr>
            <p:cNvPr id="132164" name="Rectangle 82"/>
            <p:cNvSpPr>
              <a:spLocks noChangeArrowheads="1"/>
            </p:cNvSpPr>
            <p:nvPr/>
          </p:nvSpPr>
          <p:spPr bwMode="auto">
            <a:xfrm>
              <a:off x="2485" y="3065"/>
              <a:ext cx="8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to</a:t>
              </a:r>
              <a:endParaRPr lang="en-US" altLang="en-US" sz="1400"/>
            </a:p>
          </p:txBody>
        </p:sp>
        <p:sp>
          <p:nvSpPr>
            <p:cNvPr id="132165" name="Rectangle 83"/>
            <p:cNvSpPr>
              <a:spLocks noChangeArrowheads="1"/>
            </p:cNvSpPr>
            <p:nvPr/>
          </p:nvSpPr>
          <p:spPr bwMode="auto">
            <a:xfrm>
              <a:off x="2619" y="3065"/>
              <a:ext cx="20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send</a:t>
              </a:r>
              <a:endParaRPr lang="en-US" altLang="en-US" sz="1400"/>
            </a:p>
          </p:txBody>
        </p:sp>
        <p:sp>
          <p:nvSpPr>
            <p:cNvPr id="132166" name="Rectangle 84"/>
            <p:cNvSpPr>
              <a:spLocks noChangeArrowheads="1"/>
            </p:cNvSpPr>
            <p:nvPr/>
          </p:nvSpPr>
          <p:spPr bwMode="auto">
            <a:xfrm>
              <a:off x="2874" y="3065"/>
              <a:ext cx="4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a</a:t>
              </a:r>
              <a:endParaRPr lang="en-US" altLang="en-US" sz="1400"/>
            </a:p>
          </p:txBody>
        </p:sp>
        <p:sp>
          <p:nvSpPr>
            <p:cNvPr id="132167" name="Rectangle 85"/>
            <p:cNvSpPr>
              <a:spLocks noChangeArrowheads="1"/>
            </p:cNvSpPr>
            <p:nvPr/>
          </p:nvSpPr>
          <p:spPr bwMode="auto">
            <a:xfrm>
              <a:off x="2963" y="3065"/>
              <a:ext cx="38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message</a:t>
              </a:r>
              <a:endParaRPr lang="en-US" altLang="en-US" sz="1400"/>
            </a:p>
          </p:txBody>
        </p:sp>
        <p:sp>
          <p:nvSpPr>
            <p:cNvPr id="132168" name="Rectangle 86"/>
            <p:cNvSpPr>
              <a:spLocks noChangeArrowheads="1"/>
            </p:cNvSpPr>
            <p:nvPr/>
          </p:nvSpPr>
          <p:spPr bwMode="auto">
            <a:xfrm>
              <a:off x="3465" y="3065"/>
              <a:ext cx="8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dirty="0">
                  <a:solidFill>
                    <a:srgbClr val="000000"/>
                  </a:solidFill>
                  <a:latin typeface="Computer Modern"/>
                </a:rPr>
                <a:t>to</a:t>
              </a:r>
              <a:endParaRPr lang="en-US" altLang="en-US" sz="1400" dirty="0"/>
            </a:p>
          </p:txBody>
        </p:sp>
        <p:sp>
          <p:nvSpPr>
            <p:cNvPr id="132169" name="Rectangle 87"/>
            <p:cNvSpPr>
              <a:spLocks noChangeArrowheads="1"/>
            </p:cNvSpPr>
            <p:nvPr/>
          </p:nvSpPr>
          <p:spPr bwMode="auto">
            <a:xfrm>
              <a:off x="3599" y="3065"/>
              <a:ext cx="4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dirty="0">
                  <a:solidFill>
                    <a:srgbClr val="000000"/>
                  </a:solidFill>
                  <a:latin typeface="Computer Modern"/>
                </a:rPr>
                <a:t>a</a:t>
              </a:r>
              <a:endParaRPr lang="en-US" altLang="en-US" sz="1400" dirty="0"/>
            </a:p>
          </p:txBody>
        </p:sp>
        <p:sp>
          <p:nvSpPr>
            <p:cNvPr id="132170" name="Rectangle 88"/>
            <p:cNvSpPr>
              <a:spLocks noChangeArrowheads="1"/>
            </p:cNvSpPr>
            <p:nvPr/>
          </p:nvSpPr>
          <p:spPr bwMode="auto">
            <a:xfrm>
              <a:off x="3681" y="3065"/>
              <a:ext cx="25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dirty="0">
                  <a:solidFill>
                    <a:srgbClr val="000000"/>
                  </a:solidFill>
                  <a:latin typeface="Computer Modern"/>
                </a:rPr>
                <a:t>target</a:t>
              </a:r>
              <a:endParaRPr lang="en-US" altLang="en-US" sz="1400" dirty="0"/>
            </a:p>
          </p:txBody>
        </p:sp>
        <p:sp>
          <p:nvSpPr>
            <p:cNvPr id="132171" name="Rectangle 89"/>
            <p:cNvSpPr>
              <a:spLocks noChangeArrowheads="1"/>
            </p:cNvSpPr>
            <p:nvPr/>
          </p:nvSpPr>
          <p:spPr bwMode="auto">
            <a:xfrm>
              <a:off x="1451" y="3352"/>
              <a:ext cx="20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RST</a:t>
              </a:r>
              <a:endParaRPr lang="en-US" altLang="en-US" sz="1400"/>
            </a:p>
          </p:txBody>
        </p:sp>
        <p:sp>
          <p:nvSpPr>
            <p:cNvPr id="132172" name="Rectangle 90"/>
            <p:cNvSpPr>
              <a:spLocks noChangeArrowheads="1"/>
            </p:cNvSpPr>
            <p:nvPr/>
          </p:nvSpPr>
          <p:spPr bwMode="auto">
            <a:xfrm>
              <a:off x="2141" y="3352"/>
              <a:ext cx="28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Reset:</a:t>
              </a:r>
              <a:endParaRPr lang="en-US" altLang="en-US" sz="1400"/>
            </a:p>
          </p:txBody>
        </p:sp>
        <p:sp>
          <p:nvSpPr>
            <p:cNvPr id="132173" name="Rectangle 91"/>
            <p:cNvSpPr>
              <a:spLocks noChangeArrowheads="1"/>
            </p:cNvSpPr>
            <p:nvPr/>
          </p:nvSpPr>
          <p:spPr bwMode="auto">
            <a:xfrm>
              <a:off x="2490" y="3352"/>
              <a:ext cx="32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Causes</a:t>
              </a:r>
              <a:endParaRPr lang="en-US" altLang="en-US" sz="1400"/>
            </a:p>
          </p:txBody>
        </p:sp>
        <p:sp>
          <p:nvSpPr>
            <p:cNvPr id="132174" name="Rectangle 92"/>
            <p:cNvSpPr>
              <a:spLocks noChangeArrowheads="1"/>
            </p:cNvSpPr>
            <p:nvPr/>
          </p:nvSpPr>
          <p:spPr bwMode="auto">
            <a:xfrm>
              <a:off x="2868" y="3352"/>
              <a:ext cx="1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all</a:t>
              </a:r>
              <a:endParaRPr lang="en-US" altLang="en-US" sz="1400"/>
            </a:p>
          </p:txBody>
        </p:sp>
        <p:sp>
          <p:nvSpPr>
            <p:cNvPr id="132175" name="Rectangle 93"/>
            <p:cNvSpPr>
              <a:spLocks noChangeArrowheads="1"/>
            </p:cNvSpPr>
            <p:nvPr/>
          </p:nvSpPr>
          <p:spPr bwMode="auto">
            <a:xfrm>
              <a:off x="3012" y="3352"/>
              <a:ext cx="29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device</a:t>
              </a:r>
              <a:endParaRPr lang="en-US" altLang="en-US" sz="1400"/>
            </a:p>
          </p:txBody>
        </p:sp>
        <p:sp>
          <p:nvSpPr>
            <p:cNvPr id="132176" name="Rectangle 94"/>
            <p:cNvSpPr>
              <a:spLocks noChangeArrowheads="1"/>
            </p:cNvSpPr>
            <p:nvPr/>
          </p:nvSpPr>
          <p:spPr bwMode="auto">
            <a:xfrm>
              <a:off x="3357" y="3352"/>
              <a:ext cx="1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con</a:t>
              </a:r>
              <a:endParaRPr lang="en-US" altLang="en-US" sz="1400"/>
            </a:p>
          </p:txBody>
        </p:sp>
        <p:sp>
          <p:nvSpPr>
            <p:cNvPr id="132177" name="Rectangle 95"/>
            <p:cNvSpPr>
              <a:spLocks noChangeArrowheads="1"/>
            </p:cNvSpPr>
            <p:nvPr/>
          </p:nvSpPr>
          <p:spPr bwMode="auto">
            <a:xfrm>
              <a:off x="3513" y="3352"/>
              <a:ext cx="20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trols</a:t>
              </a:r>
              <a:endParaRPr lang="en-US" altLang="en-US" sz="1400"/>
            </a:p>
          </p:txBody>
        </p:sp>
        <p:sp>
          <p:nvSpPr>
            <p:cNvPr id="132178" name="Rectangle 96"/>
            <p:cNvSpPr>
              <a:spLocks noChangeArrowheads="1"/>
            </p:cNvSpPr>
            <p:nvPr/>
          </p:nvSpPr>
          <p:spPr bwMode="auto">
            <a:xfrm>
              <a:off x="3768" y="3352"/>
              <a:ext cx="8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to</a:t>
              </a:r>
              <a:endParaRPr lang="en-US" altLang="en-US" sz="1400"/>
            </a:p>
          </p:txBody>
        </p:sp>
        <p:sp>
          <p:nvSpPr>
            <p:cNvPr id="132179" name="Rectangle 97"/>
            <p:cNvSpPr>
              <a:spLocks noChangeArrowheads="1"/>
            </p:cNvSpPr>
            <p:nvPr/>
          </p:nvSpPr>
          <p:spPr bwMode="auto">
            <a:xfrm>
              <a:off x="3901" y="3352"/>
              <a:ext cx="48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disconnect</a:t>
              </a:r>
              <a:endParaRPr lang="en-US" altLang="en-US" sz="1400"/>
            </a:p>
          </p:txBody>
        </p:sp>
        <p:sp>
          <p:nvSpPr>
            <p:cNvPr id="132180" name="Rectangle 98"/>
            <p:cNvSpPr>
              <a:spLocks noChangeArrowheads="1"/>
            </p:cNvSpPr>
            <p:nvPr/>
          </p:nvSpPr>
          <p:spPr bwMode="auto">
            <a:xfrm>
              <a:off x="2141" y="3533"/>
              <a:ext cx="21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from</a:t>
              </a:r>
              <a:endParaRPr lang="en-US" altLang="en-US" sz="1400"/>
            </a:p>
          </p:txBody>
        </p:sp>
        <p:sp>
          <p:nvSpPr>
            <p:cNvPr id="132181" name="Rectangle 99"/>
            <p:cNvSpPr>
              <a:spLocks noChangeArrowheads="1"/>
            </p:cNvSpPr>
            <p:nvPr/>
          </p:nvSpPr>
          <p:spPr bwMode="auto">
            <a:xfrm>
              <a:off x="2396" y="3533"/>
              <a:ext cx="13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the</a:t>
              </a:r>
              <a:endParaRPr lang="en-US" altLang="en-US" sz="1400"/>
            </a:p>
          </p:txBody>
        </p:sp>
        <p:sp>
          <p:nvSpPr>
            <p:cNvPr id="132182" name="Rectangle 100"/>
            <p:cNvSpPr>
              <a:spLocks noChangeArrowheads="1"/>
            </p:cNvSpPr>
            <p:nvPr/>
          </p:nvSpPr>
          <p:spPr bwMode="auto">
            <a:xfrm>
              <a:off x="2584" y="3533"/>
              <a:ext cx="1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bus</a:t>
              </a:r>
              <a:endParaRPr lang="en-US" altLang="en-US" sz="1400"/>
            </a:p>
          </p:txBody>
        </p:sp>
        <p:sp>
          <p:nvSpPr>
            <p:cNvPr id="132183" name="Rectangle 101"/>
            <p:cNvSpPr>
              <a:spLocks noChangeArrowheads="1"/>
            </p:cNvSpPr>
            <p:nvPr/>
          </p:nvSpPr>
          <p:spPr bwMode="auto">
            <a:xfrm>
              <a:off x="2796" y="3533"/>
              <a:ext cx="1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and</a:t>
              </a:r>
              <a:endParaRPr lang="en-US" altLang="en-US" sz="1400"/>
            </a:p>
          </p:txBody>
        </p:sp>
        <p:sp>
          <p:nvSpPr>
            <p:cNvPr id="132184" name="Rectangle 102"/>
            <p:cNvSpPr>
              <a:spLocks noChangeArrowheads="1"/>
            </p:cNvSpPr>
            <p:nvPr/>
          </p:nvSpPr>
          <p:spPr bwMode="auto">
            <a:xfrm>
              <a:off x="3007" y="3533"/>
              <a:ext cx="3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assume</a:t>
              </a:r>
              <a:endParaRPr lang="en-US" altLang="en-US" sz="1400"/>
            </a:p>
          </p:txBody>
        </p:sp>
        <p:sp>
          <p:nvSpPr>
            <p:cNvPr id="132185" name="Rectangle 103"/>
            <p:cNvSpPr>
              <a:spLocks noChangeArrowheads="1"/>
            </p:cNvSpPr>
            <p:nvPr/>
          </p:nvSpPr>
          <p:spPr bwMode="auto">
            <a:xfrm>
              <a:off x="3443" y="3533"/>
              <a:ext cx="20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dirty="0">
                  <a:solidFill>
                    <a:srgbClr val="000000"/>
                  </a:solidFill>
                  <a:latin typeface="Computer Modern"/>
                </a:rPr>
                <a:t>their</a:t>
              </a:r>
              <a:endParaRPr lang="en-US" altLang="en-US" sz="1400" dirty="0"/>
            </a:p>
          </p:txBody>
        </p:sp>
        <p:sp>
          <p:nvSpPr>
            <p:cNvPr id="132186" name="Rectangle 104"/>
            <p:cNvSpPr>
              <a:spLocks noChangeArrowheads="1"/>
            </p:cNvSpPr>
            <p:nvPr/>
          </p:nvSpPr>
          <p:spPr bwMode="auto">
            <a:xfrm>
              <a:off x="3696" y="3533"/>
              <a:ext cx="34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dirty="0">
                  <a:solidFill>
                    <a:srgbClr val="000000"/>
                  </a:solidFill>
                  <a:latin typeface="Computer Modern"/>
                </a:rPr>
                <a:t>start-up</a:t>
              </a:r>
              <a:endParaRPr lang="en-US" altLang="en-US" sz="1400" dirty="0"/>
            </a:p>
          </p:txBody>
        </p:sp>
        <p:sp>
          <p:nvSpPr>
            <p:cNvPr id="132187" name="Rectangle 105"/>
            <p:cNvSpPr>
              <a:spLocks noChangeArrowheads="1"/>
            </p:cNvSpPr>
            <p:nvPr/>
          </p:nvSpPr>
          <p:spPr bwMode="auto">
            <a:xfrm>
              <a:off x="4066" y="3533"/>
              <a:ext cx="20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dirty="0">
                  <a:solidFill>
                    <a:srgbClr val="000000"/>
                  </a:solidFill>
                  <a:latin typeface="Computer Modern"/>
                </a:rPr>
                <a:t>state</a:t>
              </a:r>
              <a:endParaRPr lang="en-US" altLang="en-US" sz="1400" dirty="0"/>
            </a:p>
          </p:txBody>
        </p:sp>
        <p:sp>
          <p:nvSpPr>
            <p:cNvPr id="132188" name="Rectangle 106"/>
            <p:cNvSpPr>
              <a:spLocks noChangeArrowheads="1"/>
            </p:cNvSpPr>
            <p:nvPr/>
          </p:nvSpPr>
          <p:spPr bwMode="auto">
            <a:xfrm>
              <a:off x="528" y="3790"/>
              <a:ext cx="4080" cy="2"/>
            </a:xfrm>
            <a:prstGeom prst="rect">
              <a:avLst/>
            </a:prstGeom>
            <a:solidFill>
              <a:srgbClr val="000000"/>
            </a:solidFill>
            <a:ln w="0">
              <a:solidFill>
                <a:srgbClr val="000000"/>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32189" name="Text Box 108"/>
            <p:cNvSpPr txBox="1">
              <a:spLocks noChangeArrowheads="1"/>
            </p:cNvSpPr>
            <p:nvPr/>
          </p:nvSpPr>
          <p:spPr bwMode="auto">
            <a:xfrm>
              <a:off x="1297" y="1392"/>
              <a:ext cx="2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a:spcBef>
                  <a:spcPct val="50000"/>
                </a:spcBef>
              </a:pPr>
              <a:r>
                <a:rPr lang="en-CA" altLang="en-US" sz="1400">
                  <a:latin typeface="Computer Modern"/>
                  <a:cs typeface="Times New Roman" pitchFamily="18" charset="0"/>
                </a:rPr>
                <a:t>–</a:t>
              </a:r>
              <a:endParaRPr lang="en-CA" altLang="en-US" sz="1400">
                <a:latin typeface="Computer Modern"/>
              </a:endParaRPr>
            </a:p>
          </p:txBody>
        </p:sp>
        <p:sp>
          <p:nvSpPr>
            <p:cNvPr id="132190" name="Text Box 109"/>
            <p:cNvSpPr txBox="1">
              <a:spLocks noChangeArrowheads="1"/>
            </p:cNvSpPr>
            <p:nvPr/>
          </p:nvSpPr>
          <p:spPr bwMode="auto">
            <a:xfrm>
              <a:off x="1298" y="3289"/>
              <a:ext cx="2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a:spcBef>
                  <a:spcPct val="50000"/>
                </a:spcBef>
              </a:pPr>
              <a:r>
                <a:rPr lang="en-CA" altLang="en-US" sz="1400">
                  <a:latin typeface="Computer Modern"/>
                  <a:cs typeface="Times New Roman" pitchFamily="18" charset="0"/>
                </a:rPr>
                <a:t>–</a:t>
              </a:r>
              <a:endParaRPr lang="en-CA" altLang="en-US" sz="1400">
                <a:latin typeface="Computer Modern"/>
              </a:endParaRPr>
            </a:p>
          </p:txBody>
        </p:sp>
        <p:sp>
          <p:nvSpPr>
            <p:cNvPr id="132191" name="Text Box 110"/>
            <p:cNvSpPr txBox="1">
              <a:spLocks noChangeArrowheads="1"/>
            </p:cNvSpPr>
            <p:nvPr/>
          </p:nvSpPr>
          <p:spPr bwMode="auto">
            <a:xfrm>
              <a:off x="1297" y="1861"/>
              <a:ext cx="2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a:spcBef>
                  <a:spcPct val="50000"/>
                </a:spcBef>
              </a:pPr>
              <a:r>
                <a:rPr lang="en-CA" altLang="en-US" sz="1400">
                  <a:latin typeface="Computer Modern"/>
                  <a:cs typeface="Times New Roman" pitchFamily="18" charset="0"/>
                </a:rPr>
                <a:t>–</a:t>
              </a:r>
              <a:endParaRPr lang="en-CA" altLang="en-US" sz="1400">
                <a:latin typeface="Computer Modern"/>
              </a:endParaRPr>
            </a:p>
          </p:txBody>
        </p:sp>
        <p:sp>
          <p:nvSpPr>
            <p:cNvPr id="132192" name="Text Box 111"/>
            <p:cNvSpPr txBox="1">
              <a:spLocks noChangeArrowheads="1"/>
            </p:cNvSpPr>
            <p:nvPr/>
          </p:nvSpPr>
          <p:spPr bwMode="auto">
            <a:xfrm>
              <a:off x="1298" y="2827"/>
              <a:ext cx="2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a:spcBef>
                  <a:spcPct val="50000"/>
                </a:spcBef>
              </a:pPr>
              <a:r>
                <a:rPr lang="en-CA" altLang="en-US" sz="1400">
                  <a:latin typeface="Computer Modern"/>
                  <a:cs typeface="Times New Roman" pitchFamily="18" charset="0"/>
                </a:rPr>
                <a:t>–</a:t>
              </a:r>
              <a:endParaRPr lang="en-CA" altLang="en-US" sz="1400">
                <a:latin typeface="Computer Modern"/>
              </a:endParaRPr>
            </a:p>
          </p:txBody>
        </p:sp>
        <p:sp>
          <p:nvSpPr>
            <p:cNvPr id="132193" name="Text Box 112"/>
            <p:cNvSpPr txBox="1">
              <a:spLocks noChangeArrowheads="1"/>
            </p:cNvSpPr>
            <p:nvPr/>
          </p:nvSpPr>
          <p:spPr bwMode="auto">
            <a:xfrm>
              <a:off x="1297" y="2349"/>
              <a:ext cx="2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a:spcBef>
                  <a:spcPct val="50000"/>
                </a:spcBef>
              </a:pPr>
              <a:r>
                <a:rPr lang="en-CA" altLang="en-US" sz="1400">
                  <a:latin typeface="Computer Modern"/>
                  <a:cs typeface="Times New Roman" pitchFamily="18" charset="0"/>
                </a:rPr>
                <a:t>–</a:t>
              </a:r>
              <a:endParaRPr lang="en-CA" altLang="en-US" sz="1400">
                <a:latin typeface="Computer Modern"/>
              </a:endParaRPr>
            </a:p>
          </p:txBody>
        </p:sp>
        <p:grpSp>
          <p:nvGrpSpPr>
            <p:cNvPr id="132194" name="Group 114"/>
            <p:cNvGrpSpPr>
              <a:grpSpLocks/>
            </p:cNvGrpSpPr>
            <p:nvPr/>
          </p:nvGrpSpPr>
          <p:grpSpPr bwMode="auto">
            <a:xfrm>
              <a:off x="591" y="1083"/>
              <a:ext cx="1635" cy="134"/>
              <a:chOff x="591" y="1083"/>
              <a:chExt cx="1635" cy="134"/>
            </a:xfrm>
          </p:grpSpPr>
          <p:sp>
            <p:nvSpPr>
              <p:cNvPr id="132195" name="Rectangle 115"/>
              <p:cNvSpPr>
                <a:spLocks noChangeArrowheads="1"/>
              </p:cNvSpPr>
              <p:nvPr/>
            </p:nvSpPr>
            <p:spPr bwMode="auto">
              <a:xfrm>
                <a:off x="591" y="1083"/>
                <a:ext cx="44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b="1">
                    <a:solidFill>
                      <a:srgbClr val="000000"/>
                    </a:solidFill>
                    <a:latin typeface="Computer Modern"/>
                  </a:rPr>
                  <a:t>Category</a:t>
                </a:r>
                <a:endParaRPr lang="en-US" altLang="en-US" sz="1400" b="1"/>
              </a:p>
            </p:txBody>
          </p:sp>
          <p:sp>
            <p:nvSpPr>
              <p:cNvPr id="132196" name="Rectangle 116"/>
              <p:cNvSpPr>
                <a:spLocks noChangeArrowheads="1"/>
              </p:cNvSpPr>
              <p:nvPr/>
            </p:nvSpPr>
            <p:spPr bwMode="auto">
              <a:xfrm>
                <a:off x="1206" y="1083"/>
                <a:ext cx="28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b="1" dirty="0">
                    <a:solidFill>
                      <a:srgbClr val="000000"/>
                    </a:solidFill>
                    <a:latin typeface="Computer Modern"/>
                  </a:rPr>
                  <a:t>Name</a:t>
                </a:r>
                <a:endParaRPr lang="en-US" altLang="en-US" sz="1400" b="1" dirty="0"/>
              </a:p>
            </p:txBody>
          </p:sp>
          <p:sp>
            <p:nvSpPr>
              <p:cNvPr id="132197" name="Rectangle 117"/>
              <p:cNvSpPr>
                <a:spLocks noChangeArrowheads="1"/>
              </p:cNvSpPr>
              <p:nvPr/>
            </p:nvSpPr>
            <p:spPr bwMode="auto">
              <a:xfrm>
                <a:off x="1822" y="1083"/>
                <a:ext cx="6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b="1">
                    <a:solidFill>
                      <a:srgbClr val="000000"/>
                    </a:solidFill>
                    <a:latin typeface="Computer Modern"/>
                  </a:rPr>
                  <a:t>F</a:t>
                </a:r>
                <a:endParaRPr lang="en-US" altLang="en-US" sz="1400" b="1"/>
              </a:p>
            </p:txBody>
          </p:sp>
          <p:sp>
            <p:nvSpPr>
              <p:cNvPr id="132198" name="Rectangle 118"/>
              <p:cNvSpPr>
                <a:spLocks noChangeArrowheads="1"/>
              </p:cNvSpPr>
              <p:nvPr/>
            </p:nvSpPr>
            <p:spPr bwMode="auto">
              <a:xfrm>
                <a:off x="1866" y="1083"/>
                <a:ext cx="36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b="1">
                    <a:solidFill>
                      <a:srgbClr val="000000"/>
                    </a:solidFill>
                    <a:latin typeface="Computer Modern"/>
                  </a:rPr>
                  <a:t>unction</a:t>
                </a:r>
                <a:endParaRPr lang="en-US" altLang="en-US" sz="1400" b="1"/>
              </a:p>
            </p:txBody>
          </p:sp>
        </p:grpSp>
      </p:grpSp>
      <p:sp>
        <p:nvSpPr>
          <p:cNvPr id="132098" name="Rectangle 119"/>
          <p:cNvSpPr>
            <a:spLocks noChangeArrowheads="1"/>
          </p:cNvSpPr>
          <p:nvPr/>
        </p:nvSpPr>
        <p:spPr bwMode="auto">
          <a:xfrm>
            <a:off x="2438400" y="914400"/>
            <a:ext cx="4103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2000" b="1">
                <a:solidFill>
                  <a:srgbClr val="000000"/>
                </a:solidFill>
                <a:latin typeface="Computer Modern"/>
              </a:rPr>
              <a:t>Table 4.  The SCSI  bus signals.(</a:t>
            </a:r>
            <a:r>
              <a:rPr lang="en-US" altLang="en-US" sz="2000" b="1" i="1">
                <a:solidFill>
                  <a:srgbClr val="000000"/>
                </a:solidFill>
                <a:latin typeface="Computer Modern"/>
              </a:rPr>
              <a:t>cont</a:t>
            </a:r>
            <a:r>
              <a:rPr lang="en-US" altLang="en-US" sz="2000" b="1">
                <a:solidFill>
                  <a:srgbClr val="000000"/>
                </a:solidFill>
                <a:latin typeface="Computer Modern"/>
              </a:rPr>
              <a:t>.)</a:t>
            </a:r>
            <a:endParaRPr lang="en-US" altLang="en-US" sz="2000" b="1"/>
          </a:p>
        </p:txBody>
      </p:sp>
    </p:spTree>
    <p:extLst>
      <p:ext uri="{BB962C8B-B14F-4D97-AF65-F5344CB8AC3E}">
        <p14:creationId xmlns:p14="http://schemas.microsoft.com/office/powerpoint/2010/main" val="251688183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ChangeArrowheads="1"/>
          </p:cNvSpPr>
          <p:nvPr>
            <p:ph type="title"/>
          </p:nvPr>
        </p:nvSpPr>
        <p:spPr/>
        <p:txBody>
          <a:bodyPr/>
          <a:lstStyle/>
          <a:p>
            <a:r>
              <a:rPr lang="en-US" altLang="en-US"/>
              <a:t>Main Phases involved</a:t>
            </a:r>
          </a:p>
        </p:txBody>
      </p:sp>
      <p:sp>
        <p:nvSpPr>
          <p:cNvPr id="84995" name="Rectangle 3"/>
          <p:cNvSpPr>
            <a:spLocks noGrp="1" noChangeArrowheads="1"/>
          </p:cNvSpPr>
          <p:nvPr>
            <p:ph type="body" idx="1"/>
          </p:nvPr>
        </p:nvSpPr>
        <p:spPr/>
        <p:txBody>
          <a:bodyPr>
            <a:normAutofit fontScale="85000" lnSpcReduction="20000"/>
          </a:bodyPr>
          <a:lstStyle/>
          <a:p>
            <a:pPr marL="274320" indent="-274320" algn="just" fontAlgn="auto">
              <a:spcAft>
                <a:spcPts val="0"/>
              </a:spcAft>
              <a:buClr>
                <a:schemeClr val="accent3"/>
              </a:buClr>
              <a:buFont typeface="Wingdings 2"/>
              <a:buChar char=""/>
              <a:defRPr/>
            </a:pPr>
            <a:r>
              <a:rPr lang="en-US" dirty="0"/>
              <a:t>Arbitration</a:t>
            </a:r>
          </a:p>
          <a:p>
            <a:pPr marL="640080" lvl="1" indent="-246888" algn="just" fontAlgn="auto">
              <a:spcAft>
                <a:spcPts val="0"/>
              </a:spcAft>
              <a:buFont typeface="Wingdings 2"/>
              <a:buChar char=""/>
              <a:defRPr/>
            </a:pPr>
            <a:r>
              <a:rPr lang="en-US" dirty="0"/>
              <a:t>A controller requests the bus by asserting BSY and by asserting it’s associated data line</a:t>
            </a:r>
          </a:p>
          <a:p>
            <a:pPr marL="640080" lvl="1" indent="-246888" algn="just" fontAlgn="auto">
              <a:spcAft>
                <a:spcPts val="0"/>
              </a:spcAft>
              <a:buFont typeface="Wingdings 2"/>
              <a:buChar char=""/>
              <a:defRPr/>
            </a:pPr>
            <a:r>
              <a:rPr lang="en-US" dirty="0"/>
              <a:t>When BSY becomes active, all controllers that are requesting bus examine data lines</a:t>
            </a:r>
          </a:p>
          <a:p>
            <a:pPr marL="274320" indent="-274320" algn="just" fontAlgn="auto">
              <a:spcAft>
                <a:spcPts val="0"/>
              </a:spcAft>
              <a:buClr>
                <a:schemeClr val="accent3"/>
              </a:buClr>
              <a:buFont typeface="Wingdings 2"/>
              <a:buChar char=""/>
              <a:defRPr/>
            </a:pPr>
            <a:r>
              <a:rPr lang="en-US" dirty="0"/>
              <a:t>Selection</a:t>
            </a:r>
          </a:p>
          <a:p>
            <a:pPr marL="640080" lvl="1" indent="-246888" algn="just" fontAlgn="auto">
              <a:spcAft>
                <a:spcPts val="0"/>
              </a:spcAft>
              <a:buFont typeface="Wingdings 2"/>
              <a:buChar char=""/>
              <a:defRPr/>
            </a:pPr>
            <a:r>
              <a:rPr lang="en-US" dirty="0"/>
              <a:t>Controller that won arbitration selects target by asserting SEL and data line of target. After that initiator releases BSY line.</a:t>
            </a:r>
          </a:p>
          <a:p>
            <a:pPr marL="640080" lvl="1" indent="-246888" algn="just" fontAlgn="auto">
              <a:spcAft>
                <a:spcPts val="0"/>
              </a:spcAft>
              <a:buFont typeface="Wingdings 2"/>
              <a:buChar char=""/>
              <a:defRPr/>
            </a:pPr>
            <a:r>
              <a:rPr lang="en-US" dirty="0"/>
              <a:t>Target responds by asserting BSY  line</a:t>
            </a:r>
          </a:p>
          <a:p>
            <a:pPr marL="640080" lvl="1" indent="-246888" algn="just" fontAlgn="auto">
              <a:spcAft>
                <a:spcPts val="0"/>
              </a:spcAft>
              <a:buFont typeface="Wingdings 2"/>
              <a:buChar char=""/>
              <a:defRPr/>
            </a:pPr>
            <a:r>
              <a:rPr lang="en-US" dirty="0"/>
              <a:t>Target controller will have control on the bus from then</a:t>
            </a:r>
          </a:p>
          <a:p>
            <a:pPr marL="274320" indent="-274320" algn="just" fontAlgn="auto">
              <a:spcAft>
                <a:spcPts val="0"/>
              </a:spcAft>
              <a:buClr>
                <a:schemeClr val="accent3"/>
              </a:buClr>
              <a:buFont typeface="Wingdings 2"/>
              <a:buChar char=""/>
              <a:defRPr/>
            </a:pPr>
            <a:r>
              <a:rPr lang="en-US" dirty="0"/>
              <a:t>Information Transfer</a:t>
            </a:r>
          </a:p>
          <a:p>
            <a:pPr marL="640080" lvl="1" indent="-246888" algn="just" fontAlgn="auto">
              <a:spcAft>
                <a:spcPts val="0"/>
              </a:spcAft>
              <a:buFont typeface="Wingdings 2"/>
              <a:buChar char=""/>
              <a:defRPr/>
            </a:pPr>
            <a:r>
              <a:rPr lang="en-US" dirty="0"/>
              <a:t>Handshaking signals are used between initiator and target</a:t>
            </a:r>
          </a:p>
          <a:p>
            <a:pPr marL="640080" lvl="1" indent="-246888" algn="just" fontAlgn="auto">
              <a:spcAft>
                <a:spcPts val="0"/>
              </a:spcAft>
              <a:buFont typeface="Wingdings 2"/>
              <a:buChar char=""/>
              <a:defRPr/>
            </a:pPr>
            <a:r>
              <a:rPr lang="en-US" dirty="0"/>
              <a:t>At the end target releases BSY line</a:t>
            </a:r>
          </a:p>
          <a:p>
            <a:pPr marL="274320" indent="-274320" algn="just" fontAlgn="auto">
              <a:spcAft>
                <a:spcPts val="0"/>
              </a:spcAft>
              <a:buClr>
                <a:schemeClr val="accent3"/>
              </a:buClr>
              <a:buFont typeface="Wingdings 2"/>
              <a:buChar char=""/>
              <a:defRPr/>
            </a:pPr>
            <a:r>
              <a:rPr lang="en-US" dirty="0"/>
              <a:t>Reselection</a:t>
            </a:r>
          </a:p>
        </p:txBody>
      </p:sp>
    </p:spTree>
    <p:extLst>
      <p:ext uri="{BB962C8B-B14F-4D97-AF65-F5344CB8AC3E}">
        <p14:creationId xmlns:p14="http://schemas.microsoft.com/office/powerpoint/2010/main" val="296818150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4145" name="Group 55"/>
          <p:cNvGrpSpPr>
            <a:grpSpLocks/>
          </p:cNvGrpSpPr>
          <p:nvPr/>
        </p:nvGrpSpPr>
        <p:grpSpPr bwMode="auto">
          <a:xfrm>
            <a:off x="1143000" y="304800"/>
            <a:ext cx="6858000" cy="5203825"/>
            <a:chOff x="1144" y="792"/>
            <a:chExt cx="3461" cy="2221"/>
          </a:xfrm>
        </p:grpSpPr>
        <p:sp>
          <p:nvSpPr>
            <p:cNvPr id="134147" name="Line 2"/>
            <p:cNvSpPr>
              <a:spLocks noChangeShapeType="1"/>
            </p:cNvSpPr>
            <p:nvPr/>
          </p:nvSpPr>
          <p:spPr bwMode="auto">
            <a:xfrm flipV="1">
              <a:off x="1735" y="2364"/>
              <a:ext cx="1" cy="57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4148" name="Line 3"/>
            <p:cNvSpPr>
              <a:spLocks noChangeShapeType="1"/>
            </p:cNvSpPr>
            <p:nvPr/>
          </p:nvSpPr>
          <p:spPr bwMode="auto">
            <a:xfrm flipV="1">
              <a:off x="2220" y="2364"/>
              <a:ext cx="1" cy="57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4149" name="Line 4"/>
            <p:cNvSpPr>
              <a:spLocks noChangeShapeType="1"/>
            </p:cNvSpPr>
            <p:nvPr/>
          </p:nvSpPr>
          <p:spPr bwMode="auto">
            <a:xfrm flipV="1">
              <a:off x="3592" y="1647"/>
              <a:ext cx="1" cy="12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4150" name="Line 5"/>
            <p:cNvSpPr>
              <a:spLocks noChangeShapeType="1"/>
            </p:cNvSpPr>
            <p:nvPr/>
          </p:nvSpPr>
          <p:spPr bwMode="auto">
            <a:xfrm flipV="1">
              <a:off x="4310" y="2364"/>
              <a:ext cx="1" cy="57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4151" name="Line 6"/>
            <p:cNvSpPr>
              <a:spLocks noChangeShapeType="1"/>
            </p:cNvSpPr>
            <p:nvPr/>
          </p:nvSpPr>
          <p:spPr bwMode="auto">
            <a:xfrm flipV="1">
              <a:off x="4014" y="961"/>
              <a:ext cx="1" cy="143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4152" name="Freeform 7"/>
            <p:cNvSpPr>
              <a:spLocks/>
            </p:cNvSpPr>
            <p:nvPr/>
          </p:nvSpPr>
          <p:spPr bwMode="auto">
            <a:xfrm>
              <a:off x="1756" y="2860"/>
              <a:ext cx="63" cy="21"/>
            </a:xfrm>
            <a:custGeom>
              <a:avLst/>
              <a:gdLst>
                <a:gd name="T0" fmla="*/ 6 w 6"/>
                <a:gd name="T1" fmla="*/ 0 h 2"/>
                <a:gd name="T2" fmla="*/ 0 w 6"/>
                <a:gd name="T3" fmla="*/ 1 h 2"/>
                <a:gd name="T4" fmla="*/ 6 w 6"/>
                <a:gd name="T5" fmla="*/ 2 h 2"/>
                <a:gd name="T6" fmla="*/ 6 w 6"/>
                <a:gd name="T7" fmla="*/ 1 h 2"/>
                <a:gd name="T8" fmla="*/ 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4153" name="Freeform 8"/>
            <p:cNvSpPr>
              <a:spLocks/>
            </p:cNvSpPr>
            <p:nvPr/>
          </p:nvSpPr>
          <p:spPr bwMode="auto">
            <a:xfrm>
              <a:off x="1756" y="2860"/>
              <a:ext cx="63" cy="21"/>
            </a:xfrm>
            <a:custGeom>
              <a:avLst/>
              <a:gdLst>
                <a:gd name="T0" fmla="*/ 63 w 63"/>
                <a:gd name="T1" fmla="*/ 0 h 21"/>
                <a:gd name="T2" fmla="*/ 0 w 63"/>
                <a:gd name="T3" fmla="*/ 11 h 21"/>
                <a:gd name="T4" fmla="*/ 63 w 63"/>
                <a:gd name="T5" fmla="*/ 21 h 21"/>
                <a:gd name="T6" fmla="*/ 63 w 63"/>
                <a:gd name="T7" fmla="*/ 11 h 21"/>
                <a:gd name="T8" fmla="*/ 63 w 63"/>
                <a:gd name="T9" fmla="*/ 0 h 21"/>
                <a:gd name="T10" fmla="*/ 0 60000 65536"/>
                <a:gd name="T11" fmla="*/ 0 60000 65536"/>
                <a:gd name="T12" fmla="*/ 0 60000 65536"/>
                <a:gd name="T13" fmla="*/ 0 60000 65536"/>
                <a:gd name="T14" fmla="*/ 0 60000 65536"/>
                <a:gd name="T15" fmla="*/ 0 w 63"/>
                <a:gd name="T16" fmla="*/ 0 h 21"/>
                <a:gd name="T17" fmla="*/ 63 w 63"/>
                <a:gd name="T18" fmla="*/ 21 h 21"/>
              </a:gdLst>
              <a:ahLst/>
              <a:cxnLst>
                <a:cxn ang="T10">
                  <a:pos x="T0" y="T1"/>
                </a:cxn>
                <a:cxn ang="T11">
                  <a:pos x="T2" y="T3"/>
                </a:cxn>
                <a:cxn ang="T12">
                  <a:pos x="T4" y="T5"/>
                </a:cxn>
                <a:cxn ang="T13">
                  <a:pos x="T6" y="T7"/>
                </a:cxn>
                <a:cxn ang="T14">
                  <a:pos x="T8" y="T9"/>
                </a:cxn>
              </a:cxnLst>
              <a:rect l="T15" t="T16" r="T17" b="T18"/>
              <a:pathLst>
                <a:path w="63" h="21">
                  <a:moveTo>
                    <a:pt x="63" y="0"/>
                  </a:moveTo>
                  <a:lnTo>
                    <a:pt x="0" y="11"/>
                  </a:lnTo>
                  <a:lnTo>
                    <a:pt x="63" y="21"/>
                  </a:lnTo>
                  <a:lnTo>
                    <a:pt x="63" y="11"/>
                  </a:lnTo>
                  <a:lnTo>
                    <a:pt x="63" y="0"/>
                  </a:lnTo>
                  <a:close/>
                </a:path>
              </a:pathLst>
            </a:custGeom>
            <a:solidFill>
              <a:srgbClr val="000000"/>
            </a:solidFill>
            <a:ln w="0">
              <a:solidFill>
                <a:srgbClr val="000000"/>
              </a:solidFill>
              <a:prstDash val="solid"/>
              <a:round/>
              <a:headEnd/>
              <a:tailEnd/>
            </a:ln>
          </p:spPr>
          <p:txBody>
            <a:bodyPr/>
            <a:lstStyle/>
            <a:p>
              <a:endParaRPr lang="en-IN"/>
            </a:p>
          </p:txBody>
        </p:sp>
        <p:sp>
          <p:nvSpPr>
            <p:cNvPr id="134154" name="Freeform 9"/>
            <p:cNvSpPr>
              <a:spLocks/>
            </p:cNvSpPr>
            <p:nvPr/>
          </p:nvSpPr>
          <p:spPr bwMode="auto">
            <a:xfrm>
              <a:off x="2136" y="2860"/>
              <a:ext cx="63" cy="21"/>
            </a:xfrm>
            <a:custGeom>
              <a:avLst/>
              <a:gdLst>
                <a:gd name="T0" fmla="*/ 0 w 6"/>
                <a:gd name="T1" fmla="*/ 2 h 2"/>
                <a:gd name="T2" fmla="*/ 6 w 6"/>
                <a:gd name="T3" fmla="*/ 1 h 2"/>
                <a:gd name="T4" fmla="*/ 0 w 6"/>
                <a:gd name="T5" fmla="*/ 0 h 2"/>
                <a:gd name="T6" fmla="*/ 0 w 6"/>
                <a:gd name="T7" fmla="*/ 1 h 2"/>
                <a:gd name="T8" fmla="*/ 0 w 6"/>
                <a:gd name="T9" fmla="*/ 2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4155" name="Freeform 10"/>
            <p:cNvSpPr>
              <a:spLocks/>
            </p:cNvSpPr>
            <p:nvPr/>
          </p:nvSpPr>
          <p:spPr bwMode="auto">
            <a:xfrm>
              <a:off x="2136" y="2860"/>
              <a:ext cx="63" cy="21"/>
            </a:xfrm>
            <a:custGeom>
              <a:avLst/>
              <a:gdLst>
                <a:gd name="T0" fmla="*/ 0 w 63"/>
                <a:gd name="T1" fmla="*/ 21 h 21"/>
                <a:gd name="T2" fmla="*/ 63 w 63"/>
                <a:gd name="T3" fmla="*/ 11 h 21"/>
                <a:gd name="T4" fmla="*/ 0 w 63"/>
                <a:gd name="T5" fmla="*/ 0 h 21"/>
                <a:gd name="T6" fmla="*/ 0 w 63"/>
                <a:gd name="T7" fmla="*/ 11 h 21"/>
                <a:gd name="T8" fmla="*/ 0 w 63"/>
                <a:gd name="T9" fmla="*/ 21 h 21"/>
                <a:gd name="T10" fmla="*/ 0 60000 65536"/>
                <a:gd name="T11" fmla="*/ 0 60000 65536"/>
                <a:gd name="T12" fmla="*/ 0 60000 65536"/>
                <a:gd name="T13" fmla="*/ 0 60000 65536"/>
                <a:gd name="T14" fmla="*/ 0 60000 65536"/>
                <a:gd name="T15" fmla="*/ 0 w 63"/>
                <a:gd name="T16" fmla="*/ 0 h 21"/>
                <a:gd name="T17" fmla="*/ 63 w 63"/>
                <a:gd name="T18" fmla="*/ 21 h 21"/>
              </a:gdLst>
              <a:ahLst/>
              <a:cxnLst>
                <a:cxn ang="T10">
                  <a:pos x="T0" y="T1"/>
                </a:cxn>
                <a:cxn ang="T11">
                  <a:pos x="T2" y="T3"/>
                </a:cxn>
                <a:cxn ang="T12">
                  <a:pos x="T4" y="T5"/>
                </a:cxn>
                <a:cxn ang="T13">
                  <a:pos x="T6" y="T7"/>
                </a:cxn>
                <a:cxn ang="T14">
                  <a:pos x="T8" y="T9"/>
                </a:cxn>
              </a:cxnLst>
              <a:rect l="T15" t="T16" r="T17" b="T18"/>
              <a:pathLst>
                <a:path w="63" h="21">
                  <a:moveTo>
                    <a:pt x="0" y="21"/>
                  </a:moveTo>
                  <a:lnTo>
                    <a:pt x="63" y="11"/>
                  </a:lnTo>
                  <a:lnTo>
                    <a:pt x="0" y="0"/>
                  </a:lnTo>
                  <a:lnTo>
                    <a:pt x="0" y="11"/>
                  </a:lnTo>
                  <a:lnTo>
                    <a:pt x="0" y="21"/>
                  </a:lnTo>
                  <a:close/>
                </a:path>
              </a:pathLst>
            </a:custGeom>
            <a:solidFill>
              <a:srgbClr val="000000"/>
            </a:solidFill>
            <a:ln w="0">
              <a:solidFill>
                <a:srgbClr val="000000"/>
              </a:solidFill>
              <a:prstDash val="solid"/>
              <a:round/>
              <a:headEnd/>
              <a:tailEnd/>
            </a:ln>
          </p:spPr>
          <p:txBody>
            <a:bodyPr/>
            <a:lstStyle/>
            <a:p>
              <a:endParaRPr lang="en-IN"/>
            </a:p>
          </p:txBody>
        </p:sp>
        <p:sp>
          <p:nvSpPr>
            <p:cNvPr id="134156" name="Line 11"/>
            <p:cNvSpPr>
              <a:spLocks noChangeShapeType="1"/>
            </p:cNvSpPr>
            <p:nvPr/>
          </p:nvSpPr>
          <p:spPr bwMode="auto">
            <a:xfrm flipH="1">
              <a:off x="1819" y="2871"/>
              <a:ext cx="317"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4157" name="Freeform 12"/>
            <p:cNvSpPr>
              <a:spLocks/>
            </p:cNvSpPr>
            <p:nvPr/>
          </p:nvSpPr>
          <p:spPr bwMode="auto">
            <a:xfrm>
              <a:off x="2231" y="2860"/>
              <a:ext cx="63" cy="21"/>
            </a:xfrm>
            <a:custGeom>
              <a:avLst/>
              <a:gdLst>
                <a:gd name="T0" fmla="*/ 6 w 6"/>
                <a:gd name="T1" fmla="*/ 0 h 2"/>
                <a:gd name="T2" fmla="*/ 0 w 6"/>
                <a:gd name="T3" fmla="*/ 1 h 2"/>
                <a:gd name="T4" fmla="*/ 6 w 6"/>
                <a:gd name="T5" fmla="*/ 2 h 2"/>
                <a:gd name="T6" fmla="*/ 6 w 6"/>
                <a:gd name="T7" fmla="*/ 1 h 2"/>
                <a:gd name="T8" fmla="*/ 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4158" name="Freeform 13"/>
            <p:cNvSpPr>
              <a:spLocks/>
            </p:cNvSpPr>
            <p:nvPr/>
          </p:nvSpPr>
          <p:spPr bwMode="auto">
            <a:xfrm>
              <a:off x="2231" y="2860"/>
              <a:ext cx="63" cy="21"/>
            </a:xfrm>
            <a:custGeom>
              <a:avLst/>
              <a:gdLst>
                <a:gd name="T0" fmla="*/ 63 w 63"/>
                <a:gd name="T1" fmla="*/ 0 h 21"/>
                <a:gd name="T2" fmla="*/ 0 w 63"/>
                <a:gd name="T3" fmla="*/ 11 h 21"/>
                <a:gd name="T4" fmla="*/ 63 w 63"/>
                <a:gd name="T5" fmla="*/ 21 h 21"/>
                <a:gd name="T6" fmla="*/ 63 w 63"/>
                <a:gd name="T7" fmla="*/ 11 h 21"/>
                <a:gd name="T8" fmla="*/ 63 w 63"/>
                <a:gd name="T9" fmla="*/ 0 h 21"/>
                <a:gd name="T10" fmla="*/ 0 60000 65536"/>
                <a:gd name="T11" fmla="*/ 0 60000 65536"/>
                <a:gd name="T12" fmla="*/ 0 60000 65536"/>
                <a:gd name="T13" fmla="*/ 0 60000 65536"/>
                <a:gd name="T14" fmla="*/ 0 60000 65536"/>
                <a:gd name="T15" fmla="*/ 0 w 63"/>
                <a:gd name="T16" fmla="*/ 0 h 21"/>
                <a:gd name="T17" fmla="*/ 63 w 63"/>
                <a:gd name="T18" fmla="*/ 21 h 21"/>
              </a:gdLst>
              <a:ahLst/>
              <a:cxnLst>
                <a:cxn ang="T10">
                  <a:pos x="T0" y="T1"/>
                </a:cxn>
                <a:cxn ang="T11">
                  <a:pos x="T2" y="T3"/>
                </a:cxn>
                <a:cxn ang="T12">
                  <a:pos x="T4" y="T5"/>
                </a:cxn>
                <a:cxn ang="T13">
                  <a:pos x="T6" y="T7"/>
                </a:cxn>
                <a:cxn ang="T14">
                  <a:pos x="T8" y="T9"/>
                </a:cxn>
              </a:cxnLst>
              <a:rect l="T15" t="T16" r="T17" b="T18"/>
              <a:pathLst>
                <a:path w="63" h="21">
                  <a:moveTo>
                    <a:pt x="63" y="0"/>
                  </a:moveTo>
                  <a:lnTo>
                    <a:pt x="0" y="11"/>
                  </a:lnTo>
                  <a:lnTo>
                    <a:pt x="63" y="21"/>
                  </a:lnTo>
                  <a:lnTo>
                    <a:pt x="63" y="11"/>
                  </a:lnTo>
                  <a:lnTo>
                    <a:pt x="63" y="0"/>
                  </a:lnTo>
                  <a:close/>
                </a:path>
              </a:pathLst>
            </a:custGeom>
            <a:solidFill>
              <a:srgbClr val="000000"/>
            </a:solidFill>
            <a:ln w="0">
              <a:solidFill>
                <a:srgbClr val="000000"/>
              </a:solidFill>
              <a:prstDash val="solid"/>
              <a:round/>
              <a:headEnd/>
              <a:tailEnd/>
            </a:ln>
          </p:spPr>
          <p:txBody>
            <a:bodyPr/>
            <a:lstStyle/>
            <a:p>
              <a:endParaRPr lang="en-IN"/>
            </a:p>
          </p:txBody>
        </p:sp>
        <p:sp>
          <p:nvSpPr>
            <p:cNvPr id="134159" name="Freeform 14"/>
            <p:cNvSpPr>
              <a:spLocks/>
            </p:cNvSpPr>
            <p:nvPr/>
          </p:nvSpPr>
          <p:spPr bwMode="auto">
            <a:xfrm>
              <a:off x="3508" y="2860"/>
              <a:ext cx="63" cy="21"/>
            </a:xfrm>
            <a:custGeom>
              <a:avLst/>
              <a:gdLst>
                <a:gd name="T0" fmla="*/ 0 w 6"/>
                <a:gd name="T1" fmla="*/ 2 h 2"/>
                <a:gd name="T2" fmla="*/ 6 w 6"/>
                <a:gd name="T3" fmla="*/ 1 h 2"/>
                <a:gd name="T4" fmla="*/ 0 w 6"/>
                <a:gd name="T5" fmla="*/ 0 h 2"/>
                <a:gd name="T6" fmla="*/ 0 w 6"/>
                <a:gd name="T7" fmla="*/ 1 h 2"/>
                <a:gd name="T8" fmla="*/ 0 w 6"/>
                <a:gd name="T9" fmla="*/ 2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4160" name="Freeform 15"/>
            <p:cNvSpPr>
              <a:spLocks/>
            </p:cNvSpPr>
            <p:nvPr/>
          </p:nvSpPr>
          <p:spPr bwMode="auto">
            <a:xfrm>
              <a:off x="3508" y="2860"/>
              <a:ext cx="63" cy="21"/>
            </a:xfrm>
            <a:custGeom>
              <a:avLst/>
              <a:gdLst>
                <a:gd name="T0" fmla="*/ 0 w 63"/>
                <a:gd name="T1" fmla="*/ 21 h 21"/>
                <a:gd name="T2" fmla="*/ 63 w 63"/>
                <a:gd name="T3" fmla="*/ 11 h 21"/>
                <a:gd name="T4" fmla="*/ 0 w 63"/>
                <a:gd name="T5" fmla="*/ 0 h 21"/>
                <a:gd name="T6" fmla="*/ 0 w 63"/>
                <a:gd name="T7" fmla="*/ 11 h 21"/>
                <a:gd name="T8" fmla="*/ 0 w 63"/>
                <a:gd name="T9" fmla="*/ 21 h 21"/>
                <a:gd name="T10" fmla="*/ 0 60000 65536"/>
                <a:gd name="T11" fmla="*/ 0 60000 65536"/>
                <a:gd name="T12" fmla="*/ 0 60000 65536"/>
                <a:gd name="T13" fmla="*/ 0 60000 65536"/>
                <a:gd name="T14" fmla="*/ 0 60000 65536"/>
                <a:gd name="T15" fmla="*/ 0 w 63"/>
                <a:gd name="T16" fmla="*/ 0 h 21"/>
                <a:gd name="T17" fmla="*/ 63 w 63"/>
                <a:gd name="T18" fmla="*/ 21 h 21"/>
              </a:gdLst>
              <a:ahLst/>
              <a:cxnLst>
                <a:cxn ang="T10">
                  <a:pos x="T0" y="T1"/>
                </a:cxn>
                <a:cxn ang="T11">
                  <a:pos x="T2" y="T3"/>
                </a:cxn>
                <a:cxn ang="T12">
                  <a:pos x="T4" y="T5"/>
                </a:cxn>
                <a:cxn ang="T13">
                  <a:pos x="T6" y="T7"/>
                </a:cxn>
                <a:cxn ang="T14">
                  <a:pos x="T8" y="T9"/>
                </a:cxn>
              </a:cxnLst>
              <a:rect l="T15" t="T16" r="T17" b="T18"/>
              <a:pathLst>
                <a:path w="63" h="21">
                  <a:moveTo>
                    <a:pt x="0" y="21"/>
                  </a:moveTo>
                  <a:lnTo>
                    <a:pt x="63" y="11"/>
                  </a:lnTo>
                  <a:lnTo>
                    <a:pt x="0" y="0"/>
                  </a:lnTo>
                  <a:lnTo>
                    <a:pt x="0" y="11"/>
                  </a:lnTo>
                  <a:lnTo>
                    <a:pt x="0" y="21"/>
                  </a:lnTo>
                  <a:close/>
                </a:path>
              </a:pathLst>
            </a:custGeom>
            <a:solidFill>
              <a:srgbClr val="000000"/>
            </a:solidFill>
            <a:ln w="0">
              <a:solidFill>
                <a:srgbClr val="000000"/>
              </a:solidFill>
              <a:prstDash val="solid"/>
              <a:round/>
              <a:headEnd/>
              <a:tailEnd/>
            </a:ln>
          </p:spPr>
          <p:txBody>
            <a:bodyPr/>
            <a:lstStyle/>
            <a:p>
              <a:endParaRPr lang="en-IN"/>
            </a:p>
          </p:txBody>
        </p:sp>
        <p:sp>
          <p:nvSpPr>
            <p:cNvPr id="134161" name="Line 16"/>
            <p:cNvSpPr>
              <a:spLocks noChangeShapeType="1"/>
            </p:cNvSpPr>
            <p:nvPr/>
          </p:nvSpPr>
          <p:spPr bwMode="auto">
            <a:xfrm flipH="1">
              <a:off x="2294" y="2871"/>
              <a:ext cx="1214"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4162" name="Freeform 17"/>
            <p:cNvSpPr>
              <a:spLocks/>
            </p:cNvSpPr>
            <p:nvPr/>
          </p:nvSpPr>
          <p:spPr bwMode="auto">
            <a:xfrm>
              <a:off x="3603" y="2860"/>
              <a:ext cx="63" cy="21"/>
            </a:xfrm>
            <a:custGeom>
              <a:avLst/>
              <a:gdLst>
                <a:gd name="T0" fmla="*/ 6 w 6"/>
                <a:gd name="T1" fmla="*/ 0 h 2"/>
                <a:gd name="T2" fmla="*/ 0 w 6"/>
                <a:gd name="T3" fmla="*/ 1 h 2"/>
                <a:gd name="T4" fmla="*/ 6 w 6"/>
                <a:gd name="T5" fmla="*/ 2 h 2"/>
                <a:gd name="T6" fmla="*/ 6 w 6"/>
                <a:gd name="T7" fmla="*/ 1 h 2"/>
                <a:gd name="T8" fmla="*/ 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4163" name="Freeform 18"/>
            <p:cNvSpPr>
              <a:spLocks/>
            </p:cNvSpPr>
            <p:nvPr/>
          </p:nvSpPr>
          <p:spPr bwMode="auto">
            <a:xfrm>
              <a:off x="3603" y="2860"/>
              <a:ext cx="63" cy="21"/>
            </a:xfrm>
            <a:custGeom>
              <a:avLst/>
              <a:gdLst>
                <a:gd name="T0" fmla="*/ 63 w 63"/>
                <a:gd name="T1" fmla="*/ 0 h 21"/>
                <a:gd name="T2" fmla="*/ 0 w 63"/>
                <a:gd name="T3" fmla="*/ 11 h 21"/>
                <a:gd name="T4" fmla="*/ 63 w 63"/>
                <a:gd name="T5" fmla="*/ 21 h 21"/>
                <a:gd name="T6" fmla="*/ 63 w 63"/>
                <a:gd name="T7" fmla="*/ 11 h 21"/>
                <a:gd name="T8" fmla="*/ 63 w 63"/>
                <a:gd name="T9" fmla="*/ 0 h 21"/>
                <a:gd name="T10" fmla="*/ 0 60000 65536"/>
                <a:gd name="T11" fmla="*/ 0 60000 65536"/>
                <a:gd name="T12" fmla="*/ 0 60000 65536"/>
                <a:gd name="T13" fmla="*/ 0 60000 65536"/>
                <a:gd name="T14" fmla="*/ 0 60000 65536"/>
                <a:gd name="T15" fmla="*/ 0 w 63"/>
                <a:gd name="T16" fmla="*/ 0 h 21"/>
                <a:gd name="T17" fmla="*/ 63 w 63"/>
                <a:gd name="T18" fmla="*/ 21 h 21"/>
              </a:gdLst>
              <a:ahLst/>
              <a:cxnLst>
                <a:cxn ang="T10">
                  <a:pos x="T0" y="T1"/>
                </a:cxn>
                <a:cxn ang="T11">
                  <a:pos x="T2" y="T3"/>
                </a:cxn>
                <a:cxn ang="T12">
                  <a:pos x="T4" y="T5"/>
                </a:cxn>
                <a:cxn ang="T13">
                  <a:pos x="T6" y="T7"/>
                </a:cxn>
                <a:cxn ang="T14">
                  <a:pos x="T8" y="T9"/>
                </a:cxn>
              </a:cxnLst>
              <a:rect l="T15" t="T16" r="T17" b="T18"/>
              <a:pathLst>
                <a:path w="63" h="21">
                  <a:moveTo>
                    <a:pt x="63" y="0"/>
                  </a:moveTo>
                  <a:lnTo>
                    <a:pt x="0" y="11"/>
                  </a:lnTo>
                  <a:lnTo>
                    <a:pt x="63" y="21"/>
                  </a:lnTo>
                  <a:lnTo>
                    <a:pt x="63" y="11"/>
                  </a:lnTo>
                  <a:lnTo>
                    <a:pt x="63" y="0"/>
                  </a:lnTo>
                  <a:close/>
                </a:path>
              </a:pathLst>
            </a:custGeom>
            <a:solidFill>
              <a:srgbClr val="000000"/>
            </a:solidFill>
            <a:ln w="0">
              <a:solidFill>
                <a:srgbClr val="000000"/>
              </a:solidFill>
              <a:prstDash val="solid"/>
              <a:round/>
              <a:headEnd/>
              <a:tailEnd/>
            </a:ln>
          </p:spPr>
          <p:txBody>
            <a:bodyPr/>
            <a:lstStyle/>
            <a:p>
              <a:endParaRPr lang="en-IN"/>
            </a:p>
          </p:txBody>
        </p:sp>
        <p:sp>
          <p:nvSpPr>
            <p:cNvPr id="134164" name="Freeform 19"/>
            <p:cNvSpPr>
              <a:spLocks/>
            </p:cNvSpPr>
            <p:nvPr/>
          </p:nvSpPr>
          <p:spPr bwMode="auto">
            <a:xfrm>
              <a:off x="4226" y="2860"/>
              <a:ext cx="73" cy="21"/>
            </a:xfrm>
            <a:custGeom>
              <a:avLst/>
              <a:gdLst>
                <a:gd name="T0" fmla="*/ 0 w 7"/>
                <a:gd name="T1" fmla="*/ 2 h 2"/>
                <a:gd name="T2" fmla="*/ 7 w 7"/>
                <a:gd name="T3" fmla="*/ 1 h 2"/>
                <a:gd name="T4" fmla="*/ 0 w 7"/>
                <a:gd name="T5" fmla="*/ 0 h 2"/>
                <a:gd name="T6" fmla="*/ 0 w 7"/>
                <a:gd name="T7" fmla="*/ 1 h 2"/>
                <a:gd name="T8" fmla="*/ 0 w 7"/>
                <a:gd name="T9" fmla="*/ 2 h 2"/>
                <a:gd name="T10" fmla="*/ 0 60000 65536"/>
                <a:gd name="T11" fmla="*/ 0 60000 65536"/>
                <a:gd name="T12" fmla="*/ 0 60000 65536"/>
                <a:gd name="T13" fmla="*/ 0 60000 65536"/>
                <a:gd name="T14" fmla="*/ 0 60000 65536"/>
                <a:gd name="T15" fmla="*/ 0 w 7"/>
                <a:gd name="T16" fmla="*/ 0 h 2"/>
                <a:gd name="T17" fmla="*/ 7 w 7"/>
                <a:gd name="T18" fmla="*/ 2 h 2"/>
              </a:gdLst>
              <a:ahLst/>
              <a:cxnLst>
                <a:cxn ang="T10">
                  <a:pos x="T0" y="T1"/>
                </a:cxn>
                <a:cxn ang="T11">
                  <a:pos x="T2" y="T3"/>
                </a:cxn>
                <a:cxn ang="T12">
                  <a:pos x="T4" y="T5"/>
                </a:cxn>
                <a:cxn ang="T13">
                  <a:pos x="T6" y="T7"/>
                </a:cxn>
                <a:cxn ang="T14">
                  <a:pos x="T8" y="T9"/>
                </a:cxn>
              </a:cxnLst>
              <a:rect l="T15" t="T16" r="T17" b="T18"/>
              <a:pathLst>
                <a:path w="7" h="2">
                  <a:moveTo>
                    <a:pt x="0" y="2"/>
                  </a:moveTo>
                  <a:lnTo>
                    <a:pt x="7" y="1"/>
                  </a:lnTo>
                  <a:lnTo>
                    <a:pt x="0" y="0"/>
                  </a:lnTo>
                  <a:lnTo>
                    <a:pt x="0" y="1"/>
                  </a:lnTo>
                  <a:lnTo>
                    <a:pt x="0" y="2"/>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4165" name="Freeform 20"/>
            <p:cNvSpPr>
              <a:spLocks/>
            </p:cNvSpPr>
            <p:nvPr/>
          </p:nvSpPr>
          <p:spPr bwMode="auto">
            <a:xfrm>
              <a:off x="4226" y="2860"/>
              <a:ext cx="73" cy="21"/>
            </a:xfrm>
            <a:custGeom>
              <a:avLst/>
              <a:gdLst>
                <a:gd name="T0" fmla="*/ 0 w 73"/>
                <a:gd name="T1" fmla="*/ 21 h 21"/>
                <a:gd name="T2" fmla="*/ 73 w 73"/>
                <a:gd name="T3" fmla="*/ 11 h 21"/>
                <a:gd name="T4" fmla="*/ 0 w 73"/>
                <a:gd name="T5" fmla="*/ 0 h 21"/>
                <a:gd name="T6" fmla="*/ 0 w 73"/>
                <a:gd name="T7" fmla="*/ 11 h 21"/>
                <a:gd name="T8" fmla="*/ 0 w 73"/>
                <a:gd name="T9" fmla="*/ 21 h 21"/>
                <a:gd name="T10" fmla="*/ 0 60000 65536"/>
                <a:gd name="T11" fmla="*/ 0 60000 65536"/>
                <a:gd name="T12" fmla="*/ 0 60000 65536"/>
                <a:gd name="T13" fmla="*/ 0 60000 65536"/>
                <a:gd name="T14" fmla="*/ 0 60000 65536"/>
                <a:gd name="T15" fmla="*/ 0 w 73"/>
                <a:gd name="T16" fmla="*/ 0 h 21"/>
                <a:gd name="T17" fmla="*/ 73 w 73"/>
                <a:gd name="T18" fmla="*/ 21 h 21"/>
              </a:gdLst>
              <a:ahLst/>
              <a:cxnLst>
                <a:cxn ang="T10">
                  <a:pos x="T0" y="T1"/>
                </a:cxn>
                <a:cxn ang="T11">
                  <a:pos x="T2" y="T3"/>
                </a:cxn>
                <a:cxn ang="T12">
                  <a:pos x="T4" y="T5"/>
                </a:cxn>
                <a:cxn ang="T13">
                  <a:pos x="T6" y="T7"/>
                </a:cxn>
                <a:cxn ang="T14">
                  <a:pos x="T8" y="T9"/>
                </a:cxn>
              </a:cxnLst>
              <a:rect l="T15" t="T16" r="T17" b="T18"/>
              <a:pathLst>
                <a:path w="73" h="21">
                  <a:moveTo>
                    <a:pt x="0" y="21"/>
                  </a:moveTo>
                  <a:lnTo>
                    <a:pt x="73" y="11"/>
                  </a:lnTo>
                  <a:lnTo>
                    <a:pt x="0" y="0"/>
                  </a:lnTo>
                  <a:lnTo>
                    <a:pt x="0" y="11"/>
                  </a:lnTo>
                  <a:lnTo>
                    <a:pt x="0" y="21"/>
                  </a:lnTo>
                  <a:close/>
                </a:path>
              </a:pathLst>
            </a:custGeom>
            <a:solidFill>
              <a:srgbClr val="000000"/>
            </a:solidFill>
            <a:ln w="0">
              <a:solidFill>
                <a:srgbClr val="000000"/>
              </a:solidFill>
              <a:prstDash val="solid"/>
              <a:round/>
              <a:headEnd/>
              <a:tailEnd/>
            </a:ln>
          </p:spPr>
          <p:txBody>
            <a:bodyPr/>
            <a:lstStyle/>
            <a:p>
              <a:endParaRPr lang="en-IN"/>
            </a:p>
          </p:txBody>
        </p:sp>
        <p:sp>
          <p:nvSpPr>
            <p:cNvPr id="134166" name="Line 21"/>
            <p:cNvSpPr>
              <a:spLocks noChangeShapeType="1"/>
            </p:cNvSpPr>
            <p:nvPr/>
          </p:nvSpPr>
          <p:spPr bwMode="auto">
            <a:xfrm flipH="1">
              <a:off x="3677" y="2871"/>
              <a:ext cx="549"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4167" name="Freeform 22"/>
            <p:cNvSpPr>
              <a:spLocks/>
            </p:cNvSpPr>
            <p:nvPr/>
          </p:nvSpPr>
          <p:spPr bwMode="auto">
            <a:xfrm>
              <a:off x="1503" y="1077"/>
              <a:ext cx="3102" cy="179"/>
            </a:xfrm>
            <a:custGeom>
              <a:avLst/>
              <a:gdLst>
                <a:gd name="T0" fmla="*/ 294 w 294"/>
                <a:gd name="T1" fmla="*/ 0 h 17"/>
                <a:gd name="T2" fmla="*/ 170 w 294"/>
                <a:gd name="T3" fmla="*/ 0 h 17"/>
                <a:gd name="T4" fmla="*/ 170 w 294"/>
                <a:gd name="T5" fmla="*/ 17 h 17"/>
                <a:gd name="T6" fmla="*/ 68 w 294"/>
                <a:gd name="T7" fmla="*/ 17 h 17"/>
                <a:gd name="T8" fmla="*/ 68 w 294"/>
                <a:gd name="T9" fmla="*/ 0 h 17"/>
                <a:gd name="T10" fmla="*/ 0 w 294"/>
                <a:gd name="T11" fmla="*/ 0 h 17"/>
                <a:gd name="T12" fmla="*/ 0 60000 65536"/>
                <a:gd name="T13" fmla="*/ 0 60000 65536"/>
                <a:gd name="T14" fmla="*/ 0 60000 65536"/>
                <a:gd name="T15" fmla="*/ 0 60000 65536"/>
                <a:gd name="T16" fmla="*/ 0 60000 65536"/>
                <a:gd name="T17" fmla="*/ 0 60000 65536"/>
                <a:gd name="T18" fmla="*/ 0 w 294"/>
                <a:gd name="T19" fmla="*/ 0 h 17"/>
                <a:gd name="T20" fmla="*/ 294 w 294"/>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294" h="17">
                  <a:moveTo>
                    <a:pt x="294" y="0"/>
                  </a:moveTo>
                  <a:lnTo>
                    <a:pt x="170" y="0"/>
                  </a:lnTo>
                  <a:lnTo>
                    <a:pt x="170" y="17"/>
                  </a:lnTo>
                  <a:lnTo>
                    <a:pt x="68" y="17"/>
                  </a:lnTo>
                  <a:lnTo>
                    <a:pt x="68" y="0"/>
                  </a:lnTo>
                  <a:lnTo>
                    <a:pt x="0" y="0"/>
                  </a:lnTo>
                </a:path>
              </a:pathLst>
            </a:custGeom>
            <a:noFill/>
            <a:ln w="17463">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4168" name="Freeform 23"/>
            <p:cNvSpPr>
              <a:spLocks/>
            </p:cNvSpPr>
            <p:nvPr/>
          </p:nvSpPr>
          <p:spPr bwMode="auto">
            <a:xfrm>
              <a:off x="1503" y="1436"/>
              <a:ext cx="3102" cy="179"/>
            </a:xfrm>
            <a:custGeom>
              <a:avLst/>
              <a:gdLst>
                <a:gd name="T0" fmla="*/ 294 w 294"/>
                <a:gd name="T1" fmla="*/ 0 h 17"/>
                <a:gd name="T2" fmla="*/ 277 w 294"/>
                <a:gd name="T3" fmla="*/ 0 h 17"/>
                <a:gd name="T4" fmla="*/ 277 w 294"/>
                <a:gd name="T5" fmla="*/ 17 h 17"/>
                <a:gd name="T6" fmla="*/ 198 w 294"/>
                <a:gd name="T7" fmla="*/ 17 h 17"/>
                <a:gd name="T8" fmla="*/ 198 w 294"/>
                <a:gd name="T9" fmla="*/ 0 h 17"/>
                <a:gd name="T10" fmla="*/ 0 w 294"/>
                <a:gd name="T11" fmla="*/ 0 h 17"/>
                <a:gd name="T12" fmla="*/ 0 60000 65536"/>
                <a:gd name="T13" fmla="*/ 0 60000 65536"/>
                <a:gd name="T14" fmla="*/ 0 60000 65536"/>
                <a:gd name="T15" fmla="*/ 0 60000 65536"/>
                <a:gd name="T16" fmla="*/ 0 60000 65536"/>
                <a:gd name="T17" fmla="*/ 0 60000 65536"/>
                <a:gd name="T18" fmla="*/ 0 w 294"/>
                <a:gd name="T19" fmla="*/ 0 h 17"/>
                <a:gd name="T20" fmla="*/ 294 w 294"/>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294" h="17">
                  <a:moveTo>
                    <a:pt x="294" y="0"/>
                  </a:moveTo>
                  <a:lnTo>
                    <a:pt x="277" y="0"/>
                  </a:lnTo>
                  <a:lnTo>
                    <a:pt x="277" y="17"/>
                  </a:lnTo>
                  <a:lnTo>
                    <a:pt x="198" y="17"/>
                  </a:lnTo>
                  <a:lnTo>
                    <a:pt x="198" y="0"/>
                  </a:lnTo>
                  <a:lnTo>
                    <a:pt x="0" y="0"/>
                  </a:lnTo>
                </a:path>
              </a:pathLst>
            </a:custGeom>
            <a:noFill/>
            <a:ln w="17463">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4169" name="Freeform 24"/>
            <p:cNvSpPr>
              <a:spLocks/>
            </p:cNvSpPr>
            <p:nvPr/>
          </p:nvSpPr>
          <p:spPr bwMode="auto">
            <a:xfrm>
              <a:off x="1503" y="1794"/>
              <a:ext cx="3102" cy="180"/>
            </a:xfrm>
            <a:custGeom>
              <a:avLst/>
              <a:gdLst>
                <a:gd name="T0" fmla="*/ 294 w 294"/>
                <a:gd name="T1" fmla="*/ 0 h 17"/>
                <a:gd name="T2" fmla="*/ 277 w 294"/>
                <a:gd name="T3" fmla="*/ 0 h 17"/>
                <a:gd name="T4" fmla="*/ 277 w 294"/>
                <a:gd name="T5" fmla="*/ 17 h 17"/>
                <a:gd name="T6" fmla="*/ 68 w 294"/>
                <a:gd name="T7" fmla="*/ 17 h 17"/>
                <a:gd name="T8" fmla="*/ 68 w 294"/>
                <a:gd name="T9" fmla="*/ 0 h 17"/>
                <a:gd name="T10" fmla="*/ 0 w 294"/>
                <a:gd name="T11" fmla="*/ 0 h 17"/>
                <a:gd name="T12" fmla="*/ 0 60000 65536"/>
                <a:gd name="T13" fmla="*/ 0 60000 65536"/>
                <a:gd name="T14" fmla="*/ 0 60000 65536"/>
                <a:gd name="T15" fmla="*/ 0 60000 65536"/>
                <a:gd name="T16" fmla="*/ 0 60000 65536"/>
                <a:gd name="T17" fmla="*/ 0 60000 65536"/>
                <a:gd name="T18" fmla="*/ 0 w 294"/>
                <a:gd name="T19" fmla="*/ 0 h 17"/>
                <a:gd name="T20" fmla="*/ 294 w 294"/>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294" h="17">
                  <a:moveTo>
                    <a:pt x="294" y="0"/>
                  </a:moveTo>
                  <a:lnTo>
                    <a:pt x="277" y="0"/>
                  </a:lnTo>
                  <a:lnTo>
                    <a:pt x="277" y="17"/>
                  </a:lnTo>
                  <a:lnTo>
                    <a:pt x="68" y="17"/>
                  </a:lnTo>
                  <a:lnTo>
                    <a:pt x="68" y="0"/>
                  </a:lnTo>
                  <a:lnTo>
                    <a:pt x="0" y="0"/>
                  </a:lnTo>
                </a:path>
              </a:pathLst>
            </a:custGeom>
            <a:noFill/>
            <a:ln w="17463">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4170" name="Freeform 25"/>
            <p:cNvSpPr>
              <a:spLocks/>
            </p:cNvSpPr>
            <p:nvPr/>
          </p:nvSpPr>
          <p:spPr bwMode="auto">
            <a:xfrm>
              <a:off x="1503" y="2153"/>
              <a:ext cx="3102" cy="180"/>
            </a:xfrm>
            <a:custGeom>
              <a:avLst/>
              <a:gdLst>
                <a:gd name="T0" fmla="*/ 294 w 294"/>
                <a:gd name="T1" fmla="*/ 17 h 17"/>
                <a:gd name="T2" fmla="*/ 266 w 294"/>
                <a:gd name="T3" fmla="*/ 17 h 17"/>
                <a:gd name="T4" fmla="*/ 266 w 294"/>
                <a:gd name="T5" fmla="*/ 0 h 17"/>
                <a:gd name="T6" fmla="*/ 209 w 294"/>
                <a:gd name="T7" fmla="*/ 0 h 17"/>
                <a:gd name="T8" fmla="*/ 209 w 294"/>
                <a:gd name="T9" fmla="*/ 17 h 17"/>
                <a:gd name="T10" fmla="*/ 68 w 294"/>
                <a:gd name="T11" fmla="*/ 17 h 17"/>
                <a:gd name="T12" fmla="*/ 68 w 294"/>
                <a:gd name="T13" fmla="*/ 0 h 17"/>
                <a:gd name="T14" fmla="*/ 22 w 294"/>
                <a:gd name="T15" fmla="*/ 0 h 17"/>
                <a:gd name="T16" fmla="*/ 22 w 294"/>
                <a:gd name="T17" fmla="*/ 17 h 17"/>
                <a:gd name="T18" fmla="*/ 0 w 294"/>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4"/>
                <a:gd name="T31" fmla="*/ 0 h 17"/>
                <a:gd name="T32" fmla="*/ 294 w 294"/>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4" h="17">
                  <a:moveTo>
                    <a:pt x="294" y="17"/>
                  </a:moveTo>
                  <a:lnTo>
                    <a:pt x="266" y="17"/>
                  </a:lnTo>
                  <a:lnTo>
                    <a:pt x="266" y="0"/>
                  </a:lnTo>
                  <a:lnTo>
                    <a:pt x="209" y="0"/>
                  </a:lnTo>
                  <a:lnTo>
                    <a:pt x="209" y="17"/>
                  </a:lnTo>
                  <a:lnTo>
                    <a:pt x="68" y="17"/>
                  </a:lnTo>
                  <a:lnTo>
                    <a:pt x="68" y="0"/>
                  </a:lnTo>
                  <a:lnTo>
                    <a:pt x="22" y="0"/>
                  </a:lnTo>
                  <a:lnTo>
                    <a:pt x="22" y="17"/>
                  </a:lnTo>
                  <a:lnTo>
                    <a:pt x="0" y="17"/>
                  </a:lnTo>
                </a:path>
              </a:pathLst>
            </a:custGeom>
            <a:noFill/>
            <a:ln w="17463">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4171" name="Freeform 26"/>
            <p:cNvSpPr>
              <a:spLocks/>
            </p:cNvSpPr>
            <p:nvPr/>
          </p:nvSpPr>
          <p:spPr bwMode="auto">
            <a:xfrm>
              <a:off x="1503" y="2512"/>
              <a:ext cx="3102" cy="179"/>
            </a:xfrm>
            <a:custGeom>
              <a:avLst/>
              <a:gdLst>
                <a:gd name="T0" fmla="*/ 294 w 294"/>
                <a:gd name="T1" fmla="*/ 0 h 17"/>
                <a:gd name="T2" fmla="*/ 277 w 294"/>
                <a:gd name="T3" fmla="*/ 0 h 17"/>
                <a:gd name="T4" fmla="*/ 277 w 294"/>
                <a:gd name="T5" fmla="*/ 17 h 17"/>
                <a:gd name="T6" fmla="*/ 141 w 294"/>
                <a:gd name="T7" fmla="*/ 17 h 17"/>
                <a:gd name="T8" fmla="*/ 141 w 294"/>
                <a:gd name="T9" fmla="*/ 0 h 17"/>
                <a:gd name="T10" fmla="*/ 0 w 294"/>
                <a:gd name="T11" fmla="*/ 0 h 17"/>
                <a:gd name="T12" fmla="*/ 0 60000 65536"/>
                <a:gd name="T13" fmla="*/ 0 60000 65536"/>
                <a:gd name="T14" fmla="*/ 0 60000 65536"/>
                <a:gd name="T15" fmla="*/ 0 60000 65536"/>
                <a:gd name="T16" fmla="*/ 0 60000 65536"/>
                <a:gd name="T17" fmla="*/ 0 60000 65536"/>
                <a:gd name="T18" fmla="*/ 0 w 294"/>
                <a:gd name="T19" fmla="*/ 0 h 17"/>
                <a:gd name="T20" fmla="*/ 294 w 294"/>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294" h="17">
                  <a:moveTo>
                    <a:pt x="294" y="0"/>
                  </a:moveTo>
                  <a:lnTo>
                    <a:pt x="277" y="0"/>
                  </a:lnTo>
                  <a:lnTo>
                    <a:pt x="277" y="17"/>
                  </a:lnTo>
                  <a:lnTo>
                    <a:pt x="141" y="17"/>
                  </a:lnTo>
                  <a:lnTo>
                    <a:pt x="141" y="0"/>
                  </a:lnTo>
                  <a:lnTo>
                    <a:pt x="0" y="0"/>
                  </a:lnTo>
                </a:path>
              </a:pathLst>
            </a:custGeom>
            <a:noFill/>
            <a:ln w="17463">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4172" name="Rectangle 27"/>
            <p:cNvSpPr>
              <a:spLocks noChangeArrowheads="1"/>
            </p:cNvSpPr>
            <p:nvPr/>
          </p:nvSpPr>
          <p:spPr bwMode="auto">
            <a:xfrm>
              <a:off x="1893" y="2922"/>
              <a:ext cx="160"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Free</a:t>
              </a:r>
              <a:endParaRPr lang="en-US" altLang="en-US" sz="1400"/>
            </a:p>
          </p:txBody>
        </p:sp>
        <p:sp>
          <p:nvSpPr>
            <p:cNvPr id="134173" name="Rectangle 28"/>
            <p:cNvSpPr>
              <a:spLocks noChangeArrowheads="1"/>
            </p:cNvSpPr>
            <p:nvPr/>
          </p:nvSpPr>
          <p:spPr bwMode="auto">
            <a:xfrm>
              <a:off x="2695" y="2922"/>
              <a:ext cx="398"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Arbitration</a:t>
              </a:r>
              <a:endParaRPr lang="en-US" altLang="en-US" sz="1400"/>
            </a:p>
          </p:txBody>
        </p:sp>
        <p:sp>
          <p:nvSpPr>
            <p:cNvPr id="134174" name="Rectangle 29"/>
            <p:cNvSpPr>
              <a:spLocks noChangeArrowheads="1"/>
            </p:cNvSpPr>
            <p:nvPr/>
          </p:nvSpPr>
          <p:spPr bwMode="auto">
            <a:xfrm>
              <a:off x="3772" y="2922"/>
              <a:ext cx="334"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Selection</a:t>
              </a:r>
              <a:endParaRPr lang="en-US" altLang="en-US" sz="1400"/>
            </a:p>
          </p:txBody>
        </p:sp>
        <p:sp>
          <p:nvSpPr>
            <p:cNvPr id="134175" name="Rectangle 32"/>
            <p:cNvSpPr>
              <a:spLocks noChangeArrowheads="1"/>
            </p:cNvSpPr>
            <p:nvPr/>
          </p:nvSpPr>
          <p:spPr bwMode="auto">
            <a:xfrm>
              <a:off x="3761" y="792"/>
              <a:ext cx="713"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Targets examine ID</a:t>
              </a:r>
              <a:endParaRPr lang="en-US" altLang="en-US" sz="1400"/>
            </a:p>
          </p:txBody>
        </p:sp>
        <p:sp>
          <p:nvSpPr>
            <p:cNvPr id="134176" name="Rectangle 34"/>
            <p:cNvSpPr>
              <a:spLocks noChangeArrowheads="1"/>
            </p:cNvSpPr>
            <p:nvPr/>
          </p:nvSpPr>
          <p:spPr bwMode="auto">
            <a:xfrm>
              <a:off x="1144" y="1119"/>
              <a:ext cx="65"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D</a:t>
              </a:r>
              <a:endParaRPr lang="en-US" altLang="en-US" sz="1400"/>
            </a:p>
          </p:txBody>
        </p:sp>
        <p:sp>
          <p:nvSpPr>
            <p:cNvPr id="134177" name="Rectangle 35"/>
            <p:cNvSpPr>
              <a:spLocks noChangeArrowheads="1"/>
            </p:cNvSpPr>
            <p:nvPr/>
          </p:nvSpPr>
          <p:spPr bwMode="auto">
            <a:xfrm>
              <a:off x="1218" y="1119"/>
              <a:ext cx="60"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B</a:t>
              </a:r>
              <a:endParaRPr lang="en-US" altLang="en-US" sz="1400"/>
            </a:p>
          </p:txBody>
        </p:sp>
        <p:sp>
          <p:nvSpPr>
            <p:cNvPr id="134178" name="Rectangle 36"/>
            <p:cNvSpPr>
              <a:spLocks noChangeArrowheads="1"/>
            </p:cNvSpPr>
            <p:nvPr/>
          </p:nvSpPr>
          <p:spPr bwMode="auto">
            <a:xfrm>
              <a:off x="1292" y="1119"/>
              <a:ext cx="45"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2</a:t>
              </a:r>
              <a:endParaRPr lang="en-US" altLang="en-US" sz="1400"/>
            </a:p>
          </p:txBody>
        </p:sp>
        <p:sp>
          <p:nvSpPr>
            <p:cNvPr id="134179" name="Line 37"/>
            <p:cNvSpPr>
              <a:spLocks noChangeShapeType="1"/>
            </p:cNvSpPr>
            <p:nvPr/>
          </p:nvSpPr>
          <p:spPr bwMode="auto">
            <a:xfrm flipH="1">
              <a:off x="1155" y="1117"/>
              <a:ext cx="168"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4180" name="Rectangle 38"/>
            <p:cNvSpPr>
              <a:spLocks noChangeArrowheads="1"/>
            </p:cNvSpPr>
            <p:nvPr/>
          </p:nvSpPr>
          <p:spPr bwMode="auto">
            <a:xfrm>
              <a:off x="1144" y="1478"/>
              <a:ext cx="65"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D</a:t>
              </a:r>
              <a:endParaRPr lang="en-US" altLang="en-US" sz="1400"/>
            </a:p>
          </p:txBody>
        </p:sp>
        <p:sp>
          <p:nvSpPr>
            <p:cNvPr id="134181" name="Rectangle 39"/>
            <p:cNvSpPr>
              <a:spLocks noChangeArrowheads="1"/>
            </p:cNvSpPr>
            <p:nvPr/>
          </p:nvSpPr>
          <p:spPr bwMode="auto">
            <a:xfrm>
              <a:off x="1218" y="1478"/>
              <a:ext cx="60"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B</a:t>
              </a:r>
              <a:endParaRPr lang="en-US" altLang="en-US" sz="1400"/>
            </a:p>
          </p:txBody>
        </p:sp>
        <p:sp>
          <p:nvSpPr>
            <p:cNvPr id="134182" name="Rectangle 40"/>
            <p:cNvSpPr>
              <a:spLocks noChangeArrowheads="1"/>
            </p:cNvSpPr>
            <p:nvPr/>
          </p:nvSpPr>
          <p:spPr bwMode="auto">
            <a:xfrm>
              <a:off x="1292" y="1478"/>
              <a:ext cx="45"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5</a:t>
              </a:r>
              <a:endParaRPr lang="en-US" altLang="en-US" sz="1400"/>
            </a:p>
          </p:txBody>
        </p:sp>
        <p:sp>
          <p:nvSpPr>
            <p:cNvPr id="134183" name="Line 41"/>
            <p:cNvSpPr>
              <a:spLocks noChangeShapeType="1"/>
            </p:cNvSpPr>
            <p:nvPr/>
          </p:nvSpPr>
          <p:spPr bwMode="auto">
            <a:xfrm flipH="1">
              <a:off x="1155" y="1475"/>
              <a:ext cx="168"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4184" name="Rectangle 42"/>
            <p:cNvSpPr>
              <a:spLocks noChangeArrowheads="1"/>
            </p:cNvSpPr>
            <p:nvPr/>
          </p:nvSpPr>
          <p:spPr bwMode="auto">
            <a:xfrm>
              <a:off x="1144" y="1837"/>
              <a:ext cx="65"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D</a:t>
              </a:r>
              <a:endParaRPr lang="en-US" altLang="en-US" sz="1400"/>
            </a:p>
          </p:txBody>
        </p:sp>
        <p:sp>
          <p:nvSpPr>
            <p:cNvPr id="134185" name="Rectangle 43"/>
            <p:cNvSpPr>
              <a:spLocks noChangeArrowheads="1"/>
            </p:cNvSpPr>
            <p:nvPr/>
          </p:nvSpPr>
          <p:spPr bwMode="auto">
            <a:xfrm>
              <a:off x="1218" y="1837"/>
              <a:ext cx="60"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B</a:t>
              </a:r>
              <a:endParaRPr lang="en-US" altLang="en-US" sz="1400"/>
            </a:p>
          </p:txBody>
        </p:sp>
        <p:sp>
          <p:nvSpPr>
            <p:cNvPr id="134186" name="Rectangle 44"/>
            <p:cNvSpPr>
              <a:spLocks noChangeArrowheads="1"/>
            </p:cNvSpPr>
            <p:nvPr/>
          </p:nvSpPr>
          <p:spPr bwMode="auto">
            <a:xfrm>
              <a:off x="1292" y="1837"/>
              <a:ext cx="45"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6</a:t>
              </a:r>
              <a:endParaRPr lang="en-US" altLang="en-US" sz="1400"/>
            </a:p>
          </p:txBody>
        </p:sp>
        <p:sp>
          <p:nvSpPr>
            <p:cNvPr id="134187" name="Line 45"/>
            <p:cNvSpPr>
              <a:spLocks noChangeShapeType="1"/>
            </p:cNvSpPr>
            <p:nvPr/>
          </p:nvSpPr>
          <p:spPr bwMode="auto">
            <a:xfrm flipH="1">
              <a:off x="1155" y="1833"/>
              <a:ext cx="168"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4188" name="Rectangle 46"/>
            <p:cNvSpPr>
              <a:spLocks noChangeArrowheads="1"/>
            </p:cNvSpPr>
            <p:nvPr/>
          </p:nvSpPr>
          <p:spPr bwMode="auto">
            <a:xfrm>
              <a:off x="1144" y="2195"/>
              <a:ext cx="60"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B</a:t>
              </a:r>
              <a:endParaRPr lang="en-US" altLang="en-US" sz="1400"/>
            </a:p>
          </p:txBody>
        </p:sp>
        <p:sp>
          <p:nvSpPr>
            <p:cNvPr id="134189" name="Rectangle 47"/>
            <p:cNvSpPr>
              <a:spLocks noChangeArrowheads="1"/>
            </p:cNvSpPr>
            <p:nvPr/>
          </p:nvSpPr>
          <p:spPr bwMode="auto">
            <a:xfrm>
              <a:off x="1207" y="2195"/>
              <a:ext cx="50"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S</a:t>
              </a:r>
              <a:endParaRPr lang="en-US" altLang="en-US" sz="1400"/>
            </a:p>
          </p:txBody>
        </p:sp>
        <p:sp>
          <p:nvSpPr>
            <p:cNvPr id="134190" name="Rectangle 48"/>
            <p:cNvSpPr>
              <a:spLocks noChangeArrowheads="1"/>
            </p:cNvSpPr>
            <p:nvPr/>
          </p:nvSpPr>
          <p:spPr bwMode="auto">
            <a:xfrm>
              <a:off x="1271" y="2195"/>
              <a:ext cx="65"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Y</a:t>
              </a:r>
              <a:endParaRPr lang="en-US" altLang="en-US" sz="1400"/>
            </a:p>
          </p:txBody>
        </p:sp>
        <p:sp>
          <p:nvSpPr>
            <p:cNvPr id="134191" name="Line 49"/>
            <p:cNvSpPr>
              <a:spLocks noChangeShapeType="1"/>
            </p:cNvSpPr>
            <p:nvPr/>
          </p:nvSpPr>
          <p:spPr bwMode="auto">
            <a:xfrm flipH="1">
              <a:off x="1155" y="2190"/>
              <a:ext cx="168"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4192" name="Rectangle 50"/>
            <p:cNvSpPr>
              <a:spLocks noChangeArrowheads="1"/>
            </p:cNvSpPr>
            <p:nvPr/>
          </p:nvSpPr>
          <p:spPr bwMode="auto">
            <a:xfrm>
              <a:off x="1155" y="2554"/>
              <a:ext cx="50"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S</a:t>
              </a:r>
              <a:endParaRPr lang="en-US" altLang="en-US" sz="1400"/>
            </a:p>
          </p:txBody>
        </p:sp>
        <p:sp>
          <p:nvSpPr>
            <p:cNvPr id="134193" name="Rectangle 51"/>
            <p:cNvSpPr>
              <a:spLocks noChangeArrowheads="1"/>
            </p:cNvSpPr>
            <p:nvPr/>
          </p:nvSpPr>
          <p:spPr bwMode="auto">
            <a:xfrm>
              <a:off x="1218" y="2554"/>
              <a:ext cx="54"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E</a:t>
              </a:r>
              <a:endParaRPr lang="en-US" altLang="en-US" sz="1400"/>
            </a:p>
          </p:txBody>
        </p:sp>
        <p:sp>
          <p:nvSpPr>
            <p:cNvPr id="134194" name="Rectangle 52"/>
            <p:cNvSpPr>
              <a:spLocks noChangeArrowheads="1"/>
            </p:cNvSpPr>
            <p:nvPr/>
          </p:nvSpPr>
          <p:spPr bwMode="auto">
            <a:xfrm>
              <a:off x="1281" y="2554"/>
              <a:ext cx="54"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L</a:t>
              </a:r>
              <a:endParaRPr lang="en-US" altLang="en-US" sz="1400"/>
            </a:p>
          </p:txBody>
        </p:sp>
        <p:sp>
          <p:nvSpPr>
            <p:cNvPr id="134195" name="Line 53"/>
            <p:cNvSpPr>
              <a:spLocks noChangeShapeType="1"/>
            </p:cNvSpPr>
            <p:nvPr/>
          </p:nvSpPr>
          <p:spPr bwMode="auto">
            <a:xfrm flipH="1">
              <a:off x="1165" y="2548"/>
              <a:ext cx="158"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34146" name="Rectangle 54"/>
          <p:cNvSpPr>
            <a:spLocks noChangeArrowheads="1"/>
          </p:cNvSpPr>
          <p:nvPr/>
        </p:nvSpPr>
        <p:spPr bwMode="auto">
          <a:xfrm>
            <a:off x="990600" y="6096000"/>
            <a:ext cx="7467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2000">
                <a:solidFill>
                  <a:srgbClr val="000000"/>
                </a:solidFill>
                <a:latin typeface="Nimbus Roman No9 L"/>
              </a:rPr>
              <a:t>Figure 42. Arbitration and selection on the SCSI bus.</a:t>
            </a:r>
          </a:p>
          <a:p>
            <a:r>
              <a:rPr lang="en-US" altLang="en-US" sz="2000">
                <a:solidFill>
                  <a:srgbClr val="000000"/>
                </a:solidFill>
                <a:latin typeface="Nimbus Roman No9 L"/>
              </a:rPr>
              <a:t>	   Device 6 wins arbitration and selects device 2.</a:t>
            </a:r>
            <a:endParaRPr lang="en-US" altLang="en-US" sz="2000"/>
          </a:p>
        </p:txBody>
      </p:sp>
    </p:spTree>
    <p:extLst>
      <p:ext uri="{BB962C8B-B14F-4D97-AF65-F5344CB8AC3E}">
        <p14:creationId xmlns:p14="http://schemas.microsoft.com/office/powerpoint/2010/main" val="47131806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noChangeArrowheads="1"/>
          </p:cNvSpPr>
          <p:nvPr>
            <p:ph type="title"/>
          </p:nvPr>
        </p:nvSpPr>
        <p:spPr/>
        <p:txBody>
          <a:bodyPr/>
          <a:lstStyle/>
          <a:p>
            <a:r>
              <a:rPr lang="en-US" altLang="en-US"/>
              <a:t>USB</a:t>
            </a:r>
          </a:p>
        </p:txBody>
      </p:sp>
      <p:sp>
        <p:nvSpPr>
          <p:cNvPr id="87043" name="Rectangle 3"/>
          <p:cNvSpPr>
            <a:spLocks noGrp="1" noChangeArrowheads="1"/>
          </p:cNvSpPr>
          <p:nvPr>
            <p:ph idx="1"/>
          </p:nvPr>
        </p:nvSpPr>
        <p:spPr/>
        <p:txBody>
          <a:bodyPr>
            <a:normAutofit lnSpcReduction="10000"/>
          </a:bodyPr>
          <a:lstStyle/>
          <a:p>
            <a:pPr marL="274320" indent="-274320" algn="just" fontAlgn="auto">
              <a:lnSpc>
                <a:spcPct val="90000"/>
              </a:lnSpc>
              <a:spcAft>
                <a:spcPts val="0"/>
              </a:spcAft>
              <a:buClr>
                <a:schemeClr val="accent3"/>
              </a:buClr>
              <a:buFont typeface="Wingdings 2"/>
              <a:buChar char=""/>
              <a:defRPr/>
            </a:pPr>
            <a:r>
              <a:rPr lang="en-US" dirty="0"/>
              <a:t>Universal Serial Bus (USB) is an industry standard developed through a collaborative effort of several computer and communication companies, including Compaq, Hewlett-Packard, Intel, Lucent, Microsoft, Nortel Networks, and Philips.</a:t>
            </a:r>
            <a:endParaRPr lang="en-US" i="1" dirty="0"/>
          </a:p>
          <a:p>
            <a:pPr marL="274320" indent="-274320" algn="just" fontAlgn="auto">
              <a:lnSpc>
                <a:spcPct val="90000"/>
              </a:lnSpc>
              <a:spcAft>
                <a:spcPts val="0"/>
              </a:spcAft>
              <a:buClr>
                <a:schemeClr val="accent3"/>
              </a:buClr>
              <a:buFont typeface="Wingdings 2"/>
              <a:buChar char=""/>
              <a:defRPr/>
            </a:pPr>
            <a:r>
              <a:rPr lang="en-US" sz="2800" dirty="0"/>
              <a:t>Speed</a:t>
            </a:r>
          </a:p>
          <a:p>
            <a:pPr lvl="2" indent="-246888" algn="just" fontAlgn="auto">
              <a:lnSpc>
                <a:spcPct val="90000"/>
              </a:lnSpc>
              <a:spcAft>
                <a:spcPts val="0"/>
              </a:spcAft>
              <a:buFont typeface="Wingdings 2"/>
              <a:buChar char=""/>
              <a:defRPr/>
            </a:pPr>
            <a:r>
              <a:rPr lang="en-US" dirty="0"/>
              <a:t>Low-speed(1.5 Mb/s)</a:t>
            </a:r>
          </a:p>
          <a:p>
            <a:pPr lvl="2" indent="-246888" algn="just" fontAlgn="auto">
              <a:lnSpc>
                <a:spcPct val="90000"/>
              </a:lnSpc>
              <a:spcAft>
                <a:spcPts val="0"/>
              </a:spcAft>
              <a:buFont typeface="Wingdings 2"/>
              <a:buChar char=""/>
              <a:defRPr/>
            </a:pPr>
            <a:r>
              <a:rPr lang="en-US" dirty="0"/>
              <a:t>Full-speed(12 Mb/s)</a:t>
            </a:r>
          </a:p>
          <a:p>
            <a:pPr lvl="2" indent="-246888" algn="just" fontAlgn="auto">
              <a:lnSpc>
                <a:spcPct val="90000"/>
              </a:lnSpc>
              <a:spcAft>
                <a:spcPts val="0"/>
              </a:spcAft>
              <a:buFont typeface="Wingdings 2"/>
              <a:buChar char=""/>
              <a:defRPr/>
            </a:pPr>
            <a:r>
              <a:rPr lang="en-US" dirty="0"/>
              <a:t>High-speed(480 Mb/s)</a:t>
            </a:r>
          </a:p>
          <a:p>
            <a:pPr marL="274320" indent="-274320" algn="just" fontAlgn="auto">
              <a:lnSpc>
                <a:spcPct val="90000"/>
              </a:lnSpc>
              <a:spcAft>
                <a:spcPts val="0"/>
              </a:spcAft>
              <a:buClr>
                <a:schemeClr val="accent3"/>
              </a:buClr>
              <a:buFont typeface="Wingdings 2"/>
              <a:buChar char=""/>
              <a:defRPr/>
            </a:pPr>
            <a:r>
              <a:rPr lang="en-US" dirty="0"/>
              <a:t>Port Limitation</a:t>
            </a:r>
          </a:p>
          <a:p>
            <a:pPr marL="274320" indent="-274320" algn="just" fontAlgn="auto">
              <a:lnSpc>
                <a:spcPct val="90000"/>
              </a:lnSpc>
              <a:spcAft>
                <a:spcPts val="0"/>
              </a:spcAft>
              <a:buClr>
                <a:schemeClr val="accent3"/>
              </a:buClr>
              <a:buFont typeface="Wingdings 2"/>
              <a:buChar char=""/>
              <a:defRPr/>
            </a:pPr>
            <a:r>
              <a:rPr lang="en-US" dirty="0"/>
              <a:t>Device Characteristics</a:t>
            </a:r>
          </a:p>
          <a:p>
            <a:pPr marL="274320" indent="-274320" algn="just" fontAlgn="auto">
              <a:lnSpc>
                <a:spcPct val="90000"/>
              </a:lnSpc>
              <a:spcAft>
                <a:spcPts val="0"/>
              </a:spcAft>
              <a:buClr>
                <a:schemeClr val="accent3"/>
              </a:buClr>
              <a:buFont typeface="Wingdings 2"/>
              <a:buChar char=""/>
              <a:defRPr/>
            </a:pPr>
            <a:r>
              <a:rPr lang="en-US" dirty="0"/>
              <a:t>Plug-and-play</a:t>
            </a:r>
          </a:p>
        </p:txBody>
      </p:sp>
    </p:spTree>
    <p:extLst>
      <p:ext uri="{BB962C8B-B14F-4D97-AF65-F5344CB8AC3E}">
        <p14:creationId xmlns:p14="http://schemas.microsoft.com/office/powerpoint/2010/main" val="315963944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193" name="Group 60"/>
          <p:cNvGrpSpPr>
            <a:grpSpLocks/>
          </p:cNvGrpSpPr>
          <p:nvPr/>
        </p:nvGrpSpPr>
        <p:grpSpPr bwMode="auto">
          <a:xfrm>
            <a:off x="1039813" y="1981200"/>
            <a:ext cx="6808787" cy="4419600"/>
            <a:chOff x="655" y="519"/>
            <a:chExt cx="3010" cy="3176"/>
          </a:xfrm>
        </p:grpSpPr>
        <p:sp>
          <p:nvSpPr>
            <p:cNvPr id="136195" name="Line 3"/>
            <p:cNvSpPr>
              <a:spLocks noChangeShapeType="1"/>
            </p:cNvSpPr>
            <p:nvPr/>
          </p:nvSpPr>
          <p:spPr bwMode="auto">
            <a:xfrm flipV="1">
              <a:off x="2494" y="2024"/>
              <a:ext cx="502" cy="66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6196" name="Line 4"/>
            <p:cNvSpPr>
              <a:spLocks noChangeShapeType="1"/>
            </p:cNvSpPr>
            <p:nvPr/>
          </p:nvSpPr>
          <p:spPr bwMode="auto">
            <a:xfrm flipH="1" flipV="1">
              <a:off x="1491" y="2024"/>
              <a:ext cx="502" cy="66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6197" name="Line 5"/>
            <p:cNvSpPr>
              <a:spLocks noChangeShapeType="1"/>
            </p:cNvSpPr>
            <p:nvPr/>
          </p:nvSpPr>
          <p:spPr bwMode="auto">
            <a:xfrm flipV="1">
              <a:off x="906" y="2024"/>
              <a:ext cx="585" cy="79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6198" name="Line 6"/>
            <p:cNvSpPr>
              <a:spLocks noChangeShapeType="1"/>
            </p:cNvSpPr>
            <p:nvPr/>
          </p:nvSpPr>
          <p:spPr bwMode="auto">
            <a:xfrm flipV="1">
              <a:off x="2996" y="2033"/>
              <a:ext cx="1" cy="659"/>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6199" name="Line 7"/>
            <p:cNvSpPr>
              <a:spLocks noChangeShapeType="1"/>
            </p:cNvSpPr>
            <p:nvPr/>
          </p:nvSpPr>
          <p:spPr bwMode="auto">
            <a:xfrm flipH="1" flipV="1">
              <a:off x="2996" y="2024"/>
              <a:ext cx="502" cy="66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6200" name="Line 8"/>
            <p:cNvSpPr>
              <a:spLocks noChangeShapeType="1"/>
            </p:cNvSpPr>
            <p:nvPr/>
          </p:nvSpPr>
          <p:spPr bwMode="auto">
            <a:xfrm flipH="1" flipV="1">
              <a:off x="2244" y="1188"/>
              <a:ext cx="752" cy="83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6201" name="Rectangle 9"/>
            <p:cNvSpPr>
              <a:spLocks noChangeArrowheads="1"/>
            </p:cNvSpPr>
            <p:nvPr/>
          </p:nvSpPr>
          <p:spPr bwMode="auto">
            <a:xfrm>
              <a:off x="1575" y="519"/>
              <a:ext cx="1337" cy="669"/>
            </a:xfrm>
            <a:prstGeom prst="rect">
              <a:avLst/>
            </a:prstGeom>
            <a:solidFill>
              <a:srgbClr val="FFFFFF"/>
            </a:solidFill>
            <a:ln w="0">
              <a:solidFill>
                <a:srgbClr val="FF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36202" name="Rectangle 10"/>
            <p:cNvSpPr>
              <a:spLocks noChangeArrowheads="1"/>
            </p:cNvSpPr>
            <p:nvPr/>
          </p:nvSpPr>
          <p:spPr bwMode="auto">
            <a:xfrm>
              <a:off x="1575" y="519"/>
              <a:ext cx="1337" cy="669"/>
            </a:xfrm>
            <a:prstGeom prst="rect">
              <a:avLst/>
            </a:prstGeom>
            <a:ln>
              <a:headEnd/>
              <a:tailEnd/>
            </a:ln>
          </p:spPr>
          <p:style>
            <a:lnRef idx="2">
              <a:schemeClr val="dk1"/>
            </a:lnRef>
            <a:fillRef idx="1">
              <a:schemeClr val="lt1"/>
            </a:fillRef>
            <a:effectRef idx="0">
              <a:schemeClr val="dk1"/>
            </a:effectRef>
            <a:fontRef idx="minor">
              <a:schemeClr val="dk1"/>
            </a:fontRef>
          </p:style>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36203" name="Rectangle 11"/>
            <p:cNvSpPr>
              <a:spLocks noChangeArrowheads="1"/>
            </p:cNvSpPr>
            <p:nvPr/>
          </p:nvSpPr>
          <p:spPr bwMode="auto">
            <a:xfrm>
              <a:off x="1826" y="2692"/>
              <a:ext cx="334" cy="251"/>
            </a:xfrm>
            <a:prstGeom prst="rect">
              <a:avLst/>
            </a:prstGeom>
            <a:ln>
              <a:headEnd/>
              <a:tailEnd/>
            </a:ln>
          </p:spPr>
          <p:style>
            <a:lnRef idx="2">
              <a:schemeClr val="dk1"/>
            </a:lnRef>
            <a:fillRef idx="1">
              <a:schemeClr val="lt1"/>
            </a:fillRef>
            <a:effectRef idx="0">
              <a:schemeClr val="dk1"/>
            </a:effectRef>
            <a:fontRef idx="minor">
              <a:schemeClr val="dk1"/>
            </a:fontRef>
          </p:style>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36204" name="Rectangle 12"/>
            <p:cNvSpPr>
              <a:spLocks noChangeArrowheads="1"/>
            </p:cNvSpPr>
            <p:nvPr/>
          </p:nvSpPr>
          <p:spPr bwMode="auto">
            <a:xfrm>
              <a:off x="1826" y="2692"/>
              <a:ext cx="334" cy="251"/>
            </a:xfrm>
            <a:prstGeom prst="rect">
              <a:avLst/>
            </a:prstGeom>
            <a:ln>
              <a:headEnd/>
              <a:tailEnd/>
            </a:ln>
          </p:spPr>
          <p:style>
            <a:lnRef idx="2">
              <a:schemeClr val="dk1"/>
            </a:lnRef>
            <a:fillRef idx="1">
              <a:schemeClr val="lt1"/>
            </a:fillRef>
            <a:effectRef idx="0">
              <a:schemeClr val="dk1"/>
            </a:effectRef>
            <a:fontRef idx="minor">
              <a:schemeClr val="dk1"/>
            </a:fontRef>
          </p:style>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36205" name="Rectangle 13"/>
            <p:cNvSpPr>
              <a:spLocks noChangeArrowheads="1"/>
            </p:cNvSpPr>
            <p:nvPr/>
          </p:nvSpPr>
          <p:spPr bwMode="auto">
            <a:xfrm>
              <a:off x="1575" y="3444"/>
              <a:ext cx="334" cy="251"/>
            </a:xfrm>
            <a:prstGeom prst="rect">
              <a:avLst/>
            </a:prstGeom>
            <a:ln>
              <a:headEnd/>
              <a:tailEnd/>
            </a:ln>
          </p:spPr>
          <p:style>
            <a:lnRef idx="2">
              <a:schemeClr val="dk1"/>
            </a:lnRef>
            <a:fillRef idx="1">
              <a:schemeClr val="lt1"/>
            </a:fillRef>
            <a:effectRef idx="0">
              <a:schemeClr val="dk1"/>
            </a:effectRef>
            <a:fontRef idx="minor">
              <a:schemeClr val="dk1"/>
            </a:fontRef>
          </p:style>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36206" name="Rectangle 14"/>
            <p:cNvSpPr>
              <a:spLocks noChangeArrowheads="1"/>
            </p:cNvSpPr>
            <p:nvPr/>
          </p:nvSpPr>
          <p:spPr bwMode="auto">
            <a:xfrm>
              <a:off x="1575" y="3444"/>
              <a:ext cx="334" cy="251"/>
            </a:xfrm>
            <a:prstGeom prst="rect">
              <a:avLst/>
            </a:prstGeom>
            <a:ln>
              <a:headEnd/>
              <a:tailEnd/>
            </a:ln>
          </p:spPr>
          <p:style>
            <a:lnRef idx="2">
              <a:schemeClr val="dk1"/>
            </a:lnRef>
            <a:fillRef idx="1">
              <a:schemeClr val="lt1"/>
            </a:fillRef>
            <a:effectRef idx="0">
              <a:schemeClr val="dk1"/>
            </a:effectRef>
            <a:fontRef idx="minor">
              <a:schemeClr val="dk1"/>
            </a:fontRef>
          </p:style>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36207" name="Rectangle 15"/>
            <p:cNvSpPr>
              <a:spLocks noChangeArrowheads="1"/>
            </p:cNvSpPr>
            <p:nvPr/>
          </p:nvSpPr>
          <p:spPr bwMode="auto">
            <a:xfrm>
              <a:off x="655" y="3444"/>
              <a:ext cx="335" cy="251"/>
            </a:xfrm>
            <a:prstGeom prst="rect">
              <a:avLst/>
            </a:prstGeom>
            <a:ln>
              <a:headEnd/>
              <a:tailEnd/>
            </a:ln>
          </p:spPr>
          <p:style>
            <a:lnRef idx="2">
              <a:schemeClr val="dk1"/>
            </a:lnRef>
            <a:fillRef idx="1">
              <a:schemeClr val="lt1"/>
            </a:fillRef>
            <a:effectRef idx="0">
              <a:schemeClr val="dk1"/>
            </a:effectRef>
            <a:fontRef idx="minor">
              <a:schemeClr val="dk1"/>
            </a:fontRef>
          </p:style>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36208" name="Rectangle 16"/>
            <p:cNvSpPr>
              <a:spLocks noChangeArrowheads="1"/>
            </p:cNvSpPr>
            <p:nvPr/>
          </p:nvSpPr>
          <p:spPr bwMode="auto">
            <a:xfrm>
              <a:off x="655" y="3444"/>
              <a:ext cx="335" cy="251"/>
            </a:xfrm>
            <a:prstGeom prst="rect">
              <a:avLst/>
            </a:prstGeom>
            <a:ln>
              <a:headEnd/>
              <a:tailEnd/>
            </a:ln>
          </p:spPr>
          <p:style>
            <a:lnRef idx="2">
              <a:schemeClr val="dk1"/>
            </a:lnRef>
            <a:fillRef idx="1">
              <a:schemeClr val="lt1"/>
            </a:fillRef>
            <a:effectRef idx="0">
              <a:schemeClr val="dk1"/>
            </a:effectRef>
            <a:fontRef idx="minor">
              <a:schemeClr val="dk1"/>
            </a:fontRef>
          </p:style>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36209" name="Line 17"/>
            <p:cNvSpPr>
              <a:spLocks noChangeShapeType="1"/>
            </p:cNvSpPr>
            <p:nvPr/>
          </p:nvSpPr>
          <p:spPr bwMode="auto">
            <a:xfrm flipV="1">
              <a:off x="1491" y="1188"/>
              <a:ext cx="753" cy="83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6210" name="Line 18"/>
            <p:cNvSpPr>
              <a:spLocks noChangeShapeType="1"/>
            </p:cNvSpPr>
            <p:nvPr/>
          </p:nvSpPr>
          <p:spPr bwMode="auto">
            <a:xfrm flipH="1" flipV="1">
              <a:off x="906" y="2850"/>
              <a:ext cx="836" cy="594"/>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6211" name="Line 19"/>
            <p:cNvSpPr>
              <a:spLocks noChangeShapeType="1"/>
            </p:cNvSpPr>
            <p:nvPr/>
          </p:nvSpPr>
          <p:spPr bwMode="auto">
            <a:xfrm flipV="1">
              <a:off x="822" y="2822"/>
              <a:ext cx="84" cy="62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6212" name="Freeform 20"/>
            <p:cNvSpPr>
              <a:spLocks/>
            </p:cNvSpPr>
            <p:nvPr/>
          </p:nvSpPr>
          <p:spPr bwMode="auto">
            <a:xfrm>
              <a:off x="1993" y="937"/>
              <a:ext cx="501" cy="502"/>
            </a:xfrm>
            <a:custGeom>
              <a:avLst/>
              <a:gdLst>
                <a:gd name="T0" fmla="*/ 251 w 501"/>
                <a:gd name="T1" fmla="*/ 251 h 502"/>
                <a:gd name="T2" fmla="*/ 251 w 501"/>
                <a:gd name="T3" fmla="*/ 0 h 502"/>
                <a:gd name="T4" fmla="*/ 204 w 501"/>
                <a:gd name="T5" fmla="*/ 9 h 502"/>
                <a:gd name="T6" fmla="*/ 148 w 501"/>
                <a:gd name="T7" fmla="*/ 19 h 502"/>
                <a:gd name="T8" fmla="*/ 111 w 501"/>
                <a:gd name="T9" fmla="*/ 47 h 502"/>
                <a:gd name="T10" fmla="*/ 74 w 501"/>
                <a:gd name="T11" fmla="*/ 74 h 502"/>
                <a:gd name="T12" fmla="*/ 46 w 501"/>
                <a:gd name="T13" fmla="*/ 112 h 502"/>
                <a:gd name="T14" fmla="*/ 18 w 501"/>
                <a:gd name="T15" fmla="*/ 149 h 502"/>
                <a:gd name="T16" fmla="*/ 9 w 501"/>
                <a:gd name="T17" fmla="*/ 204 h 502"/>
                <a:gd name="T18" fmla="*/ 0 w 501"/>
                <a:gd name="T19" fmla="*/ 251 h 502"/>
                <a:gd name="T20" fmla="*/ 9 w 501"/>
                <a:gd name="T21" fmla="*/ 297 h 502"/>
                <a:gd name="T22" fmla="*/ 18 w 501"/>
                <a:gd name="T23" fmla="*/ 353 h 502"/>
                <a:gd name="T24" fmla="*/ 46 w 501"/>
                <a:gd name="T25" fmla="*/ 390 h 502"/>
                <a:gd name="T26" fmla="*/ 74 w 501"/>
                <a:gd name="T27" fmla="*/ 427 h 502"/>
                <a:gd name="T28" fmla="*/ 111 w 501"/>
                <a:gd name="T29" fmla="*/ 455 h 502"/>
                <a:gd name="T30" fmla="*/ 148 w 501"/>
                <a:gd name="T31" fmla="*/ 483 h 502"/>
                <a:gd name="T32" fmla="*/ 204 w 501"/>
                <a:gd name="T33" fmla="*/ 492 h 502"/>
                <a:gd name="T34" fmla="*/ 251 w 501"/>
                <a:gd name="T35" fmla="*/ 502 h 502"/>
                <a:gd name="T36" fmla="*/ 297 w 501"/>
                <a:gd name="T37" fmla="*/ 492 h 502"/>
                <a:gd name="T38" fmla="*/ 353 w 501"/>
                <a:gd name="T39" fmla="*/ 483 h 502"/>
                <a:gd name="T40" fmla="*/ 390 w 501"/>
                <a:gd name="T41" fmla="*/ 455 h 502"/>
                <a:gd name="T42" fmla="*/ 427 w 501"/>
                <a:gd name="T43" fmla="*/ 427 h 502"/>
                <a:gd name="T44" fmla="*/ 455 w 501"/>
                <a:gd name="T45" fmla="*/ 390 h 502"/>
                <a:gd name="T46" fmla="*/ 483 w 501"/>
                <a:gd name="T47" fmla="*/ 353 h 502"/>
                <a:gd name="T48" fmla="*/ 492 w 501"/>
                <a:gd name="T49" fmla="*/ 297 h 502"/>
                <a:gd name="T50" fmla="*/ 501 w 501"/>
                <a:gd name="T51" fmla="*/ 251 h 502"/>
                <a:gd name="T52" fmla="*/ 492 w 501"/>
                <a:gd name="T53" fmla="*/ 204 h 502"/>
                <a:gd name="T54" fmla="*/ 483 w 501"/>
                <a:gd name="T55" fmla="*/ 149 h 502"/>
                <a:gd name="T56" fmla="*/ 455 w 501"/>
                <a:gd name="T57" fmla="*/ 112 h 502"/>
                <a:gd name="T58" fmla="*/ 427 w 501"/>
                <a:gd name="T59" fmla="*/ 74 h 502"/>
                <a:gd name="T60" fmla="*/ 390 w 501"/>
                <a:gd name="T61" fmla="*/ 47 h 502"/>
                <a:gd name="T62" fmla="*/ 353 w 501"/>
                <a:gd name="T63" fmla="*/ 19 h 502"/>
                <a:gd name="T64" fmla="*/ 297 w 501"/>
                <a:gd name="T65" fmla="*/ 9 h 502"/>
                <a:gd name="T66" fmla="*/ 251 w 501"/>
                <a:gd name="T67" fmla="*/ 0 h 502"/>
                <a:gd name="T68" fmla="*/ 251 w 501"/>
                <a:gd name="T69" fmla="*/ 251 h 50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01"/>
                <a:gd name="T106" fmla="*/ 0 h 502"/>
                <a:gd name="T107" fmla="*/ 501 w 501"/>
                <a:gd name="T108" fmla="*/ 502 h 50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01" h="502">
                  <a:moveTo>
                    <a:pt x="251" y="251"/>
                  </a:moveTo>
                  <a:lnTo>
                    <a:pt x="251" y="0"/>
                  </a:lnTo>
                  <a:lnTo>
                    <a:pt x="204" y="9"/>
                  </a:lnTo>
                  <a:lnTo>
                    <a:pt x="148" y="19"/>
                  </a:lnTo>
                  <a:lnTo>
                    <a:pt x="111" y="47"/>
                  </a:lnTo>
                  <a:lnTo>
                    <a:pt x="74" y="74"/>
                  </a:lnTo>
                  <a:lnTo>
                    <a:pt x="46" y="112"/>
                  </a:lnTo>
                  <a:lnTo>
                    <a:pt x="18" y="149"/>
                  </a:lnTo>
                  <a:lnTo>
                    <a:pt x="9" y="204"/>
                  </a:lnTo>
                  <a:lnTo>
                    <a:pt x="0" y="251"/>
                  </a:lnTo>
                  <a:lnTo>
                    <a:pt x="9" y="297"/>
                  </a:lnTo>
                  <a:lnTo>
                    <a:pt x="18" y="353"/>
                  </a:lnTo>
                  <a:lnTo>
                    <a:pt x="46" y="390"/>
                  </a:lnTo>
                  <a:lnTo>
                    <a:pt x="74" y="427"/>
                  </a:lnTo>
                  <a:lnTo>
                    <a:pt x="111" y="455"/>
                  </a:lnTo>
                  <a:lnTo>
                    <a:pt x="148" y="483"/>
                  </a:lnTo>
                  <a:lnTo>
                    <a:pt x="204" y="492"/>
                  </a:lnTo>
                  <a:lnTo>
                    <a:pt x="251" y="502"/>
                  </a:lnTo>
                  <a:lnTo>
                    <a:pt x="297" y="492"/>
                  </a:lnTo>
                  <a:lnTo>
                    <a:pt x="353" y="483"/>
                  </a:lnTo>
                  <a:lnTo>
                    <a:pt x="390" y="455"/>
                  </a:lnTo>
                  <a:lnTo>
                    <a:pt x="427" y="427"/>
                  </a:lnTo>
                  <a:lnTo>
                    <a:pt x="455" y="390"/>
                  </a:lnTo>
                  <a:lnTo>
                    <a:pt x="483" y="353"/>
                  </a:lnTo>
                  <a:lnTo>
                    <a:pt x="492" y="297"/>
                  </a:lnTo>
                  <a:lnTo>
                    <a:pt x="501" y="251"/>
                  </a:lnTo>
                  <a:lnTo>
                    <a:pt x="492" y="204"/>
                  </a:lnTo>
                  <a:lnTo>
                    <a:pt x="483" y="149"/>
                  </a:lnTo>
                  <a:lnTo>
                    <a:pt x="455" y="112"/>
                  </a:lnTo>
                  <a:lnTo>
                    <a:pt x="427" y="74"/>
                  </a:lnTo>
                  <a:lnTo>
                    <a:pt x="390" y="47"/>
                  </a:lnTo>
                  <a:lnTo>
                    <a:pt x="353" y="19"/>
                  </a:lnTo>
                  <a:lnTo>
                    <a:pt x="297" y="9"/>
                  </a:lnTo>
                  <a:lnTo>
                    <a:pt x="251" y="0"/>
                  </a:lnTo>
                  <a:lnTo>
                    <a:pt x="251" y="251"/>
                  </a:lnTo>
                  <a:close/>
                </a:path>
              </a:pathLst>
            </a:custGeom>
            <a:solidFill>
              <a:srgbClr val="FFFFFF"/>
            </a:solidFill>
            <a:ln w="0">
              <a:solidFill>
                <a:srgbClr val="FFFFFF"/>
              </a:solidFill>
              <a:prstDash val="solid"/>
              <a:round/>
              <a:headEnd/>
              <a:tailEnd/>
            </a:ln>
          </p:spPr>
          <p:txBody>
            <a:bodyPr/>
            <a:lstStyle/>
            <a:p>
              <a:endParaRPr lang="en-IN"/>
            </a:p>
          </p:txBody>
        </p:sp>
        <p:sp>
          <p:nvSpPr>
            <p:cNvPr id="136213" name="Freeform 21"/>
            <p:cNvSpPr>
              <a:spLocks/>
            </p:cNvSpPr>
            <p:nvPr/>
          </p:nvSpPr>
          <p:spPr bwMode="auto">
            <a:xfrm>
              <a:off x="1324" y="1856"/>
              <a:ext cx="334" cy="335"/>
            </a:xfrm>
            <a:custGeom>
              <a:avLst/>
              <a:gdLst>
                <a:gd name="T0" fmla="*/ 167 w 334"/>
                <a:gd name="T1" fmla="*/ 168 h 335"/>
                <a:gd name="T2" fmla="*/ 167 w 334"/>
                <a:gd name="T3" fmla="*/ 0 h 335"/>
                <a:gd name="T4" fmla="*/ 102 w 334"/>
                <a:gd name="T5" fmla="*/ 10 h 335"/>
                <a:gd name="T6" fmla="*/ 46 w 334"/>
                <a:gd name="T7" fmla="*/ 47 h 335"/>
                <a:gd name="T8" fmla="*/ 9 w 334"/>
                <a:gd name="T9" fmla="*/ 103 h 335"/>
                <a:gd name="T10" fmla="*/ 0 w 334"/>
                <a:gd name="T11" fmla="*/ 168 h 335"/>
                <a:gd name="T12" fmla="*/ 9 w 334"/>
                <a:gd name="T13" fmla="*/ 233 h 335"/>
                <a:gd name="T14" fmla="*/ 46 w 334"/>
                <a:gd name="T15" fmla="*/ 288 h 335"/>
                <a:gd name="T16" fmla="*/ 102 w 334"/>
                <a:gd name="T17" fmla="*/ 325 h 335"/>
                <a:gd name="T18" fmla="*/ 167 w 334"/>
                <a:gd name="T19" fmla="*/ 335 h 335"/>
                <a:gd name="T20" fmla="*/ 232 w 334"/>
                <a:gd name="T21" fmla="*/ 325 h 335"/>
                <a:gd name="T22" fmla="*/ 288 w 334"/>
                <a:gd name="T23" fmla="*/ 288 h 335"/>
                <a:gd name="T24" fmla="*/ 325 w 334"/>
                <a:gd name="T25" fmla="*/ 233 h 335"/>
                <a:gd name="T26" fmla="*/ 334 w 334"/>
                <a:gd name="T27" fmla="*/ 168 h 335"/>
                <a:gd name="T28" fmla="*/ 325 w 334"/>
                <a:gd name="T29" fmla="*/ 103 h 335"/>
                <a:gd name="T30" fmla="*/ 288 w 334"/>
                <a:gd name="T31" fmla="*/ 47 h 335"/>
                <a:gd name="T32" fmla="*/ 232 w 334"/>
                <a:gd name="T33" fmla="*/ 10 h 335"/>
                <a:gd name="T34" fmla="*/ 167 w 334"/>
                <a:gd name="T35" fmla="*/ 0 h 335"/>
                <a:gd name="T36" fmla="*/ 167 w 334"/>
                <a:gd name="T37" fmla="*/ 168 h 3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34"/>
                <a:gd name="T58" fmla="*/ 0 h 335"/>
                <a:gd name="T59" fmla="*/ 334 w 334"/>
                <a:gd name="T60" fmla="*/ 335 h 3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34" h="335">
                  <a:moveTo>
                    <a:pt x="167" y="168"/>
                  </a:moveTo>
                  <a:lnTo>
                    <a:pt x="167" y="0"/>
                  </a:lnTo>
                  <a:lnTo>
                    <a:pt x="102" y="10"/>
                  </a:lnTo>
                  <a:lnTo>
                    <a:pt x="46" y="47"/>
                  </a:lnTo>
                  <a:lnTo>
                    <a:pt x="9" y="103"/>
                  </a:lnTo>
                  <a:lnTo>
                    <a:pt x="0" y="168"/>
                  </a:lnTo>
                  <a:lnTo>
                    <a:pt x="9" y="233"/>
                  </a:lnTo>
                  <a:lnTo>
                    <a:pt x="46" y="288"/>
                  </a:lnTo>
                  <a:lnTo>
                    <a:pt x="102" y="325"/>
                  </a:lnTo>
                  <a:lnTo>
                    <a:pt x="167" y="335"/>
                  </a:lnTo>
                  <a:lnTo>
                    <a:pt x="232" y="325"/>
                  </a:lnTo>
                  <a:lnTo>
                    <a:pt x="288" y="288"/>
                  </a:lnTo>
                  <a:lnTo>
                    <a:pt x="325" y="233"/>
                  </a:lnTo>
                  <a:lnTo>
                    <a:pt x="334" y="168"/>
                  </a:lnTo>
                  <a:lnTo>
                    <a:pt x="325" y="103"/>
                  </a:lnTo>
                  <a:lnTo>
                    <a:pt x="288" y="47"/>
                  </a:lnTo>
                  <a:lnTo>
                    <a:pt x="232" y="10"/>
                  </a:lnTo>
                  <a:lnTo>
                    <a:pt x="167" y="0"/>
                  </a:lnTo>
                  <a:lnTo>
                    <a:pt x="167" y="168"/>
                  </a:lnTo>
                  <a:close/>
                </a:path>
              </a:pathLst>
            </a:custGeom>
            <a:solidFill>
              <a:srgbClr val="FFFFFF"/>
            </a:solidFill>
            <a:ln w="0">
              <a:solidFill>
                <a:srgbClr val="FFFFFF"/>
              </a:solidFill>
              <a:prstDash val="solid"/>
              <a:round/>
              <a:headEnd/>
              <a:tailEnd/>
            </a:ln>
          </p:spPr>
          <p:txBody>
            <a:bodyPr/>
            <a:lstStyle/>
            <a:p>
              <a:endParaRPr lang="en-IN"/>
            </a:p>
          </p:txBody>
        </p:sp>
        <p:sp>
          <p:nvSpPr>
            <p:cNvPr id="136214" name="Freeform 22"/>
            <p:cNvSpPr>
              <a:spLocks/>
            </p:cNvSpPr>
            <p:nvPr/>
          </p:nvSpPr>
          <p:spPr bwMode="auto">
            <a:xfrm>
              <a:off x="739" y="2655"/>
              <a:ext cx="334" cy="334"/>
            </a:xfrm>
            <a:custGeom>
              <a:avLst/>
              <a:gdLst>
                <a:gd name="T0" fmla="*/ 167 w 334"/>
                <a:gd name="T1" fmla="*/ 167 h 334"/>
                <a:gd name="T2" fmla="*/ 167 w 334"/>
                <a:gd name="T3" fmla="*/ 0 h 334"/>
                <a:gd name="T4" fmla="*/ 102 w 334"/>
                <a:gd name="T5" fmla="*/ 9 h 334"/>
                <a:gd name="T6" fmla="*/ 46 w 334"/>
                <a:gd name="T7" fmla="*/ 47 h 334"/>
                <a:gd name="T8" fmla="*/ 9 w 334"/>
                <a:gd name="T9" fmla="*/ 102 h 334"/>
                <a:gd name="T10" fmla="*/ 0 w 334"/>
                <a:gd name="T11" fmla="*/ 167 h 334"/>
                <a:gd name="T12" fmla="*/ 9 w 334"/>
                <a:gd name="T13" fmla="*/ 232 h 334"/>
                <a:gd name="T14" fmla="*/ 46 w 334"/>
                <a:gd name="T15" fmla="*/ 288 h 334"/>
                <a:gd name="T16" fmla="*/ 102 w 334"/>
                <a:gd name="T17" fmla="*/ 325 h 334"/>
                <a:gd name="T18" fmla="*/ 167 w 334"/>
                <a:gd name="T19" fmla="*/ 334 h 334"/>
                <a:gd name="T20" fmla="*/ 232 w 334"/>
                <a:gd name="T21" fmla="*/ 325 h 334"/>
                <a:gd name="T22" fmla="*/ 288 w 334"/>
                <a:gd name="T23" fmla="*/ 288 h 334"/>
                <a:gd name="T24" fmla="*/ 325 w 334"/>
                <a:gd name="T25" fmla="*/ 232 h 334"/>
                <a:gd name="T26" fmla="*/ 334 w 334"/>
                <a:gd name="T27" fmla="*/ 167 h 334"/>
                <a:gd name="T28" fmla="*/ 325 w 334"/>
                <a:gd name="T29" fmla="*/ 102 h 334"/>
                <a:gd name="T30" fmla="*/ 288 w 334"/>
                <a:gd name="T31" fmla="*/ 47 h 334"/>
                <a:gd name="T32" fmla="*/ 232 w 334"/>
                <a:gd name="T33" fmla="*/ 9 h 334"/>
                <a:gd name="T34" fmla="*/ 167 w 334"/>
                <a:gd name="T35" fmla="*/ 0 h 334"/>
                <a:gd name="T36" fmla="*/ 167 w 334"/>
                <a:gd name="T37" fmla="*/ 167 h 33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34"/>
                <a:gd name="T58" fmla="*/ 0 h 334"/>
                <a:gd name="T59" fmla="*/ 334 w 334"/>
                <a:gd name="T60" fmla="*/ 334 h 33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34" h="334">
                  <a:moveTo>
                    <a:pt x="167" y="167"/>
                  </a:moveTo>
                  <a:lnTo>
                    <a:pt x="167" y="0"/>
                  </a:lnTo>
                  <a:lnTo>
                    <a:pt x="102" y="9"/>
                  </a:lnTo>
                  <a:lnTo>
                    <a:pt x="46" y="47"/>
                  </a:lnTo>
                  <a:lnTo>
                    <a:pt x="9" y="102"/>
                  </a:lnTo>
                  <a:lnTo>
                    <a:pt x="0" y="167"/>
                  </a:lnTo>
                  <a:lnTo>
                    <a:pt x="9" y="232"/>
                  </a:lnTo>
                  <a:lnTo>
                    <a:pt x="46" y="288"/>
                  </a:lnTo>
                  <a:lnTo>
                    <a:pt x="102" y="325"/>
                  </a:lnTo>
                  <a:lnTo>
                    <a:pt x="167" y="334"/>
                  </a:lnTo>
                  <a:lnTo>
                    <a:pt x="232" y="325"/>
                  </a:lnTo>
                  <a:lnTo>
                    <a:pt x="288" y="288"/>
                  </a:lnTo>
                  <a:lnTo>
                    <a:pt x="325" y="232"/>
                  </a:lnTo>
                  <a:lnTo>
                    <a:pt x="334" y="167"/>
                  </a:lnTo>
                  <a:lnTo>
                    <a:pt x="325" y="102"/>
                  </a:lnTo>
                  <a:lnTo>
                    <a:pt x="288" y="47"/>
                  </a:lnTo>
                  <a:lnTo>
                    <a:pt x="232" y="9"/>
                  </a:lnTo>
                  <a:lnTo>
                    <a:pt x="167" y="0"/>
                  </a:lnTo>
                  <a:lnTo>
                    <a:pt x="167" y="167"/>
                  </a:lnTo>
                  <a:close/>
                </a:path>
              </a:pathLst>
            </a:custGeom>
            <a:solidFill>
              <a:srgbClr val="FFFFFF"/>
            </a:solidFill>
            <a:ln w="0">
              <a:solidFill>
                <a:srgbClr val="FFFFFF"/>
              </a:solidFill>
              <a:prstDash val="solid"/>
              <a:round/>
              <a:headEnd/>
              <a:tailEnd/>
            </a:ln>
          </p:spPr>
          <p:txBody>
            <a:bodyPr/>
            <a:lstStyle/>
            <a:p>
              <a:endParaRPr lang="en-IN"/>
            </a:p>
          </p:txBody>
        </p:sp>
        <p:sp>
          <p:nvSpPr>
            <p:cNvPr id="136215" name="Rectangle 23"/>
            <p:cNvSpPr>
              <a:spLocks noChangeArrowheads="1"/>
            </p:cNvSpPr>
            <p:nvPr/>
          </p:nvSpPr>
          <p:spPr bwMode="auto">
            <a:xfrm>
              <a:off x="1993" y="686"/>
              <a:ext cx="532"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Host computer</a:t>
              </a:r>
              <a:endParaRPr lang="en-US" altLang="en-US" sz="1400"/>
            </a:p>
          </p:txBody>
        </p:sp>
        <p:sp>
          <p:nvSpPr>
            <p:cNvPr id="136216" name="Rectangle 24"/>
            <p:cNvSpPr>
              <a:spLocks noChangeArrowheads="1"/>
            </p:cNvSpPr>
            <p:nvPr/>
          </p:nvSpPr>
          <p:spPr bwMode="auto">
            <a:xfrm>
              <a:off x="2160" y="1076"/>
              <a:ext cx="175"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Root</a:t>
              </a:r>
              <a:endParaRPr lang="en-US" altLang="en-US" sz="1400"/>
            </a:p>
          </p:txBody>
        </p:sp>
        <p:sp>
          <p:nvSpPr>
            <p:cNvPr id="136217" name="Rectangle 25"/>
            <p:cNvSpPr>
              <a:spLocks noChangeArrowheads="1"/>
            </p:cNvSpPr>
            <p:nvPr/>
          </p:nvSpPr>
          <p:spPr bwMode="auto">
            <a:xfrm>
              <a:off x="2179" y="1169"/>
              <a:ext cx="135"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hub</a:t>
              </a:r>
              <a:endParaRPr lang="en-US" altLang="en-US" sz="1400"/>
            </a:p>
          </p:txBody>
        </p:sp>
        <p:sp>
          <p:nvSpPr>
            <p:cNvPr id="136218" name="Rectangle 26"/>
            <p:cNvSpPr>
              <a:spLocks noChangeArrowheads="1"/>
            </p:cNvSpPr>
            <p:nvPr/>
          </p:nvSpPr>
          <p:spPr bwMode="auto">
            <a:xfrm>
              <a:off x="1417" y="1967"/>
              <a:ext cx="155"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Hub</a:t>
              </a:r>
              <a:endParaRPr lang="en-US" altLang="en-US" sz="1400"/>
            </a:p>
          </p:txBody>
        </p:sp>
        <p:sp>
          <p:nvSpPr>
            <p:cNvPr id="136219" name="Rectangle 28"/>
            <p:cNvSpPr>
              <a:spLocks noChangeArrowheads="1"/>
            </p:cNvSpPr>
            <p:nvPr/>
          </p:nvSpPr>
          <p:spPr bwMode="auto">
            <a:xfrm>
              <a:off x="767" y="3463"/>
              <a:ext cx="120"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I/O</a:t>
              </a:r>
              <a:endParaRPr lang="en-US" altLang="en-US" sz="1400"/>
            </a:p>
          </p:txBody>
        </p:sp>
        <p:sp>
          <p:nvSpPr>
            <p:cNvPr id="136220" name="Rectangle 29"/>
            <p:cNvSpPr>
              <a:spLocks noChangeArrowheads="1"/>
            </p:cNvSpPr>
            <p:nvPr/>
          </p:nvSpPr>
          <p:spPr bwMode="auto">
            <a:xfrm>
              <a:off x="711" y="3546"/>
              <a:ext cx="85"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de</a:t>
              </a:r>
              <a:endParaRPr lang="en-US" altLang="en-US" sz="1400"/>
            </a:p>
          </p:txBody>
        </p:sp>
        <p:sp>
          <p:nvSpPr>
            <p:cNvPr id="136221" name="Rectangle 30"/>
            <p:cNvSpPr>
              <a:spLocks noChangeArrowheads="1"/>
            </p:cNvSpPr>
            <p:nvPr/>
          </p:nvSpPr>
          <p:spPr bwMode="auto">
            <a:xfrm>
              <a:off x="795" y="3546"/>
              <a:ext cx="150"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vice</a:t>
              </a:r>
              <a:endParaRPr lang="en-US" altLang="en-US" sz="1400"/>
            </a:p>
          </p:txBody>
        </p:sp>
        <p:sp>
          <p:nvSpPr>
            <p:cNvPr id="136222" name="Rectangle 31"/>
            <p:cNvSpPr>
              <a:spLocks noChangeArrowheads="1"/>
            </p:cNvSpPr>
            <p:nvPr/>
          </p:nvSpPr>
          <p:spPr bwMode="auto">
            <a:xfrm>
              <a:off x="832" y="2766"/>
              <a:ext cx="155"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Hub</a:t>
              </a:r>
              <a:endParaRPr lang="en-US" altLang="en-US" sz="1400"/>
            </a:p>
          </p:txBody>
        </p:sp>
        <p:sp>
          <p:nvSpPr>
            <p:cNvPr id="136223" name="Rectangle 32"/>
            <p:cNvSpPr>
              <a:spLocks noChangeArrowheads="1"/>
            </p:cNvSpPr>
            <p:nvPr/>
          </p:nvSpPr>
          <p:spPr bwMode="auto">
            <a:xfrm>
              <a:off x="1937" y="2710"/>
              <a:ext cx="119"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I/O</a:t>
              </a:r>
              <a:endParaRPr lang="en-US" altLang="en-US" sz="1400"/>
            </a:p>
          </p:txBody>
        </p:sp>
        <p:sp>
          <p:nvSpPr>
            <p:cNvPr id="136224" name="Rectangle 33"/>
            <p:cNvSpPr>
              <a:spLocks noChangeArrowheads="1"/>
            </p:cNvSpPr>
            <p:nvPr/>
          </p:nvSpPr>
          <p:spPr bwMode="auto">
            <a:xfrm>
              <a:off x="1881" y="2794"/>
              <a:ext cx="85"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de</a:t>
              </a:r>
              <a:endParaRPr lang="en-US" altLang="en-US" sz="1400"/>
            </a:p>
          </p:txBody>
        </p:sp>
        <p:sp>
          <p:nvSpPr>
            <p:cNvPr id="136225" name="Rectangle 34"/>
            <p:cNvSpPr>
              <a:spLocks noChangeArrowheads="1"/>
            </p:cNvSpPr>
            <p:nvPr/>
          </p:nvSpPr>
          <p:spPr bwMode="auto">
            <a:xfrm>
              <a:off x="1965" y="2794"/>
              <a:ext cx="150"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vice</a:t>
              </a:r>
              <a:endParaRPr lang="en-US" altLang="en-US" sz="1400"/>
            </a:p>
          </p:txBody>
        </p:sp>
        <p:sp>
          <p:nvSpPr>
            <p:cNvPr id="136226" name="Rectangle 35"/>
            <p:cNvSpPr>
              <a:spLocks noChangeArrowheads="1"/>
            </p:cNvSpPr>
            <p:nvPr/>
          </p:nvSpPr>
          <p:spPr bwMode="auto">
            <a:xfrm>
              <a:off x="1686" y="3463"/>
              <a:ext cx="119"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I/O</a:t>
              </a:r>
              <a:endParaRPr lang="en-US" altLang="en-US" sz="1400"/>
            </a:p>
          </p:txBody>
        </p:sp>
        <p:sp>
          <p:nvSpPr>
            <p:cNvPr id="136227" name="Rectangle 36"/>
            <p:cNvSpPr>
              <a:spLocks noChangeArrowheads="1"/>
            </p:cNvSpPr>
            <p:nvPr/>
          </p:nvSpPr>
          <p:spPr bwMode="auto">
            <a:xfrm>
              <a:off x="1631" y="3546"/>
              <a:ext cx="85"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de</a:t>
              </a:r>
              <a:endParaRPr lang="en-US" altLang="en-US" sz="1400"/>
            </a:p>
          </p:txBody>
        </p:sp>
        <p:sp>
          <p:nvSpPr>
            <p:cNvPr id="136228" name="Rectangle 37"/>
            <p:cNvSpPr>
              <a:spLocks noChangeArrowheads="1"/>
            </p:cNvSpPr>
            <p:nvPr/>
          </p:nvSpPr>
          <p:spPr bwMode="auto">
            <a:xfrm>
              <a:off x="1714" y="3546"/>
              <a:ext cx="150"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vice</a:t>
              </a:r>
              <a:endParaRPr lang="en-US" altLang="en-US" sz="1400"/>
            </a:p>
          </p:txBody>
        </p:sp>
        <p:sp>
          <p:nvSpPr>
            <p:cNvPr id="136229" name="Rectangle 38"/>
            <p:cNvSpPr>
              <a:spLocks noChangeArrowheads="1"/>
            </p:cNvSpPr>
            <p:nvPr/>
          </p:nvSpPr>
          <p:spPr bwMode="auto">
            <a:xfrm>
              <a:off x="2327" y="2692"/>
              <a:ext cx="335" cy="251"/>
            </a:xfrm>
            <a:prstGeom prst="rect">
              <a:avLst/>
            </a:prstGeom>
            <a:solidFill>
              <a:srgbClr val="FFFFFF"/>
            </a:solidFill>
            <a:ln w="0">
              <a:solidFill>
                <a:srgbClr val="FF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36230" name="Rectangle 39"/>
            <p:cNvSpPr>
              <a:spLocks noChangeArrowheads="1"/>
            </p:cNvSpPr>
            <p:nvPr/>
          </p:nvSpPr>
          <p:spPr bwMode="auto">
            <a:xfrm>
              <a:off x="2327" y="2692"/>
              <a:ext cx="335" cy="251"/>
            </a:xfrm>
            <a:prstGeom prst="rect">
              <a:avLst/>
            </a:prstGeom>
            <a:ln>
              <a:headEnd/>
              <a:tailEnd/>
            </a:ln>
          </p:spPr>
          <p:style>
            <a:lnRef idx="2">
              <a:schemeClr val="dk1"/>
            </a:lnRef>
            <a:fillRef idx="1">
              <a:schemeClr val="lt1"/>
            </a:fillRef>
            <a:effectRef idx="0">
              <a:schemeClr val="dk1"/>
            </a:effectRef>
            <a:fontRef idx="minor">
              <a:schemeClr val="dk1"/>
            </a:fontRef>
          </p:style>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36231" name="Freeform 40"/>
            <p:cNvSpPr>
              <a:spLocks/>
            </p:cNvSpPr>
            <p:nvPr/>
          </p:nvSpPr>
          <p:spPr bwMode="auto">
            <a:xfrm>
              <a:off x="2829" y="1856"/>
              <a:ext cx="334" cy="335"/>
            </a:xfrm>
            <a:custGeom>
              <a:avLst/>
              <a:gdLst>
                <a:gd name="T0" fmla="*/ 167 w 334"/>
                <a:gd name="T1" fmla="*/ 168 h 335"/>
                <a:gd name="T2" fmla="*/ 167 w 334"/>
                <a:gd name="T3" fmla="*/ 0 h 335"/>
                <a:gd name="T4" fmla="*/ 102 w 334"/>
                <a:gd name="T5" fmla="*/ 10 h 335"/>
                <a:gd name="T6" fmla="*/ 46 w 334"/>
                <a:gd name="T7" fmla="*/ 47 h 335"/>
                <a:gd name="T8" fmla="*/ 9 w 334"/>
                <a:gd name="T9" fmla="*/ 103 h 335"/>
                <a:gd name="T10" fmla="*/ 0 w 334"/>
                <a:gd name="T11" fmla="*/ 168 h 335"/>
                <a:gd name="T12" fmla="*/ 9 w 334"/>
                <a:gd name="T13" fmla="*/ 233 h 335"/>
                <a:gd name="T14" fmla="*/ 46 w 334"/>
                <a:gd name="T15" fmla="*/ 288 h 335"/>
                <a:gd name="T16" fmla="*/ 102 w 334"/>
                <a:gd name="T17" fmla="*/ 325 h 335"/>
                <a:gd name="T18" fmla="*/ 167 w 334"/>
                <a:gd name="T19" fmla="*/ 335 h 335"/>
                <a:gd name="T20" fmla="*/ 232 w 334"/>
                <a:gd name="T21" fmla="*/ 325 h 335"/>
                <a:gd name="T22" fmla="*/ 288 w 334"/>
                <a:gd name="T23" fmla="*/ 288 h 335"/>
                <a:gd name="T24" fmla="*/ 325 w 334"/>
                <a:gd name="T25" fmla="*/ 233 h 335"/>
                <a:gd name="T26" fmla="*/ 334 w 334"/>
                <a:gd name="T27" fmla="*/ 168 h 335"/>
                <a:gd name="T28" fmla="*/ 325 w 334"/>
                <a:gd name="T29" fmla="*/ 103 h 335"/>
                <a:gd name="T30" fmla="*/ 288 w 334"/>
                <a:gd name="T31" fmla="*/ 47 h 335"/>
                <a:gd name="T32" fmla="*/ 232 w 334"/>
                <a:gd name="T33" fmla="*/ 10 h 335"/>
                <a:gd name="T34" fmla="*/ 167 w 334"/>
                <a:gd name="T35" fmla="*/ 0 h 335"/>
                <a:gd name="T36" fmla="*/ 167 w 334"/>
                <a:gd name="T37" fmla="*/ 168 h 3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34"/>
                <a:gd name="T58" fmla="*/ 0 h 335"/>
                <a:gd name="T59" fmla="*/ 334 w 334"/>
                <a:gd name="T60" fmla="*/ 335 h 3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34" h="335">
                  <a:moveTo>
                    <a:pt x="167" y="168"/>
                  </a:moveTo>
                  <a:lnTo>
                    <a:pt x="167" y="0"/>
                  </a:lnTo>
                  <a:lnTo>
                    <a:pt x="102" y="10"/>
                  </a:lnTo>
                  <a:lnTo>
                    <a:pt x="46" y="47"/>
                  </a:lnTo>
                  <a:lnTo>
                    <a:pt x="9" y="103"/>
                  </a:lnTo>
                  <a:lnTo>
                    <a:pt x="0" y="168"/>
                  </a:lnTo>
                  <a:lnTo>
                    <a:pt x="9" y="233"/>
                  </a:lnTo>
                  <a:lnTo>
                    <a:pt x="46" y="288"/>
                  </a:lnTo>
                  <a:lnTo>
                    <a:pt x="102" y="325"/>
                  </a:lnTo>
                  <a:lnTo>
                    <a:pt x="167" y="335"/>
                  </a:lnTo>
                  <a:lnTo>
                    <a:pt x="232" y="325"/>
                  </a:lnTo>
                  <a:lnTo>
                    <a:pt x="288" y="288"/>
                  </a:lnTo>
                  <a:lnTo>
                    <a:pt x="325" y="233"/>
                  </a:lnTo>
                  <a:lnTo>
                    <a:pt x="334" y="168"/>
                  </a:lnTo>
                  <a:lnTo>
                    <a:pt x="325" y="103"/>
                  </a:lnTo>
                  <a:lnTo>
                    <a:pt x="288" y="47"/>
                  </a:lnTo>
                  <a:lnTo>
                    <a:pt x="232" y="10"/>
                  </a:lnTo>
                  <a:lnTo>
                    <a:pt x="167" y="0"/>
                  </a:lnTo>
                  <a:lnTo>
                    <a:pt x="167" y="168"/>
                  </a:lnTo>
                  <a:close/>
                </a:path>
              </a:pathLst>
            </a:custGeom>
            <a:solidFill>
              <a:srgbClr val="FFFFFF"/>
            </a:solidFill>
            <a:ln w="0">
              <a:solidFill>
                <a:srgbClr val="FFFFFF"/>
              </a:solidFill>
              <a:prstDash val="solid"/>
              <a:round/>
              <a:headEnd/>
              <a:tailEnd/>
            </a:ln>
          </p:spPr>
          <p:txBody>
            <a:bodyPr/>
            <a:lstStyle/>
            <a:p>
              <a:endParaRPr lang="en-IN"/>
            </a:p>
          </p:txBody>
        </p:sp>
        <p:sp>
          <p:nvSpPr>
            <p:cNvPr id="136232" name="Rectangle 41"/>
            <p:cNvSpPr>
              <a:spLocks noChangeArrowheads="1"/>
            </p:cNvSpPr>
            <p:nvPr/>
          </p:nvSpPr>
          <p:spPr bwMode="auto">
            <a:xfrm>
              <a:off x="2922" y="1967"/>
              <a:ext cx="155"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Hub</a:t>
              </a:r>
              <a:endParaRPr lang="en-US" altLang="en-US" sz="1400"/>
            </a:p>
          </p:txBody>
        </p:sp>
        <p:sp>
          <p:nvSpPr>
            <p:cNvPr id="136233" name="Rectangle 42"/>
            <p:cNvSpPr>
              <a:spLocks noChangeArrowheads="1"/>
            </p:cNvSpPr>
            <p:nvPr/>
          </p:nvSpPr>
          <p:spPr bwMode="auto">
            <a:xfrm>
              <a:off x="2439" y="2710"/>
              <a:ext cx="120"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I/O</a:t>
              </a:r>
              <a:endParaRPr lang="en-US" altLang="en-US" sz="1400"/>
            </a:p>
          </p:txBody>
        </p:sp>
        <p:sp>
          <p:nvSpPr>
            <p:cNvPr id="136234" name="Rectangle 43"/>
            <p:cNvSpPr>
              <a:spLocks noChangeArrowheads="1"/>
            </p:cNvSpPr>
            <p:nvPr/>
          </p:nvSpPr>
          <p:spPr bwMode="auto">
            <a:xfrm>
              <a:off x="2383" y="2794"/>
              <a:ext cx="85"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de</a:t>
              </a:r>
              <a:endParaRPr lang="en-US" altLang="en-US" sz="1400"/>
            </a:p>
          </p:txBody>
        </p:sp>
        <p:sp>
          <p:nvSpPr>
            <p:cNvPr id="136235" name="Rectangle 44"/>
            <p:cNvSpPr>
              <a:spLocks noChangeArrowheads="1"/>
            </p:cNvSpPr>
            <p:nvPr/>
          </p:nvSpPr>
          <p:spPr bwMode="auto">
            <a:xfrm>
              <a:off x="2467" y="2794"/>
              <a:ext cx="150"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vice</a:t>
              </a:r>
              <a:endParaRPr lang="en-US" altLang="en-US" sz="1400"/>
            </a:p>
          </p:txBody>
        </p:sp>
        <p:sp>
          <p:nvSpPr>
            <p:cNvPr id="136236" name="Rectangle 45"/>
            <p:cNvSpPr>
              <a:spLocks noChangeArrowheads="1"/>
            </p:cNvSpPr>
            <p:nvPr/>
          </p:nvSpPr>
          <p:spPr bwMode="auto">
            <a:xfrm>
              <a:off x="3330" y="2692"/>
              <a:ext cx="335" cy="251"/>
            </a:xfrm>
            <a:prstGeom prst="rect">
              <a:avLst/>
            </a:prstGeom>
            <a:ln>
              <a:headEnd/>
              <a:tailEnd/>
            </a:ln>
          </p:spPr>
          <p:style>
            <a:lnRef idx="2">
              <a:schemeClr val="dk1"/>
            </a:lnRef>
            <a:fillRef idx="1">
              <a:schemeClr val="lt1"/>
            </a:fillRef>
            <a:effectRef idx="0">
              <a:schemeClr val="dk1"/>
            </a:effectRef>
            <a:fontRef idx="minor">
              <a:schemeClr val="dk1"/>
            </a:fontRef>
          </p:style>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36237" name="Rectangle 46"/>
            <p:cNvSpPr>
              <a:spLocks noChangeArrowheads="1"/>
            </p:cNvSpPr>
            <p:nvPr/>
          </p:nvSpPr>
          <p:spPr bwMode="auto">
            <a:xfrm>
              <a:off x="3330" y="2692"/>
              <a:ext cx="335" cy="251"/>
            </a:xfrm>
            <a:prstGeom prst="rect">
              <a:avLst/>
            </a:prstGeom>
            <a:ln>
              <a:headEnd/>
              <a:tailEnd/>
            </a:ln>
          </p:spPr>
          <p:style>
            <a:lnRef idx="2">
              <a:schemeClr val="dk1"/>
            </a:lnRef>
            <a:fillRef idx="1">
              <a:schemeClr val="lt1"/>
            </a:fillRef>
            <a:effectRef idx="0">
              <a:schemeClr val="dk1"/>
            </a:effectRef>
            <a:fontRef idx="minor">
              <a:schemeClr val="dk1"/>
            </a:fontRef>
          </p:style>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36238" name="Rectangle 47"/>
            <p:cNvSpPr>
              <a:spLocks noChangeArrowheads="1"/>
            </p:cNvSpPr>
            <p:nvPr/>
          </p:nvSpPr>
          <p:spPr bwMode="auto">
            <a:xfrm>
              <a:off x="3442" y="2710"/>
              <a:ext cx="119"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I/O</a:t>
              </a:r>
              <a:endParaRPr lang="en-US" altLang="en-US" sz="1400"/>
            </a:p>
          </p:txBody>
        </p:sp>
        <p:sp>
          <p:nvSpPr>
            <p:cNvPr id="136239" name="Rectangle 48"/>
            <p:cNvSpPr>
              <a:spLocks noChangeArrowheads="1"/>
            </p:cNvSpPr>
            <p:nvPr/>
          </p:nvSpPr>
          <p:spPr bwMode="auto">
            <a:xfrm>
              <a:off x="3386" y="2794"/>
              <a:ext cx="85"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de</a:t>
              </a:r>
              <a:endParaRPr lang="en-US" altLang="en-US" sz="1400"/>
            </a:p>
          </p:txBody>
        </p:sp>
        <p:sp>
          <p:nvSpPr>
            <p:cNvPr id="136240" name="Rectangle 49"/>
            <p:cNvSpPr>
              <a:spLocks noChangeArrowheads="1"/>
            </p:cNvSpPr>
            <p:nvPr/>
          </p:nvSpPr>
          <p:spPr bwMode="auto">
            <a:xfrm>
              <a:off x="3470" y="2794"/>
              <a:ext cx="150"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vice</a:t>
              </a:r>
              <a:endParaRPr lang="en-US" altLang="en-US" sz="1400"/>
            </a:p>
          </p:txBody>
        </p:sp>
        <p:sp>
          <p:nvSpPr>
            <p:cNvPr id="136241" name="Rectangle 50"/>
            <p:cNvSpPr>
              <a:spLocks noChangeArrowheads="1"/>
            </p:cNvSpPr>
            <p:nvPr/>
          </p:nvSpPr>
          <p:spPr bwMode="auto">
            <a:xfrm>
              <a:off x="2829" y="2692"/>
              <a:ext cx="334" cy="251"/>
            </a:xfrm>
            <a:prstGeom prst="rect">
              <a:avLst/>
            </a:prstGeom>
            <a:ln>
              <a:headEnd/>
              <a:tailEnd/>
            </a:ln>
          </p:spPr>
          <p:style>
            <a:lnRef idx="2">
              <a:schemeClr val="dk1"/>
            </a:lnRef>
            <a:fillRef idx="1">
              <a:schemeClr val="lt1"/>
            </a:fillRef>
            <a:effectRef idx="0">
              <a:schemeClr val="dk1"/>
            </a:effectRef>
            <a:fontRef idx="minor">
              <a:schemeClr val="dk1"/>
            </a:fontRef>
          </p:style>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36242" name="Rectangle 51"/>
            <p:cNvSpPr>
              <a:spLocks noChangeArrowheads="1"/>
            </p:cNvSpPr>
            <p:nvPr/>
          </p:nvSpPr>
          <p:spPr bwMode="auto">
            <a:xfrm>
              <a:off x="2829" y="2692"/>
              <a:ext cx="334" cy="251"/>
            </a:xfrm>
            <a:prstGeom prst="rect">
              <a:avLst/>
            </a:prstGeom>
            <a:ln>
              <a:headEnd/>
              <a:tailEnd/>
            </a:ln>
          </p:spPr>
          <p:style>
            <a:lnRef idx="2">
              <a:schemeClr val="dk1"/>
            </a:lnRef>
            <a:fillRef idx="1">
              <a:schemeClr val="lt1"/>
            </a:fillRef>
            <a:effectRef idx="0">
              <a:schemeClr val="dk1"/>
            </a:effectRef>
            <a:fontRef idx="minor">
              <a:schemeClr val="dk1"/>
            </a:fontRef>
          </p:style>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36243" name="Rectangle 52"/>
            <p:cNvSpPr>
              <a:spLocks noChangeArrowheads="1"/>
            </p:cNvSpPr>
            <p:nvPr/>
          </p:nvSpPr>
          <p:spPr bwMode="auto">
            <a:xfrm>
              <a:off x="2940" y="2710"/>
              <a:ext cx="120"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I/O</a:t>
              </a:r>
              <a:endParaRPr lang="en-US" altLang="en-US" sz="1400"/>
            </a:p>
          </p:txBody>
        </p:sp>
        <p:sp>
          <p:nvSpPr>
            <p:cNvPr id="136244" name="Rectangle 53"/>
            <p:cNvSpPr>
              <a:spLocks noChangeArrowheads="1"/>
            </p:cNvSpPr>
            <p:nvPr/>
          </p:nvSpPr>
          <p:spPr bwMode="auto">
            <a:xfrm>
              <a:off x="2884" y="2794"/>
              <a:ext cx="85"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de</a:t>
              </a:r>
              <a:endParaRPr lang="en-US" altLang="en-US" sz="1400"/>
            </a:p>
          </p:txBody>
        </p:sp>
        <p:sp>
          <p:nvSpPr>
            <p:cNvPr id="136245" name="Rectangle 54"/>
            <p:cNvSpPr>
              <a:spLocks noChangeArrowheads="1"/>
            </p:cNvSpPr>
            <p:nvPr/>
          </p:nvSpPr>
          <p:spPr bwMode="auto">
            <a:xfrm>
              <a:off x="2967" y="2794"/>
              <a:ext cx="151"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vice</a:t>
              </a:r>
              <a:endParaRPr lang="en-US" altLang="en-US" sz="1400"/>
            </a:p>
          </p:txBody>
        </p:sp>
        <p:sp>
          <p:nvSpPr>
            <p:cNvPr id="136246" name="Oval 55"/>
            <p:cNvSpPr>
              <a:spLocks noChangeArrowheads="1"/>
            </p:cNvSpPr>
            <p:nvPr/>
          </p:nvSpPr>
          <p:spPr bwMode="auto">
            <a:xfrm>
              <a:off x="1992" y="948"/>
              <a:ext cx="498" cy="4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36247" name="Oval 56"/>
            <p:cNvSpPr>
              <a:spLocks noChangeArrowheads="1"/>
            </p:cNvSpPr>
            <p:nvPr/>
          </p:nvSpPr>
          <p:spPr bwMode="auto">
            <a:xfrm>
              <a:off x="1329" y="1859"/>
              <a:ext cx="341" cy="327"/>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36248" name="Oval 57"/>
            <p:cNvSpPr>
              <a:spLocks noChangeArrowheads="1"/>
            </p:cNvSpPr>
            <p:nvPr/>
          </p:nvSpPr>
          <p:spPr bwMode="auto">
            <a:xfrm>
              <a:off x="734" y="2654"/>
              <a:ext cx="341" cy="327"/>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36249" name="Oval 58"/>
            <p:cNvSpPr>
              <a:spLocks noChangeArrowheads="1"/>
            </p:cNvSpPr>
            <p:nvPr/>
          </p:nvSpPr>
          <p:spPr bwMode="auto">
            <a:xfrm>
              <a:off x="2822" y="1863"/>
              <a:ext cx="341" cy="327"/>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grpSp>
      <p:sp>
        <p:nvSpPr>
          <p:cNvPr id="136194" name="Rectangle 27"/>
          <p:cNvSpPr>
            <a:spLocks noChangeArrowheads="1"/>
          </p:cNvSpPr>
          <p:nvPr/>
        </p:nvSpPr>
        <p:spPr bwMode="auto">
          <a:xfrm>
            <a:off x="152400" y="457200"/>
            <a:ext cx="88392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4000" b="1">
                <a:solidFill>
                  <a:schemeClr val="tx2"/>
                </a:solidFill>
                <a:latin typeface="Nimbus Roman No9 L"/>
              </a:rPr>
              <a:t>Universal Serial Bus tree structure</a:t>
            </a:r>
            <a:endParaRPr lang="en-US" altLang="en-US" sz="4000" b="1">
              <a:solidFill>
                <a:schemeClr val="tx2"/>
              </a:solidFill>
            </a:endParaRPr>
          </a:p>
        </p:txBody>
      </p:sp>
    </p:spTree>
    <p:extLst>
      <p:ext uri="{BB962C8B-B14F-4D97-AF65-F5344CB8AC3E}">
        <p14:creationId xmlns:p14="http://schemas.microsoft.com/office/powerpoint/2010/main" val="411049187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Title 2"/>
          <p:cNvSpPr>
            <a:spLocks noGrp="1"/>
          </p:cNvSpPr>
          <p:nvPr>
            <p:ph type="title"/>
          </p:nvPr>
        </p:nvSpPr>
        <p:spPr>
          <a:xfrm>
            <a:off x="304800" y="762000"/>
            <a:ext cx="8382000" cy="857250"/>
          </a:xfrm>
        </p:spPr>
        <p:txBody>
          <a:bodyPr/>
          <a:lstStyle/>
          <a:p>
            <a:r>
              <a:rPr lang="en-US" altLang="en-US" sz="4000" b="1">
                <a:latin typeface="Nimbus Roman No9 L"/>
              </a:rPr>
              <a:t>Universal Serial Bus tree structure</a:t>
            </a:r>
            <a:endParaRPr lang="en-US" altLang="en-US" sz="4000"/>
          </a:p>
        </p:txBody>
      </p:sp>
      <p:sp>
        <p:nvSpPr>
          <p:cNvPr id="4" name="Content Placeholder 3"/>
          <p:cNvSpPr>
            <a:spLocks noGrp="1"/>
          </p:cNvSpPr>
          <p:nvPr>
            <p:ph idx="1"/>
          </p:nvPr>
        </p:nvSpPr>
        <p:spPr/>
        <p:txBody>
          <a:bodyPr>
            <a:normAutofit fontScale="77500" lnSpcReduction="20000"/>
          </a:bodyPr>
          <a:lstStyle/>
          <a:p>
            <a:pPr marL="274320" indent="-274320" algn="just" fontAlgn="auto">
              <a:spcAft>
                <a:spcPts val="0"/>
              </a:spcAft>
              <a:buClr>
                <a:schemeClr val="accent3"/>
              </a:buClr>
              <a:buFont typeface="Wingdings 2"/>
              <a:buChar char=""/>
              <a:defRPr/>
            </a:pPr>
            <a:r>
              <a:rPr lang="en-US" dirty="0"/>
              <a:t>To accommodate a large number of devices that can be added or removed at any time, the USB has the tree structure as shown in the figure.</a:t>
            </a:r>
          </a:p>
          <a:p>
            <a:pPr marL="274320" indent="-274320" algn="just" fontAlgn="auto">
              <a:spcAft>
                <a:spcPts val="0"/>
              </a:spcAft>
              <a:buClr>
                <a:schemeClr val="accent3"/>
              </a:buClr>
              <a:buFont typeface="Wingdings 2"/>
              <a:buChar char=""/>
              <a:defRPr/>
            </a:pPr>
            <a:r>
              <a:rPr lang="en-US" dirty="0"/>
              <a:t>Each node of the tree has a device called a hub, which acts as an intermediate control point between the host and the I/O devices. At the root of the tree, a root hub connects the entire tree to the host computer. The leaves of the tree are the I/O devices being served (for example, keyboard, Internet connection, speaker, or digital TV) </a:t>
            </a:r>
          </a:p>
          <a:p>
            <a:pPr marL="274320" indent="-274320" algn="just" fontAlgn="auto">
              <a:spcAft>
                <a:spcPts val="0"/>
              </a:spcAft>
              <a:buClr>
                <a:schemeClr val="accent3"/>
              </a:buClr>
              <a:buFont typeface="Wingdings 2"/>
              <a:buChar char=""/>
              <a:defRPr/>
            </a:pPr>
            <a:r>
              <a:rPr lang="en-US" dirty="0"/>
              <a:t>In normal operation, a hub copies a message that it receives from its upstream connection to all its downstream ports. As a result, a message sent by the host computer is broadcast to all I/O devices, but only the addressed device will respond to that message. However, a message from an I/O device is sent only upstream towards the root of the tree and is not seen by other devices. Hence, the USB enables the host to communicate with the I/O devices, but it does not enable these devices to communicate with each other.</a:t>
            </a:r>
          </a:p>
          <a:p>
            <a:pPr marL="274320" indent="-274320" algn="just" fontAlgn="auto">
              <a:spcAft>
                <a:spcPts val="0"/>
              </a:spcAft>
              <a:buClr>
                <a:schemeClr val="accent3"/>
              </a:buClr>
              <a:buFont typeface="Wingdings 2"/>
              <a:buNone/>
              <a:defRPr/>
            </a:pPr>
            <a:endParaRPr lang="en-US" dirty="0"/>
          </a:p>
        </p:txBody>
      </p:sp>
    </p:spTree>
    <p:extLst>
      <p:ext uri="{BB962C8B-B14F-4D97-AF65-F5344CB8AC3E}">
        <p14:creationId xmlns:p14="http://schemas.microsoft.com/office/powerpoint/2010/main" val="143043925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Title 1"/>
          <p:cNvSpPr>
            <a:spLocks noGrp="1"/>
          </p:cNvSpPr>
          <p:nvPr>
            <p:ph type="title"/>
          </p:nvPr>
        </p:nvSpPr>
        <p:spPr>
          <a:xfrm>
            <a:off x="457200" y="228600"/>
            <a:ext cx="8229600" cy="1143000"/>
          </a:xfrm>
        </p:spPr>
        <p:txBody>
          <a:bodyPr/>
          <a:lstStyle/>
          <a:p>
            <a:r>
              <a:rPr lang="en-US" altLang="en-US" b="1"/>
              <a:t>Addressing</a:t>
            </a:r>
            <a:endParaRPr lang="en-US" altLang="en-US"/>
          </a:p>
        </p:txBody>
      </p:sp>
      <p:sp>
        <p:nvSpPr>
          <p:cNvPr id="3" name="Content Placeholder 2"/>
          <p:cNvSpPr>
            <a:spLocks noGrp="1"/>
          </p:cNvSpPr>
          <p:nvPr>
            <p:ph idx="1"/>
          </p:nvPr>
        </p:nvSpPr>
        <p:spPr>
          <a:xfrm>
            <a:off x="228600" y="1447800"/>
            <a:ext cx="8610600" cy="5105400"/>
          </a:xfrm>
        </p:spPr>
        <p:txBody>
          <a:bodyPr>
            <a:normAutofit fontScale="70000" lnSpcReduction="20000"/>
          </a:bodyPr>
          <a:lstStyle/>
          <a:p>
            <a:pPr marL="274320" indent="-274320" algn="just" fontAlgn="auto">
              <a:spcAft>
                <a:spcPts val="0"/>
              </a:spcAft>
              <a:buClr>
                <a:schemeClr val="accent3"/>
              </a:buClr>
              <a:buFont typeface="Wingdings 2"/>
              <a:buChar char=""/>
              <a:defRPr/>
            </a:pPr>
            <a:r>
              <a:rPr lang="en-US" dirty="0"/>
              <a:t>When a USB is connected to a host computer, its root hub is attached to the processor bus, where it appears as a single device. The host software communicates with individual devices attached to the USB by sending packets of information, which the root hub forwards to the appropriate device in the USB tree.</a:t>
            </a:r>
          </a:p>
          <a:p>
            <a:pPr marL="274320" indent="-274320" algn="just" fontAlgn="auto">
              <a:spcAft>
                <a:spcPts val="0"/>
              </a:spcAft>
              <a:buClr>
                <a:schemeClr val="accent3"/>
              </a:buClr>
              <a:buFont typeface="Wingdings 2"/>
              <a:buChar char=""/>
              <a:defRPr/>
            </a:pPr>
            <a:r>
              <a:rPr lang="en-US" dirty="0"/>
              <a:t>Each device on the USB, whether it is a hub or an I/O device, is assigned a 7-bit address. This address is local to the USB tree and is not related in any way to the addresses used on the processor bus. </a:t>
            </a:r>
          </a:p>
          <a:p>
            <a:pPr marL="274320" indent="-274320" algn="just" fontAlgn="auto">
              <a:spcAft>
                <a:spcPts val="0"/>
              </a:spcAft>
              <a:buClr>
                <a:schemeClr val="accent3"/>
              </a:buClr>
              <a:buFont typeface="Wingdings 2"/>
              <a:buChar char=""/>
              <a:defRPr/>
            </a:pPr>
            <a:r>
              <a:rPr lang="en-US" dirty="0"/>
              <a:t>A hub may have any number of devices or other hubs connected to it, and addresses are assigned arbitrarily. When a device is first connected to a hub, or when it is powered on, it has the address 0. The hardware of the hub to which this device is connected is capable of detecting that the device has been connected, and it records this fact as part of its own status information. Periodically, the host polls each hub to collect status information and learn about new devices that may have been added or disconnected.</a:t>
            </a:r>
          </a:p>
          <a:p>
            <a:pPr marL="274320" indent="-274320" algn="just" fontAlgn="auto">
              <a:spcAft>
                <a:spcPts val="0"/>
              </a:spcAft>
              <a:buClr>
                <a:schemeClr val="accent3"/>
              </a:buClr>
              <a:buFont typeface="Wingdings 2"/>
              <a:buChar char=""/>
              <a:defRPr/>
            </a:pPr>
            <a:r>
              <a:rPr lang="en-US" dirty="0"/>
              <a:t>When the host is informed that a new device has been connected, it uses a sequence of commands to send a reset signal on the corresponding hub port, read information from the device about its capabilities, send configuration information to the device, and assign the device a unique USB address. Once this sequence is completed the device begins normal operation and responds only to the new address.</a:t>
            </a:r>
          </a:p>
        </p:txBody>
      </p:sp>
    </p:spTree>
    <p:extLst>
      <p:ext uri="{BB962C8B-B14F-4D97-AF65-F5344CB8AC3E}">
        <p14:creationId xmlns:p14="http://schemas.microsoft.com/office/powerpoint/2010/main" val="62812437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Title 1"/>
          <p:cNvSpPr>
            <a:spLocks noGrp="1"/>
          </p:cNvSpPr>
          <p:nvPr>
            <p:ph type="title"/>
          </p:nvPr>
        </p:nvSpPr>
        <p:spPr/>
        <p:txBody>
          <a:bodyPr/>
          <a:lstStyle/>
          <a:p>
            <a:r>
              <a:rPr lang="en-US" altLang="en-US" b="1"/>
              <a:t>USB Protocols</a:t>
            </a:r>
            <a:endParaRPr lang="en-US" altLang="en-US"/>
          </a:p>
        </p:txBody>
      </p:sp>
      <p:sp>
        <p:nvSpPr>
          <p:cNvPr id="3" name="Content Placeholder 2"/>
          <p:cNvSpPr>
            <a:spLocks noGrp="1"/>
          </p:cNvSpPr>
          <p:nvPr>
            <p:ph idx="1"/>
          </p:nvPr>
        </p:nvSpPr>
        <p:spPr>
          <a:xfrm>
            <a:off x="457200" y="1935163"/>
            <a:ext cx="8229600" cy="4618037"/>
          </a:xfrm>
        </p:spPr>
        <p:txBody>
          <a:bodyPr>
            <a:normAutofit fontScale="77500" lnSpcReduction="20000"/>
          </a:bodyPr>
          <a:lstStyle/>
          <a:p>
            <a:pPr marL="274320" indent="-274320" algn="just" fontAlgn="auto">
              <a:spcAft>
                <a:spcPts val="0"/>
              </a:spcAft>
              <a:buClr>
                <a:schemeClr val="accent3"/>
              </a:buClr>
              <a:buFont typeface="Wingdings 2"/>
              <a:buChar char=""/>
              <a:defRPr/>
            </a:pPr>
            <a:r>
              <a:rPr lang="en-US" dirty="0"/>
              <a:t>All information transferred over the USB is organized in packets, where a packet consists of one or more bytes of information. There are many types of packets that perform a variety of control functions. </a:t>
            </a:r>
          </a:p>
          <a:p>
            <a:pPr marL="274320" indent="-274320" algn="just" fontAlgn="auto">
              <a:spcAft>
                <a:spcPts val="0"/>
              </a:spcAft>
              <a:buClr>
                <a:schemeClr val="accent3"/>
              </a:buClr>
              <a:buFont typeface="Wingdings 2"/>
              <a:buChar char=""/>
              <a:defRPr/>
            </a:pPr>
            <a:r>
              <a:rPr lang="en-US" dirty="0"/>
              <a:t>The information transferred on the USB can be divided into two broad categories: control and data.</a:t>
            </a:r>
          </a:p>
          <a:p>
            <a:pPr marL="640080" lvl="1" indent="-246888" algn="just" fontAlgn="auto">
              <a:spcAft>
                <a:spcPts val="0"/>
              </a:spcAft>
              <a:buFont typeface="Wingdings 2"/>
              <a:buChar char=""/>
              <a:defRPr/>
            </a:pPr>
            <a:r>
              <a:rPr lang="en-US" dirty="0"/>
              <a:t>Control packets perform such tasks as addressing a device to initiate data transfer, acknowledging that data have been received correctly, or indicating an error. </a:t>
            </a:r>
          </a:p>
          <a:p>
            <a:pPr marL="640080" lvl="1" indent="-246888" algn="just" fontAlgn="auto">
              <a:spcAft>
                <a:spcPts val="0"/>
              </a:spcAft>
              <a:buFont typeface="Wingdings 2"/>
              <a:buChar char=""/>
              <a:defRPr/>
            </a:pPr>
            <a:r>
              <a:rPr lang="en-US" dirty="0"/>
              <a:t>Data packets carry information that is delivered to a device.</a:t>
            </a:r>
          </a:p>
          <a:p>
            <a:pPr marL="274320" indent="-274320" algn="just" fontAlgn="auto">
              <a:spcAft>
                <a:spcPts val="0"/>
              </a:spcAft>
              <a:buClr>
                <a:schemeClr val="accent3"/>
              </a:buClr>
              <a:buFont typeface="Wingdings 2"/>
              <a:buChar char=""/>
              <a:defRPr/>
            </a:pPr>
            <a:r>
              <a:rPr lang="en-US" dirty="0"/>
              <a:t>A packet consists of one or more fields containing different kinds of information. The first field of any packet is called the packet identifier, PID, which identifies the type of that packet.</a:t>
            </a:r>
          </a:p>
          <a:p>
            <a:pPr marL="274320" indent="-274320" algn="just" fontAlgn="auto">
              <a:spcAft>
                <a:spcPts val="0"/>
              </a:spcAft>
              <a:buClr>
                <a:schemeClr val="accent3"/>
              </a:buClr>
              <a:buFont typeface="Wingdings 2"/>
              <a:buChar char=""/>
              <a:defRPr/>
            </a:pPr>
            <a:r>
              <a:rPr lang="en-US" dirty="0"/>
              <a:t>They are transmitted twice. The first time they are sent with their true values, and the second time with each bit complemented</a:t>
            </a:r>
          </a:p>
          <a:p>
            <a:pPr marL="274320" indent="-274320" algn="just" fontAlgn="auto">
              <a:spcAft>
                <a:spcPts val="0"/>
              </a:spcAft>
              <a:buClr>
                <a:schemeClr val="accent3"/>
              </a:buClr>
              <a:buFont typeface="Wingdings 2"/>
              <a:buChar char=""/>
              <a:defRPr/>
            </a:pPr>
            <a:r>
              <a:rPr lang="en-US" dirty="0"/>
              <a:t>The four PID bits identify one of 16 different packet types. Some control packets, such as ACK (Acknowledge), consist only of the PID byte.</a:t>
            </a:r>
          </a:p>
        </p:txBody>
      </p:sp>
    </p:spTree>
    <p:extLst>
      <p:ext uri="{BB962C8B-B14F-4D97-AF65-F5344CB8AC3E}">
        <p14:creationId xmlns:p14="http://schemas.microsoft.com/office/powerpoint/2010/main" val="251728235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ChangeArrowheads="1"/>
          </p:cNvSpPr>
          <p:nvPr/>
        </p:nvSpPr>
        <p:spPr bwMode="auto">
          <a:xfrm>
            <a:off x="1825625" y="1052513"/>
            <a:ext cx="3570288" cy="298450"/>
          </a:xfrm>
          <a:prstGeom prst="rect">
            <a:avLst/>
          </a:prstGeom>
          <a:solidFill>
            <a:srgbClr val="FFFFFF"/>
          </a:solidFill>
          <a:ln w="0">
            <a:solidFill>
              <a:schemeClr val="tx1"/>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40290" name="Rectangle 3"/>
          <p:cNvSpPr>
            <a:spLocks noChangeArrowheads="1"/>
          </p:cNvSpPr>
          <p:nvPr/>
        </p:nvSpPr>
        <p:spPr bwMode="auto">
          <a:xfrm>
            <a:off x="1825625" y="1052513"/>
            <a:ext cx="3570288" cy="29845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40291" name="Rectangle 4"/>
          <p:cNvSpPr>
            <a:spLocks noChangeArrowheads="1"/>
          </p:cNvSpPr>
          <p:nvPr/>
        </p:nvSpPr>
        <p:spPr bwMode="auto">
          <a:xfrm>
            <a:off x="1825625" y="1052513"/>
            <a:ext cx="446088" cy="29845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40292" name="Rectangle 5"/>
          <p:cNvSpPr>
            <a:spLocks noChangeArrowheads="1"/>
          </p:cNvSpPr>
          <p:nvPr/>
        </p:nvSpPr>
        <p:spPr bwMode="auto">
          <a:xfrm>
            <a:off x="1890713" y="1085850"/>
            <a:ext cx="330200" cy="2476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dirty="0">
                <a:solidFill>
                  <a:srgbClr val="000000"/>
                </a:solidFill>
                <a:latin typeface="Nimbus Roman No9 L"/>
              </a:rPr>
              <a:t>PID</a:t>
            </a:r>
            <a:endParaRPr lang="en-US" altLang="en-US" dirty="0"/>
          </a:p>
        </p:txBody>
      </p:sp>
      <p:sp>
        <p:nvSpPr>
          <p:cNvPr id="140293" name="Rectangle 6"/>
          <p:cNvSpPr>
            <a:spLocks noChangeArrowheads="1"/>
          </p:cNvSpPr>
          <p:nvPr/>
        </p:nvSpPr>
        <p:spPr bwMode="auto">
          <a:xfrm>
            <a:off x="2139950" y="1168400"/>
            <a:ext cx="131763" cy="1984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a:solidFill>
                  <a:srgbClr val="000000"/>
                </a:solidFill>
                <a:latin typeface="Nimbus Roman No9 L"/>
              </a:rPr>
              <a:t>0</a:t>
            </a:r>
            <a:endParaRPr lang="en-US" altLang="en-US"/>
          </a:p>
        </p:txBody>
      </p:sp>
      <p:sp>
        <p:nvSpPr>
          <p:cNvPr id="140294" name="Rectangle 7"/>
          <p:cNvSpPr>
            <a:spLocks noChangeArrowheads="1"/>
          </p:cNvSpPr>
          <p:nvPr/>
        </p:nvSpPr>
        <p:spPr bwMode="auto">
          <a:xfrm>
            <a:off x="2271713" y="1052513"/>
            <a:ext cx="446087" cy="29845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40295" name="Rectangle 8"/>
          <p:cNvSpPr>
            <a:spLocks noChangeArrowheads="1"/>
          </p:cNvSpPr>
          <p:nvPr/>
        </p:nvSpPr>
        <p:spPr bwMode="auto">
          <a:xfrm>
            <a:off x="2338388" y="1085850"/>
            <a:ext cx="330200" cy="2476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dirty="0">
                <a:solidFill>
                  <a:srgbClr val="000000"/>
                </a:solidFill>
                <a:latin typeface="Nimbus Roman No9 L"/>
              </a:rPr>
              <a:t>PID</a:t>
            </a:r>
            <a:endParaRPr lang="en-US" altLang="en-US" dirty="0"/>
          </a:p>
        </p:txBody>
      </p:sp>
      <p:sp>
        <p:nvSpPr>
          <p:cNvPr id="140296" name="Rectangle 9"/>
          <p:cNvSpPr>
            <a:spLocks noChangeArrowheads="1"/>
          </p:cNvSpPr>
          <p:nvPr/>
        </p:nvSpPr>
        <p:spPr bwMode="auto">
          <a:xfrm>
            <a:off x="2586038" y="1168400"/>
            <a:ext cx="131762" cy="1984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dirty="0">
                <a:solidFill>
                  <a:srgbClr val="000000"/>
                </a:solidFill>
                <a:latin typeface="Nimbus Roman No9 L"/>
              </a:rPr>
              <a:t>1</a:t>
            </a:r>
            <a:endParaRPr lang="en-US" altLang="en-US" dirty="0"/>
          </a:p>
        </p:txBody>
      </p:sp>
      <p:sp>
        <p:nvSpPr>
          <p:cNvPr id="140297" name="Rectangle 10"/>
          <p:cNvSpPr>
            <a:spLocks noChangeArrowheads="1"/>
          </p:cNvSpPr>
          <p:nvPr/>
        </p:nvSpPr>
        <p:spPr bwMode="auto">
          <a:xfrm>
            <a:off x="2717800" y="1052513"/>
            <a:ext cx="446088" cy="29845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40298" name="Rectangle 11"/>
          <p:cNvSpPr>
            <a:spLocks noChangeArrowheads="1"/>
          </p:cNvSpPr>
          <p:nvPr/>
        </p:nvSpPr>
        <p:spPr bwMode="auto">
          <a:xfrm>
            <a:off x="2784475" y="1085850"/>
            <a:ext cx="330200" cy="2476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dirty="0">
                <a:solidFill>
                  <a:srgbClr val="000000"/>
                </a:solidFill>
                <a:latin typeface="Nimbus Roman No9 L"/>
              </a:rPr>
              <a:t>PID</a:t>
            </a:r>
            <a:endParaRPr lang="en-US" altLang="en-US" dirty="0"/>
          </a:p>
        </p:txBody>
      </p:sp>
      <p:sp>
        <p:nvSpPr>
          <p:cNvPr id="140299" name="Rectangle 12"/>
          <p:cNvSpPr>
            <a:spLocks noChangeArrowheads="1"/>
          </p:cNvSpPr>
          <p:nvPr/>
        </p:nvSpPr>
        <p:spPr bwMode="auto">
          <a:xfrm>
            <a:off x="3032125" y="1168400"/>
            <a:ext cx="131763" cy="1984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dirty="0">
                <a:solidFill>
                  <a:srgbClr val="000000"/>
                </a:solidFill>
                <a:latin typeface="Nimbus Roman No9 L"/>
              </a:rPr>
              <a:t>2</a:t>
            </a:r>
            <a:endParaRPr lang="en-US" altLang="en-US" dirty="0"/>
          </a:p>
        </p:txBody>
      </p:sp>
      <p:sp>
        <p:nvSpPr>
          <p:cNvPr id="140300" name="Rectangle 13"/>
          <p:cNvSpPr>
            <a:spLocks noChangeArrowheads="1"/>
          </p:cNvSpPr>
          <p:nvPr/>
        </p:nvSpPr>
        <p:spPr bwMode="auto">
          <a:xfrm>
            <a:off x="3163888" y="1052513"/>
            <a:ext cx="447675" cy="29845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40301" name="Rectangle 14"/>
          <p:cNvSpPr>
            <a:spLocks noChangeArrowheads="1"/>
          </p:cNvSpPr>
          <p:nvPr/>
        </p:nvSpPr>
        <p:spPr bwMode="auto">
          <a:xfrm>
            <a:off x="3230563" y="1085850"/>
            <a:ext cx="330200" cy="2476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dirty="0">
                <a:solidFill>
                  <a:srgbClr val="000000"/>
                </a:solidFill>
                <a:latin typeface="Nimbus Roman No9 L"/>
              </a:rPr>
              <a:t>PID</a:t>
            </a:r>
            <a:endParaRPr lang="en-US" altLang="en-US" dirty="0"/>
          </a:p>
        </p:txBody>
      </p:sp>
      <p:sp>
        <p:nvSpPr>
          <p:cNvPr id="140302" name="Rectangle 15"/>
          <p:cNvSpPr>
            <a:spLocks noChangeArrowheads="1"/>
          </p:cNvSpPr>
          <p:nvPr/>
        </p:nvSpPr>
        <p:spPr bwMode="auto">
          <a:xfrm>
            <a:off x="3478213" y="1168400"/>
            <a:ext cx="131762" cy="1984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dirty="0">
                <a:solidFill>
                  <a:srgbClr val="000000"/>
                </a:solidFill>
                <a:latin typeface="Nimbus Roman No9 L"/>
              </a:rPr>
              <a:t>3</a:t>
            </a:r>
            <a:endParaRPr lang="en-US" altLang="en-US" dirty="0"/>
          </a:p>
        </p:txBody>
      </p:sp>
      <p:sp>
        <p:nvSpPr>
          <p:cNvPr id="140303" name="Rectangle 16"/>
          <p:cNvSpPr>
            <a:spLocks noChangeArrowheads="1"/>
          </p:cNvSpPr>
          <p:nvPr/>
        </p:nvSpPr>
        <p:spPr bwMode="auto">
          <a:xfrm>
            <a:off x="3611563" y="1052513"/>
            <a:ext cx="446087" cy="29845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40304" name="Rectangle 17"/>
          <p:cNvSpPr>
            <a:spLocks noChangeArrowheads="1"/>
          </p:cNvSpPr>
          <p:nvPr/>
        </p:nvSpPr>
        <p:spPr bwMode="auto">
          <a:xfrm>
            <a:off x="3676650" y="1085850"/>
            <a:ext cx="330200" cy="2476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PID</a:t>
            </a:r>
            <a:endParaRPr lang="en-US" altLang="en-US"/>
          </a:p>
        </p:txBody>
      </p:sp>
      <p:sp>
        <p:nvSpPr>
          <p:cNvPr id="140305" name="Rectangle 18"/>
          <p:cNvSpPr>
            <a:spLocks noChangeArrowheads="1"/>
          </p:cNvSpPr>
          <p:nvPr/>
        </p:nvSpPr>
        <p:spPr bwMode="auto">
          <a:xfrm>
            <a:off x="3924300" y="1168400"/>
            <a:ext cx="131763" cy="1984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a:solidFill>
                  <a:srgbClr val="000000"/>
                </a:solidFill>
                <a:latin typeface="Nimbus Roman No9 L"/>
              </a:rPr>
              <a:t>0</a:t>
            </a:r>
            <a:endParaRPr lang="en-US" altLang="en-US"/>
          </a:p>
        </p:txBody>
      </p:sp>
      <p:sp>
        <p:nvSpPr>
          <p:cNvPr id="140306" name="Rectangle 19"/>
          <p:cNvSpPr>
            <a:spLocks noChangeArrowheads="1"/>
          </p:cNvSpPr>
          <p:nvPr/>
        </p:nvSpPr>
        <p:spPr bwMode="auto">
          <a:xfrm>
            <a:off x="3611563" y="1052513"/>
            <a:ext cx="446087" cy="29845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40307" name="Line 20"/>
          <p:cNvSpPr>
            <a:spLocks noChangeShapeType="1"/>
          </p:cNvSpPr>
          <p:nvPr/>
        </p:nvSpPr>
        <p:spPr bwMode="auto">
          <a:xfrm>
            <a:off x="3676650" y="1119188"/>
            <a:ext cx="247650" cy="158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0308" name="Line 21"/>
          <p:cNvSpPr>
            <a:spLocks noChangeShapeType="1"/>
          </p:cNvSpPr>
          <p:nvPr/>
        </p:nvSpPr>
        <p:spPr bwMode="auto">
          <a:xfrm>
            <a:off x="3676650" y="1119188"/>
            <a:ext cx="247650" cy="158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0311" name="Rectangle 24"/>
          <p:cNvSpPr>
            <a:spLocks noChangeArrowheads="1"/>
          </p:cNvSpPr>
          <p:nvPr/>
        </p:nvSpPr>
        <p:spPr bwMode="auto">
          <a:xfrm>
            <a:off x="4057650" y="1052513"/>
            <a:ext cx="446088" cy="29845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40312" name="Line 25"/>
          <p:cNvSpPr>
            <a:spLocks noChangeShapeType="1"/>
          </p:cNvSpPr>
          <p:nvPr/>
        </p:nvSpPr>
        <p:spPr bwMode="auto">
          <a:xfrm>
            <a:off x="4122738" y="1119188"/>
            <a:ext cx="249237" cy="158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0313" name="Line 26"/>
          <p:cNvSpPr>
            <a:spLocks noChangeShapeType="1"/>
          </p:cNvSpPr>
          <p:nvPr/>
        </p:nvSpPr>
        <p:spPr bwMode="auto">
          <a:xfrm>
            <a:off x="4122738" y="1119188"/>
            <a:ext cx="249237" cy="158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0314" name="Rectangle 27"/>
          <p:cNvSpPr>
            <a:spLocks noChangeArrowheads="1"/>
          </p:cNvSpPr>
          <p:nvPr/>
        </p:nvSpPr>
        <p:spPr bwMode="auto">
          <a:xfrm>
            <a:off x="4122738" y="1085850"/>
            <a:ext cx="330200" cy="2476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dirty="0">
                <a:solidFill>
                  <a:srgbClr val="000000"/>
                </a:solidFill>
                <a:latin typeface="Nimbus Roman No9 L"/>
              </a:rPr>
              <a:t>PID</a:t>
            </a:r>
            <a:endParaRPr lang="en-US" altLang="en-US" dirty="0"/>
          </a:p>
        </p:txBody>
      </p:sp>
      <p:sp>
        <p:nvSpPr>
          <p:cNvPr id="140315" name="Rectangle 28"/>
          <p:cNvSpPr>
            <a:spLocks noChangeArrowheads="1"/>
          </p:cNvSpPr>
          <p:nvPr/>
        </p:nvSpPr>
        <p:spPr bwMode="auto">
          <a:xfrm>
            <a:off x="4371975" y="1168400"/>
            <a:ext cx="131763" cy="1984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dirty="0">
                <a:solidFill>
                  <a:srgbClr val="000000"/>
                </a:solidFill>
                <a:latin typeface="Nimbus Roman No9 L"/>
              </a:rPr>
              <a:t>1</a:t>
            </a:r>
            <a:endParaRPr lang="en-US" altLang="en-US" dirty="0"/>
          </a:p>
        </p:txBody>
      </p:sp>
      <p:sp>
        <p:nvSpPr>
          <p:cNvPr id="140316" name="Rectangle 29"/>
          <p:cNvSpPr>
            <a:spLocks noChangeArrowheads="1"/>
          </p:cNvSpPr>
          <p:nvPr/>
        </p:nvSpPr>
        <p:spPr bwMode="auto">
          <a:xfrm>
            <a:off x="4503738" y="1052513"/>
            <a:ext cx="446087" cy="29845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40317" name="Line 30"/>
          <p:cNvSpPr>
            <a:spLocks noChangeShapeType="1"/>
          </p:cNvSpPr>
          <p:nvPr/>
        </p:nvSpPr>
        <p:spPr bwMode="auto">
          <a:xfrm>
            <a:off x="4570413" y="1119188"/>
            <a:ext cx="247650" cy="158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0318" name="Line 31"/>
          <p:cNvSpPr>
            <a:spLocks noChangeShapeType="1"/>
          </p:cNvSpPr>
          <p:nvPr/>
        </p:nvSpPr>
        <p:spPr bwMode="auto">
          <a:xfrm>
            <a:off x="4570413" y="1119188"/>
            <a:ext cx="247650" cy="158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0319" name="Rectangle 32"/>
          <p:cNvSpPr>
            <a:spLocks noChangeArrowheads="1"/>
          </p:cNvSpPr>
          <p:nvPr/>
        </p:nvSpPr>
        <p:spPr bwMode="auto">
          <a:xfrm>
            <a:off x="4570413" y="1085850"/>
            <a:ext cx="330200" cy="2476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dirty="0">
                <a:solidFill>
                  <a:srgbClr val="000000"/>
                </a:solidFill>
                <a:latin typeface="Nimbus Roman No9 L"/>
              </a:rPr>
              <a:t>PID</a:t>
            </a:r>
            <a:endParaRPr lang="en-US" altLang="en-US" dirty="0"/>
          </a:p>
        </p:txBody>
      </p:sp>
      <p:sp>
        <p:nvSpPr>
          <p:cNvPr id="140320" name="Rectangle 33"/>
          <p:cNvSpPr>
            <a:spLocks noChangeArrowheads="1"/>
          </p:cNvSpPr>
          <p:nvPr/>
        </p:nvSpPr>
        <p:spPr bwMode="auto">
          <a:xfrm>
            <a:off x="4818063" y="1168400"/>
            <a:ext cx="131762" cy="1984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dirty="0">
                <a:solidFill>
                  <a:srgbClr val="000000"/>
                </a:solidFill>
                <a:latin typeface="Nimbus Roman No9 L"/>
              </a:rPr>
              <a:t>2</a:t>
            </a:r>
            <a:endParaRPr lang="en-US" altLang="en-US" dirty="0"/>
          </a:p>
        </p:txBody>
      </p:sp>
      <p:sp>
        <p:nvSpPr>
          <p:cNvPr id="140321" name="Rectangle 34"/>
          <p:cNvSpPr>
            <a:spLocks noChangeArrowheads="1"/>
          </p:cNvSpPr>
          <p:nvPr/>
        </p:nvSpPr>
        <p:spPr bwMode="auto">
          <a:xfrm>
            <a:off x="4949825" y="1052513"/>
            <a:ext cx="446088" cy="29845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40322" name="Line 35"/>
          <p:cNvSpPr>
            <a:spLocks noChangeShapeType="1"/>
          </p:cNvSpPr>
          <p:nvPr/>
        </p:nvSpPr>
        <p:spPr bwMode="auto">
          <a:xfrm>
            <a:off x="5016500" y="1119188"/>
            <a:ext cx="247650" cy="158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0323" name="Line 36"/>
          <p:cNvSpPr>
            <a:spLocks noChangeShapeType="1"/>
          </p:cNvSpPr>
          <p:nvPr/>
        </p:nvSpPr>
        <p:spPr bwMode="auto">
          <a:xfrm>
            <a:off x="5016500" y="1119188"/>
            <a:ext cx="247650" cy="158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0324" name="Rectangle 37"/>
          <p:cNvSpPr>
            <a:spLocks noChangeArrowheads="1"/>
          </p:cNvSpPr>
          <p:nvPr/>
        </p:nvSpPr>
        <p:spPr bwMode="auto">
          <a:xfrm>
            <a:off x="5016500" y="1085850"/>
            <a:ext cx="330200" cy="2476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dirty="0">
                <a:solidFill>
                  <a:srgbClr val="000000"/>
                </a:solidFill>
                <a:latin typeface="Nimbus Roman No9 L"/>
              </a:rPr>
              <a:t>PID</a:t>
            </a:r>
            <a:endParaRPr lang="en-US" altLang="en-US" dirty="0"/>
          </a:p>
        </p:txBody>
      </p:sp>
      <p:sp>
        <p:nvSpPr>
          <p:cNvPr id="140325" name="Rectangle 38"/>
          <p:cNvSpPr>
            <a:spLocks noChangeArrowheads="1"/>
          </p:cNvSpPr>
          <p:nvPr/>
        </p:nvSpPr>
        <p:spPr bwMode="auto">
          <a:xfrm>
            <a:off x="5264150" y="1168400"/>
            <a:ext cx="131763" cy="1984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dirty="0">
                <a:solidFill>
                  <a:srgbClr val="000000"/>
                </a:solidFill>
                <a:latin typeface="Nimbus Roman No9 L"/>
              </a:rPr>
              <a:t>3</a:t>
            </a:r>
            <a:endParaRPr lang="en-US" altLang="en-US" dirty="0"/>
          </a:p>
        </p:txBody>
      </p:sp>
      <p:sp>
        <p:nvSpPr>
          <p:cNvPr id="140326" name="Rectangle 39"/>
          <p:cNvSpPr>
            <a:spLocks noChangeArrowheads="1"/>
          </p:cNvSpPr>
          <p:nvPr/>
        </p:nvSpPr>
        <p:spPr bwMode="auto">
          <a:xfrm>
            <a:off x="2900363" y="1698625"/>
            <a:ext cx="20970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600" dirty="0">
                <a:solidFill>
                  <a:srgbClr val="000000"/>
                </a:solidFill>
                <a:latin typeface="Nimbus Sans L"/>
              </a:rPr>
              <a:t>(a) Packet identifier field </a:t>
            </a:r>
            <a:endParaRPr lang="en-US" altLang="en-US" sz="1600" dirty="0"/>
          </a:p>
        </p:txBody>
      </p:sp>
      <p:sp>
        <p:nvSpPr>
          <p:cNvPr id="140327" name="Rectangle 40"/>
          <p:cNvSpPr>
            <a:spLocks noChangeArrowheads="1"/>
          </p:cNvSpPr>
          <p:nvPr/>
        </p:nvSpPr>
        <p:spPr bwMode="auto">
          <a:xfrm>
            <a:off x="1758950" y="2987675"/>
            <a:ext cx="1239838" cy="29845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40328" name="Rectangle 41"/>
          <p:cNvSpPr>
            <a:spLocks noChangeArrowheads="1"/>
          </p:cNvSpPr>
          <p:nvPr/>
        </p:nvSpPr>
        <p:spPr bwMode="auto">
          <a:xfrm>
            <a:off x="2255838" y="3021013"/>
            <a:ext cx="3302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PID</a:t>
            </a:r>
            <a:endParaRPr lang="en-US" altLang="en-US"/>
          </a:p>
        </p:txBody>
      </p:sp>
      <p:sp>
        <p:nvSpPr>
          <p:cNvPr id="140329" name="Rectangle 42"/>
          <p:cNvSpPr>
            <a:spLocks noChangeArrowheads="1"/>
          </p:cNvSpPr>
          <p:nvPr/>
        </p:nvSpPr>
        <p:spPr bwMode="auto">
          <a:xfrm>
            <a:off x="2998788" y="2987675"/>
            <a:ext cx="1074737" cy="298450"/>
          </a:xfrm>
          <a:prstGeom prst="rect">
            <a:avLst/>
          </a:prstGeom>
          <a:noFill/>
          <a:ln w="1587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40330" name="Rectangle 43"/>
          <p:cNvSpPr>
            <a:spLocks noChangeArrowheads="1"/>
          </p:cNvSpPr>
          <p:nvPr/>
        </p:nvSpPr>
        <p:spPr bwMode="auto">
          <a:xfrm>
            <a:off x="3330575" y="3021013"/>
            <a:ext cx="512763"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ADDR</a:t>
            </a:r>
            <a:endParaRPr lang="en-US" altLang="en-US"/>
          </a:p>
        </p:txBody>
      </p:sp>
      <p:sp>
        <p:nvSpPr>
          <p:cNvPr id="140331" name="Rectangle 44"/>
          <p:cNvSpPr>
            <a:spLocks noChangeArrowheads="1"/>
          </p:cNvSpPr>
          <p:nvPr/>
        </p:nvSpPr>
        <p:spPr bwMode="auto">
          <a:xfrm>
            <a:off x="4073525" y="2987675"/>
            <a:ext cx="628650" cy="298450"/>
          </a:xfrm>
          <a:prstGeom prst="rect">
            <a:avLst/>
          </a:prstGeom>
          <a:noFill/>
          <a:ln w="1587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40332" name="Rectangle 45"/>
          <p:cNvSpPr>
            <a:spLocks noChangeArrowheads="1"/>
          </p:cNvSpPr>
          <p:nvPr/>
        </p:nvSpPr>
        <p:spPr bwMode="auto">
          <a:xfrm>
            <a:off x="4189413" y="3021013"/>
            <a:ext cx="4953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ENDP</a:t>
            </a:r>
            <a:endParaRPr lang="en-US" altLang="en-US"/>
          </a:p>
        </p:txBody>
      </p:sp>
      <p:sp>
        <p:nvSpPr>
          <p:cNvPr id="140333" name="Rectangle 46"/>
          <p:cNvSpPr>
            <a:spLocks noChangeArrowheads="1"/>
          </p:cNvSpPr>
          <p:nvPr/>
        </p:nvSpPr>
        <p:spPr bwMode="auto">
          <a:xfrm>
            <a:off x="4702175" y="2987675"/>
            <a:ext cx="777875" cy="298450"/>
          </a:xfrm>
          <a:prstGeom prst="rect">
            <a:avLst/>
          </a:prstGeom>
          <a:noFill/>
          <a:ln w="1587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40334" name="Rectangle 47"/>
          <p:cNvSpPr>
            <a:spLocks noChangeArrowheads="1"/>
          </p:cNvSpPr>
          <p:nvPr/>
        </p:nvSpPr>
        <p:spPr bwMode="auto">
          <a:xfrm>
            <a:off x="4867275" y="3021013"/>
            <a:ext cx="57943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CRC16</a:t>
            </a:r>
            <a:endParaRPr lang="en-US" altLang="en-US"/>
          </a:p>
        </p:txBody>
      </p:sp>
      <p:sp>
        <p:nvSpPr>
          <p:cNvPr id="140335" name="Rectangle 48"/>
          <p:cNvSpPr>
            <a:spLocks noChangeArrowheads="1"/>
          </p:cNvSpPr>
          <p:nvPr/>
        </p:nvSpPr>
        <p:spPr bwMode="auto">
          <a:xfrm>
            <a:off x="1758950" y="2987675"/>
            <a:ext cx="3721100" cy="298450"/>
          </a:xfrm>
          <a:prstGeom prst="rect">
            <a:avLst/>
          </a:prstGeom>
          <a:noFill/>
          <a:ln w="1587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40336" name="Line 49"/>
          <p:cNvSpPr>
            <a:spLocks noChangeShapeType="1"/>
          </p:cNvSpPr>
          <p:nvPr/>
        </p:nvSpPr>
        <p:spPr bwMode="auto">
          <a:xfrm flipV="1">
            <a:off x="1758950" y="2541588"/>
            <a:ext cx="1588" cy="29686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0337" name="Line 50"/>
          <p:cNvSpPr>
            <a:spLocks noChangeShapeType="1"/>
          </p:cNvSpPr>
          <p:nvPr/>
        </p:nvSpPr>
        <p:spPr bwMode="auto">
          <a:xfrm flipV="1">
            <a:off x="2998788" y="2541588"/>
            <a:ext cx="1587" cy="29686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0338" name="Line 51"/>
          <p:cNvSpPr>
            <a:spLocks noChangeShapeType="1"/>
          </p:cNvSpPr>
          <p:nvPr/>
        </p:nvSpPr>
        <p:spPr bwMode="auto">
          <a:xfrm flipV="1">
            <a:off x="4073525" y="2541588"/>
            <a:ext cx="1588" cy="29686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0339" name="Line 52"/>
          <p:cNvSpPr>
            <a:spLocks noChangeShapeType="1"/>
          </p:cNvSpPr>
          <p:nvPr/>
        </p:nvSpPr>
        <p:spPr bwMode="auto">
          <a:xfrm flipV="1">
            <a:off x="4702175" y="2541588"/>
            <a:ext cx="1588" cy="29686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0340" name="Line 53"/>
          <p:cNvSpPr>
            <a:spLocks noChangeShapeType="1"/>
          </p:cNvSpPr>
          <p:nvPr/>
        </p:nvSpPr>
        <p:spPr bwMode="auto">
          <a:xfrm flipV="1">
            <a:off x="5480050" y="2541588"/>
            <a:ext cx="1588" cy="29686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0341" name="Rectangle 54"/>
          <p:cNvSpPr>
            <a:spLocks noChangeArrowheads="1"/>
          </p:cNvSpPr>
          <p:nvPr/>
        </p:nvSpPr>
        <p:spPr bwMode="auto">
          <a:xfrm>
            <a:off x="2338388" y="2590800"/>
            <a:ext cx="1492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8</a:t>
            </a:r>
            <a:endParaRPr lang="en-US" altLang="en-US"/>
          </a:p>
        </p:txBody>
      </p:sp>
      <p:sp>
        <p:nvSpPr>
          <p:cNvPr id="140342" name="Rectangle 55"/>
          <p:cNvSpPr>
            <a:spLocks noChangeArrowheads="1"/>
          </p:cNvSpPr>
          <p:nvPr/>
        </p:nvSpPr>
        <p:spPr bwMode="auto">
          <a:xfrm>
            <a:off x="3495675" y="2590800"/>
            <a:ext cx="1492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7</a:t>
            </a:r>
            <a:endParaRPr lang="en-US" altLang="en-US"/>
          </a:p>
        </p:txBody>
      </p:sp>
      <p:sp>
        <p:nvSpPr>
          <p:cNvPr id="140343" name="Rectangle 56"/>
          <p:cNvSpPr>
            <a:spLocks noChangeArrowheads="1"/>
          </p:cNvSpPr>
          <p:nvPr/>
        </p:nvSpPr>
        <p:spPr bwMode="auto">
          <a:xfrm>
            <a:off x="4354513" y="2590800"/>
            <a:ext cx="1492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4</a:t>
            </a:r>
            <a:endParaRPr lang="en-US" altLang="en-US"/>
          </a:p>
        </p:txBody>
      </p:sp>
      <p:sp>
        <p:nvSpPr>
          <p:cNvPr id="140344" name="Rectangle 57"/>
          <p:cNvSpPr>
            <a:spLocks noChangeArrowheads="1"/>
          </p:cNvSpPr>
          <p:nvPr/>
        </p:nvSpPr>
        <p:spPr bwMode="auto">
          <a:xfrm>
            <a:off x="5049838" y="2590800"/>
            <a:ext cx="1492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5</a:t>
            </a:r>
            <a:endParaRPr lang="en-US" altLang="en-US"/>
          </a:p>
        </p:txBody>
      </p:sp>
      <p:sp>
        <p:nvSpPr>
          <p:cNvPr id="140345" name="Rectangle 58"/>
          <p:cNvSpPr>
            <a:spLocks noChangeArrowheads="1"/>
          </p:cNvSpPr>
          <p:nvPr/>
        </p:nvSpPr>
        <p:spPr bwMode="auto">
          <a:xfrm>
            <a:off x="1246188" y="2590800"/>
            <a:ext cx="3302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Bits</a:t>
            </a:r>
            <a:endParaRPr lang="en-US" altLang="en-US"/>
          </a:p>
        </p:txBody>
      </p:sp>
      <p:sp>
        <p:nvSpPr>
          <p:cNvPr id="140346" name="Rectangle 59"/>
          <p:cNvSpPr>
            <a:spLocks noChangeArrowheads="1"/>
          </p:cNvSpPr>
          <p:nvPr/>
        </p:nvSpPr>
        <p:spPr bwMode="auto">
          <a:xfrm>
            <a:off x="2784475" y="3683000"/>
            <a:ext cx="24447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600">
                <a:solidFill>
                  <a:srgbClr val="000000"/>
                </a:solidFill>
                <a:latin typeface="Nimbus Sans L"/>
              </a:rPr>
              <a:t>(b)  Token packet, IN or OUT</a:t>
            </a:r>
            <a:endParaRPr lang="en-US" altLang="en-US" sz="1600"/>
          </a:p>
        </p:txBody>
      </p:sp>
      <p:sp>
        <p:nvSpPr>
          <p:cNvPr id="140347" name="Rectangle 60"/>
          <p:cNvSpPr>
            <a:spLocks noChangeArrowheads="1"/>
          </p:cNvSpPr>
          <p:nvPr/>
        </p:nvSpPr>
        <p:spPr bwMode="auto">
          <a:xfrm>
            <a:off x="1462088" y="5072063"/>
            <a:ext cx="479425" cy="29686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40348" name="Rectangle 61"/>
          <p:cNvSpPr>
            <a:spLocks noChangeArrowheads="1"/>
          </p:cNvSpPr>
          <p:nvPr/>
        </p:nvSpPr>
        <p:spPr bwMode="auto">
          <a:xfrm>
            <a:off x="1593850" y="5103813"/>
            <a:ext cx="3302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PID</a:t>
            </a:r>
            <a:endParaRPr lang="en-US" altLang="en-US"/>
          </a:p>
        </p:txBody>
      </p:sp>
      <p:sp>
        <p:nvSpPr>
          <p:cNvPr id="140349" name="Rectangle 62"/>
          <p:cNvSpPr>
            <a:spLocks noChangeArrowheads="1"/>
          </p:cNvSpPr>
          <p:nvPr/>
        </p:nvSpPr>
        <p:spPr bwMode="auto">
          <a:xfrm>
            <a:off x="1941513" y="5072063"/>
            <a:ext cx="2859087" cy="296862"/>
          </a:xfrm>
          <a:prstGeom prst="rect">
            <a:avLst/>
          </a:prstGeom>
          <a:noFill/>
          <a:ln w="1587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40350" name="Rectangle 63"/>
          <p:cNvSpPr>
            <a:spLocks noChangeArrowheads="1"/>
          </p:cNvSpPr>
          <p:nvPr/>
        </p:nvSpPr>
        <p:spPr bwMode="auto">
          <a:xfrm>
            <a:off x="3181350" y="5103813"/>
            <a:ext cx="182563"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D</a:t>
            </a:r>
            <a:endParaRPr lang="en-US" altLang="en-US"/>
          </a:p>
        </p:txBody>
      </p:sp>
      <p:sp>
        <p:nvSpPr>
          <p:cNvPr id="140351" name="Rectangle 64"/>
          <p:cNvSpPr>
            <a:spLocks noChangeArrowheads="1"/>
          </p:cNvSpPr>
          <p:nvPr/>
        </p:nvSpPr>
        <p:spPr bwMode="auto">
          <a:xfrm>
            <a:off x="3279775" y="5103813"/>
            <a:ext cx="1651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A</a:t>
            </a:r>
            <a:endParaRPr lang="en-US" altLang="en-US"/>
          </a:p>
        </p:txBody>
      </p:sp>
      <p:sp>
        <p:nvSpPr>
          <p:cNvPr id="140352" name="Rectangle 65"/>
          <p:cNvSpPr>
            <a:spLocks noChangeArrowheads="1"/>
          </p:cNvSpPr>
          <p:nvPr/>
        </p:nvSpPr>
        <p:spPr bwMode="auto">
          <a:xfrm>
            <a:off x="3379788" y="5103813"/>
            <a:ext cx="1492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T</a:t>
            </a:r>
            <a:endParaRPr lang="en-US" altLang="en-US"/>
          </a:p>
        </p:txBody>
      </p:sp>
      <p:sp>
        <p:nvSpPr>
          <p:cNvPr id="140353" name="Rectangle 66"/>
          <p:cNvSpPr>
            <a:spLocks noChangeArrowheads="1"/>
          </p:cNvSpPr>
          <p:nvPr/>
        </p:nvSpPr>
        <p:spPr bwMode="auto">
          <a:xfrm>
            <a:off x="3462338" y="5103813"/>
            <a:ext cx="1651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A</a:t>
            </a:r>
            <a:endParaRPr lang="en-US" altLang="en-US"/>
          </a:p>
        </p:txBody>
      </p:sp>
      <p:sp>
        <p:nvSpPr>
          <p:cNvPr id="140354" name="Rectangle 67"/>
          <p:cNvSpPr>
            <a:spLocks noChangeArrowheads="1"/>
          </p:cNvSpPr>
          <p:nvPr/>
        </p:nvSpPr>
        <p:spPr bwMode="auto">
          <a:xfrm>
            <a:off x="4800600" y="5072063"/>
            <a:ext cx="960438" cy="296862"/>
          </a:xfrm>
          <a:prstGeom prst="rect">
            <a:avLst/>
          </a:prstGeom>
          <a:noFill/>
          <a:ln w="1587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40355" name="Rectangle 68"/>
          <p:cNvSpPr>
            <a:spLocks noChangeArrowheads="1"/>
          </p:cNvSpPr>
          <p:nvPr/>
        </p:nvSpPr>
        <p:spPr bwMode="auto">
          <a:xfrm>
            <a:off x="5049838" y="5103813"/>
            <a:ext cx="57943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CRC16</a:t>
            </a:r>
            <a:endParaRPr lang="en-US" altLang="en-US"/>
          </a:p>
        </p:txBody>
      </p:sp>
      <p:sp>
        <p:nvSpPr>
          <p:cNvPr id="140356" name="Rectangle 69"/>
          <p:cNvSpPr>
            <a:spLocks noChangeArrowheads="1"/>
          </p:cNvSpPr>
          <p:nvPr/>
        </p:nvSpPr>
        <p:spPr bwMode="auto">
          <a:xfrm>
            <a:off x="1462088" y="5072063"/>
            <a:ext cx="4298950" cy="296862"/>
          </a:xfrm>
          <a:prstGeom prst="rect">
            <a:avLst/>
          </a:prstGeom>
          <a:noFill/>
          <a:ln w="1587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40357" name="Line 70"/>
          <p:cNvSpPr>
            <a:spLocks noChangeShapeType="1"/>
          </p:cNvSpPr>
          <p:nvPr/>
        </p:nvSpPr>
        <p:spPr bwMode="auto">
          <a:xfrm flipV="1">
            <a:off x="1462088" y="4624388"/>
            <a:ext cx="1587" cy="298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0358" name="Line 71"/>
          <p:cNvSpPr>
            <a:spLocks noChangeShapeType="1"/>
          </p:cNvSpPr>
          <p:nvPr/>
        </p:nvSpPr>
        <p:spPr bwMode="auto">
          <a:xfrm flipV="1">
            <a:off x="1941513" y="4624388"/>
            <a:ext cx="1587" cy="298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0359" name="Line 72"/>
          <p:cNvSpPr>
            <a:spLocks noChangeShapeType="1"/>
          </p:cNvSpPr>
          <p:nvPr/>
        </p:nvSpPr>
        <p:spPr bwMode="auto">
          <a:xfrm flipV="1">
            <a:off x="4800600" y="4624388"/>
            <a:ext cx="1588" cy="298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0360" name="Line 73"/>
          <p:cNvSpPr>
            <a:spLocks noChangeShapeType="1"/>
          </p:cNvSpPr>
          <p:nvPr/>
        </p:nvSpPr>
        <p:spPr bwMode="auto">
          <a:xfrm flipV="1">
            <a:off x="5761038" y="4624388"/>
            <a:ext cx="1587" cy="298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0361" name="Rectangle 74"/>
          <p:cNvSpPr>
            <a:spLocks noChangeArrowheads="1"/>
          </p:cNvSpPr>
          <p:nvPr/>
        </p:nvSpPr>
        <p:spPr bwMode="auto">
          <a:xfrm>
            <a:off x="1676400" y="4673600"/>
            <a:ext cx="1492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8</a:t>
            </a:r>
            <a:endParaRPr lang="en-US" altLang="en-US"/>
          </a:p>
        </p:txBody>
      </p:sp>
      <p:sp>
        <p:nvSpPr>
          <p:cNvPr id="140362" name="Rectangle 75"/>
          <p:cNvSpPr>
            <a:spLocks noChangeArrowheads="1"/>
          </p:cNvSpPr>
          <p:nvPr/>
        </p:nvSpPr>
        <p:spPr bwMode="auto">
          <a:xfrm>
            <a:off x="3098800" y="4673600"/>
            <a:ext cx="7112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0 to 8192</a:t>
            </a:r>
            <a:endParaRPr lang="en-US" altLang="en-US"/>
          </a:p>
        </p:txBody>
      </p:sp>
      <p:sp>
        <p:nvSpPr>
          <p:cNvPr id="140363" name="Rectangle 76"/>
          <p:cNvSpPr>
            <a:spLocks noChangeArrowheads="1"/>
          </p:cNvSpPr>
          <p:nvPr/>
        </p:nvSpPr>
        <p:spPr bwMode="auto">
          <a:xfrm>
            <a:off x="5197475" y="4673600"/>
            <a:ext cx="23177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16</a:t>
            </a:r>
            <a:endParaRPr lang="en-US" altLang="en-US"/>
          </a:p>
        </p:txBody>
      </p:sp>
      <p:sp>
        <p:nvSpPr>
          <p:cNvPr id="140364" name="Rectangle 77"/>
          <p:cNvSpPr>
            <a:spLocks noChangeArrowheads="1"/>
          </p:cNvSpPr>
          <p:nvPr/>
        </p:nvSpPr>
        <p:spPr bwMode="auto">
          <a:xfrm>
            <a:off x="1081088" y="4673600"/>
            <a:ext cx="3302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Bits</a:t>
            </a:r>
            <a:endParaRPr lang="en-US" altLang="en-US"/>
          </a:p>
        </p:txBody>
      </p:sp>
      <p:sp>
        <p:nvSpPr>
          <p:cNvPr id="140365" name="Rectangle 78"/>
          <p:cNvSpPr>
            <a:spLocks noChangeArrowheads="1"/>
          </p:cNvSpPr>
          <p:nvPr/>
        </p:nvSpPr>
        <p:spPr bwMode="auto">
          <a:xfrm>
            <a:off x="3163888" y="5767388"/>
            <a:ext cx="1244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600">
                <a:solidFill>
                  <a:srgbClr val="000000"/>
                </a:solidFill>
                <a:latin typeface="Nimbus Sans L"/>
              </a:rPr>
              <a:t>(c) Data packet</a:t>
            </a:r>
            <a:endParaRPr lang="en-US" altLang="en-US" sz="1600"/>
          </a:p>
        </p:txBody>
      </p:sp>
      <p:sp>
        <p:nvSpPr>
          <p:cNvPr id="140366" name="Rectangle 79"/>
          <p:cNvSpPr>
            <a:spLocks noChangeArrowheads="1"/>
          </p:cNvSpPr>
          <p:nvPr/>
        </p:nvSpPr>
        <p:spPr bwMode="auto">
          <a:xfrm>
            <a:off x="2514600" y="6400800"/>
            <a:ext cx="30416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b="1">
                <a:solidFill>
                  <a:srgbClr val="000000"/>
                </a:solidFill>
                <a:latin typeface="Nimbus Roman No9 L"/>
              </a:rPr>
              <a:t>Figure 45.  USB packet format.</a:t>
            </a:r>
            <a:endParaRPr lang="en-US" altLang="en-US" b="1"/>
          </a:p>
        </p:txBody>
      </p:sp>
      <p:sp>
        <p:nvSpPr>
          <p:cNvPr id="140367" name="Rectangle 79"/>
          <p:cNvSpPr>
            <a:spLocks noChangeArrowheads="1"/>
          </p:cNvSpPr>
          <p:nvPr/>
        </p:nvSpPr>
        <p:spPr bwMode="auto">
          <a:xfrm>
            <a:off x="5715000" y="2590800"/>
            <a:ext cx="3048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a:t>Control packets used for controlling data transfer operations are called token packets.</a:t>
            </a:r>
          </a:p>
        </p:txBody>
      </p:sp>
    </p:spTree>
    <p:extLst>
      <p:ext uri="{BB962C8B-B14F-4D97-AF65-F5344CB8AC3E}">
        <p14:creationId xmlns:p14="http://schemas.microsoft.com/office/powerpoint/2010/main" val="1601590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Interrupts -1</a:t>
            </a:r>
          </a:p>
        </p:txBody>
      </p:sp>
      <p:sp>
        <p:nvSpPr>
          <p:cNvPr id="3" name="Content Placeholder 2"/>
          <p:cNvSpPr>
            <a:spLocks noGrp="1"/>
          </p:cNvSpPr>
          <p:nvPr>
            <p:ph idx="1"/>
          </p:nvPr>
        </p:nvSpPr>
        <p:spPr/>
        <p:txBody>
          <a:bodyPr>
            <a:normAutofit/>
          </a:bodyPr>
          <a:lstStyle/>
          <a:p>
            <a:pPr algn="just"/>
            <a:r>
              <a:rPr lang="en-IN" dirty="0"/>
              <a:t>Polling method – Processor waits for response from I/O device. During wait period processor not able perform useful computation.</a:t>
            </a:r>
          </a:p>
          <a:p>
            <a:pPr algn="just"/>
            <a:r>
              <a:rPr lang="en-IN" dirty="0"/>
              <a:t>Come out from these problem using Interrupt</a:t>
            </a:r>
          </a:p>
          <a:p>
            <a:pPr algn="just"/>
            <a:r>
              <a:rPr lang="en-IN" dirty="0"/>
              <a:t>Can arrange for the I/O device to alert the processor when it becomes ready. It can do so by sending a hardware signal called an </a:t>
            </a:r>
            <a:r>
              <a:rPr lang="en-IN" b="1" i="1" dirty="0"/>
              <a:t>interrupt request </a:t>
            </a:r>
            <a:r>
              <a:rPr lang="en-IN" dirty="0"/>
              <a:t>to the processor.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873457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50"/>
          <p:cNvSpPr>
            <a:spLocks noChangeArrowheads="1"/>
          </p:cNvSpPr>
          <p:nvPr/>
        </p:nvSpPr>
        <p:spPr bwMode="auto">
          <a:xfrm>
            <a:off x="5867400" y="3657600"/>
            <a:ext cx="28194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2000" dirty="0">
                <a:solidFill>
                  <a:srgbClr val="000000"/>
                </a:solidFill>
                <a:latin typeface="Nimbus Roman No9 L"/>
              </a:rPr>
              <a:t>Figure:</a:t>
            </a:r>
            <a:r>
              <a:rPr lang="en-US" altLang="en-US" sz="2000" dirty="0"/>
              <a:t> </a:t>
            </a:r>
            <a:r>
              <a:rPr lang="en-US" altLang="en-US" sz="2000" dirty="0">
                <a:solidFill>
                  <a:srgbClr val="000000"/>
                </a:solidFill>
                <a:latin typeface="Nimbus Roman No9 L"/>
              </a:rPr>
              <a:t>An output</a:t>
            </a:r>
          </a:p>
          <a:p>
            <a:r>
              <a:rPr lang="en-US" altLang="en-US" sz="2000" dirty="0">
                <a:solidFill>
                  <a:srgbClr val="000000"/>
                </a:solidFill>
                <a:latin typeface="Nimbus Roman No9 L"/>
              </a:rPr>
              <a:t>              transfer</a:t>
            </a:r>
          </a:p>
        </p:txBody>
      </p:sp>
      <p:grpSp>
        <p:nvGrpSpPr>
          <p:cNvPr id="141314" name="Group 78"/>
          <p:cNvGrpSpPr>
            <a:grpSpLocks/>
          </p:cNvGrpSpPr>
          <p:nvPr/>
        </p:nvGrpSpPr>
        <p:grpSpPr bwMode="auto">
          <a:xfrm>
            <a:off x="304800" y="152400"/>
            <a:ext cx="5413375" cy="6477000"/>
            <a:chOff x="634" y="-18"/>
            <a:chExt cx="3058" cy="3850"/>
          </a:xfrm>
        </p:grpSpPr>
        <p:sp>
          <p:nvSpPr>
            <p:cNvPr id="141315" name="Freeform 3"/>
            <p:cNvSpPr>
              <a:spLocks/>
            </p:cNvSpPr>
            <p:nvPr/>
          </p:nvSpPr>
          <p:spPr bwMode="auto">
            <a:xfrm>
              <a:off x="3346" y="1566"/>
              <a:ext cx="72" cy="28"/>
            </a:xfrm>
            <a:custGeom>
              <a:avLst/>
              <a:gdLst>
                <a:gd name="T0" fmla="*/ 0 w 7"/>
                <a:gd name="T1" fmla="*/ 2 h 3"/>
                <a:gd name="T2" fmla="*/ 7 w 7"/>
                <a:gd name="T3" fmla="*/ 3 h 3"/>
                <a:gd name="T4" fmla="*/ 1 w 7"/>
                <a:gd name="T5" fmla="*/ 0 h 3"/>
                <a:gd name="T6" fmla="*/ 1 w 7"/>
                <a:gd name="T7" fmla="*/ 1 h 3"/>
                <a:gd name="T8" fmla="*/ 0 w 7"/>
                <a:gd name="T9" fmla="*/ 2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0" y="2"/>
                  </a:moveTo>
                  <a:lnTo>
                    <a:pt x="7" y="3"/>
                  </a:lnTo>
                  <a:lnTo>
                    <a:pt x="1" y="0"/>
                  </a:lnTo>
                  <a:lnTo>
                    <a:pt x="1" y="1"/>
                  </a:lnTo>
                  <a:lnTo>
                    <a:pt x="0" y="2"/>
                  </a:lnTo>
                </a:path>
              </a:pathLst>
            </a:custGeom>
            <a:noFill/>
            <a:ln w="15875">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1316" name="Freeform 4"/>
            <p:cNvSpPr>
              <a:spLocks/>
            </p:cNvSpPr>
            <p:nvPr/>
          </p:nvSpPr>
          <p:spPr bwMode="auto">
            <a:xfrm>
              <a:off x="3346" y="1566"/>
              <a:ext cx="72" cy="28"/>
            </a:xfrm>
            <a:custGeom>
              <a:avLst/>
              <a:gdLst>
                <a:gd name="T0" fmla="*/ 0 w 72"/>
                <a:gd name="T1" fmla="*/ 18 h 28"/>
                <a:gd name="T2" fmla="*/ 72 w 72"/>
                <a:gd name="T3" fmla="*/ 28 h 28"/>
                <a:gd name="T4" fmla="*/ 10 w 72"/>
                <a:gd name="T5" fmla="*/ 0 h 28"/>
                <a:gd name="T6" fmla="*/ 10 w 72"/>
                <a:gd name="T7" fmla="*/ 9 h 28"/>
                <a:gd name="T8" fmla="*/ 0 w 72"/>
                <a:gd name="T9" fmla="*/ 18 h 28"/>
                <a:gd name="T10" fmla="*/ 0 60000 65536"/>
                <a:gd name="T11" fmla="*/ 0 60000 65536"/>
                <a:gd name="T12" fmla="*/ 0 60000 65536"/>
                <a:gd name="T13" fmla="*/ 0 60000 65536"/>
                <a:gd name="T14" fmla="*/ 0 60000 65536"/>
                <a:gd name="T15" fmla="*/ 0 w 72"/>
                <a:gd name="T16" fmla="*/ 0 h 28"/>
                <a:gd name="T17" fmla="*/ 72 w 72"/>
                <a:gd name="T18" fmla="*/ 28 h 28"/>
              </a:gdLst>
              <a:ahLst/>
              <a:cxnLst>
                <a:cxn ang="T10">
                  <a:pos x="T0" y="T1"/>
                </a:cxn>
                <a:cxn ang="T11">
                  <a:pos x="T2" y="T3"/>
                </a:cxn>
                <a:cxn ang="T12">
                  <a:pos x="T4" y="T5"/>
                </a:cxn>
                <a:cxn ang="T13">
                  <a:pos x="T6" y="T7"/>
                </a:cxn>
                <a:cxn ang="T14">
                  <a:pos x="T8" y="T9"/>
                </a:cxn>
              </a:cxnLst>
              <a:rect l="T15" t="T16" r="T17" b="T18"/>
              <a:pathLst>
                <a:path w="72" h="28">
                  <a:moveTo>
                    <a:pt x="0" y="18"/>
                  </a:moveTo>
                  <a:lnTo>
                    <a:pt x="72" y="28"/>
                  </a:lnTo>
                  <a:lnTo>
                    <a:pt x="10" y="0"/>
                  </a:lnTo>
                  <a:lnTo>
                    <a:pt x="10" y="9"/>
                  </a:lnTo>
                  <a:lnTo>
                    <a:pt x="0" y="18"/>
                  </a:lnTo>
                  <a:close/>
                </a:path>
              </a:pathLst>
            </a:custGeom>
            <a:solidFill>
              <a:srgbClr val="00FFFF"/>
            </a:solidFill>
            <a:ln w="0">
              <a:solidFill>
                <a:srgbClr val="C00000"/>
              </a:solidFill>
              <a:prstDash val="solid"/>
              <a:round/>
              <a:headEnd/>
              <a:tailEnd/>
            </a:ln>
          </p:spPr>
          <p:txBody>
            <a:bodyPr/>
            <a:lstStyle/>
            <a:p>
              <a:endParaRPr lang="en-IN"/>
            </a:p>
          </p:txBody>
        </p:sp>
        <p:sp>
          <p:nvSpPr>
            <p:cNvPr id="141317" name="Line 5"/>
            <p:cNvSpPr>
              <a:spLocks noChangeShapeType="1"/>
            </p:cNvSpPr>
            <p:nvPr/>
          </p:nvSpPr>
          <p:spPr bwMode="auto">
            <a:xfrm flipH="1" flipV="1">
              <a:off x="2315" y="1345"/>
              <a:ext cx="1031" cy="23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1318" name="Freeform 6"/>
            <p:cNvSpPr>
              <a:spLocks/>
            </p:cNvSpPr>
            <p:nvPr/>
          </p:nvSpPr>
          <p:spPr bwMode="auto">
            <a:xfrm>
              <a:off x="3346" y="1400"/>
              <a:ext cx="72" cy="28"/>
            </a:xfrm>
            <a:custGeom>
              <a:avLst/>
              <a:gdLst>
                <a:gd name="T0" fmla="*/ 0 w 7"/>
                <a:gd name="T1" fmla="*/ 2 h 3"/>
                <a:gd name="T2" fmla="*/ 7 w 7"/>
                <a:gd name="T3" fmla="*/ 3 h 3"/>
                <a:gd name="T4" fmla="*/ 1 w 7"/>
                <a:gd name="T5" fmla="*/ 0 h 3"/>
                <a:gd name="T6" fmla="*/ 1 w 7"/>
                <a:gd name="T7" fmla="*/ 1 h 3"/>
                <a:gd name="T8" fmla="*/ 0 w 7"/>
                <a:gd name="T9" fmla="*/ 2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0" y="2"/>
                  </a:moveTo>
                  <a:lnTo>
                    <a:pt x="7" y="3"/>
                  </a:lnTo>
                  <a:lnTo>
                    <a:pt x="1" y="0"/>
                  </a:lnTo>
                  <a:lnTo>
                    <a:pt x="1" y="1"/>
                  </a:lnTo>
                  <a:lnTo>
                    <a:pt x="0" y="2"/>
                  </a:lnTo>
                </a:path>
              </a:pathLst>
            </a:custGeom>
            <a:noFill/>
            <a:ln w="15875">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1319" name="Freeform 7"/>
            <p:cNvSpPr>
              <a:spLocks/>
            </p:cNvSpPr>
            <p:nvPr/>
          </p:nvSpPr>
          <p:spPr bwMode="auto">
            <a:xfrm>
              <a:off x="3346" y="1400"/>
              <a:ext cx="72" cy="28"/>
            </a:xfrm>
            <a:custGeom>
              <a:avLst/>
              <a:gdLst>
                <a:gd name="T0" fmla="*/ 0 w 72"/>
                <a:gd name="T1" fmla="*/ 19 h 28"/>
                <a:gd name="T2" fmla="*/ 72 w 72"/>
                <a:gd name="T3" fmla="*/ 28 h 28"/>
                <a:gd name="T4" fmla="*/ 10 w 72"/>
                <a:gd name="T5" fmla="*/ 0 h 28"/>
                <a:gd name="T6" fmla="*/ 10 w 72"/>
                <a:gd name="T7" fmla="*/ 9 h 28"/>
                <a:gd name="T8" fmla="*/ 0 w 72"/>
                <a:gd name="T9" fmla="*/ 19 h 28"/>
                <a:gd name="T10" fmla="*/ 0 60000 65536"/>
                <a:gd name="T11" fmla="*/ 0 60000 65536"/>
                <a:gd name="T12" fmla="*/ 0 60000 65536"/>
                <a:gd name="T13" fmla="*/ 0 60000 65536"/>
                <a:gd name="T14" fmla="*/ 0 60000 65536"/>
                <a:gd name="T15" fmla="*/ 0 w 72"/>
                <a:gd name="T16" fmla="*/ 0 h 28"/>
                <a:gd name="T17" fmla="*/ 72 w 72"/>
                <a:gd name="T18" fmla="*/ 28 h 28"/>
              </a:gdLst>
              <a:ahLst/>
              <a:cxnLst>
                <a:cxn ang="T10">
                  <a:pos x="T0" y="T1"/>
                </a:cxn>
                <a:cxn ang="T11">
                  <a:pos x="T2" y="T3"/>
                </a:cxn>
                <a:cxn ang="T12">
                  <a:pos x="T4" y="T5"/>
                </a:cxn>
                <a:cxn ang="T13">
                  <a:pos x="T6" y="T7"/>
                </a:cxn>
                <a:cxn ang="T14">
                  <a:pos x="T8" y="T9"/>
                </a:cxn>
              </a:cxnLst>
              <a:rect l="T15" t="T16" r="T17" b="T18"/>
              <a:pathLst>
                <a:path w="72" h="28">
                  <a:moveTo>
                    <a:pt x="0" y="19"/>
                  </a:moveTo>
                  <a:lnTo>
                    <a:pt x="72" y="28"/>
                  </a:lnTo>
                  <a:lnTo>
                    <a:pt x="10" y="0"/>
                  </a:lnTo>
                  <a:lnTo>
                    <a:pt x="10" y="9"/>
                  </a:lnTo>
                  <a:lnTo>
                    <a:pt x="0" y="19"/>
                  </a:lnTo>
                  <a:close/>
                </a:path>
              </a:pathLst>
            </a:custGeom>
            <a:solidFill>
              <a:srgbClr val="00FFFF"/>
            </a:solidFill>
            <a:ln w="0">
              <a:solidFill>
                <a:srgbClr val="C00000"/>
              </a:solidFill>
              <a:prstDash val="solid"/>
              <a:round/>
              <a:headEnd/>
              <a:tailEnd/>
            </a:ln>
          </p:spPr>
          <p:txBody>
            <a:bodyPr/>
            <a:lstStyle/>
            <a:p>
              <a:endParaRPr lang="en-IN"/>
            </a:p>
          </p:txBody>
        </p:sp>
        <p:sp>
          <p:nvSpPr>
            <p:cNvPr id="141320" name="Line 8"/>
            <p:cNvSpPr>
              <a:spLocks noChangeShapeType="1"/>
            </p:cNvSpPr>
            <p:nvPr/>
          </p:nvSpPr>
          <p:spPr bwMode="auto">
            <a:xfrm flipH="1" flipV="1">
              <a:off x="2315" y="1179"/>
              <a:ext cx="1031" cy="23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1321" name="Freeform 9"/>
            <p:cNvSpPr>
              <a:spLocks/>
            </p:cNvSpPr>
            <p:nvPr/>
          </p:nvSpPr>
          <p:spPr bwMode="auto">
            <a:xfrm>
              <a:off x="2325" y="1897"/>
              <a:ext cx="72" cy="28"/>
            </a:xfrm>
            <a:custGeom>
              <a:avLst/>
              <a:gdLst>
                <a:gd name="T0" fmla="*/ 6 w 7"/>
                <a:gd name="T1" fmla="*/ 0 h 3"/>
                <a:gd name="T2" fmla="*/ 0 w 7"/>
                <a:gd name="T3" fmla="*/ 3 h 3"/>
                <a:gd name="T4" fmla="*/ 7 w 7"/>
                <a:gd name="T5" fmla="*/ 2 h 3"/>
                <a:gd name="T6" fmla="*/ 6 w 7"/>
                <a:gd name="T7" fmla="*/ 1 h 3"/>
                <a:gd name="T8" fmla="*/ 6 w 7"/>
                <a:gd name="T9" fmla="*/ 0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6" y="0"/>
                  </a:moveTo>
                  <a:lnTo>
                    <a:pt x="0" y="3"/>
                  </a:lnTo>
                  <a:lnTo>
                    <a:pt x="7" y="2"/>
                  </a:lnTo>
                  <a:lnTo>
                    <a:pt x="6" y="1"/>
                  </a:lnTo>
                  <a:lnTo>
                    <a:pt x="6" y="0"/>
                  </a:lnTo>
                </a:path>
              </a:pathLst>
            </a:custGeom>
            <a:noFill/>
            <a:ln w="15875">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1322" name="Freeform 10"/>
            <p:cNvSpPr>
              <a:spLocks/>
            </p:cNvSpPr>
            <p:nvPr/>
          </p:nvSpPr>
          <p:spPr bwMode="auto">
            <a:xfrm>
              <a:off x="2325" y="1897"/>
              <a:ext cx="72" cy="28"/>
            </a:xfrm>
            <a:custGeom>
              <a:avLst/>
              <a:gdLst>
                <a:gd name="T0" fmla="*/ 62 w 72"/>
                <a:gd name="T1" fmla="*/ 0 h 28"/>
                <a:gd name="T2" fmla="*/ 0 w 72"/>
                <a:gd name="T3" fmla="*/ 28 h 28"/>
                <a:gd name="T4" fmla="*/ 72 w 72"/>
                <a:gd name="T5" fmla="*/ 19 h 28"/>
                <a:gd name="T6" fmla="*/ 62 w 72"/>
                <a:gd name="T7" fmla="*/ 10 h 28"/>
                <a:gd name="T8" fmla="*/ 62 w 72"/>
                <a:gd name="T9" fmla="*/ 0 h 28"/>
                <a:gd name="T10" fmla="*/ 0 60000 65536"/>
                <a:gd name="T11" fmla="*/ 0 60000 65536"/>
                <a:gd name="T12" fmla="*/ 0 60000 65536"/>
                <a:gd name="T13" fmla="*/ 0 60000 65536"/>
                <a:gd name="T14" fmla="*/ 0 60000 65536"/>
                <a:gd name="T15" fmla="*/ 0 w 72"/>
                <a:gd name="T16" fmla="*/ 0 h 28"/>
                <a:gd name="T17" fmla="*/ 72 w 72"/>
                <a:gd name="T18" fmla="*/ 28 h 28"/>
              </a:gdLst>
              <a:ahLst/>
              <a:cxnLst>
                <a:cxn ang="T10">
                  <a:pos x="T0" y="T1"/>
                </a:cxn>
                <a:cxn ang="T11">
                  <a:pos x="T2" y="T3"/>
                </a:cxn>
                <a:cxn ang="T12">
                  <a:pos x="T4" y="T5"/>
                </a:cxn>
                <a:cxn ang="T13">
                  <a:pos x="T6" y="T7"/>
                </a:cxn>
                <a:cxn ang="T14">
                  <a:pos x="T8" y="T9"/>
                </a:cxn>
              </a:cxnLst>
              <a:rect l="T15" t="T16" r="T17" b="T18"/>
              <a:pathLst>
                <a:path w="72" h="28">
                  <a:moveTo>
                    <a:pt x="62" y="0"/>
                  </a:moveTo>
                  <a:lnTo>
                    <a:pt x="0" y="28"/>
                  </a:lnTo>
                  <a:lnTo>
                    <a:pt x="72" y="19"/>
                  </a:lnTo>
                  <a:lnTo>
                    <a:pt x="62" y="10"/>
                  </a:lnTo>
                  <a:lnTo>
                    <a:pt x="62" y="0"/>
                  </a:lnTo>
                  <a:close/>
                </a:path>
              </a:pathLst>
            </a:custGeom>
            <a:solidFill>
              <a:srgbClr val="00FFFF"/>
            </a:solidFill>
            <a:ln w="0">
              <a:solidFill>
                <a:srgbClr val="C00000"/>
              </a:solidFill>
              <a:prstDash val="solid"/>
              <a:round/>
              <a:headEnd/>
              <a:tailEnd/>
            </a:ln>
          </p:spPr>
          <p:txBody>
            <a:bodyPr/>
            <a:lstStyle/>
            <a:p>
              <a:endParaRPr lang="en-IN"/>
            </a:p>
          </p:txBody>
        </p:sp>
        <p:sp>
          <p:nvSpPr>
            <p:cNvPr id="141323" name="Line 11"/>
            <p:cNvSpPr>
              <a:spLocks noChangeShapeType="1"/>
            </p:cNvSpPr>
            <p:nvPr/>
          </p:nvSpPr>
          <p:spPr bwMode="auto">
            <a:xfrm flipV="1">
              <a:off x="2397" y="1676"/>
              <a:ext cx="1031" cy="231"/>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1324" name="Freeform 12"/>
            <p:cNvSpPr>
              <a:spLocks/>
            </p:cNvSpPr>
            <p:nvPr/>
          </p:nvSpPr>
          <p:spPr bwMode="auto">
            <a:xfrm>
              <a:off x="3346" y="3224"/>
              <a:ext cx="72" cy="28"/>
            </a:xfrm>
            <a:custGeom>
              <a:avLst/>
              <a:gdLst>
                <a:gd name="T0" fmla="*/ 0 w 7"/>
                <a:gd name="T1" fmla="*/ 2 h 3"/>
                <a:gd name="T2" fmla="*/ 7 w 7"/>
                <a:gd name="T3" fmla="*/ 3 h 3"/>
                <a:gd name="T4" fmla="*/ 1 w 7"/>
                <a:gd name="T5" fmla="*/ 0 h 3"/>
                <a:gd name="T6" fmla="*/ 1 w 7"/>
                <a:gd name="T7" fmla="*/ 1 h 3"/>
                <a:gd name="T8" fmla="*/ 0 w 7"/>
                <a:gd name="T9" fmla="*/ 2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0" y="2"/>
                  </a:moveTo>
                  <a:lnTo>
                    <a:pt x="7" y="3"/>
                  </a:lnTo>
                  <a:lnTo>
                    <a:pt x="1" y="0"/>
                  </a:lnTo>
                  <a:lnTo>
                    <a:pt x="1" y="1"/>
                  </a:lnTo>
                  <a:lnTo>
                    <a:pt x="0" y="2"/>
                  </a:lnTo>
                </a:path>
              </a:pathLst>
            </a:custGeom>
            <a:noFill/>
            <a:ln w="15875">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1325" name="Freeform 13"/>
            <p:cNvSpPr>
              <a:spLocks/>
            </p:cNvSpPr>
            <p:nvPr/>
          </p:nvSpPr>
          <p:spPr bwMode="auto">
            <a:xfrm>
              <a:off x="3346" y="3224"/>
              <a:ext cx="72" cy="28"/>
            </a:xfrm>
            <a:custGeom>
              <a:avLst/>
              <a:gdLst>
                <a:gd name="T0" fmla="*/ 0 w 72"/>
                <a:gd name="T1" fmla="*/ 18 h 28"/>
                <a:gd name="T2" fmla="*/ 72 w 72"/>
                <a:gd name="T3" fmla="*/ 28 h 28"/>
                <a:gd name="T4" fmla="*/ 10 w 72"/>
                <a:gd name="T5" fmla="*/ 0 h 28"/>
                <a:gd name="T6" fmla="*/ 10 w 72"/>
                <a:gd name="T7" fmla="*/ 9 h 28"/>
                <a:gd name="T8" fmla="*/ 0 w 72"/>
                <a:gd name="T9" fmla="*/ 18 h 28"/>
                <a:gd name="T10" fmla="*/ 0 60000 65536"/>
                <a:gd name="T11" fmla="*/ 0 60000 65536"/>
                <a:gd name="T12" fmla="*/ 0 60000 65536"/>
                <a:gd name="T13" fmla="*/ 0 60000 65536"/>
                <a:gd name="T14" fmla="*/ 0 60000 65536"/>
                <a:gd name="T15" fmla="*/ 0 w 72"/>
                <a:gd name="T16" fmla="*/ 0 h 28"/>
                <a:gd name="T17" fmla="*/ 72 w 72"/>
                <a:gd name="T18" fmla="*/ 28 h 28"/>
              </a:gdLst>
              <a:ahLst/>
              <a:cxnLst>
                <a:cxn ang="T10">
                  <a:pos x="T0" y="T1"/>
                </a:cxn>
                <a:cxn ang="T11">
                  <a:pos x="T2" y="T3"/>
                </a:cxn>
                <a:cxn ang="T12">
                  <a:pos x="T4" y="T5"/>
                </a:cxn>
                <a:cxn ang="T13">
                  <a:pos x="T6" y="T7"/>
                </a:cxn>
                <a:cxn ang="T14">
                  <a:pos x="T8" y="T9"/>
                </a:cxn>
              </a:cxnLst>
              <a:rect l="T15" t="T16" r="T17" b="T18"/>
              <a:pathLst>
                <a:path w="72" h="28">
                  <a:moveTo>
                    <a:pt x="0" y="18"/>
                  </a:moveTo>
                  <a:lnTo>
                    <a:pt x="72" y="28"/>
                  </a:lnTo>
                  <a:lnTo>
                    <a:pt x="10" y="0"/>
                  </a:lnTo>
                  <a:lnTo>
                    <a:pt x="10" y="9"/>
                  </a:lnTo>
                  <a:lnTo>
                    <a:pt x="0" y="18"/>
                  </a:lnTo>
                  <a:close/>
                </a:path>
              </a:pathLst>
            </a:custGeom>
            <a:solidFill>
              <a:srgbClr val="00FFFF"/>
            </a:solidFill>
            <a:ln w="0">
              <a:solidFill>
                <a:srgbClr val="C00000"/>
              </a:solidFill>
              <a:prstDash val="solid"/>
              <a:round/>
              <a:headEnd/>
              <a:tailEnd/>
            </a:ln>
          </p:spPr>
          <p:txBody>
            <a:bodyPr/>
            <a:lstStyle/>
            <a:p>
              <a:endParaRPr lang="en-IN"/>
            </a:p>
          </p:txBody>
        </p:sp>
        <p:sp>
          <p:nvSpPr>
            <p:cNvPr id="141326" name="Line 14"/>
            <p:cNvSpPr>
              <a:spLocks noChangeShapeType="1"/>
            </p:cNvSpPr>
            <p:nvPr/>
          </p:nvSpPr>
          <p:spPr bwMode="auto">
            <a:xfrm flipH="1" flipV="1">
              <a:off x="2315" y="3003"/>
              <a:ext cx="1031" cy="23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1327" name="Freeform 15"/>
            <p:cNvSpPr>
              <a:spLocks/>
            </p:cNvSpPr>
            <p:nvPr/>
          </p:nvSpPr>
          <p:spPr bwMode="auto">
            <a:xfrm>
              <a:off x="3346" y="3058"/>
              <a:ext cx="72" cy="28"/>
            </a:xfrm>
            <a:custGeom>
              <a:avLst/>
              <a:gdLst>
                <a:gd name="T0" fmla="*/ 0 w 7"/>
                <a:gd name="T1" fmla="*/ 2 h 3"/>
                <a:gd name="T2" fmla="*/ 7 w 7"/>
                <a:gd name="T3" fmla="*/ 3 h 3"/>
                <a:gd name="T4" fmla="*/ 1 w 7"/>
                <a:gd name="T5" fmla="*/ 0 h 3"/>
                <a:gd name="T6" fmla="*/ 1 w 7"/>
                <a:gd name="T7" fmla="*/ 1 h 3"/>
                <a:gd name="T8" fmla="*/ 0 w 7"/>
                <a:gd name="T9" fmla="*/ 2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0" y="2"/>
                  </a:moveTo>
                  <a:lnTo>
                    <a:pt x="7" y="3"/>
                  </a:lnTo>
                  <a:lnTo>
                    <a:pt x="1" y="0"/>
                  </a:lnTo>
                  <a:lnTo>
                    <a:pt x="1" y="1"/>
                  </a:lnTo>
                  <a:lnTo>
                    <a:pt x="0" y="2"/>
                  </a:lnTo>
                </a:path>
              </a:pathLst>
            </a:custGeom>
            <a:noFill/>
            <a:ln w="15875">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1328" name="Freeform 16"/>
            <p:cNvSpPr>
              <a:spLocks/>
            </p:cNvSpPr>
            <p:nvPr/>
          </p:nvSpPr>
          <p:spPr bwMode="auto">
            <a:xfrm>
              <a:off x="3346" y="3058"/>
              <a:ext cx="72" cy="28"/>
            </a:xfrm>
            <a:custGeom>
              <a:avLst/>
              <a:gdLst>
                <a:gd name="T0" fmla="*/ 0 w 72"/>
                <a:gd name="T1" fmla="*/ 19 h 28"/>
                <a:gd name="T2" fmla="*/ 72 w 72"/>
                <a:gd name="T3" fmla="*/ 28 h 28"/>
                <a:gd name="T4" fmla="*/ 10 w 72"/>
                <a:gd name="T5" fmla="*/ 0 h 28"/>
                <a:gd name="T6" fmla="*/ 10 w 72"/>
                <a:gd name="T7" fmla="*/ 9 h 28"/>
                <a:gd name="T8" fmla="*/ 0 w 72"/>
                <a:gd name="T9" fmla="*/ 19 h 28"/>
                <a:gd name="T10" fmla="*/ 0 60000 65536"/>
                <a:gd name="T11" fmla="*/ 0 60000 65536"/>
                <a:gd name="T12" fmla="*/ 0 60000 65536"/>
                <a:gd name="T13" fmla="*/ 0 60000 65536"/>
                <a:gd name="T14" fmla="*/ 0 60000 65536"/>
                <a:gd name="T15" fmla="*/ 0 w 72"/>
                <a:gd name="T16" fmla="*/ 0 h 28"/>
                <a:gd name="T17" fmla="*/ 72 w 72"/>
                <a:gd name="T18" fmla="*/ 28 h 28"/>
              </a:gdLst>
              <a:ahLst/>
              <a:cxnLst>
                <a:cxn ang="T10">
                  <a:pos x="T0" y="T1"/>
                </a:cxn>
                <a:cxn ang="T11">
                  <a:pos x="T2" y="T3"/>
                </a:cxn>
                <a:cxn ang="T12">
                  <a:pos x="T4" y="T5"/>
                </a:cxn>
                <a:cxn ang="T13">
                  <a:pos x="T6" y="T7"/>
                </a:cxn>
                <a:cxn ang="T14">
                  <a:pos x="T8" y="T9"/>
                </a:cxn>
              </a:cxnLst>
              <a:rect l="T15" t="T16" r="T17" b="T18"/>
              <a:pathLst>
                <a:path w="72" h="28">
                  <a:moveTo>
                    <a:pt x="0" y="19"/>
                  </a:moveTo>
                  <a:lnTo>
                    <a:pt x="72" y="28"/>
                  </a:lnTo>
                  <a:lnTo>
                    <a:pt x="10" y="0"/>
                  </a:lnTo>
                  <a:lnTo>
                    <a:pt x="10" y="9"/>
                  </a:lnTo>
                  <a:lnTo>
                    <a:pt x="0" y="19"/>
                  </a:lnTo>
                  <a:close/>
                </a:path>
              </a:pathLst>
            </a:custGeom>
            <a:solidFill>
              <a:srgbClr val="00FFFF"/>
            </a:solidFill>
            <a:ln w="0">
              <a:solidFill>
                <a:srgbClr val="C00000"/>
              </a:solidFill>
              <a:prstDash val="solid"/>
              <a:round/>
              <a:headEnd/>
              <a:tailEnd/>
            </a:ln>
          </p:spPr>
          <p:txBody>
            <a:bodyPr/>
            <a:lstStyle/>
            <a:p>
              <a:endParaRPr lang="en-IN"/>
            </a:p>
          </p:txBody>
        </p:sp>
        <p:sp>
          <p:nvSpPr>
            <p:cNvPr id="141329" name="Line 17"/>
            <p:cNvSpPr>
              <a:spLocks noChangeShapeType="1"/>
            </p:cNvSpPr>
            <p:nvPr/>
          </p:nvSpPr>
          <p:spPr bwMode="auto">
            <a:xfrm flipH="1" flipV="1">
              <a:off x="2315" y="2837"/>
              <a:ext cx="1031" cy="23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1330" name="Freeform 18"/>
            <p:cNvSpPr>
              <a:spLocks/>
            </p:cNvSpPr>
            <p:nvPr/>
          </p:nvSpPr>
          <p:spPr bwMode="auto">
            <a:xfrm>
              <a:off x="2325" y="3555"/>
              <a:ext cx="72" cy="28"/>
            </a:xfrm>
            <a:custGeom>
              <a:avLst/>
              <a:gdLst>
                <a:gd name="T0" fmla="*/ 6 w 7"/>
                <a:gd name="T1" fmla="*/ 0 h 3"/>
                <a:gd name="T2" fmla="*/ 0 w 7"/>
                <a:gd name="T3" fmla="*/ 3 h 3"/>
                <a:gd name="T4" fmla="*/ 7 w 7"/>
                <a:gd name="T5" fmla="*/ 2 h 3"/>
                <a:gd name="T6" fmla="*/ 6 w 7"/>
                <a:gd name="T7" fmla="*/ 1 h 3"/>
                <a:gd name="T8" fmla="*/ 6 w 7"/>
                <a:gd name="T9" fmla="*/ 0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6" y="0"/>
                  </a:moveTo>
                  <a:lnTo>
                    <a:pt x="0" y="3"/>
                  </a:lnTo>
                  <a:lnTo>
                    <a:pt x="7" y="2"/>
                  </a:lnTo>
                  <a:lnTo>
                    <a:pt x="6" y="1"/>
                  </a:lnTo>
                  <a:lnTo>
                    <a:pt x="6" y="0"/>
                  </a:lnTo>
                </a:path>
              </a:pathLst>
            </a:custGeom>
            <a:noFill/>
            <a:ln w="15875">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1331" name="Freeform 19"/>
            <p:cNvSpPr>
              <a:spLocks/>
            </p:cNvSpPr>
            <p:nvPr/>
          </p:nvSpPr>
          <p:spPr bwMode="auto">
            <a:xfrm>
              <a:off x="2325" y="3555"/>
              <a:ext cx="72" cy="28"/>
            </a:xfrm>
            <a:custGeom>
              <a:avLst/>
              <a:gdLst>
                <a:gd name="T0" fmla="*/ 62 w 72"/>
                <a:gd name="T1" fmla="*/ 0 h 28"/>
                <a:gd name="T2" fmla="*/ 0 w 72"/>
                <a:gd name="T3" fmla="*/ 28 h 28"/>
                <a:gd name="T4" fmla="*/ 72 w 72"/>
                <a:gd name="T5" fmla="*/ 19 h 28"/>
                <a:gd name="T6" fmla="*/ 62 w 72"/>
                <a:gd name="T7" fmla="*/ 10 h 28"/>
                <a:gd name="T8" fmla="*/ 62 w 72"/>
                <a:gd name="T9" fmla="*/ 0 h 28"/>
                <a:gd name="T10" fmla="*/ 0 60000 65536"/>
                <a:gd name="T11" fmla="*/ 0 60000 65536"/>
                <a:gd name="T12" fmla="*/ 0 60000 65536"/>
                <a:gd name="T13" fmla="*/ 0 60000 65536"/>
                <a:gd name="T14" fmla="*/ 0 60000 65536"/>
                <a:gd name="T15" fmla="*/ 0 w 72"/>
                <a:gd name="T16" fmla="*/ 0 h 28"/>
                <a:gd name="T17" fmla="*/ 72 w 72"/>
                <a:gd name="T18" fmla="*/ 28 h 28"/>
              </a:gdLst>
              <a:ahLst/>
              <a:cxnLst>
                <a:cxn ang="T10">
                  <a:pos x="T0" y="T1"/>
                </a:cxn>
                <a:cxn ang="T11">
                  <a:pos x="T2" y="T3"/>
                </a:cxn>
                <a:cxn ang="T12">
                  <a:pos x="T4" y="T5"/>
                </a:cxn>
                <a:cxn ang="T13">
                  <a:pos x="T6" y="T7"/>
                </a:cxn>
                <a:cxn ang="T14">
                  <a:pos x="T8" y="T9"/>
                </a:cxn>
              </a:cxnLst>
              <a:rect l="T15" t="T16" r="T17" b="T18"/>
              <a:pathLst>
                <a:path w="72" h="28">
                  <a:moveTo>
                    <a:pt x="62" y="0"/>
                  </a:moveTo>
                  <a:lnTo>
                    <a:pt x="0" y="28"/>
                  </a:lnTo>
                  <a:lnTo>
                    <a:pt x="72" y="19"/>
                  </a:lnTo>
                  <a:lnTo>
                    <a:pt x="62" y="10"/>
                  </a:lnTo>
                  <a:lnTo>
                    <a:pt x="62" y="0"/>
                  </a:lnTo>
                  <a:close/>
                </a:path>
              </a:pathLst>
            </a:custGeom>
            <a:solidFill>
              <a:srgbClr val="00FFFF"/>
            </a:solidFill>
            <a:ln w="0">
              <a:solidFill>
                <a:srgbClr val="C00000"/>
              </a:solidFill>
              <a:prstDash val="solid"/>
              <a:round/>
              <a:headEnd/>
              <a:tailEnd/>
            </a:ln>
          </p:spPr>
          <p:txBody>
            <a:bodyPr/>
            <a:lstStyle/>
            <a:p>
              <a:endParaRPr lang="en-IN"/>
            </a:p>
          </p:txBody>
        </p:sp>
        <p:sp>
          <p:nvSpPr>
            <p:cNvPr id="141332" name="Line 20"/>
            <p:cNvSpPr>
              <a:spLocks noChangeShapeType="1"/>
            </p:cNvSpPr>
            <p:nvPr/>
          </p:nvSpPr>
          <p:spPr bwMode="auto">
            <a:xfrm flipV="1">
              <a:off x="2397" y="3334"/>
              <a:ext cx="1031" cy="231"/>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1333" name="Rectangle 21"/>
            <p:cNvSpPr>
              <a:spLocks noChangeArrowheads="1"/>
            </p:cNvSpPr>
            <p:nvPr/>
          </p:nvSpPr>
          <p:spPr bwMode="auto">
            <a:xfrm>
              <a:off x="2387" y="2497"/>
              <a:ext cx="7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A</a:t>
              </a:r>
              <a:endParaRPr lang="en-US" altLang="en-US" sz="1400"/>
            </a:p>
          </p:txBody>
        </p:sp>
        <p:sp>
          <p:nvSpPr>
            <p:cNvPr id="141334" name="Rectangle 22"/>
            <p:cNvSpPr>
              <a:spLocks noChangeArrowheads="1"/>
            </p:cNvSpPr>
            <p:nvPr/>
          </p:nvSpPr>
          <p:spPr bwMode="auto">
            <a:xfrm>
              <a:off x="2449" y="2497"/>
              <a:ext cx="140"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CK</a:t>
              </a:r>
              <a:endParaRPr lang="en-US" altLang="en-US" sz="1400"/>
            </a:p>
          </p:txBody>
        </p:sp>
        <p:sp>
          <p:nvSpPr>
            <p:cNvPr id="141335" name="Freeform 23"/>
            <p:cNvSpPr>
              <a:spLocks/>
            </p:cNvSpPr>
            <p:nvPr/>
          </p:nvSpPr>
          <p:spPr bwMode="auto">
            <a:xfrm>
              <a:off x="2232" y="654"/>
              <a:ext cx="72" cy="28"/>
            </a:xfrm>
            <a:custGeom>
              <a:avLst/>
              <a:gdLst>
                <a:gd name="T0" fmla="*/ 0 w 7"/>
                <a:gd name="T1" fmla="*/ 2 h 3"/>
                <a:gd name="T2" fmla="*/ 7 w 7"/>
                <a:gd name="T3" fmla="*/ 3 h 3"/>
                <a:gd name="T4" fmla="*/ 1 w 7"/>
                <a:gd name="T5" fmla="*/ 0 h 3"/>
                <a:gd name="T6" fmla="*/ 1 w 7"/>
                <a:gd name="T7" fmla="*/ 1 h 3"/>
                <a:gd name="T8" fmla="*/ 0 w 7"/>
                <a:gd name="T9" fmla="*/ 2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0" y="2"/>
                  </a:moveTo>
                  <a:lnTo>
                    <a:pt x="7" y="3"/>
                  </a:lnTo>
                  <a:lnTo>
                    <a:pt x="1" y="0"/>
                  </a:lnTo>
                  <a:lnTo>
                    <a:pt x="1" y="1"/>
                  </a:lnTo>
                  <a:lnTo>
                    <a:pt x="0" y="2"/>
                  </a:lnTo>
                </a:path>
              </a:pathLst>
            </a:custGeom>
            <a:noFill/>
            <a:ln w="15875">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1336" name="Freeform 24"/>
            <p:cNvSpPr>
              <a:spLocks/>
            </p:cNvSpPr>
            <p:nvPr/>
          </p:nvSpPr>
          <p:spPr bwMode="auto">
            <a:xfrm>
              <a:off x="2232" y="654"/>
              <a:ext cx="72" cy="28"/>
            </a:xfrm>
            <a:custGeom>
              <a:avLst/>
              <a:gdLst>
                <a:gd name="T0" fmla="*/ 0 w 72"/>
                <a:gd name="T1" fmla="*/ 18 h 28"/>
                <a:gd name="T2" fmla="*/ 72 w 72"/>
                <a:gd name="T3" fmla="*/ 28 h 28"/>
                <a:gd name="T4" fmla="*/ 10 w 72"/>
                <a:gd name="T5" fmla="*/ 0 h 28"/>
                <a:gd name="T6" fmla="*/ 10 w 72"/>
                <a:gd name="T7" fmla="*/ 9 h 28"/>
                <a:gd name="T8" fmla="*/ 0 w 72"/>
                <a:gd name="T9" fmla="*/ 18 h 28"/>
                <a:gd name="T10" fmla="*/ 0 60000 65536"/>
                <a:gd name="T11" fmla="*/ 0 60000 65536"/>
                <a:gd name="T12" fmla="*/ 0 60000 65536"/>
                <a:gd name="T13" fmla="*/ 0 60000 65536"/>
                <a:gd name="T14" fmla="*/ 0 60000 65536"/>
                <a:gd name="T15" fmla="*/ 0 w 72"/>
                <a:gd name="T16" fmla="*/ 0 h 28"/>
                <a:gd name="T17" fmla="*/ 72 w 72"/>
                <a:gd name="T18" fmla="*/ 28 h 28"/>
              </a:gdLst>
              <a:ahLst/>
              <a:cxnLst>
                <a:cxn ang="T10">
                  <a:pos x="T0" y="T1"/>
                </a:cxn>
                <a:cxn ang="T11">
                  <a:pos x="T2" y="T3"/>
                </a:cxn>
                <a:cxn ang="T12">
                  <a:pos x="T4" y="T5"/>
                </a:cxn>
                <a:cxn ang="T13">
                  <a:pos x="T6" y="T7"/>
                </a:cxn>
                <a:cxn ang="T14">
                  <a:pos x="T8" y="T9"/>
                </a:cxn>
              </a:cxnLst>
              <a:rect l="T15" t="T16" r="T17" b="T18"/>
              <a:pathLst>
                <a:path w="72" h="28">
                  <a:moveTo>
                    <a:pt x="0" y="18"/>
                  </a:moveTo>
                  <a:lnTo>
                    <a:pt x="72" y="28"/>
                  </a:lnTo>
                  <a:lnTo>
                    <a:pt x="10" y="0"/>
                  </a:lnTo>
                  <a:lnTo>
                    <a:pt x="10" y="9"/>
                  </a:lnTo>
                  <a:lnTo>
                    <a:pt x="0" y="18"/>
                  </a:lnTo>
                  <a:close/>
                </a:path>
              </a:pathLst>
            </a:custGeom>
            <a:solidFill>
              <a:srgbClr val="00FFFF"/>
            </a:solidFill>
            <a:ln w="0">
              <a:solidFill>
                <a:srgbClr val="C00000"/>
              </a:solidFill>
              <a:prstDash val="solid"/>
              <a:round/>
              <a:headEnd/>
              <a:tailEnd/>
            </a:ln>
          </p:spPr>
          <p:txBody>
            <a:bodyPr/>
            <a:lstStyle/>
            <a:p>
              <a:endParaRPr lang="en-IN"/>
            </a:p>
          </p:txBody>
        </p:sp>
        <p:sp>
          <p:nvSpPr>
            <p:cNvPr id="141337" name="Line 25"/>
            <p:cNvSpPr>
              <a:spLocks noChangeShapeType="1"/>
            </p:cNvSpPr>
            <p:nvPr/>
          </p:nvSpPr>
          <p:spPr bwMode="auto">
            <a:xfrm flipH="1" flipV="1">
              <a:off x="1201" y="433"/>
              <a:ext cx="1031" cy="23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1338" name="Freeform 26"/>
            <p:cNvSpPr>
              <a:spLocks/>
            </p:cNvSpPr>
            <p:nvPr/>
          </p:nvSpPr>
          <p:spPr bwMode="auto">
            <a:xfrm>
              <a:off x="2232" y="820"/>
              <a:ext cx="72" cy="27"/>
            </a:xfrm>
            <a:custGeom>
              <a:avLst/>
              <a:gdLst>
                <a:gd name="T0" fmla="*/ 0 w 7"/>
                <a:gd name="T1" fmla="*/ 2 h 3"/>
                <a:gd name="T2" fmla="*/ 7 w 7"/>
                <a:gd name="T3" fmla="*/ 3 h 3"/>
                <a:gd name="T4" fmla="*/ 1 w 7"/>
                <a:gd name="T5" fmla="*/ 0 h 3"/>
                <a:gd name="T6" fmla="*/ 1 w 7"/>
                <a:gd name="T7" fmla="*/ 1 h 3"/>
                <a:gd name="T8" fmla="*/ 0 w 7"/>
                <a:gd name="T9" fmla="*/ 2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0" y="2"/>
                  </a:moveTo>
                  <a:lnTo>
                    <a:pt x="7" y="3"/>
                  </a:lnTo>
                  <a:lnTo>
                    <a:pt x="1" y="0"/>
                  </a:lnTo>
                  <a:lnTo>
                    <a:pt x="1" y="1"/>
                  </a:lnTo>
                  <a:lnTo>
                    <a:pt x="0" y="2"/>
                  </a:lnTo>
                </a:path>
              </a:pathLst>
            </a:custGeom>
            <a:noFill/>
            <a:ln w="15875">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1339" name="Freeform 27"/>
            <p:cNvSpPr>
              <a:spLocks/>
            </p:cNvSpPr>
            <p:nvPr/>
          </p:nvSpPr>
          <p:spPr bwMode="auto">
            <a:xfrm>
              <a:off x="2232" y="820"/>
              <a:ext cx="72" cy="27"/>
            </a:xfrm>
            <a:custGeom>
              <a:avLst/>
              <a:gdLst>
                <a:gd name="T0" fmla="*/ 0 w 72"/>
                <a:gd name="T1" fmla="*/ 18 h 27"/>
                <a:gd name="T2" fmla="*/ 72 w 72"/>
                <a:gd name="T3" fmla="*/ 27 h 27"/>
                <a:gd name="T4" fmla="*/ 10 w 72"/>
                <a:gd name="T5" fmla="*/ 0 h 27"/>
                <a:gd name="T6" fmla="*/ 10 w 72"/>
                <a:gd name="T7" fmla="*/ 9 h 27"/>
                <a:gd name="T8" fmla="*/ 0 w 72"/>
                <a:gd name="T9" fmla="*/ 18 h 27"/>
                <a:gd name="T10" fmla="*/ 0 60000 65536"/>
                <a:gd name="T11" fmla="*/ 0 60000 65536"/>
                <a:gd name="T12" fmla="*/ 0 60000 65536"/>
                <a:gd name="T13" fmla="*/ 0 60000 65536"/>
                <a:gd name="T14" fmla="*/ 0 60000 65536"/>
                <a:gd name="T15" fmla="*/ 0 w 72"/>
                <a:gd name="T16" fmla="*/ 0 h 27"/>
                <a:gd name="T17" fmla="*/ 72 w 72"/>
                <a:gd name="T18" fmla="*/ 27 h 27"/>
              </a:gdLst>
              <a:ahLst/>
              <a:cxnLst>
                <a:cxn ang="T10">
                  <a:pos x="T0" y="T1"/>
                </a:cxn>
                <a:cxn ang="T11">
                  <a:pos x="T2" y="T3"/>
                </a:cxn>
                <a:cxn ang="T12">
                  <a:pos x="T4" y="T5"/>
                </a:cxn>
                <a:cxn ang="T13">
                  <a:pos x="T6" y="T7"/>
                </a:cxn>
                <a:cxn ang="T14">
                  <a:pos x="T8" y="T9"/>
                </a:cxn>
              </a:cxnLst>
              <a:rect l="T15" t="T16" r="T17" b="T18"/>
              <a:pathLst>
                <a:path w="72" h="27">
                  <a:moveTo>
                    <a:pt x="0" y="18"/>
                  </a:moveTo>
                  <a:lnTo>
                    <a:pt x="72" y="27"/>
                  </a:lnTo>
                  <a:lnTo>
                    <a:pt x="10" y="0"/>
                  </a:lnTo>
                  <a:lnTo>
                    <a:pt x="10" y="9"/>
                  </a:lnTo>
                  <a:lnTo>
                    <a:pt x="0" y="18"/>
                  </a:lnTo>
                  <a:close/>
                </a:path>
              </a:pathLst>
            </a:custGeom>
            <a:solidFill>
              <a:srgbClr val="00FFFF"/>
            </a:solidFill>
            <a:ln w="0">
              <a:solidFill>
                <a:srgbClr val="C00000"/>
              </a:solidFill>
              <a:prstDash val="solid"/>
              <a:round/>
              <a:headEnd/>
              <a:tailEnd/>
            </a:ln>
          </p:spPr>
          <p:txBody>
            <a:bodyPr/>
            <a:lstStyle/>
            <a:p>
              <a:endParaRPr lang="en-IN"/>
            </a:p>
          </p:txBody>
        </p:sp>
        <p:sp>
          <p:nvSpPr>
            <p:cNvPr id="141340" name="Line 28"/>
            <p:cNvSpPr>
              <a:spLocks noChangeShapeType="1"/>
            </p:cNvSpPr>
            <p:nvPr/>
          </p:nvSpPr>
          <p:spPr bwMode="auto">
            <a:xfrm flipH="1" flipV="1">
              <a:off x="1201" y="599"/>
              <a:ext cx="1031" cy="23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1341" name="Freeform 29"/>
            <p:cNvSpPr>
              <a:spLocks/>
            </p:cNvSpPr>
            <p:nvPr/>
          </p:nvSpPr>
          <p:spPr bwMode="auto">
            <a:xfrm>
              <a:off x="1211" y="1151"/>
              <a:ext cx="73" cy="28"/>
            </a:xfrm>
            <a:custGeom>
              <a:avLst/>
              <a:gdLst>
                <a:gd name="T0" fmla="*/ 6 w 7"/>
                <a:gd name="T1" fmla="*/ 0 h 3"/>
                <a:gd name="T2" fmla="*/ 0 w 7"/>
                <a:gd name="T3" fmla="*/ 3 h 3"/>
                <a:gd name="T4" fmla="*/ 7 w 7"/>
                <a:gd name="T5" fmla="*/ 2 h 3"/>
                <a:gd name="T6" fmla="*/ 6 w 7"/>
                <a:gd name="T7" fmla="*/ 1 h 3"/>
                <a:gd name="T8" fmla="*/ 6 w 7"/>
                <a:gd name="T9" fmla="*/ 0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6" y="0"/>
                  </a:moveTo>
                  <a:lnTo>
                    <a:pt x="0" y="3"/>
                  </a:lnTo>
                  <a:lnTo>
                    <a:pt x="7" y="2"/>
                  </a:lnTo>
                  <a:lnTo>
                    <a:pt x="6" y="1"/>
                  </a:lnTo>
                  <a:lnTo>
                    <a:pt x="6" y="0"/>
                  </a:lnTo>
                </a:path>
              </a:pathLst>
            </a:custGeom>
            <a:noFill/>
            <a:ln w="15875">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1342" name="Freeform 30"/>
            <p:cNvSpPr>
              <a:spLocks/>
            </p:cNvSpPr>
            <p:nvPr/>
          </p:nvSpPr>
          <p:spPr bwMode="auto">
            <a:xfrm>
              <a:off x="1211" y="1151"/>
              <a:ext cx="73" cy="28"/>
            </a:xfrm>
            <a:custGeom>
              <a:avLst/>
              <a:gdLst>
                <a:gd name="T0" fmla="*/ 62 w 73"/>
                <a:gd name="T1" fmla="*/ 0 h 28"/>
                <a:gd name="T2" fmla="*/ 0 w 73"/>
                <a:gd name="T3" fmla="*/ 28 h 28"/>
                <a:gd name="T4" fmla="*/ 73 w 73"/>
                <a:gd name="T5" fmla="*/ 19 h 28"/>
                <a:gd name="T6" fmla="*/ 62 w 73"/>
                <a:gd name="T7" fmla="*/ 10 h 28"/>
                <a:gd name="T8" fmla="*/ 62 w 73"/>
                <a:gd name="T9" fmla="*/ 0 h 28"/>
                <a:gd name="T10" fmla="*/ 0 60000 65536"/>
                <a:gd name="T11" fmla="*/ 0 60000 65536"/>
                <a:gd name="T12" fmla="*/ 0 60000 65536"/>
                <a:gd name="T13" fmla="*/ 0 60000 65536"/>
                <a:gd name="T14" fmla="*/ 0 60000 65536"/>
                <a:gd name="T15" fmla="*/ 0 w 73"/>
                <a:gd name="T16" fmla="*/ 0 h 28"/>
                <a:gd name="T17" fmla="*/ 73 w 73"/>
                <a:gd name="T18" fmla="*/ 28 h 28"/>
              </a:gdLst>
              <a:ahLst/>
              <a:cxnLst>
                <a:cxn ang="T10">
                  <a:pos x="T0" y="T1"/>
                </a:cxn>
                <a:cxn ang="T11">
                  <a:pos x="T2" y="T3"/>
                </a:cxn>
                <a:cxn ang="T12">
                  <a:pos x="T4" y="T5"/>
                </a:cxn>
                <a:cxn ang="T13">
                  <a:pos x="T6" y="T7"/>
                </a:cxn>
                <a:cxn ang="T14">
                  <a:pos x="T8" y="T9"/>
                </a:cxn>
              </a:cxnLst>
              <a:rect l="T15" t="T16" r="T17" b="T18"/>
              <a:pathLst>
                <a:path w="73" h="28">
                  <a:moveTo>
                    <a:pt x="62" y="0"/>
                  </a:moveTo>
                  <a:lnTo>
                    <a:pt x="0" y="28"/>
                  </a:lnTo>
                  <a:lnTo>
                    <a:pt x="73" y="19"/>
                  </a:lnTo>
                  <a:lnTo>
                    <a:pt x="62" y="10"/>
                  </a:lnTo>
                  <a:lnTo>
                    <a:pt x="62" y="0"/>
                  </a:lnTo>
                  <a:close/>
                </a:path>
              </a:pathLst>
            </a:custGeom>
            <a:solidFill>
              <a:srgbClr val="00FFFF"/>
            </a:solidFill>
            <a:ln w="0">
              <a:solidFill>
                <a:srgbClr val="C00000"/>
              </a:solidFill>
              <a:prstDash val="solid"/>
              <a:round/>
              <a:headEnd/>
              <a:tailEnd/>
            </a:ln>
          </p:spPr>
          <p:txBody>
            <a:bodyPr/>
            <a:lstStyle/>
            <a:p>
              <a:endParaRPr lang="en-IN"/>
            </a:p>
          </p:txBody>
        </p:sp>
        <p:sp>
          <p:nvSpPr>
            <p:cNvPr id="141343" name="Line 31"/>
            <p:cNvSpPr>
              <a:spLocks noChangeShapeType="1"/>
            </p:cNvSpPr>
            <p:nvPr/>
          </p:nvSpPr>
          <p:spPr bwMode="auto">
            <a:xfrm flipV="1">
              <a:off x="1284" y="930"/>
              <a:ext cx="1031" cy="231"/>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1344" name="Rectangle 32"/>
            <p:cNvSpPr>
              <a:spLocks noChangeArrowheads="1"/>
            </p:cNvSpPr>
            <p:nvPr/>
          </p:nvSpPr>
          <p:spPr bwMode="auto">
            <a:xfrm>
              <a:off x="2047" y="1087"/>
              <a:ext cx="61"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T</a:t>
              </a:r>
              <a:endParaRPr lang="en-US" altLang="en-US" sz="1400"/>
            </a:p>
          </p:txBody>
        </p:sp>
        <p:sp>
          <p:nvSpPr>
            <p:cNvPr id="141345" name="Rectangle 33"/>
            <p:cNvSpPr>
              <a:spLocks noChangeArrowheads="1"/>
            </p:cNvSpPr>
            <p:nvPr/>
          </p:nvSpPr>
          <p:spPr bwMode="auto">
            <a:xfrm>
              <a:off x="2098" y="1087"/>
              <a:ext cx="101"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ok</a:t>
              </a:r>
              <a:endParaRPr lang="en-US" altLang="en-US" sz="1400"/>
            </a:p>
          </p:txBody>
        </p:sp>
        <p:sp>
          <p:nvSpPr>
            <p:cNvPr id="141346" name="Rectangle 34"/>
            <p:cNvSpPr>
              <a:spLocks noChangeArrowheads="1"/>
            </p:cNvSpPr>
            <p:nvPr/>
          </p:nvSpPr>
          <p:spPr bwMode="auto">
            <a:xfrm>
              <a:off x="2191" y="1087"/>
              <a:ext cx="95"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en</a:t>
              </a:r>
              <a:endParaRPr lang="en-US" altLang="en-US" sz="1400"/>
            </a:p>
          </p:txBody>
        </p:sp>
        <p:sp>
          <p:nvSpPr>
            <p:cNvPr id="141347" name="Rectangle 35"/>
            <p:cNvSpPr>
              <a:spLocks noChangeArrowheads="1"/>
            </p:cNvSpPr>
            <p:nvPr/>
          </p:nvSpPr>
          <p:spPr bwMode="auto">
            <a:xfrm>
              <a:off x="2057" y="1244"/>
              <a:ext cx="241"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Data0</a:t>
              </a:r>
              <a:endParaRPr lang="en-US" altLang="en-US" sz="1400"/>
            </a:p>
          </p:txBody>
        </p:sp>
        <p:sp>
          <p:nvSpPr>
            <p:cNvPr id="141348" name="Freeform 36"/>
            <p:cNvSpPr>
              <a:spLocks/>
            </p:cNvSpPr>
            <p:nvPr/>
          </p:nvSpPr>
          <p:spPr bwMode="auto">
            <a:xfrm>
              <a:off x="2232" y="2312"/>
              <a:ext cx="72" cy="28"/>
            </a:xfrm>
            <a:custGeom>
              <a:avLst/>
              <a:gdLst>
                <a:gd name="T0" fmla="*/ 0 w 7"/>
                <a:gd name="T1" fmla="*/ 2 h 3"/>
                <a:gd name="T2" fmla="*/ 7 w 7"/>
                <a:gd name="T3" fmla="*/ 3 h 3"/>
                <a:gd name="T4" fmla="*/ 1 w 7"/>
                <a:gd name="T5" fmla="*/ 0 h 3"/>
                <a:gd name="T6" fmla="*/ 1 w 7"/>
                <a:gd name="T7" fmla="*/ 1 h 3"/>
                <a:gd name="T8" fmla="*/ 0 w 7"/>
                <a:gd name="T9" fmla="*/ 2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0" y="2"/>
                  </a:moveTo>
                  <a:lnTo>
                    <a:pt x="7" y="3"/>
                  </a:lnTo>
                  <a:lnTo>
                    <a:pt x="1" y="0"/>
                  </a:lnTo>
                  <a:lnTo>
                    <a:pt x="1" y="1"/>
                  </a:lnTo>
                  <a:lnTo>
                    <a:pt x="0" y="2"/>
                  </a:lnTo>
                </a:path>
              </a:pathLst>
            </a:custGeom>
            <a:noFill/>
            <a:ln w="15875">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1349" name="Freeform 37"/>
            <p:cNvSpPr>
              <a:spLocks/>
            </p:cNvSpPr>
            <p:nvPr/>
          </p:nvSpPr>
          <p:spPr bwMode="auto">
            <a:xfrm>
              <a:off x="2232" y="2312"/>
              <a:ext cx="72" cy="28"/>
            </a:xfrm>
            <a:custGeom>
              <a:avLst/>
              <a:gdLst>
                <a:gd name="T0" fmla="*/ 0 w 72"/>
                <a:gd name="T1" fmla="*/ 18 h 28"/>
                <a:gd name="T2" fmla="*/ 72 w 72"/>
                <a:gd name="T3" fmla="*/ 28 h 28"/>
                <a:gd name="T4" fmla="*/ 10 w 72"/>
                <a:gd name="T5" fmla="*/ 0 h 28"/>
                <a:gd name="T6" fmla="*/ 10 w 72"/>
                <a:gd name="T7" fmla="*/ 9 h 28"/>
                <a:gd name="T8" fmla="*/ 0 w 72"/>
                <a:gd name="T9" fmla="*/ 18 h 28"/>
                <a:gd name="T10" fmla="*/ 0 60000 65536"/>
                <a:gd name="T11" fmla="*/ 0 60000 65536"/>
                <a:gd name="T12" fmla="*/ 0 60000 65536"/>
                <a:gd name="T13" fmla="*/ 0 60000 65536"/>
                <a:gd name="T14" fmla="*/ 0 60000 65536"/>
                <a:gd name="T15" fmla="*/ 0 w 72"/>
                <a:gd name="T16" fmla="*/ 0 h 28"/>
                <a:gd name="T17" fmla="*/ 72 w 72"/>
                <a:gd name="T18" fmla="*/ 28 h 28"/>
              </a:gdLst>
              <a:ahLst/>
              <a:cxnLst>
                <a:cxn ang="T10">
                  <a:pos x="T0" y="T1"/>
                </a:cxn>
                <a:cxn ang="T11">
                  <a:pos x="T2" y="T3"/>
                </a:cxn>
                <a:cxn ang="T12">
                  <a:pos x="T4" y="T5"/>
                </a:cxn>
                <a:cxn ang="T13">
                  <a:pos x="T6" y="T7"/>
                </a:cxn>
                <a:cxn ang="T14">
                  <a:pos x="T8" y="T9"/>
                </a:cxn>
              </a:cxnLst>
              <a:rect l="T15" t="T16" r="T17" b="T18"/>
              <a:pathLst>
                <a:path w="72" h="28">
                  <a:moveTo>
                    <a:pt x="0" y="18"/>
                  </a:moveTo>
                  <a:lnTo>
                    <a:pt x="72" y="28"/>
                  </a:lnTo>
                  <a:lnTo>
                    <a:pt x="10" y="0"/>
                  </a:lnTo>
                  <a:lnTo>
                    <a:pt x="10" y="9"/>
                  </a:lnTo>
                  <a:lnTo>
                    <a:pt x="0" y="18"/>
                  </a:lnTo>
                  <a:close/>
                </a:path>
              </a:pathLst>
            </a:custGeom>
            <a:solidFill>
              <a:srgbClr val="00FFFF"/>
            </a:solidFill>
            <a:ln w="0">
              <a:solidFill>
                <a:srgbClr val="C00000"/>
              </a:solidFill>
              <a:prstDash val="solid"/>
              <a:round/>
              <a:headEnd/>
              <a:tailEnd/>
            </a:ln>
          </p:spPr>
          <p:txBody>
            <a:bodyPr/>
            <a:lstStyle/>
            <a:p>
              <a:endParaRPr lang="en-IN"/>
            </a:p>
          </p:txBody>
        </p:sp>
        <p:sp>
          <p:nvSpPr>
            <p:cNvPr id="141350" name="Line 38"/>
            <p:cNvSpPr>
              <a:spLocks noChangeShapeType="1"/>
            </p:cNvSpPr>
            <p:nvPr/>
          </p:nvSpPr>
          <p:spPr bwMode="auto">
            <a:xfrm flipH="1" flipV="1">
              <a:off x="1201" y="2091"/>
              <a:ext cx="1031" cy="23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1351" name="Freeform 39"/>
            <p:cNvSpPr>
              <a:spLocks/>
            </p:cNvSpPr>
            <p:nvPr/>
          </p:nvSpPr>
          <p:spPr bwMode="auto">
            <a:xfrm>
              <a:off x="2232" y="2478"/>
              <a:ext cx="72" cy="27"/>
            </a:xfrm>
            <a:custGeom>
              <a:avLst/>
              <a:gdLst>
                <a:gd name="T0" fmla="*/ 0 w 7"/>
                <a:gd name="T1" fmla="*/ 2 h 3"/>
                <a:gd name="T2" fmla="*/ 7 w 7"/>
                <a:gd name="T3" fmla="*/ 3 h 3"/>
                <a:gd name="T4" fmla="*/ 1 w 7"/>
                <a:gd name="T5" fmla="*/ 0 h 3"/>
                <a:gd name="T6" fmla="*/ 1 w 7"/>
                <a:gd name="T7" fmla="*/ 1 h 3"/>
                <a:gd name="T8" fmla="*/ 0 w 7"/>
                <a:gd name="T9" fmla="*/ 2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0" y="2"/>
                  </a:moveTo>
                  <a:lnTo>
                    <a:pt x="7" y="3"/>
                  </a:lnTo>
                  <a:lnTo>
                    <a:pt x="1" y="0"/>
                  </a:lnTo>
                  <a:lnTo>
                    <a:pt x="1" y="1"/>
                  </a:lnTo>
                  <a:lnTo>
                    <a:pt x="0" y="2"/>
                  </a:lnTo>
                </a:path>
              </a:pathLst>
            </a:custGeom>
            <a:noFill/>
            <a:ln w="15875">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1352" name="Freeform 40"/>
            <p:cNvSpPr>
              <a:spLocks/>
            </p:cNvSpPr>
            <p:nvPr/>
          </p:nvSpPr>
          <p:spPr bwMode="auto">
            <a:xfrm>
              <a:off x="2232" y="2478"/>
              <a:ext cx="72" cy="27"/>
            </a:xfrm>
            <a:custGeom>
              <a:avLst/>
              <a:gdLst>
                <a:gd name="T0" fmla="*/ 0 w 72"/>
                <a:gd name="T1" fmla="*/ 18 h 27"/>
                <a:gd name="T2" fmla="*/ 72 w 72"/>
                <a:gd name="T3" fmla="*/ 27 h 27"/>
                <a:gd name="T4" fmla="*/ 10 w 72"/>
                <a:gd name="T5" fmla="*/ 0 h 27"/>
                <a:gd name="T6" fmla="*/ 10 w 72"/>
                <a:gd name="T7" fmla="*/ 9 h 27"/>
                <a:gd name="T8" fmla="*/ 0 w 72"/>
                <a:gd name="T9" fmla="*/ 18 h 27"/>
                <a:gd name="T10" fmla="*/ 0 60000 65536"/>
                <a:gd name="T11" fmla="*/ 0 60000 65536"/>
                <a:gd name="T12" fmla="*/ 0 60000 65536"/>
                <a:gd name="T13" fmla="*/ 0 60000 65536"/>
                <a:gd name="T14" fmla="*/ 0 60000 65536"/>
                <a:gd name="T15" fmla="*/ 0 w 72"/>
                <a:gd name="T16" fmla="*/ 0 h 27"/>
                <a:gd name="T17" fmla="*/ 72 w 72"/>
                <a:gd name="T18" fmla="*/ 27 h 27"/>
              </a:gdLst>
              <a:ahLst/>
              <a:cxnLst>
                <a:cxn ang="T10">
                  <a:pos x="T0" y="T1"/>
                </a:cxn>
                <a:cxn ang="T11">
                  <a:pos x="T2" y="T3"/>
                </a:cxn>
                <a:cxn ang="T12">
                  <a:pos x="T4" y="T5"/>
                </a:cxn>
                <a:cxn ang="T13">
                  <a:pos x="T6" y="T7"/>
                </a:cxn>
                <a:cxn ang="T14">
                  <a:pos x="T8" y="T9"/>
                </a:cxn>
              </a:cxnLst>
              <a:rect l="T15" t="T16" r="T17" b="T18"/>
              <a:pathLst>
                <a:path w="72" h="27">
                  <a:moveTo>
                    <a:pt x="0" y="18"/>
                  </a:moveTo>
                  <a:lnTo>
                    <a:pt x="72" y="27"/>
                  </a:lnTo>
                  <a:lnTo>
                    <a:pt x="10" y="0"/>
                  </a:lnTo>
                  <a:lnTo>
                    <a:pt x="10" y="9"/>
                  </a:lnTo>
                  <a:lnTo>
                    <a:pt x="0" y="18"/>
                  </a:lnTo>
                  <a:close/>
                </a:path>
              </a:pathLst>
            </a:custGeom>
            <a:solidFill>
              <a:srgbClr val="00FFFF"/>
            </a:solidFill>
            <a:ln w="0">
              <a:solidFill>
                <a:srgbClr val="C00000"/>
              </a:solidFill>
              <a:prstDash val="solid"/>
              <a:round/>
              <a:headEnd/>
              <a:tailEnd/>
            </a:ln>
          </p:spPr>
          <p:txBody>
            <a:bodyPr/>
            <a:lstStyle/>
            <a:p>
              <a:endParaRPr lang="en-IN"/>
            </a:p>
          </p:txBody>
        </p:sp>
        <p:sp>
          <p:nvSpPr>
            <p:cNvPr id="141353" name="Line 41"/>
            <p:cNvSpPr>
              <a:spLocks noChangeShapeType="1"/>
            </p:cNvSpPr>
            <p:nvPr/>
          </p:nvSpPr>
          <p:spPr bwMode="auto">
            <a:xfrm flipH="1" flipV="1">
              <a:off x="1201" y="2257"/>
              <a:ext cx="1031" cy="23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1354" name="Freeform 42"/>
            <p:cNvSpPr>
              <a:spLocks/>
            </p:cNvSpPr>
            <p:nvPr/>
          </p:nvSpPr>
          <p:spPr bwMode="auto">
            <a:xfrm>
              <a:off x="1211" y="2809"/>
              <a:ext cx="73" cy="28"/>
            </a:xfrm>
            <a:custGeom>
              <a:avLst/>
              <a:gdLst>
                <a:gd name="T0" fmla="*/ 6 w 7"/>
                <a:gd name="T1" fmla="*/ 0 h 3"/>
                <a:gd name="T2" fmla="*/ 0 w 7"/>
                <a:gd name="T3" fmla="*/ 3 h 3"/>
                <a:gd name="T4" fmla="*/ 7 w 7"/>
                <a:gd name="T5" fmla="*/ 2 h 3"/>
                <a:gd name="T6" fmla="*/ 6 w 7"/>
                <a:gd name="T7" fmla="*/ 1 h 3"/>
                <a:gd name="T8" fmla="*/ 6 w 7"/>
                <a:gd name="T9" fmla="*/ 0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6" y="0"/>
                  </a:moveTo>
                  <a:lnTo>
                    <a:pt x="0" y="3"/>
                  </a:lnTo>
                  <a:lnTo>
                    <a:pt x="7" y="2"/>
                  </a:lnTo>
                  <a:lnTo>
                    <a:pt x="6" y="1"/>
                  </a:lnTo>
                  <a:lnTo>
                    <a:pt x="6" y="0"/>
                  </a:lnTo>
                </a:path>
              </a:pathLst>
            </a:custGeom>
            <a:noFill/>
            <a:ln w="15875">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1355" name="Freeform 43"/>
            <p:cNvSpPr>
              <a:spLocks/>
            </p:cNvSpPr>
            <p:nvPr/>
          </p:nvSpPr>
          <p:spPr bwMode="auto">
            <a:xfrm>
              <a:off x="1211" y="2809"/>
              <a:ext cx="73" cy="28"/>
            </a:xfrm>
            <a:custGeom>
              <a:avLst/>
              <a:gdLst>
                <a:gd name="T0" fmla="*/ 62 w 73"/>
                <a:gd name="T1" fmla="*/ 0 h 28"/>
                <a:gd name="T2" fmla="*/ 0 w 73"/>
                <a:gd name="T3" fmla="*/ 28 h 28"/>
                <a:gd name="T4" fmla="*/ 73 w 73"/>
                <a:gd name="T5" fmla="*/ 19 h 28"/>
                <a:gd name="T6" fmla="*/ 62 w 73"/>
                <a:gd name="T7" fmla="*/ 10 h 28"/>
                <a:gd name="T8" fmla="*/ 62 w 73"/>
                <a:gd name="T9" fmla="*/ 0 h 28"/>
                <a:gd name="T10" fmla="*/ 0 60000 65536"/>
                <a:gd name="T11" fmla="*/ 0 60000 65536"/>
                <a:gd name="T12" fmla="*/ 0 60000 65536"/>
                <a:gd name="T13" fmla="*/ 0 60000 65536"/>
                <a:gd name="T14" fmla="*/ 0 60000 65536"/>
                <a:gd name="T15" fmla="*/ 0 w 73"/>
                <a:gd name="T16" fmla="*/ 0 h 28"/>
                <a:gd name="T17" fmla="*/ 73 w 73"/>
                <a:gd name="T18" fmla="*/ 28 h 28"/>
              </a:gdLst>
              <a:ahLst/>
              <a:cxnLst>
                <a:cxn ang="T10">
                  <a:pos x="T0" y="T1"/>
                </a:cxn>
                <a:cxn ang="T11">
                  <a:pos x="T2" y="T3"/>
                </a:cxn>
                <a:cxn ang="T12">
                  <a:pos x="T4" y="T5"/>
                </a:cxn>
                <a:cxn ang="T13">
                  <a:pos x="T6" y="T7"/>
                </a:cxn>
                <a:cxn ang="T14">
                  <a:pos x="T8" y="T9"/>
                </a:cxn>
              </a:cxnLst>
              <a:rect l="T15" t="T16" r="T17" b="T18"/>
              <a:pathLst>
                <a:path w="73" h="28">
                  <a:moveTo>
                    <a:pt x="62" y="0"/>
                  </a:moveTo>
                  <a:lnTo>
                    <a:pt x="0" y="28"/>
                  </a:lnTo>
                  <a:lnTo>
                    <a:pt x="73" y="19"/>
                  </a:lnTo>
                  <a:lnTo>
                    <a:pt x="62" y="10"/>
                  </a:lnTo>
                  <a:lnTo>
                    <a:pt x="62" y="0"/>
                  </a:lnTo>
                  <a:close/>
                </a:path>
              </a:pathLst>
            </a:custGeom>
            <a:solidFill>
              <a:srgbClr val="00FFFF"/>
            </a:solidFill>
            <a:ln w="0">
              <a:solidFill>
                <a:srgbClr val="C00000"/>
              </a:solidFill>
              <a:prstDash val="solid"/>
              <a:round/>
              <a:headEnd/>
              <a:tailEnd/>
            </a:ln>
          </p:spPr>
          <p:txBody>
            <a:bodyPr/>
            <a:lstStyle/>
            <a:p>
              <a:endParaRPr lang="en-IN"/>
            </a:p>
          </p:txBody>
        </p:sp>
        <p:sp>
          <p:nvSpPr>
            <p:cNvPr id="141356" name="Line 44"/>
            <p:cNvSpPr>
              <a:spLocks noChangeShapeType="1"/>
            </p:cNvSpPr>
            <p:nvPr/>
          </p:nvSpPr>
          <p:spPr bwMode="auto">
            <a:xfrm flipV="1">
              <a:off x="1284" y="2588"/>
              <a:ext cx="1031" cy="231"/>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1357" name="Rectangle 45"/>
            <p:cNvSpPr>
              <a:spLocks noChangeArrowheads="1"/>
            </p:cNvSpPr>
            <p:nvPr/>
          </p:nvSpPr>
          <p:spPr bwMode="auto">
            <a:xfrm>
              <a:off x="2047" y="2745"/>
              <a:ext cx="61"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T</a:t>
              </a:r>
              <a:endParaRPr lang="en-US" altLang="en-US" sz="1400"/>
            </a:p>
          </p:txBody>
        </p:sp>
        <p:sp>
          <p:nvSpPr>
            <p:cNvPr id="141358" name="Rectangle 46"/>
            <p:cNvSpPr>
              <a:spLocks noChangeArrowheads="1"/>
            </p:cNvSpPr>
            <p:nvPr/>
          </p:nvSpPr>
          <p:spPr bwMode="auto">
            <a:xfrm>
              <a:off x="2098" y="2745"/>
              <a:ext cx="101"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ok</a:t>
              </a:r>
              <a:endParaRPr lang="en-US" altLang="en-US" sz="1400"/>
            </a:p>
          </p:txBody>
        </p:sp>
        <p:sp>
          <p:nvSpPr>
            <p:cNvPr id="141359" name="Rectangle 47"/>
            <p:cNvSpPr>
              <a:spLocks noChangeArrowheads="1"/>
            </p:cNvSpPr>
            <p:nvPr/>
          </p:nvSpPr>
          <p:spPr bwMode="auto">
            <a:xfrm>
              <a:off x="2191" y="2745"/>
              <a:ext cx="95"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en</a:t>
              </a:r>
              <a:endParaRPr lang="en-US" altLang="en-US" sz="1400"/>
            </a:p>
          </p:txBody>
        </p:sp>
        <p:sp>
          <p:nvSpPr>
            <p:cNvPr id="141360" name="Rectangle 48"/>
            <p:cNvSpPr>
              <a:spLocks noChangeArrowheads="1"/>
            </p:cNvSpPr>
            <p:nvPr/>
          </p:nvSpPr>
          <p:spPr bwMode="auto">
            <a:xfrm>
              <a:off x="2057" y="2902"/>
              <a:ext cx="241"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Data1</a:t>
              </a:r>
              <a:endParaRPr lang="en-US" altLang="en-US" sz="1400"/>
            </a:p>
          </p:txBody>
        </p:sp>
        <p:sp>
          <p:nvSpPr>
            <p:cNvPr id="141361" name="Line 52"/>
            <p:cNvSpPr>
              <a:spLocks noChangeShapeType="1"/>
            </p:cNvSpPr>
            <p:nvPr/>
          </p:nvSpPr>
          <p:spPr bwMode="auto">
            <a:xfrm flipV="1">
              <a:off x="1201" y="184"/>
              <a:ext cx="1" cy="364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1362" name="Line 53"/>
            <p:cNvSpPr>
              <a:spLocks noChangeShapeType="1"/>
            </p:cNvSpPr>
            <p:nvPr/>
          </p:nvSpPr>
          <p:spPr bwMode="auto">
            <a:xfrm flipV="1">
              <a:off x="2315" y="184"/>
              <a:ext cx="1" cy="364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1363" name="Line 54"/>
            <p:cNvSpPr>
              <a:spLocks noChangeShapeType="1"/>
            </p:cNvSpPr>
            <p:nvPr/>
          </p:nvSpPr>
          <p:spPr bwMode="auto">
            <a:xfrm flipV="1">
              <a:off x="3428" y="184"/>
              <a:ext cx="1" cy="364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1364" name="Rectangle 55"/>
            <p:cNvSpPr>
              <a:spLocks noChangeArrowheads="1"/>
            </p:cNvSpPr>
            <p:nvPr/>
          </p:nvSpPr>
          <p:spPr bwMode="auto">
            <a:xfrm>
              <a:off x="1119" y="-18"/>
              <a:ext cx="190"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Host</a:t>
              </a:r>
              <a:endParaRPr lang="en-US" altLang="en-US" sz="1400"/>
            </a:p>
          </p:txBody>
        </p:sp>
        <p:sp>
          <p:nvSpPr>
            <p:cNvPr id="141365" name="Rectangle 56"/>
            <p:cNvSpPr>
              <a:spLocks noChangeArrowheads="1"/>
            </p:cNvSpPr>
            <p:nvPr/>
          </p:nvSpPr>
          <p:spPr bwMode="auto">
            <a:xfrm>
              <a:off x="2232" y="-18"/>
              <a:ext cx="17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Hub</a:t>
              </a:r>
              <a:endParaRPr lang="en-US" altLang="en-US" sz="1400"/>
            </a:p>
          </p:txBody>
        </p:sp>
        <p:sp>
          <p:nvSpPr>
            <p:cNvPr id="141366" name="Rectangle 57"/>
            <p:cNvSpPr>
              <a:spLocks noChangeArrowheads="1"/>
            </p:cNvSpPr>
            <p:nvPr/>
          </p:nvSpPr>
          <p:spPr bwMode="auto">
            <a:xfrm>
              <a:off x="3222" y="-18"/>
              <a:ext cx="276"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I/O De</a:t>
              </a:r>
              <a:endParaRPr lang="en-US" altLang="en-US" sz="1400"/>
            </a:p>
          </p:txBody>
        </p:sp>
        <p:sp>
          <p:nvSpPr>
            <p:cNvPr id="141367" name="Rectangle 58"/>
            <p:cNvSpPr>
              <a:spLocks noChangeArrowheads="1"/>
            </p:cNvSpPr>
            <p:nvPr/>
          </p:nvSpPr>
          <p:spPr bwMode="auto">
            <a:xfrm>
              <a:off x="3469" y="-18"/>
              <a:ext cx="167"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vice</a:t>
              </a:r>
              <a:endParaRPr lang="en-US" altLang="en-US" sz="1400"/>
            </a:p>
          </p:txBody>
        </p:sp>
        <p:sp>
          <p:nvSpPr>
            <p:cNvPr id="141368" name="Rectangle 59"/>
            <p:cNvSpPr>
              <a:spLocks noChangeArrowheads="1"/>
            </p:cNvSpPr>
            <p:nvPr/>
          </p:nvSpPr>
          <p:spPr bwMode="auto">
            <a:xfrm>
              <a:off x="933" y="341"/>
              <a:ext cx="61"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T</a:t>
              </a:r>
              <a:endParaRPr lang="en-US" altLang="en-US" sz="1400"/>
            </a:p>
          </p:txBody>
        </p:sp>
        <p:sp>
          <p:nvSpPr>
            <p:cNvPr id="141369" name="Rectangle 60"/>
            <p:cNvSpPr>
              <a:spLocks noChangeArrowheads="1"/>
            </p:cNvSpPr>
            <p:nvPr/>
          </p:nvSpPr>
          <p:spPr bwMode="auto">
            <a:xfrm>
              <a:off x="985" y="341"/>
              <a:ext cx="100"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ok</a:t>
              </a:r>
              <a:endParaRPr lang="en-US" altLang="en-US" sz="1400"/>
            </a:p>
          </p:txBody>
        </p:sp>
        <p:sp>
          <p:nvSpPr>
            <p:cNvPr id="141370" name="Rectangle 61"/>
            <p:cNvSpPr>
              <a:spLocks noChangeArrowheads="1"/>
            </p:cNvSpPr>
            <p:nvPr/>
          </p:nvSpPr>
          <p:spPr bwMode="auto">
            <a:xfrm>
              <a:off x="1077" y="341"/>
              <a:ext cx="95"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en</a:t>
              </a:r>
              <a:endParaRPr lang="en-US" altLang="en-US" sz="1400"/>
            </a:p>
          </p:txBody>
        </p:sp>
        <p:sp>
          <p:nvSpPr>
            <p:cNvPr id="141371" name="Rectangle 62"/>
            <p:cNvSpPr>
              <a:spLocks noChangeArrowheads="1"/>
            </p:cNvSpPr>
            <p:nvPr/>
          </p:nvSpPr>
          <p:spPr bwMode="auto">
            <a:xfrm>
              <a:off x="943" y="507"/>
              <a:ext cx="241"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Data0</a:t>
              </a:r>
              <a:endParaRPr lang="en-US" altLang="en-US" sz="1400"/>
            </a:p>
          </p:txBody>
        </p:sp>
        <p:sp>
          <p:nvSpPr>
            <p:cNvPr id="141372" name="Rectangle 63"/>
            <p:cNvSpPr>
              <a:spLocks noChangeArrowheads="1"/>
            </p:cNvSpPr>
            <p:nvPr/>
          </p:nvSpPr>
          <p:spPr bwMode="auto">
            <a:xfrm>
              <a:off x="2387" y="839"/>
              <a:ext cx="73"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A</a:t>
              </a:r>
              <a:endParaRPr lang="en-US" altLang="en-US" sz="1400"/>
            </a:p>
          </p:txBody>
        </p:sp>
        <p:sp>
          <p:nvSpPr>
            <p:cNvPr id="141373" name="Rectangle 64"/>
            <p:cNvSpPr>
              <a:spLocks noChangeArrowheads="1"/>
            </p:cNvSpPr>
            <p:nvPr/>
          </p:nvSpPr>
          <p:spPr bwMode="auto">
            <a:xfrm>
              <a:off x="2449" y="839"/>
              <a:ext cx="140"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CK</a:t>
              </a:r>
              <a:endParaRPr lang="en-US" altLang="en-US" sz="1400"/>
            </a:p>
          </p:txBody>
        </p:sp>
        <p:sp>
          <p:nvSpPr>
            <p:cNvPr id="141374" name="Rectangle 65"/>
            <p:cNvSpPr>
              <a:spLocks noChangeArrowheads="1"/>
            </p:cNvSpPr>
            <p:nvPr/>
          </p:nvSpPr>
          <p:spPr bwMode="auto">
            <a:xfrm>
              <a:off x="3490" y="1575"/>
              <a:ext cx="7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A</a:t>
              </a:r>
              <a:endParaRPr lang="en-US" altLang="en-US" sz="1400"/>
            </a:p>
          </p:txBody>
        </p:sp>
        <p:sp>
          <p:nvSpPr>
            <p:cNvPr id="141375" name="Rectangle 66"/>
            <p:cNvSpPr>
              <a:spLocks noChangeArrowheads="1"/>
            </p:cNvSpPr>
            <p:nvPr/>
          </p:nvSpPr>
          <p:spPr bwMode="auto">
            <a:xfrm>
              <a:off x="3552" y="1575"/>
              <a:ext cx="140"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CK</a:t>
              </a:r>
              <a:endParaRPr lang="en-US" altLang="en-US" sz="1400"/>
            </a:p>
          </p:txBody>
        </p:sp>
        <p:sp>
          <p:nvSpPr>
            <p:cNvPr id="141376" name="Rectangle 67"/>
            <p:cNvSpPr>
              <a:spLocks noChangeArrowheads="1"/>
            </p:cNvSpPr>
            <p:nvPr/>
          </p:nvSpPr>
          <p:spPr bwMode="auto">
            <a:xfrm>
              <a:off x="933" y="1999"/>
              <a:ext cx="61"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T</a:t>
              </a:r>
              <a:endParaRPr lang="en-US" altLang="en-US" sz="1400"/>
            </a:p>
          </p:txBody>
        </p:sp>
        <p:sp>
          <p:nvSpPr>
            <p:cNvPr id="141377" name="Rectangle 68"/>
            <p:cNvSpPr>
              <a:spLocks noChangeArrowheads="1"/>
            </p:cNvSpPr>
            <p:nvPr/>
          </p:nvSpPr>
          <p:spPr bwMode="auto">
            <a:xfrm>
              <a:off x="985" y="1999"/>
              <a:ext cx="100"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ok</a:t>
              </a:r>
              <a:endParaRPr lang="en-US" altLang="en-US" sz="1400"/>
            </a:p>
          </p:txBody>
        </p:sp>
        <p:sp>
          <p:nvSpPr>
            <p:cNvPr id="141378" name="Rectangle 69"/>
            <p:cNvSpPr>
              <a:spLocks noChangeArrowheads="1"/>
            </p:cNvSpPr>
            <p:nvPr/>
          </p:nvSpPr>
          <p:spPr bwMode="auto">
            <a:xfrm>
              <a:off x="1077" y="1999"/>
              <a:ext cx="95"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en</a:t>
              </a:r>
              <a:endParaRPr lang="en-US" altLang="en-US" sz="1400"/>
            </a:p>
          </p:txBody>
        </p:sp>
        <p:sp>
          <p:nvSpPr>
            <p:cNvPr id="141379" name="Rectangle 70"/>
            <p:cNvSpPr>
              <a:spLocks noChangeArrowheads="1"/>
            </p:cNvSpPr>
            <p:nvPr/>
          </p:nvSpPr>
          <p:spPr bwMode="auto">
            <a:xfrm>
              <a:off x="943" y="2165"/>
              <a:ext cx="241"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Data1</a:t>
              </a:r>
              <a:endParaRPr lang="en-US" altLang="en-US" sz="1400"/>
            </a:p>
          </p:txBody>
        </p:sp>
        <p:sp>
          <p:nvSpPr>
            <p:cNvPr id="141380" name="Rectangle 71"/>
            <p:cNvSpPr>
              <a:spLocks noChangeArrowheads="1"/>
            </p:cNvSpPr>
            <p:nvPr/>
          </p:nvSpPr>
          <p:spPr bwMode="auto">
            <a:xfrm>
              <a:off x="3490" y="3233"/>
              <a:ext cx="7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A</a:t>
              </a:r>
              <a:endParaRPr lang="en-US" altLang="en-US" sz="1400"/>
            </a:p>
          </p:txBody>
        </p:sp>
        <p:sp>
          <p:nvSpPr>
            <p:cNvPr id="141381" name="Rectangle 72"/>
            <p:cNvSpPr>
              <a:spLocks noChangeArrowheads="1"/>
            </p:cNvSpPr>
            <p:nvPr/>
          </p:nvSpPr>
          <p:spPr bwMode="auto">
            <a:xfrm>
              <a:off x="3552" y="3233"/>
              <a:ext cx="140"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CK</a:t>
              </a:r>
              <a:endParaRPr lang="en-US" altLang="en-US" sz="1400"/>
            </a:p>
          </p:txBody>
        </p:sp>
        <p:sp>
          <p:nvSpPr>
            <p:cNvPr id="141382" name="Freeform 73"/>
            <p:cNvSpPr>
              <a:spLocks/>
            </p:cNvSpPr>
            <p:nvPr/>
          </p:nvSpPr>
          <p:spPr bwMode="auto">
            <a:xfrm>
              <a:off x="727" y="1934"/>
              <a:ext cx="20" cy="65"/>
            </a:xfrm>
            <a:custGeom>
              <a:avLst/>
              <a:gdLst>
                <a:gd name="T0" fmla="*/ 0 w 2"/>
                <a:gd name="T1" fmla="*/ 0 h 7"/>
                <a:gd name="T2" fmla="*/ 1 w 2"/>
                <a:gd name="T3" fmla="*/ 7 h 7"/>
                <a:gd name="T4" fmla="*/ 2 w 2"/>
                <a:gd name="T5" fmla="*/ 0 h 7"/>
                <a:gd name="T6" fmla="*/ 1 w 2"/>
                <a:gd name="T7" fmla="*/ 0 h 7"/>
                <a:gd name="T8" fmla="*/ 0 w 2"/>
                <a:gd name="T9" fmla="*/ 0 h 7"/>
                <a:gd name="T10" fmla="*/ 0 60000 65536"/>
                <a:gd name="T11" fmla="*/ 0 60000 65536"/>
                <a:gd name="T12" fmla="*/ 0 60000 65536"/>
                <a:gd name="T13" fmla="*/ 0 60000 65536"/>
                <a:gd name="T14" fmla="*/ 0 60000 65536"/>
                <a:gd name="T15" fmla="*/ 0 w 2"/>
                <a:gd name="T16" fmla="*/ 0 h 7"/>
                <a:gd name="T17" fmla="*/ 2 w 2"/>
                <a:gd name="T18" fmla="*/ 7 h 7"/>
              </a:gdLst>
              <a:ahLst/>
              <a:cxnLst>
                <a:cxn ang="T10">
                  <a:pos x="T0" y="T1"/>
                </a:cxn>
                <a:cxn ang="T11">
                  <a:pos x="T2" y="T3"/>
                </a:cxn>
                <a:cxn ang="T12">
                  <a:pos x="T4" y="T5"/>
                </a:cxn>
                <a:cxn ang="T13">
                  <a:pos x="T6" y="T7"/>
                </a:cxn>
                <a:cxn ang="T14">
                  <a:pos x="T8" y="T9"/>
                </a:cxn>
              </a:cxnLst>
              <a:rect l="T15" t="T16" r="T17" b="T18"/>
              <a:pathLst>
                <a:path w="2" h="7">
                  <a:moveTo>
                    <a:pt x="0" y="0"/>
                  </a:moveTo>
                  <a:lnTo>
                    <a:pt x="1" y="7"/>
                  </a:lnTo>
                  <a:lnTo>
                    <a:pt x="2" y="0"/>
                  </a:lnTo>
                  <a:lnTo>
                    <a:pt x="1" y="0"/>
                  </a:lnTo>
                  <a:lnTo>
                    <a:pt x="0" y="0"/>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1383" name="Freeform 74"/>
            <p:cNvSpPr>
              <a:spLocks/>
            </p:cNvSpPr>
            <p:nvPr/>
          </p:nvSpPr>
          <p:spPr bwMode="auto">
            <a:xfrm>
              <a:off x="727" y="1934"/>
              <a:ext cx="20" cy="65"/>
            </a:xfrm>
            <a:custGeom>
              <a:avLst/>
              <a:gdLst>
                <a:gd name="T0" fmla="*/ 0 w 20"/>
                <a:gd name="T1" fmla="*/ 0 h 65"/>
                <a:gd name="T2" fmla="*/ 10 w 20"/>
                <a:gd name="T3" fmla="*/ 65 h 65"/>
                <a:gd name="T4" fmla="*/ 20 w 20"/>
                <a:gd name="T5" fmla="*/ 0 h 65"/>
                <a:gd name="T6" fmla="*/ 10 w 20"/>
                <a:gd name="T7" fmla="*/ 0 h 65"/>
                <a:gd name="T8" fmla="*/ 0 w 20"/>
                <a:gd name="T9" fmla="*/ 0 h 65"/>
                <a:gd name="T10" fmla="*/ 0 60000 65536"/>
                <a:gd name="T11" fmla="*/ 0 60000 65536"/>
                <a:gd name="T12" fmla="*/ 0 60000 65536"/>
                <a:gd name="T13" fmla="*/ 0 60000 65536"/>
                <a:gd name="T14" fmla="*/ 0 60000 65536"/>
                <a:gd name="T15" fmla="*/ 0 w 20"/>
                <a:gd name="T16" fmla="*/ 0 h 65"/>
                <a:gd name="T17" fmla="*/ 20 w 20"/>
                <a:gd name="T18" fmla="*/ 65 h 65"/>
              </a:gdLst>
              <a:ahLst/>
              <a:cxnLst>
                <a:cxn ang="T10">
                  <a:pos x="T0" y="T1"/>
                </a:cxn>
                <a:cxn ang="T11">
                  <a:pos x="T2" y="T3"/>
                </a:cxn>
                <a:cxn ang="T12">
                  <a:pos x="T4" y="T5"/>
                </a:cxn>
                <a:cxn ang="T13">
                  <a:pos x="T6" y="T7"/>
                </a:cxn>
                <a:cxn ang="T14">
                  <a:pos x="T8" y="T9"/>
                </a:cxn>
              </a:cxnLst>
              <a:rect l="T15" t="T16" r="T17" b="T18"/>
              <a:pathLst>
                <a:path w="20" h="65">
                  <a:moveTo>
                    <a:pt x="0" y="0"/>
                  </a:moveTo>
                  <a:lnTo>
                    <a:pt x="10" y="65"/>
                  </a:lnTo>
                  <a:lnTo>
                    <a:pt x="20" y="0"/>
                  </a:lnTo>
                  <a:lnTo>
                    <a:pt x="10" y="0"/>
                  </a:lnTo>
                  <a:lnTo>
                    <a:pt x="0" y="0"/>
                  </a:lnTo>
                  <a:close/>
                </a:path>
              </a:pathLst>
            </a:custGeom>
            <a:solidFill>
              <a:srgbClr val="000000"/>
            </a:solidFill>
            <a:ln w="0">
              <a:solidFill>
                <a:srgbClr val="000000"/>
              </a:solidFill>
              <a:prstDash val="solid"/>
              <a:round/>
              <a:headEnd/>
              <a:tailEnd/>
            </a:ln>
          </p:spPr>
          <p:txBody>
            <a:bodyPr/>
            <a:lstStyle/>
            <a:p>
              <a:endParaRPr lang="en-IN"/>
            </a:p>
          </p:txBody>
        </p:sp>
        <p:sp>
          <p:nvSpPr>
            <p:cNvPr id="141384" name="Line 75"/>
            <p:cNvSpPr>
              <a:spLocks noChangeShapeType="1"/>
            </p:cNvSpPr>
            <p:nvPr/>
          </p:nvSpPr>
          <p:spPr bwMode="auto">
            <a:xfrm flipV="1">
              <a:off x="737" y="1179"/>
              <a:ext cx="1" cy="75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1385" name="Rectangle 76"/>
            <p:cNvSpPr>
              <a:spLocks noChangeArrowheads="1"/>
            </p:cNvSpPr>
            <p:nvPr/>
          </p:nvSpPr>
          <p:spPr bwMode="auto">
            <a:xfrm>
              <a:off x="634" y="977"/>
              <a:ext cx="212"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Time</a:t>
              </a:r>
              <a:endParaRPr lang="en-US" altLang="en-US" sz="1400"/>
            </a:p>
          </p:txBody>
        </p:sp>
      </p:grpSp>
    </p:spTree>
    <p:extLst>
      <p:ext uri="{BB962C8B-B14F-4D97-AF65-F5344CB8AC3E}">
        <p14:creationId xmlns:p14="http://schemas.microsoft.com/office/powerpoint/2010/main" val="140734337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Title 1"/>
          <p:cNvSpPr>
            <a:spLocks noGrp="1"/>
          </p:cNvSpPr>
          <p:nvPr>
            <p:ph type="title"/>
          </p:nvPr>
        </p:nvSpPr>
        <p:spPr>
          <a:xfrm>
            <a:off x="381000" y="533400"/>
            <a:ext cx="8229600" cy="1143000"/>
          </a:xfrm>
        </p:spPr>
        <p:txBody>
          <a:bodyPr/>
          <a:lstStyle/>
          <a:p>
            <a:r>
              <a:rPr lang="en-US" altLang="en-US" b="1" dirty="0"/>
              <a:t>Isochronous Traffic on USB</a:t>
            </a:r>
            <a:endParaRPr lang="en-US" altLang="en-US" dirty="0"/>
          </a:p>
        </p:txBody>
      </p:sp>
      <p:sp>
        <p:nvSpPr>
          <p:cNvPr id="3" name="Content Placeholder 2"/>
          <p:cNvSpPr>
            <a:spLocks noGrp="1"/>
          </p:cNvSpPr>
          <p:nvPr>
            <p:ph idx="1"/>
          </p:nvPr>
        </p:nvSpPr>
        <p:spPr>
          <a:xfrm>
            <a:off x="228600" y="1935163"/>
            <a:ext cx="8610600" cy="4770437"/>
          </a:xfrm>
        </p:spPr>
        <p:txBody>
          <a:bodyPr>
            <a:normAutofit fontScale="77500" lnSpcReduction="20000"/>
          </a:bodyPr>
          <a:lstStyle/>
          <a:p>
            <a:pPr marL="274320" indent="-274320" algn="just" fontAlgn="auto">
              <a:spcAft>
                <a:spcPts val="0"/>
              </a:spcAft>
              <a:buClr>
                <a:schemeClr val="accent3"/>
              </a:buClr>
              <a:buFont typeface="Wingdings 2"/>
              <a:buChar char=""/>
              <a:defRPr/>
            </a:pPr>
            <a:r>
              <a:rPr lang="en-US" dirty="0"/>
              <a:t>One of the key objectives of the USB is to support the transfer of isochronous data. </a:t>
            </a:r>
          </a:p>
          <a:p>
            <a:pPr marL="274320" indent="-274320" algn="just" fontAlgn="auto">
              <a:spcAft>
                <a:spcPts val="0"/>
              </a:spcAft>
              <a:buClr>
                <a:schemeClr val="accent3"/>
              </a:buClr>
              <a:buFont typeface="Wingdings 2"/>
              <a:buChar char=""/>
              <a:defRPr/>
            </a:pPr>
            <a:r>
              <a:rPr lang="en-US" dirty="0"/>
              <a:t>Devices that generates or receives isochronous data require a time reference to control the sampling process. </a:t>
            </a:r>
          </a:p>
          <a:p>
            <a:pPr marL="274320" indent="-274320" algn="just" fontAlgn="auto">
              <a:spcAft>
                <a:spcPts val="0"/>
              </a:spcAft>
              <a:buClr>
                <a:schemeClr val="accent3"/>
              </a:buClr>
              <a:buFont typeface="Wingdings 2"/>
              <a:buChar char=""/>
              <a:defRPr/>
            </a:pPr>
            <a:r>
              <a:rPr lang="en-US" dirty="0"/>
              <a:t>To provide this reference. Transmission over the USB is divided into frames of equal length. </a:t>
            </a:r>
          </a:p>
          <a:p>
            <a:pPr marL="274320" indent="-274320" algn="just" fontAlgn="auto">
              <a:spcAft>
                <a:spcPts val="0"/>
              </a:spcAft>
              <a:buClr>
                <a:schemeClr val="accent3"/>
              </a:buClr>
              <a:buFont typeface="Wingdings 2"/>
              <a:buChar char=""/>
              <a:defRPr/>
            </a:pPr>
            <a:r>
              <a:rPr lang="en-US" dirty="0"/>
              <a:t>A frame is 1ms long for low-and full-speed data. </a:t>
            </a:r>
          </a:p>
          <a:p>
            <a:pPr marL="274320" indent="-274320" algn="just" fontAlgn="auto">
              <a:spcAft>
                <a:spcPts val="0"/>
              </a:spcAft>
              <a:buClr>
                <a:schemeClr val="accent3"/>
              </a:buClr>
              <a:buFont typeface="Wingdings 2"/>
              <a:buChar char=""/>
              <a:defRPr/>
            </a:pPr>
            <a:r>
              <a:rPr lang="en-US" dirty="0"/>
              <a:t>The root hub generates a Start of Frame control packet (SOF) precisely once every 1 ms to mark the beginning of a new frame.</a:t>
            </a:r>
          </a:p>
          <a:p>
            <a:pPr marL="274320" indent="-274320" algn="just" fontAlgn="auto">
              <a:spcAft>
                <a:spcPts val="0"/>
              </a:spcAft>
              <a:buClr>
                <a:schemeClr val="accent3"/>
              </a:buClr>
              <a:buFont typeface="Wingdings 2"/>
              <a:buChar char=""/>
              <a:defRPr/>
            </a:pPr>
            <a:r>
              <a:rPr lang="en-US" dirty="0"/>
              <a:t>The arrival of an SOF packet at any device constitutes a regular clock signal that the device can use for its own purposes. </a:t>
            </a:r>
          </a:p>
          <a:p>
            <a:pPr marL="274320" indent="-274320" algn="just" fontAlgn="auto">
              <a:spcAft>
                <a:spcPts val="0"/>
              </a:spcAft>
              <a:buClr>
                <a:schemeClr val="accent3"/>
              </a:buClr>
              <a:buFont typeface="Wingdings 2"/>
              <a:buChar char=""/>
              <a:defRPr/>
            </a:pPr>
            <a:r>
              <a:rPr lang="en-US" dirty="0"/>
              <a:t>To assist devices that may need longer periods of time, the SOF packet carries an 11-bit frame number. </a:t>
            </a:r>
          </a:p>
          <a:p>
            <a:pPr marL="274320" indent="-274320" algn="just" fontAlgn="auto">
              <a:spcAft>
                <a:spcPts val="0"/>
              </a:spcAft>
              <a:buClr>
                <a:schemeClr val="accent3"/>
              </a:buClr>
              <a:buFont typeface="Wingdings 2"/>
              <a:buChar char=""/>
              <a:defRPr/>
            </a:pPr>
            <a:r>
              <a:rPr lang="en-US" dirty="0"/>
              <a:t>Following each SOF packet, the host carries out input and output transfers for isochronous devices. </a:t>
            </a:r>
          </a:p>
          <a:p>
            <a:pPr marL="274320" indent="-274320" algn="just" fontAlgn="auto">
              <a:spcAft>
                <a:spcPts val="0"/>
              </a:spcAft>
              <a:buClr>
                <a:schemeClr val="accent3"/>
              </a:buClr>
              <a:buFont typeface="Wingdings 2"/>
              <a:buChar char=""/>
              <a:defRPr/>
            </a:pPr>
            <a:r>
              <a:rPr lang="en-US" dirty="0"/>
              <a:t>This means that each device will have an opportunity for an input or output transfer once every 1 ms.</a:t>
            </a:r>
          </a:p>
          <a:p>
            <a:pPr marL="274320" indent="-274320" algn="just" fontAlgn="auto">
              <a:spcAft>
                <a:spcPts val="0"/>
              </a:spcAft>
              <a:buClr>
                <a:schemeClr val="accent3"/>
              </a:buClr>
              <a:buFont typeface="Wingdings 2"/>
              <a:buChar char=""/>
              <a:defRPr/>
            </a:pPr>
            <a:endParaRPr lang="en-US" dirty="0"/>
          </a:p>
        </p:txBody>
      </p:sp>
    </p:spTree>
    <p:extLst>
      <p:ext uri="{BB962C8B-B14F-4D97-AF65-F5344CB8AC3E}">
        <p14:creationId xmlns:p14="http://schemas.microsoft.com/office/powerpoint/2010/main" val="238648079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USB Frames</a:t>
            </a:r>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US" smtClean="0"/>
              <a:pPr/>
              <a:t>122</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81200"/>
            <a:ext cx="601980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54449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Title 1"/>
          <p:cNvSpPr>
            <a:spLocks noGrp="1"/>
          </p:cNvSpPr>
          <p:nvPr>
            <p:ph type="title"/>
          </p:nvPr>
        </p:nvSpPr>
        <p:spPr/>
        <p:txBody>
          <a:bodyPr/>
          <a:lstStyle/>
          <a:p>
            <a:r>
              <a:rPr lang="en-US" altLang="en-US" b="1"/>
              <a:t>Electrical Characteristics</a:t>
            </a:r>
            <a:endParaRPr lang="en-US" altLang="en-US"/>
          </a:p>
        </p:txBody>
      </p:sp>
      <p:sp>
        <p:nvSpPr>
          <p:cNvPr id="3" name="Content Placeholder 2"/>
          <p:cNvSpPr>
            <a:spLocks noGrp="1"/>
          </p:cNvSpPr>
          <p:nvPr>
            <p:ph idx="1"/>
          </p:nvPr>
        </p:nvSpPr>
        <p:spPr/>
        <p:txBody>
          <a:bodyPr>
            <a:normAutofit fontScale="92500"/>
          </a:bodyPr>
          <a:lstStyle/>
          <a:p>
            <a:pPr marL="274320" indent="-274320" algn="just" fontAlgn="auto">
              <a:spcAft>
                <a:spcPts val="0"/>
              </a:spcAft>
              <a:buClr>
                <a:schemeClr val="accent3"/>
              </a:buClr>
              <a:buFont typeface="Wingdings 2"/>
              <a:buChar char=""/>
              <a:defRPr/>
            </a:pPr>
            <a:r>
              <a:rPr lang="en-US" dirty="0"/>
              <a:t>The cables used for USB connections consist of four wires. </a:t>
            </a:r>
          </a:p>
          <a:p>
            <a:pPr marL="274320" indent="-274320" algn="just" fontAlgn="auto">
              <a:spcAft>
                <a:spcPts val="0"/>
              </a:spcAft>
              <a:buClr>
                <a:schemeClr val="accent3"/>
              </a:buClr>
              <a:buFont typeface="Wingdings 2"/>
              <a:buChar char=""/>
              <a:defRPr/>
            </a:pPr>
            <a:r>
              <a:rPr lang="en-US" dirty="0"/>
              <a:t>Two are used to carry power, +5V and Ground. </a:t>
            </a:r>
          </a:p>
          <a:p>
            <a:pPr marL="640080" lvl="1" indent="-246888" algn="just" fontAlgn="auto">
              <a:spcAft>
                <a:spcPts val="0"/>
              </a:spcAft>
              <a:buFont typeface="Wingdings 2"/>
              <a:buChar char=""/>
              <a:defRPr/>
            </a:pPr>
            <a:r>
              <a:rPr lang="en-US" dirty="0"/>
              <a:t>Thus, a hub or an I/O device may be powered directly from the bus, or it may have its own external power connection. </a:t>
            </a:r>
          </a:p>
          <a:p>
            <a:pPr marL="274320" indent="-274320" algn="just" fontAlgn="auto">
              <a:spcAft>
                <a:spcPts val="0"/>
              </a:spcAft>
              <a:buClr>
                <a:schemeClr val="accent3"/>
              </a:buClr>
              <a:buFont typeface="Wingdings 2"/>
              <a:buChar char=""/>
              <a:defRPr/>
            </a:pPr>
            <a:r>
              <a:rPr lang="en-US" dirty="0"/>
              <a:t>The other two wires are used to carry data. </a:t>
            </a:r>
          </a:p>
          <a:p>
            <a:pPr marL="274320" indent="-274320" algn="just" fontAlgn="auto">
              <a:spcAft>
                <a:spcPts val="0"/>
              </a:spcAft>
              <a:buClr>
                <a:schemeClr val="accent3"/>
              </a:buClr>
              <a:buFont typeface="Wingdings 2"/>
              <a:buChar char=""/>
              <a:defRPr/>
            </a:pPr>
            <a:r>
              <a:rPr lang="en-US" dirty="0"/>
              <a:t>Different signaling schemes are used for different speeds of transmission. </a:t>
            </a:r>
          </a:p>
          <a:p>
            <a:pPr marL="640080" lvl="1" indent="-246888" algn="just" fontAlgn="auto">
              <a:spcAft>
                <a:spcPts val="0"/>
              </a:spcAft>
              <a:buFont typeface="Wingdings 2"/>
              <a:buChar char=""/>
              <a:defRPr/>
            </a:pPr>
            <a:r>
              <a:rPr lang="en-US" dirty="0"/>
              <a:t>At low speed, 1s and 0s are transmitted by sending a high voltage state (5V) on one or the other o the two signal wires. For high-speed links, differential transmission is used.</a:t>
            </a:r>
          </a:p>
          <a:p>
            <a:pPr marL="274320" indent="-274320" algn="just" fontAlgn="auto">
              <a:spcAft>
                <a:spcPts val="0"/>
              </a:spcAft>
              <a:buClr>
                <a:schemeClr val="accent3"/>
              </a:buClr>
              <a:buFont typeface="Wingdings 2"/>
              <a:buChar char=""/>
              <a:defRPr/>
            </a:pPr>
            <a:endParaRPr lang="en-US" dirty="0"/>
          </a:p>
        </p:txBody>
      </p:sp>
    </p:spTree>
    <p:extLst>
      <p:ext uri="{BB962C8B-B14F-4D97-AF65-F5344CB8AC3E}">
        <p14:creationId xmlns:p14="http://schemas.microsoft.com/office/powerpoint/2010/main" val="1382731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Interrupt Example 1</a:t>
            </a:r>
          </a:p>
        </p:txBody>
      </p:sp>
      <p:sp>
        <p:nvSpPr>
          <p:cNvPr id="3" name="Content Placeholder 2"/>
          <p:cNvSpPr>
            <a:spLocks noGrp="1"/>
          </p:cNvSpPr>
          <p:nvPr>
            <p:ph idx="1"/>
          </p:nvPr>
        </p:nvSpPr>
        <p:spPr/>
        <p:txBody>
          <a:bodyPr/>
          <a:lstStyle/>
          <a:p>
            <a:r>
              <a:rPr lang="en-IN" dirty="0"/>
              <a:t>Consider a task that requires continuous extensive computations to be performed and the results to be printed on a printer.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201389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Interrupt Example 2</a:t>
            </a:r>
          </a:p>
        </p:txBody>
      </p:sp>
      <p:sp>
        <p:nvSpPr>
          <p:cNvPr id="5" name="Content Placeholder 4"/>
          <p:cNvSpPr>
            <a:spLocks noGrp="1"/>
          </p:cNvSpPr>
          <p:nvPr>
            <p:ph sz="half" idx="2"/>
          </p:nvPr>
        </p:nvSpPr>
        <p:spPr>
          <a:xfrm>
            <a:off x="5334000" y="1920085"/>
            <a:ext cx="3733800" cy="4434840"/>
          </a:xfrm>
        </p:spPr>
        <p:txBody>
          <a:bodyPr>
            <a:normAutofit fontScale="92500" lnSpcReduction="20000"/>
          </a:bodyPr>
          <a:lstStyle/>
          <a:p>
            <a:pPr algn="just"/>
            <a:r>
              <a:rPr lang="en-IN" dirty="0"/>
              <a:t>COMPUTE produces a set of n lines of output.</a:t>
            </a:r>
          </a:p>
          <a:p>
            <a:pPr algn="just"/>
            <a:r>
              <a:rPr lang="en-IN" dirty="0"/>
              <a:t>PRINT routine print this line</a:t>
            </a:r>
          </a:p>
          <a:p>
            <a:pPr algn="just"/>
            <a:r>
              <a:rPr lang="en-IN" dirty="0"/>
              <a:t>After printing one line printer sends Interrupt request signal to the processor. (At </a:t>
            </a:r>
            <a:r>
              <a:rPr lang="en-IN" dirty="0" err="1"/>
              <a:t>i</a:t>
            </a:r>
            <a:r>
              <a:rPr lang="en-IN" dirty="0"/>
              <a:t> </a:t>
            </a:r>
            <a:r>
              <a:rPr lang="en-IN" dirty="0" err="1"/>
              <a:t>th</a:t>
            </a:r>
            <a:r>
              <a:rPr lang="en-IN" dirty="0"/>
              <a:t> line.)</a:t>
            </a:r>
          </a:p>
          <a:p>
            <a:pPr algn="just"/>
            <a:r>
              <a:rPr lang="en-IN" dirty="0"/>
              <a:t>So processor interrupt the execution of COMPUTE routine and transfer the control to PRINT routine.</a:t>
            </a:r>
          </a:p>
        </p:txBody>
      </p:sp>
      <p:pic>
        <p:nvPicPr>
          <p:cNvPr id="1027" name="Picture 3"/>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52400" y="2209800"/>
            <a:ext cx="5238750" cy="3705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080720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Interrupt -2</a:t>
            </a:r>
          </a:p>
        </p:txBody>
      </p:sp>
      <p:sp>
        <p:nvSpPr>
          <p:cNvPr id="6" name="Content Placeholder 5"/>
          <p:cNvSpPr>
            <a:spLocks noGrp="1"/>
          </p:cNvSpPr>
          <p:nvPr>
            <p:ph idx="1"/>
          </p:nvPr>
        </p:nvSpPr>
        <p:spPr/>
        <p:txBody>
          <a:bodyPr>
            <a:normAutofit fontScale="77500" lnSpcReduction="20000"/>
          </a:bodyPr>
          <a:lstStyle/>
          <a:p>
            <a:pPr algn="just"/>
            <a:r>
              <a:rPr lang="en-IN" dirty="0"/>
              <a:t>The routine executed in response to an interrupt request is called the </a:t>
            </a:r>
            <a:r>
              <a:rPr lang="en-IN" b="1" i="1" dirty="0"/>
              <a:t>interrupt-service routine</a:t>
            </a:r>
            <a:r>
              <a:rPr lang="en-IN" dirty="0"/>
              <a:t>.</a:t>
            </a:r>
          </a:p>
          <a:p>
            <a:pPr marL="0" indent="0" algn="just">
              <a:buNone/>
            </a:pPr>
            <a:r>
              <a:rPr lang="en-IN" dirty="0"/>
              <a:t>	E.g. PRINT routine.</a:t>
            </a:r>
          </a:p>
          <a:p>
            <a:pPr algn="just"/>
            <a:r>
              <a:rPr lang="en-IN" dirty="0"/>
              <a:t>ISR/ISP similar to Subroutine</a:t>
            </a:r>
          </a:p>
          <a:p>
            <a:pPr algn="just"/>
            <a:r>
              <a:rPr lang="en-IN" dirty="0"/>
              <a:t>Processor responds or interrupt request responds to interrupted device by sending the control signal called </a:t>
            </a:r>
            <a:r>
              <a:rPr lang="en-IN" b="1" dirty="0"/>
              <a:t>Interrupt Acknowledge</a:t>
            </a:r>
            <a:r>
              <a:rPr lang="en-IN" dirty="0"/>
              <a:t>.</a:t>
            </a:r>
          </a:p>
          <a:p>
            <a:pPr algn="just"/>
            <a:r>
              <a:rPr lang="en-IN" dirty="0"/>
              <a:t>When interrupt occurs during execution of program processor register used, flag status information must saved in stack before execution of the interrupted program is resumed. </a:t>
            </a:r>
          </a:p>
          <a:p>
            <a:pPr algn="just"/>
            <a:r>
              <a:rPr lang="en-IN" dirty="0"/>
              <a:t>In this way, the original program can continue execution without being affected in any way by the interruption, </a:t>
            </a:r>
            <a:r>
              <a:rPr lang="en-IN" b="1" dirty="0"/>
              <a:t>except for the time delay</a:t>
            </a:r>
            <a:r>
              <a:rPr lang="en-IN" dirty="0"/>
              <a:t>.</a:t>
            </a:r>
          </a:p>
          <a:p>
            <a:pPr algn="just"/>
            <a:r>
              <a:rPr lang="en-IN" dirty="0"/>
              <a:t>The task of saving and restoring information can be done automatically by the processor </a:t>
            </a:r>
            <a:r>
              <a:rPr lang="en-IN" b="1" dirty="0"/>
              <a:t>or by program instructions.</a:t>
            </a:r>
          </a:p>
          <a:p>
            <a:pPr algn="just"/>
            <a:endParaRPr lang="en-IN" b="1" dirty="0"/>
          </a:p>
          <a:p>
            <a:pPr algn="just"/>
            <a:endParaRPr lang="en-IN"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106608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Interrupt -3</a:t>
            </a:r>
          </a:p>
        </p:txBody>
      </p:sp>
      <p:sp>
        <p:nvSpPr>
          <p:cNvPr id="3" name="Content Placeholder 2"/>
          <p:cNvSpPr>
            <a:spLocks noGrp="1"/>
          </p:cNvSpPr>
          <p:nvPr>
            <p:ph idx="1"/>
          </p:nvPr>
        </p:nvSpPr>
        <p:spPr/>
        <p:txBody>
          <a:bodyPr>
            <a:normAutofit fontScale="85000" lnSpcReduction="10000"/>
          </a:bodyPr>
          <a:lstStyle/>
          <a:p>
            <a:pPr algn="just"/>
            <a:r>
              <a:rPr lang="en-IN" dirty="0"/>
              <a:t>The process of saving and restoring registers involves memory transfers that increase the total execution time, and hence represent execution overhead.</a:t>
            </a:r>
          </a:p>
          <a:p>
            <a:pPr algn="just"/>
            <a:r>
              <a:rPr lang="en-IN" dirty="0"/>
              <a:t>Saving registers also increases the delay between the time an interrupt request is received and the start of execution of the interrupt-service routine.</a:t>
            </a:r>
          </a:p>
          <a:p>
            <a:pPr algn="just"/>
            <a:r>
              <a:rPr lang="en-IN" dirty="0"/>
              <a:t>This delay is called </a:t>
            </a:r>
            <a:r>
              <a:rPr lang="en-IN" b="1" i="1" dirty="0"/>
              <a:t>interrupt latency</a:t>
            </a:r>
            <a:r>
              <a:rPr lang="en-IN" dirty="0"/>
              <a:t>.</a:t>
            </a:r>
          </a:p>
          <a:p>
            <a:pPr algn="just"/>
            <a:r>
              <a:rPr lang="en-IN" dirty="0"/>
              <a:t>The amount of information saved automatically by the processor when an interrupt request is accepted </a:t>
            </a:r>
            <a:r>
              <a:rPr lang="en-IN" b="1" dirty="0"/>
              <a:t>should be kept to a minimum</a:t>
            </a:r>
            <a:r>
              <a:rPr lang="en-IN" dirty="0"/>
              <a:t>.</a:t>
            </a:r>
          </a:p>
          <a:p>
            <a:pPr algn="just"/>
            <a:r>
              <a:rPr lang="en-IN" dirty="0"/>
              <a:t>This kind of delay not acceptable in </a:t>
            </a:r>
            <a:r>
              <a:rPr lang="en-IN" b="1" dirty="0"/>
              <a:t>Real-time processing</a:t>
            </a:r>
            <a:r>
              <a:rPr lang="en-IN" dirty="0"/>
              <a:t>.</a:t>
            </a:r>
          </a:p>
          <a:p>
            <a:pPr algn="just"/>
            <a:r>
              <a:rPr lang="en-IN" dirty="0"/>
              <a:t>The ISR returns to interrupted program using Return-from-Interrupt instruction.</a:t>
            </a:r>
          </a:p>
          <a:p>
            <a:pPr algn="just"/>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034513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Interrupt Hardware</a:t>
            </a:r>
          </a:p>
        </p:txBody>
      </p:sp>
      <p:sp>
        <p:nvSpPr>
          <p:cNvPr id="5" name="Content Placeholder 4"/>
          <p:cNvSpPr>
            <a:spLocks noGrp="1"/>
          </p:cNvSpPr>
          <p:nvPr>
            <p:ph sz="half" idx="2"/>
          </p:nvPr>
        </p:nvSpPr>
        <p:spPr/>
        <p:txBody>
          <a:bodyPr>
            <a:normAutofit fontScale="92500" lnSpcReduction="20000"/>
          </a:bodyPr>
          <a:lstStyle/>
          <a:p>
            <a:r>
              <a:rPr lang="en-IN" dirty="0"/>
              <a:t>Interrupt request</a:t>
            </a:r>
          </a:p>
          <a:p>
            <a:r>
              <a:rPr lang="en-IN" dirty="0"/>
              <a:t>If several I/O can request an interrupt.</a:t>
            </a:r>
          </a:p>
          <a:p>
            <a:pPr algn="just"/>
            <a:r>
              <a:rPr lang="en-IN" dirty="0"/>
              <a:t>A single interrupt request line may be used as shown in figure using switch.</a:t>
            </a:r>
          </a:p>
          <a:p>
            <a:pPr algn="just"/>
            <a:r>
              <a:rPr lang="en-IN" dirty="0"/>
              <a:t>When device make interrupt request by closing switch the voltage on the line is ‘0’</a:t>
            </a:r>
          </a:p>
          <a:p>
            <a:r>
              <a:rPr lang="en-IN" dirty="0"/>
              <a:t>INTR is logic OR</a:t>
            </a:r>
          </a:p>
          <a:p>
            <a:r>
              <a:rPr lang="en-IN" sz="1900" dirty="0"/>
              <a:t>INTR= INTR1+INTR2+…..+</a:t>
            </a:r>
            <a:r>
              <a:rPr lang="en-IN" sz="1900" dirty="0" err="1"/>
              <a:t>INTRn</a:t>
            </a:r>
            <a:endParaRPr lang="en-IN" sz="1900" dirty="0"/>
          </a:p>
          <a:p>
            <a:r>
              <a:rPr lang="en-IN" dirty="0"/>
              <a:t>INTR is active low signal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pic>
        <p:nvPicPr>
          <p:cNvPr id="102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1905000"/>
            <a:ext cx="4191000"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2316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Enabling and Disabling Interrupt-1</a:t>
            </a:r>
          </a:p>
        </p:txBody>
      </p:sp>
      <p:sp>
        <p:nvSpPr>
          <p:cNvPr id="6" name="Content Placeholder 5"/>
          <p:cNvSpPr>
            <a:spLocks noGrp="1"/>
          </p:cNvSpPr>
          <p:nvPr>
            <p:ph idx="1"/>
          </p:nvPr>
        </p:nvSpPr>
        <p:spPr/>
        <p:txBody>
          <a:bodyPr/>
          <a:lstStyle/>
          <a:p>
            <a:pPr algn="just"/>
            <a:r>
              <a:rPr lang="en-IN" dirty="0"/>
              <a:t>Interrupt can occur any time which alter the execution sequence.</a:t>
            </a:r>
          </a:p>
          <a:p>
            <a:pPr algn="just"/>
            <a:r>
              <a:rPr lang="en-IN" dirty="0"/>
              <a:t>To provide programmer complete control over program execution event.</a:t>
            </a:r>
          </a:p>
          <a:p>
            <a:pPr algn="just"/>
            <a:r>
              <a:rPr lang="en-IN" dirty="0"/>
              <a:t>So interruption of program carefully controlled </a:t>
            </a:r>
            <a:r>
              <a:rPr lang="en-IN" dirty="0" err="1"/>
              <a:t>i</a:t>
            </a:r>
            <a:r>
              <a:rPr lang="en-IN" dirty="0"/>
              <a:t>. e.  by Enable and disable interrupt as desire</a:t>
            </a:r>
          </a:p>
          <a:p>
            <a:pPr algn="just"/>
            <a:r>
              <a:rPr lang="en-IN" dirty="0"/>
              <a:t>Some situation interrupt have to ignore e.g. PRINT interrupt the processor even COMPUTE is not ready with text to print.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771769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Enabling and Disabling Interrupt-2</a:t>
            </a:r>
          </a:p>
        </p:txBody>
      </p:sp>
      <p:sp>
        <p:nvSpPr>
          <p:cNvPr id="3" name="Content Placeholder 2"/>
          <p:cNvSpPr>
            <a:spLocks noGrp="1"/>
          </p:cNvSpPr>
          <p:nvPr>
            <p:ph idx="1"/>
          </p:nvPr>
        </p:nvSpPr>
        <p:spPr/>
        <p:txBody>
          <a:bodyPr>
            <a:normAutofit fontScale="92500"/>
          </a:bodyPr>
          <a:lstStyle/>
          <a:p>
            <a:pPr algn="just"/>
            <a:r>
              <a:rPr lang="en-IN" dirty="0"/>
              <a:t>A single interrupt request from one device by  activating the interrupt-request signal, it keeps this signal activated until it learns that the processor has accepted its request. This means that the interrupt-request signal will be active during execution of the interrupt-service routine. </a:t>
            </a:r>
          </a:p>
          <a:p>
            <a:pPr algn="just"/>
            <a:r>
              <a:rPr lang="en-IN" dirty="0"/>
              <a:t>It is essential to ensure that this active request signal does not lead to successive interruptions, causing the system to enter an infinite loop from which it cannot recover.</a:t>
            </a:r>
          </a:p>
          <a:p>
            <a:pPr algn="just"/>
            <a:r>
              <a:rPr lang="en-IN" dirty="0"/>
              <a:t>So three possibilities used to handle one or more interrupt request.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971646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b="1" dirty="0"/>
              <a:t>Text Books:</a:t>
            </a:r>
          </a:p>
          <a:p>
            <a:pPr lvl="1" algn="just"/>
            <a:r>
              <a:rPr lang="en-IN" dirty="0"/>
              <a:t>Carl </a:t>
            </a:r>
            <a:r>
              <a:rPr lang="en-IN" dirty="0" err="1"/>
              <a:t>Hamacher</a:t>
            </a:r>
            <a:r>
              <a:rPr lang="en-IN" dirty="0"/>
              <a:t>, </a:t>
            </a:r>
            <a:r>
              <a:rPr lang="en-IN" dirty="0" err="1"/>
              <a:t>Zvonko</a:t>
            </a:r>
            <a:r>
              <a:rPr lang="en-IN" dirty="0"/>
              <a:t> </a:t>
            </a:r>
            <a:r>
              <a:rPr lang="en-IN" dirty="0" err="1"/>
              <a:t>Vranesic</a:t>
            </a:r>
            <a:r>
              <a:rPr lang="en-IN" dirty="0"/>
              <a:t>, </a:t>
            </a:r>
            <a:r>
              <a:rPr lang="en-IN" dirty="0" err="1"/>
              <a:t>Safwat</a:t>
            </a:r>
            <a:r>
              <a:rPr lang="en-IN" dirty="0"/>
              <a:t> </a:t>
            </a:r>
            <a:r>
              <a:rPr lang="en-IN" dirty="0" err="1"/>
              <a:t>Zaky</a:t>
            </a:r>
            <a:r>
              <a:rPr lang="en-IN" dirty="0"/>
              <a:t>: Computer Organization, 5th Edition, Tata McGraw Hill, 2002.</a:t>
            </a:r>
          </a:p>
          <a:p>
            <a:pPr lvl="1" algn="just"/>
            <a:r>
              <a:rPr lang="en-IN" dirty="0"/>
              <a:t>Carl </a:t>
            </a:r>
            <a:r>
              <a:rPr lang="en-IN" dirty="0" err="1"/>
              <a:t>Hamacher</a:t>
            </a:r>
            <a:r>
              <a:rPr lang="en-IN" dirty="0"/>
              <a:t>, </a:t>
            </a:r>
            <a:r>
              <a:rPr lang="en-IN" dirty="0" err="1"/>
              <a:t>Zvonko</a:t>
            </a:r>
            <a:r>
              <a:rPr lang="en-IN" dirty="0"/>
              <a:t> </a:t>
            </a:r>
            <a:r>
              <a:rPr lang="en-IN" dirty="0" err="1"/>
              <a:t>Vranesic</a:t>
            </a:r>
            <a:r>
              <a:rPr lang="en-IN" dirty="0"/>
              <a:t>, </a:t>
            </a:r>
            <a:r>
              <a:rPr lang="en-IN" dirty="0" err="1"/>
              <a:t>Safwat</a:t>
            </a:r>
            <a:r>
              <a:rPr lang="en-IN" dirty="0"/>
              <a:t> </a:t>
            </a:r>
            <a:r>
              <a:rPr lang="en-IN" dirty="0" err="1"/>
              <a:t>Zaky</a:t>
            </a:r>
            <a:r>
              <a:rPr lang="en-IN" dirty="0"/>
              <a:t>, </a:t>
            </a:r>
            <a:r>
              <a:rPr lang="en-IN" dirty="0" err="1"/>
              <a:t>Naraig</a:t>
            </a:r>
            <a:r>
              <a:rPr lang="en-IN" dirty="0"/>
              <a:t> </a:t>
            </a:r>
            <a:r>
              <a:rPr lang="en-IN" dirty="0" err="1"/>
              <a:t>Manjikian</a:t>
            </a:r>
            <a:r>
              <a:rPr lang="en-IN" dirty="0"/>
              <a:t> : Computer Organization and Embedded Systems, 6</a:t>
            </a:r>
            <a:r>
              <a:rPr lang="en-IN" baseline="30000" dirty="0"/>
              <a:t>th</a:t>
            </a:r>
            <a:r>
              <a:rPr lang="en-IN" dirty="0"/>
              <a:t> Edition, Tata McGraw Hill, 2012.</a:t>
            </a:r>
          </a:p>
          <a:p>
            <a:pPr algn="just"/>
            <a:r>
              <a:rPr lang="en-IN" b="1" dirty="0"/>
              <a:t>Reference Books:</a:t>
            </a:r>
          </a:p>
          <a:p>
            <a:pPr lvl="1" algn="just"/>
            <a:r>
              <a:rPr lang="en-IN" dirty="0"/>
              <a:t>William Stallings: Computer Organization &amp; Architecture, 9th Edition, Pearson, 2015.</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029525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Enabling and Disabling Interrupt-3</a:t>
            </a:r>
          </a:p>
        </p:txBody>
      </p:sp>
      <p:sp>
        <p:nvSpPr>
          <p:cNvPr id="3" name="Content Placeholder 2"/>
          <p:cNvSpPr>
            <a:spLocks noGrp="1"/>
          </p:cNvSpPr>
          <p:nvPr>
            <p:ph idx="1"/>
          </p:nvPr>
        </p:nvSpPr>
        <p:spPr/>
        <p:txBody>
          <a:bodyPr>
            <a:normAutofit/>
          </a:bodyPr>
          <a:lstStyle/>
          <a:p>
            <a:r>
              <a:rPr lang="en-IN" dirty="0"/>
              <a:t>First Possibility</a:t>
            </a:r>
          </a:p>
          <a:p>
            <a:pPr lvl="1"/>
            <a:r>
              <a:rPr lang="en-IN" dirty="0"/>
              <a:t>Ignore the IR until complete the current ISR</a:t>
            </a:r>
          </a:p>
          <a:p>
            <a:pPr lvl="1"/>
            <a:r>
              <a:rPr lang="en-IN" dirty="0"/>
              <a:t>i.e. first instruction of ISR is Interrupt Disable and last instruction is Interrupt Enable</a:t>
            </a:r>
          </a:p>
          <a:p>
            <a:pPr lvl="1"/>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248454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Enabling and Disabling Interrupt-4</a:t>
            </a:r>
          </a:p>
        </p:txBody>
      </p:sp>
      <p:sp>
        <p:nvSpPr>
          <p:cNvPr id="3" name="Content Placeholder 2"/>
          <p:cNvSpPr>
            <a:spLocks noGrp="1"/>
          </p:cNvSpPr>
          <p:nvPr>
            <p:ph idx="1"/>
          </p:nvPr>
        </p:nvSpPr>
        <p:spPr>
          <a:xfrm>
            <a:off x="457200" y="1935480"/>
            <a:ext cx="8229600" cy="4389120"/>
          </a:xfrm>
        </p:spPr>
        <p:txBody>
          <a:bodyPr/>
          <a:lstStyle/>
          <a:p>
            <a:r>
              <a:rPr lang="en-IN" dirty="0"/>
              <a:t>Second Possibility</a:t>
            </a:r>
          </a:p>
          <a:p>
            <a:pPr lvl="1" algn="just"/>
            <a:r>
              <a:rPr lang="en-IN" dirty="0"/>
              <a:t>Processor first saves the contents of the program counter (PC) and the processor status (PS) register  with IE=1 on stack and automatically disable interrupts before starting the execution of the interrupt-service routine.</a:t>
            </a:r>
          </a:p>
          <a:p>
            <a:pPr lvl="1" algn="just"/>
            <a:r>
              <a:rPr lang="en-IN" dirty="0"/>
              <a:t>When return from interrupt instruction is executed the contents of PC and PS is popped with IE=1 from stack. </a:t>
            </a:r>
          </a:p>
          <a:p>
            <a:pPr lvl="1" algn="just"/>
            <a:endParaRPr lang="en-IN" dirty="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294707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Enabling and Disabling Interrupt-4</a:t>
            </a:r>
          </a:p>
        </p:txBody>
      </p:sp>
      <p:sp>
        <p:nvSpPr>
          <p:cNvPr id="3" name="Content Placeholder 2"/>
          <p:cNvSpPr>
            <a:spLocks noGrp="1"/>
          </p:cNvSpPr>
          <p:nvPr>
            <p:ph idx="1"/>
          </p:nvPr>
        </p:nvSpPr>
        <p:spPr/>
        <p:txBody>
          <a:bodyPr/>
          <a:lstStyle/>
          <a:p>
            <a:pPr algn="just"/>
            <a:r>
              <a:rPr lang="en-IN" dirty="0"/>
              <a:t>Third Possibility</a:t>
            </a:r>
          </a:p>
          <a:p>
            <a:pPr lvl="1" algn="just"/>
            <a:r>
              <a:rPr lang="en-IN" dirty="0"/>
              <a:t>IR line must accept only leading edge of the signal (Edge triggered line)</a:t>
            </a:r>
          </a:p>
          <a:p>
            <a:pPr lvl="1" algn="just"/>
            <a:r>
              <a:rPr lang="en-IN" dirty="0"/>
              <a:t>Processor receive only one request regardless of how long the line is activated.</a:t>
            </a:r>
          </a:p>
          <a:p>
            <a:pPr lvl="1" algn="just"/>
            <a:r>
              <a:rPr lang="en-IN" dirty="0"/>
              <a:t>So no question of multiple interruption or no need of explicit instruction for enable/disable interrupt.</a:t>
            </a:r>
          </a:p>
          <a:p>
            <a:pPr algn="just"/>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12" t="4855" r="10354" b="18207"/>
          <a:stretch/>
        </p:blipFill>
        <p:spPr bwMode="auto">
          <a:xfrm>
            <a:off x="1295400" y="4876800"/>
            <a:ext cx="6549571"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1466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IN" sz="3200" dirty="0"/>
              <a:t>Summarize the sequence of events involved in handling an interrupt request from a single device</a:t>
            </a:r>
          </a:p>
        </p:txBody>
      </p:sp>
      <p:sp>
        <p:nvSpPr>
          <p:cNvPr id="3" name="Content Placeholder 2"/>
          <p:cNvSpPr>
            <a:spLocks noGrp="1"/>
          </p:cNvSpPr>
          <p:nvPr>
            <p:ph idx="1"/>
          </p:nvPr>
        </p:nvSpPr>
        <p:spPr/>
        <p:txBody>
          <a:bodyPr>
            <a:normAutofit fontScale="92500" lnSpcReduction="10000"/>
          </a:bodyPr>
          <a:lstStyle/>
          <a:p>
            <a:pPr marL="261938" indent="-261938" algn="just">
              <a:buFont typeface="+mj-lt"/>
              <a:buAutoNum type="arabicPeriod"/>
            </a:pPr>
            <a:r>
              <a:rPr lang="en-IN" dirty="0"/>
              <a:t>The device raises an interrupt request.</a:t>
            </a:r>
          </a:p>
          <a:p>
            <a:pPr marL="261938" indent="-261938" algn="just">
              <a:buFont typeface="+mj-lt"/>
              <a:buAutoNum type="arabicPeriod"/>
            </a:pPr>
            <a:r>
              <a:rPr lang="en-IN" dirty="0"/>
              <a:t>The processor interrupts the program currently being executed and saves the contents of the PC and PS registers.</a:t>
            </a:r>
          </a:p>
          <a:p>
            <a:pPr marL="261938" indent="-261938" algn="just">
              <a:buFont typeface="+mj-lt"/>
              <a:buAutoNum type="arabicPeriod"/>
            </a:pPr>
            <a:r>
              <a:rPr lang="en-IN" dirty="0"/>
              <a:t>Interrupts are disabled by clearing the IE bit in the PS to 0.</a:t>
            </a:r>
          </a:p>
          <a:p>
            <a:pPr marL="261938" indent="-261938" algn="just">
              <a:buFont typeface="+mj-lt"/>
              <a:buAutoNum type="arabicPeriod"/>
            </a:pPr>
            <a:r>
              <a:rPr lang="en-IN" dirty="0"/>
              <a:t>The action requested by the interrupt is performed by the interrupt-service routine, during which time the device is informed that its request has been recognized, and in response, it deactivates the interrupt-request signal.</a:t>
            </a:r>
          </a:p>
          <a:p>
            <a:pPr marL="261938" indent="-261938" algn="just">
              <a:buFont typeface="+mj-lt"/>
              <a:buAutoNum type="arabicPeriod"/>
            </a:pPr>
            <a:r>
              <a:rPr lang="en-IN" dirty="0"/>
              <a:t>Upon completion of the interrupt-service routine, the saved contents of the PC and PS registers are restored (enabling interrupts by setting the IE bit to 1), and execution of the interrupted program is resumed.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447770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Handling Multiple Devices-1</a:t>
            </a:r>
          </a:p>
        </p:txBody>
      </p:sp>
      <p:sp>
        <p:nvSpPr>
          <p:cNvPr id="3" name="Content Placeholder 2"/>
          <p:cNvSpPr>
            <a:spLocks noGrp="1"/>
          </p:cNvSpPr>
          <p:nvPr>
            <p:ph idx="1"/>
          </p:nvPr>
        </p:nvSpPr>
        <p:spPr/>
        <p:txBody>
          <a:bodyPr/>
          <a:lstStyle/>
          <a:p>
            <a:pPr algn="just"/>
            <a:r>
              <a:rPr lang="en-IN" dirty="0"/>
              <a:t>The situation where a number of devices capable of initiating interrupts are connected to the processor</a:t>
            </a:r>
          </a:p>
          <a:p>
            <a:r>
              <a:rPr lang="en-IN" dirty="0"/>
              <a:t>E.g. X and Y devices make IR</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4282758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Handling Multiple Devices-2</a:t>
            </a:r>
          </a:p>
        </p:txBody>
      </p:sp>
      <p:sp>
        <p:nvSpPr>
          <p:cNvPr id="3" name="Content Placeholder 2"/>
          <p:cNvSpPr>
            <a:spLocks noGrp="1"/>
          </p:cNvSpPr>
          <p:nvPr>
            <p:ph idx="1"/>
          </p:nvPr>
        </p:nvSpPr>
        <p:spPr/>
        <p:txBody>
          <a:bodyPr>
            <a:normAutofit fontScale="92500" lnSpcReduction="10000"/>
          </a:bodyPr>
          <a:lstStyle/>
          <a:p>
            <a:pPr algn="just"/>
            <a:r>
              <a:rPr lang="en-IN" dirty="0"/>
              <a:t>Several devices may request interrupts at exactly the same time. This gives rise to a number of questions:</a:t>
            </a:r>
          </a:p>
          <a:p>
            <a:pPr marL="514350" indent="-514350" algn="just">
              <a:buFont typeface="+mj-lt"/>
              <a:buAutoNum type="arabicPeriod"/>
            </a:pPr>
            <a:r>
              <a:rPr lang="en-IN" dirty="0"/>
              <a:t>How can the processor determine which device is requesting an interrupt?</a:t>
            </a:r>
          </a:p>
          <a:p>
            <a:pPr marL="514350" indent="-514350" algn="just">
              <a:buFont typeface="+mj-lt"/>
              <a:buAutoNum type="arabicPeriod"/>
            </a:pPr>
            <a:r>
              <a:rPr lang="en-IN" dirty="0"/>
              <a:t>Given that different devices are likely to require different interrupt-service routines, how can the processor obtain the starting address of the appropriate routine in each case?</a:t>
            </a:r>
          </a:p>
          <a:p>
            <a:pPr marL="514350" indent="-514350" algn="just">
              <a:buFont typeface="+mj-lt"/>
              <a:buAutoNum type="arabicPeriod"/>
            </a:pPr>
            <a:r>
              <a:rPr lang="en-IN" dirty="0"/>
              <a:t>Should a device be allowed to interrupt the processor while another interrupt is being serviced?</a:t>
            </a:r>
          </a:p>
          <a:p>
            <a:pPr marL="514350" indent="-514350" algn="just">
              <a:buFont typeface="+mj-lt"/>
              <a:buAutoNum type="arabicPeriod"/>
            </a:pPr>
            <a:r>
              <a:rPr lang="en-IN" dirty="0"/>
              <a:t>How should two or more simultaneous interrupt requests be handled?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674944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Handling Multiple Devices-3</a:t>
            </a:r>
          </a:p>
        </p:txBody>
      </p:sp>
      <p:sp>
        <p:nvSpPr>
          <p:cNvPr id="3" name="Content Placeholder 2"/>
          <p:cNvSpPr>
            <a:spLocks noGrp="1"/>
          </p:cNvSpPr>
          <p:nvPr>
            <p:ph idx="1"/>
          </p:nvPr>
        </p:nvSpPr>
        <p:spPr>
          <a:xfrm>
            <a:off x="457200" y="1935480"/>
            <a:ext cx="8229600" cy="3093720"/>
          </a:xfrm>
        </p:spPr>
        <p:txBody>
          <a:bodyPr>
            <a:normAutofit fontScale="77500" lnSpcReduction="20000"/>
          </a:bodyPr>
          <a:lstStyle/>
          <a:p>
            <a:pPr algn="just"/>
            <a:r>
              <a:rPr lang="en-IN" dirty="0"/>
              <a:t>When an interrupt request is received it is necessary to identify the particular device that raised the request.</a:t>
            </a:r>
          </a:p>
          <a:p>
            <a:pPr algn="just"/>
            <a:r>
              <a:rPr lang="en-IN" dirty="0"/>
              <a:t>If two devices raise interrupt requests at the same time.</a:t>
            </a:r>
          </a:p>
          <a:p>
            <a:pPr algn="just"/>
            <a:r>
              <a:rPr lang="en-IN" dirty="0"/>
              <a:t>The information needed to determine whether a device is requesting an interrupt is available in its status register.</a:t>
            </a:r>
          </a:p>
          <a:p>
            <a:pPr lvl="1" algn="just"/>
            <a:r>
              <a:rPr lang="en-IN" dirty="0"/>
              <a:t>IRQ bit e.g. KIRQ and DIRQ</a:t>
            </a:r>
          </a:p>
          <a:p>
            <a:pPr lvl="1" algn="just"/>
            <a:r>
              <a:rPr lang="en-IN" dirty="0"/>
              <a:t>Device request for interrupt the IRQ=1 </a:t>
            </a:r>
          </a:p>
          <a:p>
            <a:pPr algn="just"/>
            <a:r>
              <a:rPr lang="en-IN" dirty="0"/>
              <a:t>Processor serve the device using polling method.</a:t>
            </a:r>
          </a:p>
          <a:p>
            <a:pPr algn="just"/>
            <a:r>
              <a:rPr lang="en-IN" dirty="0"/>
              <a:t>But polling need more time</a:t>
            </a:r>
          </a:p>
          <a:p>
            <a:pPr algn="just"/>
            <a:r>
              <a:rPr lang="en-IN" dirty="0"/>
              <a:t>So go for Vectored Interrupt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4197243"/>
            <a:ext cx="3733800" cy="2660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5104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Handling Multiple Devices-4</a:t>
            </a:r>
          </a:p>
        </p:txBody>
      </p:sp>
      <p:sp>
        <p:nvSpPr>
          <p:cNvPr id="3" name="Content Placeholder 2"/>
          <p:cNvSpPr>
            <a:spLocks noGrp="1"/>
          </p:cNvSpPr>
          <p:nvPr>
            <p:ph idx="1"/>
          </p:nvPr>
        </p:nvSpPr>
        <p:spPr/>
        <p:txBody>
          <a:bodyPr>
            <a:normAutofit fontScale="77500" lnSpcReduction="20000"/>
          </a:bodyPr>
          <a:lstStyle/>
          <a:p>
            <a:r>
              <a:rPr lang="en-IN" b="1" dirty="0"/>
              <a:t>Vectored Interrupt</a:t>
            </a:r>
          </a:p>
          <a:p>
            <a:pPr lvl="1" algn="just"/>
            <a:r>
              <a:rPr lang="en-IN" dirty="0"/>
              <a:t>To reduce the time involved in the polling process, a device requesting an interrupt may identify itself directly to the processor. Then, the processor can immediately start executing the corresponding ISR.</a:t>
            </a:r>
          </a:p>
          <a:p>
            <a:pPr lvl="1" algn="just"/>
            <a:r>
              <a:rPr lang="en-IN" dirty="0"/>
              <a:t>A device requesting an interrupt can identify itself if it has its own interrupt-request signal, or if it can send a special code (like memory address of ISR) to the processor through the interconnection network.</a:t>
            </a:r>
          </a:p>
          <a:p>
            <a:pPr lvl="1" algn="just"/>
            <a:r>
              <a:rPr lang="en-IN" dirty="0"/>
              <a:t>A commonly used scheme is to allocate permanently an area in the memory to hold the addresses of interrupt-service routines. These addresses are usually referred to as </a:t>
            </a:r>
            <a:r>
              <a:rPr lang="en-IN" b="1" dirty="0"/>
              <a:t>interrupt vectors</a:t>
            </a:r>
            <a:r>
              <a:rPr lang="en-IN" dirty="0"/>
              <a:t>, and they are said to constitute the </a:t>
            </a:r>
            <a:r>
              <a:rPr lang="en-IN" b="1" dirty="0"/>
              <a:t>interrupt-vector table</a:t>
            </a:r>
            <a:r>
              <a:rPr lang="en-IN" dirty="0"/>
              <a:t>.</a:t>
            </a:r>
          </a:p>
          <a:p>
            <a:pPr lvl="1" algn="just"/>
            <a:r>
              <a:rPr lang="en-IN" dirty="0"/>
              <a:t>When an interrupt request arrives, the information provided by the requesting device is used as a pointer into the interrupt-vector table, and the address in the corresponding interrupt vector is automatically loaded into the program counter.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026462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Handling Multiple Devices-5</a:t>
            </a:r>
          </a:p>
        </p:txBody>
      </p:sp>
      <p:sp>
        <p:nvSpPr>
          <p:cNvPr id="3" name="Content Placeholder 2"/>
          <p:cNvSpPr>
            <a:spLocks noGrp="1"/>
          </p:cNvSpPr>
          <p:nvPr>
            <p:ph idx="1"/>
          </p:nvPr>
        </p:nvSpPr>
        <p:spPr/>
        <p:txBody>
          <a:bodyPr>
            <a:normAutofit fontScale="92500" lnSpcReduction="20000"/>
          </a:bodyPr>
          <a:lstStyle/>
          <a:p>
            <a:r>
              <a:rPr lang="en-IN" b="1" dirty="0"/>
              <a:t>Interrupt Nesting</a:t>
            </a:r>
          </a:p>
          <a:p>
            <a:pPr lvl="1"/>
            <a:r>
              <a:rPr lang="en-IN" dirty="0"/>
              <a:t>If request from more than one device.</a:t>
            </a:r>
          </a:p>
          <a:p>
            <a:pPr lvl="1" algn="just"/>
            <a:r>
              <a:rPr lang="en-IN" dirty="0"/>
              <a:t>Sometimes some device need immediate response from processor e.g. System Clock, Real time system.</a:t>
            </a:r>
          </a:p>
          <a:p>
            <a:pPr lvl="1" algn="just"/>
            <a:r>
              <a:rPr lang="en-IN" dirty="0"/>
              <a:t>This can be resolved by using </a:t>
            </a:r>
            <a:r>
              <a:rPr lang="en-IN" b="1" dirty="0"/>
              <a:t>Priority Based Interrupt</a:t>
            </a:r>
            <a:r>
              <a:rPr lang="en-IN" dirty="0"/>
              <a:t>.</a:t>
            </a:r>
          </a:p>
          <a:p>
            <a:pPr lvl="1" algn="just"/>
            <a:r>
              <a:rPr lang="en-IN" dirty="0"/>
              <a:t>Multiple-level priority</a:t>
            </a:r>
          </a:p>
          <a:p>
            <a:pPr lvl="1" algn="just"/>
            <a:r>
              <a:rPr lang="en-IN" dirty="0"/>
              <a:t>Interrupt requests will be accepted from some devices but not from others, depending upon the device’s priority. To implement this scheme, we can assign a priority level to the processor that can be changed under program control.</a:t>
            </a:r>
          </a:p>
          <a:p>
            <a:pPr lvl="1" algn="just"/>
            <a:r>
              <a:rPr lang="en-IN" dirty="0"/>
              <a:t>Interrupt requests from higher-priority devices will accepted. </a:t>
            </a:r>
          </a:p>
          <a:p>
            <a:pPr lvl="1" algn="just"/>
            <a:r>
              <a:rPr lang="en-IN" dirty="0"/>
              <a:t>The processor’s priority can be encoded in a few bits of the processor status register.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2494048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Handling Multiple Devices-6</a:t>
            </a:r>
          </a:p>
        </p:txBody>
      </p:sp>
      <p:sp>
        <p:nvSpPr>
          <p:cNvPr id="3" name="Content Placeholder 2"/>
          <p:cNvSpPr>
            <a:spLocks noGrp="1"/>
          </p:cNvSpPr>
          <p:nvPr>
            <p:ph idx="1"/>
          </p:nvPr>
        </p:nvSpPr>
        <p:spPr/>
        <p:txBody>
          <a:bodyPr/>
          <a:lstStyle/>
          <a:p>
            <a:pPr algn="just"/>
            <a:r>
              <a:rPr lang="en-IN" b="1" dirty="0"/>
              <a:t>Privileged Instruction</a:t>
            </a:r>
          </a:p>
          <a:p>
            <a:pPr lvl="1" algn="just"/>
            <a:r>
              <a:rPr lang="en-IN" dirty="0"/>
              <a:t>Works in supervisor mode i.e. when executing operating system routine.</a:t>
            </a:r>
          </a:p>
          <a:p>
            <a:pPr lvl="1" algn="just"/>
            <a:r>
              <a:rPr lang="en-IN" dirty="0"/>
              <a:t>But in Used mode user program cannot accidently or intentionally change the priority which disrupt the system operation which can be avoided using privilege exception.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3653324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normAutofit fontScale="92500" lnSpcReduction="20000"/>
          </a:bodyPr>
          <a:lstStyle/>
          <a:p>
            <a:pPr algn="just"/>
            <a:r>
              <a:rPr lang="en-IN" dirty="0"/>
              <a:t>Computer is its ability to exchange data with other devices.</a:t>
            </a:r>
          </a:p>
          <a:p>
            <a:pPr algn="just"/>
            <a:r>
              <a:rPr lang="en-IN" dirty="0"/>
              <a:t>Communication capability enables a human operator</a:t>
            </a:r>
          </a:p>
          <a:p>
            <a:pPr algn="just"/>
            <a:r>
              <a:rPr lang="en-IN" dirty="0"/>
              <a:t>Applications like an integral part of home appliances, manufacturing equipment, transportation systems, banking and point-of-sale (</a:t>
            </a:r>
            <a:r>
              <a:rPr lang="en-IN" dirty="0" err="1"/>
              <a:t>PoS</a:t>
            </a:r>
            <a:r>
              <a:rPr lang="en-IN" dirty="0"/>
              <a:t>) terminals. </a:t>
            </a:r>
          </a:p>
          <a:p>
            <a:pPr algn="just"/>
            <a:r>
              <a:rPr lang="en-IN" dirty="0"/>
              <a:t>Input from a sensor switch, a digital camera, a microphone, or a fire alarm.</a:t>
            </a:r>
          </a:p>
          <a:p>
            <a:pPr algn="just"/>
            <a:r>
              <a:rPr lang="en-IN" dirty="0"/>
              <a:t>Output like a sound signal sent to a speaker, or a digitally signal that changes the speed of a motor, opens a valve, or a robot to move in a specified manner.</a:t>
            </a:r>
          </a:p>
          <a:p>
            <a:pPr algn="just"/>
            <a:r>
              <a:rPr lang="en-IN" dirty="0"/>
              <a:t>Computers should have the ability to exchange digital and analog information with a wide range of devices in many different environments.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559822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Handling Multiple Devices-7</a:t>
            </a:r>
          </a:p>
        </p:txBody>
      </p:sp>
      <p:sp>
        <p:nvSpPr>
          <p:cNvPr id="3" name="Content Placeholder 2"/>
          <p:cNvSpPr>
            <a:spLocks noGrp="1"/>
          </p:cNvSpPr>
          <p:nvPr>
            <p:ph idx="1"/>
          </p:nvPr>
        </p:nvSpPr>
        <p:spPr>
          <a:xfrm>
            <a:off x="457200" y="1935480"/>
            <a:ext cx="8229600" cy="4693920"/>
          </a:xfrm>
        </p:spPr>
        <p:txBody>
          <a:bodyPr>
            <a:normAutofit fontScale="85000" lnSpcReduction="20000"/>
          </a:bodyPr>
          <a:lstStyle/>
          <a:p>
            <a:r>
              <a:rPr lang="en-IN" dirty="0"/>
              <a:t>Multiple priority scheme implemented using individual INTR and INTA lines.</a:t>
            </a:r>
          </a:p>
          <a:p>
            <a:endParaRPr lang="en-IN" dirty="0"/>
          </a:p>
          <a:p>
            <a:endParaRPr lang="en-IN" dirty="0"/>
          </a:p>
          <a:p>
            <a:endParaRPr lang="en-IN" dirty="0"/>
          </a:p>
          <a:p>
            <a:endParaRPr lang="en-IN" dirty="0"/>
          </a:p>
          <a:p>
            <a:endParaRPr lang="en-IN" dirty="0"/>
          </a:p>
          <a:p>
            <a:endParaRPr lang="en-IN" dirty="0"/>
          </a:p>
          <a:p>
            <a:endParaRPr lang="en-IN" dirty="0"/>
          </a:p>
          <a:p>
            <a:pPr algn="just"/>
            <a:endParaRPr lang="en-IN" dirty="0"/>
          </a:p>
          <a:p>
            <a:pPr algn="just"/>
            <a:endParaRPr lang="en-IN" dirty="0"/>
          </a:p>
          <a:p>
            <a:pPr algn="just"/>
            <a:endParaRPr lang="en-IN" dirty="0"/>
          </a:p>
          <a:p>
            <a:pPr algn="just"/>
            <a:r>
              <a:rPr lang="en-IN" dirty="0"/>
              <a:t>Priority arbitration circuit: A logic circuit which combines all interrupts but allows only the highest-priority request.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514600"/>
            <a:ext cx="7162800" cy="3328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32728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Handling Multiple Devices-8</a:t>
            </a:r>
          </a:p>
        </p:txBody>
      </p:sp>
      <p:sp>
        <p:nvSpPr>
          <p:cNvPr id="3" name="Content Placeholder 2"/>
          <p:cNvSpPr>
            <a:spLocks noGrp="1"/>
          </p:cNvSpPr>
          <p:nvPr>
            <p:ph idx="1"/>
          </p:nvPr>
        </p:nvSpPr>
        <p:spPr/>
        <p:txBody>
          <a:bodyPr/>
          <a:lstStyle/>
          <a:p>
            <a:r>
              <a:rPr lang="en-IN" b="1" dirty="0"/>
              <a:t>Simultaneous Requests</a:t>
            </a:r>
          </a:p>
          <a:p>
            <a:pPr lvl="1" algn="just"/>
            <a:r>
              <a:rPr lang="en-IN" dirty="0"/>
              <a:t>Polling the status registers of the I/O devices is the simplest such mechanism. In this case, priority is determined by the order in which the devices are polled.</a:t>
            </a:r>
          </a:p>
          <a:p>
            <a:pPr lvl="1" algn="just"/>
            <a:r>
              <a:rPr lang="en-IN" dirty="0"/>
              <a:t>When vectored interrupts are used, we must ensure that only one device is selected to send its interrupt vector code.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3244900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Handling Multiple Devices-9</a:t>
            </a:r>
          </a:p>
        </p:txBody>
      </p:sp>
      <p:sp>
        <p:nvSpPr>
          <p:cNvPr id="3" name="Content Placeholder 2"/>
          <p:cNvSpPr>
            <a:spLocks noGrp="1"/>
          </p:cNvSpPr>
          <p:nvPr>
            <p:ph idx="1"/>
          </p:nvPr>
        </p:nvSpPr>
        <p:spPr/>
        <p:txBody>
          <a:bodyPr/>
          <a:lstStyle/>
          <a:p>
            <a:r>
              <a:rPr lang="en-IN" b="1" dirty="0"/>
              <a:t>Daisy Chain</a:t>
            </a:r>
          </a:p>
          <a:p>
            <a:endParaRPr lang="en-IN" b="1" dirty="0"/>
          </a:p>
          <a:p>
            <a:endParaRPr lang="en-IN" b="1" dirty="0"/>
          </a:p>
          <a:p>
            <a:endParaRPr lang="en-IN" b="1" dirty="0"/>
          </a:p>
          <a:p>
            <a:endParaRPr lang="en-IN" b="1" dirty="0"/>
          </a:p>
          <a:p>
            <a:endParaRPr lang="en-IN" b="1" dirty="0"/>
          </a:p>
          <a:p>
            <a:r>
              <a:rPr lang="en-IN" dirty="0"/>
              <a:t>INTR is common to all device</a:t>
            </a:r>
          </a:p>
          <a:p>
            <a:r>
              <a:rPr lang="en-IN" dirty="0"/>
              <a:t>INTA connected in daisy chain fashion where INTA signal propagate serially through the devices.</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38" y="2438400"/>
            <a:ext cx="8010525"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71207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Handling Multiple Devices-10</a:t>
            </a:r>
          </a:p>
        </p:txBody>
      </p:sp>
      <p:sp>
        <p:nvSpPr>
          <p:cNvPr id="3" name="Content Placeholder 2"/>
          <p:cNvSpPr>
            <a:spLocks noGrp="1"/>
          </p:cNvSpPr>
          <p:nvPr>
            <p:ph idx="1"/>
          </p:nvPr>
        </p:nvSpPr>
        <p:spPr/>
        <p:txBody>
          <a:bodyPr/>
          <a:lstStyle/>
          <a:p>
            <a:pPr algn="just"/>
            <a:r>
              <a:rPr lang="en-IN" dirty="0"/>
              <a:t>When IR is active on INTR line then INTA sent to Device 1 and passes to device 2 if it does not require any service.</a:t>
            </a:r>
          </a:p>
          <a:p>
            <a:pPr algn="just"/>
            <a:r>
              <a:rPr lang="en-IN" dirty="0"/>
              <a:t>In daisy chain, the device that is electrically closest to the processor had the highest priority.</a:t>
            </a:r>
          </a:p>
          <a:p>
            <a:pPr algn="just"/>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28614696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Handling Multiple Devices-11</a:t>
            </a:r>
          </a:p>
        </p:txBody>
      </p:sp>
      <p:sp>
        <p:nvSpPr>
          <p:cNvPr id="3" name="Content Placeholder 2"/>
          <p:cNvSpPr>
            <a:spLocks noGrp="1"/>
          </p:cNvSpPr>
          <p:nvPr>
            <p:ph idx="1"/>
          </p:nvPr>
        </p:nvSpPr>
        <p:spPr/>
        <p:txBody>
          <a:bodyPr/>
          <a:lstStyle/>
          <a:p>
            <a:pPr algn="just"/>
            <a:r>
              <a:rPr lang="en-IN" dirty="0"/>
              <a:t>Combining the Multiple-priority and daisy chain.</a:t>
            </a:r>
          </a:p>
          <a:p>
            <a:pPr algn="just"/>
            <a:r>
              <a:rPr lang="en-IN" dirty="0"/>
              <a:t>Where device organized in group and each have different priority level.</a:t>
            </a:r>
          </a:p>
          <a:p>
            <a:pPr algn="just"/>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63" y="3276600"/>
            <a:ext cx="7915275"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42007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Controlling Device Request-1</a:t>
            </a:r>
          </a:p>
        </p:txBody>
      </p:sp>
      <p:sp>
        <p:nvSpPr>
          <p:cNvPr id="3" name="Content Placeholder 2"/>
          <p:cNvSpPr>
            <a:spLocks noGrp="1"/>
          </p:cNvSpPr>
          <p:nvPr>
            <p:ph idx="1"/>
          </p:nvPr>
        </p:nvSpPr>
        <p:spPr/>
        <p:txBody>
          <a:bodyPr>
            <a:normAutofit lnSpcReduction="10000"/>
          </a:bodyPr>
          <a:lstStyle/>
          <a:p>
            <a:pPr algn="just"/>
            <a:r>
              <a:rPr lang="en-IN" dirty="0"/>
              <a:t>It is important to ensure that interrupt requests are generated only by those I/O devices that the processor is currently willing to recognize. </a:t>
            </a:r>
          </a:p>
          <a:p>
            <a:pPr algn="just"/>
            <a:r>
              <a:rPr lang="en-IN" dirty="0"/>
              <a:t>Need a mechanism in the interface circuits of individual devices to control whether a device is allowed to interrupt the processor.</a:t>
            </a:r>
          </a:p>
          <a:p>
            <a:pPr algn="just"/>
            <a:r>
              <a:rPr lang="en-IN" dirty="0"/>
              <a:t>The control needed is usually provided in the form of an </a:t>
            </a:r>
            <a:r>
              <a:rPr lang="en-IN" i="1" dirty="0"/>
              <a:t>interrupt-enable </a:t>
            </a:r>
            <a:r>
              <a:rPr lang="en-IN" dirty="0"/>
              <a:t>bit in the device’s interface circuit.</a:t>
            </a:r>
          </a:p>
          <a:p>
            <a:pPr algn="just"/>
            <a:r>
              <a:rPr lang="en-IN" dirty="0"/>
              <a:t>To reduce unnecessary interrupt from other I/O devices which are not used by current executing program.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26689996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Controlling Device Request-2</a:t>
            </a:r>
          </a:p>
        </p:txBody>
      </p:sp>
      <p:pic>
        <p:nvPicPr>
          <p:cNvPr id="5"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457200" y="2698838"/>
            <a:ext cx="4038600" cy="2877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6"/>
          <p:cNvSpPr>
            <a:spLocks noGrp="1"/>
          </p:cNvSpPr>
          <p:nvPr>
            <p:ph sz="half" idx="2"/>
          </p:nvPr>
        </p:nvSpPr>
        <p:spPr/>
        <p:txBody>
          <a:bodyPr>
            <a:normAutofit fontScale="92500"/>
          </a:bodyPr>
          <a:lstStyle/>
          <a:p>
            <a:pPr algn="just"/>
            <a:r>
              <a:rPr lang="en-IN" dirty="0"/>
              <a:t>Keyboard interrupt enable bit KEN</a:t>
            </a:r>
          </a:p>
          <a:p>
            <a:pPr algn="just"/>
            <a:r>
              <a:rPr lang="en-IN" dirty="0"/>
              <a:t>Display interrupt enable bit DEN</a:t>
            </a:r>
          </a:p>
          <a:p>
            <a:pPr algn="just"/>
            <a:r>
              <a:rPr lang="en-IN" dirty="0"/>
              <a:t>KEN and/or DEN = 1 </a:t>
            </a:r>
            <a:r>
              <a:rPr lang="en-IN" b="1" dirty="0"/>
              <a:t>then only </a:t>
            </a:r>
            <a:r>
              <a:rPr lang="en-IN" dirty="0"/>
              <a:t>interface circuit generate an IR.</a:t>
            </a:r>
          </a:p>
          <a:p>
            <a:pPr algn="just"/>
            <a:r>
              <a:rPr lang="en-IN" dirty="0"/>
              <a:t>Same time KIRQ and/or DIRQ = 1 </a:t>
            </a:r>
            <a:r>
              <a:rPr lang="en-IN" b="1" dirty="0"/>
              <a:t>indicate that both devices is requesting an interrupt</a:t>
            </a:r>
            <a:r>
              <a:rPr lang="en-IN"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3462559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fade">
                                      <p:cBhvr>
                                        <p:cTn id="21" dur="1000"/>
                                        <p:tgtEl>
                                          <p:spTgt spid="7">
                                            <p:txEl>
                                              <p:pRg st="0" end="0"/>
                                            </p:txEl>
                                          </p:spTgt>
                                        </p:tgtEl>
                                      </p:cBhvr>
                                    </p:animEffect>
                                    <p:anim calcmode="lin" valueType="num">
                                      <p:cBhvr>
                                        <p:cTn id="22"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7">
                                            <p:txEl>
                                              <p:pRg st="1" end="1"/>
                                            </p:txEl>
                                          </p:spTgt>
                                        </p:tgtEl>
                                        <p:attrNameLst>
                                          <p:attrName>style.visibility</p:attrName>
                                        </p:attrNameLst>
                                      </p:cBhvr>
                                      <p:to>
                                        <p:strVal val="visible"/>
                                      </p:to>
                                    </p:set>
                                    <p:animEffect transition="in" filter="fade">
                                      <p:cBhvr>
                                        <p:cTn id="26" dur="1000"/>
                                        <p:tgtEl>
                                          <p:spTgt spid="7">
                                            <p:txEl>
                                              <p:pRg st="1" end="1"/>
                                            </p:txEl>
                                          </p:spTgt>
                                        </p:tgtEl>
                                      </p:cBhvr>
                                    </p:animEffect>
                                    <p:anim calcmode="lin" valueType="num">
                                      <p:cBhvr>
                                        <p:cTn id="27"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animEffect transition="in" filter="fade">
                                      <p:cBhvr>
                                        <p:cTn id="33" dur="1000"/>
                                        <p:tgtEl>
                                          <p:spTgt spid="7">
                                            <p:txEl>
                                              <p:pRg st="2" end="2"/>
                                            </p:txEl>
                                          </p:spTgt>
                                        </p:tgtEl>
                                      </p:cBhvr>
                                    </p:animEffect>
                                    <p:anim calcmode="lin" valueType="num">
                                      <p:cBhvr>
                                        <p:cTn id="34"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7">
                                            <p:txEl>
                                              <p:pRg st="3" end="3"/>
                                            </p:txEl>
                                          </p:spTgt>
                                        </p:tgtEl>
                                        <p:attrNameLst>
                                          <p:attrName>style.visibility</p:attrName>
                                        </p:attrNameLst>
                                      </p:cBhvr>
                                      <p:to>
                                        <p:strVal val="visible"/>
                                      </p:to>
                                    </p:set>
                                    <p:animEffect transition="in" filter="fade">
                                      <p:cBhvr>
                                        <p:cTn id="40" dur="1000"/>
                                        <p:tgtEl>
                                          <p:spTgt spid="7">
                                            <p:txEl>
                                              <p:pRg st="3" end="3"/>
                                            </p:txEl>
                                          </p:spTgt>
                                        </p:tgtEl>
                                      </p:cBhvr>
                                    </p:animEffect>
                                    <p:anim calcmode="lin" valueType="num">
                                      <p:cBhvr>
                                        <p:cTn id="41"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Controlling Device Request-3</a:t>
            </a:r>
          </a:p>
        </p:txBody>
      </p:sp>
      <p:sp>
        <p:nvSpPr>
          <p:cNvPr id="6" name="Content Placeholder 5"/>
          <p:cNvSpPr>
            <a:spLocks noGrp="1"/>
          </p:cNvSpPr>
          <p:nvPr>
            <p:ph idx="1"/>
          </p:nvPr>
        </p:nvSpPr>
        <p:spPr/>
        <p:txBody>
          <a:bodyPr/>
          <a:lstStyle/>
          <a:p>
            <a:r>
              <a:rPr lang="en-IN" dirty="0"/>
              <a:t>Example</a:t>
            </a:r>
          </a:p>
          <a:p>
            <a:pPr algn="just"/>
            <a:r>
              <a:rPr lang="en-IN" dirty="0"/>
              <a:t>When a program wish to read an input line from the keyboard and store the character in successive byte location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3567012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1000"/>
                                        <p:tgtEl>
                                          <p:spTgt spid="6">
                                            <p:txEl>
                                              <p:pRg st="1" end="1"/>
                                            </p:txEl>
                                          </p:spTgt>
                                        </p:tgtEl>
                                      </p:cBhvr>
                                    </p:animEffect>
                                    <p:anim calcmode="lin" valueType="num">
                                      <p:cBhvr>
                                        <p:cTn id="20"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Controlling Device Request-4</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8600" y="1792405"/>
            <a:ext cx="8762588" cy="47607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76800" y="1981200"/>
            <a:ext cx="4038600" cy="2877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5660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122"/>
                                        </p:tgtEl>
                                        <p:attrNameLst>
                                          <p:attrName>style.visibility</p:attrName>
                                        </p:attrNameLst>
                                      </p:cBhvr>
                                      <p:to>
                                        <p:strVal val="visible"/>
                                      </p:to>
                                    </p:set>
                                    <p:animEffect transition="in" filter="fade">
                                      <p:cBhvr>
                                        <p:cTn id="14" dur="1000"/>
                                        <p:tgtEl>
                                          <p:spTgt spid="5122"/>
                                        </p:tgtEl>
                                      </p:cBhvr>
                                    </p:animEffect>
                                    <p:anim calcmode="lin" valueType="num">
                                      <p:cBhvr>
                                        <p:cTn id="15" dur="1000" fill="hold"/>
                                        <p:tgtEl>
                                          <p:spTgt spid="5122"/>
                                        </p:tgtEl>
                                        <p:attrNameLst>
                                          <p:attrName>ppt_x</p:attrName>
                                        </p:attrNameLst>
                                      </p:cBhvr>
                                      <p:tavLst>
                                        <p:tav tm="0">
                                          <p:val>
                                            <p:strVal val="#ppt_x"/>
                                          </p:val>
                                        </p:tav>
                                        <p:tav tm="100000">
                                          <p:val>
                                            <p:strVal val="#ppt_x"/>
                                          </p:val>
                                        </p:tav>
                                      </p:tavLst>
                                    </p:anim>
                                    <p:anim calcmode="lin" valueType="num">
                                      <p:cBhvr>
                                        <p:cTn id="16"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Exceptions-1</a:t>
            </a:r>
          </a:p>
        </p:txBody>
      </p:sp>
      <p:sp>
        <p:nvSpPr>
          <p:cNvPr id="3" name="Content Placeholder 2"/>
          <p:cNvSpPr>
            <a:spLocks noGrp="1"/>
          </p:cNvSpPr>
          <p:nvPr>
            <p:ph idx="1"/>
          </p:nvPr>
        </p:nvSpPr>
        <p:spPr/>
        <p:txBody>
          <a:bodyPr/>
          <a:lstStyle/>
          <a:p>
            <a:r>
              <a:rPr lang="en-IN" dirty="0"/>
              <a:t>Any event that causes an interruption.</a:t>
            </a:r>
          </a:p>
          <a:p>
            <a:r>
              <a:rPr lang="en-IN" dirty="0"/>
              <a:t>I/O interrupts are one example of an exception</a:t>
            </a:r>
          </a:p>
          <a:p>
            <a:r>
              <a:rPr lang="en-IN" dirty="0"/>
              <a:t>but other types of exceptions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3350073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Accessing I/O Devices</a:t>
            </a:r>
            <a:endParaRPr lang="en-IN" dirty="0"/>
          </a:p>
        </p:txBody>
      </p:sp>
      <p:sp>
        <p:nvSpPr>
          <p:cNvPr id="5" name="Content Placeholder 4"/>
          <p:cNvSpPr>
            <a:spLocks noGrp="1"/>
          </p:cNvSpPr>
          <p:nvPr>
            <p:ph sz="half" idx="2"/>
          </p:nvPr>
        </p:nvSpPr>
        <p:spPr/>
        <p:txBody>
          <a:bodyPr>
            <a:normAutofit/>
          </a:bodyPr>
          <a:lstStyle/>
          <a:p>
            <a:pPr algn="just"/>
            <a:r>
              <a:rPr lang="en-IN" dirty="0"/>
              <a:t>I/O device must appear to the processor as consisting of some addressable locations, just like the memory.</a:t>
            </a:r>
          </a:p>
          <a:p>
            <a:pPr algn="just"/>
            <a:r>
              <a:rPr lang="en-IN" dirty="0"/>
              <a:t>The I/O devices and the memory share the same address space, this arrangement is called </a:t>
            </a:r>
            <a:r>
              <a:rPr lang="en-IN" b="1" i="1" dirty="0"/>
              <a:t>memory-mapped I/O.</a:t>
            </a:r>
            <a:endParaRPr lang="en-IN" b="1" dirty="0"/>
          </a:p>
        </p:txBody>
      </p:sp>
      <p:sp>
        <p:nvSpPr>
          <p:cNvPr id="6" name="Content Placeholder 5"/>
          <p:cNvSpPr>
            <a:spLocks noGrp="1"/>
          </p:cNvSpPr>
          <p:nvPr>
            <p:ph sz="half" idx="1"/>
          </p:nvPr>
        </p:nvSpPr>
        <p:spPr/>
        <p:txBody>
          <a:bodyPr/>
          <a:lstStyle/>
          <a:p>
            <a:endParaRPr lang="en-IN"/>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81200"/>
            <a:ext cx="396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50759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7"/>
                                        </p:tgtEl>
                                        <p:attrNameLst>
                                          <p:attrName>style.visibility</p:attrName>
                                        </p:attrNameLst>
                                      </p:cBhvr>
                                      <p:to>
                                        <p:strVal val="visible"/>
                                      </p:to>
                                    </p:set>
                                    <p:animEffect transition="in" filter="fade">
                                      <p:cBhvr>
                                        <p:cTn id="14" dur="1000"/>
                                        <p:tgtEl>
                                          <p:spTgt spid="1027"/>
                                        </p:tgtEl>
                                      </p:cBhvr>
                                    </p:animEffect>
                                    <p:anim calcmode="lin" valueType="num">
                                      <p:cBhvr>
                                        <p:cTn id="15" dur="1000" fill="hold"/>
                                        <p:tgtEl>
                                          <p:spTgt spid="1027"/>
                                        </p:tgtEl>
                                        <p:attrNameLst>
                                          <p:attrName>ppt_x</p:attrName>
                                        </p:attrNameLst>
                                      </p:cBhvr>
                                      <p:tavLst>
                                        <p:tav tm="0">
                                          <p:val>
                                            <p:strVal val="#ppt_x"/>
                                          </p:val>
                                        </p:tav>
                                        <p:tav tm="100000">
                                          <p:val>
                                            <p:strVal val="#ppt_x"/>
                                          </p:val>
                                        </p:tav>
                                      </p:tavLst>
                                    </p:anim>
                                    <p:anim calcmode="lin" valueType="num">
                                      <p:cBhvr>
                                        <p:cTn id="16" dur="1000" fill="hold"/>
                                        <p:tgtEl>
                                          <p:spTgt spid="102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1000"/>
                                        <p:tgtEl>
                                          <p:spTgt spid="5">
                                            <p:txEl>
                                              <p:pRg st="0" end="0"/>
                                            </p:txEl>
                                          </p:spTgt>
                                        </p:tgtEl>
                                      </p:cBhvr>
                                    </p:animEffect>
                                    <p:anim calcmode="lin" valueType="num">
                                      <p:cBhvr>
                                        <p:cTn id="2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1" end="1"/>
                                            </p:txEl>
                                          </p:spTgt>
                                        </p:tgtEl>
                                        <p:attrNameLst>
                                          <p:attrName>style.visibility</p:attrName>
                                        </p:attrNameLst>
                                      </p:cBhvr>
                                      <p:to>
                                        <p:strVal val="visible"/>
                                      </p:to>
                                    </p:set>
                                    <p:animEffect transition="in" filter="fade">
                                      <p:cBhvr>
                                        <p:cTn id="28" dur="1000"/>
                                        <p:tgtEl>
                                          <p:spTgt spid="5">
                                            <p:txEl>
                                              <p:pRg st="1" end="1"/>
                                            </p:txEl>
                                          </p:spTgt>
                                        </p:tgtEl>
                                      </p:cBhvr>
                                    </p:animEffect>
                                    <p:anim calcmode="lin" valueType="num">
                                      <p:cBhvr>
                                        <p:cTn id="29"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Exceptions-2</a:t>
            </a:r>
          </a:p>
        </p:txBody>
      </p:sp>
      <p:sp>
        <p:nvSpPr>
          <p:cNvPr id="3" name="Content Placeholder 2"/>
          <p:cNvSpPr>
            <a:spLocks noGrp="1"/>
          </p:cNvSpPr>
          <p:nvPr>
            <p:ph idx="1"/>
          </p:nvPr>
        </p:nvSpPr>
        <p:spPr/>
        <p:txBody>
          <a:bodyPr>
            <a:normAutofit lnSpcReduction="10000"/>
          </a:bodyPr>
          <a:lstStyle/>
          <a:p>
            <a:r>
              <a:rPr lang="en-IN" b="1" dirty="0"/>
              <a:t>Recovery from Errors</a:t>
            </a:r>
          </a:p>
          <a:p>
            <a:pPr lvl="1" algn="just"/>
            <a:r>
              <a:rPr lang="en-IN" dirty="0"/>
              <a:t>Many computers include an error-checking code in the main memory, which allows detection of errors in the stored data. If an error occurs, the control hardware detects it and informs the processor by raising an interrupt.</a:t>
            </a:r>
          </a:p>
          <a:p>
            <a:pPr lvl="1" algn="just"/>
            <a:r>
              <a:rPr lang="en-IN" dirty="0"/>
              <a:t>The processor proceeds in exactly the same manner as in the case of an I/O interrupt request.</a:t>
            </a:r>
          </a:p>
          <a:p>
            <a:pPr lvl="1" algn="just"/>
            <a:r>
              <a:rPr lang="en-IN" dirty="0"/>
              <a:t>It suspends the program being executed and starts an exception-service routine, which takes appropriate action to recover from the error, if possible or to inform the user about it.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73037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Exceptions-3</a:t>
            </a:r>
          </a:p>
        </p:txBody>
      </p:sp>
      <p:sp>
        <p:nvSpPr>
          <p:cNvPr id="3" name="Content Placeholder 2"/>
          <p:cNvSpPr>
            <a:spLocks noGrp="1"/>
          </p:cNvSpPr>
          <p:nvPr>
            <p:ph idx="1"/>
          </p:nvPr>
        </p:nvSpPr>
        <p:spPr/>
        <p:txBody>
          <a:bodyPr/>
          <a:lstStyle/>
          <a:p>
            <a:r>
              <a:rPr lang="en-IN" b="1" dirty="0"/>
              <a:t>Debugging</a:t>
            </a:r>
          </a:p>
          <a:p>
            <a:pPr lvl="1" algn="just"/>
            <a:r>
              <a:rPr lang="en-IN" dirty="0"/>
              <a:t>System software usually includes a program called a debugger, which helps the programmer find errors in a program.</a:t>
            </a:r>
          </a:p>
          <a:p>
            <a:pPr lvl="1" algn="just"/>
            <a:r>
              <a:rPr lang="en-IN" dirty="0"/>
              <a:t>The debugger uses exceptions to provide two important facilities: trace mode and breakpoints.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989543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Exceptions-4</a:t>
            </a:r>
            <a:br>
              <a:rPr lang="en-IN" dirty="0"/>
            </a:br>
            <a:r>
              <a:rPr lang="en-IN" b="1" dirty="0"/>
              <a:t>Debugging</a:t>
            </a:r>
            <a:endParaRPr lang="en-IN" dirty="0"/>
          </a:p>
        </p:txBody>
      </p:sp>
      <p:sp>
        <p:nvSpPr>
          <p:cNvPr id="3" name="Content Placeholder 2"/>
          <p:cNvSpPr>
            <a:spLocks noGrp="1"/>
          </p:cNvSpPr>
          <p:nvPr>
            <p:ph idx="1"/>
          </p:nvPr>
        </p:nvSpPr>
        <p:spPr/>
        <p:txBody>
          <a:bodyPr>
            <a:normAutofit fontScale="92500" lnSpcReduction="10000"/>
          </a:bodyPr>
          <a:lstStyle/>
          <a:p>
            <a:r>
              <a:rPr lang="en-IN" b="1" dirty="0"/>
              <a:t>Trace Mode</a:t>
            </a:r>
          </a:p>
          <a:p>
            <a:pPr lvl="1" algn="just"/>
            <a:r>
              <a:rPr lang="en-IN" dirty="0"/>
              <a:t>In this mode, an interrupt occurs after the execution of every instruction. An interrupt-service routine in the debugger program is invoked each time this interrupt occurs.</a:t>
            </a:r>
          </a:p>
          <a:p>
            <a:pPr lvl="1" algn="just"/>
            <a:r>
              <a:rPr lang="en-IN" dirty="0"/>
              <a:t>It allows the debugger to assume execution control, enabling the user to enter commands for examining the contents of registers and memory locations.</a:t>
            </a:r>
          </a:p>
          <a:p>
            <a:pPr lvl="1" algn="just"/>
            <a:r>
              <a:rPr lang="en-IN" dirty="0"/>
              <a:t>When the user enters a command to resume execution of the object program, a Return from- interrupt instruction is executed.</a:t>
            </a:r>
          </a:p>
          <a:p>
            <a:pPr lvl="1" algn="just"/>
            <a:r>
              <a:rPr lang="en-IN" dirty="0"/>
              <a:t>The next instruction in the program being debugged is executed, then the debugger is activated again with another interrupt.</a:t>
            </a:r>
          </a:p>
          <a:p>
            <a:pPr lvl="1"/>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55093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Exceptions-5</a:t>
            </a:r>
            <a:br>
              <a:rPr lang="en-IN" dirty="0"/>
            </a:br>
            <a:r>
              <a:rPr lang="en-IN" b="1" dirty="0"/>
              <a:t>Debugging</a:t>
            </a:r>
            <a:endParaRPr lang="en-IN" dirty="0"/>
          </a:p>
        </p:txBody>
      </p:sp>
      <p:sp>
        <p:nvSpPr>
          <p:cNvPr id="3" name="Content Placeholder 2"/>
          <p:cNvSpPr>
            <a:spLocks noGrp="1"/>
          </p:cNvSpPr>
          <p:nvPr>
            <p:ph idx="1"/>
          </p:nvPr>
        </p:nvSpPr>
        <p:spPr/>
        <p:txBody>
          <a:bodyPr/>
          <a:lstStyle/>
          <a:p>
            <a:r>
              <a:rPr lang="en-IN" b="1" dirty="0"/>
              <a:t>Breakpoints</a:t>
            </a:r>
          </a:p>
          <a:p>
            <a:pPr lvl="1" algn="just"/>
            <a:r>
              <a:rPr lang="en-IN" dirty="0"/>
              <a:t>Breakpoints provide a similar interrupt-based debugging facility, except that the object program being debugged is interrupted only at specific points indicated by the programmer.</a:t>
            </a:r>
          </a:p>
          <a:p>
            <a:pPr lvl="1" algn="just"/>
            <a:r>
              <a:rPr lang="en-IN" dirty="0"/>
              <a:t>For example, the programmer set a breakpoint to determine whether a particular subroutine.</a:t>
            </a:r>
          </a:p>
          <a:p>
            <a:pPr lvl="1" algn="just"/>
            <a:r>
              <a:rPr lang="en-IN" dirty="0"/>
              <a:t>A special instruction called </a:t>
            </a:r>
            <a:r>
              <a:rPr lang="en-IN" b="1" dirty="0"/>
              <a:t>Trap or Software-interrupt </a:t>
            </a:r>
            <a:r>
              <a:rPr lang="en-IN" dirty="0"/>
              <a:t>is usually used to implement breakpoints.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161037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Exceptions-6</a:t>
            </a:r>
          </a:p>
        </p:txBody>
      </p:sp>
      <p:sp>
        <p:nvSpPr>
          <p:cNvPr id="3" name="Content Placeholder 2"/>
          <p:cNvSpPr>
            <a:spLocks noGrp="1"/>
          </p:cNvSpPr>
          <p:nvPr>
            <p:ph idx="1"/>
          </p:nvPr>
        </p:nvSpPr>
        <p:spPr/>
        <p:txBody>
          <a:bodyPr/>
          <a:lstStyle/>
          <a:p>
            <a:r>
              <a:rPr lang="en-IN" b="1" dirty="0"/>
              <a:t>Privilege Exception</a:t>
            </a:r>
          </a:p>
          <a:p>
            <a:pPr lvl="1" algn="just"/>
            <a:r>
              <a:rPr lang="en-IN" dirty="0"/>
              <a:t>To protect the OS from being corrupted by user programs certain instructions (Privilege Instructions) can executed only when processor is in superior mode.</a:t>
            </a:r>
          </a:p>
          <a:p>
            <a:pPr lvl="1" algn="just"/>
            <a:r>
              <a:rPr lang="en-IN" dirty="0"/>
              <a:t>In user mode these instruction not executed,  so that user program does not change the priority level of the processor or program access area.</a:t>
            </a:r>
          </a:p>
          <a:p>
            <a:pPr lvl="1" algn="just"/>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2262203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Direct Memory Access (DMA)-1</a:t>
            </a:r>
            <a:endParaRPr lang="en-IN" dirty="0"/>
          </a:p>
        </p:txBody>
      </p:sp>
      <p:sp>
        <p:nvSpPr>
          <p:cNvPr id="3" name="Content Placeholder 2"/>
          <p:cNvSpPr>
            <a:spLocks noGrp="1"/>
          </p:cNvSpPr>
          <p:nvPr>
            <p:ph idx="1"/>
          </p:nvPr>
        </p:nvSpPr>
        <p:spPr/>
        <p:txBody>
          <a:bodyPr/>
          <a:lstStyle/>
          <a:p>
            <a:pPr algn="just"/>
            <a:r>
              <a:rPr lang="en-IN" dirty="0"/>
              <a:t>To transfer large blocks of data at high speed, an alternative approach is used. </a:t>
            </a:r>
          </a:p>
          <a:p>
            <a:pPr algn="just"/>
            <a:r>
              <a:rPr lang="en-IN" dirty="0"/>
              <a:t>A special control unit provided to allow transfer of a block of data directly between an external device and the main memory, without continuous intervention by the processor. This approach is called DMA.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22273807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Direct Memory Access (DMA)-2</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
        <p:nvSpPr>
          <p:cNvPr id="8" name="Content Placeholder 7"/>
          <p:cNvSpPr>
            <a:spLocks noGrp="1"/>
          </p:cNvSpPr>
          <p:nvPr>
            <p:ph idx="1"/>
          </p:nvPr>
        </p:nvSpPr>
        <p:spPr/>
        <p:txBody>
          <a:bodyPr>
            <a:normAutofit/>
          </a:bodyPr>
          <a:lstStyle/>
          <a:p>
            <a:pPr algn="just"/>
            <a:r>
              <a:rPr lang="en-IN" dirty="0"/>
              <a:t>DMA transfers are performed by a control circuit that is part of the I/O device interface called </a:t>
            </a:r>
            <a:r>
              <a:rPr lang="en-IN" b="1" dirty="0"/>
              <a:t>DMA controller</a:t>
            </a:r>
            <a:r>
              <a:rPr lang="en-IN" dirty="0"/>
              <a:t>.</a:t>
            </a:r>
          </a:p>
          <a:p>
            <a:pPr algn="just"/>
            <a:r>
              <a:rPr lang="en-IN" b="1" dirty="0"/>
              <a:t>For each word transferred, processor provides the memory address and all the bus signals that control data transfer.</a:t>
            </a:r>
          </a:p>
          <a:p>
            <a:pPr algn="just"/>
            <a:r>
              <a:rPr lang="en-IN" dirty="0"/>
              <a:t>Since processor has to transfer blocks of data, the DMA controller must increment the memory address for successive words and keep track of the number of transfers. </a:t>
            </a:r>
          </a:p>
        </p:txBody>
      </p:sp>
    </p:spTree>
    <p:extLst>
      <p:ext uri="{BB962C8B-B14F-4D97-AF65-F5344CB8AC3E}">
        <p14:creationId xmlns:p14="http://schemas.microsoft.com/office/powerpoint/2010/main" val="18812531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Direct Memory Access (DMA)-3</a:t>
            </a:r>
            <a:endParaRPr lang="en-IN" dirty="0"/>
          </a:p>
        </p:txBody>
      </p:sp>
      <p:sp>
        <p:nvSpPr>
          <p:cNvPr id="3" name="Content Placeholder 2"/>
          <p:cNvSpPr>
            <a:spLocks noGrp="1"/>
          </p:cNvSpPr>
          <p:nvPr>
            <p:ph idx="1"/>
          </p:nvPr>
        </p:nvSpPr>
        <p:spPr/>
        <p:txBody>
          <a:bodyPr>
            <a:normAutofit fontScale="77500" lnSpcReduction="20000"/>
          </a:bodyPr>
          <a:lstStyle/>
          <a:p>
            <a:pPr algn="just"/>
            <a:r>
              <a:rPr lang="en-IN" dirty="0"/>
              <a:t>DMA controller can transfer data without intervention by the processor, but its operation under the control of a program executed by the processor. </a:t>
            </a:r>
          </a:p>
          <a:p>
            <a:pPr algn="just"/>
            <a:r>
              <a:rPr lang="en-IN" b="1" dirty="0"/>
              <a:t>To initiate the transfer of a block of words, the processor sends the starting address, the number of words in the block, and the direction of the transfer. </a:t>
            </a:r>
          </a:p>
          <a:p>
            <a:pPr algn="just"/>
            <a:r>
              <a:rPr lang="en-IN" dirty="0"/>
              <a:t>On receiving this information, the DMA controller proceeds to perform the requested operation. </a:t>
            </a:r>
          </a:p>
          <a:p>
            <a:pPr algn="just"/>
            <a:r>
              <a:rPr lang="en-IN" b="1" dirty="0"/>
              <a:t>When the entire block has been transferred, the controller informs the processor by raising an interrupt signal. </a:t>
            </a:r>
          </a:p>
          <a:p>
            <a:pPr algn="just"/>
            <a:r>
              <a:rPr lang="en-IN" dirty="0"/>
              <a:t>While a DMA transfer is taking place, the program that requested the transfer cannot continue, and the processor can be used to execute another program. </a:t>
            </a:r>
          </a:p>
          <a:p>
            <a:pPr algn="just"/>
            <a:r>
              <a:rPr lang="en-IN" dirty="0"/>
              <a:t>After the DMA transfer is completed, the processor can return to the program that requested the transfer.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17024598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Direct Memory Access (DMA)-4</a:t>
            </a:r>
            <a:endParaRPr lang="en-IN" dirty="0"/>
          </a:p>
        </p:txBody>
      </p:sp>
      <p:sp>
        <p:nvSpPr>
          <p:cNvPr id="6" name="Content Placeholder 5"/>
          <p:cNvSpPr>
            <a:spLocks noGrp="1"/>
          </p:cNvSpPr>
          <p:nvPr>
            <p:ph sz="half" idx="2"/>
          </p:nvPr>
        </p:nvSpPr>
        <p:spPr>
          <a:xfrm>
            <a:off x="4648200" y="1752600"/>
            <a:ext cx="4038600" cy="4785516"/>
          </a:xfrm>
        </p:spPr>
        <p:txBody>
          <a:bodyPr>
            <a:noAutofit/>
          </a:bodyPr>
          <a:lstStyle/>
          <a:p>
            <a:pPr algn="just"/>
            <a:r>
              <a:rPr lang="en-IN" sz="1400" dirty="0"/>
              <a:t>DMA controller registers that are accessed by the processor to initiate transfer operations.</a:t>
            </a:r>
          </a:p>
          <a:p>
            <a:r>
              <a:rPr lang="en-IN" sz="1400" dirty="0"/>
              <a:t>Two registers are used for storing the Starting address and the word count.</a:t>
            </a:r>
          </a:p>
          <a:p>
            <a:r>
              <a:rPr lang="en-IN" sz="1400" dirty="0"/>
              <a:t>The third register contains status and control flags. </a:t>
            </a:r>
          </a:p>
          <a:p>
            <a:pPr algn="just"/>
            <a:r>
              <a:rPr lang="en-IN" sz="1400" dirty="0"/>
              <a:t>The R/W bit determines the direction of the transfer. </a:t>
            </a:r>
          </a:p>
          <a:p>
            <a:pPr lvl="1" algn="just"/>
            <a:r>
              <a:rPr lang="en-IN" sz="1200" dirty="0"/>
              <a:t>When this bit is set to 1 by a  program instruction, the controller performs a read operation, that is, it transfers data from the memory to the I/O device.</a:t>
            </a:r>
          </a:p>
          <a:p>
            <a:pPr algn="just"/>
            <a:r>
              <a:rPr lang="en-IN" sz="1400" dirty="0"/>
              <a:t>When the controller has completed transferring a block of data and is ready to receive another command, it sets the Done flag to 1.</a:t>
            </a:r>
          </a:p>
          <a:p>
            <a:pPr algn="just"/>
            <a:r>
              <a:rPr lang="en-IN" sz="1400" dirty="0"/>
              <a:t>Bit 30 is the Interrupt-enable flag, IE. When this flag is set to 1, it causes the controller to raise an interrupt after it has completed transferring a block of data. </a:t>
            </a:r>
          </a:p>
          <a:p>
            <a:pPr algn="just"/>
            <a:r>
              <a:rPr lang="en-IN" sz="1400" dirty="0"/>
              <a:t>The controller sets the IRQ bit to 1 when it has requested an interrupt.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pic>
        <p:nvPicPr>
          <p:cNvPr id="102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2438400"/>
            <a:ext cx="4038600"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81908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IN" b="1" dirty="0"/>
              <a:t>Direct Memory Access (DMA)-5</a:t>
            </a:r>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pic>
        <p:nvPicPr>
          <p:cNvPr id="2050" name="Picture 2"/>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685800" y="1935163"/>
            <a:ext cx="7924799" cy="438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6516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pic>
        <p:nvPicPr>
          <p:cNvPr id="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12171" y="2362200"/>
            <a:ext cx="6969276" cy="3276600"/>
          </a:xfrm>
          <a:noFill/>
        </p:spPr>
      </p:pic>
      <p:sp>
        <p:nvSpPr>
          <p:cNvPr id="7" name="TextBox 4"/>
          <p:cNvSpPr txBox="1">
            <a:spLocks noChangeArrowheads="1"/>
          </p:cNvSpPr>
          <p:nvPr/>
        </p:nvSpPr>
        <p:spPr bwMode="auto">
          <a:xfrm>
            <a:off x="809172" y="5638800"/>
            <a:ext cx="7467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eaLnBrk="1" hangingPunct="1">
              <a:spcBef>
                <a:spcPct val="0"/>
              </a:spcBef>
              <a:buClrTx/>
              <a:buSzTx/>
              <a:buFontTx/>
              <a:buNone/>
            </a:pPr>
            <a:r>
              <a:rPr lang="en-IN" altLang="en-US" sz="1800" dirty="0"/>
              <a:t>	I/O Mapped I/O		 	        Memory Mapped I/O</a:t>
            </a:r>
          </a:p>
        </p:txBody>
      </p:sp>
    </p:spTree>
    <p:extLst>
      <p:ext uri="{BB962C8B-B14F-4D97-AF65-F5344CB8AC3E}">
        <p14:creationId xmlns:p14="http://schemas.microsoft.com/office/powerpoint/2010/main" val="40779032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Direct Memory Access (DMA)-6</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
        <p:nvSpPr>
          <p:cNvPr id="6" name="Content Placeholder 5"/>
          <p:cNvSpPr>
            <a:spLocks noGrp="1"/>
          </p:cNvSpPr>
          <p:nvPr>
            <p:ph idx="1"/>
          </p:nvPr>
        </p:nvSpPr>
        <p:spPr/>
        <p:txBody>
          <a:bodyPr/>
          <a:lstStyle/>
          <a:p>
            <a:pPr algn="just"/>
            <a:r>
              <a:rPr lang="en-IN" b="1" dirty="0"/>
              <a:t>The disk controller, which controls two disks, also has DMA capability and provides two DMA channels. It can perform two independent DMA operations, as if each disk had its own DMA controller.</a:t>
            </a:r>
          </a:p>
          <a:p>
            <a:pPr algn="just"/>
            <a:r>
              <a:rPr lang="en-IN" dirty="0"/>
              <a:t>The registers needed to store the memory address, the word count, and so on are duplicated, so that one set can be used with each device.</a:t>
            </a:r>
          </a:p>
        </p:txBody>
      </p:sp>
    </p:spTree>
    <p:extLst>
      <p:ext uri="{BB962C8B-B14F-4D97-AF65-F5344CB8AC3E}">
        <p14:creationId xmlns:p14="http://schemas.microsoft.com/office/powerpoint/2010/main" val="39901623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Direct Memory Access (DMA)-8</a:t>
            </a:r>
            <a:endParaRPr lang="en-IN" dirty="0"/>
          </a:p>
        </p:txBody>
      </p:sp>
      <p:sp>
        <p:nvSpPr>
          <p:cNvPr id="3" name="Content Placeholder 2"/>
          <p:cNvSpPr>
            <a:spLocks noGrp="1"/>
          </p:cNvSpPr>
          <p:nvPr>
            <p:ph idx="1"/>
          </p:nvPr>
        </p:nvSpPr>
        <p:spPr/>
        <p:txBody>
          <a:bodyPr>
            <a:normAutofit fontScale="77500" lnSpcReduction="20000"/>
          </a:bodyPr>
          <a:lstStyle/>
          <a:p>
            <a:pPr algn="just"/>
            <a:r>
              <a:rPr lang="en-IN" dirty="0"/>
              <a:t>Requests by DMA devices for using the bus are always given higher priority than processor requests.</a:t>
            </a:r>
          </a:p>
          <a:p>
            <a:pPr algn="just"/>
            <a:r>
              <a:rPr lang="en-IN" dirty="0"/>
              <a:t>Among different DMA devices, top priority is given to high-speed peripherals such as a disk, a high-speed network interface, or a graphics display device. </a:t>
            </a:r>
          </a:p>
          <a:p>
            <a:pPr algn="just"/>
            <a:r>
              <a:rPr lang="en-IN" dirty="0"/>
              <a:t>Since the processor originates most memory access cycles, the DMA controller can be said to </a:t>
            </a:r>
            <a:r>
              <a:rPr lang="en-IN" b="1" dirty="0"/>
              <a:t>“steal” memory cycles from the processor</a:t>
            </a:r>
            <a:r>
              <a:rPr lang="en-IN" dirty="0"/>
              <a:t>. </a:t>
            </a:r>
          </a:p>
          <a:p>
            <a:pPr algn="just"/>
            <a:r>
              <a:rPr lang="en-IN" b="1" dirty="0"/>
              <a:t>Interweaving technique is usually called cycle stealing</a:t>
            </a:r>
            <a:r>
              <a:rPr lang="en-IN" dirty="0"/>
              <a:t>. </a:t>
            </a:r>
          </a:p>
          <a:p>
            <a:pPr algn="just"/>
            <a:r>
              <a:rPr lang="en-IN" dirty="0"/>
              <a:t>Alternatively, the DMA controller may be given exclusive access to the main memory to transfer a block of data without interruption. This is known as </a:t>
            </a:r>
            <a:r>
              <a:rPr lang="en-IN" b="1" dirty="0"/>
              <a:t>block or burst mode</a:t>
            </a:r>
            <a:r>
              <a:rPr lang="en-IN" dirty="0"/>
              <a:t>.</a:t>
            </a:r>
          </a:p>
          <a:p>
            <a:pPr algn="just"/>
            <a:r>
              <a:rPr lang="en-IN" dirty="0"/>
              <a:t>A conflict may arise if both the processor and a DMA controller or two DMA  controllers try to use the bus at the same time to access the main memory. To resolve these conflicts, an arbitration procedure is implemented on the bus to coordinate the activities of all devices requesting memory transfers.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36653528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Direct Memory Access (DMA)-9</a:t>
            </a:r>
            <a:endParaRPr lang="en-IN" dirty="0"/>
          </a:p>
        </p:txBody>
      </p:sp>
      <p:sp>
        <p:nvSpPr>
          <p:cNvPr id="3" name="Content Placeholder 2"/>
          <p:cNvSpPr>
            <a:spLocks noGrp="1"/>
          </p:cNvSpPr>
          <p:nvPr>
            <p:ph idx="1"/>
          </p:nvPr>
        </p:nvSpPr>
        <p:spPr/>
        <p:txBody>
          <a:bodyPr>
            <a:normAutofit fontScale="85000" lnSpcReduction="20000"/>
          </a:bodyPr>
          <a:lstStyle/>
          <a:p>
            <a:r>
              <a:rPr lang="en-IN" sz="2800" b="1" dirty="0">
                <a:solidFill>
                  <a:srgbClr val="000000"/>
                </a:solidFill>
                <a:latin typeface="Times New Roman"/>
              </a:rPr>
              <a:t>Bus Arbitration</a:t>
            </a:r>
          </a:p>
          <a:p>
            <a:pPr lvl="1" algn="just"/>
            <a:r>
              <a:rPr lang="en-IN" dirty="0"/>
              <a:t>The device that is allowed to initiate data transfers on the bus at any given time is called </a:t>
            </a:r>
            <a:r>
              <a:rPr lang="en-IN" b="1" dirty="0"/>
              <a:t>the bus master</a:t>
            </a:r>
            <a:r>
              <a:rPr lang="en-IN" dirty="0"/>
              <a:t>. </a:t>
            </a:r>
          </a:p>
          <a:p>
            <a:pPr lvl="1" algn="just"/>
            <a:r>
              <a:rPr lang="en-IN" dirty="0"/>
              <a:t>When the current master relinquishes control of the bus, another device can acquire this status.</a:t>
            </a:r>
          </a:p>
          <a:p>
            <a:pPr lvl="1" algn="just"/>
            <a:r>
              <a:rPr lang="en-IN" b="1" dirty="0"/>
              <a:t>Bus arbitration </a:t>
            </a:r>
            <a:r>
              <a:rPr lang="en-IN" dirty="0"/>
              <a:t>is the process by which the next device to become the bus master is selected and bus </a:t>
            </a:r>
            <a:r>
              <a:rPr lang="en-IN" dirty="0" err="1"/>
              <a:t>mastership</a:t>
            </a:r>
            <a:r>
              <a:rPr lang="en-IN" dirty="0"/>
              <a:t> is transferred to it.</a:t>
            </a:r>
          </a:p>
          <a:p>
            <a:pPr lvl="1" algn="just"/>
            <a:r>
              <a:rPr lang="en-IN" dirty="0"/>
              <a:t>The selection of the bus master must take into account the needs of various devices by establishing a priority system for gaining access to the bus.</a:t>
            </a:r>
          </a:p>
          <a:p>
            <a:pPr lvl="1" algn="just"/>
            <a:r>
              <a:rPr lang="en-IN" dirty="0"/>
              <a:t>There are two approaches to bus arbitration: </a:t>
            </a:r>
            <a:r>
              <a:rPr lang="en-IN" b="1" dirty="0"/>
              <a:t>centralized and distributed. </a:t>
            </a:r>
          </a:p>
          <a:p>
            <a:pPr lvl="1" algn="just"/>
            <a:r>
              <a:rPr lang="en-IN" dirty="0"/>
              <a:t>In centralized arbitration, a single bus arbiter performs the required arbitration.  In distributed arbitration, all devices participate in the selection of the next bus master.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42572812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Direct Memory Access (DMA)-10</a:t>
            </a:r>
            <a:endParaRPr lang="en-IN" dirty="0"/>
          </a:p>
        </p:txBody>
      </p:sp>
      <p:sp>
        <p:nvSpPr>
          <p:cNvPr id="3" name="Content Placeholder 2"/>
          <p:cNvSpPr>
            <a:spLocks noGrp="1"/>
          </p:cNvSpPr>
          <p:nvPr>
            <p:ph idx="1"/>
          </p:nvPr>
        </p:nvSpPr>
        <p:spPr>
          <a:xfrm>
            <a:off x="457200" y="1935480"/>
            <a:ext cx="8229600" cy="4541520"/>
          </a:xfrm>
        </p:spPr>
        <p:txBody>
          <a:bodyPr>
            <a:normAutofit fontScale="85000" lnSpcReduction="20000"/>
          </a:bodyPr>
          <a:lstStyle/>
          <a:p>
            <a:pPr lvl="0">
              <a:buClr>
                <a:srgbClr val="0BD0D9"/>
              </a:buClr>
            </a:pPr>
            <a:r>
              <a:rPr lang="en-IN" sz="2800" b="1" dirty="0">
                <a:solidFill>
                  <a:srgbClr val="000000"/>
                </a:solidFill>
                <a:latin typeface="Times New Roman"/>
              </a:rPr>
              <a:t>Bus Arbitration</a:t>
            </a:r>
            <a:endParaRPr lang="en-IN" b="1" dirty="0"/>
          </a:p>
          <a:p>
            <a:pPr lvl="1"/>
            <a:r>
              <a:rPr lang="en-IN" b="1" dirty="0"/>
              <a:t>Centralized Arbitration</a:t>
            </a:r>
          </a:p>
          <a:p>
            <a:pPr lvl="1" algn="just"/>
            <a:r>
              <a:rPr lang="en-IN" dirty="0"/>
              <a:t>The bus arbiter may be the processor or a separate unit connected to the bus. The processor is normally the bus master unless it grants bus </a:t>
            </a:r>
            <a:r>
              <a:rPr lang="en-IN" dirty="0" err="1"/>
              <a:t>mastership</a:t>
            </a:r>
            <a:r>
              <a:rPr lang="en-IN" dirty="0"/>
              <a:t> to one of the DMA controllers.</a:t>
            </a:r>
          </a:p>
          <a:p>
            <a:pPr lvl="1" algn="just"/>
            <a:r>
              <a:rPr lang="en-IN" dirty="0"/>
              <a:t>A DMA controller indicates that it needs to become the bus master by activating the </a:t>
            </a:r>
            <a:r>
              <a:rPr lang="en-IN" b="1" dirty="0"/>
              <a:t>Bus-Request line BR</a:t>
            </a:r>
            <a:r>
              <a:rPr lang="en-IN" dirty="0"/>
              <a:t> </a:t>
            </a:r>
            <a:r>
              <a:rPr lang="en-IN" b="1" dirty="0"/>
              <a:t>(Active Low)</a:t>
            </a:r>
            <a:r>
              <a:rPr lang="en-IN" dirty="0"/>
              <a:t>.</a:t>
            </a:r>
          </a:p>
          <a:p>
            <a:pPr lvl="1" algn="just"/>
            <a:r>
              <a:rPr lang="en-IN" dirty="0"/>
              <a:t>When </a:t>
            </a:r>
            <a:r>
              <a:rPr lang="en-IN" b="1" dirty="0"/>
              <a:t>Bus-Request is activated,</a:t>
            </a:r>
            <a:r>
              <a:rPr lang="en-IN" dirty="0"/>
              <a:t> the processor activates the </a:t>
            </a:r>
            <a:r>
              <a:rPr lang="en-IN" b="1" dirty="0"/>
              <a:t>Bus-Grant signal, BG1</a:t>
            </a:r>
            <a:r>
              <a:rPr lang="en-IN" dirty="0"/>
              <a:t>, indicating to the DMA controllers that they may use the bus when it becomes free. </a:t>
            </a:r>
          </a:p>
          <a:p>
            <a:pPr lvl="1" algn="just"/>
            <a:r>
              <a:rPr lang="en-IN" dirty="0"/>
              <a:t>This signal is connected to all </a:t>
            </a:r>
            <a:r>
              <a:rPr lang="en-IN" b="1" dirty="0"/>
              <a:t>DMA controllers using a daisy-chain arrangement</a:t>
            </a:r>
            <a:r>
              <a:rPr lang="en-IN" dirty="0"/>
              <a:t>.</a:t>
            </a:r>
          </a:p>
          <a:p>
            <a:pPr lvl="1" algn="just"/>
            <a:r>
              <a:rPr lang="en-IN" dirty="0"/>
              <a:t>The current bus master indicates to all device that it is using the bus by activating line called </a:t>
            </a:r>
            <a:r>
              <a:rPr lang="en-IN" b="1" dirty="0"/>
              <a:t>Bus-Busy (Active Low)</a:t>
            </a:r>
          </a:p>
          <a:p>
            <a:pPr lvl="1" algn="just"/>
            <a:r>
              <a:rPr lang="en-IN" dirty="0">
                <a:solidFill>
                  <a:srgbClr val="000000"/>
                </a:solidFill>
                <a:latin typeface="Times New Roman"/>
              </a:rPr>
              <a:t>Bus-Busy to prevent other devices from using the bus at the same time</a:t>
            </a:r>
            <a:endParaRPr lang="en-IN"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8950990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67512"/>
          </a:xfrm>
        </p:spPr>
        <p:txBody>
          <a:bodyPr>
            <a:normAutofit fontScale="90000"/>
          </a:bodyPr>
          <a:lstStyle/>
          <a:p>
            <a:r>
              <a:rPr lang="en-IN" b="1" dirty="0"/>
              <a:t>Direct Memory Access (DMA)-11</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pic>
        <p:nvPicPr>
          <p:cNvPr id="3074" name="Picture 2"/>
          <p:cNvPicPr>
            <a:picLocks noChangeAspect="1" noChangeArrowheads="1"/>
          </p:cNvPicPr>
          <p:nvPr/>
        </p:nvPicPr>
        <p:blipFill>
          <a:blip r:embed="rId2">
            <a:grayscl/>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420909" y="152400"/>
            <a:ext cx="8222343"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533400" y="3276600"/>
            <a:ext cx="8109851"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0568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4"/>
                                        </p:tgtEl>
                                        <p:attrNameLst>
                                          <p:attrName>style.visibility</p:attrName>
                                        </p:attrNameLst>
                                      </p:cBhvr>
                                      <p:to>
                                        <p:strVal val="visible"/>
                                      </p:to>
                                    </p:set>
                                    <p:animEffect transition="in" filter="fade">
                                      <p:cBhvr>
                                        <p:cTn id="14" dur="1000"/>
                                        <p:tgtEl>
                                          <p:spTgt spid="3074"/>
                                        </p:tgtEl>
                                      </p:cBhvr>
                                    </p:animEffect>
                                    <p:anim calcmode="lin" valueType="num">
                                      <p:cBhvr>
                                        <p:cTn id="15" dur="1000" fill="hold"/>
                                        <p:tgtEl>
                                          <p:spTgt spid="3074"/>
                                        </p:tgtEl>
                                        <p:attrNameLst>
                                          <p:attrName>ppt_x</p:attrName>
                                        </p:attrNameLst>
                                      </p:cBhvr>
                                      <p:tavLst>
                                        <p:tav tm="0">
                                          <p:val>
                                            <p:strVal val="#ppt_x"/>
                                          </p:val>
                                        </p:tav>
                                        <p:tav tm="100000">
                                          <p:val>
                                            <p:strVal val="#ppt_x"/>
                                          </p:val>
                                        </p:tav>
                                      </p:tavLst>
                                    </p:anim>
                                    <p:anim calcmode="lin" valueType="num">
                                      <p:cBhvr>
                                        <p:cTn id="16"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5"/>
                                        </p:tgtEl>
                                        <p:attrNameLst>
                                          <p:attrName>style.visibility</p:attrName>
                                        </p:attrNameLst>
                                      </p:cBhvr>
                                      <p:to>
                                        <p:strVal val="visible"/>
                                      </p:to>
                                    </p:set>
                                    <p:animEffect transition="in" filter="fade">
                                      <p:cBhvr>
                                        <p:cTn id="21" dur="1000"/>
                                        <p:tgtEl>
                                          <p:spTgt spid="3075"/>
                                        </p:tgtEl>
                                      </p:cBhvr>
                                    </p:animEffect>
                                    <p:anim calcmode="lin" valueType="num">
                                      <p:cBhvr>
                                        <p:cTn id="22" dur="1000" fill="hold"/>
                                        <p:tgtEl>
                                          <p:spTgt spid="3075"/>
                                        </p:tgtEl>
                                        <p:attrNameLst>
                                          <p:attrName>ppt_x</p:attrName>
                                        </p:attrNameLst>
                                      </p:cBhvr>
                                      <p:tavLst>
                                        <p:tav tm="0">
                                          <p:val>
                                            <p:strVal val="#ppt_x"/>
                                          </p:val>
                                        </p:tav>
                                        <p:tav tm="100000">
                                          <p:val>
                                            <p:strVal val="#ppt_x"/>
                                          </p:val>
                                        </p:tav>
                                      </p:tavLst>
                                    </p:anim>
                                    <p:anim calcmode="lin" valueType="num">
                                      <p:cBhvr>
                                        <p:cTn id="23" dur="1000" fill="hold"/>
                                        <p:tgtEl>
                                          <p:spTgt spid="30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Direct Memory Access (DMA)-12</a:t>
            </a:r>
            <a:endParaRPr lang="en-IN" dirty="0"/>
          </a:p>
        </p:txBody>
      </p:sp>
      <p:sp>
        <p:nvSpPr>
          <p:cNvPr id="3" name="Content Placeholder 2"/>
          <p:cNvSpPr>
            <a:spLocks noGrp="1"/>
          </p:cNvSpPr>
          <p:nvPr>
            <p:ph idx="1"/>
          </p:nvPr>
        </p:nvSpPr>
        <p:spPr/>
        <p:txBody>
          <a:bodyPr>
            <a:normAutofit lnSpcReduction="10000"/>
          </a:bodyPr>
          <a:lstStyle/>
          <a:p>
            <a:pPr lvl="0">
              <a:buClr>
                <a:srgbClr val="0BD0D9"/>
              </a:buClr>
            </a:pPr>
            <a:r>
              <a:rPr lang="en-IN" sz="2400" b="1" dirty="0">
                <a:solidFill>
                  <a:srgbClr val="000000"/>
                </a:solidFill>
                <a:latin typeface="Times New Roman"/>
              </a:rPr>
              <a:t>Bus Arbitration</a:t>
            </a:r>
            <a:endParaRPr lang="en-IN" sz="2200" b="1" dirty="0">
              <a:solidFill>
                <a:prstClr val="black"/>
              </a:solidFill>
            </a:endParaRPr>
          </a:p>
          <a:p>
            <a:pPr lvl="1">
              <a:buClr>
                <a:srgbClr val="0F6FC6"/>
              </a:buClr>
            </a:pPr>
            <a:r>
              <a:rPr lang="en-IN" sz="2000" b="1" dirty="0"/>
              <a:t>Distributed  </a:t>
            </a:r>
            <a:r>
              <a:rPr lang="en-IN" sz="2000" b="1" dirty="0">
                <a:solidFill>
                  <a:prstClr val="black"/>
                </a:solidFill>
              </a:rPr>
              <a:t>Arbitration</a:t>
            </a:r>
          </a:p>
          <a:p>
            <a:pPr lvl="1" algn="just">
              <a:buClr>
                <a:srgbClr val="0F6FC6"/>
              </a:buClr>
            </a:pPr>
            <a:r>
              <a:rPr lang="en-IN" sz="2000" dirty="0">
                <a:solidFill>
                  <a:prstClr val="black"/>
                </a:solidFill>
              </a:rPr>
              <a:t>Distributed arbitration means that all devices waiting to use the bus have equal responsibility in carrying out the arbitration process, without using a central arbiter. </a:t>
            </a:r>
          </a:p>
          <a:p>
            <a:pPr lvl="1" algn="just">
              <a:buClr>
                <a:srgbClr val="0F6FC6"/>
              </a:buClr>
            </a:pPr>
            <a:r>
              <a:rPr lang="en-IN" sz="2000" dirty="0">
                <a:solidFill>
                  <a:prstClr val="black"/>
                </a:solidFill>
              </a:rPr>
              <a:t>Each device on the bus assigned a 4-bit identification number. When one or more devices request the bus, they </a:t>
            </a:r>
            <a:r>
              <a:rPr lang="en-IN" sz="2000" dirty="0"/>
              <a:t>assert the </a:t>
            </a:r>
            <a:r>
              <a:rPr lang="en-IN" sz="2000" b="1" dirty="0">
                <a:solidFill>
                  <a:prstClr val="black"/>
                </a:solidFill>
              </a:rPr>
              <a:t>Start Arbitration (Active Low)</a:t>
            </a:r>
            <a:r>
              <a:rPr lang="en-IN" sz="2000" dirty="0">
                <a:solidFill>
                  <a:prstClr val="black"/>
                </a:solidFill>
              </a:rPr>
              <a:t> </a:t>
            </a:r>
            <a:r>
              <a:rPr lang="en-IN" sz="2000" dirty="0"/>
              <a:t>signal and place their 4-bit ID numbers on four line, ARB0 through ARB3 .</a:t>
            </a:r>
          </a:p>
          <a:p>
            <a:pPr lvl="1" algn="just">
              <a:buClr>
                <a:srgbClr val="0F6FC6"/>
              </a:buClr>
            </a:pPr>
            <a:r>
              <a:rPr lang="en-IN" sz="2000" dirty="0">
                <a:solidFill>
                  <a:prstClr val="black"/>
                </a:solidFill>
              </a:rPr>
              <a:t>A winner is selected as a result of the interaction among the signals transmitted over those liens by all contenders. </a:t>
            </a:r>
          </a:p>
          <a:p>
            <a:pPr lvl="1" algn="just">
              <a:buClr>
                <a:srgbClr val="0F6FC6"/>
              </a:buClr>
            </a:pPr>
            <a:r>
              <a:rPr lang="en-IN" sz="2000" dirty="0">
                <a:solidFill>
                  <a:prstClr val="black"/>
                </a:solidFill>
              </a:rPr>
              <a:t>The net outcome is that the code on the four lines represents the request that has the highest ID number.</a:t>
            </a:r>
          </a:p>
          <a:p>
            <a:pPr lvl="1">
              <a:buClr>
                <a:srgbClr val="0F6FC6"/>
              </a:buClr>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32651314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p:txBody>
          <a:bodyPr>
            <a:normAutofit fontScale="92500" lnSpcReduction="20000"/>
          </a:bodyPr>
          <a:lstStyle/>
          <a:p>
            <a:pPr algn="just"/>
            <a:r>
              <a:rPr lang="en-IN" dirty="0"/>
              <a:t>Device A and B having ID 5 (0101) and 6 (0110).</a:t>
            </a:r>
          </a:p>
          <a:p>
            <a:pPr algn="just"/>
            <a:r>
              <a:rPr lang="en-IN" dirty="0"/>
              <a:t>Both sent the ID</a:t>
            </a:r>
          </a:p>
          <a:p>
            <a:pPr algn="just"/>
            <a:r>
              <a:rPr lang="en-IN" dirty="0"/>
              <a:t>Code seen by both device is 0111.</a:t>
            </a:r>
          </a:p>
          <a:p>
            <a:pPr algn="just"/>
            <a:r>
              <a:rPr lang="en-IN" dirty="0"/>
              <a:t>Each device  compares the pattern on the arbitration lines to it own ID, starting from MSB. If it detects a difference at any bit position, it disables its drivers at that bit position and for all lower order bits.</a:t>
            </a:r>
          </a:p>
        </p:txBody>
      </p:sp>
      <p:sp>
        <p:nvSpPr>
          <p:cNvPr id="2" name="Title 1"/>
          <p:cNvSpPr>
            <a:spLocks noGrp="1"/>
          </p:cNvSpPr>
          <p:nvPr>
            <p:ph type="title"/>
          </p:nvPr>
        </p:nvSpPr>
        <p:spPr/>
        <p:txBody>
          <a:bodyPr anchor="t">
            <a:normAutofit fontScale="90000"/>
          </a:bodyPr>
          <a:lstStyle/>
          <a:p>
            <a:r>
              <a:rPr lang="en-IN" b="1" dirty="0"/>
              <a:t>Direct Memory Access (DMA)-13</a:t>
            </a:r>
            <a:endParaRPr lang="en-IN" dirty="0"/>
          </a:p>
        </p:txBody>
      </p:sp>
      <p:sp>
        <p:nvSpPr>
          <p:cNvPr id="5" name="Content Placeholder 4"/>
          <p:cNvSpPr>
            <a:spLocks noGrp="1"/>
          </p:cNvSpPr>
          <p:nvPr>
            <p:ph sz="half" idx="1"/>
          </p:nvPr>
        </p:nvSpPr>
        <p:spPr/>
        <p:txBody>
          <a:bodyPr>
            <a:normAutofit fontScale="92500" lnSpcReduction="20000"/>
          </a:bodyPr>
          <a:lstStyle/>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pic>
        <p:nvPicPr>
          <p:cNvPr id="4098" name="Picture 2"/>
          <p:cNvPicPr>
            <a:picLocks noChangeAspect="1" noChangeArrowheads="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381000" y="1956913"/>
            <a:ext cx="4114800" cy="4372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97792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r>
              <a:rPr lang="en-IN" b="1" dirty="0"/>
              <a:t>Direct Memory Access (DMA)-13</a:t>
            </a:r>
            <a:endParaRPr lang="en-IN" dirty="0"/>
          </a:p>
        </p:txBody>
      </p:sp>
      <p:sp>
        <p:nvSpPr>
          <p:cNvPr id="7" name="Content Placeholder 6"/>
          <p:cNvSpPr>
            <a:spLocks noGrp="1"/>
          </p:cNvSpPr>
          <p:nvPr>
            <p:ph sz="half" idx="1"/>
          </p:nvPr>
        </p:nvSpPr>
        <p:spPr/>
        <p:txBody>
          <a:bodyPr/>
          <a:lstStyle/>
          <a:p>
            <a:endParaRPr lang="en-IN"/>
          </a:p>
        </p:txBody>
      </p:sp>
      <p:sp>
        <p:nvSpPr>
          <p:cNvPr id="9" name="Content Placeholder 8"/>
          <p:cNvSpPr>
            <a:spLocks noGrp="1"/>
          </p:cNvSpPr>
          <p:nvPr>
            <p:ph sz="half" idx="2"/>
          </p:nvPr>
        </p:nvSpPr>
        <p:spPr/>
        <p:txBody>
          <a:bodyPr/>
          <a:lstStyle/>
          <a:p>
            <a:pPr algn="just"/>
            <a:r>
              <a:rPr lang="en-IN" dirty="0"/>
              <a:t>It does so by placing 0 at the input of these drivers.</a:t>
            </a:r>
          </a:p>
          <a:p>
            <a:pPr algn="just"/>
            <a:r>
              <a:rPr lang="en-IN" dirty="0"/>
              <a:t>Device-A detects a difference on line ARB1 so it disable line ARB1  and ARB0.</a:t>
            </a:r>
          </a:p>
          <a:p>
            <a:pPr algn="just"/>
            <a:r>
              <a:rPr lang="en-IN" dirty="0"/>
              <a:t>So Device-B wins because pattern change to 0110.</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pic>
        <p:nvPicPr>
          <p:cNvPr id="4098" name="Picture 2"/>
          <p:cNvPicPr>
            <a:picLocks noChangeAspect="1" noChangeArrowheads="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381000" y="1956913"/>
            <a:ext cx="4114800" cy="4372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3380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t">
            <a:normAutofit/>
          </a:bodyPr>
          <a:lstStyle/>
          <a:p>
            <a:r>
              <a:rPr lang="en-IN" b="1" dirty="0"/>
              <a:t>Buses-1</a:t>
            </a:r>
            <a:endParaRPr lang="en-IN" dirty="0"/>
          </a:p>
        </p:txBody>
      </p:sp>
      <p:sp>
        <p:nvSpPr>
          <p:cNvPr id="7" name="Content Placeholder 6"/>
          <p:cNvSpPr>
            <a:spLocks noGrp="1"/>
          </p:cNvSpPr>
          <p:nvPr>
            <p:ph idx="1"/>
          </p:nvPr>
        </p:nvSpPr>
        <p:spPr/>
        <p:txBody>
          <a:bodyPr>
            <a:normAutofit/>
          </a:bodyPr>
          <a:lstStyle/>
          <a:p>
            <a:pPr algn="just"/>
            <a:r>
              <a:rPr lang="en-IN" dirty="0"/>
              <a:t>The bus protocol determines when a device may place information on the bus, when it may load the data on the bus into one of its registers, and so on.</a:t>
            </a:r>
          </a:p>
          <a:p>
            <a:pPr algn="just"/>
            <a:r>
              <a:rPr lang="en-IN" dirty="0"/>
              <a:t>These rules are implemented by control signals that indicate what and when actions are to be taken. </a:t>
            </a:r>
          </a:p>
          <a:p>
            <a:pPr algn="just"/>
            <a:r>
              <a:rPr lang="en-IN" b="1" dirty="0"/>
              <a:t>Master or initiator- Device which initiate data transfers</a:t>
            </a:r>
          </a:p>
          <a:p>
            <a:pPr algn="just"/>
            <a:r>
              <a:rPr lang="en-IN" b="1" dirty="0"/>
              <a:t>Slave or target- Device addressed by master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27183319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b="1" dirty="0"/>
              <a:t>Buses-2 Synchronous Bus</a:t>
            </a:r>
            <a:endParaRPr lang="en-IN" dirty="0"/>
          </a:p>
        </p:txBody>
      </p:sp>
      <p:sp>
        <p:nvSpPr>
          <p:cNvPr id="3" name="Content Placeholder 2"/>
          <p:cNvSpPr>
            <a:spLocks noGrp="1"/>
          </p:cNvSpPr>
          <p:nvPr>
            <p:ph idx="1"/>
          </p:nvPr>
        </p:nvSpPr>
        <p:spPr>
          <a:xfrm>
            <a:off x="457200" y="1600200"/>
            <a:ext cx="8229600" cy="4389120"/>
          </a:xfrm>
        </p:spPr>
        <p:txBody>
          <a:bodyPr/>
          <a:lstStyle/>
          <a:p>
            <a:pPr algn="just"/>
            <a:r>
              <a:rPr lang="en-IN" dirty="0"/>
              <a:t>All devices derive timing information from a control line called the </a:t>
            </a:r>
            <a:r>
              <a:rPr lang="en-IN" i="1" dirty="0"/>
              <a:t>bus clock</a:t>
            </a:r>
          </a:p>
          <a:p>
            <a:pPr algn="just"/>
            <a:r>
              <a:rPr lang="en-IN" dirty="0"/>
              <a:t>The timing diagram shows an </a:t>
            </a:r>
            <a:r>
              <a:rPr lang="en-IN" b="1" dirty="0"/>
              <a:t>idealized representation </a:t>
            </a:r>
            <a:r>
              <a:rPr lang="en-IN" dirty="0"/>
              <a:t>of the actions that take place on the bus lines.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762000" y="3657600"/>
            <a:ext cx="7696200"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0685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Count..</a:t>
            </a:r>
          </a:p>
        </p:txBody>
      </p:sp>
      <p:sp>
        <p:nvSpPr>
          <p:cNvPr id="6" name="Content Placeholder 5"/>
          <p:cNvSpPr>
            <a:spLocks noGrp="1"/>
          </p:cNvSpPr>
          <p:nvPr>
            <p:ph idx="1"/>
          </p:nvPr>
        </p:nvSpPr>
        <p:spPr/>
        <p:txBody>
          <a:bodyPr>
            <a:normAutofit fontScale="85000" lnSpcReduction="10000"/>
          </a:bodyPr>
          <a:lstStyle/>
          <a:p>
            <a:r>
              <a:rPr lang="en-IN" dirty="0"/>
              <a:t>Memory-mapped I/O, any machine instruction that can access memory can be used to transfer data to or from an I/O device. </a:t>
            </a:r>
          </a:p>
          <a:p>
            <a:r>
              <a:rPr lang="en-IN" dirty="0"/>
              <a:t>For example, if DATAIN is the address of a register in an input device, the instruction</a:t>
            </a:r>
          </a:p>
          <a:p>
            <a:pPr marL="0" indent="0">
              <a:buNone/>
            </a:pPr>
            <a:r>
              <a:rPr lang="en-IN" dirty="0"/>
              <a:t>	Load R2, DATAIN</a:t>
            </a:r>
          </a:p>
          <a:p>
            <a:pPr marL="0" indent="0" algn="just">
              <a:buNone/>
            </a:pPr>
            <a:r>
              <a:rPr lang="en-IN" dirty="0"/>
              <a:t>	reads the data from the DATAIN register and loads them into processor register R2. </a:t>
            </a:r>
          </a:p>
          <a:p>
            <a:r>
              <a:rPr lang="en-IN" dirty="0"/>
              <a:t>Similarly, the instruction</a:t>
            </a:r>
          </a:p>
          <a:p>
            <a:pPr marL="0" indent="0">
              <a:buNone/>
            </a:pPr>
            <a:r>
              <a:rPr lang="en-IN" dirty="0"/>
              <a:t>	Store R2, DATAOUT</a:t>
            </a:r>
          </a:p>
          <a:p>
            <a:pPr marL="0" indent="0" algn="just">
              <a:buNone/>
            </a:pPr>
            <a:r>
              <a:rPr lang="en-IN" dirty="0"/>
              <a:t>	sends the contents of register R2 to location 	DATAOUT, which is a register in an output device.</a:t>
            </a:r>
          </a:p>
          <a:p>
            <a:pPr marL="0" indent="0" algn="just">
              <a:buNone/>
            </a:pPr>
            <a:r>
              <a:rPr lang="en-IN" dirty="0"/>
              <a:t>In Intel Processor IN and OUT instructions used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1619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1000"/>
                                        <p:tgtEl>
                                          <p:spTgt spid="6">
                                            <p:txEl>
                                              <p:pRg st="5" end="5"/>
                                            </p:txEl>
                                          </p:spTgt>
                                        </p:tgtEl>
                                      </p:cBhvr>
                                    </p:animEffect>
                                    <p:anim calcmode="lin" valueType="num">
                                      <p:cBhvr>
                                        <p:cTn id="4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Effect transition="in" filter="fade">
                                      <p:cBhvr>
                                        <p:cTn id="49" dur="1000"/>
                                        <p:tgtEl>
                                          <p:spTgt spid="6">
                                            <p:txEl>
                                              <p:pRg st="6" end="6"/>
                                            </p:txEl>
                                          </p:spTgt>
                                        </p:tgtEl>
                                      </p:cBhvr>
                                    </p:animEffect>
                                    <p:anim calcmode="lin" valueType="num">
                                      <p:cBhvr>
                                        <p:cTn id="5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6">
                                            <p:txEl>
                                              <p:pRg st="7" end="7"/>
                                            </p:txEl>
                                          </p:spTgt>
                                        </p:tgtEl>
                                        <p:attrNameLst>
                                          <p:attrName>style.visibility</p:attrName>
                                        </p:attrNameLst>
                                      </p:cBhvr>
                                      <p:to>
                                        <p:strVal val="visible"/>
                                      </p:to>
                                    </p:set>
                                    <p:animEffect transition="in" filter="fade">
                                      <p:cBhvr>
                                        <p:cTn id="56" dur="1000"/>
                                        <p:tgtEl>
                                          <p:spTgt spid="6">
                                            <p:txEl>
                                              <p:pRg st="7" end="7"/>
                                            </p:txEl>
                                          </p:spTgt>
                                        </p:tgtEl>
                                      </p:cBhvr>
                                    </p:animEffect>
                                    <p:anim calcmode="lin" valueType="num">
                                      <p:cBhvr>
                                        <p:cTn id="57"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b="1" dirty="0"/>
              <a:t>Buses-3 Synchronous Bus</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IN" sz="2000" dirty="0"/>
              <a:t>The sequence of signal events during an input (Read) operation. </a:t>
            </a:r>
          </a:p>
          <a:p>
            <a:pPr algn="just"/>
            <a:r>
              <a:rPr lang="en-IN" sz="2000" dirty="0"/>
              <a:t>At time </a:t>
            </a:r>
            <a:r>
              <a:rPr lang="en-IN" sz="2000" b="1" i="1" dirty="0"/>
              <a:t>t</a:t>
            </a:r>
            <a:r>
              <a:rPr lang="en-IN" sz="2000" b="1" dirty="0"/>
              <a:t>0</a:t>
            </a:r>
            <a:r>
              <a:rPr lang="en-IN" sz="2000" dirty="0"/>
              <a:t>, the master places the device address on the address lines and sends a command on the control lines indicating a Read operation. </a:t>
            </a:r>
          </a:p>
          <a:p>
            <a:pPr algn="just"/>
            <a:r>
              <a:rPr lang="en-IN" sz="2000" dirty="0"/>
              <a:t>Information travels over the bus.</a:t>
            </a:r>
          </a:p>
          <a:p>
            <a:pPr algn="just"/>
            <a:r>
              <a:rPr lang="en-IN" sz="2000" dirty="0"/>
              <a:t>The clock pulse width, </a:t>
            </a:r>
            <a:r>
              <a:rPr lang="en-IN" sz="2000" b="1" i="1" dirty="0"/>
              <a:t>t</a:t>
            </a:r>
            <a:r>
              <a:rPr lang="en-IN" sz="2000" b="1" dirty="0"/>
              <a:t>1 − </a:t>
            </a:r>
            <a:r>
              <a:rPr lang="en-IN" sz="2000" b="1" i="1" dirty="0"/>
              <a:t>t</a:t>
            </a:r>
            <a:r>
              <a:rPr lang="en-IN" sz="2000" b="1" dirty="0"/>
              <a:t>0</a:t>
            </a:r>
            <a:r>
              <a:rPr lang="en-IN" sz="2000" dirty="0"/>
              <a:t>, must be longer than the maximum propagation delay over the bus. Also, it must be long enough to allow all devices to decode the address and control signals, so that the addressed device (the slave) can respond at time </a:t>
            </a:r>
            <a:r>
              <a:rPr lang="en-IN" sz="2000" b="1" i="1" dirty="0"/>
              <a:t>t</a:t>
            </a:r>
            <a:r>
              <a:rPr lang="en-IN" sz="2000" b="1" dirty="0"/>
              <a:t>1</a:t>
            </a:r>
            <a:r>
              <a:rPr lang="en-IN" sz="2000" dirty="0"/>
              <a:t> by placing the requested input data on the data lines. </a:t>
            </a:r>
          </a:p>
          <a:p>
            <a:pPr algn="just"/>
            <a:r>
              <a:rPr lang="en-IN" sz="2000" dirty="0"/>
              <a:t>At the end of the clock cycle, at time </a:t>
            </a:r>
            <a:r>
              <a:rPr lang="en-IN" sz="2000" b="1" i="1" dirty="0"/>
              <a:t>t</a:t>
            </a:r>
            <a:r>
              <a:rPr lang="en-IN" sz="2000" b="1" dirty="0"/>
              <a:t>2</a:t>
            </a:r>
            <a:r>
              <a:rPr lang="en-IN" sz="2000" dirty="0"/>
              <a:t>, the master loads the data on the data lines into one of its registers.</a:t>
            </a:r>
          </a:p>
          <a:p>
            <a:pPr algn="just"/>
            <a:r>
              <a:rPr lang="en-IN" sz="2000" dirty="0"/>
              <a:t>To be loaded correctly into a register, data must be available for a period greater than the setup time of the register. </a:t>
            </a:r>
          </a:p>
          <a:p>
            <a:pPr algn="just"/>
            <a:r>
              <a:rPr lang="en-IN" sz="2000" dirty="0"/>
              <a:t>Hence, the period </a:t>
            </a:r>
            <a:r>
              <a:rPr lang="en-IN" sz="2000" b="1" i="1" dirty="0"/>
              <a:t>t</a:t>
            </a:r>
            <a:r>
              <a:rPr lang="en-IN" sz="2000" b="1" dirty="0"/>
              <a:t>2 − </a:t>
            </a:r>
            <a:r>
              <a:rPr lang="en-IN" sz="2000" b="1" i="1" dirty="0"/>
              <a:t>t</a:t>
            </a:r>
            <a:r>
              <a:rPr lang="en-IN" sz="2000" b="1" dirty="0"/>
              <a:t>1</a:t>
            </a:r>
            <a:r>
              <a:rPr lang="en-IN" sz="2000" dirty="0"/>
              <a:t> must be greater than the maximum propagation time on the bus plus the setup time of the master’s register.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60</a:t>
            </a:fld>
            <a:endParaRPr lang="en-US"/>
          </a:p>
        </p:txBody>
      </p:sp>
    </p:spTree>
    <p:extLst>
      <p:ext uri="{BB962C8B-B14F-4D97-AF65-F5344CB8AC3E}">
        <p14:creationId xmlns:p14="http://schemas.microsoft.com/office/powerpoint/2010/main" val="30974818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b="1" dirty="0"/>
              <a:t>Buses-4 Synchronous Bus</a:t>
            </a:r>
            <a:endParaRPr lang="en-IN" dirty="0"/>
          </a:p>
        </p:txBody>
      </p:sp>
      <p:sp>
        <p:nvSpPr>
          <p:cNvPr id="3" name="Content Placeholder 2"/>
          <p:cNvSpPr>
            <a:spLocks noGrp="1"/>
          </p:cNvSpPr>
          <p:nvPr>
            <p:ph idx="1"/>
          </p:nvPr>
        </p:nvSpPr>
        <p:spPr>
          <a:xfrm>
            <a:off x="457200" y="1630680"/>
            <a:ext cx="8229600" cy="4389120"/>
          </a:xfrm>
        </p:spPr>
        <p:txBody>
          <a:bodyPr/>
          <a:lstStyle/>
          <a:p>
            <a:pPr algn="just"/>
            <a:r>
              <a:rPr lang="en-IN" dirty="0"/>
              <a:t>The </a:t>
            </a:r>
            <a:r>
              <a:rPr lang="en-IN" b="1" dirty="0"/>
              <a:t>exact times at </a:t>
            </a:r>
            <a:r>
              <a:rPr lang="en-IN" dirty="0"/>
              <a:t>which signals change state are somewhat different from </a:t>
            </a:r>
            <a:r>
              <a:rPr lang="en-IN" b="1" dirty="0"/>
              <a:t>idealized representation</a:t>
            </a:r>
            <a:r>
              <a:rPr lang="en-IN" dirty="0"/>
              <a:t>, because of propagation delays on bus wires and in the circuits of the devices.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1113362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b="1" dirty="0"/>
              <a:t>Buses-5 Synchronous Bus</a:t>
            </a:r>
            <a:endParaRPr lang="en-IN" dirty="0"/>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828800"/>
            <a:ext cx="8077200" cy="469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3865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b="1" dirty="0"/>
              <a:t>Buses-6 Synchronous Bus</a:t>
            </a:r>
            <a:endParaRPr lang="en-IN" dirty="0"/>
          </a:p>
        </p:txBody>
      </p:sp>
      <p:sp>
        <p:nvSpPr>
          <p:cNvPr id="3" name="Content Placeholder 2"/>
          <p:cNvSpPr>
            <a:spLocks noGrp="1"/>
          </p:cNvSpPr>
          <p:nvPr>
            <p:ph idx="1"/>
          </p:nvPr>
        </p:nvSpPr>
        <p:spPr/>
        <p:txBody>
          <a:bodyPr>
            <a:normAutofit fontScale="85000" lnSpcReduction="10000"/>
          </a:bodyPr>
          <a:lstStyle/>
          <a:p>
            <a:pPr algn="just"/>
            <a:r>
              <a:rPr lang="en-IN" dirty="0"/>
              <a:t>The master sends the address and command signals on the rising edge of the clock at the beginning of the clock cycle (</a:t>
            </a:r>
            <a:r>
              <a:rPr lang="en-IN" b="1" dirty="0"/>
              <a:t>at </a:t>
            </a:r>
            <a:r>
              <a:rPr lang="en-IN" b="1" i="1" dirty="0"/>
              <a:t>t</a:t>
            </a:r>
            <a:r>
              <a:rPr lang="en-IN" b="1" dirty="0"/>
              <a:t>0</a:t>
            </a:r>
            <a:r>
              <a:rPr lang="en-IN" dirty="0"/>
              <a:t>). However, these signals do not actually appear on the bus until </a:t>
            </a:r>
            <a:r>
              <a:rPr lang="en-IN" b="1" i="1" dirty="0" err="1"/>
              <a:t>t</a:t>
            </a:r>
            <a:r>
              <a:rPr lang="en-IN" b="1" baseline="-25000" dirty="0" err="1"/>
              <a:t>AM</a:t>
            </a:r>
            <a:r>
              <a:rPr lang="en-IN" dirty="0"/>
              <a:t>, largely due to the delay in the electronic circuit output from the master to the bus lines.</a:t>
            </a:r>
          </a:p>
          <a:p>
            <a:pPr algn="just"/>
            <a:r>
              <a:rPr lang="en-IN" dirty="0"/>
              <a:t>A short while later, at </a:t>
            </a:r>
            <a:r>
              <a:rPr lang="en-IN" b="1" i="1" dirty="0" err="1"/>
              <a:t>t</a:t>
            </a:r>
            <a:r>
              <a:rPr lang="en-IN" b="1" baseline="-25000" dirty="0" err="1"/>
              <a:t>AS</a:t>
            </a:r>
            <a:r>
              <a:rPr lang="en-IN" dirty="0"/>
              <a:t>, the signals reach the slave. The slave decodes the address, and at </a:t>
            </a:r>
            <a:r>
              <a:rPr lang="en-IN" b="1" i="1" dirty="0"/>
              <a:t>t</a:t>
            </a:r>
            <a:r>
              <a:rPr lang="en-IN" b="1" dirty="0"/>
              <a:t>1</a:t>
            </a:r>
            <a:r>
              <a:rPr lang="en-IN" dirty="0"/>
              <a:t> sends the requested data. </a:t>
            </a:r>
          </a:p>
          <a:p>
            <a:pPr algn="just"/>
            <a:r>
              <a:rPr lang="en-IN" dirty="0"/>
              <a:t>Here again, the data signals do not appear on the bus until </a:t>
            </a:r>
            <a:r>
              <a:rPr lang="en-IN" b="1" i="1" dirty="0" err="1"/>
              <a:t>t</a:t>
            </a:r>
            <a:r>
              <a:rPr lang="en-IN" b="1" baseline="-25000" dirty="0" err="1"/>
              <a:t>DS</a:t>
            </a:r>
            <a:r>
              <a:rPr lang="en-IN" dirty="0"/>
              <a:t>.</a:t>
            </a:r>
          </a:p>
          <a:p>
            <a:pPr algn="just"/>
            <a:r>
              <a:rPr lang="en-IN" dirty="0"/>
              <a:t>They travel toward the master and arrive at </a:t>
            </a:r>
            <a:r>
              <a:rPr lang="en-IN" b="1" i="1" dirty="0" err="1"/>
              <a:t>t</a:t>
            </a:r>
            <a:r>
              <a:rPr lang="en-IN" b="1" baseline="-25000" dirty="0" err="1"/>
              <a:t>DM</a:t>
            </a:r>
            <a:r>
              <a:rPr lang="en-IN" dirty="0"/>
              <a:t>. At </a:t>
            </a:r>
            <a:r>
              <a:rPr lang="en-IN" b="1" i="1" dirty="0"/>
              <a:t>t</a:t>
            </a:r>
            <a:r>
              <a:rPr lang="en-IN" b="1" dirty="0"/>
              <a:t>2</a:t>
            </a:r>
            <a:r>
              <a:rPr lang="en-IN" dirty="0"/>
              <a:t>, the master loads the data into its register.</a:t>
            </a:r>
          </a:p>
          <a:p>
            <a:pPr algn="just"/>
            <a:r>
              <a:rPr lang="en-IN" dirty="0"/>
              <a:t>Hence the period </a:t>
            </a:r>
            <a:r>
              <a:rPr lang="en-IN" b="1" i="1" dirty="0"/>
              <a:t>t</a:t>
            </a:r>
            <a:r>
              <a:rPr lang="en-IN" b="1" dirty="0"/>
              <a:t>2 − </a:t>
            </a:r>
            <a:r>
              <a:rPr lang="en-IN" b="1" i="1" dirty="0" err="1"/>
              <a:t>t</a:t>
            </a:r>
            <a:r>
              <a:rPr lang="en-IN" b="1" baseline="-25000" dirty="0" err="1"/>
              <a:t>DM</a:t>
            </a:r>
            <a:r>
              <a:rPr lang="en-IN" dirty="0"/>
              <a:t> must be greater than the setup time of that register. The data must continue to be valid after </a:t>
            </a:r>
            <a:r>
              <a:rPr lang="en-IN" b="1" i="1" dirty="0"/>
              <a:t>t</a:t>
            </a:r>
            <a:r>
              <a:rPr lang="en-IN" b="1" dirty="0"/>
              <a:t>2</a:t>
            </a:r>
            <a:r>
              <a:rPr lang="en-IN" dirty="0"/>
              <a:t> for a period equal to the hold time requirement of the register.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8996670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IN" b="1" dirty="0"/>
              <a:t>Buses-7 Synchronous Bus</a:t>
            </a:r>
            <a:br>
              <a:rPr lang="en-IN" b="1" dirty="0"/>
            </a:br>
            <a:r>
              <a:rPr lang="en-IN" b="1" dirty="0"/>
              <a:t>Multiple-Cycle Data Transfer</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64</a:t>
            </a:fld>
            <a:endParaRPr lang="en-US"/>
          </a:p>
        </p:txBody>
      </p:sp>
      <p:sp>
        <p:nvSpPr>
          <p:cNvPr id="6" name="Content Placeholder 5"/>
          <p:cNvSpPr>
            <a:spLocks noGrp="1"/>
          </p:cNvSpPr>
          <p:nvPr>
            <p:ph idx="1"/>
          </p:nvPr>
        </p:nvSpPr>
        <p:spPr/>
        <p:txBody>
          <a:bodyPr>
            <a:normAutofit fontScale="77500" lnSpcReduction="20000"/>
          </a:bodyPr>
          <a:lstStyle/>
          <a:p>
            <a:pPr algn="just"/>
            <a:r>
              <a:rPr lang="en-IN" dirty="0"/>
              <a:t>However, it has some limitations. </a:t>
            </a:r>
          </a:p>
          <a:p>
            <a:pPr algn="just"/>
            <a:r>
              <a:rPr lang="en-IN" dirty="0"/>
              <a:t>Because a transfer has to be completed within one clock cycle, the clock period, </a:t>
            </a:r>
            <a:r>
              <a:rPr lang="en-IN" i="1" dirty="0"/>
              <a:t>t</a:t>
            </a:r>
            <a:r>
              <a:rPr lang="en-IN" dirty="0"/>
              <a:t>2 − </a:t>
            </a:r>
            <a:r>
              <a:rPr lang="en-IN" i="1" dirty="0"/>
              <a:t>t</a:t>
            </a:r>
            <a:r>
              <a:rPr lang="en-IN" dirty="0"/>
              <a:t>0, must be chosen to accommodate the longest delays on the bus and the slowest device interface.</a:t>
            </a:r>
          </a:p>
          <a:p>
            <a:pPr algn="just"/>
            <a:r>
              <a:rPr lang="en-IN" dirty="0"/>
              <a:t>This forces all devices to operate at the speed of the slowest device.</a:t>
            </a:r>
          </a:p>
          <a:p>
            <a:pPr algn="just"/>
            <a:r>
              <a:rPr lang="en-IN" dirty="0"/>
              <a:t>To overcome these limitations, most buses incorporate control signals that represent a </a:t>
            </a:r>
            <a:r>
              <a:rPr lang="en-IN" b="1" dirty="0"/>
              <a:t>response from the device</a:t>
            </a:r>
            <a:r>
              <a:rPr lang="en-IN" dirty="0"/>
              <a:t>. These signals inform the master that the slave has recognized its address and that it is ready to participate in a data transfer operation. They also make it possible to adjust the duration of the data transfer period to match the response speeds of different devices.</a:t>
            </a:r>
          </a:p>
          <a:p>
            <a:pPr algn="just"/>
            <a:r>
              <a:rPr lang="en-IN" dirty="0"/>
              <a:t>This is often accomplished by allowing a complete data transfer operation to span several clock cycles. Then, the number of clock cycles involved can vary from one device to another.</a:t>
            </a:r>
          </a:p>
        </p:txBody>
      </p:sp>
    </p:spTree>
    <p:extLst>
      <p:ext uri="{BB962C8B-B14F-4D97-AF65-F5344CB8AC3E}">
        <p14:creationId xmlns:p14="http://schemas.microsoft.com/office/powerpoint/2010/main" val="15649588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Buses-8 Synchronous Bus</a:t>
            </a:r>
            <a:br>
              <a:rPr lang="en-IN" b="1" dirty="0"/>
            </a:br>
            <a:r>
              <a:rPr lang="en-IN" b="1" dirty="0"/>
              <a:t>Multiple-Cycle Data Transfer</a:t>
            </a:r>
            <a:endParaRPr lang="en-IN" dirty="0"/>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US" smtClean="0"/>
              <a:pPr/>
              <a:t>65</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28800"/>
            <a:ext cx="7467599" cy="483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46542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Buses-9 Synchronous Bus</a:t>
            </a:r>
            <a:br>
              <a:rPr lang="en-IN" b="1" dirty="0"/>
            </a:br>
            <a:r>
              <a:rPr lang="en-IN" b="1" dirty="0"/>
              <a:t>Multiple-Cycle Data Transfer</a:t>
            </a:r>
            <a:endParaRPr lang="en-IN" dirty="0"/>
          </a:p>
        </p:txBody>
      </p:sp>
      <p:sp>
        <p:nvSpPr>
          <p:cNvPr id="3" name="Content Placeholder 2"/>
          <p:cNvSpPr>
            <a:spLocks noGrp="1"/>
          </p:cNvSpPr>
          <p:nvPr>
            <p:ph idx="1"/>
          </p:nvPr>
        </p:nvSpPr>
        <p:spPr/>
        <p:txBody>
          <a:bodyPr>
            <a:normAutofit fontScale="70000" lnSpcReduction="20000"/>
          </a:bodyPr>
          <a:lstStyle/>
          <a:p>
            <a:pPr algn="just"/>
            <a:r>
              <a:rPr lang="en-IN" dirty="0"/>
              <a:t>During clock cycle 1, the master sends address and command information on the bus, requesting a Read operation. </a:t>
            </a:r>
          </a:p>
          <a:p>
            <a:pPr algn="just"/>
            <a:r>
              <a:rPr lang="en-IN" dirty="0"/>
              <a:t>The slave receives this information and decodes it. It begins to access the requested data on the active edge of the clock at the beginning of clock cycle 2. </a:t>
            </a:r>
          </a:p>
          <a:p>
            <a:pPr algn="just"/>
            <a:r>
              <a:rPr lang="en-IN" dirty="0"/>
              <a:t>Due to the delay involved in getting the data, the slave cannot respond immediately. The data become ready and are placed on the bus during clock cycle 3. </a:t>
            </a:r>
          </a:p>
          <a:p>
            <a:pPr algn="just"/>
            <a:r>
              <a:rPr lang="en-IN" dirty="0"/>
              <a:t>The slave asserts a control signal called Slave-ready at the same time.</a:t>
            </a:r>
          </a:p>
          <a:p>
            <a:pPr algn="just"/>
            <a:r>
              <a:rPr lang="en-IN" dirty="0"/>
              <a:t>The master, which has been waiting for this signal, loads the data into its register at the end of the clock cycle. </a:t>
            </a:r>
          </a:p>
          <a:p>
            <a:pPr algn="just"/>
            <a:r>
              <a:rPr lang="en-IN" dirty="0"/>
              <a:t>The slave removes its data signals from the bus and returns its Slave-ready signal to the low level at the end of cycle 3. </a:t>
            </a:r>
          </a:p>
          <a:p>
            <a:pPr algn="just"/>
            <a:r>
              <a:rPr lang="en-IN" dirty="0"/>
              <a:t>The bus transfer operation is now complete, and the master may send new address and command signals to start a new transfer in clock cycle 4.</a:t>
            </a:r>
          </a:p>
          <a:p>
            <a:pPr algn="just"/>
            <a:r>
              <a:rPr lang="en-IN" dirty="0"/>
              <a:t>If the addressed device does not respond at all, the master waits for some predefined maximum number of clock cycles, then aborts the operation.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66</a:t>
            </a:fld>
            <a:endParaRPr lang="en-US"/>
          </a:p>
        </p:txBody>
      </p:sp>
    </p:spTree>
    <p:extLst>
      <p:ext uri="{BB962C8B-B14F-4D97-AF65-F5344CB8AC3E}">
        <p14:creationId xmlns:p14="http://schemas.microsoft.com/office/powerpoint/2010/main" val="30752337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b="1" dirty="0"/>
              <a:t>Buses-10 Asynchronous Bus</a:t>
            </a:r>
            <a:endParaRPr lang="en-IN" dirty="0"/>
          </a:p>
        </p:txBody>
      </p:sp>
      <p:sp>
        <p:nvSpPr>
          <p:cNvPr id="3" name="Content Placeholder 2"/>
          <p:cNvSpPr>
            <a:spLocks noGrp="1"/>
          </p:cNvSpPr>
          <p:nvPr>
            <p:ph idx="1"/>
          </p:nvPr>
        </p:nvSpPr>
        <p:spPr/>
        <p:txBody>
          <a:bodyPr/>
          <a:lstStyle/>
          <a:p>
            <a:pPr algn="just"/>
            <a:r>
              <a:rPr lang="en-IN" dirty="0"/>
              <a:t>An alternative scheme for controlling data transfers on a bus is based on the use of a </a:t>
            </a:r>
            <a:r>
              <a:rPr lang="en-IN" i="1" dirty="0"/>
              <a:t>handshake </a:t>
            </a:r>
            <a:r>
              <a:rPr lang="en-IN" dirty="0"/>
              <a:t>protocol between the master and the slave. </a:t>
            </a:r>
          </a:p>
          <a:p>
            <a:pPr algn="just"/>
            <a:r>
              <a:rPr lang="en-IN" dirty="0"/>
              <a:t>A handshake is an exchange of command and response signals between the master and the slave.</a:t>
            </a:r>
          </a:p>
          <a:p>
            <a:pPr algn="just"/>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2048204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b="1" dirty="0"/>
              <a:t>Buses-10 Asynchronous Bus</a:t>
            </a:r>
            <a:endParaRPr lang="en-IN" dirty="0"/>
          </a:p>
        </p:txBody>
      </p:sp>
      <p:sp>
        <p:nvSpPr>
          <p:cNvPr id="3" name="Content Placeholder 2"/>
          <p:cNvSpPr>
            <a:spLocks noGrp="1"/>
          </p:cNvSpPr>
          <p:nvPr>
            <p:ph idx="1"/>
          </p:nvPr>
        </p:nvSpPr>
        <p:spPr/>
        <p:txBody>
          <a:bodyPr>
            <a:normAutofit lnSpcReduction="10000"/>
          </a:bodyPr>
          <a:lstStyle/>
          <a:p>
            <a:pPr algn="just"/>
            <a:r>
              <a:rPr lang="en-IN" dirty="0"/>
              <a:t>The master places the address and command information on the bus. Then it indicates to all devices that it has done so by activating the Master-ready line. </a:t>
            </a:r>
          </a:p>
          <a:p>
            <a:pPr algn="just"/>
            <a:r>
              <a:rPr lang="en-IN" dirty="0"/>
              <a:t>This causes all devices to decode the address. The selected slave performs the required operation and informs the processor that it has done so by activating the Slave-ready line. </a:t>
            </a:r>
          </a:p>
          <a:p>
            <a:pPr algn="just"/>
            <a:r>
              <a:rPr lang="en-IN" dirty="0"/>
              <a:t>The master waits for Slave-ready to become asserted before it removes its signals from the bus. </a:t>
            </a:r>
          </a:p>
          <a:p>
            <a:pPr algn="just"/>
            <a:r>
              <a:rPr lang="en-IN" dirty="0"/>
              <a:t>In the case of a Read operation, it also loads the data into one of its registers.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997101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b="1" dirty="0"/>
              <a:t>Buses-10 Asynchronous Bus</a:t>
            </a:r>
            <a:endParaRPr lang="en-IN" dirty="0"/>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05000"/>
            <a:ext cx="8077200" cy="482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1824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grpSp>
        <p:nvGrpSpPr>
          <p:cNvPr id="5" name="Group 8"/>
          <p:cNvGrpSpPr>
            <a:grpSpLocks noChangeAspect="1"/>
          </p:cNvGrpSpPr>
          <p:nvPr/>
        </p:nvGrpSpPr>
        <p:grpSpPr bwMode="auto">
          <a:xfrm>
            <a:off x="1022350" y="2120900"/>
            <a:ext cx="7099300" cy="4127500"/>
            <a:chOff x="644" y="1144"/>
            <a:chExt cx="4472" cy="2600"/>
          </a:xfrm>
          <a:solidFill>
            <a:schemeClr val="bg1"/>
          </a:solidFill>
        </p:grpSpPr>
        <p:sp>
          <p:nvSpPr>
            <p:cNvPr id="6" name="AutoShape 7"/>
            <p:cNvSpPr>
              <a:spLocks noChangeAspect="1" noChangeArrowheads="1" noTextEdit="1"/>
            </p:cNvSpPr>
            <p:nvPr/>
          </p:nvSpPr>
          <p:spPr bwMode="auto">
            <a:xfrm>
              <a:off x="644" y="1144"/>
              <a:ext cx="4472" cy="26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7" name="Rectangle 9"/>
            <p:cNvSpPr>
              <a:spLocks noChangeArrowheads="1"/>
            </p:cNvSpPr>
            <p:nvPr/>
          </p:nvSpPr>
          <p:spPr bwMode="auto">
            <a:xfrm>
              <a:off x="2302" y="1873"/>
              <a:ext cx="1068" cy="1243"/>
            </a:xfrm>
            <a:prstGeom prst="rect">
              <a:avLst/>
            </a:prstGeom>
            <a:grpFill/>
            <a:ln w="20638">
              <a:solidFill>
                <a:srgbClr val="000000"/>
              </a:solidFill>
              <a:miter lim="800000"/>
              <a:headEnd/>
              <a:tailEnd/>
            </a:ln>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eaLnBrk="1" hangingPunct="1">
                <a:spcBef>
                  <a:spcPct val="0"/>
                </a:spcBef>
                <a:buClrTx/>
                <a:buSzTx/>
                <a:buFontTx/>
                <a:buNone/>
              </a:pPr>
              <a:endParaRPr lang="en-IN" altLang="en-US" sz="1800"/>
            </a:p>
          </p:txBody>
        </p:sp>
        <p:sp>
          <p:nvSpPr>
            <p:cNvPr id="8" name="Line 10"/>
            <p:cNvSpPr>
              <a:spLocks noChangeShapeType="1"/>
            </p:cNvSpPr>
            <p:nvPr/>
          </p:nvSpPr>
          <p:spPr bwMode="auto">
            <a:xfrm flipH="1">
              <a:off x="657" y="1395"/>
              <a:ext cx="4446" cy="0"/>
            </a:xfrm>
            <a:prstGeom prst="line">
              <a:avLst/>
            </a:prstGeom>
            <a:grpFill/>
            <a:ln w="20638">
              <a:solidFill>
                <a:srgbClr val="FFFFFF"/>
              </a:solidFill>
              <a:round/>
              <a:headEnd/>
              <a:tailEnd/>
            </a:ln>
          </p:spPr>
          <p:txBody>
            <a:bodyPr/>
            <a:lstStyle/>
            <a:p>
              <a:endParaRPr lang="en-IN"/>
            </a:p>
          </p:txBody>
        </p:sp>
        <p:sp>
          <p:nvSpPr>
            <p:cNvPr id="9" name="Line 11"/>
            <p:cNvSpPr>
              <a:spLocks noChangeShapeType="1"/>
            </p:cNvSpPr>
            <p:nvPr/>
          </p:nvSpPr>
          <p:spPr bwMode="auto">
            <a:xfrm flipH="1">
              <a:off x="657" y="1395"/>
              <a:ext cx="4446" cy="0"/>
            </a:xfrm>
            <a:prstGeom prst="line">
              <a:avLst/>
            </a:prstGeom>
            <a:grpFill/>
            <a:ln w="20638">
              <a:solidFill>
                <a:srgbClr val="000000"/>
              </a:solidFill>
              <a:round/>
              <a:headEnd/>
              <a:tailEnd/>
            </a:ln>
          </p:spPr>
          <p:txBody>
            <a:bodyPr/>
            <a:lstStyle/>
            <a:p>
              <a:endParaRPr lang="en-IN"/>
            </a:p>
          </p:txBody>
        </p:sp>
        <p:sp>
          <p:nvSpPr>
            <p:cNvPr id="10" name="Rectangle 12"/>
            <p:cNvSpPr>
              <a:spLocks noChangeArrowheads="1"/>
            </p:cNvSpPr>
            <p:nvPr/>
          </p:nvSpPr>
          <p:spPr bwMode="auto">
            <a:xfrm>
              <a:off x="3860" y="1873"/>
              <a:ext cx="1068" cy="1243"/>
            </a:xfrm>
            <a:prstGeom prst="rect">
              <a:avLst/>
            </a:prstGeom>
            <a:grpFill/>
            <a:ln w="20638">
              <a:solidFill>
                <a:srgbClr val="000000"/>
              </a:solidFill>
              <a:miter lim="800000"/>
              <a:headEnd/>
              <a:tailEnd/>
            </a:ln>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eaLnBrk="1" hangingPunct="1">
                <a:spcBef>
                  <a:spcPct val="0"/>
                </a:spcBef>
                <a:buClrTx/>
                <a:buSzTx/>
                <a:buFontTx/>
                <a:buNone/>
              </a:pPr>
              <a:endParaRPr lang="en-IN" altLang="en-US" sz="1800"/>
            </a:p>
          </p:txBody>
        </p:sp>
        <p:sp>
          <p:nvSpPr>
            <p:cNvPr id="11" name="Rectangle 13"/>
            <p:cNvSpPr>
              <a:spLocks noChangeArrowheads="1"/>
            </p:cNvSpPr>
            <p:nvPr/>
          </p:nvSpPr>
          <p:spPr bwMode="auto">
            <a:xfrm>
              <a:off x="4036" y="2048"/>
              <a:ext cx="716" cy="365"/>
            </a:xfrm>
            <a:prstGeom prst="rect">
              <a:avLst/>
            </a:prstGeom>
            <a:ln>
              <a:headEnd/>
              <a:tailEnd/>
            </a:ln>
          </p:spPr>
          <p:style>
            <a:lnRef idx="2">
              <a:schemeClr val="dk1"/>
            </a:lnRef>
            <a:fillRef idx="1">
              <a:schemeClr val="lt1"/>
            </a:fillRef>
            <a:effectRef idx="0">
              <a:schemeClr val="dk1"/>
            </a:effectRef>
            <a:fontRef idx="minor">
              <a:schemeClr val="dk1"/>
            </a:fontRef>
          </p:style>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eaLnBrk="1" hangingPunct="1">
                <a:spcBef>
                  <a:spcPct val="0"/>
                </a:spcBef>
                <a:buClrTx/>
                <a:buSzTx/>
                <a:buFontTx/>
                <a:buNone/>
                <a:defRPr/>
              </a:pPr>
              <a:endParaRPr lang="en-IN" altLang="en-US" sz="1800"/>
            </a:p>
          </p:txBody>
        </p:sp>
        <p:sp>
          <p:nvSpPr>
            <p:cNvPr id="12" name="Rectangle 14"/>
            <p:cNvSpPr>
              <a:spLocks noChangeArrowheads="1"/>
            </p:cNvSpPr>
            <p:nvPr/>
          </p:nvSpPr>
          <p:spPr bwMode="auto">
            <a:xfrm>
              <a:off x="2478" y="2048"/>
              <a:ext cx="716" cy="365"/>
            </a:xfrm>
            <a:prstGeom prst="rect">
              <a:avLst/>
            </a:prstGeom>
            <a:ln>
              <a:headEnd/>
              <a:tailEnd/>
            </a:ln>
          </p:spPr>
          <p:style>
            <a:lnRef idx="2">
              <a:schemeClr val="dk1"/>
            </a:lnRef>
            <a:fillRef idx="1">
              <a:schemeClr val="lt1"/>
            </a:fillRef>
            <a:effectRef idx="0">
              <a:schemeClr val="dk1"/>
            </a:effectRef>
            <a:fontRef idx="minor">
              <a:schemeClr val="dk1"/>
            </a:fontRef>
          </p:style>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eaLnBrk="1" hangingPunct="1">
                <a:spcBef>
                  <a:spcPct val="0"/>
                </a:spcBef>
                <a:buClrTx/>
                <a:buSzTx/>
                <a:buFontTx/>
                <a:buNone/>
                <a:defRPr/>
              </a:pPr>
              <a:endParaRPr lang="en-IN" altLang="en-US" sz="1800"/>
            </a:p>
          </p:txBody>
        </p:sp>
        <p:sp>
          <p:nvSpPr>
            <p:cNvPr id="13" name="Rectangle 15"/>
            <p:cNvSpPr>
              <a:spLocks noChangeArrowheads="1"/>
            </p:cNvSpPr>
            <p:nvPr/>
          </p:nvSpPr>
          <p:spPr bwMode="auto">
            <a:xfrm>
              <a:off x="2478" y="2588"/>
              <a:ext cx="176" cy="176"/>
            </a:xfrm>
            <a:prstGeom prst="rect">
              <a:avLst/>
            </a:prstGeom>
            <a:ln>
              <a:headEnd/>
              <a:tailEnd/>
            </a:ln>
          </p:spPr>
          <p:style>
            <a:lnRef idx="2">
              <a:schemeClr val="dk1"/>
            </a:lnRef>
            <a:fillRef idx="1">
              <a:schemeClr val="lt1"/>
            </a:fillRef>
            <a:effectRef idx="0">
              <a:schemeClr val="dk1"/>
            </a:effectRef>
            <a:fontRef idx="minor">
              <a:schemeClr val="dk1"/>
            </a:fontRef>
          </p:style>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eaLnBrk="1" hangingPunct="1">
                <a:spcBef>
                  <a:spcPct val="0"/>
                </a:spcBef>
                <a:buClrTx/>
                <a:buSzTx/>
                <a:buFontTx/>
                <a:buNone/>
                <a:defRPr/>
              </a:pPr>
              <a:endParaRPr lang="en-IN" altLang="en-US" sz="1800"/>
            </a:p>
          </p:txBody>
        </p:sp>
        <p:sp>
          <p:nvSpPr>
            <p:cNvPr id="14" name="Rectangle 16"/>
            <p:cNvSpPr>
              <a:spLocks noChangeArrowheads="1"/>
            </p:cNvSpPr>
            <p:nvPr/>
          </p:nvSpPr>
          <p:spPr bwMode="auto">
            <a:xfrm>
              <a:off x="4036" y="2588"/>
              <a:ext cx="176" cy="176"/>
            </a:xfrm>
            <a:prstGeom prst="rect">
              <a:avLst/>
            </a:prstGeom>
            <a:ln>
              <a:headEnd/>
              <a:tailEnd/>
            </a:ln>
          </p:spPr>
          <p:style>
            <a:lnRef idx="2">
              <a:schemeClr val="dk1"/>
            </a:lnRef>
            <a:fillRef idx="1">
              <a:schemeClr val="lt1"/>
            </a:fillRef>
            <a:effectRef idx="0">
              <a:schemeClr val="dk1"/>
            </a:effectRef>
            <a:fontRef idx="minor">
              <a:schemeClr val="dk1"/>
            </a:fontRef>
          </p:style>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eaLnBrk="1" hangingPunct="1">
                <a:spcBef>
                  <a:spcPct val="0"/>
                </a:spcBef>
                <a:buClrTx/>
                <a:buSzTx/>
                <a:buFontTx/>
                <a:buNone/>
                <a:defRPr/>
              </a:pPr>
              <a:endParaRPr lang="en-IN" altLang="en-US" sz="1800"/>
            </a:p>
          </p:txBody>
        </p:sp>
        <p:sp>
          <p:nvSpPr>
            <p:cNvPr id="15" name="Rectangle 17"/>
            <p:cNvSpPr>
              <a:spLocks noChangeArrowheads="1"/>
            </p:cNvSpPr>
            <p:nvPr/>
          </p:nvSpPr>
          <p:spPr bwMode="auto">
            <a:xfrm>
              <a:off x="2629" y="2149"/>
              <a:ext cx="138" cy="2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692150" indent="-347663"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987425" indent="-293688"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281113" indent="-2921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1598613" indent="-315913"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0558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5130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29702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4274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eaLnBrk="1" hangingPunct="1">
                <a:spcBef>
                  <a:spcPct val="0"/>
                </a:spcBef>
                <a:buClrTx/>
                <a:buSzTx/>
                <a:buFontTx/>
                <a:buNone/>
              </a:pPr>
              <a:r>
                <a:rPr lang="en-US" altLang="en-US" sz="1400">
                  <a:solidFill>
                    <a:srgbClr val="000000"/>
                  </a:solidFill>
                  <a:latin typeface="Nimbus Roman No9 L" charset="0"/>
                </a:rPr>
                <a:t>D</a:t>
              </a:r>
              <a:endParaRPr lang="en-US" altLang="en-US" sz="1800"/>
            </a:p>
          </p:txBody>
        </p:sp>
        <p:sp>
          <p:nvSpPr>
            <p:cNvPr id="16" name="Rectangle 18"/>
            <p:cNvSpPr>
              <a:spLocks noChangeArrowheads="1"/>
            </p:cNvSpPr>
            <p:nvPr/>
          </p:nvSpPr>
          <p:spPr bwMode="auto">
            <a:xfrm>
              <a:off x="2717" y="2149"/>
              <a:ext cx="138" cy="2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692150" indent="-347663"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987425" indent="-293688"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281113" indent="-2921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1598613" indent="-315913"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0558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5130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29702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4274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eaLnBrk="1" hangingPunct="1">
                <a:spcBef>
                  <a:spcPct val="0"/>
                </a:spcBef>
                <a:buClrTx/>
                <a:buSzTx/>
                <a:buFontTx/>
                <a:buNone/>
              </a:pPr>
              <a:r>
                <a:rPr lang="en-US" altLang="en-US" sz="1400">
                  <a:solidFill>
                    <a:srgbClr val="000000"/>
                  </a:solidFill>
                  <a:latin typeface="Nimbus Roman No9 L" charset="0"/>
                </a:rPr>
                <a:t>A</a:t>
              </a:r>
              <a:endParaRPr lang="en-US" altLang="en-US" sz="1800"/>
            </a:p>
          </p:txBody>
        </p:sp>
        <p:sp>
          <p:nvSpPr>
            <p:cNvPr id="17" name="Rectangle 19"/>
            <p:cNvSpPr>
              <a:spLocks noChangeArrowheads="1"/>
            </p:cNvSpPr>
            <p:nvPr/>
          </p:nvSpPr>
          <p:spPr bwMode="auto">
            <a:xfrm>
              <a:off x="2780" y="2149"/>
              <a:ext cx="138" cy="2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692150" indent="-347663"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987425" indent="-293688"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281113" indent="-2921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1598613" indent="-315913"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0558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5130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29702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4274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eaLnBrk="1" hangingPunct="1">
                <a:spcBef>
                  <a:spcPct val="0"/>
                </a:spcBef>
                <a:buClrTx/>
                <a:buSzTx/>
                <a:buFontTx/>
                <a:buNone/>
              </a:pPr>
              <a:r>
                <a:rPr lang="en-US" altLang="en-US" sz="1400">
                  <a:solidFill>
                    <a:srgbClr val="000000"/>
                  </a:solidFill>
                  <a:latin typeface="Nimbus Roman No9 L" charset="0"/>
                </a:rPr>
                <a:t>T</a:t>
              </a:r>
              <a:endParaRPr lang="en-US" altLang="en-US" sz="1800"/>
            </a:p>
          </p:txBody>
        </p:sp>
        <p:sp>
          <p:nvSpPr>
            <p:cNvPr id="18" name="Rectangle 20"/>
            <p:cNvSpPr>
              <a:spLocks noChangeArrowheads="1"/>
            </p:cNvSpPr>
            <p:nvPr/>
          </p:nvSpPr>
          <p:spPr bwMode="auto">
            <a:xfrm>
              <a:off x="2842" y="2149"/>
              <a:ext cx="264" cy="2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692150" indent="-347663"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987425" indent="-293688"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281113" indent="-2921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1598613" indent="-315913"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0558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5130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29702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4274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eaLnBrk="1" hangingPunct="1">
                <a:spcBef>
                  <a:spcPct val="0"/>
                </a:spcBef>
                <a:buClrTx/>
                <a:buSzTx/>
                <a:buFontTx/>
                <a:buNone/>
              </a:pPr>
              <a:r>
                <a:rPr lang="en-US" altLang="en-US" sz="1400">
                  <a:solidFill>
                    <a:srgbClr val="000000"/>
                  </a:solidFill>
                  <a:latin typeface="Nimbus Roman No9 L" charset="0"/>
                </a:rPr>
                <a:t>AIN</a:t>
              </a:r>
              <a:endParaRPr lang="en-US" altLang="en-US" sz="1800"/>
            </a:p>
          </p:txBody>
        </p:sp>
        <p:sp>
          <p:nvSpPr>
            <p:cNvPr id="19" name="Rectangle 21"/>
            <p:cNvSpPr>
              <a:spLocks noChangeArrowheads="1"/>
            </p:cNvSpPr>
            <p:nvPr/>
          </p:nvSpPr>
          <p:spPr bwMode="auto">
            <a:xfrm>
              <a:off x="4136" y="2149"/>
              <a:ext cx="138" cy="2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692150" indent="-347663"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987425" indent="-293688"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281113" indent="-2921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1598613" indent="-315913"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0558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5130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29702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4274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eaLnBrk="1" hangingPunct="1">
                <a:spcBef>
                  <a:spcPct val="0"/>
                </a:spcBef>
                <a:buClrTx/>
                <a:buSzTx/>
                <a:buFontTx/>
                <a:buNone/>
              </a:pPr>
              <a:r>
                <a:rPr lang="en-US" altLang="en-US" sz="1400">
                  <a:solidFill>
                    <a:srgbClr val="000000"/>
                  </a:solidFill>
                  <a:latin typeface="Nimbus Roman No9 L" charset="0"/>
                </a:rPr>
                <a:t>D</a:t>
              </a:r>
              <a:endParaRPr lang="en-US" altLang="en-US" sz="1800"/>
            </a:p>
          </p:txBody>
        </p:sp>
        <p:sp>
          <p:nvSpPr>
            <p:cNvPr id="20" name="Rectangle 22"/>
            <p:cNvSpPr>
              <a:spLocks noChangeArrowheads="1"/>
            </p:cNvSpPr>
            <p:nvPr/>
          </p:nvSpPr>
          <p:spPr bwMode="auto">
            <a:xfrm>
              <a:off x="4212" y="2149"/>
              <a:ext cx="138" cy="2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692150" indent="-347663"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987425" indent="-293688"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281113" indent="-2921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1598613" indent="-315913"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0558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5130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29702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4274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eaLnBrk="1" hangingPunct="1">
                <a:spcBef>
                  <a:spcPct val="0"/>
                </a:spcBef>
                <a:buClrTx/>
                <a:buSzTx/>
                <a:buFontTx/>
                <a:buNone/>
              </a:pPr>
              <a:r>
                <a:rPr lang="en-US" altLang="en-US" sz="1400">
                  <a:solidFill>
                    <a:srgbClr val="000000"/>
                  </a:solidFill>
                  <a:latin typeface="Nimbus Roman No9 L" charset="0"/>
                </a:rPr>
                <a:t>A</a:t>
              </a:r>
              <a:endParaRPr lang="en-US" altLang="en-US" sz="1800"/>
            </a:p>
          </p:txBody>
        </p:sp>
        <p:sp>
          <p:nvSpPr>
            <p:cNvPr id="21" name="Rectangle 23"/>
            <p:cNvSpPr>
              <a:spLocks noChangeArrowheads="1"/>
            </p:cNvSpPr>
            <p:nvPr/>
          </p:nvSpPr>
          <p:spPr bwMode="auto">
            <a:xfrm>
              <a:off x="4287" y="2149"/>
              <a:ext cx="138" cy="2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692150" indent="-347663"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987425" indent="-293688"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281113" indent="-2921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1598613" indent="-315913"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0558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5130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29702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4274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eaLnBrk="1" hangingPunct="1">
                <a:spcBef>
                  <a:spcPct val="0"/>
                </a:spcBef>
                <a:buClrTx/>
                <a:buSzTx/>
                <a:buFontTx/>
                <a:buNone/>
              </a:pPr>
              <a:r>
                <a:rPr lang="en-US" altLang="en-US" sz="1400">
                  <a:solidFill>
                    <a:srgbClr val="000000"/>
                  </a:solidFill>
                  <a:latin typeface="Nimbus Roman No9 L" charset="0"/>
                </a:rPr>
                <a:t>T</a:t>
              </a:r>
              <a:endParaRPr lang="en-US" altLang="en-US" sz="1800"/>
            </a:p>
          </p:txBody>
        </p:sp>
        <p:sp>
          <p:nvSpPr>
            <p:cNvPr id="22" name="Rectangle 24"/>
            <p:cNvSpPr>
              <a:spLocks noChangeArrowheads="1"/>
            </p:cNvSpPr>
            <p:nvPr/>
          </p:nvSpPr>
          <p:spPr bwMode="auto">
            <a:xfrm>
              <a:off x="4337" y="2149"/>
              <a:ext cx="138" cy="2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692150" indent="-347663"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987425" indent="-293688"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281113" indent="-2921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1598613" indent="-315913"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0558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5130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29702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4274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eaLnBrk="1" hangingPunct="1">
                <a:spcBef>
                  <a:spcPct val="0"/>
                </a:spcBef>
                <a:buClrTx/>
                <a:buSzTx/>
                <a:buFontTx/>
                <a:buNone/>
              </a:pPr>
              <a:r>
                <a:rPr lang="en-US" altLang="en-US" sz="1400">
                  <a:solidFill>
                    <a:srgbClr val="000000"/>
                  </a:solidFill>
                  <a:latin typeface="Nimbus Roman No9 L" charset="0"/>
                </a:rPr>
                <a:t>A</a:t>
              </a:r>
              <a:endParaRPr lang="en-US" altLang="en-US" sz="1800"/>
            </a:p>
          </p:txBody>
        </p:sp>
        <p:sp>
          <p:nvSpPr>
            <p:cNvPr id="23" name="Rectangle 25"/>
            <p:cNvSpPr>
              <a:spLocks noChangeArrowheads="1"/>
            </p:cNvSpPr>
            <p:nvPr/>
          </p:nvSpPr>
          <p:spPr bwMode="auto">
            <a:xfrm>
              <a:off x="4413" y="2149"/>
              <a:ext cx="327" cy="2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692150" indent="-347663"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987425" indent="-293688"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281113" indent="-2921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1598613" indent="-315913"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0558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5130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29702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4274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eaLnBrk="1" hangingPunct="1">
                <a:spcBef>
                  <a:spcPct val="0"/>
                </a:spcBef>
                <a:buClrTx/>
                <a:buSzTx/>
                <a:buFontTx/>
                <a:buNone/>
              </a:pPr>
              <a:r>
                <a:rPr lang="en-US" altLang="en-US" sz="1400">
                  <a:solidFill>
                    <a:srgbClr val="000000"/>
                  </a:solidFill>
                  <a:latin typeface="Nimbus Roman No9 L" charset="0"/>
                </a:rPr>
                <a:t>OUT</a:t>
              </a:r>
              <a:endParaRPr lang="en-US" altLang="en-US" sz="1800"/>
            </a:p>
          </p:txBody>
        </p:sp>
        <p:sp>
          <p:nvSpPr>
            <p:cNvPr id="24" name="Rectangle 26"/>
            <p:cNvSpPr>
              <a:spLocks noChangeArrowheads="1"/>
            </p:cNvSpPr>
            <p:nvPr/>
          </p:nvSpPr>
          <p:spPr bwMode="auto">
            <a:xfrm>
              <a:off x="2742" y="2614"/>
              <a:ext cx="264" cy="2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692150" indent="-347663"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987425" indent="-293688"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281113" indent="-2921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1598613" indent="-315913"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0558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5130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29702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4274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eaLnBrk="1" hangingPunct="1">
                <a:spcBef>
                  <a:spcPct val="0"/>
                </a:spcBef>
                <a:buClrTx/>
                <a:buSzTx/>
                <a:buFontTx/>
                <a:buNone/>
              </a:pPr>
              <a:r>
                <a:rPr lang="en-US" altLang="en-US" sz="1400">
                  <a:solidFill>
                    <a:srgbClr val="000000"/>
                  </a:solidFill>
                  <a:latin typeface="Nimbus Roman No9 L" charset="0"/>
                </a:rPr>
                <a:t>SIN</a:t>
              </a:r>
              <a:endParaRPr lang="en-US" altLang="en-US" sz="1800"/>
            </a:p>
          </p:txBody>
        </p:sp>
        <p:sp>
          <p:nvSpPr>
            <p:cNvPr id="25" name="Rectangle 27"/>
            <p:cNvSpPr>
              <a:spLocks noChangeArrowheads="1"/>
            </p:cNvSpPr>
            <p:nvPr/>
          </p:nvSpPr>
          <p:spPr bwMode="auto">
            <a:xfrm>
              <a:off x="4312" y="2614"/>
              <a:ext cx="415" cy="2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692150" indent="-347663"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987425" indent="-293688"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281113" indent="-2921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1598613" indent="-315913"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0558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5130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29702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4274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eaLnBrk="1" hangingPunct="1">
                <a:spcBef>
                  <a:spcPct val="0"/>
                </a:spcBef>
                <a:buClrTx/>
                <a:buSzTx/>
                <a:buFontTx/>
                <a:buNone/>
              </a:pPr>
              <a:r>
                <a:rPr lang="en-US" altLang="en-US" sz="1400">
                  <a:solidFill>
                    <a:srgbClr val="000000"/>
                  </a:solidFill>
                  <a:latin typeface="Nimbus Roman No9 L" charset="0"/>
                </a:rPr>
                <a:t>SOUT</a:t>
              </a:r>
              <a:endParaRPr lang="en-US" altLang="en-US" sz="1800"/>
            </a:p>
          </p:txBody>
        </p:sp>
        <p:sp>
          <p:nvSpPr>
            <p:cNvPr id="26" name="Rectangle 28"/>
            <p:cNvSpPr>
              <a:spLocks noChangeArrowheads="1"/>
            </p:cNvSpPr>
            <p:nvPr/>
          </p:nvSpPr>
          <p:spPr bwMode="auto">
            <a:xfrm>
              <a:off x="2616" y="2915"/>
              <a:ext cx="138" cy="2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692150" indent="-347663"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987425" indent="-293688"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281113" indent="-2921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1598613" indent="-315913"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0558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5130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29702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4274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eaLnBrk="1" hangingPunct="1">
                <a:spcBef>
                  <a:spcPct val="0"/>
                </a:spcBef>
                <a:buClrTx/>
                <a:buSzTx/>
                <a:buFontTx/>
                <a:buNone/>
              </a:pPr>
              <a:r>
                <a:rPr lang="en-US" altLang="en-US" sz="1400">
                  <a:solidFill>
                    <a:srgbClr val="000000"/>
                  </a:solidFill>
                  <a:latin typeface="Nimbus Roman No9 L" charset="0"/>
                </a:rPr>
                <a:t>K</a:t>
              </a:r>
              <a:endParaRPr lang="en-US" altLang="en-US" sz="1800"/>
            </a:p>
          </p:txBody>
        </p:sp>
        <p:sp>
          <p:nvSpPr>
            <p:cNvPr id="27" name="Rectangle 29"/>
            <p:cNvSpPr>
              <a:spLocks noChangeArrowheads="1"/>
            </p:cNvSpPr>
            <p:nvPr/>
          </p:nvSpPr>
          <p:spPr bwMode="auto">
            <a:xfrm>
              <a:off x="2692" y="2915"/>
              <a:ext cx="126" cy="2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692150" indent="-347663"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987425" indent="-293688"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281113" indent="-2921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1598613" indent="-315913"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0558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5130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29702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4274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eaLnBrk="1" hangingPunct="1">
                <a:spcBef>
                  <a:spcPct val="0"/>
                </a:spcBef>
                <a:buClrTx/>
                <a:buSzTx/>
                <a:buFontTx/>
                <a:buNone/>
              </a:pPr>
              <a:r>
                <a:rPr lang="en-US" altLang="en-US" sz="1400">
                  <a:solidFill>
                    <a:srgbClr val="000000"/>
                  </a:solidFill>
                  <a:latin typeface="Nimbus Roman No9 L" charset="0"/>
                </a:rPr>
                <a:t>e</a:t>
              </a:r>
              <a:endParaRPr lang="en-US" altLang="en-US" sz="1800"/>
            </a:p>
          </p:txBody>
        </p:sp>
        <p:sp>
          <p:nvSpPr>
            <p:cNvPr id="28" name="Rectangle 30"/>
            <p:cNvSpPr>
              <a:spLocks noChangeArrowheads="1"/>
            </p:cNvSpPr>
            <p:nvPr/>
          </p:nvSpPr>
          <p:spPr bwMode="auto">
            <a:xfrm>
              <a:off x="2742" y="2915"/>
              <a:ext cx="452" cy="2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692150" indent="-347663"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987425" indent="-293688"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281113" indent="-2921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1598613" indent="-315913"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0558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5130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29702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4274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eaLnBrk="1" hangingPunct="1">
                <a:spcBef>
                  <a:spcPct val="0"/>
                </a:spcBef>
                <a:buClrTx/>
                <a:buSzTx/>
                <a:buFontTx/>
                <a:buNone/>
              </a:pPr>
              <a:r>
                <a:rPr lang="en-US" altLang="en-US" sz="1400">
                  <a:solidFill>
                    <a:srgbClr val="000000"/>
                  </a:solidFill>
                  <a:latin typeface="Nimbus Roman No9 L" charset="0"/>
                </a:rPr>
                <a:t>yboard</a:t>
              </a:r>
              <a:endParaRPr lang="en-US" altLang="en-US" sz="1800"/>
            </a:p>
          </p:txBody>
        </p:sp>
        <p:sp>
          <p:nvSpPr>
            <p:cNvPr id="29" name="Rectangle 31"/>
            <p:cNvSpPr>
              <a:spLocks noChangeArrowheads="1"/>
            </p:cNvSpPr>
            <p:nvPr/>
          </p:nvSpPr>
          <p:spPr bwMode="auto">
            <a:xfrm>
              <a:off x="4224" y="2915"/>
              <a:ext cx="477" cy="2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692150" indent="-347663"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987425" indent="-293688"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281113" indent="-2921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1598613" indent="-315913"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0558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5130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29702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4274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eaLnBrk="1" hangingPunct="1">
                <a:spcBef>
                  <a:spcPct val="0"/>
                </a:spcBef>
                <a:buClrTx/>
                <a:buSzTx/>
                <a:buFontTx/>
                <a:buNone/>
              </a:pPr>
              <a:r>
                <a:rPr lang="en-US" altLang="en-US" sz="1400">
                  <a:solidFill>
                    <a:srgbClr val="000000"/>
                  </a:solidFill>
                  <a:latin typeface="Nimbus Roman No9 L" charset="0"/>
                </a:rPr>
                <a:t>Display</a:t>
              </a:r>
              <a:endParaRPr lang="en-US" altLang="en-US" sz="1800"/>
            </a:p>
          </p:txBody>
        </p:sp>
        <p:sp>
          <p:nvSpPr>
            <p:cNvPr id="30" name="Freeform 32"/>
            <p:cNvSpPr>
              <a:spLocks/>
            </p:cNvSpPr>
            <p:nvPr/>
          </p:nvSpPr>
          <p:spPr bwMode="auto">
            <a:xfrm>
              <a:off x="2817" y="1383"/>
              <a:ext cx="38" cy="75"/>
            </a:xfrm>
            <a:custGeom>
              <a:avLst/>
              <a:gdLst>
                <a:gd name="T0" fmla="*/ 2147483647 w 3"/>
                <a:gd name="T1" fmla="*/ 2147483647 h 6"/>
                <a:gd name="T2" fmla="*/ 2147483647 w 3"/>
                <a:gd name="T3" fmla="*/ 0 h 6"/>
                <a:gd name="T4" fmla="*/ 0 w 3"/>
                <a:gd name="T5" fmla="*/ 2147483647 h 6"/>
                <a:gd name="T6" fmla="*/ 2147483647 w 3"/>
                <a:gd name="T7" fmla="*/ 2147483647 h 6"/>
                <a:gd name="T8" fmla="*/ 2147483647 w 3"/>
                <a:gd name="T9" fmla="*/ 2147483647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6">
                  <a:moveTo>
                    <a:pt x="3" y="6"/>
                  </a:moveTo>
                  <a:lnTo>
                    <a:pt x="2" y="0"/>
                  </a:lnTo>
                  <a:lnTo>
                    <a:pt x="0" y="6"/>
                  </a:lnTo>
                  <a:lnTo>
                    <a:pt x="2" y="6"/>
                  </a:lnTo>
                  <a:lnTo>
                    <a:pt x="3" y="6"/>
                  </a:lnTo>
                </a:path>
              </a:pathLst>
            </a:custGeom>
            <a:grpFill/>
            <a:ln w="20638">
              <a:solidFill>
                <a:srgbClr val="000000"/>
              </a:solidFill>
              <a:prstDash val="solid"/>
              <a:round/>
              <a:headEnd/>
              <a:tailEnd/>
            </a:ln>
          </p:spPr>
          <p:txBody>
            <a:bodyPr/>
            <a:lstStyle/>
            <a:p>
              <a:endParaRPr lang="en-IN"/>
            </a:p>
          </p:txBody>
        </p:sp>
        <p:sp>
          <p:nvSpPr>
            <p:cNvPr id="31" name="Freeform 33"/>
            <p:cNvSpPr>
              <a:spLocks/>
            </p:cNvSpPr>
            <p:nvPr/>
          </p:nvSpPr>
          <p:spPr bwMode="auto">
            <a:xfrm>
              <a:off x="2817" y="1383"/>
              <a:ext cx="38" cy="75"/>
            </a:xfrm>
            <a:custGeom>
              <a:avLst/>
              <a:gdLst>
                <a:gd name="T0" fmla="*/ 38 w 38"/>
                <a:gd name="T1" fmla="*/ 75 h 75"/>
                <a:gd name="T2" fmla="*/ 25 w 38"/>
                <a:gd name="T3" fmla="*/ 0 h 75"/>
                <a:gd name="T4" fmla="*/ 0 w 38"/>
                <a:gd name="T5" fmla="*/ 75 h 75"/>
                <a:gd name="T6" fmla="*/ 25 w 38"/>
                <a:gd name="T7" fmla="*/ 75 h 75"/>
                <a:gd name="T8" fmla="*/ 38 w 38"/>
                <a:gd name="T9" fmla="*/ 75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75">
                  <a:moveTo>
                    <a:pt x="38" y="75"/>
                  </a:moveTo>
                  <a:lnTo>
                    <a:pt x="25" y="0"/>
                  </a:lnTo>
                  <a:lnTo>
                    <a:pt x="0" y="75"/>
                  </a:lnTo>
                  <a:lnTo>
                    <a:pt x="25" y="75"/>
                  </a:lnTo>
                  <a:lnTo>
                    <a:pt x="38" y="75"/>
                  </a:lnTo>
                  <a:close/>
                </a:path>
              </a:pathLst>
            </a:custGeom>
            <a:grpFill/>
            <a:ln w="0">
              <a:solidFill>
                <a:srgbClr val="000000"/>
              </a:solidFill>
              <a:prstDash val="solid"/>
              <a:round/>
              <a:headEnd/>
              <a:tailEnd/>
            </a:ln>
          </p:spPr>
          <p:txBody>
            <a:bodyPr/>
            <a:lstStyle/>
            <a:p>
              <a:endParaRPr lang="en-IN"/>
            </a:p>
          </p:txBody>
        </p:sp>
        <p:sp>
          <p:nvSpPr>
            <p:cNvPr id="32" name="Freeform 34"/>
            <p:cNvSpPr>
              <a:spLocks/>
            </p:cNvSpPr>
            <p:nvPr/>
          </p:nvSpPr>
          <p:spPr bwMode="auto">
            <a:xfrm>
              <a:off x="2817" y="1810"/>
              <a:ext cx="38" cy="75"/>
            </a:xfrm>
            <a:custGeom>
              <a:avLst/>
              <a:gdLst>
                <a:gd name="T0" fmla="*/ 0 w 3"/>
                <a:gd name="T1" fmla="*/ 0 h 6"/>
                <a:gd name="T2" fmla="*/ 2147483647 w 3"/>
                <a:gd name="T3" fmla="*/ 2147483647 h 6"/>
                <a:gd name="T4" fmla="*/ 2147483647 w 3"/>
                <a:gd name="T5" fmla="*/ 0 h 6"/>
                <a:gd name="T6" fmla="*/ 2147483647 w 3"/>
                <a:gd name="T7" fmla="*/ 0 h 6"/>
                <a:gd name="T8" fmla="*/ 0 w 3"/>
                <a:gd name="T9" fmla="*/ 0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6">
                  <a:moveTo>
                    <a:pt x="0" y="0"/>
                  </a:moveTo>
                  <a:lnTo>
                    <a:pt x="2" y="6"/>
                  </a:lnTo>
                  <a:lnTo>
                    <a:pt x="3" y="0"/>
                  </a:lnTo>
                  <a:lnTo>
                    <a:pt x="2" y="0"/>
                  </a:lnTo>
                  <a:lnTo>
                    <a:pt x="0" y="0"/>
                  </a:lnTo>
                </a:path>
              </a:pathLst>
            </a:custGeom>
            <a:grpFill/>
            <a:ln w="20638">
              <a:solidFill>
                <a:srgbClr val="000000"/>
              </a:solidFill>
              <a:prstDash val="solid"/>
              <a:round/>
              <a:headEnd/>
              <a:tailEnd/>
            </a:ln>
          </p:spPr>
          <p:txBody>
            <a:bodyPr/>
            <a:lstStyle/>
            <a:p>
              <a:endParaRPr lang="en-IN"/>
            </a:p>
          </p:txBody>
        </p:sp>
        <p:sp>
          <p:nvSpPr>
            <p:cNvPr id="33" name="Freeform 35"/>
            <p:cNvSpPr>
              <a:spLocks/>
            </p:cNvSpPr>
            <p:nvPr/>
          </p:nvSpPr>
          <p:spPr bwMode="auto">
            <a:xfrm>
              <a:off x="2817" y="1810"/>
              <a:ext cx="38" cy="75"/>
            </a:xfrm>
            <a:custGeom>
              <a:avLst/>
              <a:gdLst>
                <a:gd name="T0" fmla="*/ 0 w 38"/>
                <a:gd name="T1" fmla="*/ 0 h 75"/>
                <a:gd name="T2" fmla="*/ 25 w 38"/>
                <a:gd name="T3" fmla="*/ 75 h 75"/>
                <a:gd name="T4" fmla="*/ 38 w 38"/>
                <a:gd name="T5" fmla="*/ 0 h 75"/>
                <a:gd name="T6" fmla="*/ 25 w 38"/>
                <a:gd name="T7" fmla="*/ 0 h 75"/>
                <a:gd name="T8" fmla="*/ 0 w 38"/>
                <a:gd name="T9" fmla="*/ 0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75">
                  <a:moveTo>
                    <a:pt x="0" y="0"/>
                  </a:moveTo>
                  <a:lnTo>
                    <a:pt x="25" y="75"/>
                  </a:lnTo>
                  <a:lnTo>
                    <a:pt x="38" y="0"/>
                  </a:lnTo>
                  <a:lnTo>
                    <a:pt x="25" y="0"/>
                  </a:lnTo>
                  <a:lnTo>
                    <a:pt x="0" y="0"/>
                  </a:lnTo>
                  <a:close/>
                </a:path>
              </a:pathLst>
            </a:custGeom>
            <a:grpFill/>
            <a:ln w="0">
              <a:solidFill>
                <a:srgbClr val="000000"/>
              </a:solidFill>
              <a:prstDash val="solid"/>
              <a:round/>
              <a:headEnd/>
              <a:tailEnd/>
            </a:ln>
          </p:spPr>
          <p:txBody>
            <a:bodyPr/>
            <a:lstStyle/>
            <a:p>
              <a:endParaRPr lang="en-IN"/>
            </a:p>
          </p:txBody>
        </p:sp>
        <p:sp>
          <p:nvSpPr>
            <p:cNvPr id="34" name="Line 36"/>
            <p:cNvSpPr>
              <a:spLocks noChangeShapeType="1"/>
            </p:cNvSpPr>
            <p:nvPr/>
          </p:nvSpPr>
          <p:spPr bwMode="auto">
            <a:xfrm flipV="1">
              <a:off x="2842" y="1458"/>
              <a:ext cx="0" cy="339"/>
            </a:xfrm>
            <a:prstGeom prst="line">
              <a:avLst/>
            </a:prstGeom>
            <a:grpFill/>
            <a:ln w="20638">
              <a:solidFill>
                <a:srgbClr val="000000"/>
              </a:solidFill>
              <a:round/>
              <a:headEnd/>
              <a:tailEnd/>
            </a:ln>
          </p:spPr>
          <p:txBody>
            <a:bodyPr/>
            <a:lstStyle/>
            <a:p>
              <a:endParaRPr lang="en-IN"/>
            </a:p>
          </p:txBody>
        </p:sp>
        <p:sp>
          <p:nvSpPr>
            <p:cNvPr id="35" name="Freeform 37"/>
            <p:cNvSpPr>
              <a:spLocks/>
            </p:cNvSpPr>
            <p:nvPr/>
          </p:nvSpPr>
          <p:spPr bwMode="auto">
            <a:xfrm>
              <a:off x="1260" y="1383"/>
              <a:ext cx="37" cy="75"/>
            </a:xfrm>
            <a:custGeom>
              <a:avLst/>
              <a:gdLst>
                <a:gd name="T0" fmla="*/ 2147483647 w 3"/>
                <a:gd name="T1" fmla="*/ 2147483647 h 6"/>
                <a:gd name="T2" fmla="*/ 2147483647 w 3"/>
                <a:gd name="T3" fmla="*/ 0 h 6"/>
                <a:gd name="T4" fmla="*/ 0 w 3"/>
                <a:gd name="T5" fmla="*/ 2147483647 h 6"/>
                <a:gd name="T6" fmla="*/ 2147483647 w 3"/>
                <a:gd name="T7" fmla="*/ 2147483647 h 6"/>
                <a:gd name="T8" fmla="*/ 2147483647 w 3"/>
                <a:gd name="T9" fmla="*/ 2147483647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6">
                  <a:moveTo>
                    <a:pt x="3" y="6"/>
                  </a:moveTo>
                  <a:lnTo>
                    <a:pt x="2" y="0"/>
                  </a:lnTo>
                  <a:lnTo>
                    <a:pt x="0" y="6"/>
                  </a:lnTo>
                  <a:lnTo>
                    <a:pt x="2" y="6"/>
                  </a:lnTo>
                  <a:lnTo>
                    <a:pt x="3" y="6"/>
                  </a:lnTo>
                </a:path>
              </a:pathLst>
            </a:custGeom>
            <a:grpFill/>
            <a:ln w="20638">
              <a:solidFill>
                <a:srgbClr val="000000"/>
              </a:solidFill>
              <a:prstDash val="solid"/>
              <a:round/>
              <a:headEnd/>
              <a:tailEnd/>
            </a:ln>
          </p:spPr>
          <p:txBody>
            <a:bodyPr/>
            <a:lstStyle/>
            <a:p>
              <a:endParaRPr lang="en-IN"/>
            </a:p>
          </p:txBody>
        </p:sp>
        <p:sp>
          <p:nvSpPr>
            <p:cNvPr id="36" name="Freeform 38"/>
            <p:cNvSpPr>
              <a:spLocks/>
            </p:cNvSpPr>
            <p:nvPr/>
          </p:nvSpPr>
          <p:spPr bwMode="auto">
            <a:xfrm>
              <a:off x="1260" y="1383"/>
              <a:ext cx="37" cy="75"/>
            </a:xfrm>
            <a:custGeom>
              <a:avLst/>
              <a:gdLst>
                <a:gd name="T0" fmla="*/ 37 w 37"/>
                <a:gd name="T1" fmla="*/ 75 h 75"/>
                <a:gd name="T2" fmla="*/ 25 w 37"/>
                <a:gd name="T3" fmla="*/ 0 h 75"/>
                <a:gd name="T4" fmla="*/ 0 w 37"/>
                <a:gd name="T5" fmla="*/ 75 h 75"/>
                <a:gd name="T6" fmla="*/ 25 w 37"/>
                <a:gd name="T7" fmla="*/ 75 h 75"/>
                <a:gd name="T8" fmla="*/ 37 w 37"/>
                <a:gd name="T9" fmla="*/ 75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 h="75">
                  <a:moveTo>
                    <a:pt x="37" y="75"/>
                  </a:moveTo>
                  <a:lnTo>
                    <a:pt x="25" y="0"/>
                  </a:lnTo>
                  <a:lnTo>
                    <a:pt x="0" y="75"/>
                  </a:lnTo>
                  <a:lnTo>
                    <a:pt x="25" y="75"/>
                  </a:lnTo>
                  <a:lnTo>
                    <a:pt x="37" y="75"/>
                  </a:lnTo>
                  <a:close/>
                </a:path>
              </a:pathLst>
            </a:custGeom>
            <a:grpFill/>
            <a:ln w="0">
              <a:solidFill>
                <a:srgbClr val="000000"/>
              </a:solidFill>
              <a:prstDash val="solid"/>
              <a:round/>
              <a:headEnd/>
              <a:tailEnd/>
            </a:ln>
          </p:spPr>
          <p:txBody>
            <a:bodyPr/>
            <a:lstStyle/>
            <a:p>
              <a:endParaRPr lang="en-IN"/>
            </a:p>
          </p:txBody>
        </p:sp>
        <p:sp>
          <p:nvSpPr>
            <p:cNvPr id="37" name="Freeform 39"/>
            <p:cNvSpPr>
              <a:spLocks/>
            </p:cNvSpPr>
            <p:nvPr/>
          </p:nvSpPr>
          <p:spPr bwMode="auto">
            <a:xfrm>
              <a:off x="1260" y="1810"/>
              <a:ext cx="37" cy="75"/>
            </a:xfrm>
            <a:custGeom>
              <a:avLst/>
              <a:gdLst>
                <a:gd name="T0" fmla="*/ 0 w 3"/>
                <a:gd name="T1" fmla="*/ 0 h 6"/>
                <a:gd name="T2" fmla="*/ 2147483647 w 3"/>
                <a:gd name="T3" fmla="*/ 2147483647 h 6"/>
                <a:gd name="T4" fmla="*/ 2147483647 w 3"/>
                <a:gd name="T5" fmla="*/ 0 h 6"/>
                <a:gd name="T6" fmla="*/ 2147483647 w 3"/>
                <a:gd name="T7" fmla="*/ 0 h 6"/>
                <a:gd name="T8" fmla="*/ 0 w 3"/>
                <a:gd name="T9" fmla="*/ 0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6">
                  <a:moveTo>
                    <a:pt x="0" y="0"/>
                  </a:moveTo>
                  <a:lnTo>
                    <a:pt x="2" y="6"/>
                  </a:lnTo>
                  <a:lnTo>
                    <a:pt x="3" y="0"/>
                  </a:lnTo>
                  <a:lnTo>
                    <a:pt x="2" y="0"/>
                  </a:lnTo>
                  <a:lnTo>
                    <a:pt x="0" y="0"/>
                  </a:lnTo>
                </a:path>
              </a:pathLst>
            </a:custGeom>
            <a:grpFill/>
            <a:ln w="20638">
              <a:solidFill>
                <a:srgbClr val="000000"/>
              </a:solidFill>
              <a:prstDash val="solid"/>
              <a:round/>
              <a:headEnd/>
              <a:tailEnd/>
            </a:ln>
          </p:spPr>
          <p:txBody>
            <a:bodyPr/>
            <a:lstStyle/>
            <a:p>
              <a:endParaRPr lang="en-IN"/>
            </a:p>
          </p:txBody>
        </p:sp>
        <p:sp>
          <p:nvSpPr>
            <p:cNvPr id="38" name="Freeform 40"/>
            <p:cNvSpPr>
              <a:spLocks/>
            </p:cNvSpPr>
            <p:nvPr/>
          </p:nvSpPr>
          <p:spPr bwMode="auto">
            <a:xfrm>
              <a:off x="1260" y="1810"/>
              <a:ext cx="37" cy="75"/>
            </a:xfrm>
            <a:custGeom>
              <a:avLst/>
              <a:gdLst>
                <a:gd name="T0" fmla="*/ 0 w 37"/>
                <a:gd name="T1" fmla="*/ 0 h 75"/>
                <a:gd name="T2" fmla="*/ 25 w 37"/>
                <a:gd name="T3" fmla="*/ 75 h 75"/>
                <a:gd name="T4" fmla="*/ 37 w 37"/>
                <a:gd name="T5" fmla="*/ 0 h 75"/>
                <a:gd name="T6" fmla="*/ 25 w 37"/>
                <a:gd name="T7" fmla="*/ 0 h 75"/>
                <a:gd name="T8" fmla="*/ 0 w 37"/>
                <a:gd name="T9" fmla="*/ 0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 h="75">
                  <a:moveTo>
                    <a:pt x="0" y="0"/>
                  </a:moveTo>
                  <a:lnTo>
                    <a:pt x="25" y="75"/>
                  </a:lnTo>
                  <a:lnTo>
                    <a:pt x="37" y="0"/>
                  </a:lnTo>
                  <a:lnTo>
                    <a:pt x="25" y="0"/>
                  </a:lnTo>
                  <a:lnTo>
                    <a:pt x="0" y="0"/>
                  </a:lnTo>
                  <a:close/>
                </a:path>
              </a:pathLst>
            </a:custGeom>
            <a:grpFill/>
            <a:ln w="0">
              <a:solidFill>
                <a:srgbClr val="000000"/>
              </a:solidFill>
              <a:prstDash val="solid"/>
              <a:round/>
              <a:headEnd/>
              <a:tailEnd/>
            </a:ln>
          </p:spPr>
          <p:txBody>
            <a:bodyPr/>
            <a:lstStyle/>
            <a:p>
              <a:endParaRPr lang="en-IN"/>
            </a:p>
          </p:txBody>
        </p:sp>
        <p:sp>
          <p:nvSpPr>
            <p:cNvPr id="39" name="Line 41"/>
            <p:cNvSpPr>
              <a:spLocks noChangeShapeType="1"/>
            </p:cNvSpPr>
            <p:nvPr/>
          </p:nvSpPr>
          <p:spPr bwMode="auto">
            <a:xfrm flipV="1">
              <a:off x="1285" y="1458"/>
              <a:ext cx="0" cy="339"/>
            </a:xfrm>
            <a:prstGeom prst="line">
              <a:avLst/>
            </a:prstGeom>
            <a:grpFill/>
            <a:ln w="20638">
              <a:solidFill>
                <a:srgbClr val="000000"/>
              </a:solidFill>
              <a:round/>
              <a:headEnd/>
              <a:tailEnd/>
            </a:ln>
          </p:spPr>
          <p:txBody>
            <a:bodyPr/>
            <a:lstStyle/>
            <a:p>
              <a:endParaRPr lang="en-IN"/>
            </a:p>
          </p:txBody>
        </p:sp>
        <p:sp>
          <p:nvSpPr>
            <p:cNvPr id="40" name="Rectangle 42"/>
            <p:cNvSpPr>
              <a:spLocks noChangeArrowheads="1"/>
            </p:cNvSpPr>
            <p:nvPr/>
          </p:nvSpPr>
          <p:spPr bwMode="auto">
            <a:xfrm>
              <a:off x="2880" y="1144"/>
              <a:ext cx="264" cy="2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692150" indent="-347663"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987425" indent="-293688"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281113" indent="-2921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1598613" indent="-315913"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0558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5130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29702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4274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eaLnBrk="1" hangingPunct="1">
                <a:spcBef>
                  <a:spcPct val="0"/>
                </a:spcBef>
                <a:buClrTx/>
                <a:buSzTx/>
                <a:buFontTx/>
                <a:buNone/>
              </a:pPr>
              <a:r>
                <a:rPr lang="en-US" altLang="en-US" sz="1400">
                  <a:solidFill>
                    <a:srgbClr val="000000"/>
                  </a:solidFill>
                  <a:latin typeface="Nimbus Roman No9 L" charset="0"/>
                </a:rPr>
                <a:t>Bus</a:t>
              </a:r>
              <a:endParaRPr lang="en-US" altLang="en-US" sz="1800"/>
            </a:p>
          </p:txBody>
        </p:sp>
        <p:sp>
          <p:nvSpPr>
            <p:cNvPr id="41" name="Rectangle 43"/>
            <p:cNvSpPr>
              <a:spLocks noChangeArrowheads="1"/>
            </p:cNvSpPr>
            <p:nvPr/>
          </p:nvSpPr>
          <p:spPr bwMode="auto">
            <a:xfrm>
              <a:off x="1098" y="3492"/>
              <a:ext cx="729" cy="2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692150" indent="-347663"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987425" indent="-293688"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281113" indent="-2921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1598613" indent="-315913"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0558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5130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29702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4274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eaLnBrk="1" hangingPunct="1">
                <a:spcBef>
                  <a:spcPct val="0"/>
                </a:spcBef>
                <a:buClrTx/>
                <a:buSzTx/>
                <a:buFontTx/>
                <a:buNone/>
              </a:pPr>
              <a:r>
                <a:rPr lang="en-US" altLang="en-US" sz="1600">
                  <a:solidFill>
                    <a:srgbClr val="000000"/>
                  </a:solidFill>
                  <a:latin typeface="Nimbus Roman No9 L" charset="0"/>
                </a:rPr>
                <a:t>Figure 2.19</a:t>
              </a:r>
              <a:endParaRPr lang="en-US" altLang="en-US" sz="1800"/>
            </a:p>
          </p:txBody>
        </p:sp>
        <p:sp>
          <p:nvSpPr>
            <p:cNvPr id="42" name="Rectangle 44"/>
            <p:cNvSpPr>
              <a:spLocks noChangeArrowheads="1"/>
            </p:cNvSpPr>
            <p:nvPr/>
          </p:nvSpPr>
          <p:spPr bwMode="auto">
            <a:xfrm>
              <a:off x="1785" y="3492"/>
              <a:ext cx="1721" cy="2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692150" indent="-347663"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987425" indent="-293688"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281113" indent="-2921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1598613" indent="-315913"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0558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5130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29702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4274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eaLnBrk="1" hangingPunct="1">
                <a:spcBef>
                  <a:spcPct val="0"/>
                </a:spcBef>
                <a:buClrTx/>
                <a:buSzTx/>
                <a:buFontTx/>
                <a:buNone/>
              </a:pPr>
              <a:r>
                <a:rPr lang="en-US" altLang="en-US" sz="1600">
                  <a:solidFill>
                    <a:srgbClr val="000000"/>
                  </a:solidFill>
                  <a:latin typeface="Nimbus Roman No9 L" charset="0"/>
                </a:rPr>
                <a:t>Bus connection for processor</a:t>
              </a:r>
              <a:endParaRPr lang="en-US" altLang="en-US" sz="1800"/>
            </a:p>
          </p:txBody>
        </p:sp>
        <p:sp>
          <p:nvSpPr>
            <p:cNvPr id="43" name="Rectangle 45"/>
            <p:cNvSpPr>
              <a:spLocks noChangeArrowheads="1"/>
            </p:cNvSpPr>
            <p:nvPr/>
          </p:nvSpPr>
          <p:spPr bwMode="auto">
            <a:xfrm>
              <a:off x="3458" y="3492"/>
              <a:ext cx="176" cy="2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692150" indent="-347663"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987425" indent="-293688"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281113" indent="-2921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1598613" indent="-315913"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0558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5130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29702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4274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eaLnBrk="1" hangingPunct="1">
                <a:spcBef>
                  <a:spcPct val="0"/>
                </a:spcBef>
                <a:buClrTx/>
                <a:buSzTx/>
                <a:buFontTx/>
                <a:buNone/>
              </a:pPr>
              <a:r>
                <a:rPr lang="en-US" altLang="en-US" sz="1600">
                  <a:solidFill>
                    <a:srgbClr val="000000"/>
                  </a:solidFill>
                  <a:latin typeface="Nimbus Roman No9 L" charset="0"/>
                </a:rPr>
                <a:t>, k</a:t>
              </a:r>
              <a:endParaRPr lang="en-US" altLang="en-US" sz="1800"/>
            </a:p>
          </p:txBody>
        </p:sp>
        <p:sp>
          <p:nvSpPr>
            <p:cNvPr id="44" name="Rectangle 46"/>
            <p:cNvSpPr>
              <a:spLocks noChangeArrowheads="1"/>
            </p:cNvSpPr>
            <p:nvPr/>
          </p:nvSpPr>
          <p:spPr bwMode="auto">
            <a:xfrm>
              <a:off x="3583" y="3492"/>
              <a:ext cx="126" cy="2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692150" indent="-347663"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987425" indent="-293688"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281113" indent="-2921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1598613" indent="-315913"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0558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5130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29702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4274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eaLnBrk="1" hangingPunct="1">
                <a:spcBef>
                  <a:spcPct val="0"/>
                </a:spcBef>
                <a:buClrTx/>
                <a:buSzTx/>
                <a:buFontTx/>
                <a:buNone/>
              </a:pPr>
              <a:r>
                <a:rPr lang="en-US" altLang="en-US" sz="1600">
                  <a:solidFill>
                    <a:srgbClr val="000000"/>
                  </a:solidFill>
                  <a:latin typeface="Nimbus Roman No9 L" charset="0"/>
                </a:rPr>
                <a:t>e</a:t>
              </a:r>
              <a:endParaRPr lang="en-US" altLang="en-US" sz="1800"/>
            </a:p>
          </p:txBody>
        </p:sp>
        <p:sp>
          <p:nvSpPr>
            <p:cNvPr id="45" name="Rectangle 47"/>
            <p:cNvSpPr>
              <a:spLocks noChangeArrowheads="1"/>
            </p:cNvSpPr>
            <p:nvPr/>
          </p:nvSpPr>
          <p:spPr bwMode="auto">
            <a:xfrm>
              <a:off x="3634" y="3492"/>
              <a:ext cx="1206" cy="2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692150" indent="-347663"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987425" indent="-293688"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281113" indent="-2921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1598613" indent="-315913"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0558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5130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29702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4274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eaLnBrk="1" hangingPunct="1">
                <a:spcBef>
                  <a:spcPct val="0"/>
                </a:spcBef>
                <a:buClrTx/>
                <a:buSzTx/>
                <a:buFontTx/>
                <a:buNone/>
              </a:pPr>
              <a:r>
                <a:rPr lang="en-US" altLang="en-US" sz="1600">
                  <a:solidFill>
                    <a:srgbClr val="000000"/>
                  </a:solidFill>
                  <a:latin typeface="Nimbus Roman No9 L" charset="0"/>
                </a:rPr>
                <a:t>yboard, and display</a:t>
              </a:r>
              <a:endParaRPr lang="en-US" altLang="en-US" sz="1800"/>
            </a:p>
          </p:txBody>
        </p:sp>
        <p:sp>
          <p:nvSpPr>
            <p:cNvPr id="46" name="Rectangle 48"/>
            <p:cNvSpPr>
              <a:spLocks noChangeArrowheads="1"/>
            </p:cNvSpPr>
            <p:nvPr/>
          </p:nvSpPr>
          <p:spPr bwMode="auto">
            <a:xfrm>
              <a:off x="4614" y="3492"/>
              <a:ext cx="88" cy="2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692150" indent="-347663"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987425" indent="-293688"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281113" indent="-2921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1598613" indent="-315913"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0558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5130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29702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4274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eaLnBrk="1" hangingPunct="1">
                <a:spcBef>
                  <a:spcPct val="0"/>
                </a:spcBef>
                <a:buClrTx/>
                <a:buSzTx/>
                <a:buFontTx/>
                <a:buNone/>
              </a:pPr>
              <a:r>
                <a:rPr lang="en-US" altLang="en-US" sz="1600">
                  <a:solidFill>
                    <a:srgbClr val="000000"/>
                  </a:solidFill>
                  <a:latin typeface="Nimbus Roman No9 L" charset="0"/>
                </a:rPr>
                <a:t>.</a:t>
              </a:r>
              <a:endParaRPr lang="en-US" altLang="en-US" sz="1800"/>
            </a:p>
          </p:txBody>
        </p:sp>
        <p:sp>
          <p:nvSpPr>
            <p:cNvPr id="47" name="Freeform 49"/>
            <p:cNvSpPr>
              <a:spLocks/>
            </p:cNvSpPr>
            <p:nvPr/>
          </p:nvSpPr>
          <p:spPr bwMode="auto">
            <a:xfrm>
              <a:off x="4375" y="1383"/>
              <a:ext cx="38" cy="75"/>
            </a:xfrm>
            <a:custGeom>
              <a:avLst/>
              <a:gdLst>
                <a:gd name="T0" fmla="*/ 2147483647 w 3"/>
                <a:gd name="T1" fmla="*/ 2147483647 h 6"/>
                <a:gd name="T2" fmla="*/ 2147483647 w 3"/>
                <a:gd name="T3" fmla="*/ 0 h 6"/>
                <a:gd name="T4" fmla="*/ 0 w 3"/>
                <a:gd name="T5" fmla="*/ 2147483647 h 6"/>
                <a:gd name="T6" fmla="*/ 2147483647 w 3"/>
                <a:gd name="T7" fmla="*/ 2147483647 h 6"/>
                <a:gd name="T8" fmla="*/ 2147483647 w 3"/>
                <a:gd name="T9" fmla="*/ 2147483647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6">
                  <a:moveTo>
                    <a:pt x="3" y="6"/>
                  </a:moveTo>
                  <a:lnTo>
                    <a:pt x="2" y="0"/>
                  </a:lnTo>
                  <a:lnTo>
                    <a:pt x="0" y="6"/>
                  </a:lnTo>
                  <a:lnTo>
                    <a:pt x="2" y="6"/>
                  </a:lnTo>
                  <a:lnTo>
                    <a:pt x="3" y="6"/>
                  </a:lnTo>
                </a:path>
              </a:pathLst>
            </a:custGeom>
            <a:grpFill/>
            <a:ln w="20638">
              <a:solidFill>
                <a:srgbClr val="000000"/>
              </a:solidFill>
              <a:prstDash val="solid"/>
              <a:round/>
              <a:headEnd/>
              <a:tailEnd/>
            </a:ln>
          </p:spPr>
          <p:txBody>
            <a:bodyPr/>
            <a:lstStyle/>
            <a:p>
              <a:endParaRPr lang="en-IN"/>
            </a:p>
          </p:txBody>
        </p:sp>
        <p:sp>
          <p:nvSpPr>
            <p:cNvPr id="48" name="Freeform 50"/>
            <p:cNvSpPr>
              <a:spLocks/>
            </p:cNvSpPr>
            <p:nvPr/>
          </p:nvSpPr>
          <p:spPr bwMode="auto">
            <a:xfrm>
              <a:off x="4375" y="1383"/>
              <a:ext cx="38" cy="75"/>
            </a:xfrm>
            <a:custGeom>
              <a:avLst/>
              <a:gdLst>
                <a:gd name="T0" fmla="*/ 38 w 38"/>
                <a:gd name="T1" fmla="*/ 75 h 75"/>
                <a:gd name="T2" fmla="*/ 25 w 38"/>
                <a:gd name="T3" fmla="*/ 0 h 75"/>
                <a:gd name="T4" fmla="*/ 0 w 38"/>
                <a:gd name="T5" fmla="*/ 75 h 75"/>
                <a:gd name="T6" fmla="*/ 25 w 38"/>
                <a:gd name="T7" fmla="*/ 75 h 75"/>
                <a:gd name="T8" fmla="*/ 38 w 38"/>
                <a:gd name="T9" fmla="*/ 75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75">
                  <a:moveTo>
                    <a:pt x="38" y="75"/>
                  </a:moveTo>
                  <a:lnTo>
                    <a:pt x="25" y="0"/>
                  </a:lnTo>
                  <a:lnTo>
                    <a:pt x="0" y="75"/>
                  </a:lnTo>
                  <a:lnTo>
                    <a:pt x="25" y="75"/>
                  </a:lnTo>
                  <a:lnTo>
                    <a:pt x="38" y="75"/>
                  </a:lnTo>
                  <a:close/>
                </a:path>
              </a:pathLst>
            </a:custGeom>
            <a:grpFill/>
            <a:ln w="0">
              <a:solidFill>
                <a:srgbClr val="000000"/>
              </a:solidFill>
              <a:prstDash val="solid"/>
              <a:round/>
              <a:headEnd/>
              <a:tailEnd/>
            </a:ln>
          </p:spPr>
          <p:txBody>
            <a:bodyPr/>
            <a:lstStyle/>
            <a:p>
              <a:endParaRPr lang="en-IN"/>
            </a:p>
          </p:txBody>
        </p:sp>
        <p:sp>
          <p:nvSpPr>
            <p:cNvPr id="49" name="Freeform 51"/>
            <p:cNvSpPr>
              <a:spLocks/>
            </p:cNvSpPr>
            <p:nvPr/>
          </p:nvSpPr>
          <p:spPr bwMode="auto">
            <a:xfrm>
              <a:off x="4375" y="1810"/>
              <a:ext cx="38" cy="75"/>
            </a:xfrm>
            <a:custGeom>
              <a:avLst/>
              <a:gdLst>
                <a:gd name="T0" fmla="*/ 0 w 3"/>
                <a:gd name="T1" fmla="*/ 0 h 6"/>
                <a:gd name="T2" fmla="*/ 2147483647 w 3"/>
                <a:gd name="T3" fmla="*/ 2147483647 h 6"/>
                <a:gd name="T4" fmla="*/ 2147483647 w 3"/>
                <a:gd name="T5" fmla="*/ 0 h 6"/>
                <a:gd name="T6" fmla="*/ 2147483647 w 3"/>
                <a:gd name="T7" fmla="*/ 0 h 6"/>
                <a:gd name="T8" fmla="*/ 0 w 3"/>
                <a:gd name="T9" fmla="*/ 0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6">
                  <a:moveTo>
                    <a:pt x="0" y="0"/>
                  </a:moveTo>
                  <a:lnTo>
                    <a:pt x="2" y="6"/>
                  </a:lnTo>
                  <a:lnTo>
                    <a:pt x="3" y="0"/>
                  </a:lnTo>
                  <a:lnTo>
                    <a:pt x="2" y="0"/>
                  </a:lnTo>
                  <a:lnTo>
                    <a:pt x="0" y="0"/>
                  </a:lnTo>
                </a:path>
              </a:pathLst>
            </a:custGeom>
            <a:grpFill/>
            <a:ln w="20638">
              <a:solidFill>
                <a:srgbClr val="000000"/>
              </a:solidFill>
              <a:prstDash val="solid"/>
              <a:round/>
              <a:headEnd/>
              <a:tailEnd/>
            </a:ln>
          </p:spPr>
          <p:txBody>
            <a:bodyPr/>
            <a:lstStyle/>
            <a:p>
              <a:endParaRPr lang="en-IN"/>
            </a:p>
          </p:txBody>
        </p:sp>
        <p:sp>
          <p:nvSpPr>
            <p:cNvPr id="50" name="Freeform 52"/>
            <p:cNvSpPr>
              <a:spLocks/>
            </p:cNvSpPr>
            <p:nvPr/>
          </p:nvSpPr>
          <p:spPr bwMode="auto">
            <a:xfrm>
              <a:off x="4375" y="1810"/>
              <a:ext cx="38" cy="75"/>
            </a:xfrm>
            <a:custGeom>
              <a:avLst/>
              <a:gdLst>
                <a:gd name="T0" fmla="*/ 0 w 38"/>
                <a:gd name="T1" fmla="*/ 0 h 75"/>
                <a:gd name="T2" fmla="*/ 25 w 38"/>
                <a:gd name="T3" fmla="*/ 75 h 75"/>
                <a:gd name="T4" fmla="*/ 38 w 38"/>
                <a:gd name="T5" fmla="*/ 0 h 75"/>
                <a:gd name="T6" fmla="*/ 25 w 38"/>
                <a:gd name="T7" fmla="*/ 0 h 75"/>
                <a:gd name="T8" fmla="*/ 0 w 38"/>
                <a:gd name="T9" fmla="*/ 0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75">
                  <a:moveTo>
                    <a:pt x="0" y="0"/>
                  </a:moveTo>
                  <a:lnTo>
                    <a:pt x="25" y="75"/>
                  </a:lnTo>
                  <a:lnTo>
                    <a:pt x="38" y="0"/>
                  </a:lnTo>
                  <a:lnTo>
                    <a:pt x="25" y="0"/>
                  </a:lnTo>
                  <a:lnTo>
                    <a:pt x="0" y="0"/>
                  </a:lnTo>
                  <a:close/>
                </a:path>
              </a:pathLst>
            </a:custGeom>
            <a:grpFill/>
            <a:ln w="0">
              <a:solidFill>
                <a:srgbClr val="000000"/>
              </a:solidFill>
              <a:prstDash val="solid"/>
              <a:round/>
              <a:headEnd/>
              <a:tailEnd/>
            </a:ln>
          </p:spPr>
          <p:txBody>
            <a:bodyPr/>
            <a:lstStyle/>
            <a:p>
              <a:endParaRPr lang="en-IN"/>
            </a:p>
          </p:txBody>
        </p:sp>
        <p:sp>
          <p:nvSpPr>
            <p:cNvPr id="51" name="Line 53"/>
            <p:cNvSpPr>
              <a:spLocks noChangeShapeType="1"/>
            </p:cNvSpPr>
            <p:nvPr/>
          </p:nvSpPr>
          <p:spPr bwMode="auto">
            <a:xfrm flipV="1">
              <a:off x="4400" y="1458"/>
              <a:ext cx="0" cy="339"/>
            </a:xfrm>
            <a:prstGeom prst="line">
              <a:avLst/>
            </a:prstGeom>
            <a:grpFill/>
            <a:ln w="20638">
              <a:solidFill>
                <a:srgbClr val="000000"/>
              </a:solidFill>
              <a:round/>
              <a:headEnd/>
              <a:tailEnd/>
            </a:ln>
          </p:spPr>
          <p:txBody>
            <a:bodyPr/>
            <a:lstStyle/>
            <a:p>
              <a:endParaRPr lang="en-IN"/>
            </a:p>
          </p:txBody>
        </p:sp>
        <p:sp>
          <p:nvSpPr>
            <p:cNvPr id="52" name="Rectangle 54"/>
            <p:cNvSpPr>
              <a:spLocks noChangeArrowheads="1"/>
            </p:cNvSpPr>
            <p:nvPr/>
          </p:nvSpPr>
          <p:spPr bwMode="auto">
            <a:xfrm>
              <a:off x="832" y="1873"/>
              <a:ext cx="892" cy="540"/>
            </a:xfrm>
            <a:prstGeom prst="rect">
              <a:avLst/>
            </a:prstGeom>
            <a:grpFill/>
            <a:ln w="20638">
              <a:solidFill>
                <a:srgbClr val="000000"/>
              </a:solidFill>
              <a:miter lim="800000"/>
              <a:headEnd/>
              <a:tailEnd/>
            </a:ln>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eaLnBrk="1" hangingPunct="1">
                <a:spcBef>
                  <a:spcPct val="0"/>
                </a:spcBef>
                <a:buClrTx/>
                <a:buSzTx/>
                <a:buFontTx/>
                <a:buNone/>
              </a:pPr>
              <a:endParaRPr lang="en-IN" altLang="en-US" sz="1800"/>
            </a:p>
          </p:txBody>
        </p:sp>
        <p:sp>
          <p:nvSpPr>
            <p:cNvPr id="53" name="Rectangle 55"/>
            <p:cNvSpPr>
              <a:spLocks noChangeArrowheads="1"/>
            </p:cNvSpPr>
            <p:nvPr/>
          </p:nvSpPr>
          <p:spPr bwMode="auto">
            <a:xfrm>
              <a:off x="1059" y="2074"/>
              <a:ext cx="603" cy="2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692150" indent="-347663"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987425" indent="-293688"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281113" indent="-2921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1598613" indent="-315913"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0558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5130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29702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427413" indent="-315913"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eaLnBrk="1" hangingPunct="1">
                <a:spcBef>
                  <a:spcPct val="0"/>
                </a:spcBef>
                <a:buClrTx/>
                <a:buSzTx/>
                <a:buFontTx/>
                <a:buNone/>
              </a:pPr>
              <a:r>
                <a:rPr lang="en-US" altLang="en-US" sz="1400">
                  <a:solidFill>
                    <a:srgbClr val="000000"/>
                  </a:solidFill>
                  <a:latin typeface="Nimbus Roman No9 L" charset="0"/>
                </a:rPr>
                <a:t>Processor</a:t>
              </a:r>
              <a:endParaRPr lang="en-US" altLang="en-US" sz="1800"/>
            </a:p>
          </p:txBody>
        </p:sp>
      </p:grpSp>
    </p:spTree>
    <p:extLst>
      <p:ext uri="{BB962C8B-B14F-4D97-AF65-F5344CB8AC3E}">
        <p14:creationId xmlns:p14="http://schemas.microsoft.com/office/powerpoint/2010/main" val="22877882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b="1" dirty="0"/>
              <a:t>Buses-10 Asynchronous Bus</a:t>
            </a:r>
            <a:endParaRPr lang="en-IN" dirty="0"/>
          </a:p>
        </p:txBody>
      </p:sp>
      <p:sp>
        <p:nvSpPr>
          <p:cNvPr id="3" name="Content Placeholder 2"/>
          <p:cNvSpPr>
            <a:spLocks noGrp="1"/>
          </p:cNvSpPr>
          <p:nvPr>
            <p:ph idx="1"/>
          </p:nvPr>
        </p:nvSpPr>
        <p:spPr/>
        <p:txBody>
          <a:bodyPr>
            <a:normAutofit fontScale="85000" lnSpcReduction="20000"/>
          </a:bodyPr>
          <a:lstStyle/>
          <a:p>
            <a:pPr algn="just"/>
            <a:r>
              <a:rPr lang="en-IN" i="1" dirty="0"/>
              <a:t>t</a:t>
            </a:r>
            <a:r>
              <a:rPr lang="en-IN" dirty="0"/>
              <a:t>0</a:t>
            </a:r>
            <a:r>
              <a:rPr lang="en-IN" b="1" dirty="0"/>
              <a:t>—</a:t>
            </a:r>
            <a:r>
              <a:rPr lang="en-IN" dirty="0"/>
              <a:t>The master places the address and command information on the bus, and all devices on the bus decode this information.</a:t>
            </a:r>
          </a:p>
          <a:p>
            <a:pPr algn="just"/>
            <a:r>
              <a:rPr lang="en-IN" i="1" dirty="0"/>
              <a:t>t</a:t>
            </a:r>
            <a:r>
              <a:rPr lang="en-IN" dirty="0"/>
              <a:t>1</a:t>
            </a:r>
            <a:r>
              <a:rPr lang="en-IN" b="1" dirty="0"/>
              <a:t>—</a:t>
            </a:r>
            <a:r>
              <a:rPr lang="en-IN" dirty="0"/>
              <a:t>The master sets the Master-ready line to 1 to inform the devices that the address and command information is ready. Sufficient time should be allowed for the device interface circuitry to decode the address. The delay needed can be included in the period </a:t>
            </a:r>
            <a:r>
              <a:rPr lang="en-IN" i="1" dirty="0"/>
              <a:t>t</a:t>
            </a:r>
            <a:r>
              <a:rPr lang="en-IN" dirty="0"/>
              <a:t>1 − </a:t>
            </a:r>
            <a:r>
              <a:rPr lang="en-IN" i="1" dirty="0"/>
              <a:t>t</a:t>
            </a:r>
            <a:r>
              <a:rPr lang="en-IN" dirty="0"/>
              <a:t>0.</a:t>
            </a:r>
          </a:p>
          <a:p>
            <a:pPr algn="just"/>
            <a:r>
              <a:rPr lang="en-IN" i="1" dirty="0"/>
              <a:t>t</a:t>
            </a:r>
            <a:r>
              <a:rPr lang="en-IN" dirty="0"/>
              <a:t>2</a:t>
            </a:r>
            <a:r>
              <a:rPr lang="en-IN" b="1" dirty="0"/>
              <a:t>—</a:t>
            </a:r>
            <a:r>
              <a:rPr lang="en-IN" dirty="0"/>
              <a:t>The selected slave, having decoded the address and command information, performs the required input operation by placing its data on the data lines. At the same time, it sets the Slave-ready signal to 1. If extra delays are introduced by the interface circuitry before it places the data on the bus, the slave must delay the Slave-ready signal accordingly. The period </a:t>
            </a:r>
            <a:r>
              <a:rPr lang="en-IN" i="1" dirty="0"/>
              <a:t>t</a:t>
            </a:r>
            <a:r>
              <a:rPr lang="en-IN" dirty="0"/>
              <a:t>2 − </a:t>
            </a:r>
            <a:r>
              <a:rPr lang="en-IN" i="1" dirty="0"/>
              <a:t>t</a:t>
            </a:r>
            <a:r>
              <a:rPr lang="en-IN" dirty="0"/>
              <a:t>1 depends on the distance between the master and the slave and on the delays introduced by the slave’s circuitry.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70</a:t>
            </a:fld>
            <a:endParaRPr lang="en-US"/>
          </a:p>
        </p:txBody>
      </p:sp>
    </p:spTree>
    <p:extLst>
      <p:ext uri="{BB962C8B-B14F-4D97-AF65-F5344CB8AC3E}">
        <p14:creationId xmlns:p14="http://schemas.microsoft.com/office/powerpoint/2010/main" val="2222536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b="1" dirty="0"/>
              <a:t>Buses-11 Asynchronous Bus</a:t>
            </a:r>
            <a:endParaRPr lang="en-IN" dirty="0"/>
          </a:p>
        </p:txBody>
      </p:sp>
      <p:sp>
        <p:nvSpPr>
          <p:cNvPr id="3" name="Content Placeholder 2"/>
          <p:cNvSpPr>
            <a:spLocks noGrp="1"/>
          </p:cNvSpPr>
          <p:nvPr>
            <p:ph idx="1"/>
          </p:nvPr>
        </p:nvSpPr>
        <p:spPr/>
        <p:txBody>
          <a:bodyPr>
            <a:normAutofit fontScale="85000" lnSpcReduction="10000"/>
          </a:bodyPr>
          <a:lstStyle/>
          <a:p>
            <a:pPr algn="just"/>
            <a:r>
              <a:rPr lang="en-IN" i="1" dirty="0"/>
              <a:t>t</a:t>
            </a:r>
            <a:r>
              <a:rPr lang="en-IN" dirty="0"/>
              <a:t>3</a:t>
            </a:r>
            <a:r>
              <a:rPr lang="en-IN" b="1" dirty="0"/>
              <a:t>—</a:t>
            </a:r>
            <a:r>
              <a:rPr lang="en-IN" dirty="0"/>
              <a:t>The Slave-ready signal arrives at the master, indicating that the input data are available on the bus. After a delay to the master loads the data into its register.  Then, it drops the Master-ready signal, indicating that it has received the data.</a:t>
            </a:r>
          </a:p>
          <a:p>
            <a:pPr algn="just"/>
            <a:r>
              <a:rPr lang="en-IN" i="1" dirty="0"/>
              <a:t>t</a:t>
            </a:r>
            <a:r>
              <a:rPr lang="en-IN" dirty="0"/>
              <a:t>4</a:t>
            </a:r>
            <a:r>
              <a:rPr lang="en-IN" b="1" dirty="0"/>
              <a:t>—</a:t>
            </a:r>
            <a:r>
              <a:rPr lang="en-IN" dirty="0"/>
              <a:t>The master removes the address and command information from the bus. The delay between </a:t>
            </a:r>
            <a:r>
              <a:rPr lang="en-IN" i="1" dirty="0"/>
              <a:t>t</a:t>
            </a:r>
            <a:r>
              <a:rPr lang="en-IN" dirty="0"/>
              <a:t>3 and </a:t>
            </a:r>
            <a:r>
              <a:rPr lang="en-IN" i="1" dirty="0"/>
              <a:t>t</a:t>
            </a:r>
            <a:r>
              <a:rPr lang="en-IN" dirty="0"/>
              <a:t>4 is again intended to allow for bus skew. Erroneous addressing may take place if the address, as seen by some device on the bus, starts to change while the Master-ready signal is still equal to 1.</a:t>
            </a:r>
          </a:p>
          <a:p>
            <a:pPr algn="just"/>
            <a:r>
              <a:rPr lang="en-IN" i="1" dirty="0"/>
              <a:t>t</a:t>
            </a:r>
            <a:r>
              <a:rPr lang="en-IN" dirty="0"/>
              <a:t>5</a:t>
            </a:r>
            <a:r>
              <a:rPr lang="en-IN" b="1" dirty="0"/>
              <a:t>—</a:t>
            </a:r>
            <a:r>
              <a:rPr lang="en-IN" dirty="0"/>
              <a:t>When the device interface receives the 1-to-0 transition of the Master-ready signal, it removes the data and the Slave-ready signal from the bus. This completes the input transfer.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71</a:t>
            </a:fld>
            <a:endParaRPr lang="en-US"/>
          </a:p>
        </p:txBody>
      </p:sp>
    </p:spTree>
    <p:extLst>
      <p:ext uri="{BB962C8B-B14F-4D97-AF65-F5344CB8AC3E}">
        <p14:creationId xmlns:p14="http://schemas.microsoft.com/office/powerpoint/2010/main" val="35532152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b="1" dirty="0"/>
              <a:t>Buses-12 Asynchronous Bus</a:t>
            </a:r>
            <a:endParaRPr lang="en-IN" dirty="0"/>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US" smtClean="0"/>
              <a:pPr/>
              <a:t>72</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6858000" cy="498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64432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Interface Circuits</a:t>
            </a:r>
            <a:endParaRPr lang="en-IN" dirty="0"/>
          </a:p>
        </p:txBody>
      </p:sp>
      <p:sp>
        <p:nvSpPr>
          <p:cNvPr id="6" name="Subtitle 5"/>
          <p:cNvSpPr>
            <a:spLocks noGrp="1"/>
          </p:cNvSpPr>
          <p:nvPr>
            <p:ph type="subTitle" idx="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US" smtClean="0"/>
              <a:pPr/>
              <a:t>73</a:t>
            </a:fld>
            <a:endParaRPr lang="en-US"/>
          </a:p>
        </p:txBody>
      </p:sp>
    </p:spTree>
    <p:extLst>
      <p:ext uri="{BB962C8B-B14F-4D97-AF65-F5344CB8AC3E}">
        <p14:creationId xmlns:p14="http://schemas.microsoft.com/office/powerpoint/2010/main" val="38259681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Interface circuits-1</a:t>
            </a:r>
            <a:endParaRPr lang="en-IN" dirty="0"/>
          </a:p>
        </p:txBody>
      </p:sp>
      <p:sp>
        <p:nvSpPr>
          <p:cNvPr id="3" name="Content Placeholder 2"/>
          <p:cNvSpPr>
            <a:spLocks noGrp="1"/>
          </p:cNvSpPr>
          <p:nvPr>
            <p:ph idx="1"/>
          </p:nvPr>
        </p:nvSpPr>
        <p:spPr/>
        <p:txBody>
          <a:bodyPr>
            <a:normAutofit fontScale="92500" lnSpcReduction="20000"/>
          </a:bodyPr>
          <a:lstStyle/>
          <a:p>
            <a:pPr>
              <a:defRPr/>
            </a:pPr>
            <a:r>
              <a:rPr lang="en-US" dirty="0">
                <a:solidFill>
                  <a:schemeClr val="accent2"/>
                </a:solidFill>
              </a:rPr>
              <a:t>I/O interface consists of the circuitry required to connect an I/O device to a computer bus. </a:t>
            </a:r>
          </a:p>
          <a:p>
            <a:pPr>
              <a:defRPr/>
            </a:pPr>
            <a:r>
              <a:rPr lang="en-US" dirty="0">
                <a:solidFill>
                  <a:schemeClr val="accent2"/>
                </a:solidFill>
              </a:rPr>
              <a:t>Side of the interface which connects to the computer has bus signals for:</a:t>
            </a:r>
            <a:endParaRPr lang="en-US" dirty="0"/>
          </a:p>
          <a:p>
            <a:pPr lvl="1">
              <a:defRPr/>
            </a:pPr>
            <a:r>
              <a:rPr lang="en-US" sz="1800" dirty="0"/>
              <a:t>Address,</a:t>
            </a:r>
          </a:p>
          <a:p>
            <a:pPr lvl="1">
              <a:defRPr/>
            </a:pPr>
            <a:r>
              <a:rPr lang="en-US" sz="1800" dirty="0"/>
              <a:t>Data </a:t>
            </a:r>
          </a:p>
          <a:p>
            <a:pPr lvl="1">
              <a:defRPr/>
            </a:pPr>
            <a:r>
              <a:rPr lang="en-US" sz="1800" dirty="0"/>
              <a:t>Control</a:t>
            </a:r>
          </a:p>
          <a:p>
            <a:pPr>
              <a:defRPr/>
            </a:pPr>
            <a:r>
              <a:rPr lang="en-US" dirty="0">
                <a:solidFill>
                  <a:schemeClr val="accent2"/>
                </a:solidFill>
              </a:rPr>
              <a:t>Side of the interface which connects to the I/O device has:</a:t>
            </a:r>
            <a:endParaRPr lang="en-US" dirty="0"/>
          </a:p>
          <a:p>
            <a:pPr lvl="1">
              <a:defRPr/>
            </a:pPr>
            <a:r>
              <a:rPr lang="en-US" sz="1800" dirty="0" err="1"/>
              <a:t>Datapath</a:t>
            </a:r>
            <a:r>
              <a:rPr lang="en-US" sz="1800" dirty="0"/>
              <a:t> and associated controls to transfer data between the interface and the I/O device.</a:t>
            </a:r>
          </a:p>
          <a:p>
            <a:pPr lvl="1">
              <a:defRPr/>
            </a:pPr>
            <a:r>
              <a:rPr lang="en-US" sz="1800" dirty="0"/>
              <a:t>This side is called as a </a:t>
            </a:r>
            <a:r>
              <a:rPr lang="en-US" sz="1800" u="sng" dirty="0">
                <a:solidFill>
                  <a:srgbClr val="CC3300"/>
                </a:solidFill>
              </a:rPr>
              <a:t>“port”.</a:t>
            </a:r>
          </a:p>
          <a:p>
            <a:pPr>
              <a:defRPr/>
            </a:pPr>
            <a:r>
              <a:rPr lang="en-US" dirty="0">
                <a:solidFill>
                  <a:schemeClr val="accent2"/>
                </a:solidFill>
              </a:rPr>
              <a:t>Ports can be classified into two:</a:t>
            </a:r>
          </a:p>
          <a:p>
            <a:pPr lvl="1">
              <a:defRPr/>
            </a:pPr>
            <a:r>
              <a:rPr lang="en-US" sz="1800" dirty="0"/>
              <a:t>Parallel port,</a:t>
            </a:r>
          </a:p>
          <a:p>
            <a:pPr lvl="1">
              <a:defRPr/>
            </a:pPr>
            <a:r>
              <a:rPr lang="en-US" sz="1800" dirty="0"/>
              <a:t>Serial port.</a:t>
            </a:r>
            <a:endParaRPr lang="en-US" sz="1800" dirty="0">
              <a:solidFill>
                <a:srgbClr val="CC3300"/>
              </a:solidFill>
            </a:endParaRP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74</a:t>
            </a:fld>
            <a:endParaRPr lang="en-US"/>
          </a:p>
        </p:txBody>
      </p:sp>
    </p:spTree>
    <p:extLst>
      <p:ext uri="{BB962C8B-B14F-4D97-AF65-F5344CB8AC3E}">
        <p14:creationId xmlns:p14="http://schemas.microsoft.com/office/powerpoint/2010/main" val="5961305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Interface circuits-2</a:t>
            </a:r>
            <a:endParaRPr lang="en-IN" dirty="0"/>
          </a:p>
        </p:txBody>
      </p:sp>
      <p:sp>
        <p:nvSpPr>
          <p:cNvPr id="3" name="Content Placeholder 2"/>
          <p:cNvSpPr>
            <a:spLocks noGrp="1"/>
          </p:cNvSpPr>
          <p:nvPr>
            <p:ph idx="1"/>
          </p:nvPr>
        </p:nvSpPr>
        <p:spPr/>
        <p:txBody>
          <a:bodyPr/>
          <a:lstStyle/>
          <a:p>
            <a:r>
              <a:rPr lang="en-US" altLang="en-US" dirty="0">
                <a:solidFill>
                  <a:schemeClr val="accent2"/>
                </a:solidFill>
              </a:rPr>
              <a:t>Parallel port transfers data in the form of a number of bits, normally 8 or 16 to or from the device. </a:t>
            </a:r>
          </a:p>
          <a:p>
            <a:r>
              <a:rPr lang="en-US" altLang="en-US" dirty="0">
                <a:solidFill>
                  <a:schemeClr val="accent2"/>
                </a:solidFill>
              </a:rPr>
              <a:t>Serial port transfers and receives data one bit at a time. </a:t>
            </a:r>
          </a:p>
          <a:p>
            <a:r>
              <a:rPr lang="en-US" altLang="en-US" dirty="0">
                <a:solidFill>
                  <a:schemeClr val="accent2"/>
                </a:solidFill>
              </a:rPr>
              <a:t>Processor communicates with the bus in the same way, whether it is a parallel port or a serial port.</a:t>
            </a:r>
          </a:p>
          <a:p>
            <a:pPr lvl="1"/>
            <a:r>
              <a:rPr lang="en-US" altLang="en-US" sz="1800" dirty="0"/>
              <a:t>Conversion from the parallel to serial and vice versa takes place inside the interface circuit.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75</a:t>
            </a:fld>
            <a:endParaRPr lang="en-US"/>
          </a:p>
        </p:txBody>
      </p:sp>
    </p:spTree>
    <p:extLst>
      <p:ext uri="{BB962C8B-B14F-4D97-AF65-F5344CB8AC3E}">
        <p14:creationId xmlns:p14="http://schemas.microsoft.com/office/powerpoint/2010/main" val="34016606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a:xfrm>
            <a:off x="609600" y="533400"/>
            <a:ext cx="5334000" cy="838200"/>
          </a:xfrm>
        </p:spPr>
        <p:txBody>
          <a:bodyPr/>
          <a:lstStyle/>
          <a:p>
            <a:pPr fontAlgn="auto">
              <a:spcAft>
                <a:spcPts val="0"/>
              </a:spcAft>
              <a:defRPr/>
            </a:pPr>
            <a:r>
              <a:rPr lang="en-US" dirty="0"/>
              <a:t>Parallel port</a:t>
            </a:r>
          </a:p>
        </p:txBody>
      </p:sp>
      <p:grpSp>
        <p:nvGrpSpPr>
          <p:cNvPr id="106498" name="Group 3"/>
          <p:cNvGrpSpPr>
            <a:grpSpLocks/>
          </p:cNvGrpSpPr>
          <p:nvPr/>
        </p:nvGrpSpPr>
        <p:grpSpPr bwMode="auto">
          <a:xfrm>
            <a:off x="1357313" y="1349375"/>
            <a:ext cx="6311900" cy="2170113"/>
            <a:chOff x="892" y="1191"/>
            <a:chExt cx="3976" cy="1367"/>
          </a:xfrm>
        </p:grpSpPr>
        <p:sp>
          <p:nvSpPr>
            <p:cNvPr id="106500" name="Freeform 4"/>
            <p:cNvSpPr>
              <a:spLocks/>
            </p:cNvSpPr>
            <p:nvPr/>
          </p:nvSpPr>
          <p:spPr bwMode="auto">
            <a:xfrm>
              <a:off x="2926" y="2225"/>
              <a:ext cx="69" cy="23"/>
            </a:xfrm>
            <a:custGeom>
              <a:avLst/>
              <a:gdLst>
                <a:gd name="T0" fmla="*/ 6 w 6"/>
                <a:gd name="T1" fmla="*/ 0 h 2"/>
                <a:gd name="T2" fmla="*/ 0 w 6"/>
                <a:gd name="T3" fmla="*/ 1 h 2"/>
                <a:gd name="T4" fmla="*/ 6 w 6"/>
                <a:gd name="T5" fmla="*/ 2 h 2"/>
                <a:gd name="T6" fmla="*/ 6 w 6"/>
                <a:gd name="T7" fmla="*/ 1 h 2"/>
                <a:gd name="T8" fmla="*/ 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6501" name="Freeform 5"/>
            <p:cNvSpPr>
              <a:spLocks/>
            </p:cNvSpPr>
            <p:nvPr/>
          </p:nvSpPr>
          <p:spPr bwMode="auto">
            <a:xfrm>
              <a:off x="2926" y="2225"/>
              <a:ext cx="69" cy="23"/>
            </a:xfrm>
            <a:custGeom>
              <a:avLst/>
              <a:gdLst>
                <a:gd name="T0" fmla="*/ 69 w 69"/>
                <a:gd name="T1" fmla="*/ 0 h 23"/>
                <a:gd name="T2" fmla="*/ 0 w 69"/>
                <a:gd name="T3" fmla="*/ 12 h 23"/>
                <a:gd name="T4" fmla="*/ 69 w 69"/>
                <a:gd name="T5" fmla="*/ 23 h 23"/>
                <a:gd name="T6" fmla="*/ 69 w 69"/>
                <a:gd name="T7" fmla="*/ 12 h 23"/>
                <a:gd name="T8" fmla="*/ 69 w 69"/>
                <a:gd name="T9" fmla="*/ 0 h 23"/>
                <a:gd name="T10" fmla="*/ 0 60000 65536"/>
                <a:gd name="T11" fmla="*/ 0 60000 65536"/>
                <a:gd name="T12" fmla="*/ 0 60000 65536"/>
                <a:gd name="T13" fmla="*/ 0 60000 65536"/>
                <a:gd name="T14" fmla="*/ 0 60000 65536"/>
                <a:gd name="T15" fmla="*/ 0 w 69"/>
                <a:gd name="T16" fmla="*/ 0 h 23"/>
                <a:gd name="T17" fmla="*/ 69 w 69"/>
                <a:gd name="T18" fmla="*/ 23 h 23"/>
              </a:gdLst>
              <a:ahLst/>
              <a:cxnLst>
                <a:cxn ang="T10">
                  <a:pos x="T0" y="T1"/>
                </a:cxn>
                <a:cxn ang="T11">
                  <a:pos x="T2" y="T3"/>
                </a:cxn>
                <a:cxn ang="T12">
                  <a:pos x="T4" y="T5"/>
                </a:cxn>
                <a:cxn ang="T13">
                  <a:pos x="T6" y="T7"/>
                </a:cxn>
                <a:cxn ang="T14">
                  <a:pos x="T8" y="T9"/>
                </a:cxn>
              </a:cxnLst>
              <a:rect l="T15" t="T16" r="T17" b="T18"/>
              <a:pathLst>
                <a:path w="69" h="23">
                  <a:moveTo>
                    <a:pt x="69" y="0"/>
                  </a:moveTo>
                  <a:lnTo>
                    <a:pt x="0" y="12"/>
                  </a:lnTo>
                  <a:lnTo>
                    <a:pt x="69" y="23"/>
                  </a:lnTo>
                  <a:lnTo>
                    <a:pt x="69" y="12"/>
                  </a:lnTo>
                  <a:lnTo>
                    <a:pt x="69" y="0"/>
                  </a:lnTo>
                  <a:close/>
                </a:path>
              </a:pathLst>
            </a:custGeom>
            <a:solidFill>
              <a:srgbClr val="000000"/>
            </a:solidFill>
            <a:ln w="0">
              <a:solidFill>
                <a:srgbClr val="000000"/>
              </a:solidFill>
              <a:prstDash val="solid"/>
              <a:round/>
              <a:headEnd/>
              <a:tailEnd/>
            </a:ln>
          </p:spPr>
          <p:txBody>
            <a:bodyPr/>
            <a:lstStyle/>
            <a:p>
              <a:endParaRPr lang="en-IN"/>
            </a:p>
          </p:txBody>
        </p:sp>
        <p:sp>
          <p:nvSpPr>
            <p:cNvPr id="106502" name="Line 6"/>
            <p:cNvSpPr>
              <a:spLocks noChangeShapeType="1"/>
            </p:cNvSpPr>
            <p:nvPr/>
          </p:nvSpPr>
          <p:spPr bwMode="auto">
            <a:xfrm>
              <a:off x="3006" y="2237"/>
              <a:ext cx="368"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6503" name="Rectangle 7"/>
            <p:cNvSpPr>
              <a:spLocks noChangeArrowheads="1"/>
            </p:cNvSpPr>
            <p:nvPr/>
          </p:nvSpPr>
          <p:spPr bwMode="auto">
            <a:xfrm>
              <a:off x="3052" y="2088"/>
              <a:ext cx="7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V</a:t>
              </a:r>
              <a:endParaRPr lang="en-US" altLang="en-US" sz="2400"/>
            </a:p>
          </p:txBody>
        </p:sp>
        <p:sp>
          <p:nvSpPr>
            <p:cNvPr id="106504" name="Rectangle 8"/>
            <p:cNvSpPr>
              <a:spLocks noChangeArrowheads="1"/>
            </p:cNvSpPr>
            <p:nvPr/>
          </p:nvSpPr>
          <p:spPr bwMode="auto">
            <a:xfrm>
              <a:off x="3121" y="2088"/>
              <a:ext cx="15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alid</a:t>
              </a:r>
              <a:endParaRPr lang="en-US" altLang="en-US" sz="2400"/>
            </a:p>
          </p:txBody>
        </p:sp>
        <p:sp>
          <p:nvSpPr>
            <p:cNvPr id="106505" name="Rectangle 9"/>
            <p:cNvSpPr>
              <a:spLocks noChangeArrowheads="1"/>
            </p:cNvSpPr>
            <p:nvPr/>
          </p:nvSpPr>
          <p:spPr bwMode="auto">
            <a:xfrm>
              <a:off x="3087" y="1536"/>
              <a:ext cx="19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Data</a:t>
              </a:r>
              <a:endParaRPr lang="en-US" altLang="en-US" sz="2400"/>
            </a:p>
          </p:txBody>
        </p:sp>
        <p:sp>
          <p:nvSpPr>
            <p:cNvPr id="106506" name="Freeform 10"/>
            <p:cNvSpPr>
              <a:spLocks/>
            </p:cNvSpPr>
            <p:nvPr/>
          </p:nvSpPr>
          <p:spPr bwMode="auto">
            <a:xfrm>
              <a:off x="2914" y="1662"/>
              <a:ext cx="460" cy="138"/>
            </a:xfrm>
            <a:custGeom>
              <a:avLst/>
              <a:gdLst>
                <a:gd name="T0" fmla="*/ 40 w 40"/>
                <a:gd name="T1" fmla="*/ 3 h 12"/>
                <a:gd name="T2" fmla="*/ 8 w 40"/>
                <a:gd name="T3" fmla="*/ 3 h 12"/>
                <a:gd name="T4" fmla="*/ 8 w 40"/>
                <a:gd name="T5" fmla="*/ 0 h 12"/>
                <a:gd name="T6" fmla="*/ 0 w 40"/>
                <a:gd name="T7" fmla="*/ 6 h 12"/>
                <a:gd name="T8" fmla="*/ 8 w 40"/>
                <a:gd name="T9" fmla="*/ 12 h 12"/>
                <a:gd name="T10" fmla="*/ 8 w 40"/>
                <a:gd name="T11" fmla="*/ 9 h 12"/>
                <a:gd name="T12" fmla="*/ 40 w 40"/>
                <a:gd name="T13" fmla="*/ 9 h 12"/>
                <a:gd name="T14" fmla="*/ 0 60000 65536"/>
                <a:gd name="T15" fmla="*/ 0 60000 65536"/>
                <a:gd name="T16" fmla="*/ 0 60000 65536"/>
                <a:gd name="T17" fmla="*/ 0 60000 65536"/>
                <a:gd name="T18" fmla="*/ 0 60000 65536"/>
                <a:gd name="T19" fmla="*/ 0 60000 65536"/>
                <a:gd name="T20" fmla="*/ 0 60000 65536"/>
                <a:gd name="T21" fmla="*/ 0 w 40"/>
                <a:gd name="T22" fmla="*/ 0 h 12"/>
                <a:gd name="T23" fmla="*/ 40 w 4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12">
                  <a:moveTo>
                    <a:pt x="40" y="3"/>
                  </a:moveTo>
                  <a:lnTo>
                    <a:pt x="8" y="3"/>
                  </a:lnTo>
                  <a:lnTo>
                    <a:pt x="8" y="0"/>
                  </a:lnTo>
                  <a:lnTo>
                    <a:pt x="0" y="6"/>
                  </a:lnTo>
                  <a:lnTo>
                    <a:pt x="8" y="12"/>
                  </a:lnTo>
                  <a:lnTo>
                    <a:pt x="8" y="9"/>
                  </a:lnTo>
                  <a:lnTo>
                    <a:pt x="40" y="9"/>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6507" name="Freeform 11"/>
            <p:cNvSpPr>
              <a:spLocks/>
            </p:cNvSpPr>
            <p:nvPr/>
          </p:nvSpPr>
          <p:spPr bwMode="auto">
            <a:xfrm>
              <a:off x="1478" y="1582"/>
              <a:ext cx="655" cy="126"/>
            </a:xfrm>
            <a:custGeom>
              <a:avLst/>
              <a:gdLst>
                <a:gd name="T0" fmla="*/ 0 w 57"/>
                <a:gd name="T1" fmla="*/ 2 h 11"/>
                <a:gd name="T2" fmla="*/ 48 w 57"/>
                <a:gd name="T3" fmla="*/ 2 h 11"/>
                <a:gd name="T4" fmla="*/ 48 w 57"/>
                <a:gd name="T5" fmla="*/ 0 h 11"/>
                <a:gd name="T6" fmla="*/ 57 w 57"/>
                <a:gd name="T7" fmla="*/ 5 h 11"/>
                <a:gd name="T8" fmla="*/ 48 w 57"/>
                <a:gd name="T9" fmla="*/ 11 h 11"/>
                <a:gd name="T10" fmla="*/ 48 w 57"/>
                <a:gd name="T11" fmla="*/ 8 h 11"/>
                <a:gd name="T12" fmla="*/ 0 w 57"/>
                <a:gd name="T13" fmla="*/ 8 h 11"/>
                <a:gd name="T14" fmla="*/ 0 60000 65536"/>
                <a:gd name="T15" fmla="*/ 0 60000 65536"/>
                <a:gd name="T16" fmla="*/ 0 60000 65536"/>
                <a:gd name="T17" fmla="*/ 0 60000 65536"/>
                <a:gd name="T18" fmla="*/ 0 60000 65536"/>
                <a:gd name="T19" fmla="*/ 0 60000 65536"/>
                <a:gd name="T20" fmla="*/ 0 60000 65536"/>
                <a:gd name="T21" fmla="*/ 0 w 57"/>
                <a:gd name="T22" fmla="*/ 0 h 11"/>
                <a:gd name="T23" fmla="*/ 57 w 57"/>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 h="11">
                  <a:moveTo>
                    <a:pt x="0" y="2"/>
                  </a:moveTo>
                  <a:lnTo>
                    <a:pt x="48" y="2"/>
                  </a:lnTo>
                  <a:lnTo>
                    <a:pt x="48" y="0"/>
                  </a:lnTo>
                  <a:lnTo>
                    <a:pt x="57" y="5"/>
                  </a:lnTo>
                  <a:lnTo>
                    <a:pt x="48" y="11"/>
                  </a:lnTo>
                  <a:lnTo>
                    <a:pt x="48" y="8"/>
                  </a:lnTo>
                  <a:lnTo>
                    <a:pt x="0" y="8"/>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6508" name="Freeform 12"/>
            <p:cNvSpPr>
              <a:spLocks/>
            </p:cNvSpPr>
            <p:nvPr/>
          </p:nvSpPr>
          <p:spPr bwMode="auto">
            <a:xfrm>
              <a:off x="2053" y="1903"/>
              <a:ext cx="69" cy="35"/>
            </a:xfrm>
            <a:custGeom>
              <a:avLst/>
              <a:gdLst>
                <a:gd name="T0" fmla="*/ 0 w 6"/>
                <a:gd name="T1" fmla="*/ 3 h 3"/>
                <a:gd name="T2" fmla="*/ 6 w 6"/>
                <a:gd name="T3" fmla="*/ 1 h 3"/>
                <a:gd name="T4" fmla="*/ 0 w 6"/>
                <a:gd name="T5" fmla="*/ 0 h 3"/>
                <a:gd name="T6" fmla="*/ 0 w 6"/>
                <a:gd name="T7" fmla="*/ 1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6509" name="Freeform 13"/>
            <p:cNvSpPr>
              <a:spLocks/>
            </p:cNvSpPr>
            <p:nvPr/>
          </p:nvSpPr>
          <p:spPr bwMode="auto">
            <a:xfrm>
              <a:off x="2053" y="1903"/>
              <a:ext cx="69" cy="35"/>
            </a:xfrm>
            <a:custGeom>
              <a:avLst/>
              <a:gdLst>
                <a:gd name="T0" fmla="*/ 0 w 69"/>
                <a:gd name="T1" fmla="*/ 35 h 35"/>
                <a:gd name="T2" fmla="*/ 69 w 69"/>
                <a:gd name="T3" fmla="*/ 12 h 35"/>
                <a:gd name="T4" fmla="*/ 0 w 69"/>
                <a:gd name="T5" fmla="*/ 0 h 35"/>
                <a:gd name="T6" fmla="*/ 0 w 69"/>
                <a:gd name="T7" fmla="*/ 12 h 35"/>
                <a:gd name="T8" fmla="*/ 0 w 69"/>
                <a:gd name="T9" fmla="*/ 35 h 35"/>
                <a:gd name="T10" fmla="*/ 0 60000 65536"/>
                <a:gd name="T11" fmla="*/ 0 60000 65536"/>
                <a:gd name="T12" fmla="*/ 0 60000 65536"/>
                <a:gd name="T13" fmla="*/ 0 60000 65536"/>
                <a:gd name="T14" fmla="*/ 0 60000 65536"/>
                <a:gd name="T15" fmla="*/ 0 w 69"/>
                <a:gd name="T16" fmla="*/ 0 h 35"/>
                <a:gd name="T17" fmla="*/ 69 w 69"/>
                <a:gd name="T18" fmla="*/ 35 h 35"/>
              </a:gdLst>
              <a:ahLst/>
              <a:cxnLst>
                <a:cxn ang="T10">
                  <a:pos x="T0" y="T1"/>
                </a:cxn>
                <a:cxn ang="T11">
                  <a:pos x="T2" y="T3"/>
                </a:cxn>
                <a:cxn ang="T12">
                  <a:pos x="T4" y="T5"/>
                </a:cxn>
                <a:cxn ang="T13">
                  <a:pos x="T6" y="T7"/>
                </a:cxn>
                <a:cxn ang="T14">
                  <a:pos x="T8" y="T9"/>
                </a:cxn>
              </a:cxnLst>
              <a:rect l="T15" t="T16" r="T17" b="T18"/>
              <a:pathLst>
                <a:path w="69" h="35">
                  <a:moveTo>
                    <a:pt x="0" y="35"/>
                  </a:moveTo>
                  <a:lnTo>
                    <a:pt x="69" y="12"/>
                  </a:lnTo>
                  <a:lnTo>
                    <a:pt x="0" y="0"/>
                  </a:lnTo>
                  <a:lnTo>
                    <a:pt x="0" y="12"/>
                  </a:lnTo>
                  <a:lnTo>
                    <a:pt x="0" y="35"/>
                  </a:lnTo>
                  <a:close/>
                </a:path>
              </a:pathLst>
            </a:custGeom>
            <a:solidFill>
              <a:srgbClr val="000000"/>
            </a:solidFill>
            <a:ln w="0">
              <a:solidFill>
                <a:srgbClr val="000000"/>
              </a:solidFill>
              <a:prstDash val="solid"/>
              <a:round/>
              <a:headEnd/>
              <a:tailEnd/>
            </a:ln>
          </p:spPr>
          <p:txBody>
            <a:bodyPr/>
            <a:lstStyle/>
            <a:p>
              <a:endParaRPr lang="en-IN"/>
            </a:p>
          </p:txBody>
        </p:sp>
        <p:sp>
          <p:nvSpPr>
            <p:cNvPr id="106510" name="Line 14"/>
            <p:cNvSpPr>
              <a:spLocks noChangeShapeType="1"/>
            </p:cNvSpPr>
            <p:nvPr/>
          </p:nvSpPr>
          <p:spPr bwMode="auto">
            <a:xfrm flipH="1">
              <a:off x="1478" y="1915"/>
              <a:ext cx="563"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6511" name="Freeform 15"/>
            <p:cNvSpPr>
              <a:spLocks/>
            </p:cNvSpPr>
            <p:nvPr/>
          </p:nvSpPr>
          <p:spPr bwMode="auto">
            <a:xfrm>
              <a:off x="2053" y="2145"/>
              <a:ext cx="69" cy="34"/>
            </a:xfrm>
            <a:custGeom>
              <a:avLst/>
              <a:gdLst>
                <a:gd name="T0" fmla="*/ 0 w 6"/>
                <a:gd name="T1" fmla="*/ 3 h 3"/>
                <a:gd name="T2" fmla="*/ 6 w 6"/>
                <a:gd name="T3" fmla="*/ 1 h 3"/>
                <a:gd name="T4" fmla="*/ 0 w 6"/>
                <a:gd name="T5" fmla="*/ 0 h 3"/>
                <a:gd name="T6" fmla="*/ 0 w 6"/>
                <a:gd name="T7" fmla="*/ 1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6512" name="Freeform 16"/>
            <p:cNvSpPr>
              <a:spLocks/>
            </p:cNvSpPr>
            <p:nvPr/>
          </p:nvSpPr>
          <p:spPr bwMode="auto">
            <a:xfrm>
              <a:off x="2053" y="2145"/>
              <a:ext cx="69" cy="34"/>
            </a:xfrm>
            <a:custGeom>
              <a:avLst/>
              <a:gdLst>
                <a:gd name="T0" fmla="*/ 0 w 69"/>
                <a:gd name="T1" fmla="*/ 34 h 34"/>
                <a:gd name="T2" fmla="*/ 69 w 69"/>
                <a:gd name="T3" fmla="*/ 11 h 34"/>
                <a:gd name="T4" fmla="*/ 0 w 69"/>
                <a:gd name="T5" fmla="*/ 0 h 34"/>
                <a:gd name="T6" fmla="*/ 0 w 69"/>
                <a:gd name="T7" fmla="*/ 11 h 34"/>
                <a:gd name="T8" fmla="*/ 0 w 69"/>
                <a:gd name="T9" fmla="*/ 34 h 34"/>
                <a:gd name="T10" fmla="*/ 0 60000 65536"/>
                <a:gd name="T11" fmla="*/ 0 60000 65536"/>
                <a:gd name="T12" fmla="*/ 0 60000 65536"/>
                <a:gd name="T13" fmla="*/ 0 60000 65536"/>
                <a:gd name="T14" fmla="*/ 0 60000 65536"/>
                <a:gd name="T15" fmla="*/ 0 w 69"/>
                <a:gd name="T16" fmla="*/ 0 h 34"/>
                <a:gd name="T17" fmla="*/ 69 w 69"/>
                <a:gd name="T18" fmla="*/ 34 h 34"/>
              </a:gdLst>
              <a:ahLst/>
              <a:cxnLst>
                <a:cxn ang="T10">
                  <a:pos x="T0" y="T1"/>
                </a:cxn>
                <a:cxn ang="T11">
                  <a:pos x="T2" y="T3"/>
                </a:cxn>
                <a:cxn ang="T12">
                  <a:pos x="T4" y="T5"/>
                </a:cxn>
                <a:cxn ang="T13">
                  <a:pos x="T6" y="T7"/>
                </a:cxn>
                <a:cxn ang="T14">
                  <a:pos x="T8" y="T9"/>
                </a:cxn>
              </a:cxnLst>
              <a:rect l="T15" t="T16" r="T17" b="T18"/>
              <a:pathLst>
                <a:path w="69" h="34">
                  <a:moveTo>
                    <a:pt x="0" y="34"/>
                  </a:moveTo>
                  <a:lnTo>
                    <a:pt x="69" y="11"/>
                  </a:lnTo>
                  <a:lnTo>
                    <a:pt x="0" y="0"/>
                  </a:lnTo>
                  <a:lnTo>
                    <a:pt x="0" y="11"/>
                  </a:lnTo>
                  <a:lnTo>
                    <a:pt x="0" y="34"/>
                  </a:lnTo>
                  <a:close/>
                </a:path>
              </a:pathLst>
            </a:custGeom>
            <a:solidFill>
              <a:srgbClr val="000000"/>
            </a:solidFill>
            <a:ln w="0">
              <a:solidFill>
                <a:srgbClr val="000000"/>
              </a:solidFill>
              <a:prstDash val="solid"/>
              <a:round/>
              <a:headEnd/>
              <a:tailEnd/>
            </a:ln>
          </p:spPr>
          <p:txBody>
            <a:bodyPr/>
            <a:lstStyle/>
            <a:p>
              <a:endParaRPr lang="en-IN"/>
            </a:p>
          </p:txBody>
        </p:sp>
        <p:sp>
          <p:nvSpPr>
            <p:cNvPr id="106513" name="Line 17"/>
            <p:cNvSpPr>
              <a:spLocks noChangeShapeType="1"/>
            </p:cNvSpPr>
            <p:nvPr/>
          </p:nvSpPr>
          <p:spPr bwMode="auto">
            <a:xfrm flipH="1">
              <a:off x="1478" y="2156"/>
              <a:ext cx="563"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6514" name="Rectangle 18"/>
            <p:cNvSpPr>
              <a:spLocks noChangeArrowheads="1"/>
            </p:cNvSpPr>
            <p:nvPr/>
          </p:nvSpPr>
          <p:spPr bwMode="auto">
            <a:xfrm>
              <a:off x="892" y="1237"/>
              <a:ext cx="586" cy="1321"/>
            </a:xfrm>
            <a:prstGeom prst="rect">
              <a:avLst/>
            </a:prstGeom>
            <a:solidFill>
              <a:srgbClr val="FFFFFF"/>
            </a:solidFill>
            <a:ln w="0">
              <a:solidFill>
                <a:srgbClr val="FF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06515" name="Rectangle 19"/>
            <p:cNvSpPr>
              <a:spLocks noChangeArrowheads="1"/>
            </p:cNvSpPr>
            <p:nvPr/>
          </p:nvSpPr>
          <p:spPr bwMode="auto">
            <a:xfrm>
              <a:off x="892" y="1237"/>
              <a:ext cx="586" cy="1321"/>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06516" name="Rectangle 20"/>
            <p:cNvSpPr>
              <a:spLocks noChangeArrowheads="1"/>
            </p:cNvSpPr>
            <p:nvPr/>
          </p:nvSpPr>
          <p:spPr bwMode="auto">
            <a:xfrm>
              <a:off x="4339" y="1237"/>
              <a:ext cx="529" cy="1321"/>
            </a:xfrm>
            <a:prstGeom prst="rect">
              <a:avLst/>
            </a:prstGeom>
            <a:solidFill>
              <a:srgbClr val="FFFFFF"/>
            </a:solidFill>
            <a:ln w="0">
              <a:solidFill>
                <a:srgbClr val="FF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06517" name="Rectangle 21"/>
            <p:cNvSpPr>
              <a:spLocks noChangeArrowheads="1"/>
            </p:cNvSpPr>
            <p:nvPr/>
          </p:nvSpPr>
          <p:spPr bwMode="auto">
            <a:xfrm>
              <a:off x="4339" y="1237"/>
              <a:ext cx="529" cy="1321"/>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06518" name="Rectangle 22"/>
            <p:cNvSpPr>
              <a:spLocks noChangeArrowheads="1"/>
            </p:cNvSpPr>
            <p:nvPr/>
          </p:nvSpPr>
          <p:spPr bwMode="auto">
            <a:xfrm>
              <a:off x="4396" y="1754"/>
              <a:ext cx="7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K</a:t>
              </a:r>
              <a:endParaRPr lang="en-US" altLang="en-US" sz="2400"/>
            </a:p>
          </p:txBody>
        </p:sp>
        <p:sp>
          <p:nvSpPr>
            <p:cNvPr id="106519" name="Rectangle 23"/>
            <p:cNvSpPr>
              <a:spLocks noChangeArrowheads="1"/>
            </p:cNvSpPr>
            <p:nvPr/>
          </p:nvSpPr>
          <p:spPr bwMode="auto">
            <a:xfrm>
              <a:off x="4465" y="1754"/>
              <a:ext cx="4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e</a:t>
              </a:r>
              <a:endParaRPr lang="en-US" altLang="en-US" sz="2400"/>
            </a:p>
          </p:txBody>
        </p:sp>
        <p:sp>
          <p:nvSpPr>
            <p:cNvPr id="106520" name="Rectangle 24"/>
            <p:cNvSpPr>
              <a:spLocks noChangeArrowheads="1"/>
            </p:cNvSpPr>
            <p:nvPr/>
          </p:nvSpPr>
          <p:spPr bwMode="auto">
            <a:xfrm>
              <a:off x="4511" y="1754"/>
              <a:ext cx="28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yboard</a:t>
              </a:r>
              <a:endParaRPr lang="en-US" altLang="en-US" sz="2400"/>
            </a:p>
          </p:txBody>
        </p:sp>
        <p:sp>
          <p:nvSpPr>
            <p:cNvPr id="106521" name="Rectangle 25"/>
            <p:cNvSpPr>
              <a:spLocks noChangeArrowheads="1"/>
            </p:cNvSpPr>
            <p:nvPr/>
          </p:nvSpPr>
          <p:spPr bwMode="auto">
            <a:xfrm>
              <a:off x="4419" y="1892"/>
              <a:ext cx="3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switches</a:t>
              </a:r>
              <a:endParaRPr lang="en-US" altLang="en-US" sz="2400"/>
            </a:p>
          </p:txBody>
        </p:sp>
        <p:sp>
          <p:nvSpPr>
            <p:cNvPr id="106522" name="Rectangle 26"/>
            <p:cNvSpPr>
              <a:spLocks noChangeArrowheads="1"/>
            </p:cNvSpPr>
            <p:nvPr/>
          </p:nvSpPr>
          <p:spPr bwMode="auto">
            <a:xfrm>
              <a:off x="3385" y="1237"/>
              <a:ext cx="609" cy="1321"/>
            </a:xfrm>
            <a:prstGeom prst="rect">
              <a:avLst/>
            </a:prstGeom>
            <a:solidFill>
              <a:srgbClr val="FFFFFF"/>
            </a:solidFill>
            <a:ln w="0">
              <a:solidFill>
                <a:srgbClr val="FF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06523" name="Rectangle 27"/>
            <p:cNvSpPr>
              <a:spLocks noChangeArrowheads="1"/>
            </p:cNvSpPr>
            <p:nvPr/>
          </p:nvSpPr>
          <p:spPr bwMode="auto">
            <a:xfrm>
              <a:off x="3385" y="1237"/>
              <a:ext cx="609" cy="1321"/>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06524" name="Rectangle 28"/>
            <p:cNvSpPr>
              <a:spLocks noChangeArrowheads="1"/>
            </p:cNvSpPr>
            <p:nvPr/>
          </p:nvSpPr>
          <p:spPr bwMode="auto">
            <a:xfrm>
              <a:off x="3523" y="1617"/>
              <a:ext cx="34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Encoder</a:t>
              </a:r>
              <a:endParaRPr lang="en-US" altLang="en-US" sz="2400"/>
            </a:p>
          </p:txBody>
        </p:sp>
        <p:sp>
          <p:nvSpPr>
            <p:cNvPr id="106525" name="Rectangle 29"/>
            <p:cNvSpPr>
              <a:spLocks noChangeArrowheads="1"/>
            </p:cNvSpPr>
            <p:nvPr/>
          </p:nvSpPr>
          <p:spPr bwMode="auto">
            <a:xfrm>
              <a:off x="3615" y="1754"/>
              <a:ext cx="15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and</a:t>
              </a:r>
              <a:endParaRPr lang="en-US" altLang="en-US" sz="2400"/>
            </a:p>
          </p:txBody>
        </p:sp>
        <p:sp>
          <p:nvSpPr>
            <p:cNvPr id="106526" name="Rectangle 30"/>
            <p:cNvSpPr>
              <a:spLocks noChangeArrowheads="1"/>
            </p:cNvSpPr>
            <p:nvPr/>
          </p:nvSpPr>
          <p:spPr bwMode="auto">
            <a:xfrm>
              <a:off x="3443" y="1892"/>
              <a:ext cx="48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debouncing</a:t>
              </a:r>
              <a:endParaRPr lang="en-US" altLang="en-US" sz="2400"/>
            </a:p>
          </p:txBody>
        </p:sp>
        <p:sp>
          <p:nvSpPr>
            <p:cNvPr id="106527" name="Rectangle 31"/>
            <p:cNvSpPr>
              <a:spLocks noChangeArrowheads="1"/>
            </p:cNvSpPr>
            <p:nvPr/>
          </p:nvSpPr>
          <p:spPr bwMode="auto">
            <a:xfrm>
              <a:off x="3558" y="2030"/>
              <a:ext cx="26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circuit</a:t>
              </a:r>
              <a:endParaRPr lang="en-US" altLang="en-US" sz="2400"/>
            </a:p>
          </p:txBody>
        </p:sp>
        <p:sp>
          <p:nvSpPr>
            <p:cNvPr id="106528" name="Freeform 32"/>
            <p:cNvSpPr>
              <a:spLocks/>
            </p:cNvSpPr>
            <p:nvPr/>
          </p:nvSpPr>
          <p:spPr bwMode="auto">
            <a:xfrm>
              <a:off x="1490" y="2397"/>
              <a:ext cx="69" cy="35"/>
            </a:xfrm>
            <a:custGeom>
              <a:avLst/>
              <a:gdLst>
                <a:gd name="T0" fmla="*/ 6 w 6"/>
                <a:gd name="T1" fmla="*/ 0 h 3"/>
                <a:gd name="T2" fmla="*/ 0 w 6"/>
                <a:gd name="T3" fmla="*/ 1 h 3"/>
                <a:gd name="T4" fmla="*/ 6 w 6"/>
                <a:gd name="T5" fmla="*/ 3 h 3"/>
                <a:gd name="T6" fmla="*/ 6 w 6"/>
                <a:gd name="T7" fmla="*/ 1 h 3"/>
                <a:gd name="T8" fmla="*/ 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6529" name="Freeform 33"/>
            <p:cNvSpPr>
              <a:spLocks/>
            </p:cNvSpPr>
            <p:nvPr/>
          </p:nvSpPr>
          <p:spPr bwMode="auto">
            <a:xfrm>
              <a:off x="1490" y="2397"/>
              <a:ext cx="69" cy="35"/>
            </a:xfrm>
            <a:custGeom>
              <a:avLst/>
              <a:gdLst>
                <a:gd name="T0" fmla="*/ 69 w 69"/>
                <a:gd name="T1" fmla="*/ 0 h 35"/>
                <a:gd name="T2" fmla="*/ 0 w 69"/>
                <a:gd name="T3" fmla="*/ 12 h 35"/>
                <a:gd name="T4" fmla="*/ 69 w 69"/>
                <a:gd name="T5" fmla="*/ 35 h 35"/>
                <a:gd name="T6" fmla="*/ 69 w 69"/>
                <a:gd name="T7" fmla="*/ 12 h 35"/>
                <a:gd name="T8" fmla="*/ 69 w 69"/>
                <a:gd name="T9" fmla="*/ 0 h 35"/>
                <a:gd name="T10" fmla="*/ 0 60000 65536"/>
                <a:gd name="T11" fmla="*/ 0 60000 65536"/>
                <a:gd name="T12" fmla="*/ 0 60000 65536"/>
                <a:gd name="T13" fmla="*/ 0 60000 65536"/>
                <a:gd name="T14" fmla="*/ 0 60000 65536"/>
                <a:gd name="T15" fmla="*/ 0 w 69"/>
                <a:gd name="T16" fmla="*/ 0 h 35"/>
                <a:gd name="T17" fmla="*/ 69 w 69"/>
                <a:gd name="T18" fmla="*/ 35 h 35"/>
              </a:gdLst>
              <a:ahLst/>
              <a:cxnLst>
                <a:cxn ang="T10">
                  <a:pos x="T0" y="T1"/>
                </a:cxn>
                <a:cxn ang="T11">
                  <a:pos x="T2" y="T3"/>
                </a:cxn>
                <a:cxn ang="T12">
                  <a:pos x="T4" y="T5"/>
                </a:cxn>
                <a:cxn ang="T13">
                  <a:pos x="T6" y="T7"/>
                </a:cxn>
                <a:cxn ang="T14">
                  <a:pos x="T8" y="T9"/>
                </a:cxn>
              </a:cxnLst>
              <a:rect l="T15" t="T16" r="T17" b="T18"/>
              <a:pathLst>
                <a:path w="69" h="35">
                  <a:moveTo>
                    <a:pt x="69" y="0"/>
                  </a:moveTo>
                  <a:lnTo>
                    <a:pt x="0" y="12"/>
                  </a:lnTo>
                  <a:lnTo>
                    <a:pt x="69" y="35"/>
                  </a:lnTo>
                  <a:lnTo>
                    <a:pt x="69" y="12"/>
                  </a:lnTo>
                  <a:lnTo>
                    <a:pt x="69" y="0"/>
                  </a:lnTo>
                  <a:close/>
                </a:path>
              </a:pathLst>
            </a:custGeom>
            <a:solidFill>
              <a:srgbClr val="000000"/>
            </a:solidFill>
            <a:ln w="0">
              <a:solidFill>
                <a:srgbClr val="000000"/>
              </a:solidFill>
              <a:prstDash val="solid"/>
              <a:round/>
              <a:headEnd/>
              <a:tailEnd/>
            </a:ln>
          </p:spPr>
          <p:txBody>
            <a:bodyPr/>
            <a:lstStyle/>
            <a:p>
              <a:endParaRPr lang="en-IN"/>
            </a:p>
          </p:txBody>
        </p:sp>
        <p:sp>
          <p:nvSpPr>
            <p:cNvPr id="106530" name="Line 34"/>
            <p:cNvSpPr>
              <a:spLocks noChangeShapeType="1"/>
            </p:cNvSpPr>
            <p:nvPr/>
          </p:nvSpPr>
          <p:spPr bwMode="auto">
            <a:xfrm>
              <a:off x="1559" y="2409"/>
              <a:ext cx="574"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6531" name="Freeform 35"/>
            <p:cNvSpPr>
              <a:spLocks/>
            </p:cNvSpPr>
            <p:nvPr/>
          </p:nvSpPr>
          <p:spPr bwMode="auto">
            <a:xfrm>
              <a:off x="1478" y="1306"/>
              <a:ext cx="655" cy="126"/>
            </a:xfrm>
            <a:custGeom>
              <a:avLst/>
              <a:gdLst>
                <a:gd name="T0" fmla="*/ 57 w 57"/>
                <a:gd name="T1" fmla="*/ 3 h 11"/>
                <a:gd name="T2" fmla="*/ 8 w 57"/>
                <a:gd name="T3" fmla="*/ 3 h 11"/>
                <a:gd name="T4" fmla="*/ 8 w 57"/>
                <a:gd name="T5" fmla="*/ 0 h 11"/>
                <a:gd name="T6" fmla="*/ 0 w 57"/>
                <a:gd name="T7" fmla="*/ 6 h 11"/>
                <a:gd name="T8" fmla="*/ 8 w 57"/>
                <a:gd name="T9" fmla="*/ 11 h 11"/>
                <a:gd name="T10" fmla="*/ 8 w 57"/>
                <a:gd name="T11" fmla="*/ 8 h 11"/>
                <a:gd name="T12" fmla="*/ 57 w 57"/>
                <a:gd name="T13" fmla="*/ 8 h 11"/>
                <a:gd name="T14" fmla="*/ 0 60000 65536"/>
                <a:gd name="T15" fmla="*/ 0 60000 65536"/>
                <a:gd name="T16" fmla="*/ 0 60000 65536"/>
                <a:gd name="T17" fmla="*/ 0 60000 65536"/>
                <a:gd name="T18" fmla="*/ 0 60000 65536"/>
                <a:gd name="T19" fmla="*/ 0 60000 65536"/>
                <a:gd name="T20" fmla="*/ 0 60000 65536"/>
                <a:gd name="T21" fmla="*/ 0 w 57"/>
                <a:gd name="T22" fmla="*/ 0 h 11"/>
                <a:gd name="T23" fmla="*/ 57 w 57"/>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 h="11">
                  <a:moveTo>
                    <a:pt x="57" y="3"/>
                  </a:moveTo>
                  <a:lnTo>
                    <a:pt x="8" y="3"/>
                  </a:lnTo>
                  <a:lnTo>
                    <a:pt x="8" y="0"/>
                  </a:lnTo>
                  <a:lnTo>
                    <a:pt x="0" y="6"/>
                  </a:lnTo>
                  <a:lnTo>
                    <a:pt x="8" y="11"/>
                  </a:lnTo>
                  <a:lnTo>
                    <a:pt x="8" y="8"/>
                  </a:lnTo>
                  <a:lnTo>
                    <a:pt x="57" y="8"/>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6532" name="Rectangle 36"/>
            <p:cNvSpPr>
              <a:spLocks noChangeArrowheads="1"/>
            </p:cNvSpPr>
            <p:nvPr/>
          </p:nvSpPr>
          <p:spPr bwMode="auto">
            <a:xfrm>
              <a:off x="2133" y="1237"/>
              <a:ext cx="770" cy="1321"/>
            </a:xfrm>
            <a:prstGeom prst="rect">
              <a:avLst/>
            </a:prstGeom>
            <a:solidFill>
              <a:srgbClr val="FFCC99"/>
            </a:solidFill>
            <a:ln w="0">
              <a:solidFill>
                <a:srgbClr val="B2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06533" name="Rectangle 37"/>
            <p:cNvSpPr>
              <a:spLocks noChangeArrowheads="1"/>
            </p:cNvSpPr>
            <p:nvPr/>
          </p:nvSpPr>
          <p:spPr bwMode="auto">
            <a:xfrm>
              <a:off x="2133" y="1237"/>
              <a:ext cx="770" cy="1321"/>
            </a:xfrm>
            <a:prstGeom prst="rect">
              <a:avLst/>
            </a:prstGeom>
            <a:noFill/>
            <a:ln w="17463">
              <a:solidFill>
                <a:srgbClr val="00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06534" name="Rectangle 38"/>
            <p:cNvSpPr>
              <a:spLocks noChangeArrowheads="1"/>
            </p:cNvSpPr>
            <p:nvPr/>
          </p:nvSpPr>
          <p:spPr bwMode="auto">
            <a:xfrm>
              <a:off x="2237" y="1306"/>
              <a:ext cx="574" cy="781"/>
            </a:xfrm>
            <a:prstGeom prst="rect">
              <a:avLst/>
            </a:prstGeom>
            <a:solidFill>
              <a:srgbClr val="FFFFFF"/>
            </a:solidFill>
            <a:ln w="0">
              <a:solidFill>
                <a:srgbClr val="FF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06535" name="Rectangle 39"/>
            <p:cNvSpPr>
              <a:spLocks noChangeArrowheads="1"/>
            </p:cNvSpPr>
            <p:nvPr/>
          </p:nvSpPr>
          <p:spPr bwMode="auto">
            <a:xfrm>
              <a:off x="2237" y="1306"/>
              <a:ext cx="574" cy="781"/>
            </a:xfrm>
            <a:prstGeom prst="rect">
              <a:avLst/>
            </a:prstGeom>
            <a:noFill/>
            <a:ln w="17463">
              <a:solidFill>
                <a:srgbClr val="00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06536" name="Freeform 40"/>
            <p:cNvSpPr>
              <a:spLocks/>
            </p:cNvSpPr>
            <p:nvPr/>
          </p:nvSpPr>
          <p:spPr bwMode="auto">
            <a:xfrm>
              <a:off x="4017" y="1432"/>
              <a:ext cx="69" cy="23"/>
            </a:xfrm>
            <a:custGeom>
              <a:avLst/>
              <a:gdLst>
                <a:gd name="T0" fmla="*/ 6 w 6"/>
                <a:gd name="T1" fmla="*/ 0 h 2"/>
                <a:gd name="T2" fmla="*/ 0 w 6"/>
                <a:gd name="T3" fmla="*/ 1 h 2"/>
                <a:gd name="T4" fmla="*/ 6 w 6"/>
                <a:gd name="T5" fmla="*/ 2 h 2"/>
                <a:gd name="T6" fmla="*/ 6 w 6"/>
                <a:gd name="T7" fmla="*/ 1 h 2"/>
                <a:gd name="T8" fmla="*/ 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6537" name="Freeform 41"/>
            <p:cNvSpPr>
              <a:spLocks/>
            </p:cNvSpPr>
            <p:nvPr/>
          </p:nvSpPr>
          <p:spPr bwMode="auto">
            <a:xfrm>
              <a:off x="4017" y="1432"/>
              <a:ext cx="69" cy="23"/>
            </a:xfrm>
            <a:custGeom>
              <a:avLst/>
              <a:gdLst>
                <a:gd name="T0" fmla="*/ 69 w 69"/>
                <a:gd name="T1" fmla="*/ 0 h 23"/>
                <a:gd name="T2" fmla="*/ 0 w 69"/>
                <a:gd name="T3" fmla="*/ 12 h 23"/>
                <a:gd name="T4" fmla="*/ 69 w 69"/>
                <a:gd name="T5" fmla="*/ 23 h 23"/>
                <a:gd name="T6" fmla="*/ 69 w 69"/>
                <a:gd name="T7" fmla="*/ 12 h 23"/>
                <a:gd name="T8" fmla="*/ 69 w 69"/>
                <a:gd name="T9" fmla="*/ 0 h 23"/>
                <a:gd name="T10" fmla="*/ 0 60000 65536"/>
                <a:gd name="T11" fmla="*/ 0 60000 65536"/>
                <a:gd name="T12" fmla="*/ 0 60000 65536"/>
                <a:gd name="T13" fmla="*/ 0 60000 65536"/>
                <a:gd name="T14" fmla="*/ 0 60000 65536"/>
                <a:gd name="T15" fmla="*/ 0 w 69"/>
                <a:gd name="T16" fmla="*/ 0 h 23"/>
                <a:gd name="T17" fmla="*/ 69 w 69"/>
                <a:gd name="T18" fmla="*/ 23 h 23"/>
              </a:gdLst>
              <a:ahLst/>
              <a:cxnLst>
                <a:cxn ang="T10">
                  <a:pos x="T0" y="T1"/>
                </a:cxn>
                <a:cxn ang="T11">
                  <a:pos x="T2" y="T3"/>
                </a:cxn>
                <a:cxn ang="T12">
                  <a:pos x="T4" y="T5"/>
                </a:cxn>
                <a:cxn ang="T13">
                  <a:pos x="T6" y="T7"/>
                </a:cxn>
                <a:cxn ang="T14">
                  <a:pos x="T8" y="T9"/>
                </a:cxn>
              </a:cxnLst>
              <a:rect l="T15" t="T16" r="T17" b="T18"/>
              <a:pathLst>
                <a:path w="69" h="23">
                  <a:moveTo>
                    <a:pt x="69" y="0"/>
                  </a:moveTo>
                  <a:lnTo>
                    <a:pt x="0" y="12"/>
                  </a:lnTo>
                  <a:lnTo>
                    <a:pt x="69" y="23"/>
                  </a:lnTo>
                  <a:lnTo>
                    <a:pt x="69" y="12"/>
                  </a:lnTo>
                  <a:lnTo>
                    <a:pt x="69" y="0"/>
                  </a:lnTo>
                  <a:close/>
                </a:path>
              </a:pathLst>
            </a:custGeom>
            <a:solidFill>
              <a:srgbClr val="000000"/>
            </a:solidFill>
            <a:ln w="0">
              <a:solidFill>
                <a:srgbClr val="000000"/>
              </a:solidFill>
              <a:prstDash val="solid"/>
              <a:round/>
              <a:headEnd/>
              <a:tailEnd/>
            </a:ln>
          </p:spPr>
          <p:txBody>
            <a:bodyPr/>
            <a:lstStyle/>
            <a:p>
              <a:endParaRPr lang="en-IN"/>
            </a:p>
          </p:txBody>
        </p:sp>
        <p:sp>
          <p:nvSpPr>
            <p:cNvPr id="106538" name="Line 42"/>
            <p:cNvSpPr>
              <a:spLocks noChangeShapeType="1"/>
            </p:cNvSpPr>
            <p:nvPr/>
          </p:nvSpPr>
          <p:spPr bwMode="auto">
            <a:xfrm>
              <a:off x="4086" y="1444"/>
              <a:ext cx="253"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6539" name="Freeform 43"/>
            <p:cNvSpPr>
              <a:spLocks/>
            </p:cNvSpPr>
            <p:nvPr/>
          </p:nvSpPr>
          <p:spPr bwMode="auto">
            <a:xfrm>
              <a:off x="4017" y="1685"/>
              <a:ext cx="69" cy="35"/>
            </a:xfrm>
            <a:custGeom>
              <a:avLst/>
              <a:gdLst>
                <a:gd name="T0" fmla="*/ 6 w 6"/>
                <a:gd name="T1" fmla="*/ 0 h 3"/>
                <a:gd name="T2" fmla="*/ 0 w 6"/>
                <a:gd name="T3" fmla="*/ 2 h 3"/>
                <a:gd name="T4" fmla="*/ 6 w 6"/>
                <a:gd name="T5" fmla="*/ 3 h 3"/>
                <a:gd name="T6" fmla="*/ 6 w 6"/>
                <a:gd name="T7" fmla="*/ 2 h 3"/>
                <a:gd name="T8" fmla="*/ 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2"/>
                  </a:lnTo>
                  <a:lnTo>
                    <a:pt x="6" y="3"/>
                  </a:lnTo>
                  <a:lnTo>
                    <a:pt x="6" y="2"/>
                  </a:lnTo>
                  <a:lnTo>
                    <a:pt x="6"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6540" name="Freeform 44"/>
            <p:cNvSpPr>
              <a:spLocks/>
            </p:cNvSpPr>
            <p:nvPr/>
          </p:nvSpPr>
          <p:spPr bwMode="auto">
            <a:xfrm>
              <a:off x="4017" y="1685"/>
              <a:ext cx="69" cy="35"/>
            </a:xfrm>
            <a:custGeom>
              <a:avLst/>
              <a:gdLst>
                <a:gd name="T0" fmla="*/ 69 w 69"/>
                <a:gd name="T1" fmla="*/ 0 h 35"/>
                <a:gd name="T2" fmla="*/ 0 w 69"/>
                <a:gd name="T3" fmla="*/ 23 h 35"/>
                <a:gd name="T4" fmla="*/ 69 w 69"/>
                <a:gd name="T5" fmla="*/ 35 h 35"/>
                <a:gd name="T6" fmla="*/ 69 w 69"/>
                <a:gd name="T7" fmla="*/ 23 h 35"/>
                <a:gd name="T8" fmla="*/ 69 w 69"/>
                <a:gd name="T9" fmla="*/ 0 h 35"/>
                <a:gd name="T10" fmla="*/ 0 60000 65536"/>
                <a:gd name="T11" fmla="*/ 0 60000 65536"/>
                <a:gd name="T12" fmla="*/ 0 60000 65536"/>
                <a:gd name="T13" fmla="*/ 0 60000 65536"/>
                <a:gd name="T14" fmla="*/ 0 60000 65536"/>
                <a:gd name="T15" fmla="*/ 0 w 69"/>
                <a:gd name="T16" fmla="*/ 0 h 35"/>
                <a:gd name="T17" fmla="*/ 69 w 69"/>
                <a:gd name="T18" fmla="*/ 35 h 35"/>
              </a:gdLst>
              <a:ahLst/>
              <a:cxnLst>
                <a:cxn ang="T10">
                  <a:pos x="T0" y="T1"/>
                </a:cxn>
                <a:cxn ang="T11">
                  <a:pos x="T2" y="T3"/>
                </a:cxn>
                <a:cxn ang="T12">
                  <a:pos x="T4" y="T5"/>
                </a:cxn>
                <a:cxn ang="T13">
                  <a:pos x="T6" y="T7"/>
                </a:cxn>
                <a:cxn ang="T14">
                  <a:pos x="T8" y="T9"/>
                </a:cxn>
              </a:cxnLst>
              <a:rect l="T15" t="T16" r="T17" b="T18"/>
              <a:pathLst>
                <a:path w="69" h="35">
                  <a:moveTo>
                    <a:pt x="69" y="0"/>
                  </a:moveTo>
                  <a:lnTo>
                    <a:pt x="0" y="23"/>
                  </a:lnTo>
                  <a:lnTo>
                    <a:pt x="69" y="35"/>
                  </a:lnTo>
                  <a:lnTo>
                    <a:pt x="69" y="23"/>
                  </a:lnTo>
                  <a:lnTo>
                    <a:pt x="69" y="0"/>
                  </a:lnTo>
                  <a:close/>
                </a:path>
              </a:pathLst>
            </a:custGeom>
            <a:solidFill>
              <a:srgbClr val="000000"/>
            </a:solidFill>
            <a:ln w="0">
              <a:solidFill>
                <a:srgbClr val="000000"/>
              </a:solidFill>
              <a:prstDash val="solid"/>
              <a:round/>
              <a:headEnd/>
              <a:tailEnd/>
            </a:ln>
          </p:spPr>
          <p:txBody>
            <a:bodyPr/>
            <a:lstStyle/>
            <a:p>
              <a:endParaRPr lang="en-IN"/>
            </a:p>
          </p:txBody>
        </p:sp>
        <p:sp>
          <p:nvSpPr>
            <p:cNvPr id="106541" name="Line 45"/>
            <p:cNvSpPr>
              <a:spLocks noChangeShapeType="1"/>
            </p:cNvSpPr>
            <p:nvPr/>
          </p:nvSpPr>
          <p:spPr bwMode="auto">
            <a:xfrm>
              <a:off x="4086" y="1708"/>
              <a:ext cx="253"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6542" name="Freeform 46"/>
            <p:cNvSpPr>
              <a:spLocks/>
            </p:cNvSpPr>
            <p:nvPr/>
          </p:nvSpPr>
          <p:spPr bwMode="auto">
            <a:xfrm>
              <a:off x="4017" y="2340"/>
              <a:ext cx="69" cy="34"/>
            </a:xfrm>
            <a:custGeom>
              <a:avLst/>
              <a:gdLst>
                <a:gd name="T0" fmla="*/ 6 w 6"/>
                <a:gd name="T1" fmla="*/ 0 h 3"/>
                <a:gd name="T2" fmla="*/ 0 w 6"/>
                <a:gd name="T3" fmla="*/ 1 h 3"/>
                <a:gd name="T4" fmla="*/ 6 w 6"/>
                <a:gd name="T5" fmla="*/ 3 h 3"/>
                <a:gd name="T6" fmla="*/ 6 w 6"/>
                <a:gd name="T7" fmla="*/ 1 h 3"/>
                <a:gd name="T8" fmla="*/ 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6543" name="Freeform 47"/>
            <p:cNvSpPr>
              <a:spLocks/>
            </p:cNvSpPr>
            <p:nvPr/>
          </p:nvSpPr>
          <p:spPr bwMode="auto">
            <a:xfrm>
              <a:off x="4017" y="2340"/>
              <a:ext cx="69" cy="34"/>
            </a:xfrm>
            <a:custGeom>
              <a:avLst/>
              <a:gdLst>
                <a:gd name="T0" fmla="*/ 69 w 69"/>
                <a:gd name="T1" fmla="*/ 0 h 34"/>
                <a:gd name="T2" fmla="*/ 0 w 69"/>
                <a:gd name="T3" fmla="*/ 11 h 34"/>
                <a:gd name="T4" fmla="*/ 69 w 69"/>
                <a:gd name="T5" fmla="*/ 34 h 34"/>
                <a:gd name="T6" fmla="*/ 69 w 69"/>
                <a:gd name="T7" fmla="*/ 11 h 34"/>
                <a:gd name="T8" fmla="*/ 69 w 69"/>
                <a:gd name="T9" fmla="*/ 0 h 34"/>
                <a:gd name="T10" fmla="*/ 0 60000 65536"/>
                <a:gd name="T11" fmla="*/ 0 60000 65536"/>
                <a:gd name="T12" fmla="*/ 0 60000 65536"/>
                <a:gd name="T13" fmla="*/ 0 60000 65536"/>
                <a:gd name="T14" fmla="*/ 0 60000 65536"/>
                <a:gd name="T15" fmla="*/ 0 w 69"/>
                <a:gd name="T16" fmla="*/ 0 h 34"/>
                <a:gd name="T17" fmla="*/ 69 w 69"/>
                <a:gd name="T18" fmla="*/ 34 h 34"/>
              </a:gdLst>
              <a:ahLst/>
              <a:cxnLst>
                <a:cxn ang="T10">
                  <a:pos x="T0" y="T1"/>
                </a:cxn>
                <a:cxn ang="T11">
                  <a:pos x="T2" y="T3"/>
                </a:cxn>
                <a:cxn ang="T12">
                  <a:pos x="T4" y="T5"/>
                </a:cxn>
                <a:cxn ang="T13">
                  <a:pos x="T6" y="T7"/>
                </a:cxn>
                <a:cxn ang="T14">
                  <a:pos x="T8" y="T9"/>
                </a:cxn>
              </a:cxnLst>
              <a:rect l="T15" t="T16" r="T17" b="T18"/>
              <a:pathLst>
                <a:path w="69" h="34">
                  <a:moveTo>
                    <a:pt x="69" y="0"/>
                  </a:moveTo>
                  <a:lnTo>
                    <a:pt x="0" y="11"/>
                  </a:lnTo>
                  <a:lnTo>
                    <a:pt x="69" y="34"/>
                  </a:lnTo>
                  <a:lnTo>
                    <a:pt x="69" y="11"/>
                  </a:lnTo>
                  <a:lnTo>
                    <a:pt x="69" y="0"/>
                  </a:lnTo>
                  <a:close/>
                </a:path>
              </a:pathLst>
            </a:custGeom>
            <a:solidFill>
              <a:srgbClr val="000000"/>
            </a:solidFill>
            <a:ln w="0">
              <a:solidFill>
                <a:srgbClr val="000000"/>
              </a:solidFill>
              <a:prstDash val="solid"/>
              <a:round/>
              <a:headEnd/>
              <a:tailEnd/>
            </a:ln>
          </p:spPr>
          <p:txBody>
            <a:bodyPr/>
            <a:lstStyle/>
            <a:p>
              <a:endParaRPr lang="en-IN"/>
            </a:p>
          </p:txBody>
        </p:sp>
        <p:sp>
          <p:nvSpPr>
            <p:cNvPr id="106544" name="Line 48"/>
            <p:cNvSpPr>
              <a:spLocks noChangeShapeType="1"/>
            </p:cNvSpPr>
            <p:nvPr/>
          </p:nvSpPr>
          <p:spPr bwMode="auto">
            <a:xfrm>
              <a:off x="4086" y="2351"/>
              <a:ext cx="253"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6545" name="Rectangle 49"/>
            <p:cNvSpPr>
              <a:spLocks noChangeArrowheads="1"/>
            </p:cNvSpPr>
            <p:nvPr/>
          </p:nvSpPr>
          <p:spPr bwMode="auto">
            <a:xfrm>
              <a:off x="2512" y="1823"/>
              <a:ext cx="16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SIN</a:t>
              </a:r>
              <a:endParaRPr lang="en-US" altLang="en-US" sz="2400"/>
            </a:p>
          </p:txBody>
        </p:sp>
        <p:sp>
          <p:nvSpPr>
            <p:cNvPr id="106546" name="Rectangle 50"/>
            <p:cNvSpPr>
              <a:spLocks noChangeArrowheads="1"/>
            </p:cNvSpPr>
            <p:nvPr/>
          </p:nvSpPr>
          <p:spPr bwMode="auto">
            <a:xfrm>
              <a:off x="2409" y="2168"/>
              <a:ext cx="22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Input</a:t>
              </a:r>
              <a:endParaRPr lang="en-US" altLang="en-US" sz="2400"/>
            </a:p>
          </p:txBody>
        </p:sp>
        <p:sp>
          <p:nvSpPr>
            <p:cNvPr id="106547" name="Rectangle 51"/>
            <p:cNvSpPr>
              <a:spLocks noChangeArrowheads="1"/>
            </p:cNvSpPr>
            <p:nvPr/>
          </p:nvSpPr>
          <p:spPr bwMode="auto">
            <a:xfrm>
              <a:off x="2340" y="2306"/>
              <a:ext cx="2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interf</a:t>
              </a:r>
              <a:endParaRPr lang="en-US" altLang="en-US" sz="2400"/>
            </a:p>
          </p:txBody>
        </p:sp>
        <p:sp>
          <p:nvSpPr>
            <p:cNvPr id="106548" name="Rectangle 52"/>
            <p:cNvSpPr>
              <a:spLocks noChangeArrowheads="1"/>
            </p:cNvSpPr>
            <p:nvPr/>
          </p:nvSpPr>
          <p:spPr bwMode="auto">
            <a:xfrm>
              <a:off x="2558" y="2306"/>
              <a:ext cx="13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ace</a:t>
              </a:r>
              <a:endParaRPr lang="en-US" altLang="en-US" sz="2400"/>
            </a:p>
          </p:txBody>
        </p:sp>
        <p:sp>
          <p:nvSpPr>
            <p:cNvPr id="106549" name="Rectangle 53"/>
            <p:cNvSpPr>
              <a:spLocks noChangeArrowheads="1"/>
            </p:cNvSpPr>
            <p:nvPr/>
          </p:nvSpPr>
          <p:spPr bwMode="auto">
            <a:xfrm>
              <a:off x="1708" y="1191"/>
              <a:ext cx="19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Data</a:t>
              </a:r>
              <a:endParaRPr lang="en-US" altLang="en-US" sz="2400"/>
            </a:p>
          </p:txBody>
        </p:sp>
        <p:sp>
          <p:nvSpPr>
            <p:cNvPr id="106550" name="Rectangle 54"/>
            <p:cNvSpPr>
              <a:spLocks noChangeArrowheads="1"/>
            </p:cNvSpPr>
            <p:nvPr/>
          </p:nvSpPr>
          <p:spPr bwMode="auto">
            <a:xfrm>
              <a:off x="1639" y="1444"/>
              <a:ext cx="34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Address</a:t>
              </a:r>
              <a:endParaRPr lang="en-US" altLang="en-US" sz="2400"/>
            </a:p>
          </p:txBody>
        </p:sp>
        <p:sp>
          <p:nvSpPr>
            <p:cNvPr id="106551" name="Rectangle 55"/>
            <p:cNvSpPr>
              <a:spLocks noChangeArrowheads="1"/>
            </p:cNvSpPr>
            <p:nvPr/>
          </p:nvSpPr>
          <p:spPr bwMode="auto">
            <a:xfrm>
              <a:off x="1674" y="1766"/>
              <a:ext cx="6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R</a:t>
              </a:r>
              <a:endParaRPr lang="en-US" altLang="en-US" sz="2400"/>
            </a:p>
          </p:txBody>
        </p:sp>
        <p:sp>
          <p:nvSpPr>
            <p:cNvPr id="106552" name="Rectangle 56"/>
            <p:cNvSpPr>
              <a:spLocks noChangeArrowheads="1"/>
            </p:cNvSpPr>
            <p:nvPr/>
          </p:nvSpPr>
          <p:spPr bwMode="auto">
            <a:xfrm>
              <a:off x="1766" y="1766"/>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a:t>
              </a:r>
              <a:endParaRPr lang="en-US" altLang="en-US" sz="2400"/>
            </a:p>
          </p:txBody>
        </p:sp>
        <p:sp>
          <p:nvSpPr>
            <p:cNvPr id="106553" name="Rectangle 57"/>
            <p:cNvSpPr>
              <a:spLocks noChangeArrowheads="1"/>
            </p:cNvSpPr>
            <p:nvPr/>
          </p:nvSpPr>
          <p:spPr bwMode="auto">
            <a:xfrm>
              <a:off x="1536" y="2007"/>
              <a:ext cx="28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Master</a:t>
              </a:r>
              <a:endParaRPr lang="en-US" altLang="en-US" sz="2400"/>
            </a:p>
          </p:txBody>
        </p:sp>
        <p:sp>
          <p:nvSpPr>
            <p:cNvPr id="106554" name="Rectangle 58"/>
            <p:cNvSpPr>
              <a:spLocks noChangeArrowheads="1"/>
            </p:cNvSpPr>
            <p:nvPr/>
          </p:nvSpPr>
          <p:spPr bwMode="auto">
            <a:xfrm>
              <a:off x="1812" y="2007"/>
              <a:ext cx="26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-ready</a:t>
              </a:r>
              <a:endParaRPr lang="en-US" altLang="en-US" sz="2400"/>
            </a:p>
          </p:txBody>
        </p:sp>
        <p:sp>
          <p:nvSpPr>
            <p:cNvPr id="106555" name="Rectangle 59"/>
            <p:cNvSpPr>
              <a:spLocks noChangeArrowheads="1"/>
            </p:cNvSpPr>
            <p:nvPr/>
          </p:nvSpPr>
          <p:spPr bwMode="auto">
            <a:xfrm>
              <a:off x="1559" y="2248"/>
              <a:ext cx="133"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Sla</a:t>
              </a:r>
              <a:endParaRPr lang="en-US" altLang="en-US" sz="2400"/>
            </a:p>
          </p:txBody>
        </p:sp>
        <p:sp>
          <p:nvSpPr>
            <p:cNvPr id="106556" name="Rectangle 60"/>
            <p:cNvSpPr>
              <a:spLocks noChangeArrowheads="1"/>
            </p:cNvSpPr>
            <p:nvPr/>
          </p:nvSpPr>
          <p:spPr bwMode="auto">
            <a:xfrm>
              <a:off x="1685" y="2248"/>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v</a:t>
              </a:r>
              <a:endParaRPr lang="en-US" altLang="en-US" sz="2400"/>
            </a:p>
          </p:txBody>
        </p:sp>
        <p:sp>
          <p:nvSpPr>
            <p:cNvPr id="106557" name="Rectangle 61"/>
            <p:cNvSpPr>
              <a:spLocks noChangeArrowheads="1"/>
            </p:cNvSpPr>
            <p:nvPr/>
          </p:nvSpPr>
          <p:spPr bwMode="auto">
            <a:xfrm>
              <a:off x="1743" y="2248"/>
              <a:ext cx="31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e-ready</a:t>
              </a:r>
              <a:endParaRPr lang="en-US" altLang="en-US" sz="2400"/>
            </a:p>
          </p:txBody>
        </p:sp>
        <p:sp>
          <p:nvSpPr>
            <p:cNvPr id="106558" name="Rectangle 62"/>
            <p:cNvSpPr>
              <a:spLocks noChangeArrowheads="1"/>
            </p:cNvSpPr>
            <p:nvPr/>
          </p:nvSpPr>
          <p:spPr bwMode="auto">
            <a:xfrm>
              <a:off x="1812" y="1766"/>
              <a:ext cx="9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W</a:t>
              </a:r>
              <a:endParaRPr lang="en-US" altLang="en-US" sz="2400"/>
            </a:p>
          </p:txBody>
        </p:sp>
        <p:sp>
          <p:nvSpPr>
            <p:cNvPr id="106559" name="Line 63"/>
            <p:cNvSpPr>
              <a:spLocks noChangeShapeType="1"/>
            </p:cNvSpPr>
            <p:nvPr/>
          </p:nvSpPr>
          <p:spPr bwMode="auto">
            <a:xfrm flipH="1">
              <a:off x="1823" y="1733"/>
              <a:ext cx="69"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6560" name="Rectangle 64"/>
            <p:cNvSpPr>
              <a:spLocks noChangeArrowheads="1"/>
            </p:cNvSpPr>
            <p:nvPr/>
          </p:nvSpPr>
          <p:spPr bwMode="auto">
            <a:xfrm>
              <a:off x="2294" y="1823"/>
              <a:ext cx="126" cy="138"/>
            </a:xfrm>
            <a:prstGeom prst="rect">
              <a:avLst/>
            </a:prstGeom>
            <a:solidFill>
              <a:srgbClr val="FFCC99"/>
            </a:solidFill>
            <a:ln w="0">
              <a:solidFill>
                <a:srgbClr val="B2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06561" name="Rectangle 65"/>
            <p:cNvSpPr>
              <a:spLocks noChangeArrowheads="1"/>
            </p:cNvSpPr>
            <p:nvPr/>
          </p:nvSpPr>
          <p:spPr bwMode="auto">
            <a:xfrm>
              <a:off x="2294" y="1823"/>
              <a:ext cx="126" cy="138"/>
            </a:xfrm>
            <a:prstGeom prst="rect">
              <a:avLst/>
            </a:prstGeom>
            <a:noFill/>
            <a:ln w="17463">
              <a:solidFill>
                <a:srgbClr val="00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06562" name="Rectangle 66"/>
            <p:cNvSpPr>
              <a:spLocks noChangeArrowheads="1"/>
            </p:cNvSpPr>
            <p:nvPr/>
          </p:nvSpPr>
          <p:spPr bwMode="auto">
            <a:xfrm>
              <a:off x="2294" y="1432"/>
              <a:ext cx="448" cy="265"/>
            </a:xfrm>
            <a:prstGeom prst="rect">
              <a:avLst/>
            </a:prstGeom>
            <a:solidFill>
              <a:srgbClr val="FFCC99"/>
            </a:solidFill>
            <a:ln w="0">
              <a:solidFill>
                <a:srgbClr val="B2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06563" name="Rectangle 67"/>
            <p:cNvSpPr>
              <a:spLocks noChangeArrowheads="1"/>
            </p:cNvSpPr>
            <p:nvPr/>
          </p:nvSpPr>
          <p:spPr bwMode="auto">
            <a:xfrm>
              <a:off x="2294" y="1432"/>
              <a:ext cx="448" cy="265"/>
            </a:xfrm>
            <a:prstGeom prst="rect">
              <a:avLst/>
            </a:prstGeom>
            <a:noFill/>
            <a:ln w="17463">
              <a:solidFill>
                <a:srgbClr val="00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06564" name="Rectangle 68"/>
            <p:cNvSpPr>
              <a:spLocks noChangeArrowheads="1"/>
            </p:cNvSpPr>
            <p:nvPr/>
          </p:nvSpPr>
          <p:spPr bwMode="auto">
            <a:xfrm>
              <a:off x="2340" y="1502"/>
              <a:ext cx="7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D</a:t>
              </a:r>
              <a:endParaRPr lang="en-US" altLang="en-US" sz="2400"/>
            </a:p>
          </p:txBody>
        </p:sp>
        <p:sp>
          <p:nvSpPr>
            <p:cNvPr id="106565" name="Rectangle 69"/>
            <p:cNvSpPr>
              <a:spLocks noChangeArrowheads="1"/>
            </p:cNvSpPr>
            <p:nvPr/>
          </p:nvSpPr>
          <p:spPr bwMode="auto">
            <a:xfrm>
              <a:off x="2409" y="1502"/>
              <a:ext cx="7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A</a:t>
              </a:r>
              <a:endParaRPr lang="en-US" altLang="en-US" sz="2400"/>
            </a:p>
          </p:txBody>
        </p:sp>
        <p:sp>
          <p:nvSpPr>
            <p:cNvPr id="106566" name="Rectangle 70"/>
            <p:cNvSpPr>
              <a:spLocks noChangeArrowheads="1"/>
            </p:cNvSpPr>
            <p:nvPr/>
          </p:nvSpPr>
          <p:spPr bwMode="auto">
            <a:xfrm>
              <a:off x="2466" y="1502"/>
              <a:ext cx="6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T</a:t>
              </a:r>
              <a:endParaRPr lang="en-US" altLang="en-US" sz="2400"/>
            </a:p>
          </p:txBody>
        </p:sp>
        <p:sp>
          <p:nvSpPr>
            <p:cNvPr id="106567" name="Rectangle 71"/>
            <p:cNvSpPr>
              <a:spLocks noChangeArrowheads="1"/>
            </p:cNvSpPr>
            <p:nvPr/>
          </p:nvSpPr>
          <p:spPr bwMode="auto">
            <a:xfrm>
              <a:off x="2524" y="1502"/>
              <a:ext cx="18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AIN</a:t>
              </a:r>
              <a:endParaRPr lang="en-US" altLang="en-US" sz="2400"/>
            </a:p>
          </p:txBody>
        </p:sp>
        <p:sp>
          <p:nvSpPr>
            <p:cNvPr id="106568" name="Freeform 72"/>
            <p:cNvSpPr>
              <a:spLocks/>
            </p:cNvSpPr>
            <p:nvPr/>
          </p:nvSpPr>
          <p:spPr bwMode="auto">
            <a:xfrm>
              <a:off x="4155" y="1915"/>
              <a:ext cx="23" cy="23"/>
            </a:xfrm>
            <a:custGeom>
              <a:avLst/>
              <a:gdLst>
                <a:gd name="T0" fmla="*/ 12 w 23"/>
                <a:gd name="T1" fmla="*/ 11 h 23"/>
                <a:gd name="T2" fmla="*/ 12 w 23"/>
                <a:gd name="T3" fmla="*/ 0 h 23"/>
                <a:gd name="T4" fmla="*/ 0 w 23"/>
                <a:gd name="T5" fmla="*/ 0 h 23"/>
                <a:gd name="T6" fmla="*/ 0 w 23"/>
                <a:gd name="T7" fmla="*/ 11 h 23"/>
                <a:gd name="T8" fmla="*/ 0 w 23"/>
                <a:gd name="T9" fmla="*/ 23 h 23"/>
                <a:gd name="T10" fmla="*/ 12 w 23"/>
                <a:gd name="T11" fmla="*/ 23 h 23"/>
                <a:gd name="T12" fmla="*/ 23 w 23"/>
                <a:gd name="T13" fmla="*/ 23 h 23"/>
                <a:gd name="T14" fmla="*/ 23 w 23"/>
                <a:gd name="T15" fmla="*/ 11 h 23"/>
                <a:gd name="T16" fmla="*/ 23 w 23"/>
                <a:gd name="T17" fmla="*/ 0 h 23"/>
                <a:gd name="T18" fmla="*/ 12 w 23"/>
                <a:gd name="T19" fmla="*/ 0 h 23"/>
                <a:gd name="T20" fmla="*/ 12 w 23"/>
                <a:gd name="T21" fmla="*/ 11 h 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3"/>
                <a:gd name="T35" fmla="*/ 23 w 23"/>
                <a:gd name="T36" fmla="*/ 23 h 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3">
                  <a:moveTo>
                    <a:pt x="12" y="11"/>
                  </a:moveTo>
                  <a:lnTo>
                    <a:pt x="12" y="0"/>
                  </a:lnTo>
                  <a:lnTo>
                    <a:pt x="0" y="0"/>
                  </a:lnTo>
                  <a:lnTo>
                    <a:pt x="0" y="11"/>
                  </a:lnTo>
                  <a:lnTo>
                    <a:pt x="0" y="23"/>
                  </a:lnTo>
                  <a:lnTo>
                    <a:pt x="12" y="23"/>
                  </a:lnTo>
                  <a:lnTo>
                    <a:pt x="23" y="23"/>
                  </a:lnTo>
                  <a:lnTo>
                    <a:pt x="23" y="11"/>
                  </a:lnTo>
                  <a:lnTo>
                    <a:pt x="23" y="0"/>
                  </a:lnTo>
                  <a:lnTo>
                    <a:pt x="12" y="0"/>
                  </a:lnTo>
                  <a:lnTo>
                    <a:pt x="12" y="11"/>
                  </a:lnTo>
                  <a:close/>
                </a:path>
              </a:pathLst>
            </a:custGeom>
            <a:solidFill>
              <a:srgbClr val="000000"/>
            </a:solidFill>
            <a:ln w="0">
              <a:solidFill>
                <a:srgbClr val="000000"/>
              </a:solidFill>
              <a:prstDash val="solid"/>
              <a:round/>
              <a:headEnd/>
              <a:tailEnd/>
            </a:ln>
          </p:spPr>
          <p:txBody>
            <a:bodyPr/>
            <a:lstStyle/>
            <a:p>
              <a:endParaRPr lang="en-IN"/>
            </a:p>
          </p:txBody>
        </p:sp>
        <p:sp>
          <p:nvSpPr>
            <p:cNvPr id="106569" name="Freeform 73"/>
            <p:cNvSpPr>
              <a:spLocks/>
            </p:cNvSpPr>
            <p:nvPr/>
          </p:nvSpPr>
          <p:spPr bwMode="auto">
            <a:xfrm>
              <a:off x="4167" y="1926"/>
              <a:ext cx="11" cy="12"/>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6570" name="Freeform 74"/>
            <p:cNvSpPr>
              <a:spLocks/>
            </p:cNvSpPr>
            <p:nvPr/>
          </p:nvSpPr>
          <p:spPr bwMode="auto">
            <a:xfrm>
              <a:off x="4155" y="2018"/>
              <a:ext cx="23" cy="23"/>
            </a:xfrm>
            <a:custGeom>
              <a:avLst/>
              <a:gdLst>
                <a:gd name="T0" fmla="*/ 12 w 23"/>
                <a:gd name="T1" fmla="*/ 12 h 23"/>
                <a:gd name="T2" fmla="*/ 12 w 23"/>
                <a:gd name="T3" fmla="*/ 0 h 23"/>
                <a:gd name="T4" fmla="*/ 0 w 23"/>
                <a:gd name="T5" fmla="*/ 0 h 23"/>
                <a:gd name="T6" fmla="*/ 0 w 23"/>
                <a:gd name="T7" fmla="*/ 12 h 23"/>
                <a:gd name="T8" fmla="*/ 0 w 23"/>
                <a:gd name="T9" fmla="*/ 23 h 23"/>
                <a:gd name="T10" fmla="*/ 12 w 23"/>
                <a:gd name="T11" fmla="*/ 23 h 23"/>
                <a:gd name="T12" fmla="*/ 23 w 23"/>
                <a:gd name="T13" fmla="*/ 23 h 23"/>
                <a:gd name="T14" fmla="*/ 23 w 23"/>
                <a:gd name="T15" fmla="*/ 12 h 23"/>
                <a:gd name="T16" fmla="*/ 23 w 23"/>
                <a:gd name="T17" fmla="*/ 0 h 23"/>
                <a:gd name="T18" fmla="*/ 12 w 23"/>
                <a:gd name="T19" fmla="*/ 0 h 23"/>
                <a:gd name="T20" fmla="*/ 12 w 23"/>
                <a:gd name="T21" fmla="*/ 12 h 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3"/>
                <a:gd name="T35" fmla="*/ 23 w 23"/>
                <a:gd name="T36" fmla="*/ 23 h 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3">
                  <a:moveTo>
                    <a:pt x="12" y="12"/>
                  </a:moveTo>
                  <a:lnTo>
                    <a:pt x="12" y="0"/>
                  </a:lnTo>
                  <a:lnTo>
                    <a:pt x="0" y="0"/>
                  </a:lnTo>
                  <a:lnTo>
                    <a:pt x="0" y="12"/>
                  </a:lnTo>
                  <a:lnTo>
                    <a:pt x="0" y="23"/>
                  </a:lnTo>
                  <a:lnTo>
                    <a:pt x="12" y="23"/>
                  </a:lnTo>
                  <a:lnTo>
                    <a:pt x="23" y="23"/>
                  </a:lnTo>
                  <a:lnTo>
                    <a:pt x="23" y="12"/>
                  </a:lnTo>
                  <a:lnTo>
                    <a:pt x="23" y="0"/>
                  </a:lnTo>
                  <a:lnTo>
                    <a:pt x="12" y="0"/>
                  </a:lnTo>
                  <a:lnTo>
                    <a:pt x="12" y="12"/>
                  </a:lnTo>
                  <a:close/>
                </a:path>
              </a:pathLst>
            </a:custGeom>
            <a:solidFill>
              <a:srgbClr val="000000"/>
            </a:solidFill>
            <a:ln w="0">
              <a:solidFill>
                <a:srgbClr val="000000"/>
              </a:solidFill>
              <a:prstDash val="solid"/>
              <a:round/>
              <a:headEnd/>
              <a:tailEnd/>
            </a:ln>
          </p:spPr>
          <p:txBody>
            <a:bodyPr/>
            <a:lstStyle/>
            <a:p>
              <a:endParaRPr lang="en-IN"/>
            </a:p>
          </p:txBody>
        </p:sp>
        <p:sp>
          <p:nvSpPr>
            <p:cNvPr id="106571" name="Freeform 75"/>
            <p:cNvSpPr>
              <a:spLocks/>
            </p:cNvSpPr>
            <p:nvPr/>
          </p:nvSpPr>
          <p:spPr bwMode="auto">
            <a:xfrm>
              <a:off x="4167" y="2030"/>
              <a:ext cx="11" cy="11"/>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6572" name="Freeform 76"/>
            <p:cNvSpPr>
              <a:spLocks/>
            </p:cNvSpPr>
            <p:nvPr/>
          </p:nvSpPr>
          <p:spPr bwMode="auto">
            <a:xfrm>
              <a:off x="4155" y="2133"/>
              <a:ext cx="23" cy="23"/>
            </a:xfrm>
            <a:custGeom>
              <a:avLst/>
              <a:gdLst>
                <a:gd name="T0" fmla="*/ 12 w 23"/>
                <a:gd name="T1" fmla="*/ 12 h 23"/>
                <a:gd name="T2" fmla="*/ 12 w 23"/>
                <a:gd name="T3" fmla="*/ 0 h 23"/>
                <a:gd name="T4" fmla="*/ 0 w 23"/>
                <a:gd name="T5" fmla="*/ 0 h 23"/>
                <a:gd name="T6" fmla="*/ 0 w 23"/>
                <a:gd name="T7" fmla="*/ 12 h 23"/>
                <a:gd name="T8" fmla="*/ 0 w 23"/>
                <a:gd name="T9" fmla="*/ 23 h 23"/>
                <a:gd name="T10" fmla="*/ 12 w 23"/>
                <a:gd name="T11" fmla="*/ 23 h 23"/>
                <a:gd name="T12" fmla="*/ 23 w 23"/>
                <a:gd name="T13" fmla="*/ 23 h 23"/>
                <a:gd name="T14" fmla="*/ 23 w 23"/>
                <a:gd name="T15" fmla="*/ 12 h 23"/>
                <a:gd name="T16" fmla="*/ 23 w 23"/>
                <a:gd name="T17" fmla="*/ 0 h 23"/>
                <a:gd name="T18" fmla="*/ 12 w 23"/>
                <a:gd name="T19" fmla="*/ 0 h 23"/>
                <a:gd name="T20" fmla="*/ 12 w 23"/>
                <a:gd name="T21" fmla="*/ 12 h 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3"/>
                <a:gd name="T35" fmla="*/ 23 w 23"/>
                <a:gd name="T36" fmla="*/ 23 h 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3">
                  <a:moveTo>
                    <a:pt x="12" y="12"/>
                  </a:moveTo>
                  <a:lnTo>
                    <a:pt x="12" y="0"/>
                  </a:lnTo>
                  <a:lnTo>
                    <a:pt x="0" y="0"/>
                  </a:lnTo>
                  <a:lnTo>
                    <a:pt x="0" y="12"/>
                  </a:lnTo>
                  <a:lnTo>
                    <a:pt x="0" y="23"/>
                  </a:lnTo>
                  <a:lnTo>
                    <a:pt x="12" y="23"/>
                  </a:lnTo>
                  <a:lnTo>
                    <a:pt x="23" y="23"/>
                  </a:lnTo>
                  <a:lnTo>
                    <a:pt x="23" y="12"/>
                  </a:lnTo>
                  <a:lnTo>
                    <a:pt x="23" y="0"/>
                  </a:lnTo>
                  <a:lnTo>
                    <a:pt x="12" y="0"/>
                  </a:lnTo>
                  <a:lnTo>
                    <a:pt x="12" y="12"/>
                  </a:lnTo>
                  <a:close/>
                </a:path>
              </a:pathLst>
            </a:custGeom>
            <a:solidFill>
              <a:srgbClr val="000000"/>
            </a:solidFill>
            <a:ln w="0">
              <a:solidFill>
                <a:srgbClr val="000000"/>
              </a:solidFill>
              <a:prstDash val="solid"/>
              <a:round/>
              <a:headEnd/>
              <a:tailEnd/>
            </a:ln>
          </p:spPr>
          <p:txBody>
            <a:bodyPr/>
            <a:lstStyle/>
            <a:p>
              <a:endParaRPr lang="en-IN"/>
            </a:p>
          </p:txBody>
        </p:sp>
        <p:sp>
          <p:nvSpPr>
            <p:cNvPr id="106573" name="Freeform 77"/>
            <p:cNvSpPr>
              <a:spLocks/>
            </p:cNvSpPr>
            <p:nvPr/>
          </p:nvSpPr>
          <p:spPr bwMode="auto">
            <a:xfrm>
              <a:off x="4167" y="2145"/>
              <a:ext cx="11" cy="11"/>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6574" name="Rectangle 78"/>
            <p:cNvSpPr>
              <a:spLocks noChangeArrowheads="1"/>
            </p:cNvSpPr>
            <p:nvPr/>
          </p:nvSpPr>
          <p:spPr bwMode="auto">
            <a:xfrm>
              <a:off x="984" y="1835"/>
              <a:ext cx="40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Processor</a:t>
              </a:r>
              <a:endParaRPr lang="en-US" altLang="en-US" sz="2400"/>
            </a:p>
          </p:txBody>
        </p:sp>
      </p:grpSp>
      <p:sp>
        <p:nvSpPr>
          <p:cNvPr id="106499" name="Text Box 79"/>
          <p:cNvSpPr txBox="1">
            <a:spLocks noChangeArrowheads="1"/>
          </p:cNvSpPr>
          <p:nvPr/>
        </p:nvSpPr>
        <p:spPr bwMode="auto">
          <a:xfrm>
            <a:off x="766763" y="3790950"/>
            <a:ext cx="7394575" cy="25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a:buFontTx/>
              <a:buChar char="•"/>
            </a:pPr>
            <a:r>
              <a:rPr lang="en-US" altLang="en-US" i="1">
                <a:solidFill>
                  <a:schemeClr val="accent2"/>
                </a:solidFill>
              </a:rPr>
              <a:t>Keyboard is connected to a processor using a parallel port. </a:t>
            </a:r>
          </a:p>
          <a:p>
            <a:pPr>
              <a:buFontTx/>
              <a:buChar char="•"/>
            </a:pPr>
            <a:r>
              <a:rPr lang="en-US" altLang="en-US" i="1">
                <a:solidFill>
                  <a:schemeClr val="accent2"/>
                </a:solidFill>
              </a:rPr>
              <a:t>Processor is 32-bits and uses memory-mapped I/O and the asynchronous bus </a:t>
            </a:r>
          </a:p>
          <a:p>
            <a:r>
              <a:rPr lang="en-US" altLang="en-US" i="1">
                <a:solidFill>
                  <a:schemeClr val="accent2"/>
                </a:solidFill>
              </a:rPr>
              <a:t> protocol. </a:t>
            </a:r>
          </a:p>
          <a:p>
            <a:pPr>
              <a:buFontTx/>
              <a:buChar char="•"/>
            </a:pPr>
            <a:r>
              <a:rPr lang="en-US" altLang="en-US" i="1">
                <a:solidFill>
                  <a:schemeClr val="accent2"/>
                </a:solidFill>
              </a:rPr>
              <a:t>On the processor side of the interface we have:</a:t>
            </a:r>
          </a:p>
          <a:p>
            <a:r>
              <a:rPr lang="en-US" altLang="en-US" i="1">
                <a:solidFill>
                  <a:schemeClr val="accent2"/>
                </a:solidFill>
              </a:rPr>
              <a:t>        - Data lines.</a:t>
            </a:r>
          </a:p>
          <a:p>
            <a:r>
              <a:rPr lang="en-US" altLang="en-US" i="1">
                <a:solidFill>
                  <a:schemeClr val="accent2"/>
                </a:solidFill>
              </a:rPr>
              <a:t>        - Address lines </a:t>
            </a:r>
          </a:p>
          <a:p>
            <a:r>
              <a:rPr lang="en-US" altLang="en-US" i="1">
                <a:solidFill>
                  <a:schemeClr val="accent2"/>
                </a:solidFill>
              </a:rPr>
              <a:t>        - Control or R/W line.</a:t>
            </a:r>
          </a:p>
          <a:p>
            <a:r>
              <a:rPr lang="en-US" altLang="en-US" i="1">
                <a:solidFill>
                  <a:schemeClr val="accent2"/>
                </a:solidFill>
              </a:rPr>
              <a:t>        - Master-ready signal and </a:t>
            </a:r>
          </a:p>
          <a:p>
            <a:r>
              <a:rPr lang="en-US" altLang="en-US" i="1">
                <a:solidFill>
                  <a:schemeClr val="accent2"/>
                </a:solidFill>
              </a:rPr>
              <a:t>        - Slave-ready signal.</a:t>
            </a:r>
          </a:p>
        </p:txBody>
      </p:sp>
    </p:spTree>
    <p:extLst>
      <p:ext uri="{BB962C8B-B14F-4D97-AF65-F5344CB8AC3E}">
        <p14:creationId xmlns:p14="http://schemas.microsoft.com/office/powerpoint/2010/main" val="20218022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a:xfrm>
            <a:off x="685800" y="457200"/>
            <a:ext cx="6553200" cy="838200"/>
          </a:xfrm>
        </p:spPr>
        <p:txBody>
          <a:bodyPr/>
          <a:lstStyle/>
          <a:p>
            <a:pPr fontAlgn="auto">
              <a:spcAft>
                <a:spcPts val="0"/>
              </a:spcAft>
              <a:defRPr/>
            </a:pPr>
            <a:r>
              <a:rPr lang="en-US" dirty="0"/>
              <a:t>Parallel port (contd..)</a:t>
            </a:r>
          </a:p>
        </p:txBody>
      </p:sp>
      <p:sp>
        <p:nvSpPr>
          <p:cNvPr id="107522" name="Text Box 79"/>
          <p:cNvSpPr txBox="1">
            <a:spLocks noChangeArrowheads="1"/>
          </p:cNvSpPr>
          <p:nvPr/>
        </p:nvSpPr>
        <p:spPr bwMode="auto">
          <a:xfrm>
            <a:off x="766763" y="3790950"/>
            <a:ext cx="781050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a:buFontTx/>
              <a:buChar char="•"/>
            </a:pPr>
            <a:r>
              <a:rPr lang="en-US" altLang="en-US" i="1">
                <a:solidFill>
                  <a:schemeClr val="accent2"/>
                </a:solidFill>
              </a:rPr>
              <a:t>On the keyboard side of the interface:</a:t>
            </a:r>
          </a:p>
          <a:p>
            <a:r>
              <a:rPr lang="en-US" altLang="en-US" i="1">
                <a:solidFill>
                  <a:schemeClr val="accent2"/>
                </a:solidFill>
              </a:rPr>
              <a:t>      - Encoder circuit which generates a code for the key pressed. </a:t>
            </a:r>
          </a:p>
          <a:p>
            <a:r>
              <a:rPr lang="en-US" altLang="en-US" i="1">
                <a:solidFill>
                  <a:schemeClr val="accent2"/>
                </a:solidFill>
              </a:rPr>
              <a:t>      - Debouncing circuit which eliminates the effect of a key bounce (a single key</a:t>
            </a:r>
          </a:p>
          <a:p>
            <a:r>
              <a:rPr lang="en-US" altLang="en-US" i="1">
                <a:solidFill>
                  <a:schemeClr val="accent2"/>
                </a:solidFill>
              </a:rPr>
              <a:t>        stroke may appear as multiple events to a processor).</a:t>
            </a:r>
          </a:p>
          <a:p>
            <a:r>
              <a:rPr lang="en-US" altLang="en-US" i="1">
                <a:solidFill>
                  <a:schemeClr val="accent2"/>
                </a:solidFill>
              </a:rPr>
              <a:t>     - Data lines contain the code for the key. </a:t>
            </a:r>
          </a:p>
          <a:p>
            <a:r>
              <a:rPr lang="en-US" altLang="en-US" i="1">
                <a:solidFill>
                  <a:schemeClr val="accent2"/>
                </a:solidFill>
              </a:rPr>
              <a:t>     - Valid line changes from 0 to 1 when the key is pressed. This causes the code to</a:t>
            </a:r>
          </a:p>
          <a:p>
            <a:r>
              <a:rPr lang="en-US" altLang="en-US" i="1">
                <a:solidFill>
                  <a:schemeClr val="accent2"/>
                </a:solidFill>
              </a:rPr>
              <a:t>       be loaded into DATAIN and SIN to be set to 1. </a:t>
            </a:r>
          </a:p>
        </p:txBody>
      </p:sp>
      <p:grpSp>
        <p:nvGrpSpPr>
          <p:cNvPr id="107523" name="Group 3"/>
          <p:cNvGrpSpPr>
            <a:grpSpLocks/>
          </p:cNvGrpSpPr>
          <p:nvPr/>
        </p:nvGrpSpPr>
        <p:grpSpPr bwMode="auto">
          <a:xfrm>
            <a:off x="1219200" y="1447800"/>
            <a:ext cx="6311900" cy="2170113"/>
            <a:chOff x="892" y="1191"/>
            <a:chExt cx="3976" cy="1367"/>
          </a:xfrm>
        </p:grpSpPr>
        <p:sp>
          <p:nvSpPr>
            <p:cNvPr id="107524" name="Freeform 4"/>
            <p:cNvSpPr>
              <a:spLocks/>
            </p:cNvSpPr>
            <p:nvPr/>
          </p:nvSpPr>
          <p:spPr bwMode="auto">
            <a:xfrm>
              <a:off x="2926" y="2225"/>
              <a:ext cx="69" cy="23"/>
            </a:xfrm>
            <a:custGeom>
              <a:avLst/>
              <a:gdLst>
                <a:gd name="T0" fmla="*/ 6 w 6"/>
                <a:gd name="T1" fmla="*/ 0 h 2"/>
                <a:gd name="T2" fmla="*/ 0 w 6"/>
                <a:gd name="T3" fmla="*/ 1 h 2"/>
                <a:gd name="T4" fmla="*/ 6 w 6"/>
                <a:gd name="T5" fmla="*/ 2 h 2"/>
                <a:gd name="T6" fmla="*/ 6 w 6"/>
                <a:gd name="T7" fmla="*/ 1 h 2"/>
                <a:gd name="T8" fmla="*/ 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7525" name="Freeform 5"/>
            <p:cNvSpPr>
              <a:spLocks/>
            </p:cNvSpPr>
            <p:nvPr/>
          </p:nvSpPr>
          <p:spPr bwMode="auto">
            <a:xfrm>
              <a:off x="2926" y="2225"/>
              <a:ext cx="69" cy="23"/>
            </a:xfrm>
            <a:custGeom>
              <a:avLst/>
              <a:gdLst>
                <a:gd name="T0" fmla="*/ 69 w 69"/>
                <a:gd name="T1" fmla="*/ 0 h 23"/>
                <a:gd name="T2" fmla="*/ 0 w 69"/>
                <a:gd name="T3" fmla="*/ 12 h 23"/>
                <a:gd name="T4" fmla="*/ 69 w 69"/>
                <a:gd name="T5" fmla="*/ 23 h 23"/>
                <a:gd name="T6" fmla="*/ 69 w 69"/>
                <a:gd name="T7" fmla="*/ 12 h 23"/>
                <a:gd name="T8" fmla="*/ 69 w 69"/>
                <a:gd name="T9" fmla="*/ 0 h 23"/>
                <a:gd name="T10" fmla="*/ 0 60000 65536"/>
                <a:gd name="T11" fmla="*/ 0 60000 65536"/>
                <a:gd name="T12" fmla="*/ 0 60000 65536"/>
                <a:gd name="T13" fmla="*/ 0 60000 65536"/>
                <a:gd name="T14" fmla="*/ 0 60000 65536"/>
                <a:gd name="T15" fmla="*/ 0 w 69"/>
                <a:gd name="T16" fmla="*/ 0 h 23"/>
                <a:gd name="T17" fmla="*/ 69 w 69"/>
                <a:gd name="T18" fmla="*/ 23 h 23"/>
              </a:gdLst>
              <a:ahLst/>
              <a:cxnLst>
                <a:cxn ang="T10">
                  <a:pos x="T0" y="T1"/>
                </a:cxn>
                <a:cxn ang="T11">
                  <a:pos x="T2" y="T3"/>
                </a:cxn>
                <a:cxn ang="T12">
                  <a:pos x="T4" y="T5"/>
                </a:cxn>
                <a:cxn ang="T13">
                  <a:pos x="T6" y="T7"/>
                </a:cxn>
                <a:cxn ang="T14">
                  <a:pos x="T8" y="T9"/>
                </a:cxn>
              </a:cxnLst>
              <a:rect l="T15" t="T16" r="T17" b="T18"/>
              <a:pathLst>
                <a:path w="69" h="23">
                  <a:moveTo>
                    <a:pt x="69" y="0"/>
                  </a:moveTo>
                  <a:lnTo>
                    <a:pt x="0" y="12"/>
                  </a:lnTo>
                  <a:lnTo>
                    <a:pt x="69" y="23"/>
                  </a:lnTo>
                  <a:lnTo>
                    <a:pt x="69" y="12"/>
                  </a:lnTo>
                  <a:lnTo>
                    <a:pt x="69" y="0"/>
                  </a:lnTo>
                  <a:close/>
                </a:path>
              </a:pathLst>
            </a:custGeom>
            <a:solidFill>
              <a:srgbClr val="000000"/>
            </a:solidFill>
            <a:ln w="0">
              <a:solidFill>
                <a:srgbClr val="000000"/>
              </a:solidFill>
              <a:prstDash val="solid"/>
              <a:round/>
              <a:headEnd/>
              <a:tailEnd/>
            </a:ln>
          </p:spPr>
          <p:txBody>
            <a:bodyPr/>
            <a:lstStyle/>
            <a:p>
              <a:endParaRPr lang="en-IN"/>
            </a:p>
          </p:txBody>
        </p:sp>
        <p:sp>
          <p:nvSpPr>
            <p:cNvPr id="107526" name="Line 6"/>
            <p:cNvSpPr>
              <a:spLocks noChangeShapeType="1"/>
            </p:cNvSpPr>
            <p:nvPr/>
          </p:nvSpPr>
          <p:spPr bwMode="auto">
            <a:xfrm>
              <a:off x="3006" y="2237"/>
              <a:ext cx="368"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7527" name="Rectangle 7"/>
            <p:cNvSpPr>
              <a:spLocks noChangeArrowheads="1"/>
            </p:cNvSpPr>
            <p:nvPr/>
          </p:nvSpPr>
          <p:spPr bwMode="auto">
            <a:xfrm>
              <a:off x="3052" y="2088"/>
              <a:ext cx="7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V</a:t>
              </a:r>
              <a:endParaRPr lang="en-US" altLang="en-US" sz="2400"/>
            </a:p>
          </p:txBody>
        </p:sp>
        <p:sp>
          <p:nvSpPr>
            <p:cNvPr id="107528" name="Rectangle 8"/>
            <p:cNvSpPr>
              <a:spLocks noChangeArrowheads="1"/>
            </p:cNvSpPr>
            <p:nvPr/>
          </p:nvSpPr>
          <p:spPr bwMode="auto">
            <a:xfrm>
              <a:off x="3121" y="2088"/>
              <a:ext cx="15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alid</a:t>
              </a:r>
              <a:endParaRPr lang="en-US" altLang="en-US" sz="2400"/>
            </a:p>
          </p:txBody>
        </p:sp>
        <p:sp>
          <p:nvSpPr>
            <p:cNvPr id="107529" name="Rectangle 9"/>
            <p:cNvSpPr>
              <a:spLocks noChangeArrowheads="1"/>
            </p:cNvSpPr>
            <p:nvPr/>
          </p:nvSpPr>
          <p:spPr bwMode="auto">
            <a:xfrm>
              <a:off x="3087" y="1536"/>
              <a:ext cx="19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Data</a:t>
              </a:r>
              <a:endParaRPr lang="en-US" altLang="en-US" sz="2400"/>
            </a:p>
          </p:txBody>
        </p:sp>
        <p:sp>
          <p:nvSpPr>
            <p:cNvPr id="107530" name="Freeform 10"/>
            <p:cNvSpPr>
              <a:spLocks/>
            </p:cNvSpPr>
            <p:nvPr/>
          </p:nvSpPr>
          <p:spPr bwMode="auto">
            <a:xfrm>
              <a:off x="2914" y="1662"/>
              <a:ext cx="460" cy="138"/>
            </a:xfrm>
            <a:custGeom>
              <a:avLst/>
              <a:gdLst>
                <a:gd name="T0" fmla="*/ 40 w 40"/>
                <a:gd name="T1" fmla="*/ 3 h 12"/>
                <a:gd name="T2" fmla="*/ 8 w 40"/>
                <a:gd name="T3" fmla="*/ 3 h 12"/>
                <a:gd name="T4" fmla="*/ 8 w 40"/>
                <a:gd name="T5" fmla="*/ 0 h 12"/>
                <a:gd name="T6" fmla="*/ 0 w 40"/>
                <a:gd name="T7" fmla="*/ 6 h 12"/>
                <a:gd name="T8" fmla="*/ 8 w 40"/>
                <a:gd name="T9" fmla="*/ 12 h 12"/>
                <a:gd name="T10" fmla="*/ 8 w 40"/>
                <a:gd name="T11" fmla="*/ 9 h 12"/>
                <a:gd name="T12" fmla="*/ 40 w 40"/>
                <a:gd name="T13" fmla="*/ 9 h 12"/>
                <a:gd name="T14" fmla="*/ 0 60000 65536"/>
                <a:gd name="T15" fmla="*/ 0 60000 65536"/>
                <a:gd name="T16" fmla="*/ 0 60000 65536"/>
                <a:gd name="T17" fmla="*/ 0 60000 65536"/>
                <a:gd name="T18" fmla="*/ 0 60000 65536"/>
                <a:gd name="T19" fmla="*/ 0 60000 65536"/>
                <a:gd name="T20" fmla="*/ 0 60000 65536"/>
                <a:gd name="T21" fmla="*/ 0 w 40"/>
                <a:gd name="T22" fmla="*/ 0 h 12"/>
                <a:gd name="T23" fmla="*/ 40 w 4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12">
                  <a:moveTo>
                    <a:pt x="40" y="3"/>
                  </a:moveTo>
                  <a:lnTo>
                    <a:pt x="8" y="3"/>
                  </a:lnTo>
                  <a:lnTo>
                    <a:pt x="8" y="0"/>
                  </a:lnTo>
                  <a:lnTo>
                    <a:pt x="0" y="6"/>
                  </a:lnTo>
                  <a:lnTo>
                    <a:pt x="8" y="12"/>
                  </a:lnTo>
                  <a:lnTo>
                    <a:pt x="8" y="9"/>
                  </a:lnTo>
                  <a:lnTo>
                    <a:pt x="40" y="9"/>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7531" name="Freeform 11"/>
            <p:cNvSpPr>
              <a:spLocks/>
            </p:cNvSpPr>
            <p:nvPr/>
          </p:nvSpPr>
          <p:spPr bwMode="auto">
            <a:xfrm>
              <a:off x="1478" y="1582"/>
              <a:ext cx="655" cy="126"/>
            </a:xfrm>
            <a:custGeom>
              <a:avLst/>
              <a:gdLst>
                <a:gd name="T0" fmla="*/ 0 w 57"/>
                <a:gd name="T1" fmla="*/ 2 h 11"/>
                <a:gd name="T2" fmla="*/ 48 w 57"/>
                <a:gd name="T3" fmla="*/ 2 h 11"/>
                <a:gd name="T4" fmla="*/ 48 w 57"/>
                <a:gd name="T5" fmla="*/ 0 h 11"/>
                <a:gd name="T6" fmla="*/ 57 w 57"/>
                <a:gd name="T7" fmla="*/ 5 h 11"/>
                <a:gd name="T8" fmla="*/ 48 w 57"/>
                <a:gd name="T9" fmla="*/ 11 h 11"/>
                <a:gd name="T10" fmla="*/ 48 w 57"/>
                <a:gd name="T11" fmla="*/ 8 h 11"/>
                <a:gd name="T12" fmla="*/ 0 w 57"/>
                <a:gd name="T13" fmla="*/ 8 h 11"/>
                <a:gd name="T14" fmla="*/ 0 60000 65536"/>
                <a:gd name="T15" fmla="*/ 0 60000 65536"/>
                <a:gd name="T16" fmla="*/ 0 60000 65536"/>
                <a:gd name="T17" fmla="*/ 0 60000 65536"/>
                <a:gd name="T18" fmla="*/ 0 60000 65536"/>
                <a:gd name="T19" fmla="*/ 0 60000 65536"/>
                <a:gd name="T20" fmla="*/ 0 60000 65536"/>
                <a:gd name="T21" fmla="*/ 0 w 57"/>
                <a:gd name="T22" fmla="*/ 0 h 11"/>
                <a:gd name="T23" fmla="*/ 57 w 57"/>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 h="11">
                  <a:moveTo>
                    <a:pt x="0" y="2"/>
                  </a:moveTo>
                  <a:lnTo>
                    <a:pt x="48" y="2"/>
                  </a:lnTo>
                  <a:lnTo>
                    <a:pt x="48" y="0"/>
                  </a:lnTo>
                  <a:lnTo>
                    <a:pt x="57" y="5"/>
                  </a:lnTo>
                  <a:lnTo>
                    <a:pt x="48" y="11"/>
                  </a:lnTo>
                  <a:lnTo>
                    <a:pt x="48" y="8"/>
                  </a:lnTo>
                  <a:lnTo>
                    <a:pt x="0" y="8"/>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7532" name="Freeform 12"/>
            <p:cNvSpPr>
              <a:spLocks/>
            </p:cNvSpPr>
            <p:nvPr/>
          </p:nvSpPr>
          <p:spPr bwMode="auto">
            <a:xfrm>
              <a:off x="2053" y="1903"/>
              <a:ext cx="69" cy="35"/>
            </a:xfrm>
            <a:custGeom>
              <a:avLst/>
              <a:gdLst>
                <a:gd name="T0" fmla="*/ 0 w 6"/>
                <a:gd name="T1" fmla="*/ 3 h 3"/>
                <a:gd name="T2" fmla="*/ 6 w 6"/>
                <a:gd name="T3" fmla="*/ 1 h 3"/>
                <a:gd name="T4" fmla="*/ 0 w 6"/>
                <a:gd name="T5" fmla="*/ 0 h 3"/>
                <a:gd name="T6" fmla="*/ 0 w 6"/>
                <a:gd name="T7" fmla="*/ 1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7533" name="Freeform 13"/>
            <p:cNvSpPr>
              <a:spLocks/>
            </p:cNvSpPr>
            <p:nvPr/>
          </p:nvSpPr>
          <p:spPr bwMode="auto">
            <a:xfrm>
              <a:off x="2053" y="1903"/>
              <a:ext cx="69" cy="35"/>
            </a:xfrm>
            <a:custGeom>
              <a:avLst/>
              <a:gdLst>
                <a:gd name="T0" fmla="*/ 0 w 69"/>
                <a:gd name="T1" fmla="*/ 35 h 35"/>
                <a:gd name="T2" fmla="*/ 69 w 69"/>
                <a:gd name="T3" fmla="*/ 12 h 35"/>
                <a:gd name="T4" fmla="*/ 0 w 69"/>
                <a:gd name="T5" fmla="*/ 0 h 35"/>
                <a:gd name="T6" fmla="*/ 0 w 69"/>
                <a:gd name="T7" fmla="*/ 12 h 35"/>
                <a:gd name="T8" fmla="*/ 0 w 69"/>
                <a:gd name="T9" fmla="*/ 35 h 35"/>
                <a:gd name="T10" fmla="*/ 0 60000 65536"/>
                <a:gd name="T11" fmla="*/ 0 60000 65536"/>
                <a:gd name="T12" fmla="*/ 0 60000 65536"/>
                <a:gd name="T13" fmla="*/ 0 60000 65536"/>
                <a:gd name="T14" fmla="*/ 0 60000 65536"/>
                <a:gd name="T15" fmla="*/ 0 w 69"/>
                <a:gd name="T16" fmla="*/ 0 h 35"/>
                <a:gd name="T17" fmla="*/ 69 w 69"/>
                <a:gd name="T18" fmla="*/ 35 h 35"/>
              </a:gdLst>
              <a:ahLst/>
              <a:cxnLst>
                <a:cxn ang="T10">
                  <a:pos x="T0" y="T1"/>
                </a:cxn>
                <a:cxn ang="T11">
                  <a:pos x="T2" y="T3"/>
                </a:cxn>
                <a:cxn ang="T12">
                  <a:pos x="T4" y="T5"/>
                </a:cxn>
                <a:cxn ang="T13">
                  <a:pos x="T6" y="T7"/>
                </a:cxn>
                <a:cxn ang="T14">
                  <a:pos x="T8" y="T9"/>
                </a:cxn>
              </a:cxnLst>
              <a:rect l="T15" t="T16" r="T17" b="T18"/>
              <a:pathLst>
                <a:path w="69" h="35">
                  <a:moveTo>
                    <a:pt x="0" y="35"/>
                  </a:moveTo>
                  <a:lnTo>
                    <a:pt x="69" y="12"/>
                  </a:lnTo>
                  <a:lnTo>
                    <a:pt x="0" y="0"/>
                  </a:lnTo>
                  <a:lnTo>
                    <a:pt x="0" y="12"/>
                  </a:lnTo>
                  <a:lnTo>
                    <a:pt x="0" y="35"/>
                  </a:lnTo>
                  <a:close/>
                </a:path>
              </a:pathLst>
            </a:custGeom>
            <a:solidFill>
              <a:srgbClr val="000000"/>
            </a:solidFill>
            <a:ln w="0">
              <a:solidFill>
                <a:srgbClr val="000000"/>
              </a:solidFill>
              <a:prstDash val="solid"/>
              <a:round/>
              <a:headEnd/>
              <a:tailEnd/>
            </a:ln>
          </p:spPr>
          <p:txBody>
            <a:bodyPr/>
            <a:lstStyle/>
            <a:p>
              <a:endParaRPr lang="en-IN"/>
            </a:p>
          </p:txBody>
        </p:sp>
        <p:sp>
          <p:nvSpPr>
            <p:cNvPr id="107534" name="Line 14"/>
            <p:cNvSpPr>
              <a:spLocks noChangeShapeType="1"/>
            </p:cNvSpPr>
            <p:nvPr/>
          </p:nvSpPr>
          <p:spPr bwMode="auto">
            <a:xfrm flipH="1">
              <a:off x="1478" y="1915"/>
              <a:ext cx="563"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7535" name="Freeform 15"/>
            <p:cNvSpPr>
              <a:spLocks/>
            </p:cNvSpPr>
            <p:nvPr/>
          </p:nvSpPr>
          <p:spPr bwMode="auto">
            <a:xfrm>
              <a:off x="2053" y="2145"/>
              <a:ext cx="69" cy="34"/>
            </a:xfrm>
            <a:custGeom>
              <a:avLst/>
              <a:gdLst>
                <a:gd name="T0" fmla="*/ 0 w 6"/>
                <a:gd name="T1" fmla="*/ 3 h 3"/>
                <a:gd name="T2" fmla="*/ 6 w 6"/>
                <a:gd name="T3" fmla="*/ 1 h 3"/>
                <a:gd name="T4" fmla="*/ 0 w 6"/>
                <a:gd name="T5" fmla="*/ 0 h 3"/>
                <a:gd name="T6" fmla="*/ 0 w 6"/>
                <a:gd name="T7" fmla="*/ 1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7536" name="Freeform 16"/>
            <p:cNvSpPr>
              <a:spLocks/>
            </p:cNvSpPr>
            <p:nvPr/>
          </p:nvSpPr>
          <p:spPr bwMode="auto">
            <a:xfrm>
              <a:off x="2053" y="2145"/>
              <a:ext cx="69" cy="34"/>
            </a:xfrm>
            <a:custGeom>
              <a:avLst/>
              <a:gdLst>
                <a:gd name="T0" fmla="*/ 0 w 69"/>
                <a:gd name="T1" fmla="*/ 34 h 34"/>
                <a:gd name="T2" fmla="*/ 69 w 69"/>
                <a:gd name="T3" fmla="*/ 11 h 34"/>
                <a:gd name="T4" fmla="*/ 0 w 69"/>
                <a:gd name="T5" fmla="*/ 0 h 34"/>
                <a:gd name="T6" fmla="*/ 0 w 69"/>
                <a:gd name="T7" fmla="*/ 11 h 34"/>
                <a:gd name="T8" fmla="*/ 0 w 69"/>
                <a:gd name="T9" fmla="*/ 34 h 34"/>
                <a:gd name="T10" fmla="*/ 0 60000 65536"/>
                <a:gd name="T11" fmla="*/ 0 60000 65536"/>
                <a:gd name="T12" fmla="*/ 0 60000 65536"/>
                <a:gd name="T13" fmla="*/ 0 60000 65536"/>
                <a:gd name="T14" fmla="*/ 0 60000 65536"/>
                <a:gd name="T15" fmla="*/ 0 w 69"/>
                <a:gd name="T16" fmla="*/ 0 h 34"/>
                <a:gd name="T17" fmla="*/ 69 w 69"/>
                <a:gd name="T18" fmla="*/ 34 h 34"/>
              </a:gdLst>
              <a:ahLst/>
              <a:cxnLst>
                <a:cxn ang="T10">
                  <a:pos x="T0" y="T1"/>
                </a:cxn>
                <a:cxn ang="T11">
                  <a:pos x="T2" y="T3"/>
                </a:cxn>
                <a:cxn ang="T12">
                  <a:pos x="T4" y="T5"/>
                </a:cxn>
                <a:cxn ang="T13">
                  <a:pos x="T6" y="T7"/>
                </a:cxn>
                <a:cxn ang="T14">
                  <a:pos x="T8" y="T9"/>
                </a:cxn>
              </a:cxnLst>
              <a:rect l="T15" t="T16" r="T17" b="T18"/>
              <a:pathLst>
                <a:path w="69" h="34">
                  <a:moveTo>
                    <a:pt x="0" y="34"/>
                  </a:moveTo>
                  <a:lnTo>
                    <a:pt x="69" y="11"/>
                  </a:lnTo>
                  <a:lnTo>
                    <a:pt x="0" y="0"/>
                  </a:lnTo>
                  <a:lnTo>
                    <a:pt x="0" y="11"/>
                  </a:lnTo>
                  <a:lnTo>
                    <a:pt x="0" y="34"/>
                  </a:lnTo>
                  <a:close/>
                </a:path>
              </a:pathLst>
            </a:custGeom>
            <a:solidFill>
              <a:srgbClr val="000000"/>
            </a:solidFill>
            <a:ln w="0">
              <a:solidFill>
                <a:srgbClr val="000000"/>
              </a:solidFill>
              <a:prstDash val="solid"/>
              <a:round/>
              <a:headEnd/>
              <a:tailEnd/>
            </a:ln>
          </p:spPr>
          <p:txBody>
            <a:bodyPr/>
            <a:lstStyle/>
            <a:p>
              <a:endParaRPr lang="en-IN"/>
            </a:p>
          </p:txBody>
        </p:sp>
        <p:sp>
          <p:nvSpPr>
            <p:cNvPr id="107537" name="Line 17"/>
            <p:cNvSpPr>
              <a:spLocks noChangeShapeType="1"/>
            </p:cNvSpPr>
            <p:nvPr/>
          </p:nvSpPr>
          <p:spPr bwMode="auto">
            <a:xfrm flipH="1">
              <a:off x="1478" y="2156"/>
              <a:ext cx="563"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7538" name="Rectangle 18"/>
            <p:cNvSpPr>
              <a:spLocks noChangeArrowheads="1"/>
            </p:cNvSpPr>
            <p:nvPr/>
          </p:nvSpPr>
          <p:spPr bwMode="auto">
            <a:xfrm>
              <a:off x="892" y="1237"/>
              <a:ext cx="586" cy="1321"/>
            </a:xfrm>
            <a:prstGeom prst="rect">
              <a:avLst/>
            </a:prstGeom>
            <a:solidFill>
              <a:srgbClr val="FFFFFF"/>
            </a:solidFill>
            <a:ln w="0">
              <a:solidFill>
                <a:srgbClr val="FF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07539" name="Rectangle 19"/>
            <p:cNvSpPr>
              <a:spLocks noChangeArrowheads="1"/>
            </p:cNvSpPr>
            <p:nvPr/>
          </p:nvSpPr>
          <p:spPr bwMode="auto">
            <a:xfrm>
              <a:off x="892" y="1237"/>
              <a:ext cx="586" cy="1321"/>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07540" name="Rectangle 20"/>
            <p:cNvSpPr>
              <a:spLocks noChangeArrowheads="1"/>
            </p:cNvSpPr>
            <p:nvPr/>
          </p:nvSpPr>
          <p:spPr bwMode="auto">
            <a:xfrm>
              <a:off x="4339" y="1237"/>
              <a:ext cx="529" cy="1321"/>
            </a:xfrm>
            <a:prstGeom prst="rect">
              <a:avLst/>
            </a:prstGeom>
            <a:solidFill>
              <a:srgbClr val="FFFFFF"/>
            </a:solidFill>
            <a:ln w="0">
              <a:solidFill>
                <a:srgbClr val="FF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07541" name="Rectangle 21"/>
            <p:cNvSpPr>
              <a:spLocks noChangeArrowheads="1"/>
            </p:cNvSpPr>
            <p:nvPr/>
          </p:nvSpPr>
          <p:spPr bwMode="auto">
            <a:xfrm>
              <a:off x="4339" y="1237"/>
              <a:ext cx="529" cy="1321"/>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07542" name="Rectangle 22"/>
            <p:cNvSpPr>
              <a:spLocks noChangeArrowheads="1"/>
            </p:cNvSpPr>
            <p:nvPr/>
          </p:nvSpPr>
          <p:spPr bwMode="auto">
            <a:xfrm>
              <a:off x="4396" y="1754"/>
              <a:ext cx="7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K</a:t>
              </a:r>
              <a:endParaRPr lang="en-US" altLang="en-US" sz="2400"/>
            </a:p>
          </p:txBody>
        </p:sp>
        <p:sp>
          <p:nvSpPr>
            <p:cNvPr id="107543" name="Rectangle 23"/>
            <p:cNvSpPr>
              <a:spLocks noChangeArrowheads="1"/>
            </p:cNvSpPr>
            <p:nvPr/>
          </p:nvSpPr>
          <p:spPr bwMode="auto">
            <a:xfrm>
              <a:off x="4465" y="1754"/>
              <a:ext cx="4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e</a:t>
              </a:r>
              <a:endParaRPr lang="en-US" altLang="en-US" sz="2400"/>
            </a:p>
          </p:txBody>
        </p:sp>
        <p:sp>
          <p:nvSpPr>
            <p:cNvPr id="107544" name="Rectangle 24"/>
            <p:cNvSpPr>
              <a:spLocks noChangeArrowheads="1"/>
            </p:cNvSpPr>
            <p:nvPr/>
          </p:nvSpPr>
          <p:spPr bwMode="auto">
            <a:xfrm>
              <a:off x="4511" y="1754"/>
              <a:ext cx="28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yboard</a:t>
              </a:r>
              <a:endParaRPr lang="en-US" altLang="en-US" sz="2400"/>
            </a:p>
          </p:txBody>
        </p:sp>
        <p:sp>
          <p:nvSpPr>
            <p:cNvPr id="107545" name="Rectangle 25"/>
            <p:cNvSpPr>
              <a:spLocks noChangeArrowheads="1"/>
            </p:cNvSpPr>
            <p:nvPr/>
          </p:nvSpPr>
          <p:spPr bwMode="auto">
            <a:xfrm>
              <a:off x="4419" y="1892"/>
              <a:ext cx="3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switches</a:t>
              </a:r>
              <a:endParaRPr lang="en-US" altLang="en-US" sz="2400"/>
            </a:p>
          </p:txBody>
        </p:sp>
        <p:sp>
          <p:nvSpPr>
            <p:cNvPr id="107546" name="Rectangle 26"/>
            <p:cNvSpPr>
              <a:spLocks noChangeArrowheads="1"/>
            </p:cNvSpPr>
            <p:nvPr/>
          </p:nvSpPr>
          <p:spPr bwMode="auto">
            <a:xfrm>
              <a:off x="3385" y="1237"/>
              <a:ext cx="609" cy="1321"/>
            </a:xfrm>
            <a:prstGeom prst="rect">
              <a:avLst/>
            </a:prstGeom>
            <a:solidFill>
              <a:srgbClr val="FFFFFF"/>
            </a:solidFill>
            <a:ln w="0">
              <a:solidFill>
                <a:srgbClr val="FF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07547" name="Rectangle 27"/>
            <p:cNvSpPr>
              <a:spLocks noChangeArrowheads="1"/>
            </p:cNvSpPr>
            <p:nvPr/>
          </p:nvSpPr>
          <p:spPr bwMode="auto">
            <a:xfrm>
              <a:off x="3385" y="1237"/>
              <a:ext cx="609" cy="1321"/>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07548" name="Rectangle 28"/>
            <p:cNvSpPr>
              <a:spLocks noChangeArrowheads="1"/>
            </p:cNvSpPr>
            <p:nvPr/>
          </p:nvSpPr>
          <p:spPr bwMode="auto">
            <a:xfrm>
              <a:off x="3523" y="1617"/>
              <a:ext cx="34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Encoder</a:t>
              </a:r>
              <a:endParaRPr lang="en-US" altLang="en-US" sz="2400"/>
            </a:p>
          </p:txBody>
        </p:sp>
        <p:sp>
          <p:nvSpPr>
            <p:cNvPr id="107549" name="Rectangle 29"/>
            <p:cNvSpPr>
              <a:spLocks noChangeArrowheads="1"/>
            </p:cNvSpPr>
            <p:nvPr/>
          </p:nvSpPr>
          <p:spPr bwMode="auto">
            <a:xfrm>
              <a:off x="3615" y="1754"/>
              <a:ext cx="15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and</a:t>
              </a:r>
              <a:endParaRPr lang="en-US" altLang="en-US" sz="2400"/>
            </a:p>
          </p:txBody>
        </p:sp>
        <p:sp>
          <p:nvSpPr>
            <p:cNvPr id="107550" name="Rectangle 30"/>
            <p:cNvSpPr>
              <a:spLocks noChangeArrowheads="1"/>
            </p:cNvSpPr>
            <p:nvPr/>
          </p:nvSpPr>
          <p:spPr bwMode="auto">
            <a:xfrm>
              <a:off x="3443" y="1892"/>
              <a:ext cx="48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debouncing</a:t>
              </a:r>
              <a:endParaRPr lang="en-US" altLang="en-US" sz="2400"/>
            </a:p>
          </p:txBody>
        </p:sp>
        <p:sp>
          <p:nvSpPr>
            <p:cNvPr id="107551" name="Rectangle 31"/>
            <p:cNvSpPr>
              <a:spLocks noChangeArrowheads="1"/>
            </p:cNvSpPr>
            <p:nvPr/>
          </p:nvSpPr>
          <p:spPr bwMode="auto">
            <a:xfrm>
              <a:off x="3558" y="2030"/>
              <a:ext cx="26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circuit</a:t>
              </a:r>
              <a:endParaRPr lang="en-US" altLang="en-US" sz="2400"/>
            </a:p>
          </p:txBody>
        </p:sp>
        <p:sp>
          <p:nvSpPr>
            <p:cNvPr id="107552" name="Freeform 32"/>
            <p:cNvSpPr>
              <a:spLocks/>
            </p:cNvSpPr>
            <p:nvPr/>
          </p:nvSpPr>
          <p:spPr bwMode="auto">
            <a:xfrm>
              <a:off x="1490" y="2397"/>
              <a:ext cx="69" cy="35"/>
            </a:xfrm>
            <a:custGeom>
              <a:avLst/>
              <a:gdLst>
                <a:gd name="T0" fmla="*/ 6 w 6"/>
                <a:gd name="T1" fmla="*/ 0 h 3"/>
                <a:gd name="T2" fmla="*/ 0 w 6"/>
                <a:gd name="T3" fmla="*/ 1 h 3"/>
                <a:gd name="T4" fmla="*/ 6 w 6"/>
                <a:gd name="T5" fmla="*/ 3 h 3"/>
                <a:gd name="T6" fmla="*/ 6 w 6"/>
                <a:gd name="T7" fmla="*/ 1 h 3"/>
                <a:gd name="T8" fmla="*/ 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7553" name="Freeform 33"/>
            <p:cNvSpPr>
              <a:spLocks/>
            </p:cNvSpPr>
            <p:nvPr/>
          </p:nvSpPr>
          <p:spPr bwMode="auto">
            <a:xfrm>
              <a:off x="1490" y="2397"/>
              <a:ext cx="69" cy="35"/>
            </a:xfrm>
            <a:custGeom>
              <a:avLst/>
              <a:gdLst>
                <a:gd name="T0" fmla="*/ 69 w 69"/>
                <a:gd name="T1" fmla="*/ 0 h 35"/>
                <a:gd name="T2" fmla="*/ 0 w 69"/>
                <a:gd name="T3" fmla="*/ 12 h 35"/>
                <a:gd name="T4" fmla="*/ 69 w 69"/>
                <a:gd name="T5" fmla="*/ 35 h 35"/>
                <a:gd name="T6" fmla="*/ 69 w 69"/>
                <a:gd name="T7" fmla="*/ 12 h 35"/>
                <a:gd name="T8" fmla="*/ 69 w 69"/>
                <a:gd name="T9" fmla="*/ 0 h 35"/>
                <a:gd name="T10" fmla="*/ 0 60000 65536"/>
                <a:gd name="T11" fmla="*/ 0 60000 65536"/>
                <a:gd name="T12" fmla="*/ 0 60000 65536"/>
                <a:gd name="T13" fmla="*/ 0 60000 65536"/>
                <a:gd name="T14" fmla="*/ 0 60000 65536"/>
                <a:gd name="T15" fmla="*/ 0 w 69"/>
                <a:gd name="T16" fmla="*/ 0 h 35"/>
                <a:gd name="T17" fmla="*/ 69 w 69"/>
                <a:gd name="T18" fmla="*/ 35 h 35"/>
              </a:gdLst>
              <a:ahLst/>
              <a:cxnLst>
                <a:cxn ang="T10">
                  <a:pos x="T0" y="T1"/>
                </a:cxn>
                <a:cxn ang="T11">
                  <a:pos x="T2" y="T3"/>
                </a:cxn>
                <a:cxn ang="T12">
                  <a:pos x="T4" y="T5"/>
                </a:cxn>
                <a:cxn ang="T13">
                  <a:pos x="T6" y="T7"/>
                </a:cxn>
                <a:cxn ang="T14">
                  <a:pos x="T8" y="T9"/>
                </a:cxn>
              </a:cxnLst>
              <a:rect l="T15" t="T16" r="T17" b="T18"/>
              <a:pathLst>
                <a:path w="69" h="35">
                  <a:moveTo>
                    <a:pt x="69" y="0"/>
                  </a:moveTo>
                  <a:lnTo>
                    <a:pt x="0" y="12"/>
                  </a:lnTo>
                  <a:lnTo>
                    <a:pt x="69" y="35"/>
                  </a:lnTo>
                  <a:lnTo>
                    <a:pt x="69" y="12"/>
                  </a:lnTo>
                  <a:lnTo>
                    <a:pt x="69" y="0"/>
                  </a:lnTo>
                  <a:close/>
                </a:path>
              </a:pathLst>
            </a:custGeom>
            <a:solidFill>
              <a:srgbClr val="000000"/>
            </a:solidFill>
            <a:ln w="0">
              <a:solidFill>
                <a:srgbClr val="000000"/>
              </a:solidFill>
              <a:prstDash val="solid"/>
              <a:round/>
              <a:headEnd/>
              <a:tailEnd/>
            </a:ln>
          </p:spPr>
          <p:txBody>
            <a:bodyPr/>
            <a:lstStyle/>
            <a:p>
              <a:endParaRPr lang="en-IN"/>
            </a:p>
          </p:txBody>
        </p:sp>
        <p:sp>
          <p:nvSpPr>
            <p:cNvPr id="107554" name="Line 34"/>
            <p:cNvSpPr>
              <a:spLocks noChangeShapeType="1"/>
            </p:cNvSpPr>
            <p:nvPr/>
          </p:nvSpPr>
          <p:spPr bwMode="auto">
            <a:xfrm>
              <a:off x="1559" y="2409"/>
              <a:ext cx="574"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7555" name="Freeform 35"/>
            <p:cNvSpPr>
              <a:spLocks/>
            </p:cNvSpPr>
            <p:nvPr/>
          </p:nvSpPr>
          <p:spPr bwMode="auto">
            <a:xfrm>
              <a:off x="1478" y="1306"/>
              <a:ext cx="655" cy="126"/>
            </a:xfrm>
            <a:custGeom>
              <a:avLst/>
              <a:gdLst>
                <a:gd name="T0" fmla="*/ 57 w 57"/>
                <a:gd name="T1" fmla="*/ 3 h 11"/>
                <a:gd name="T2" fmla="*/ 8 w 57"/>
                <a:gd name="T3" fmla="*/ 3 h 11"/>
                <a:gd name="T4" fmla="*/ 8 w 57"/>
                <a:gd name="T5" fmla="*/ 0 h 11"/>
                <a:gd name="T6" fmla="*/ 0 w 57"/>
                <a:gd name="T7" fmla="*/ 6 h 11"/>
                <a:gd name="T8" fmla="*/ 8 w 57"/>
                <a:gd name="T9" fmla="*/ 11 h 11"/>
                <a:gd name="T10" fmla="*/ 8 w 57"/>
                <a:gd name="T11" fmla="*/ 8 h 11"/>
                <a:gd name="T12" fmla="*/ 57 w 57"/>
                <a:gd name="T13" fmla="*/ 8 h 11"/>
                <a:gd name="T14" fmla="*/ 0 60000 65536"/>
                <a:gd name="T15" fmla="*/ 0 60000 65536"/>
                <a:gd name="T16" fmla="*/ 0 60000 65536"/>
                <a:gd name="T17" fmla="*/ 0 60000 65536"/>
                <a:gd name="T18" fmla="*/ 0 60000 65536"/>
                <a:gd name="T19" fmla="*/ 0 60000 65536"/>
                <a:gd name="T20" fmla="*/ 0 60000 65536"/>
                <a:gd name="T21" fmla="*/ 0 w 57"/>
                <a:gd name="T22" fmla="*/ 0 h 11"/>
                <a:gd name="T23" fmla="*/ 57 w 57"/>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 h="11">
                  <a:moveTo>
                    <a:pt x="57" y="3"/>
                  </a:moveTo>
                  <a:lnTo>
                    <a:pt x="8" y="3"/>
                  </a:lnTo>
                  <a:lnTo>
                    <a:pt x="8" y="0"/>
                  </a:lnTo>
                  <a:lnTo>
                    <a:pt x="0" y="6"/>
                  </a:lnTo>
                  <a:lnTo>
                    <a:pt x="8" y="11"/>
                  </a:lnTo>
                  <a:lnTo>
                    <a:pt x="8" y="8"/>
                  </a:lnTo>
                  <a:lnTo>
                    <a:pt x="57" y="8"/>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7556" name="Rectangle 36"/>
            <p:cNvSpPr>
              <a:spLocks noChangeArrowheads="1"/>
            </p:cNvSpPr>
            <p:nvPr/>
          </p:nvSpPr>
          <p:spPr bwMode="auto">
            <a:xfrm>
              <a:off x="2133" y="1237"/>
              <a:ext cx="770" cy="1321"/>
            </a:xfrm>
            <a:prstGeom prst="rect">
              <a:avLst/>
            </a:prstGeom>
            <a:solidFill>
              <a:srgbClr val="FFCC99"/>
            </a:solidFill>
            <a:ln w="0">
              <a:solidFill>
                <a:srgbClr val="B2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07557" name="Rectangle 37"/>
            <p:cNvSpPr>
              <a:spLocks noChangeArrowheads="1"/>
            </p:cNvSpPr>
            <p:nvPr/>
          </p:nvSpPr>
          <p:spPr bwMode="auto">
            <a:xfrm>
              <a:off x="2133" y="1237"/>
              <a:ext cx="770" cy="1321"/>
            </a:xfrm>
            <a:prstGeom prst="rect">
              <a:avLst/>
            </a:prstGeom>
            <a:noFill/>
            <a:ln w="17463">
              <a:solidFill>
                <a:srgbClr val="00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07558" name="Rectangle 38"/>
            <p:cNvSpPr>
              <a:spLocks noChangeArrowheads="1"/>
            </p:cNvSpPr>
            <p:nvPr/>
          </p:nvSpPr>
          <p:spPr bwMode="auto">
            <a:xfrm>
              <a:off x="2237" y="1306"/>
              <a:ext cx="574" cy="781"/>
            </a:xfrm>
            <a:prstGeom prst="rect">
              <a:avLst/>
            </a:prstGeom>
            <a:solidFill>
              <a:srgbClr val="FFFFFF"/>
            </a:solidFill>
            <a:ln w="0">
              <a:solidFill>
                <a:srgbClr val="FF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07559" name="Rectangle 39"/>
            <p:cNvSpPr>
              <a:spLocks noChangeArrowheads="1"/>
            </p:cNvSpPr>
            <p:nvPr/>
          </p:nvSpPr>
          <p:spPr bwMode="auto">
            <a:xfrm>
              <a:off x="2237" y="1306"/>
              <a:ext cx="574" cy="781"/>
            </a:xfrm>
            <a:prstGeom prst="rect">
              <a:avLst/>
            </a:prstGeom>
            <a:noFill/>
            <a:ln w="17463">
              <a:solidFill>
                <a:srgbClr val="00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07560" name="Freeform 40"/>
            <p:cNvSpPr>
              <a:spLocks/>
            </p:cNvSpPr>
            <p:nvPr/>
          </p:nvSpPr>
          <p:spPr bwMode="auto">
            <a:xfrm>
              <a:off x="4017" y="1432"/>
              <a:ext cx="69" cy="23"/>
            </a:xfrm>
            <a:custGeom>
              <a:avLst/>
              <a:gdLst>
                <a:gd name="T0" fmla="*/ 6 w 6"/>
                <a:gd name="T1" fmla="*/ 0 h 2"/>
                <a:gd name="T2" fmla="*/ 0 w 6"/>
                <a:gd name="T3" fmla="*/ 1 h 2"/>
                <a:gd name="T4" fmla="*/ 6 w 6"/>
                <a:gd name="T5" fmla="*/ 2 h 2"/>
                <a:gd name="T6" fmla="*/ 6 w 6"/>
                <a:gd name="T7" fmla="*/ 1 h 2"/>
                <a:gd name="T8" fmla="*/ 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7561" name="Freeform 41"/>
            <p:cNvSpPr>
              <a:spLocks/>
            </p:cNvSpPr>
            <p:nvPr/>
          </p:nvSpPr>
          <p:spPr bwMode="auto">
            <a:xfrm>
              <a:off x="4017" y="1432"/>
              <a:ext cx="69" cy="23"/>
            </a:xfrm>
            <a:custGeom>
              <a:avLst/>
              <a:gdLst>
                <a:gd name="T0" fmla="*/ 69 w 69"/>
                <a:gd name="T1" fmla="*/ 0 h 23"/>
                <a:gd name="T2" fmla="*/ 0 w 69"/>
                <a:gd name="T3" fmla="*/ 12 h 23"/>
                <a:gd name="T4" fmla="*/ 69 w 69"/>
                <a:gd name="T5" fmla="*/ 23 h 23"/>
                <a:gd name="T6" fmla="*/ 69 w 69"/>
                <a:gd name="T7" fmla="*/ 12 h 23"/>
                <a:gd name="T8" fmla="*/ 69 w 69"/>
                <a:gd name="T9" fmla="*/ 0 h 23"/>
                <a:gd name="T10" fmla="*/ 0 60000 65536"/>
                <a:gd name="T11" fmla="*/ 0 60000 65536"/>
                <a:gd name="T12" fmla="*/ 0 60000 65536"/>
                <a:gd name="T13" fmla="*/ 0 60000 65536"/>
                <a:gd name="T14" fmla="*/ 0 60000 65536"/>
                <a:gd name="T15" fmla="*/ 0 w 69"/>
                <a:gd name="T16" fmla="*/ 0 h 23"/>
                <a:gd name="T17" fmla="*/ 69 w 69"/>
                <a:gd name="T18" fmla="*/ 23 h 23"/>
              </a:gdLst>
              <a:ahLst/>
              <a:cxnLst>
                <a:cxn ang="T10">
                  <a:pos x="T0" y="T1"/>
                </a:cxn>
                <a:cxn ang="T11">
                  <a:pos x="T2" y="T3"/>
                </a:cxn>
                <a:cxn ang="T12">
                  <a:pos x="T4" y="T5"/>
                </a:cxn>
                <a:cxn ang="T13">
                  <a:pos x="T6" y="T7"/>
                </a:cxn>
                <a:cxn ang="T14">
                  <a:pos x="T8" y="T9"/>
                </a:cxn>
              </a:cxnLst>
              <a:rect l="T15" t="T16" r="T17" b="T18"/>
              <a:pathLst>
                <a:path w="69" h="23">
                  <a:moveTo>
                    <a:pt x="69" y="0"/>
                  </a:moveTo>
                  <a:lnTo>
                    <a:pt x="0" y="12"/>
                  </a:lnTo>
                  <a:lnTo>
                    <a:pt x="69" y="23"/>
                  </a:lnTo>
                  <a:lnTo>
                    <a:pt x="69" y="12"/>
                  </a:lnTo>
                  <a:lnTo>
                    <a:pt x="69" y="0"/>
                  </a:lnTo>
                  <a:close/>
                </a:path>
              </a:pathLst>
            </a:custGeom>
            <a:solidFill>
              <a:srgbClr val="000000"/>
            </a:solidFill>
            <a:ln w="0">
              <a:solidFill>
                <a:srgbClr val="000000"/>
              </a:solidFill>
              <a:prstDash val="solid"/>
              <a:round/>
              <a:headEnd/>
              <a:tailEnd/>
            </a:ln>
          </p:spPr>
          <p:txBody>
            <a:bodyPr/>
            <a:lstStyle/>
            <a:p>
              <a:endParaRPr lang="en-IN"/>
            </a:p>
          </p:txBody>
        </p:sp>
        <p:sp>
          <p:nvSpPr>
            <p:cNvPr id="107562" name="Line 42"/>
            <p:cNvSpPr>
              <a:spLocks noChangeShapeType="1"/>
            </p:cNvSpPr>
            <p:nvPr/>
          </p:nvSpPr>
          <p:spPr bwMode="auto">
            <a:xfrm>
              <a:off x="4086" y="1444"/>
              <a:ext cx="253"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7563" name="Freeform 43"/>
            <p:cNvSpPr>
              <a:spLocks/>
            </p:cNvSpPr>
            <p:nvPr/>
          </p:nvSpPr>
          <p:spPr bwMode="auto">
            <a:xfrm>
              <a:off x="4017" y="1685"/>
              <a:ext cx="69" cy="35"/>
            </a:xfrm>
            <a:custGeom>
              <a:avLst/>
              <a:gdLst>
                <a:gd name="T0" fmla="*/ 6 w 6"/>
                <a:gd name="T1" fmla="*/ 0 h 3"/>
                <a:gd name="T2" fmla="*/ 0 w 6"/>
                <a:gd name="T3" fmla="*/ 2 h 3"/>
                <a:gd name="T4" fmla="*/ 6 w 6"/>
                <a:gd name="T5" fmla="*/ 3 h 3"/>
                <a:gd name="T6" fmla="*/ 6 w 6"/>
                <a:gd name="T7" fmla="*/ 2 h 3"/>
                <a:gd name="T8" fmla="*/ 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2"/>
                  </a:lnTo>
                  <a:lnTo>
                    <a:pt x="6" y="3"/>
                  </a:lnTo>
                  <a:lnTo>
                    <a:pt x="6" y="2"/>
                  </a:lnTo>
                  <a:lnTo>
                    <a:pt x="6"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7564" name="Freeform 44"/>
            <p:cNvSpPr>
              <a:spLocks/>
            </p:cNvSpPr>
            <p:nvPr/>
          </p:nvSpPr>
          <p:spPr bwMode="auto">
            <a:xfrm>
              <a:off x="4017" y="1685"/>
              <a:ext cx="69" cy="35"/>
            </a:xfrm>
            <a:custGeom>
              <a:avLst/>
              <a:gdLst>
                <a:gd name="T0" fmla="*/ 69 w 69"/>
                <a:gd name="T1" fmla="*/ 0 h 35"/>
                <a:gd name="T2" fmla="*/ 0 w 69"/>
                <a:gd name="T3" fmla="*/ 23 h 35"/>
                <a:gd name="T4" fmla="*/ 69 w 69"/>
                <a:gd name="T5" fmla="*/ 35 h 35"/>
                <a:gd name="T6" fmla="*/ 69 w 69"/>
                <a:gd name="T7" fmla="*/ 23 h 35"/>
                <a:gd name="T8" fmla="*/ 69 w 69"/>
                <a:gd name="T9" fmla="*/ 0 h 35"/>
                <a:gd name="T10" fmla="*/ 0 60000 65536"/>
                <a:gd name="T11" fmla="*/ 0 60000 65536"/>
                <a:gd name="T12" fmla="*/ 0 60000 65536"/>
                <a:gd name="T13" fmla="*/ 0 60000 65536"/>
                <a:gd name="T14" fmla="*/ 0 60000 65536"/>
                <a:gd name="T15" fmla="*/ 0 w 69"/>
                <a:gd name="T16" fmla="*/ 0 h 35"/>
                <a:gd name="T17" fmla="*/ 69 w 69"/>
                <a:gd name="T18" fmla="*/ 35 h 35"/>
              </a:gdLst>
              <a:ahLst/>
              <a:cxnLst>
                <a:cxn ang="T10">
                  <a:pos x="T0" y="T1"/>
                </a:cxn>
                <a:cxn ang="T11">
                  <a:pos x="T2" y="T3"/>
                </a:cxn>
                <a:cxn ang="T12">
                  <a:pos x="T4" y="T5"/>
                </a:cxn>
                <a:cxn ang="T13">
                  <a:pos x="T6" y="T7"/>
                </a:cxn>
                <a:cxn ang="T14">
                  <a:pos x="T8" y="T9"/>
                </a:cxn>
              </a:cxnLst>
              <a:rect l="T15" t="T16" r="T17" b="T18"/>
              <a:pathLst>
                <a:path w="69" h="35">
                  <a:moveTo>
                    <a:pt x="69" y="0"/>
                  </a:moveTo>
                  <a:lnTo>
                    <a:pt x="0" y="23"/>
                  </a:lnTo>
                  <a:lnTo>
                    <a:pt x="69" y="35"/>
                  </a:lnTo>
                  <a:lnTo>
                    <a:pt x="69" y="23"/>
                  </a:lnTo>
                  <a:lnTo>
                    <a:pt x="69" y="0"/>
                  </a:lnTo>
                  <a:close/>
                </a:path>
              </a:pathLst>
            </a:custGeom>
            <a:solidFill>
              <a:srgbClr val="000000"/>
            </a:solidFill>
            <a:ln w="0">
              <a:solidFill>
                <a:srgbClr val="000000"/>
              </a:solidFill>
              <a:prstDash val="solid"/>
              <a:round/>
              <a:headEnd/>
              <a:tailEnd/>
            </a:ln>
          </p:spPr>
          <p:txBody>
            <a:bodyPr/>
            <a:lstStyle/>
            <a:p>
              <a:endParaRPr lang="en-IN"/>
            </a:p>
          </p:txBody>
        </p:sp>
        <p:sp>
          <p:nvSpPr>
            <p:cNvPr id="107565" name="Line 45"/>
            <p:cNvSpPr>
              <a:spLocks noChangeShapeType="1"/>
            </p:cNvSpPr>
            <p:nvPr/>
          </p:nvSpPr>
          <p:spPr bwMode="auto">
            <a:xfrm>
              <a:off x="4086" y="1708"/>
              <a:ext cx="253"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7566" name="Freeform 46"/>
            <p:cNvSpPr>
              <a:spLocks/>
            </p:cNvSpPr>
            <p:nvPr/>
          </p:nvSpPr>
          <p:spPr bwMode="auto">
            <a:xfrm>
              <a:off x="4017" y="2340"/>
              <a:ext cx="69" cy="34"/>
            </a:xfrm>
            <a:custGeom>
              <a:avLst/>
              <a:gdLst>
                <a:gd name="T0" fmla="*/ 6 w 6"/>
                <a:gd name="T1" fmla="*/ 0 h 3"/>
                <a:gd name="T2" fmla="*/ 0 w 6"/>
                <a:gd name="T3" fmla="*/ 1 h 3"/>
                <a:gd name="T4" fmla="*/ 6 w 6"/>
                <a:gd name="T5" fmla="*/ 3 h 3"/>
                <a:gd name="T6" fmla="*/ 6 w 6"/>
                <a:gd name="T7" fmla="*/ 1 h 3"/>
                <a:gd name="T8" fmla="*/ 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7567" name="Freeform 47"/>
            <p:cNvSpPr>
              <a:spLocks/>
            </p:cNvSpPr>
            <p:nvPr/>
          </p:nvSpPr>
          <p:spPr bwMode="auto">
            <a:xfrm>
              <a:off x="4017" y="2340"/>
              <a:ext cx="69" cy="34"/>
            </a:xfrm>
            <a:custGeom>
              <a:avLst/>
              <a:gdLst>
                <a:gd name="T0" fmla="*/ 69 w 69"/>
                <a:gd name="T1" fmla="*/ 0 h 34"/>
                <a:gd name="T2" fmla="*/ 0 w 69"/>
                <a:gd name="T3" fmla="*/ 11 h 34"/>
                <a:gd name="T4" fmla="*/ 69 w 69"/>
                <a:gd name="T5" fmla="*/ 34 h 34"/>
                <a:gd name="T6" fmla="*/ 69 w 69"/>
                <a:gd name="T7" fmla="*/ 11 h 34"/>
                <a:gd name="T8" fmla="*/ 69 w 69"/>
                <a:gd name="T9" fmla="*/ 0 h 34"/>
                <a:gd name="T10" fmla="*/ 0 60000 65536"/>
                <a:gd name="T11" fmla="*/ 0 60000 65536"/>
                <a:gd name="T12" fmla="*/ 0 60000 65536"/>
                <a:gd name="T13" fmla="*/ 0 60000 65536"/>
                <a:gd name="T14" fmla="*/ 0 60000 65536"/>
                <a:gd name="T15" fmla="*/ 0 w 69"/>
                <a:gd name="T16" fmla="*/ 0 h 34"/>
                <a:gd name="T17" fmla="*/ 69 w 69"/>
                <a:gd name="T18" fmla="*/ 34 h 34"/>
              </a:gdLst>
              <a:ahLst/>
              <a:cxnLst>
                <a:cxn ang="T10">
                  <a:pos x="T0" y="T1"/>
                </a:cxn>
                <a:cxn ang="T11">
                  <a:pos x="T2" y="T3"/>
                </a:cxn>
                <a:cxn ang="T12">
                  <a:pos x="T4" y="T5"/>
                </a:cxn>
                <a:cxn ang="T13">
                  <a:pos x="T6" y="T7"/>
                </a:cxn>
                <a:cxn ang="T14">
                  <a:pos x="T8" y="T9"/>
                </a:cxn>
              </a:cxnLst>
              <a:rect l="T15" t="T16" r="T17" b="T18"/>
              <a:pathLst>
                <a:path w="69" h="34">
                  <a:moveTo>
                    <a:pt x="69" y="0"/>
                  </a:moveTo>
                  <a:lnTo>
                    <a:pt x="0" y="11"/>
                  </a:lnTo>
                  <a:lnTo>
                    <a:pt x="69" y="34"/>
                  </a:lnTo>
                  <a:lnTo>
                    <a:pt x="69" y="11"/>
                  </a:lnTo>
                  <a:lnTo>
                    <a:pt x="69" y="0"/>
                  </a:lnTo>
                  <a:close/>
                </a:path>
              </a:pathLst>
            </a:custGeom>
            <a:solidFill>
              <a:srgbClr val="000000"/>
            </a:solidFill>
            <a:ln w="0">
              <a:solidFill>
                <a:srgbClr val="000000"/>
              </a:solidFill>
              <a:prstDash val="solid"/>
              <a:round/>
              <a:headEnd/>
              <a:tailEnd/>
            </a:ln>
          </p:spPr>
          <p:txBody>
            <a:bodyPr/>
            <a:lstStyle/>
            <a:p>
              <a:endParaRPr lang="en-IN"/>
            </a:p>
          </p:txBody>
        </p:sp>
        <p:sp>
          <p:nvSpPr>
            <p:cNvPr id="107568" name="Line 48"/>
            <p:cNvSpPr>
              <a:spLocks noChangeShapeType="1"/>
            </p:cNvSpPr>
            <p:nvPr/>
          </p:nvSpPr>
          <p:spPr bwMode="auto">
            <a:xfrm>
              <a:off x="4086" y="2351"/>
              <a:ext cx="253"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7569" name="Rectangle 49"/>
            <p:cNvSpPr>
              <a:spLocks noChangeArrowheads="1"/>
            </p:cNvSpPr>
            <p:nvPr/>
          </p:nvSpPr>
          <p:spPr bwMode="auto">
            <a:xfrm>
              <a:off x="2512" y="1823"/>
              <a:ext cx="16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SIN</a:t>
              </a:r>
              <a:endParaRPr lang="en-US" altLang="en-US" sz="2400"/>
            </a:p>
          </p:txBody>
        </p:sp>
        <p:sp>
          <p:nvSpPr>
            <p:cNvPr id="107570" name="Rectangle 50"/>
            <p:cNvSpPr>
              <a:spLocks noChangeArrowheads="1"/>
            </p:cNvSpPr>
            <p:nvPr/>
          </p:nvSpPr>
          <p:spPr bwMode="auto">
            <a:xfrm>
              <a:off x="2409" y="2168"/>
              <a:ext cx="22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Input</a:t>
              </a:r>
              <a:endParaRPr lang="en-US" altLang="en-US" sz="2400"/>
            </a:p>
          </p:txBody>
        </p:sp>
        <p:sp>
          <p:nvSpPr>
            <p:cNvPr id="107571" name="Rectangle 51"/>
            <p:cNvSpPr>
              <a:spLocks noChangeArrowheads="1"/>
            </p:cNvSpPr>
            <p:nvPr/>
          </p:nvSpPr>
          <p:spPr bwMode="auto">
            <a:xfrm>
              <a:off x="2340" y="2306"/>
              <a:ext cx="2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interf</a:t>
              </a:r>
              <a:endParaRPr lang="en-US" altLang="en-US" sz="2400"/>
            </a:p>
          </p:txBody>
        </p:sp>
        <p:sp>
          <p:nvSpPr>
            <p:cNvPr id="107572" name="Rectangle 52"/>
            <p:cNvSpPr>
              <a:spLocks noChangeArrowheads="1"/>
            </p:cNvSpPr>
            <p:nvPr/>
          </p:nvSpPr>
          <p:spPr bwMode="auto">
            <a:xfrm>
              <a:off x="2558" y="2306"/>
              <a:ext cx="13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ace</a:t>
              </a:r>
              <a:endParaRPr lang="en-US" altLang="en-US" sz="2400"/>
            </a:p>
          </p:txBody>
        </p:sp>
        <p:sp>
          <p:nvSpPr>
            <p:cNvPr id="107573" name="Rectangle 53"/>
            <p:cNvSpPr>
              <a:spLocks noChangeArrowheads="1"/>
            </p:cNvSpPr>
            <p:nvPr/>
          </p:nvSpPr>
          <p:spPr bwMode="auto">
            <a:xfrm>
              <a:off x="1708" y="1191"/>
              <a:ext cx="19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Data</a:t>
              </a:r>
              <a:endParaRPr lang="en-US" altLang="en-US" sz="2400"/>
            </a:p>
          </p:txBody>
        </p:sp>
        <p:sp>
          <p:nvSpPr>
            <p:cNvPr id="107574" name="Rectangle 54"/>
            <p:cNvSpPr>
              <a:spLocks noChangeArrowheads="1"/>
            </p:cNvSpPr>
            <p:nvPr/>
          </p:nvSpPr>
          <p:spPr bwMode="auto">
            <a:xfrm>
              <a:off x="1639" y="1444"/>
              <a:ext cx="34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Address</a:t>
              </a:r>
              <a:endParaRPr lang="en-US" altLang="en-US" sz="2400"/>
            </a:p>
          </p:txBody>
        </p:sp>
        <p:sp>
          <p:nvSpPr>
            <p:cNvPr id="107575" name="Rectangle 55"/>
            <p:cNvSpPr>
              <a:spLocks noChangeArrowheads="1"/>
            </p:cNvSpPr>
            <p:nvPr/>
          </p:nvSpPr>
          <p:spPr bwMode="auto">
            <a:xfrm>
              <a:off x="1674" y="1766"/>
              <a:ext cx="6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R</a:t>
              </a:r>
              <a:endParaRPr lang="en-US" altLang="en-US" sz="2400"/>
            </a:p>
          </p:txBody>
        </p:sp>
        <p:sp>
          <p:nvSpPr>
            <p:cNvPr id="107576" name="Rectangle 56"/>
            <p:cNvSpPr>
              <a:spLocks noChangeArrowheads="1"/>
            </p:cNvSpPr>
            <p:nvPr/>
          </p:nvSpPr>
          <p:spPr bwMode="auto">
            <a:xfrm>
              <a:off x="1766" y="1766"/>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a:t>
              </a:r>
              <a:endParaRPr lang="en-US" altLang="en-US" sz="2400"/>
            </a:p>
          </p:txBody>
        </p:sp>
        <p:sp>
          <p:nvSpPr>
            <p:cNvPr id="107577" name="Rectangle 57"/>
            <p:cNvSpPr>
              <a:spLocks noChangeArrowheads="1"/>
            </p:cNvSpPr>
            <p:nvPr/>
          </p:nvSpPr>
          <p:spPr bwMode="auto">
            <a:xfrm>
              <a:off x="1536" y="2007"/>
              <a:ext cx="28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Master</a:t>
              </a:r>
              <a:endParaRPr lang="en-US" altLang="en-US" sz="2400"/>
            </a:p>
          </p:txBody>
        </p:sp>
        <p:sp>
          <p:nvSpPr>
            <p:cNvPr id="107578" name="Rectangle 58"/>
            <p:cNvSpPr>
              <a:spLocks noChangeArrowheads="1"/>
            </p:cNvSpPr>
            <p:nvPr/>
          </p:nvSpPr>
          <p:spPr bwMode="auto">
            <a:xfrm>
              <a:off x="1812" y="2007"/>
              <a:ext cx="26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-ready</a:t>
              </a:r>
              <a:endParaRPr lang="en-US" altLang="en-US" sz="2400"/>
            </a:p>
          </p:txBody>
        </p:sp>
        <p:sp>
          <p:nvSpPr>
            <p:cNvPr id="107579" name="Rectangle 59"/>
            <p:cNvSpPr>
              <a:spLocks noChangeArrowheads="1"/>
            </p:cNvSpPr>
            <p:nvPr/>
          </p:nvSpPr>
          <p:spPr bwMode="auto">
            <a:xfrm>
              <a:off x="1559" y="2248"/>
              <a:ext cx="133"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Sla</a:t>
              </a:r>
              <a:endParaRPr lang="en-US" altLang="en-US" sz="2400"/>
            </a:p>
          </p:txBody>
        </p:sp>
        <p:sp>
          <p:nvSpPr>
            <p:cNvPr id="107580" name="Rectangle 60"/>
            <p:cNvSpPr>
              <a:spLocks noChangeArrowheads="1"/>
            </p:cNvSpPr>
            <p:nvPr/>
          </p:nvSpPr>
          <p:spPr bwMode="auto">
            <a:xfrm>
              <a:off x="1685" y="2248"/>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v</a:t>
              </a:r>
              <a:endParaRPr lang="en-US" altLang="en-US" sz="2400"/>
            </a:p>
          </p:txBody>
        </p:sp>
        <p:sp>
          <p:nvSpPr>
            <p:cNvPr id="107581" name="Rectangle 61"/>
            <p:cNvSpPr>
              <a:spLocks noChangeArrowheads="1"/>
            </p:cNvSpPr>
            <p:nvPr/>
          </p:nvSpPr>
          <p:spPr bwMode="auto">
            <a:xfrm>
              <a:off x="1743" y="2248"/>
              <a:ext cx="31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e-ready</a:t>
              </a:r>
              <a:endParaRPr lang="en-US" altLang="en-US" sz="2400"/>
            </a:p>
          </p:txBody>
        </p:sp>
        <p:sp>
          <p:nvSpPr>
            <p:cNvPr id="107582" name="Rectangle 62"/>
            <p:cNvSpPr>
              <a:spLocks noChangeArrowheads="1"/>
            </p:cNvSpPr>
            <p:nvPr/>
          </p:nvSpPr>
          <p:spPr bwMode="auto">
            <a:xfrm>
              <a:off x="1812" y="1766"/>
              <a:ext cx="9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W</a:t>
              </a:r>
              <a:endParaRPr lang="en-US" altLang="en-US" sz="2400"/>
            </a:p>
          </p:txBody>
        </p:sp>
        <p:sp>
          <p:nvSpPr>
            <p:cNvPr id="107583" name="Line 63"/>
            <p:cNvSpPr>
              <a:spLocks noChangeShapeType="1"/>
            </p:cNvSpPr>
            <p:nvPr/>
          </p:nvSpPr>
          <p:spPr bwMode="auto">
            <a:xfrm flipH="1">
              <a:off x="1823" y="1733"/>
              <a:ext cx="69"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7584" name="Rectangle 64"/>
            <p:cNvSpPr>
              <a:spLocks noChangeArrowheads="1"/>
            </p:cNvSpPr>
            <p:nvPr/>
          </p:nvSpPr>
          <p:spPr bwMode="auto">
            <a:xfrm>
              <a:off x="2294" y="1823"/>
              <a:ext cx="126" cy="138"/>
            </a:xfrm>
            <a:prstGeom prst="rect">
              <a:avLst/>
            </a:prstGeom>
            <a:solidFill>
              <a:srgbClr val="FFCC99"/>
            </a:solidFill>
            <a:ln w="0">
              <a:solidFill>
                <a:srgbClr val="B2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07585" name="Rectangle 65"/>
            <p:cNvSpPr>
              <a:spLocks noChangeArrowheads="1"/>
            </p:cNvSpPr>
            <p:nvPr/>
          </p:nvSpPr>
          <p:spPr bwMode="auto">
            <a:xfrm>
              <a:off x="2294" y="1823"/>
              <a:ext cx="126" cy="138"/>
            </a:xfrm>
            <a:prstGeom prst="rect">
              <a:avLst/>
            </a:prstGeom>
            <a:noFill/>
            <a:ln w="17463">
              <a:solidFill>
                <a:srgbClr val="00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07586" name="Rectangle 66"/>
            <p:cNvSpPr>
              <a:spLocks noChangeArrowheads="1"/>
            </p:cNvSpPr>
            <p:nvPr/>
          </p:nvSpPr>
          <p:spPr bwMode="auto">
            <a:xfrm>
              <a:off x="2294" y="1432"/>
              <a:ext cx="448" cy="265"/>
            </a:xfrm>
            <a:prstGeom prst="rect">
              <a:avLst/>
            </a:prstGeom>
            <a:solidFill>
              <a:srgbClr val="FFCC99"/>
            </a:solidFill>
            <a:ln w="0">
              <a:solidFill>
                <a:srgbClr val="B2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07587" name="Rectangle 67"/>
            <p:cNvSpPr>
              <a:spLocks noChangeArrowheads="1"/>
            </p:cNvSpPr>
            <p:nvPr/>
          </p:nvSpPr>
          <p:spPr bwMode="auto">
            <a:xfrm>
              <a:off x="2294" y="1432"/>
              <a:ext cx="448" cy="265"/>
            </a:xfrm>
            <a:prstGeom prst="rect">
              <a:avLst/>
            </a:prstGeom>
            <a:noFill/>
            <a:ln w="17463">
              <a:solidFill>
                <a:srgbClr val="00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07588" name="Rectangle 68"/>
            <p:cNvSpPr>
              <a:spLocks noChangeArrowheads="1"/>
            </p:cNvSpPr>
            <p:nvPr/>
          </p:nvSpPr>
          <p:spPr bwMode="auto">
            <a:xfrm>
              <a:off x="2340" y="1502"/>
              <a:ext cx="7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D</a:t>
              </a:r>
              <a:endParaRPr lang="en-US" altLang="en-US" sz="2400"/>
            </a:p>
          </p:txBody>
        </p:sp>
        <p:sp>
          <p:nvSpPr>
            <p:cNvPr id="107589" name="Rectangle 69"/>
            <p:cNvSpPr>
              <a:spLocks noChangeArrowheads="1"/>
            </p:cNvSpPr>
            <p:nvPr/>
          </p:nvSpPr>
          <p:spPr bwMode="auto">
            <a:xfrm>
              <a:off x="2409" y="1502"/>
              <a:ext cx="7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A</a:t>
              </a:r>
              <a:endParaRPr lang="en-US" altLang="en-US" sz="2400"/>
            </a:p>
          </p:txBody>
        </p:sp>
        <p:sp>
          <p:nvSpPr>
            <p:cNvPr id="107590" name="Rectangle 70"/>
            <p:cNvSpPr>
              <a:spLocks noChangeArrowheads="1"/>
            </p:cNvSpPr>
            <p:nvPr/>
          </p:nvSpPr>
          <p:spPr bwMode="auto">
            <a:xfrm>
              <a:off x="2466" y="1502"/>
              <a:ext cx="6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T</a:t>
              </a:r>
              <a:endParaRPr lang="en-US" altLang="en-US" sz="2400"/>
            </a:p>
          </p:txBody>
        </p:sp>
        <p:sp>
          <p:nvSpPr>
            <p:cNvPr id="107591" name="Rectangle 71"/>
            <p:cNvSpPr>
              <a:spLocks noChangeArrowheads="1"/>
            </p:cNvSpPr>
            <p:nvPr/>
          </p:nvSpPr>
          <p:spPr bwMode="auto">
            <a:xfrm>
              <a:off x="2524" y="1502"/>
              <a:ext cx="18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AIN</a:t>
              </a:r>
              <a:endParaRPr lang="en-US" altLang="en-US" sz="2400"/>
            </a:p>
          </p:txBody>
        </p:sp>
        <p:sp>
          <p:nvSpPr>
            <p:cNvPr id="107592" name="Freeform 72"/>
            <p:cNvSpPr>
              <a:spLocks/>
            </p:cNvSpPr>
            <p:nvPr/>
          </p:nvSpPr>
          <p:spPr bwMode="auto">
            <a:xfrm>
              <a:off x="4155" y="1915"/>
              <a:ext cx="23" cy="23"/>
            </a:xfrm>
            <a:custGeom>
              <a:avLst/>
              <a:gdLst>
                <a:gd name="T0" fmla="*/ 12 w 23"/>
                <a:gd name="T1" fmla="*/ 11 h 23"/>
                <a:gd name="T2" fmla="*/ 12 w 23"/>
                <a:gd name="T3" fmla="*/ 0 h 23"/>
                <a:gd name="T4" fmla="*/ 0 w 23"/>
                <a:gd name="T5" fmla="*/ 0 h 23"/>
                <a:gd name="T6" fmla="*/ 0 w 23"/>
                <a:gd name="T7" fmla="*/ 11 h 23"/>
                <a:gd name="T8" fmla="*/ 0 w 23"/>
                <a:gd name="T9" fmla="*/ 23 h 23"/>
                <a:gd name="T10" fmla="*/ 12 w 23"/>
                <a:gd name="T11" fmla="*/ 23 h 23"/>
                <a:gd name="T12" fmla="*/ 23 w 23"/>
                <a:gd name="T13" fmla="*/ 23 h 23"/>
                <a:gd name="T14" fmla="*/ 23 w 23"/>
                <a:gd name="T15" fmla="*/ 11 h 23"/>
                <a:gd name="T16" fmla="*/ 23 w 23"/>
                <a:gd name="T17" fmla="*/ 0 h 23"/>
                <a:gd name="T18" fmla="*/ 12 w 23"/>
                <a:gd name="T19" fmla="*/ 0 h 23"/>
                <a:gd name="T20" fmla="*/ 12 w 23"/>
                <a:gd name="T21" fmla="*/ 11 h 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3"/>
                <a:gd name="T35" fmla="*/ 23 w 23"/>
                <a:gd name="T36" fmla="*/ 23 h 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3">
                  <a:moveTo>
                    <a:pt x="12" y="11"/>
                  </a:moveTo>
                  <a:lnTo>
                    <a:pt x="12" y="0"/>
                  </a:lnTo>
                  <a:lnTo>
                    <a:pt x="0" y="0"/>
                  </a:lnTo>
                  <a:lnTo>
                    <a:pt x="0" y="11"/>
                  </a:lnTo>
                  <a:lnTo>
                    <a:pt x="0" y="23"/>
                  </a:lnTo>
                  <a:lnTo>
                    <a:pt x="12" y="23"/>
                  </a:lnTo>
                  <a:lnTo>
                    <a:pt x="23" y="23"/>
                  </a:lnTo>
                  <a:lnTo>
                    <a:pt x="23" y="11"/>
                  </a:lnTo>
                  <a:lnTo>
                    <a:pt x="23" y="0"/>
                  </a:lnTo>
                  <a:lnTo>
                    <a:pt x="12" y="0"/>
                  </a:lnTo>
                  <a:lnTo>
                    <a:pt x="12" y="11"/>
                  </a:lnTo>
                  <a:close/>
                </a:path>
              </a:pathLst>
            </a:custGeom>
            <a:solidFill>
              <a:srgbClr val="000000"/>
            </a:solidFill>
            <a:ln w="0">
              <a:solidFill>
                <a:srgbClr val="000000"/>
              </a:solidFill>
              <a:prstDash val="solid"/>
              <a:round/>
              <a:headEnd/>
              <a:tailEnd/>
            </a:ln>
          </p:spPr>
          <p:txBody>
            <a:bodyPr/>
            <a:lstStyle/>
            <a:p>
              <a:endParaRPr lang="en-IN"/>
            </a:p>
          </p:txBody>
        </p:sp>
        <p:sp>
          <p:nvSpPr>
            <p:cNvPr id="107593" name="Freeform 73"/>
            <p:cNvSpPr>
              <a:spLocks/>
            </p:cNvSpPr>
            <p:nvPr/>
          </p:nvSpPr>
          <p:spPr bwMode="auto">
            <a:xfrm>
              <a:off x="4167" y="1926"/>
              <a:ext cx="11" cy="12"/>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7594" name="Freeform 74"/>
            <p:cNvSpPr>
              <a:spLocks/>
            </p:cNvSpPr>
            <p:nvPr/>
          </p:nvSpPr>
          <p:spPr bwMode="auto">
            <a:xfrm>
              <a:off x="4155" y="2018"/>
              <a:ext cx="23" cy="23"/>
            </a:xfrm>
            <a:custGeom>
              <a:avLst/>
              <a:gdLst>
                <a:gd name="T0" fmla="*/ 12 w 23"/>
                <a:gd name="T1" fmla="*/ 12 h 23"/>
                <a:gd name="T2" fmla="*/ 12 w 23"/>
                <a:gd name="T3" fmla="*/ 0 h 23"/>
                <a:gd name="T4" fmla="*/ 0 w 23"/>
                <a:gd name="T5" fmla="*/ 0 h 23"/>
                <a:gd name="T6" fmla="*/ 0 w 23"/>
                <a:gd name="T7" fmla="*/ 12 h 23"/>
                <a:gd name="T8" fmla="*/ 0 w 23"/>
                <a:gd name="T9" fmla="*/ 23 h 23"/>
                <a:gd name="T10" fmla="*/ 12 w 23"/>
                <a:gd name="T11" fmla="*/ 23 h 23"/>
                <a:gd name="T12" fmla="*/ 23 w 23"/>
                <a:gd name="T13" fmla="*/ 23 h 23"/>
                <a:gd name="T14" fmla="*/ 23 w 23"/>
                <a:gd name="T15" fmla="*/ 12 h 23"/>
                <a:gd name="T16" fmla="*/ 23 w 23"/>
                <a:gd name="T17" fmla="*/ 0 h 23"/>
                <a:gd name="T18" fmla="*/ 12 w 23"/>
                <a:gd name="T19" fmla="*/ 0 h 23"/>
                <a:gd name="T20" fmla="*/ 12 w 23"/>
                <a:gd name="T21" fmla="*/ 12 h 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3"/>
                <a:gd name="T35" fmla="*/ 23 w 23"/>
                <a:gd name="T36" fmla="*/ 23 h 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3">
                  <a:moveTo>
                    <a:pt x="12" y="12"/>
                  </a:moveTo>
                  <a:lnTo>
                    <a:pt x="12" y="0"/>
                  </a:lnTo>
                  <a:lnTo>
                    <a:pt x="0" y="0"/>
                  </a:lnTo>
                  <a:lnTo>
                    <a:pt x="0" y="12"/>
                  </a:lnTo>
                  <a:lnTo>
                    <a:pt x="0" y="23"/>
                  </a:lnTo>
                  <a:lnTo>
                    <a:pt x="12" y="23"/>
                  </a:lnTo>
                  <a:lnTo>
                    <a:pt x="23" y="23"/>
                  </a:lnTo>
                  <a:lnTo>
                    <a:pt x="23" y="12"/>
                  </a:lnTo>
                  <a:lnTo>
                    <a:pt x="23" y="0"/>
                  </a:lnTo>
                  <a:lnTo>
                    <a:pt x="12" y="0"/>
                  </a:lnTo>
                  <a:lnTo>
                    <a:pt x="12" y="12"/>
                  </a:lnTo>
                  <a:close/>
                </a:path>
              </a:pathLst>
            </a:custGeom>
            <a:solidFill>
              <a:srgbClr val="000000"/>
            </a:solidFill>
            <a:ln w="0">
              <a:solidFill>
                <a:srgbClr val="000000"/>
              </a:solidFill>
              <a:prstDash val="solid"/>
              <a:round/>
              <a:headEnd/>
              <a:tailEnd/>
            </a:ln>
          </p:spPr>
          <p:txBody>
            <a:bodyPr/>
            <a:lstStyle/>
            <a:p>
              <a:endParaRPr lang="en-IN"/>
            </a:p>
          </p:txBody>
        </p:sp>
        <p:sp>
          <p:nvSpPr>
            <p:cNvPr id="107595" name="Freeform 75"/>
            <p:cNvSpPr>
              <a:spLocks/>
            </p:cNvSpPr>
            <p:nvPr/>
          </p:nvSpPr>
          <p:spPr bwMode="auto">
            <a:xfrm>
              <a:off x="4167" y="2030"/>
              <a:ext cx="11" cy="11"/>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7596" name="Freeform 76"/>
            <p:cNvSpPr>
              <a:spLocks/>
            </p:cNvSpPr>
            <p:nvPr/>
          </p:nvSpPr>
          <p:spPr bwMode="auto">
            <a:xfrm>
              <a:off x="4155" y="2133"/>
              <a:ext cx="23" cy="23"/>
            </a:xfrm>
            <a:custGeom>
              <a:avLst/>
              <a:gdLst>
                <a:gd name="T0" fmla="*/ 12 w 23"/>
                <a:gd name="T1" fmla="*/ 12 h 23"/>
                <a:gd name="T2" fmla="*/ 12 w 23"/>
                <a:gd name="T3" fmla="*/ 0 h 23"/>
                <a:gd name="T4" fmla="*/ 0 w 23"/>
                <a:gd name="T5" fmla="*/ 0 h 23"/>
                <a:gd name="T6" fmla="*/ 0 w 23"/>
                <a:gd name="T7" fmla="*/ 12 h 23"/>
                <a:gd name="T8" fmla="*/ 0 w 23"/>
                <a:gd name="T9" fmla="*/ 23 h 23"/>
                <a:gd name="T10" fmla="*/ 12 w 23"/>
                <a:gd name="T11" fmla="*/ 23 h 23"/>
                <a:gd name="T12" fmla="*/ 23 w 23"/>
                <a:gd name="T13" fmla="*/ 23 h 23"/>
                <a:gd name="T14" fmla="*/ 23 w 23"/>
                <a:gd name="T15" fmla="*/ 12 h 23"/>
                <a:gd name="T16" fmla="*/ 23 w 23"/>
                <a:gd name="T17" fmla="*/ 0 h 23"/>
                <a:gd name="T18" fmla="*/ 12 w 23"/>
                <a:gd name="T19" fmla="*/ 0 h 23"/>
                <a:gd name="T20" fmla="*/ 12 w 23"/>
                <a:gd name="T21" fmla="*/ 12 h 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3"/>
                <a:gd name="T35" fmla="*/ 23 w 23"/>
                <a:gd name="T36" fmla="*/ 23 h 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3">
                  <a:moveTo>
                    <a:pt x="12" y="12"/>
                  </a:moveTo>
                  <a:lnTo>
                    <a:pt x="12" y="0"/>
                  </a:lnTo>
                  <a:lnTo>
                    <a:pt x="0" y="0"/>
                  </a:lnTo>
                  <a:lnTo>
                    <a:pt x="0" y="12"/>
                  </a:lnTo>
                  <a:lnTo>
                    <a:pt x="0" y="23"/>
                  </a:lnTo>
                  <a:lnTo>
                    <a:pt x="12" y="23"/>
                  </a:lnTo>
                  <a:lnTo>
                    <a:pt x="23" y="23"/>
                  </a:lnTo>
                  <a:lnTo>
                    <a:pt x="23" y="12"/>
                  </a:lnTo>
                  <a:lnTo>
                    <a:pt x="23" y="0"/>
                  </a:lnTo>
                  <a:lnTo>
                    <a:pt x="12" y="0"/>
                  </a:lnTo>
                  <a:lnTo>
                    <a:pt x="12" y="12"/>
                  </a:lnTo>
                  <a:close/>
                </a:path>
              </a:pathLst>
            </a:custGeom>
            <a:solidFill>
              <a:srgbClr val="000000"/>
            </a:solidFill>
            <a:ln w="0">
              <a:solidFill>
                <a:srgbClr val="000000"/>
              </a:solidFill>
              <a:prstDash val="solid"/>
              <a:round/>
              <a:headEnd/>
              <a:tailEnd/>
            </a:ln>
          </p:spPr>
          <p:txBody>
            <a:bodyPr/>
            <a:lstStyle/>
            <a:p>
              <a:endParaRPr lang="en-IN"/>
            </a:p>
          </p:txBody>
        </p:sp>
        <p:sp>
          <p:nvSpPr>
            <p:cNvPr id="107597" name="Freeform 77"/>
            <p:cNvSpPr>
              <a:spLocks/>
            </p:cNvSpPr>
            <p:nvPr/>
          </p:nvSpPr>
          <p:spPr bwMode="auto">
            <a:xfrm>
              <a:off x="4167" y="2145"/>
              <a:ext cx="11" cy="11"/>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7598" name="Rectangle 78"/>
            <p:cNvSpPr>
              <a:spLocks noChangeArrowheads="1"/>
            </p:cNvSpPr>
            <p:nvPr/>
          </p:nvSpPr>
          <p:spPr bwMode="auto">
            <a:xfrm>
              <a:off x="984" y="1835"/>
              <a:ext cx="40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300">
                  <a:solidFill>
                    <a:srgbClr val="000000"/>
                  </a:solidFill>
                  <a:latin typeface="Nimbus Roman No9 L"/>
                </a:rPr>
                <a:t>Processor</a:t>
              </a:r>
              <a:endParaRPr lang="en-US" altLang="en-US" sz="2400"/>
            </a:p>
          </p:txBody>
        </p:sp>
      </p:grpSp>
    </p:spTree>
    <p:extLst>
      <p:ext uri="{BB962C8B-B14F-4D97-AF65-F5344CB8AC3E}">
        <p14:creationId xmlns:p14="http://schemas.microsoft.com/office/powerpoint/2010/main" val="526780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84188"/>
            <a:ext cx="5410200" cy="637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46" name="Text Box 174"/>
          <p:cNvSpPr txBox="1">
            <a:spLocks noChangeArrowheads="1"/>
          </p:cNvSpPr>
          <p:nvPr/>
        </p:nvSpPr>
        <p:spPr bwMode="auto">
          <a:xfrm>
            <a:off x="5446713" y="709613"/>
            <a:ext cx="3521075"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a:buFontTx/>
              <a:buChar char="•"/>
            </a:pPr>
            <a:r>
              <a:rPr lang="en-US" altLang="en-US" i="1" dirty="0"/>
              <a:t>Output lines of  DATAIN are</a:t>
            </a:r>
          </a:p>
          <a:p>
            <a:r>
              <a:rPr lang="en-US" altLang="en-US" i="1" dirty="0"/>
              <a:t>are connected to the data lines of </a:t>
            </a:r>
          </a:p>
          <a:p>
            <a:r>
              <a:rPr lang="en-US" altLang="en-US" i="1" dirty="0"/>
              <a:t>the bus by means of 3 state drivers</a:t>
            </a:r>
          </a:p>
          <a:p>
            <a:pPr>
              <a:buFontTx/>
              <a:buChar char="•"/>
            </a:pPr>
            <a:r>
              <a:rPr lang="en-US" altLang="en-US" i="1" dirty="0"/>
              <a:t>Drivers are turned on when the </a:t>
            </a:r>
          </a:p>
          <a:p>
            <a:r>
              <a:rPr lang="en-US" altLang="en-US" i="1" dirty="0"/>
              <a:t>processor issues a read signal and</a:t>
            </a:r>
          </a:p>
          <a:p>
            <a:r>
              <a:rPr lang="en-US" altLang="en-US" i="1" dirty="0"/>
              <a:t>the address selects this register.</a:t>
            </a:r>
          </a:p>
        </p:txBody>
      </p:sp>
      <p:sp>
        <p:nvSpPr>
          <p:cNvPr id="108547" name="Text Box 175"/>
          <p:cNvSpPr txBox="1">
            <a:spLocks noChangeArrowheads="1"/>
          </p:cNvSpPr>
          <p:nvPr/>
        </p:nvSpPr>
        <p:spPr bwMode="auto">
          <a:xfrm>
            <a:off x="3810000" y="2990850"/>
            <a:ext cx="5253038"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algn="just">
              <a:buFontTx/>
              <a:buChar char="•"/>
            </a:pPr>
            <a:r>
              <a:rPr lang="en-US" altLang="en-US" i="1" dirty="0"/>
              <a:t>SIN signal is generated using a status flag circuit.</a:t>
            </a:r>
          </a:p>
          <a:p>
            <a:pPr algn="just">
              <a:buFontTx/>
              <a:buChar char="•"/>
            </a:pPr>
            <a:r>
              <a:rPr lang="en-US" altLang="en-US" i="1" dirty="0"/>
              <a:t>It is connected to line D</a:t>
            </a:r>
            <a:r>
              <a:rPr lang="en-US" altLang="en-US" i="1" baseline="-25000" dirty="0"/>
              <a:t>0</a:t>
            </a:r>
            <a:r>
              <a:rPr lang="en-US" altLang="en-US" i="1" dirty="0"/>
              <a:t> of the processor bus </a:t>
            </a:r>
          </a:p>
          <a:p>
            <a:pPr algn="just"/>
            <a:r>
              <a:rPr lang="en-US" altLang="en-US" i="1" dirty="0"/>
              <a:t>using a three-state driver. </a:t>
            </a:r>
          </a:p>
          <a:p>
            <a:pPr algn="just">
              <a:buFontTx/>
              <a:buChar char="•"/>
            </a:pPr>
            <a:r>
              <a:rPr lang="en-US" altLang="en-US" i="1" dirty="0"/>
              <a:t>Address decoder selects the input interface based</a:t>
            </a:r>
          </a:p>
          <a:p>
            <a:pPr algn="just"/>
            <a:r>
              <a:rPr lang="en-US" altLang="en-US" i="1" dirty="0"/>
              <a:t>on bits A</a:t>
            </a:r>
            <a:r>
              <a:rPr lang="en-US" altLang="en-US" i="1" baseline="-25000" dirty="0"/>
              <a:t>1</a:t>
            </a:r>
            <a:r>
              <a:rPr lang="en-US" altLang="en-US" i="1" dirty="0"/>
              <a:t> through A</a:t>
            </a:r>
            <a:r>
              <a:rPr lang="en-US" altLang="en-US" i="1" baseline="-25000" dirty="0"/>
              <a:t>31</a:t>
            </a:r>
            <a:r>
              <a:rPr lang="en-US" altLang="en-US" i="1" dirty="0"/>
              <a:t>. </a:t>
            </a:r>
          </a:p>
          <a:p>
            <a:pPr algn="just">
              <a:buFontTx/>
              <a:buChar char="•"/>
            </a:pPr>
            <a:r>
              <a:rPr lang="en-US" altLang="en-US" i="1" dirty="0"/>
              <a:t>Bit A0 determines whether the status or data </a:t>
            </a:r>
          </a:p>
          <a:p>
            <a:pPr algn="just"/>
            <a:r>
              <a:rPr lang="en-US" altLang="en-US" i="1" dirty="0"/>
              <a:t>register is to be read, when Master-ready is </a:t>
            </a:r>
          </a:p>
          <a:p>
            <a:pPr algn="just"/>
            <a:r>
              <a:rPr lang="en-US" altLang="en-US" i="1" dirty="0"/>
              <a:t>active. </a:t>
            </a:r>
          </a:p>
          <a:p>
            <a:pPr algn="just">
              <a:buFontTx/>
              <a:buChar char="•"/>
            </a:pPr>
            <a:r>
              <a:rPr lang="en-US" altLang="en-US" i="1" dirty="0"/>
              <a:t>In response, the processor activates the Slave-ready</a:t>
            </a:r>
          </a:p>
          <a:p>
            <a:pPr algn="just"/>
            <a:r>
              <a:rPr lang="en-US" altLang="en-US" i="1" dirty="0"/>
              <a:t>signal, when either the Read-status or Read-data</a:t>
            </a:r>
          </a:p>
          <a:p>
            <a:pPr algn="just"/>
            <a:r>
              <a:rPr lang="en-US" altLang="en-US" i="1" dirty="0"/>
              <a:t>is equal to 1, which depends on line A</a:t>
            </a:r>
            <a:r>
              <a:rPr lang="en-US" altLang="en-US" i="1" baseline="-25000" dirty="0"/>
              <a:t>0</a:t>
            </a:r>
            <a:r>
              <a:rPr lang="en-US" altLang="en-US" i="1" dirty="0"/>
              <a:t>.</a:t>
            </a:r>
          </a:p>
        </p:txBody>
      </p:sp>
      <p:sp>
        <p:nvSpPr>
          <p:cNvPr id="175" name="Rectangle 2"/>
          <p:cNvSpPr txBox="1">
            <a:spLocks noChangeArrowheads="1"/>
          </p:cNvSpPr>
          <p:nvPr/>
        </p:nvSpPr>
        <p:spPr>
          <a:xfrm>
            <a:off x="0" y="0"/>
            <a:ext cx="5410200" cy="762000"/>
          </a:xfrm>
          <a:prstGeom prst="rect">
            <a:avLst/>
          </a:prstGeom>
        </p:spPr>
        <p:txBody>
          <a:bodyPr lIns="0" rIns="0" bIns="0" anchor="b">
            <a:normAutofit/>
            <a:scene3d>
              <a:camera prst="orthographicFront"/>
              <a:lightRig rig="freezing" dir="t">
                <a:rot lat="0" lon="0" rev="5640000"/>
              </a:lightRig>
            </a:scene3d>
            <a:sp3d prstMaterial="flat">
              <a:contourClr>
                <a:schemeClr val="tx2"/>
              </a:contourClr>
            </a:sp3d>
          </a:bodyPr>
          <a:lstStyle/>
          <a:p>
            <a:pPr fontAlgn="auto">
              <a:spcAft>
                <a:spcPts val="0"/>
              </a:spcAft>
              <a:defRPr/>
            </a:pPr>
            <a:r>
              <a:rPr lang="en-US" sz="3600" b="1" dirty="0">
                <a:solidFill>
                  <a:schemeClr val="tx2"/>
                </a:solidFill>
                <a:latin typeface="+mj-lt"/>
                <a:ea typeface="+mj-ea"/>
                <a:cs typeface="+mj-cs"/>
              </a:rPr>
              <a:t>Input Interface Circuit</a:t>
            </a:r>
          </a:p>
        </p:txBody>
      </p:sp>
    </p:spTree>
    <p:extLst>
      <p:ext uri="{BB962C8B-B14F-4D97-AF65-F5344CB8AC3E}">
        <p14:creationId xmlns:p14="http://schemas.microsoft.com/office/powerpoint/2010/main" val="276132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8545"/>
                                        </p:tgtEl>
                                        <p:attrNameLst>
                                          <p:attrName>style.visibility</p:attrName>
                                        </p:attrNameLst>
                                      </p:cBhvr>
                                      <p:to>
                                        <p:strVal val="visible"/>
                                      </p:to>
                                    </p:set>
                                    <p:animEffect transition="in" filter="fade">
                                      <p:cBhvr>
                                        <p:cTn id="7" dur="1000"/>
                                        <p:tgtEl>
                                          <p:spTgt spid="108545"/>
                                        </p:tgtEl>
                                      </p:cBhvr>
                                    </p:animEffect>
                                    <p:anim calcmode="lin" valueType="num">
                                      <p:cBhvr>
                                        <p:cTn id="8" dur="1000" fill="hold"/>
                                        <p:tgtEl>
                                          <p:spTgt spid="108545"/>
                                        </p:tgtEl>
                                        <p:attrNameLst>
                                          <p:attrName>ppt_x</p:attrName>
                                        </p:attrNameLst>
                                      </p:cBhvr>
                                      <p:tavLst>
                                        <p:tav tm="0">
                                          <p:val>
                                            <p:strVal val="#ppt_x"/>
                                          </p:val>
                                        </p:tav>
                                        <p:tav tm="100000">
                                          <p:val>
                                            <p:strVal val="#ppt_x"/>
                                          </p:val>
                                        </p:tav>
                                      </p:tavLst>
                                    </p:anim>
                                    <p:anim calcmode="lin" valueType="num">
                                      <p:cBhvr>
                                        <p:cTn id="9" dur="1000" fill="hold"/>
                                        <p:tgtEl>
                                          <p:spTgt spid="10854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8546"/>
                                        </p:tgtEl>
                                        <p:attrNameLst>
                                          <p:attrName>style.visibility</p:attrName>
                                        </p:attrNameLst>
                                      </p:cBhvr>
                                      <p:to>
                                        <p:strVal val="visible"/>
                                      </p:to>
                                    </p:set>
                                    <p:animEffect transition="in" filter="fade">
                                      <p:cBhvr>
                                        <p:cTn id="14" dur="1000"/>
                                        <p:tgtEl>
                                          <p:spTgt spid="108546"/>
                                        </p:tgtEl>
                                      </p:cBhvr>
                                    </p:animEffect>
                                    <p:anim calcmode="lin" valueType="num">
                                      <p:cBhvr>
                                        <p:cTn id="15" dur="1000" fill="hold"/>
                                        <p:tgtEl>
                                          <p:spTgt spid="108546"/>
                                        </p:tgtEl>
                                        <p:attrNameLst>
                                          <p:attrName>ppt_x</p:attrName>
                                        </p:attrNameLst>
                                      </p:cBhvr>
                                      <p:tavLst>
                                        <p:tav tm="0">
                                          <p:val>
                                            <p:strVal val="#ppt_x"/>
                                          </p:val>
                                        </p:tav>
                                        <p:tav tm="100000">
                                          <p:val>
                                            <p:strVal val="#ppt_x"/>
                                          </p:val>
                                        </p:tav>
                                      </p:tavLst>
                                    </p:anim>
                                    <p:anim calcmode="lin" valueType="num">
                                      <p:cBhvr>
                                        <p:cTn id="16" dur="1000" fill="hold"/>
                                        <p:tgtEl>
                                          <p:spTgt spid="108546"/>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08547"/>
                                        </p:tgtEl>
                                        <p:attrNameLst>
                                          <p:attrName>style.visibility</p:attrName>
                                        </p:attrNameLst>
                                      </p:cBhvr>
                                      <p:to>
                                        <p:strVal val="visible"/>
                                      </p:to>
                                    </p:set>
                                    <p:animEffect transition="in" filter="fade">
                                      <p:cBhvr>
                                        <p:cTn id="19" dur="1000"/>
                                        <p:tgtEl>
                                          <p:spTgt spid="108547"/>
                                        </p:tgtEl>
                                      </p:cBhvr>
                                    </p:animEffect>
                                    <p:anim calcmode="lin" valueType="num">
                                      <p:cBhvr>
                                        <p:cTn id="20" dur="1000" fill="hold"/>
                                        <p:tgtEl>
                                          <p:spTgt spid="108547"/>
                                        </p:tgtEl>
                                        <p:attrNameLst>
                                          <p:attrName>ppt_x</p:attrName>
                                        </p:attrNameLst>
                                      </p:cBhvr>
                                      <p:tavLst>
                                        <p:tav tm="0">
                                          <p:val>
                                            <p:strVal val="#ppt_x"/>
                                          </p:val>
                                        </p:tav>
                                        <p:tav tm="100000">
                                          <p:val>
                                            <p:strVal val="#ppt_x"/>
                                          </p:val>
                                        </p:tav>
                                      </p:tavLst>
                                    </p:anim>
                                    <p:anim calcmode="lin" valueType="num">
                                      <p:cBhvr>
                                        <p:cTn id="21" dur="1000" fill="hold"/>
                                        <p:tgtEl>
                                          <p:spTgt spid="1085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p:bldP spid="108547"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a:xfrm>
            <a:off x="457200" y="76200"/>
            <a:ext cx="5867400" cy="1143000"/>
          </a:xfrm>
        </p:spPr>
        <p:txBody>
          <a:bodyPr/>
          <a:lstStyle/>
          <a:p>
            <a:pPr fontAlgn="auto">
              <a:spcAft>
                <a:spcPts val="0"/>
              </a:spcAft>
              <a:defRPr/>
            </a:pPr>
            <a:r>
              <a:rPr lang="en-US" dirty="0"/>
              <a:t>Parallel port (contd..)</a:t>
            </a:r>
          </a:p>
        </p:txBody>
      </p:sp>
      <p:grpSp>
        <p:nvGrpSpPr>
          <p:cNvPr id="109570" name="Group 3"/>
          <p:cNvGrpSpPr>
            <a:grpSpLocks/>
          </p:cNvGrpSpPr>
          <p:nvPr/>
        </p:nvGrpSpPr>
        <p:grpSpPr bwMode="auto">
          <a:xfrm>
            <a:off x="1279525" y="1220788"/>
            <a:ext cx="6607175" cy="2578100"/>
            <a:chOff x="799" y="943"/>
            <a:chExt cx="4162" cy="1624"/>
          </a:xfrm>
        </p:grpSpPr>
        <p:sp>
          <p:nvSpPr>
            <p:cNvPr id="109572" name="Freeform 4"/>
            <p:cNvSpPr>
              <a:spLocks/>
            </p:cNvSpPr>
            <p:nvPr/>
          </p:nvSpPr>
          <p:spPr bwMode="auto">
            <a:xfrm>
              <a:off x="4047" y="1871"/>
              <a:ext cx="82" cy="41"/>
            </a:xfrm>
            <a:custGeom>
              <a:avLst/>
              <a:gdLst>
                <a:gd name="T0" fmla="*/ 0 w 6"/>
                <a:gd name="T1" fmla="*/ 3 h 3"/>
                <a:gd name="T2" fmla="*/ 6 w 6"/>
                <a:gd name="T3" fmla="*/ 2 h 3"/>
                <a:gd name="T4" fmla="*/ 0 w 6"/>
                <a:gd name="T5" fmla="*/ 0 h 3"/>
                <a:gd name="T6" fmla="*/ 0 w 6"/>
                <a:gd name="T7" fmla="*/ 2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9573" name="Freeform 5"/>
            <p:cNvSpPr>
              <a:spLocks/>
            </p:cNvSpPr>
            <p:nvPr/>
          </p:nvSpPr>
          <p:spPr bwMode="auto">
            <a:xfrm>
              <a:off x="4047" y="1871"/>
              <a:ext cx="82" cy="41"/>
            </a:xfrm>
            <a:custGeom>
              <a:avLst/>
              <a:gdLst>
                <a:gd name="T0" fmla="*/ 0 w 82"/>
                <a:gd name="T1" fmla="*/ 41 h 41"/>
                <a:gd name="T2" fmla="*/ 82 w 82"/>
                <a:gd name="T3" fmla="*/ 27 h 41"/>
                <a:gd name="T4" fmla="*/ 0 w 82"/>
                <a:gd name="T5" fmla="*/ 0 h 41"/>
                <a:gd name="T6" fmla="*/ 0 w 82"/>
                <a:gd name="T7" fmla="*/ 27 h 41"/>
                <a:gd name="T8" fmla="*/ 0 w 82"/>
                <a:gd name="T9" fmla="*/ 41 h 41"/>
                <a:gd name="T10" fmla="*/ 0 60000 65536"/>
                <a:gd name="T11" fmla="*/ 0 60000 65536"/>
                <a:gd name="T12" fmla="*/ 0 60000 65536"/>
                <a:gd name="T13" fmla="*/ 0 60000 65536"/>
                <a:gd name="T14" fmla="*/ 0 60000 65536"/>
                <a:gd name="T15" fmla="*/ 0 w 82"/>
                <a:gd name="T16" fmla="*/ 0 h 41"/>
                <a:gd name="T17" fmla="*/ 82 w 82"/>
                <a:gd name="T18" fmla="*/ 41 h 41"/>
              </a:gdLst>
              <a:ahLst/>
              <a:cxnLst>
                <a:cxn ang="T10">
                  <a:pos x="T0" y="T1"/>
                </a:cxn>
                <a:cxn ang="T11">
                  <a:pos x="T2" y="T3"/>
                </a:cxn>
                <a:cxn ang="T12">
                  <a:pos x="T4" y="T5"/>
                </a:cxn>
                <a:cxn ang="T13">
                  <a:pos x="T6" y="T7"/>
                </a:cxn>
                <a:cxn ang="T14">
                  <a:pos x="T8" y="T9"/>
                </a:cxn>
              </a:cxnLst>
              <a:rect l="T15" t="T16" r="T17" b="T18"/>
              <a:pathLst>
                <a:path w="82" h="41">
                  <a:moveTo>
                    <a:pt x="0" y="41"/>
                  </a:moveTo>
                  <a:lnTo>
                    <a:pt x="82" y="27"/>
                  </a:lnTo>
                  <a:lnTo>
                    <a:pt x="0" y="0"/>
                  </a:lnTo>
                  <a:lnTo>
                    <a:pt x="0" y="27"/>
                  </a:lnTo>
                  <a:lnTo>
                    <a:pt x="0" y="41"/>
                  </a:lnTo>
                  <a:close/>
                </a:path>
              </a:pathLst>
            </a:custGeom>
            <a:solidFill>
              <a:srgbClr val="000000"/>
            </a:solidFill>
            <a:ln w="0">
              <a:solidFill>
                <a:srgbClr val="000000"/>
              </a:solidFill>
              <a:prstDash val="solid"/>
              <a:round/>
              <a:headEnd/>
              <a:tailEnd/>
            </a:ln>
          </p:spPr>
          <p:txBody>
            <a:bodyPr/>
            <a:lstStyle/>
            <a:p>
              <a:endParaRPr lang="en-IN"/>
            </a:p>
          </p:txBody>
        </p:sp>
        <p:sp>
          <p:nvSpPr>
            <p:cNvPr id="109574" name="Line 6"/>
            <p:cNvSpPr>
              <a:spLocks noChangeShapeType="1"/>
            </p:cNvSpPr>
            <p:nvPr/>
          </p:nvSpPr>
          <p:spPr bwMode="auto">
            <a:xfrm flipH="1">
              <a:off x="3528" y="1898"/>
              <a:ext cx="519"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9575" name="Freeform 7"/>
            <p:cNvSpPr>
              <a:spLocks/>
            </p:cNvSpPr>
            <p:nvPr/>
          </p:nvSpPr>
          <p:spPr bwMode="auto">
            <a:xfrm>
              <a:off x="3556" y="2253"/>
              <a:ext cx="81" cy="27"/>
            </a:xfrm>
            <a:custGeom>
              <a:avLst/>
              <a:gdLst>
                <a:gd name="T0" fmla="*/ 6 w 6"/>
                <a:gd name="T1" fmla="*/ 0 h 2"/>
                <a:gd name="T2" fmla="*/ 0 w 6"/>
                <a:gd name="T3" fmla="*/ 1 h 2"/>
                <a:gd name="T4" fmla="*/ 6 w 6"/>
                <a:gd name="T5" fmla="*/ 2 h 2"/>
                <a:gd name="T6" fmla="*/ 6 w 6"/>
                <a:gd name="T7" fmla="*/ 1 h 2"/>
                <a:gd name="T8" fmla="*/ 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9576" name="Freeform 8"/>
            <p:cNvSpPr>
              <a:spLocks/>
            </p:cNvSpPr>
            <p:nvPr/>
          </p:nvSpPr>
          <p:spPr bwMode="auto">
            <a:xfrm>
              <a:off x="3556" y="2253"/>
              <a:ext cx="81" cy="27"/>
            </a:xfrm>
            <a:custGeom>
              <a:avLst/>
              <a:gdLst>
                <a:gd name="T0" fmla="*/ 81 w 81"/>
                <a:gd name="T1" fmla="*/ 0 h 27"/>
                <a:gd name="T2" fmla="*/ 0 w 81"/>
                <a:gd name="T3" fmla="*/ 14 h 27"/>
                <a:gd name="T4" fmla="*/ 81 w 81"/>
                <a:gd name="T5" fmla="*/ 27 h 27"/>
                <a:gd name="T6" fmla="*/ 81 w 81"/>
                <a:gd name="T7" fmla="*/ 14 h 27"/>
                <a:gd name="T8" fmla="*/ 81 w 81"/>
                <a:gd name="T9" fmla="*/ 0 h 27"/>
                <a:gd name="T10" fmla="*/ 0 60000 65536"/>
                <a:gd name="T11" fmla="*/ 0 60000 65536"/>
                <a:gd name="T12" fmla="*/ 0 60000 65536"/>
                <a:gd name="T13" fmla="*/ 0 60000 65536"/>
                <a:gd name="T14" fmla="*/ 0 60000 65536"/>
                <a:gd name="T15" fmla="*/ 0 w 81"/>
                <a:gd name="T16" fmla="*/ 0 h 27"/>
                <a:gd name="T17" fmla="*/ 81 w 81"/>
                <a:gd name="T18" fmla="*/ 27 h 27"/>
              </a:gdLst>
              <a:ahLst/>
              <a:cxnLst>
                <a:cxn ang="T10">
                  <a:pos x="T0" y="T1"/>
                </a:cxn>
                <a:cxn ang="T11">
                  <a:pos x="T2" y="T3"/>
                </a:cxn>
                <a:cxn ang="T12">
                  <a:pos x="T4" y="T5"/>
                </a:cxn>
                <a:cxn ang="T13">
                  <a:pos x="T6" y="T7"/>
                </a:cxn>
                <a:cxn ang="T14">
                  <a:pos x="T8" y="T9"/>
                </a:cxn>
              </a:cxnLst>
              <a:rect l="T15" t="T16" r="T17" b="T18"/>
              <a:pathLst>
                <a:path w="81" h="27">
                  <a:moveTo>
                    <a:pt x="81" y="0"/>
                  </a:moveTo>
                  <a:lnTo>
                    <a:pt x="0" y="14"/>
                  </a:lnTo>
                  <a:lnTo>
                    <a:pt x="81" y="27"/>
                  </a:lnTo>
                  <a:lnTo>
                    <a:pt x="81" y="14"/>
                  </a:lnTo>
                  <a:lnTo>
                    <a:pt x="81" y="0"/>
                  </a:lnTo>
                  <a:close/>
                </a:path>
              </a:pathLst>
            </a:custGeom>
            <a:solidFill>
              <a:srgbClr val="000000"/>
            </a:solidFill>
            <a:ln w="0">
              <a:solidFill>
                <a:srgbClr val="000000"/>
              </a:solidFill>
              <a:prstDash val="solid"/>
              <a:round/>
              <a:headEnd/>
              <a:tailEnd/>
            </a:ln>
          </p:spPr>
          <p:txBody>
            <a:bodyPr/>
            <a:lstStyle/>
            <a:p>
              <a:endParaRPr lang="en-IN"/>
            </a:p>
          </p:txBody>
        </p:sp>
        <p:sp>
          <p:nvSpPr>
            <p:cNvPr id="109577" name="Line 9"/>
            <p:cNvSpPr>
              <a:spLocks noChangeShapeType="1"/>
            </p:cNvSpPr>
            <p:nvPr/>
          </p:nvSpPr>
          <p:spPr bwMode="auto">
            <a:xfrm>
              <a:off x="3637" y="2267"/>
              <a:ext cx="505"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9578" name="Freeform 10"/>
            <p:cNvSpPr>
              <a:spLocks/>
            </p:cNvSpPr>
            <p:nvPr/>
          </p:nvSpPr>
          <p:spPr bwMode="auto">
            <a:xfrm>
              <a:off x="1645" y="2403"/>
              <a:ext cx="82" cy="41"/>
            </a:xfrm>
            <a:custGeom>
              <a:avLst/>
              <a:gdLst>
                <a:gd name="T0" fmla="*/ 6 w 6"/>
                <a:gd name="T1" fmla="*/ 0 h 3"/>
                <a:gd name="T2" fmla="*/ 0 w 6"/>
                <a:gd name="T3" fmla="*/ 1 h 3"/>
                <a:gd name="T4" fmla="*/ 6 w 6"/>
                <a:gd name="T5" fmla="*/ 3 h 3"/>
                <a:gd name="T6" fmla="*/ 6 w 6"/>
                <a:gd name="T7" fmla="*/ 1 h 3"/>
                <a:gd name="T8" fmla="*/ 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9579" name="Freeform 11"/>
            <p:cNvSpPr>
              <a:spLocks/>
            </p:cNvSpPr>
            <p:nvPr/>
          </p:nvSpPr>
          <p:spPr bwMode="auto">
            <a:xfrm>
              <a:off x="1645" y="2403"/>
              <a:ext cx="82" cy="41"/>
            </a:xfrm>
            <a:custGeom>
              <a:avLst/>
              <a:gdLst>
                <a:gd name="T0" fmla="*/ 82 w 82"/>
                <a:gd name="T1" fmla="*/ 0 h 41"/>
                <a:gd name="T2" fmla="*/ 0 w 82"/>
                <a:gd name="T3" fmla="*/ 14 h 41"/>
                <a:gd name="T4" fmla="*/ 82 w 82"/>
                <a:gd name="T5" fmla="*/ 41 h 41"/>
                <a:gd name="T6" fmla="*/ 82 w 82"/>
                <a:gd name="T7" fmla="*/ 14 h 41"/>
                <a:gd name="T8" fmla="*/ 82 w 82"/>
                <a:gd name="T9" fmla="*/ 0 h 41"/>
                <a:gd name="T10" fmla="*/ 0 60000 65536"/>
                <a:gd name="T11" fmla="*/ 0 60000 65536"/>
                <a:gd name="T12" fmla="*/ 0 60000 65536"/>
                <a:gd name="T13" fmla="*/ 0 60000 65536"/>
                <a:gd name="T14" fmla="*/ 0 60000 65536"/>
                <a:gd name="T15" fmla="*/ 0 w 82"/>
                <a:gd name="T16" fmla="*/ 0 h 41"/>
                <a:gd name="T17" fmla="*/ 82 w 82"/>
                <a:gd name="T18" fmla="*/ 41 h 41"/>
              </a:gdLst>
              <a:ahLst/>
              <a:cxnLst>
                <a:cxn ang="T10">
                  <a:pos x="T0" y="T1"/>
                </a:cxn>
                <a:cxn ang="T11">
                  <a:pos x="T2" y="T3"/>
                </a:cxn>
                <a:cxn ang="T12">
                  <a:pos x="T4" y="T5"/>
                </a:cxn>
                <a:cxn ang="T13">
                  <a:pos x="T6" y="T7"/>
                </a:cxn>
                <a:cxn ang="T14">
                  <a:pos x="T8" y="T9"/>
                </a:cxn>
              </a:cxnLst>
              <a:rect l="T15" t="T16" r="T17" b="T18"/>
              <a:pathLst>
                <a:path w="82" h="41">
                  <a:moveTo>
                    <a:pt x="82" y="0"/>
                  </a:moveTo>
                  <a:lnTo>
                    <a:pt x="0" y="14"/>
                  </a:lnTo>
                  <a:lnTo>
                    <a:pt x="82" y="41"/>
                  </a:lnTo>
                  <a:lnTo>
                    <a:pt x="82" y="14"/>
                  </a:lnTo>
                  <a:lnTo>
                    <a:pt x="82" y="0"/>
                  </a:lnTo>
                  <a:close/>
                </a:path>
              </a:pathLst>
            </a:custGeom>
            <a:solidFill>
              <a:srgbClr val="000000"/>
            </a:solidFill>
            <a:ln w="0">
              <a:solidFill>
                <a:srgbClr val="000000"/>
              </a:solidFill>
              <a:prstDash val="solid"/>
              <a:round/>
              <a:headEnd/>
              <a:tailEnd/>
            </a:ln>
          </p:spPr>
          <p:txBody>
            <a:bodyPr/>
            <a:lstStyle/>
            <a:p>
              <a:endParaRPr lang="en-IN"/>
            </a:p>
          </p:txBody>
        </p:sp>
        <p:sp>
          <p:nvSpPr>
            <p:cNvPr id="109580" name="Line 12"/>
            <p:cNvSpPr>
              <a:spLocks noChangeShapeType="1"/>
            </p:cNvSpPr>
            <p:nvPr/>
          </p:nvSpPr>
          <p:spPr bwMode="auto">
            <a:xfrm>
              <a:off x="1727" y="2417"/>
              <a:ext cx="860"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9581" name="Freeform 13"/>
            <p:cNvSpPr>
              <a:spLocks/>
            </p:cNvSpPr>
            <p:nvPr/>
          </p:nvSpPr>
          <p:spPr bwMode="auto">
            <a:xfrm>
              <a:off x="2477" y="1816"/>
              <a:ext cx="82" cy="41"/>
            </a:xfrm>
            <a:custGeom>
              <a:avLst/>
              <a:gdLst>
                <a:gd name="T0" fmla="*/ 0 w 6"/>
                <a:gd name="T1" fmla="*/ 3 h 3"/>
                <a:gd name="T2" fmla="*/ 6 w 6"/>
                <a:gd name="T3" fmla="*/ 1 h 3"/>
                <a:gd name="T4" fmla="*/ 0 w 6"/>
                <a:gd name="T5" fmla="*/ 0 h 3"/>
                <a:gd name="T6" fmla="*/ 0 w 6"/>
                <a:gd name="T7" fmla="*/ 1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9582" name="Freeform 14"/>
            <p:cNvSpPr>
              <a:spLocks/>
            </p:cNvSpPr>
            <p:nvPr/>
          </p:nvSpPr>
          <p:spPr bwMode="auto">
            <a:xfrm>
              <a:off x="2477" y="1816"/>
              <a:ext cx="82" cy="41"/>
            </a:xfrm>
            <a:custGeom>
              <a:avLst/>
              <a:gdLst>
                <a:gd name="T0" fmla="*/ 0 w 82"/>
                <a:gd name="T1" fmla="*/ 41 h 41"/>
                <a:gd name="T2" fmla="*/ 82 w 82"/>
                <a:gd name="T3" fmla="*/ 14 h 41"/>
                <a:gd name="T4" fmla="*/ 0 w 82"/>
                <a:gd name="T5" fmla="*/ 0 h 41"/>
                <a:gd name="T6" fmla="*/ 0 w 82"/>
                <a:gd name="T7" fmla="*/ 14 h 41"/>
                <a:gd name="T8" fmla="*/ 0 w 82"/>
                <a:gd name="T9" fmla="*/ 41 h 41"/>
                <a:gd name="T10" fmla="*/ 0 60000 65536"/>
                <a:gd name="T11" fmla="*/ 0 60000 65536"/>
                <a:gd name="T12" fmla="*/ 0 60000 65536"/>
                <a:gd name="T13" fmla="*/ 0 60000 65536"/>
                <a:gd name="T14" fmla="*/ 0 60000 65536"/>
                <a:gd name="T15" fmla="*/ 0 w 82"/>
                <a:gd name="T16" fmla="*/ 0 h 41"/>
                <a:gd name="T17" fmla="*/ 82 w 82"/>
                <a:gd name="T18" fmla="*/ 41 h 41"/>
              </a:gdLst>
              <a:ahLst/>
              <a:cxnLst>
                <a:cxn ang="T10">
                  <a:pos x="T0" y="T1"/>
                </a:cxn>
                <a:cxn ang="T11">
                  <a:pos x="T2" y="T3"/>
                </a:cxn>
                <a:cxn ang="T12">
                  <a:pos x="T4" y="T5"/>
                </a:cxn>
                <a:cxn ang="T13">
                  <a:pos x="T6" y="T7"/>
                </a:cxn>
                <a:cxn ang="T14">
                  <a:pos x="T8" y="T9"/>
                </a:cxn>
              </a:cxnLst>
              <a:rect l="T15" t="T16" r="T17" b="T18"/>
              <a:pathLst>
                <a:path w="82" h="41">
                  <a:moveTo>
                    <a:pt x="0" y="41"/>
                  </a:moveTo>
                  <a:lnTo>
                    <a:pt x="82" y="14"/>
                  </a:lnTo>
                  <a:lnTo>
                    <a:pt x="0" y="0"/>
                  </a:lnTo>
                  <a:lnTo>
                    <a:pt x="0" y="14"/>
                  </a:lnTo>
                  <a:lnTo>
                    <a:pt x="0" y="41"/>
                  </a:lnTo>
                  <a:close/>
                </a:path>
              </a:pathLst>
            </a:custGeom>
            <a:solidFill>
              <a:srgbClr val="000000"/>
            </a:solidFill>
            <a:ln w="0">
              <a:solidFill>
                <a:srgbClr val="000000"/>
              </a:solidFill>
              <a:prstDash val="solid"/>
              <a:round/>
              <a:headEnd/>
              <a:tailEnd/>
            </a:ln>
          </p:spPr>
          <p:txBody>
            <a:bodyPr/>
            <a:lstStyle/>
            <a:p>
              <a:endParaRPr lang="en-IN"/>
            </a:p>
          </p:txBody>
        </p:sp>
        <p:sp>
          <p:nvSpPr>
            <p:cNvPr id="109583" name="Line 15"/>
            <p:cNvSpPr>
              <a:spLocks noChangeShapeType="1"/>
            </p:cNvSpPr>
            <p:nvPr/>
          </p:nvSpPr>
          <p:spPr bwMode="auto">
            <a:xfrm flipH="1">
              <a:off x="1618" y="1830"/>
              <a:ext cx="859"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9584" name="Freeform 16"/>
            <p:cNvSpPr>
              <a:spLocks/>
            </p:cNvSpPr>
            <p:nvPr/>
          </p:nvSpPr>
          <p:spPr bwMode="auto">
            <a:xfrm>
              <a:off x="2477" y="2103"/>
              <a:ext cx="82" cy="41"/>
            </a:xfrm>
            <a:custGeom>
              <a:avLst/>
              <a:gdLst>
                <a:gd name="T0" fmla="*/ 0 w 6"/>
                <a:gd name="T1" fmla="*/ 3 h 3"/>
                <a:gd name="T2" fmla="*/ 6 w 6"/>
                <a:gd name="T3" fmla="*/ 1 h 3"/>
                <a:gd name="T4" fmla="*/ 0 w 6"/>
                <a:gd name="T5" fmla="*/ 0 h 3"/>
                <a:gd name="T6" fmla="*/ 0 w 6"/>
                <a:gd name="T7" fmla="*/ 1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9585" name="Freeform 17"/>
            <p:cNvSpPr>
              <a:spLocks/>
            </p:cNvSpPr>
            <p:nvPr/>
          </p:nvSpPr>
          <p:spPr bwMode="auto">
            <a:xfrm>
              <a:off x="2477" y="2103"/>
              <a:ext cx="82" cy="41"/>
            </a:xfrm>
            <a:custGeom>
              <a:avLst/>
              <a:gdLst>
                <a:gd name="T0" fmla="*/ 0 w 82"/>
                <a:gd name="T1" fmla="*/ 41 h 41"/>
                <a:gd name="T2" fmla="*/ 82 w 82"/>
                <a:gd name="T3" fmla="*/ 14 h 41"/>
                <a:gd name="T4" fmla="*/ 0 w 82"/>
                <a:gd name="T5" fmla="*/ 0 h 41"/>
                <a:gd name="T6" fmla="*/ 0 w 82"/>
                <a:gd name="T7" fmla="*/ 14 h 41"/>
                <a:gd name="T8" fmla="*/ 0 w 82"/>
                <a:gd name="T9" fmla="*/ 41 h 41"/>
                <a:gd name="T10" fmla="*/ 0 60000 65536"/>
                <a:gd name="T11" fmla="*/ 0 60000 65536"/>
                <a:gd name="T12" fmla="*/ 0 60000 65536"/>
                <a:gd name="T13" fmla="*/ 0 60000 65536"/>
                <a:gd name="T14" fmla="*/ 0 60000 65536"/>
                <a:gd name="T15" fmla="*/ 0 w 82"/>
                <a:gd name="T16" fmla="*/ 0 h 41"/>
                <a:gd name="T17" fmla="*/ 82 w 82"/>
                <a:gd name="T18" fmla="*/ 41 h 41"/>
              </a:gdLst>
              <a:ahLst/>
              <a:cxnLst>
                <a:cxn ang="T10">
                  <a:pos x="T0" y="T1"/>
                </a:cxn>
                <a:cxn ang="T11">
                  <a:pos x="T2" y="T3"/>
                </a:cxn>
                <a:cxn ang="T12">
                  <a:pos x="T4" y="T5"/>
                </a:cxn>
                <a:cxn ang="T13">
                  <a:pos x="T6" y="T7"/>
                </a:cxn>
                <a:cxn ang="T14">
                  <a:pos x="T8" y="T9"/>
                </a:cxn>
              </a:cxnLst>
              <a:rect l="T15" t="T16" r="T17" b="T18"/>
              <a:pathLst>
                <a:path w="82" h="41">
                  <a:moveTo>
                    <a:pt x="0" y="41"/>
                  </a:moveTo>
                  <a:lnTo>
                    <a:pt x="82" y="14"/>
                  </a:lnTo>
                  <a:lnTo>
                    <a:pt x="0" y="0"/>
                  </a:lnTo>
                  <a:lnTo>
                    <a:pt x="0" y="14"/>
                  </a:lnTo>
                  <a:lnTo>
                    <a:pt x="0" y="41"/>
                  </a:lnTo>
                  <a:close/>
                </a:path>
              </a:pathLst>
            </a:custGeom>
            <a:solidFill>
              <a:srgbClr val="000000"/>
            </a:solidFill>
            <a:ln w="0">
              <a:solidFill>
                <a:srgbClr val="000000"/>
              </a:solidFill>
              <a:prstDash val="solid"/>
              <a:round/>
              <a:headEnd/>
              <a:tailEnd/>
            </a:ln>
          </p:spPr>
          <p:txBody>
            <a:bodyPr/>
            <a:lstStyle/>
            <a:p>
              <a:endParaRPr lang="en-IN"/>
            </a:p>
          </p:txBody>
        </p:sp>
        <p:sp>
          <p:nvSpPr>
            <p:cNvPr id="109586" name="Line 18"/>
            <p:cNvSpPr>
              <a:spLocks noChangeShapeType="1"/>
            </p:cNvSpPr>
            <p:nvPr/>
          </p:nvSpPr>
          <p:spPr bwMode="auto">
            <a:xfrm flipH="1">
              <a:off x="1618" y="2117"/>
              <a:ext cx="859"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9587" name="Freeform 19"/>
            <p:cNvSpPr>
              <a:spLocks/>
            </p:cNvSpPr>
            <p:nvPr/>
          </p:nvSpPr>
          <p:spPr bwMode="auto">
            <a:xfrm>
              <a:off x="3515" y="1407"/>
              <a:ext cx="614" cy="150"/>
            </a:xfrm>
            <a:custGeom>
              <a:avLst/>
              <a:gdLst>
                <a:gd name="T0" fmla="*/ 0 w 45"/>
                <a:gd name="T1" fmla="*/ 8 h 11"/>
                <a:gd name="T2" fmla="*/ 37 w 45"/>
                <a:gd name="T3" fmla="*/ 8 h 11"/>
                <a:gd name="T4" fmla="*/ 37 w 45"/>
                <a:gd name="T5" fmla="*/ 11 h 11"/>
                <a:gd name="T6" fmla="*/ 45 w 45"/>
                <a:gd name="T7" fmla="*/ 6 h 11"/>
                <a:gd name="T8" fmla="*/ 37 w 45"/>
                <a:gd name="T9" fmla="*/ 0 h 11"/>
                <a:gd name="T10" fmla="*/ 37 w 45"/>
                <a:gd name="T11" fmla="*/ 3 h 11"/>
                <a:gd name="T12" fmla="*/ 0 w 45"/>
                <a:gd name="T13" fmla="*/ 3 h 11"/>
                <a:gd name="T14" fmla="*/ 0 60000 65536"/>
                <a:gd name="T15" fmla="*/ 0 60000 65536"/>
                <a:gd name="T16" fmla="*/ 0 60000 65536"/>
                <a:gd name="T17" fmla="*/ 0 60000 65536"/>
                <a:gd name="T18" fmla="*/ 0 60000 65536"/>
                <a:gd name="T19" fmla="*/ 0 60000 65536"/>
                <a:gd name="T20" fmla="*/ 0 60000 65536"/>
                <a:gd name="T21" fmla="*/ 0 w 45"/>
                <a:gd name="T22" fmla="*/ 0 h 11"/>
                <a:gd name="T23" fmla="*/ 45 w 45"/>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 h="11">
                  <a:moveTo>
                    <a:pt x="0" y="8"/>
                  </a:moveTo>
                  <a:lnTo>
                    <a:pt x="37" y="8"/>
                  </a:lnTo>
                  <a:lnTo>
                    <a:pt x="37" y="11"/>
                  </a:lnTo>
                  <a:lnTo>
                    <a:pt x="45" y="6"/>
                  </a:lnTo>
                  <a:lnTo>
                    <a:pt x="37" y="0"/>
                  </a:lnTo>
                  <a:lnTo>
                    <a:pt x="37" y="3"/>
                  </a:lnTo>
                  <a:lnTo>
                    <a:pt x="0" y="3"/>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9588" name="Rectangle 20"/>
            <p:cNvSpPr>
              <a:spLocks noChangeArrowheads="1"/>
            </p:cNvSpPr>
            <p:nvPr/>
          </p:nvSpPr>
          <p:spPr bwMode="auto">
            <a:xfrm>
              <a:off x="4142" y="998"/>
              <a:ext cx="819" cy="1569"/>
            </a:xfrm>
            <a:prstGeom prst="rect">
              <a:avLst/>
            </a:prstGeom>
            <a:solidFill>
              <a:srgbClr val="FFFFFF"/>
            </a:solidFill>
            <a:ln w="0">
              <a:solidFill>
                <a:srgbClr val="FF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09589" name="Rectangle 21"/>
            <p:cNvSpPr>
              <a:spLocks noChangeArrowheads="1"/>
            </p:cNvSpPr>
            <p:nvPr/>
          </p:nvSpPr>
          <p:spPr bwMode="auto">
            <a:xfrm>
              <a:off x="4142" y="998"/>
              <a:ext cx="819" cy="1569"/>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09590" name="Freeform 22"/>
            <p:cNvSpPr>
              <a:spLocks/>
            </p:cNvSpPr>
            <p:nvPr/>
          </p:nvSpPr>
          <p:spPr bwMode="auto">
            <a:xfrm>
              <a:off x="1618" y="1079"/>
              <a:ext cx="955" cy="151"/>
            </a:xfrm>
            <a:custGeom>
              <a:avLst/>
              <a:gdLst>
                <a:gd name="T0" fmla="*/ 0 w 70"/>
                <a:gd name="T1" fmla="*/ 3 h 11"/>
                <a:gd name="T2" fmla="*/ 62 w 70"/>
                <a:gd name="T3" fmla="*/ 3 h 11"/>
                <a:gd name="T4" fmla="*/ 62 w 70"/>
                <a:gd name="T5" fmla="*/ 0 h 11"/>
                <a:gd name="T6" fmla="*/ 70 w 70"/>
                <a:gd name="T7" fmla="*/ 6 h 11"/>
                <a:gd name="T8" fmla="*/ 62 w 70"/>
                <a:gd name="T9" fmla="*/ 11 h 11"/>
                <a:gd name="T10" fmla="*/ 62 w 70"/>
                <a:gd name="T11" fmla="*/ 8 h 11"/>
                <a:gd name="T12" fmla="*/ 0 w 70"/>
                <a:gd name="T13" fmla="*/ 8 h 11"/>
                <a:gd name="T14" fmla="*/ 0 60000 65536"/>
                <a:gd name="T15" fmla="*/ 0 60000 65536"/>
                <a:gd name="T16" fmla="*/ 0 60000 65536"/>
                <a:gd name="T17" fmla="*/ 0 60000 65536"/>
                <a:gd name="T18" fmla="*/ 0 60000 65536"/>
                <a:gd name="T19" fmla="*/ 0 60000 65536"/>
                <a:gd name="T20" fmla="*/ 0 60000 65536"/>
                <a:gd name="T21" fmla="*/ 0 w 70"/>
                <a:gd name="T22" fmla="*/ 0 h 11"/>
                <a:gd name="T23" fmla="*/ 70 w 70"/>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11">
                  <a:moveTo>
                    <a:pt x="0" y="3"/>
                  </a:moveTo>
                  <a:lnTo>
                    <a:pt x="62" y="3"/>
                  </a:lnTo>
                  <a:lnTo>
                    <a:pt x="62" y="0"/>
                  </a:lnTo>
                  <a:lnTo>
                    <a:pt x="70" y="6"/>
                  </a:lnTo>
                  <a:lnTo>
                    <a:pt x="62" y="11"/>
                  </a:lnTo>
                  <a:lnTo>
                    <a:pt x="62" y="8"/>
                  </a:lnTo>
                  <a:lnTo>
                    <a:pt x="0" y="8"/>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9591" name="Freeform 23"/>
            <p:cNvSpPr>
              <a:spLocks/>
            </p:cNvSpPr>
            <p:nvPr/>
          </p:nvSpPr>
          <p:spPr bwMode="auto">
            <a:xfrm>
              <a:off x="1618" y="1421"/>
              <a:ext cx="955" cy="150"/>
            </a:xfrm>
            <a:custGeom>
              <a:avLst/>
              <a:gdLst>
                <a:gd name="T0" fmla="*/ 0 w 70"/>
                <a:gd name="T1" fmla="*/ 3 h 11"/>
                <a:gd name="T2" fmla="*/ 62 w 70"/>
                <a:gd name="T3" fmla="*/ 3 h 11"/>
                <a:gd name="T4" fmla="*/ 62 w 70"/>
                <a:gd name="T5" fmla="*/ 0 h 11"/>
                <a:gd name="T6" fmla="*/ 70 w 70"/>
                <a:gd name="T7" fmla="*/ 5 h 11"/>
                <a:gd name="T8" fmla="*/ 62 w 70"/>
                <a:gd name="T9" fmla="*/ 11 h 11"/>
                <a:gd name="T10" fmla="*/ 62 w 70"/>
                <a:gd name="T11" fmla="*/ 8 h 11"/>
                <a:gd name="T12" fmla="*/ 0 w 70"/>
                <a:gd name="T13" fmla="*/ 8 h 11"/>
                <a:gd name="T14" fmla="*/ 0 60000 65536"/>
                <a:gd name="T15" fmla="*/ 0 60000 65536"/>
                <a:gd name="T16" fmla="*/ 0 60000 65536"/>
                <a:gd name="T17" fmla="*/ 0 60000 65536"/>
                <a:gd name="T18" fmla="*/ 0 60000 65536"/>
                <a:gd name="T19" fmla="*/ 0 60000 65536"/>
                <a:gd name="T20" fmla="*/ 0 60000 65536"/>
                <a:gd name="T21" fmla="*/ 0 w 70"/>
                <a:gd name="T22" fmla="*/ 0 h 11"/>
                <a:gd name="T23" fmla="*/ 70 w 70"/>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11">
                  <a:moveTo>
                    <a:pt x="0" y="3"/>
                  </a:moveTo>
                  <a:lnTo>
                    <a:pt x="62" y="3"/>
                  </a:lnTo>
                  <a:lnTo>
                    <a:pt x="62" y="0"/>
                  </a:lnTo>
                  <a:lnTo>
                    <a:pt x="70" y="5"/>
                  </a:lnTo>
                  <a:lnTo>
                    <a:pt x="62" y="11"/>
                  </a:lnTo>
                  <a:lnTo>
                    <a:pt x="62" y="8"/>
                  </a:lnTo>
                  <a:lnTo>
                    <a:pt x="0" y="8"/>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9592" name="Rectangle 24"/>
            <p:cNvSpPr>
              <a:spLocks noChangeArrowheads="1"/>
            </p:cNvSpPr>
            <p:nvPr/>
          </p:nvSpPr>
          <p:spPr bwMode="auto">
            <a:xfrm>
              <a:off x="1276" y="1707"/>
              <a:ext cx="23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500">
                  <a:solidFill>
                    <a:srgbClr val="000000"/>
                  </a:solidFill>
                  <a:latin typeface="Nimbus Roman No9 L"/>
                </a:rPr>
                <a:t>CPU</a:t>
              </a:r>
              <a:endParaRPr lang="en-US" altLang="en-US" sz="2400"/>
            </a:p>
          </p:txBody>
        </p:sp>
        <p:sp>
          <p:nvSpPr>
            <p:cNvPr id="109593" name="Rectangle 25"/>
            <p:cNvSpPr>
              <a:spLocks noChangeArrowheads="1"/>
            </p:cNvSpPr>
            <p:nvPr/>
          </p:nvSpPr>
          <p:spPr bwMode="auto">
            <a:xfrm>
              <a:off x="2587" y="998"/>
              <a:ext cx="941" cy="1569"/>
            </a:xfrm>
            <a:prstGeom prst="rect">
              <a:avLst/>
            </a:prstGeom>
            <a:solidFill>
              <a:srgbClr val="FFCC99"/>
            </a:solidFill>
            <a:ln w="0">
              <a:solidFill>
                <a:srgbClr val="B2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09594" name="Rectangle 26"/>
            <p:cNvSpPr>
              <a:spLocks noChangeArrowheads="1"/>
            </p:cNvSpPr>
            <p:nvPr/>
          </p:nvSpPr>
          <p:spPr bwMode="auto">
            <a:xfrm>
              <a:off x="2587" y="998"/>
              <a:ext cx="941" cy="1569"/>
            </a:xfrm>
            <a:prstGeom prst="rect">
              <a:avLst/>
            </a:prstGeom>
            <a:noFill/>
            <a:ln w="222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09595" name="Rectangle 27"/>
            <p:cNvSpPr>
              <a:spLocks noChangeArrowheads="1"/>
            </p:cNvSpPr>
            <p:nvPr/>
          </p:nvSpPr>
          <p:spPr bwMode="auto">
            <a:xfrm>
              <a:off x="2668" y="1079"/>
              <a:ext cx="778" cy="929"/>
            </a:xfrm>
            <a:prstGeom prst="rect">
              <a:avLst/>
            </a:prstGeom>
            <a:solidFill>
              <a:srgbClr val="FFFFFF"/>
            </a:solidFill>
            <a:ln w="0">
              <a:solidFill>
                <a:srgbClr val="FF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09596" name="Rectangle 28"/>
            <p:cNvSpPr>
              <a:spLocks noChangeArrowheads="1"/>
            </p:cNvSpPr>
            <p:nvPr/>
          </p:nvSpPr>
          <p:spPr bwMode="auto">
            <a:xfrm>
              <a:off x="2668" y="1079"/>
              <a:ext cx="778" cy="929"/>
            </a:xfrm>
            <a:prstGeom prst="rect">
              <a:avLst/>
            </a:prstGeom>
            <a:noFill/>
            <a:ln w="222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09597" name="Rectangle 29"/>
            <p:cNvSpPr>
              <a:spLocks noChangeArrowheads="1"/>
            </p:cNvSpPr>
            <p:nvPr/>
          </p:nvSpPr>
          <p:spPr bwMode="auto">
            <a:xfrm>
              <a:off x="2996" y="1693"/>
              <a:ext cx="31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500">
                  <a:solidFill>
                    <a:srgbClr val="000000"/>
                  </a:solidFill>
                  <a:latin typeface="Nimbus Roman No9 L"/>
                </a:rPr>
                <a:t>SOUT</a:t>
              </a:r>
              <a:endParaRPr lang="en-US" altLang="en-US" sz="2400"/>
            </a:p>
          </p:txBody>
        </p:sp>
        <p:sp>
          <p:nvSpPr>
            <p:cNvPr id="109598" name="Rectangle 30"/>
            <p:cNvSpPr>
              <a:spLocks noChangeArrowheads="1"/>
            </p:cNvSpPr>
            <p:nvPr/>
          </p:nvSpPr>
          <p:spPr bwMode="auto">
            <a:xfrm>
              <a:off x="2887" y="2103"/>
              <a:ext cx="3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500">
                  <a:solidFill>
                    <a:srgbClr val="000000"/>
                  </a:solidFill>
                  <a:latin typeface="Nimbus Roman No9 L"/>
                </a:rPr>
                <a:t>Output</a:t>
              </a:r>
              <a:endParaRPr lang="en-US" altLang="en-US" sz="2400"/>
            </a:p>
          </p:txBody>
        </p:sp>
        <p:sp>
          <p:nvSpPr>
            <p:cNvPr id="109599" name="Rectangle 31"/>
            <p:cNvSpPr>
              <a:spLocks noChangeArrowheads="1"/>
            </p:cNvSpPr>
            <p:nvPr/>
          </p:nvSpPr>
          <p:spPr bwMode="auto">
            <a:xfrm>
              <a:off x="2846" y="2267"/>
              <a:ext cx="25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500">
                  <a:solidFill>
                    <a:srgbClr val="000000"/>
                  </a:solidFill>
                  <a:latin typeface="Nimbus Roman No9 L"/>
                </a:rPr>
                <a:t>interf</a:t>
              </a:r>
              <a:endParaRPr lang="en-US" altLang="en-US" sz="2400"/>
            </a:p>
          </p:txBody>
        </p:sp>
        <p:sp>
          <p:nvSpPr>
            <p:cNvPr id="109600" name="Rectangle 32"/>
            <p:cNvSpPr>
              <a:spLocks noChangeArrowheads="1"/>
            </p:cNvSpPr>
            <p:nvPr/>
          </p:nvSpPr>
          <p:spPr bwMode="auto">
            <a:xfrm>
              <a:off x="3105" y="2267"/>
              <a:ext cx="15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500">
                  <a:solidFill>
                    <a:srgbClr val="000000"/>
                  </a:solidFill>
                  <a:latin typeface="Nimbus Roman No9 L"/>
                </a:rPr>
                <a:t>ace</a:t>
              </a:r>
              <a:endParaRPr lang="en-US" altLang="en-US" sz="2400"/>
            </a:p>
          </p:txBody>
        </p:sp>
        <p:sp>
          <p:nvSpPr>
            <p:cNvPr id="109601" name="Rectangle 33"/>
            <p:cNvSpPr>
              <a:spLocks noChangeArrowheads="1"/>
            </p:cNvSpPr>
            <p:nvPr/>
          </p:nvSpPr>
          <p:spPr bwMode="auto">
            <a:xfrm>
              <a:off x="1972" y="943"/>
              <a:ext cx="22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500">
                  <a:solidFill>
                    <a:srgbClr val="000000"/>
                  </a:solidFill>
                  <a:latin typeface="Nimbus Roman No9 L"/>
                </a:rPr>
                <a:t>Data</a:t>
              </a:r>
              <a:endParaRPr lang="en-US" altLang="en-US" sz="2400"/>
            </a:p>
          </p:txBody>
        </p:sp>
        <p:sp>
          <p:nvSpPr>
            <p:cNvPr id="109602" name="Rectangle 34"/>
            <p:cNvSpPr>
              <a:spLocks noChangeArrowheads="1"/>
            </p:cNvSpPr>
            <p:nvPr/>
          </p:nvSpPr>
          <p:spPr bwMode="auto">
            <a:xfrm>
              <a:off x="1877" y="1257"/>
              <a:ext cx="39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500">
                  <a:solidFill>
                    <a:srgbClr val="000000"/>
                  </a:solidFill>
                  <a:latin typeface="Nimbus Roman No9 L"/>
                </a:rPr>
                <a:t>Address</a:t>
              </a:r>
              <a:endParaRPr lang="en-US" altLang="en-US" sz="2400"/>
            </a:p>
          </p:txBody>
        </p:sp>
        <p:sp>
          <p:nvSpPr>
            <p:cNvPr id="109603" name="Rectangle 35"/>
            <p:cNvSpPr>
              <a:spLocks noChangeArrowheads="1"/>
            </p:cNvSpPr>
            <p:nvPr/>
          </p:nvSpPr>
          <p:spPr bwMode="auto">
            <a:xfrm>
              <a:off x="1931" y="1653"/>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500">
                  <a:solidFill>
                    <a:srgbClr val="000000"/>
                  </a:solidFill>
                  <a:latin typeface="Nimbus Roman No9 L"/>
                </a:rPr>
                <a:t>R</a:t>
              </a:r>
              <a:endParaRPr lang="en-US" altLang="en-US" sz="2400"/>
            </a:p>
          </p:txBody>
        </p:sp>
        <p:sp>
          <p:nvSpPr>
            <p:cNvPr id="109604" name="Rectangle 36"/>
            <p:cNvSpPr>
              <a:spLocks noChangeArrowheads="1"/>
            </p:cNvSpPr>
            <p:nvPr/>
          </p:nvSpPr>
          <p:spPr bwMode="auto">
            <a:xfrm>
              <a:off x="2041" y="1653"/>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500">
                  <a:solidFill>
                    <a:srgbClr val="000000"/>
                  </a:solidFill>
                  <a:latin typeface="Nimbus Roman No9 L"/>
                </a:rPr>
                <a:t>/</a:t>
              </a:r>
              <a:endParaRPr lang="en-US" altLang="en-US" sz="2400"/>
            </a:p>
          </p:txBody>
        </p:sp>
        <p:sp>
          <p:nvSpPr>
            <p:cNvPr id="109605" name="Rectangle 37"/>
            <p:cNvSpPr>
              <a:spLocks noChangeArrowheads="1"/>
            </p:cNvSpPr>
            <p:nvPr/>
          </p:nvSpPr>
          <p:spPr bwMode="auto">
            <a:xfrm>
              <a:off x="1781" y="1939"/>
              <a:ext cx="3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500">
                  <a:solidFill>
                    <a:srgbClr val="000000"/>
                  </a:solidFill>
                  <a:latin typeface="Nimbus Roman No9 L"/>
                </a:rPr>
                <a:t>Master</a:t>
              </a:r>
              <a:endParaRPr lang="en-US" altLang="en-US" sz="2400"/>
            </a:p>
          </p:txBody>
        </p:sp>
        <p:sp>
          <p:nvSpPr>
            <p:cNvPr id="109606" name="Rectangle 38"/>
            <p:cNvSpPr>
              <a:spLocks noChangeArrowheads="1"/>
            </p:cNvSpPr>
            <p:nvPr/>
          </p:nvSpPr>
          <p:spPr bwMode="auto">
            <a:xfrm>
              <a:off x="2123" y="1939"/>
              <a:ext cx="30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500">
                  <a:solidFill>
                    <a:srgbClr val="000000"/>
                  </a:solidFill>
                  <a:latin typeface="Nimbus Roman No9 L"/>
                </a:rPr>
                <a:t>-ready</a:t>
              </a:r>
              <a:endParaRPr lang="en-US" altLang="en-US" sz="2400"/>
            </a:p>
          </p:txBody>
        </p:sp>
        <p:sp>
          <p:nvSpPr>
            <p:cNvPr id="109607" name="Rectangle 39"/>
            <p:cNvSpPr>
              <a:spLocks noChangeArrowheads="1"/>
            </p:cNvSpPr>
            <p:nvPr/>
          </p:nvSpPr>
          <p:spPr bwMode="auto">
            <a:xfrm>
              <a:off x="1795" y="2239"/>
              <a:ext cx="15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500">
                  <a:solidFill>
                    <a:srgbClr val="000000"/>
                  </a:solidFill>
                  <a:latin typeface="Nimbus Roman No9 L"/>
                </a:rPr>
                <a:t>Sla</a:t>
              </a:r>
              <a:endParaRPr lang="en-US" altLang="en-US" sz="2400"/>
            </a:p>
          </p:txBody>
        </p:sp>
        <p:sp>
          <p:nvSpPr>
            <p:cNvPr id="109608" name="Rectangle 40"/>
            <p:cNvSpPr>
              <a:spLocks noChangeArrowheads="1"/>
            </p:cNvSpPr>
            <p:nvPr/>
          </p:nvSpPr>
          <p:spPr bwMode="auto">
            <a:xfrm>
              <a:off x="1959" y="2239"/>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500">
                  <a:solidFill>
                    <a:srgbClr val="000000"/>
                  </a:solidFill>
                  <a:latin typeface="Nimbus Roman No9 L"/>
                </a:rPr>
                <a:t>v</a:t>
              </a:r>
              <a:endParaRPr lang="en-US" altLang="en-US" sz="2400"/>
            </a:p>
          </p:txBody>
        </p:sp>
        <p:sp>
          <p:nvSpPr>
            <p:cNvPr id="109609" name="Rectangle 41"/>
            <p:cNvSpPr>
              <a:spLocks noChangeArrowheads="1"/>
            </p:cNvSpPr>
            <p:nvPr/>
          </p:nvSpPr>
          <p:spPr bwMode="auto">
            <a:xfrm>
              <a:off x="2013" y="2239"/>
              <a:ext cx="35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500">
                  <a:solidFill>
                    <a:srgbClr val="000000"/>
                  </a:solidFill>
                  <a:latin typeface="Nimbus Roman No9 L"/>
                </a:rPr>
                <a:t>e-ready</a:t>
              </a:r>
              <a:endParaRPr lang="en-US" altLang="en-US" sz="2400"/>
            </a:p>
          </p:txBody>
        </p:sp>
        <p:sp>
          <p:nvSpPr>
            <p:cNvPr id="109610" name="Rectangle 42"/>
            <p:cNvSpPr>
              <a:spLocks noChangeArrowheads="1"/>
            </p:cNvSpPr>
            <p:nvPr/>
          </p:nvSpPr>
          <p:spPr bwMode="auto">
            <a:xfrm>
              <a:off x="3706" y="1721"/>
              <a:ext cx="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500">
                  <a:solidFill>
                    <a:srgbClr val="000000"/>
                  </a:solidFill>
                  <a:latin typeface="Nimbus Roman No9 L"/>
                </a:rPr>
                <a:t>V</a:t>
              </a:r>
              <a:endParaRPr lang="en-US" altLang="en-US" sz="2400"/>
            </a:p>
          </p:txBody>
        </p:sp>
        <p:sp>
          <p:nvSpPr>
            <p:cNvPr id="109611" name="Rectangle 43"/>
            <p:cNvSpPr>
              <a:spLocks noChangeArrowheads="1"/>
            </p:cNvSpPr>
            <p:nvPr/>
          </p:nvSpPr>
          <p:spPr bwMode="auto">
            <a:xfrm>
              <a:off x="3774" y="1721"/>
              <a:ext cx="17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500">
                  <a:solidFill>
                    <a:srgbClr val="000000"/>
                  </a:solidFill>
                  <a:latin typeface="Nimbus Roman No9 L"/>
                </a:rPr>
                <a:t>alid</a:t>
              </a:r>
              <a:endParaRPr lang="en-US" altLang="en-US" sz="2400"/>
            </a:p>
          </p:txBody>
        </p:sp>
        <p:sp>
          <p:nvSpPr>
            <p:cNvPr id="109612" name="Rectangle 44"/>
            <p:cNvSpPr>
              <a:spLocks noChangeArrowheads="1"/>
            </p:cNvSpPr>
            <p:nvPr/>
          </p:nvSpPr>
          <p:spPr bwMode="auto">
            <a:xfrm>
              <a:off x="2095" y="1653"/>
              <a:ext cx="11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500">
                  <a:solidFill>
                    <a:srgbClr val="000000"/>
                  </a:solidFill>
                  <a:latin typeface="Nimbus Roman No9 L"/>
                </a:rPr>
                <a:t>W</a:t>
              </a:r>
              <a:endParaRPr lang="en-US" altLang="en-US" sz="2400"/>
            </a:p>
          </p:txBody>
        </p:sp>
        <p:sp>
          <p:nvSpPr>
            <p:cNvPr id="109613" name="Line 45"/>
            <p:cNvSpPr>
              <a:spLocks noChangeShapeType="1"/>
            </p:cNvSpPr>
            <p:nvPr/>
          </p:nvSpPr>
          <p:spPr bwMode="auto">
            <a:xfrm flipH="1">
              <a:off x="2109" y="1653"/>
              <a:ext cx="8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9614" name="Rectangle 46"/>
            <p:cNvSpPr>
              <a:spLocks noChangeArrowheads="1"/>
            </p:cNvSpPr>
            <p:nvPr/>
          </p:nvSpPr>
          <p:spPr bwMode="auto">
            <a:xfrm>
              <a:off x="3719" y="1270"/>
              <a:ext cx="22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500">
                  <a:solidFill>
                    <a:srgbClr val="000000"/>
                  </a:solidFill>
                  <a:latin typeface="Nimbus Roman No9 L"/>
                </a:rPr>
                <a:t>Data</a:t>
              </a:r>
              <a:endParaRPr lang="en-US" altLang="en-US" sz="2400"/>
            </a:p>
          </p:txBody>
        </p:sp>
        <p:sp>
          <p:nvSpPr>
            <p:cNvPr id="109615" name="Rectangle 47"/>
            <p:cNvSpPr>
              <a:spLocks noChangeArrowheads="1"/>
            </p:cNvSpPr>
            <p:nvPr/>
          </p:nvSpPr>
          <p:spPr bwMode="auto">
            <a:xfrm>
              <a:off x="2737" y="1694"/>
              <a:ext cx="163" cy="163"/>
            </a:xfrm>
            <a:prstGeom prst="rect">
              <a:avLst/>
            </a:prstGeom>
            <a:solidFill>
              <a:srgbClr val="FFCC99"/>
            </a:solidFill>
            <a:ln w="0">
              <a:solidFill>
                <a:srgbClr val="B2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09616" name="Rectangle 48"/>
            <p:cNvSpPr>
              <a:spLocks noChangeArrowheads="1"/>
            </p:cNvSpPr>
            <p:nvPr/>
          </p:nvSpPr>
          <p:spPr bwMode="auto">
            <a:xfrm>
              <a:off x="2737" y="1694"/>
              <a:ext cx="163" cy="163"/>
            </a:xfrm>
            <a:prstGeom prst="rect">
              <a:avLst/>
            </a:prstGeom>
            <a:noFill/>
            <a:ln w="222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09617" name="Rectangle 49"/>
            <p:cNvSpPr>
              <a:spLocks noChangeArrowheads="1"/>
            </p:cNvSpPr>
            <p:nvPr/>
          </p:nvSpPr>
          <p:spPr bwMode="auto">
            <a:xfrm>
              <a:off x="2737" y="1230"/>
              <a:ext cx="641" cy="313"/>
            </a:xfrm>
            <a:prstGeom prst="rect">
              <a:avLst/>
            </a:prstGeom>
            <a:solidFill>
              <a:srgbClr val="B2FFFF"/>
            </a:solidFill>
            <a:ln w="0">
              <a:solidFill>
                <a:srgbClr val="B2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09618" name="Rectangle 50"/>
            <p:cNvSpPr>
              <a:spLocks noChangeArrowheads="1"/>
            </p:cNvSpPr>
            <p:nvPr/>
          </p:nvSpPr>
          <p:spPr bwMode="auto">
            <a:xfrm>
              <a:off x="2737" y="1230"/>
              <a:ext cx="641" cy="313"/>
            </a:xfrm>
            <a:prstGeom prst="rect">
              <a:avLst/>
            </a:prstGeom>
            <a:solidFill>
              <a:srgbClr val="FFCC99"/>
            </a:solidFill>
            <a:ln w="22225">
              <a:solidFill>
                <a:srgbClr val="C00000"/>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09619" name="Rectangle 51"/>
            <p:cNvSpPr>
              <a:spLocks noChangeArrowheads="1"/>
            </p:cNvSpPr>
            <p:nvPr/>
          </p:nvSpPr>
          <p:spPr bwMode="auto">
            <a:xfrm>
              <a:off x="2778" y="1311"/>
              <a:ext cx="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500">
                  <a:solidFill>
                    <a:srgbClr val="000000"/>
                  </a:solidFill>
                  <a:latin typeface="Nimbus Roman No9 L"/>
                </a:rPr>
                <a:t>D</a:t>
              </a:r>
              <a:endParaRPr lang="en-US" altLang="en-US" sz="2400"/>
            </a:p>
          </p:txBody>
        </p:sp>
        <p:sp>
          <p:nvSpPr>
            <p:cNvPr id="109620" name="Rectangle 52"/>
            <p:cNvSpPr>
              <a:spLocks noChangeArrowheads="1"/>
            </p:cNvSpPr>
            <p:nvPr/>
          </p:nvSpPr>
          <p:spPr bwMode="auto">
            <a:xfrm>
              <a:off x="2860" y="1311"/>
              <a:ext cx="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500">
                  <a:solidFill>
                    <a:srgbClr val="000000"/>
                  </a:solidFill>
                  <a:latin typeface="Nimbus Roman No9 L"/>
                </a:rPr>
                <a:t>A</a:t>
              </a:r>
              <a:endParaRPr lang="en-US" altLang="en-US" sz="2400"/>
            </a:p>
          </p:txBody>
        </p:sp>
        <p:sp>
          <p:nvSpPr>
            <p:cNvPr id="109621" name="Rectangle 53"/>
            <p:cNvSpPr>
              <a:spLocks noChangeArrowheads="1"/>
            </p:cNvSpPr>
            <p:nvPr/>
          </p:nvSpPr>
          <p:spPr bwMode="auto">
            <a:xfrm>
              <a:off x="2941" y="1311"/>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500">
                  <a:solidFill>
                    <a:srgbClr val="000000"/>
                  </a:solidFill>
                  <a:latin typeface="Nimbus Roman No9 L"/>
                </a:rPr>
                <a:t>T</a:t>
              </a:r>
              <a:endParaRPr lang="en-US" altLang="en-US" sz="2400"/>
            </a:p>
          </p:txBody>
        </p:sp>
        <p:sp>
          <p:nvSpPr>
            <p:cNvPr id="109622" name="Rectangle 54"/>
            <p:cNvSpPr>
              <a:spLocks noChangeArrowheads="1"/>
            </p:cNvSpPr>
            <p:nvPr/>
          </p:nvSpPr>
          <p:spPr bwMode="auto">
            <a:xfrm>
              <a:off x="2996" y="1311"/>
              <a:ext cx="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500">
                  <a:solidFill>
                    <a:srgbClr val="000000"/>
                  </a:solidFill>
                  <a:latin typeface="Nimbus Roman No9 L"/>
                </a:rPr>
                <a:t>A</a:t>
              </a:r>
              <a:endParaRPr lang="en-US" altLang="en-US" sz="2400"/>
            </a:p>
          </p:txBody>
        </p:sp>
        <p:sp>
          <p:nvSpPr>
            <p:cNvPr id="109623" name="Rectangle 55"/>
            <p:cNvSpPr>
              <a:spLocks noChangeArrowheads="1"/>
            </p:cNvSpPr>
            <p:nvPr/>
          </p:nvSpPr>
          <p:spPr bwMode="auto">
            <a:xfrm>
              <a:off x="3078" y="1311"/>
              <a:ext cx="24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500">
                  <a:solidFill>
                    <a:srgbClr val="000000"/>
                  </a:solidFill>
                  <a:latin typeface="Nimbus Roman No9 L"/>
                </a:rPr>
                <a:t>OUT</a:t>
              </a:r>
              <a:endParaRPr lang="en-US" altLang="en-US" sz="2400"/>
            </a:p>
          </p:txBody>
        </p:sp>
        <p:sp>
          <p:nvSpPr>
            <p:cNvPr id="109624" name="Rectangle 56"/>
            <p:cNvSpPr>
              <a:spLocks noChangeArrowheads="1"/>
            </p:cNvSpPr>
            <p:nvPr/>
          </p:nvSpPr>
          <p:spPr bwMode="auto">
            <a:xfrm>
              <a:off x="4388" y="1707"/>
              <a:ext cx="32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500">
                  <a:solidFill>
                    <a:srgbClr val="000000"/>
                  </a:solidFill>
                  <a:latin typeface="Nimbus Roman No9 L"/>
                </a:rPr>
                <a:t>Printer</a:t>
              </a:r>
              <a:endParaRPr lang="en-US" altLang="en-US" sz="2400"/>
            </a:p>
          </p:txBody>
        </p:sp>
        <p:sp>
          <p:nvSpPr>
            <p:cNvPr id="109625" name="Rectangle 57"/>
            <p:cNvSpPr>
              <a:spLocks noChangeArrowheads="1"/>
            </p:cNvSpPr>
            <p:nvPr/>
          </p:nvSpPr>
          <p:spPr bwMode="auto">
            <a:xfrm>
              <a:off x="799" y="998"/>
              <a:ext cx="819" cy="1569"/>
            </a:xfrm>
            <a:prstGeom prst="rect">
              <a:avLst/>
            </a:prstGeom>
            <a:solidFill>
              <a:srgbClr val="FFFFFF"/>
            </a:solidFill>
            <a:ln w="0">
              <a:solidFill>
                <a:srgbClr val="FF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09626" name="Rectangle 58"/>
            <p:cNvSpPr>
              <a:spLocks noChangeArrowheads="1"/>
            </p:cNvSpPr>
            <p:nvPr/>
          </p:nvSpPr>
          <p:spPr bwMode="auto">
            <a:xfrm>
              <a:off x="799" y="998"/>
              <a:ext cx="819" cy="1569"/>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09627" name="Rectangle 59"/>
            <p:cNvSpPr>
              <a:spLocks noChangeArrowheads="1"/>
            </p:cNvSpPr>
            <p:nvPr/>
          </p:nvSpPr>
          <p:spPr bwMode="auto">
            <a:xfrm>
              <a:off x="962" y="1707"/>
              <a:ext cx="4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500">
                  <a:solidFill>
                    <a:srgbClr val="000000"/>
                  </a:solidFill>
                  <a:latin typeface="Nimbus Roman No9 L"/>
                </a:rPr>
                <a:t>Processor</a:t>
              </a:r>
              <a:endParaRPr lang="en-US" altLang="en-US" sz="2400"/>
            </a:p>
          </p:txBody>
        </p:sp>
        <p:sp>
          <p:nvSpPr>
            <p:cNvPr id="109628" name="Rectangle 60"/>
            <p:cNvSpPr>
              <a:spLocks noChangeArrowheads="1"/>
            </p:cNvSpPr>
            <p:nvPr/>
          </p:nvSpPr>
          <p:spPr bwMode="auto">
            <a:xfrm>
              <a:off x="3747" y="2076"/>
              <a:ext cx="18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500">
                  <a:solidFill>
                    <a:srgbClr val="000000"/>
                  </a:solidFill>
                  <a:latin typeface="Nimbus Roman No9 L"/>
                </a:rPr>
                <a:t>Idle</a:t>
              </a:r>
              <a:endParaRPr lang="en-US" altLang="en-US" sz="2400"/>
            </a:p>
          </p:txBody>
        </p:sp>
      </p:grpSp>
      <p:sp>
        <p:nvSpPr>
          <p:cNvPr id="109571" name="Text Box 61"/>
          <p:cNvSpPr txBox="1">
            <a:spLocks noChangeArrowheads="1"/>
          </p:cNvSpPr>
          <p:nvPr/>
        </p:nvSpPr>
        <p:spPr bwMode="auto">
          <a:xfrm>
            <a:off x="801688" y="3998913"/>
            <a:ext cx="7527925"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a:buFontTx/>
              <a:buChar char="•"/>
            </a:pPr>
            <a:r>
              <a:rPr lang="en-US" altLang="en-US" i="1">
                <a:solidFill>
                  <a:schemeClr val="accent2"/>
                </a:solidFill>
              </a:rPr>
              <a:t>Printer is connected to a processor using a parallel port.</a:t>
            </a:r>
          </a:p>
          <a:p>
            <a:pPr>
              <a:buFontTx/>
              <a:buChar char="•"/>
            </a:pPr>
            <a:r>
              <a:rPr lang="en-US" altLang="en-US" i="1">
                <a:solidFill>
                  <a:schemeClr val="accent2"/>
                </a:solidFill>
              </a:rPr>
              <a:t>Processor is 32 bits, uses memory-mapped I/O and asynchronous bus protocol.</a:t>
            </a:r>
          </a:p>
          <a:p>
            <a:pPr>
              <a:buFontTx/>
              <a:buChar char="•"/>
            </a:pPr>
            <a:r>
              <a:rPr lang="en-US" altLang="en-US" i="1">
                <a:solidFill>
                  <a:schemeClr val="accent2"/>
                </a:solidFill>
              </a:rPr>
              <a:t>On the processor side:</a:t>
            </a:r>
            <a:endParaRPr lang="en-US" altLang="en-US"/>
          </a:p>
          <a:p>
            <a:r>
              <a:rPr lang="en-US" altLang="en-US"/>
              <a:t>        - </a:t>
            </a:r>
            <a:r>
              <a:rPr lang="en-US" altLang="en-US" i="1">
                <a:solidFill>
                  <a:schemeClr val="accent2"/>
                </a:solidFill>
              </a:rPr>
              <a:t>Data lines.</a:t>
            </a:r>
          </a:p>
          <a:p>
            <a:r>
              <a:rPr lang="en-US" altLang="en-US" i="1">
                <a:solidFill>
                  <a:schemeClr val="accent2"/>
                </a:solidFill>
              </a:rPr>
              <a:t>        - Address lines </a:t>
            </a:r>
          </a:p>
          <a:p>
            <a:r>
              <a:rPr lang="en-US" altLang="en-US" i="1">
                <a:solidFill>
                  <a:schemeClr val="accent2"/>
                </a:solidFill>
              </a:rPr>
              <a:t>        - Control or R/W line.</a:t>
            </a:r>
          </a:p>
          <a:p>
            <a:r>
              <a:rPr lang="en-US" altLang="en-US" i="1">
                <a:solidFill>
                  <a:schemeClr val="accent2"/>
                </a:solidFill>
              </a:rPr>
              <a:t>        - Master-ready signal and </a:t>
            </a:r>
          </a:p>
          <a:p>
            <a:r>
              <a:rPr lang="en-US" altLang="en-US" i="1">
                <a:solidFill>
                  <a:schemeClr val="accent2"/>
                </a:solidFill>
              </a:rPr>
              <a:t>        - Slave-ready signal.</a:t>
            </a:r>
            <a:endParaRPr lang="en-US" altLang="en-US"/>
          </a:p>
        </p:txBody>
      </p:sp>
    </p:spTree>
    <p:extLst>
      <p:ext uri="{BB962C8B-B14F-4D97-AF65-F5344CB8AC3E}">
        <p14:creationId xmlns:p14="http://schemas.microsoft.com/office/powerpoint/2010/main" val="97066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Hardware needed to access I/O devices</a:t>
            </a:r>
          </a:p>
        </p:txBody>
      </p:sp>
      <p:sp>
        <p:nvSpPr>
          <p:cNvPr id="5" name="Content Placeholder 4"/>
          <p:cNvSpPr>
            <a:spLocks noGrp="1"/>
          </p:cNvSpPr>
          <p:nvPr>
            <p:ph sz="half" idx="2"/>
          </p:nvPr>
        </p:nvSpPr>
        <p:spPr/>
        <p:txBody>
          <a:bodyPr>
            <a:normAutofit fontScale="77500" lnSpcReduction="20000"/>
          </a:bodyPr>
          <a:lstStyle/>
          <a:p>
            <a:pPr algn="just"/>
            <a:r>
              <a:rPr lang="en-IN" dirty="0"/>
              <a:t>Processor places a particular address on the address lines, it is examined by the address decoders of all devices on the bus. </a:t>
            </a:r>
          </a:p>
          <a:p>
            <a:pPr algn="just"/>
            <a:r>
              <a:rPr lang="en-IN" dirty="0"/>
              <a:t>The device that recognizes this address responds to the commands issued on the control lines.</a:t>
            </a:r>
          </a:p>
          <a:p>
            <a:pPr algn="just"/>
            <a:r>
              <a:rPr lang="en-IN" dirty="0"/>
              <a:t>The processor uses the control lines to request either a Read or a Write operation, and the requested data are transferred over the data lines.</a:t>
            </a:r>
          </a:p>
          <a:p>
            <a:pPr algn="just"/>
            <a:r>
              <a:rPr lang="en-IN" dirty="0"/>
              <a:t>Intel processor uses I/O mapped I/O.</a:t>
            </a:r>
          </a:p>
        </p:txBody>
      </p:sp>
      <p:pic>
        <p:nvPicPr>
          <p:cNvPr id="2050"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426720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253288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animEffect transition="in" filter="fade">
                                      <p:cBhvr>
                                        <p:cTn id="14" dur="1000"/>
                                        <p:tgtEl>
                                          <p:spTgt spid="2050"/>
                                        </p:tgtEl>
                                      </p:cBhvr>
                                    </p:animEffect>
                                    <p:anim calcmode="lin" valueType="num">
                                      <p:cBhvr>
                                        <p:cTn id="15" dur="1000" fill="hold"/>
                                        <p:tgtEl>
                                          <p:spTgt spid="2050"/>
                                        </p:tgtEl>
                                        <p:attrNameLst>
                                          <p:attrName>ppt_x</p:attrName>
                                        </p:attrNameLst>
                                      </p:cBhvr>
                                      <p:tavLst>
                                        <p:tav tm="0">
                                          <p:val>
                                            <p:strVal val="#ppt_x"/>
                                          </p:val>
                                        </p:tav>
                                        <p:tav tm="100000">
                                          <p:val>
                                            <p:strVal val="#ppt_x"/>
                                          </p:val>
                                        </p:tav>
                                      </p:tavLst>
                                    </p:anim>
                                    <p:anim calcmode="lin" valueType="num">
                                      <p:cBhvr>
                                        <p:cTn id="16"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1000"/>
                                        <p:tgtEl>
                                          <p:spTgt spid="5">
                                            <p:txEl>
                                              <p:pRg st="0" end="0"/>
                                            </p:txEl>
                                          </p:spTgt>
                                        </p:tgtEl>
                                      </p:cBhvr>
                                    </p:animEffect>
                                    <p:anim calcmode="lin" valueType="num">
                                      <p:cBhvr>
                                        <p:cTn id="2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1" end="1"/>
                                            </p:txEl>
                                          </p:spTgt>
                                        </p:tgtEl>
                                        <p:attrNameLst>
                                          <p:attrName>style.visibility</p:attrName>
                                        </p:attrNameLst>
                                      </p:cBhvr>
                                      <p:to>
                                        <p:strVal val="visible"/>
                                      </p:to>
                                    </p:set>
                                    <p:animEffect transition="in" filter="fade">
                                      <p:cBhvr>
                                        <p:cTn id="28" dur="1000"/>
                                        <p:tgtEl>
                                          <p:spTgt spid="5">
                                            <p:txEl>
                                              <p:pRg st="1" end="1"/>
                                            </p:txEl>
                                          </p:spTgt>
                                        </p:tgtEl>
                                      </p:cBhvr>
                                    </p:animEffect>
                                    <p:anim calcmode="lin" valueType="num">
                                      <p:cBhvr>
                                        <p:cTn id="29"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Effect transition="in" filter="fade">
                                      <p:cBhvr>
                                        <p:cTn id="35" dur="1000"/>
                                        <p:tgtEl>
                                          <p:spTgt spid="5">
                                            <p:txEl>
                                              <p:pRg st="2" end="2"/>
                                            </p:txEl>
                                          </p:spTgt>
                                        </p:tgtEl>
                                      </p:cBhvr>
                                    </p:animEffect>
                                    <p:anim calcmode="lin" valueType="num">
                                      <p:cBhvr>
                                        <p:cTn id="36"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txEl>
                                              <p:pRg st="3" end="3"/>
                                            </p:txEl>
                                          </p:spTgt>
                                        </p:tgtEl>
                                        <p:attrNameLst>
                                          <p:attrName>style.visibility</p:attrName>
                                        </p:attrNameLst>
                                      </p:cBhvr>
                                      <p:to>
                                        <p:strVal val="visible"/>
                                      </p:to>
                                    </p:set>
                                    <p:animEffect transition="in" filter="fade">
                                      <p:cBhvr>
                                        <p:cTn id="42" dur="1000"/>
                                        <p:tgtEl>
                                          <p:spTgt spid="5">
                                            <p:txEl>
                                              <p:pRg st="3" end="3"/>
                                            </p:txEl>
                                          </p:spTgt>
                                        </p:tgtEl>
                                      </p:cBhvr>
                                    </p:animEffect>
                                    <p:anim calcmode="lin" valueType="num">
                                      <p:cBhvr>
                                        <p:cTn id="4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a:xfrm>
            <a:off x="381000" y="228600"/>
            <a:ext cx="8305800" cy="990600"/>
          </a:xfrm>
        </p:spPr>
        <p:txBody>
          <a:bodyPr/>
          <a:lstStyle/>
          <a:p>
            <a:pPr fontAlgn="auto">
              <a:spcAft>
                <a:spcPts val="0"/>
              </a:spcAft>
              <a:defRPr/>
            </a:pPr>
            <a:r>
              <a:rPr lang="en-US" dirty="0"/>
              <a:t>Parallel port (contd..)</a:t>
            </a:r>
          </a:p>
        </p:txBody>
      </p:sp>
      <p:grpSp>
        <p:nvGrpSpPr>
          <p:cNvPr id="110594" name="Group 3"/>
          <p:cNvGrpSpPr>
            <a:grpSpLocks/>
          </p:cNvGrpSpPr>
          <p:nvPr/>
        </p:nvGrpSpPr>
        <p:grpSpPr bwMode="auto">
          <a:xfrm>
            <a:off x="1279525" y="1220788"/>
            <a:ext cx="6607175" cy="2578100"/>
            <a:chOff x="799" y="943"/>
            <a:chExt cx="4162" cy="1624"/>
          </a:xfrm>
        </p:grpSpPr>
        <p:sp>
          <p:nvSpPr>
            <p:cNvPr id="110596" name="Freeform 4"/>
            <p:cNvSpPr>
              <a:spLocks/>
            </p:cNvSpPr>
            <p:nvPr/>
          </p:nvSpPr>
          <p:spPr bwMode="auto">
            <a:xfrm>
              <a:off x="4047" y="1871"/>
              <a:ext cx="82" cy="41"/>
            </a:xfrm>
            <a:custGeom>
              <a:avLst/>
              <a:gdLst>
                <a:gd name="T0" fmla="*/ 0 w 6"/>
                <a:gd name="T1" fmla="*/ 3 h 3"/>
                <a:gd name="T2" fmla="*/ 6 w 6"/>
                <a:gd name="T3" fmla="*/ 2 h 3"/>
                <a:gd name="T4" fmla="*/ 0 w 6"/>
                <a:gd name="T5" fmla="*/ 0 h 3"/>
                <a:gd name="T6" fmla="*/ 0 w 6"/>
                <a:gd name="T7" fmla="*/ 2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0597" name="Freeform 5"/>
            <p:cNvSpPr>
              <a:spLocks/>
            </p:cNvSpPr>
            <p:nvPr/>
          </p:nvSpPr>
          <p:spPr bwMode="auto">
            <a:xfrm>
              <a:off x="4047" y="1871"/>
              <a:ext cx="82" cy="41"/>
            </a:xfrm>
            <a:custGeom>
              <a:avLst/>
              <a:gdLst>
                <a:gd name="T0" fmla="*/ 0 w 82"/>
                <a:gd name="T1" fmla="*/ 41 h 41"/>
                <a:gd name="T2" fmla="*/ 82 w 82"/>
                <a:gd name="T3" fmla="*/ 27 h 41"/>
                <a:gd name="T4" fmla="*/ 0 w 82"/>
                <a:gd name="T5" fmla="*/ 0 h 41"/>
                <a:gd name="T6" fmla="*/ 0 w 82"/>
                <a:gd name="T7" fmla="*/ 27 h 41"/>
                <a:gd name="T8" fmla="*/ 0 w 82"/>
                <a:gd name="T9" fmla="*/ 41 h 41"/>
                <a:gd name="T10" fmla="*/ 0 60000 65536"/>
                <a:gd name="T11" fmla="*/ 0 60000 65536"/>
                <a:gd name="T12" fmla="*/ 0 60000 65536"/>
                <a:gd name="T13" fmla="*/ 0 60000 65536"/>
                <a:gd name="T14" fmla="*/ 0 60000 65536"/>
                <a:gd name="T15" fmla="*/ 0 w 82"/>
                <a:gd name="T16" fmla="*/ 0 h 41"/>
                <a:gd name="T17" fmla="*/ 82 w 82"/>
                <a:gd name="T18" fmla="*/ 41 h 41"/>
              </a:gdLst>
              <a:ahLst/>
              <a:cxnLst>
                <a:cxn ang="T10">
                  <a:pos x="T0" y="T1"/>
                </a:cxn>
                <a:cxn ang="T11">
                  <a:pos x="T2" y="T3"/>
                </a:cxn>
                <a:cxn ang="T12">
                  <a:pos x="T4" y="T5"/>
                </a:cxn>
                <a:cxn ang="T13">
                  <a:pos x="T6" y="T7"/>
                </a:cxn>
                <a:cxn ang="T14">
                  <a:pos x="T8" y="T9"/>
                </a:cxn>
              </a:cxnLst>
              <a:rect l="T15" t="T16" r="T17" b="T18"/>
              <a:pathLst>
                <a:path w="82" h="41">
                  <a:moveTo>
                    <a:pt x="0" y="41"/>
                  </a:moveTo>
                  <a:lnTo>
                    <a:pt x="82" y="27"/>
                  </a:lnTo>
                  <a:lnTo>
                    <a:pt x="0" y="0"/>
                  </a:lnTo>
                  <a:lnTo>
                    <a:pt x="0" y="27"/>
                  </a:lnTo>
                  <a:lnTo>
                    <a:pt x="0" y="41"/>
                  </a:lnTo>
                  <a:close/>
                </a:path>
              </a:pathLst>
            </a:custGeom>
            <a:solidFill>
              <a:srgbClr val="000000"/>
            </a:solidFill>
            <a:ln w="0">
              <a:solidFill>
                <a:srgbClr val="000000"/>
              </a:solidFill>
              <a:prstDash val="solid"/>
              <a:round/>
              <a:headEnd/>
              <a:tailEnd/>
            </a:ln>
          </p:spPr>
          <p:txBody>
            <a:bodyPr/>
            <a:lstStyle/>
            <a:p>
              <a:endParaRPr lang="en-IN"/>
            </a:p>
          </p:txBody>
        </p:sp>
        <p:sp>
          <p:nvSpPr>
            <p:cNvPr id="110598" name="Line 6"/>
            <p:cNvSpPr>
              <a:spLocks noChangeShapeType="1"/>
            </p:cNvSpPr>
            <p:nvPr/>
          </p:nvSpPr>
          <p:spPr bwMode="auto">
            <a:xfrm flipH="1">
              <a:off x="3528" y="1898"/>
              <a:ext cx="519"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0599" name="Freeform 7"/>
            <p:cNvSpPr>
              <a:spLocks/>
            </p:cNvSpPr>
            <p:nvPr/>
          </p:nvSpPr>
          <p:spPr bwMode="auto">
            <a:xfrm>
              <a:off x="3556" y="2253"/>
              <a:ext cx="81" cy="27"/>
            </a:xfrm>
            <a:custGeom>
              <a:avLst/>
              <a:gdLst>
                <a:gd name="T0" fmla="*/ 6 w 6"/>
                <a:gd name="T1" fmla="*/ 0 h 2"/>
                <a:gd name="T2" fmla="*/ 0 w 6"/>
                <a:gd name="T3" fmla="*/ 1 h 2"/>
                <a:gd name="T4" fmla="*/ 6 w 6"/>
                <a:gd name="T5" fmla="*/ 2 h 2"/>
                <a:gd name="T6" fmla="*/ 6 w 6"/>
                <a:gd name="T7" fmla="*/ 1 h 2"/>
                <a:gd name="T8" fmla="*/ 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0600" name="Freeform 8"/>
            <p:cNvSpPr>
              <a:spLocks/>
            </p:cNvSpPr>
            <p:nvPr/>
          </p:nvSpPr>
          <p:spPr bwMode="auto">
            <a:xfrm>
              <a:off x="3556" y="2253"/>
              <a:ext cx="81" cy="27"/>
            </a:xfrm>
            <a:custGeom>
              <a:avLst/>
              <a:gdLst>
                <a:gd name="T0" fmla="*/ 81 w 81"/>
                <a:gd name="T1" fmla="*/ 0 h 27"/>
                <a:gd name="T2" fmla="*/ 0 w 81"/>
                <a:gd name="T3" fmla="*/ 14 h 27"/>
                <a:gd name="T4" fmla="*/ 81 w 81"/>
                <a:gd name="T5" fmla="*/ 27 h 27"/>
                <a:gd name="T6" fmla="*/ 81 w 81"/>
                <a:gd name="T7" fmla="*/ 14 h 27"/>
                <a:gd name="T8" fmla="*/ 81 w 81"/>
                <a:gd name="T9" fmla="*/ 0 h 27"/>
                <a:gd name="T10" fmla="*/ 0 60000 65536"/>
                <a:gd name="T11" fmla="*/ 0 60000 65536"/>
                <a:gd name="T12" fmla="*/ 0 60000 65536"/>
                <a:gd name="T13" fmla="*/ 0 60000 65536"/>
                <a:gd name="T14" fmla="*/ 0 60000 65536"/>
                <a:gd name="T15" fmla="*/ 0 w 81"/>
                <a:gd name="T16" fmla="*/ 0 h 27"/>
                <a:gd name="T17" fmla="*/ 81 w 81"/>
                <a:gd name="T18" fmla="*/ 27 h 27"/>
              </a:gdLst>
              <a:ahLst/>
              <a:cxnLst>
                <a:cxn ang="T10">
                  <a:pos x="T0" y="T1"/>
                </a:cxn>
                <a:cxn ang="T11">
                  <a:pos x="T2" y="T3"/>
                </a:cxn>
                <a:cxn ang="T12">
                  <a:pos x="T4" y="T5"/>
                </a:cxn>
                <a:cxn ang="T13">
                  <a:pos x="T6" y="T7"/>
                </a:cxn>
                <a:cxn ang="T14">
                  <a:pos x="T8" y="T9"/>
                </a:cxn>
              </a:cxnLst>
              <a:rect l="T15" t="T16" r="T17" b="T18"/>
              <a:pathLst>
                <a:path w="81" h="27">
                  <a:moveTo>
                    <a:pt x="81" y="0"/>
                  </a:moveTo>
                  <a:lnTo>
                    <a:pt x="0" y="14"/>
                  </a:lnTo>
                  <a:lnTo>
                    <a:pt x="81" y="27"/>
                  </a:lnTo>
                  <a:lnTo>
                    <a:pt x="81" y="14"/>
                  </a:lnTo>
                  <a:lnTo>
                    <a:pt x="81" y="0"/>
                  </a:lnTo>
                  <a:close/>
                </a:path>
              </a:pathLst>
            </a:custGeom>
            <a:solidFill>
              <a:srgbClr val="000000"/>
            </a:solidFill>
            <a:ln w="0">
              <a:solidFill>
                <a:srgbClr val="000000"/>
              </a:solidFill>
              <a:prstDash val="solid"/>
              <a:round/>
              <a:headEnd/>
              <a:tailEnd/>
            </a:ln>
          </p:spPr>
          <p:txBody>
            <a:bodyPr/>
            <a:lstStyle/>
            <a:p>
              <a:endParaRPr lang="en-IN"/>
            </a:p>
          </p:txBody>
        </p:sp>
        <p:sp>
          <p:nvSpPr>
            <p:cNvPr id="110601" name="Line 9"/>
            <p:cNvSpPr>
              <a:spLocks noChangeShapeType="1"/>
            </p:cNvSpPr>
            <p:nvPr/>
          </p:nvSpPr>
          <p:spPr bwMode="auto">
            <a:xfrm>
              <a:off x="3637" y="2267"/>
              <a:ext cx="505"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0602" name="Freeform 10"/>
            <p:cNvSpPr>
              <a:spLocks/>
            </p:cNvSpPr>
            <p:nvPr/>
          </p:nvSpPr>
          <p:spPr bwMode="auto">
            <a:xfrm>
              <a:off x="1645" y="2403"/>
              <a:ext cx="82" cy="41"/>
            </a:xfrm>
            <a:custGeom>
              <a:avLst/>
              <a:gdLst>
                <a:gd name="T0" fmla="*/ 6 w 6"/>
                <a:gd name="T1" fmla="*/ 0 h 3"/>
                <a:gd name="T2" fmla="*/ 0 w 6"/>
                <a:gd name="T3" fmla="*/ 1 h 3"/>
                <a:gd name="T4" fmla="*/ 6 w 6"/>
                <a:gd name="T5" fmla="*/ 3 h 3"/>
                <a:gd name="T6" fmla="*/ 6 w 6"/>
                <a:gd name="T7" fmla="*/ 1 h 3"/>
                <a:gd name="T8" fmla="*/ 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0603" name="Freeform 11"/>
            <p:cNvSpPr>
              <a:spLocks/>
            </p:cNvSpPr>
            <p:nvPr/>
          </p:nvSpPr>
          <p:spPr bwMode="auto">
            <a:xfrm>
              <a:off x="1645" y="2403"/>
              <a:ext cx="82" cy="41"/>
            </a:xfrm>
            <a:custGeom>
              <a:avLst/>
              <a:gdLst>
                <a:gd name="T0" fmla="*/ 82 w 82"/>
                <a:gd name="T1" fmla="*/ 0 h 41"/>
                <a:gd name="T2" fmla="*/ 0 w 82"/>
                <a:gd name="T3" fmla="*/ 14 h 41"/>
                <a:gd name="T4" fmla="*/ 82 w 82"/>
                <a:gd name="T5" fmla="*/ 41 h 41"/>
                <a:gd name="T6" fmla="*/ 82 w 82"/>
                <a:gd name="T7" fmla="*/ 14 h 41"/>
                <a:gd name="T8" fmla="*/ 82 w 82"/>
                <a:gd name="T9" fmla="*/ 0 h 41"/>
                <a:gd name="T10" fmla="*/ 0 60000 65536"/>
                <a:gd name="T11" fmla="*/ 0 60000 65536"/>
                <a:gd name="T12" fmla="*/ 0 60000 65536"/>
                <a:gd name="T13" fmla="*/ 0 60000 65536"/>
                <a:gd name="T14" fmla="*/ 0 60000 65536"/>
                <a:gd name="T15" fmla="*/ 0 w 82"/>
                <a:gd name="T16" fmla="*/ 0 h 41"/>
                <a:gd name="T17" fmla="*/ 82 w 82"/>
                <a:gd name="T18" fmla="*/ 41 h 41"/>
              </a:gdLst>
              <a:ahLst/>
              <a:cxnLst>
                <a:cxn ang="T10">
                  <a:pos x="T0" y="T1"/>
                </a:cxn>
                <a:cxn ang="T11">
                  <a:pos x="T2" y="T3"/>
                </a:cxn>
                <a:cxn ang="T12">
                  <a:pos x="T4" y="T5"/>
                </a:cxn>
                <a:cxn ang="T13">
                  <a:pos x="T6" y="T7"/>
                </a:cxn>
                <a:cxn ang="T14">
                  <a:pos x="T8" y="T9"/>
                </a:cxn>
              </a:cxnLst>
              <a:rect l="T15" t="T16" r="T17" b="T18"/>
              <a:pathLst>
                <a:path w="82" h="41">
                  <a:moveTo>
                    <a:pt x="82" y="0"/>
                  </a:moveTo>
                  <a:lnTo>
                    <a:pt x="0" y="14"/>
                  </a:lnTo>
                  <a:lnTo>
                    <a:pt x="82" y="41"/>
                  </a:lnTo>
                  <a:lnTo>
                    <a:pt x="82" y="14"/>
                  </a:lnTo>
                  <a:lnTo>
                    <a:pt x="82" y="0"/>
                  </a:lnTo>
                  <a:close/>
                </a:path>
              </a:pathLst>
            </a:custGeom>
            <a:solidFill>
              <a:srgbClr val="000000"/>
            </a:solidFill>
            <a:ln w="0">
              <a:solidFill>
                <a:srgbClr val="000000"/>
              </a:solidFill>
              <a:prstDash val="solid"/>
              <a:round/>
              <a:headEnd/>
              <a:tailEnd/>
            </a:ln>
          </p:spPr>
          <p:txBody>
            <a:bodyPr/>
            <a:lstStyle/>
            <a:p>
              <a:endParaRPr lang="en-IN"/>
            </a:p>
          </p:txBody>
        </p:sp>
        <p:sp>
          <p:nvSpPr>
            <p:cNvPr id="110604" name="Line 12"/>
            <p:cNvSpPr>
              <a:spLocks noChangeShapeType="1"/>
            </p:cNvSpPr>
            <p:nvPr/>
          </p:nvSpPr>
          <p:spPr bwMode="auto">
            <a:xfrm>
              <a:off x="1727" y="2417"/>
              <a:ext cx="860"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0605" name="Freeform 13"/>
            <p:cNvSpPr>
              <a:spLocks/>
            </p:cNvSpPr>
            <p:nvPr/>
          </p:nvSpPr>
          <p:spPr bwMode="auto">
            <a:xfrm>
              <a:off x="2477" y="1816"/>
              <a:ext cx="82" cy="41"/>
            </a:xfrm>
            <a:custGeom>
              <a:avLst/>
              <a:gdLst>
                <a:gd name="T0" fmla="*/ 0 w 6"/>
                <a:gd name="T1" fmla="*/ 3 h 3"/>
                <a:gd name="T2" fmla="*/ 6 w 6"/>
                <a:gd name="T3" fmla="*/ 1 h 3"/>
                <a:gd name="T4" fmla="*/ 0 w 6"/>
                <a:gd name="T5" fmla="*/ 0 h 3"/>
                <a:gd name="T6" fmla="*/ 0 w 6"/>
                <a:gd name="T7" fmla="*/ 1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0606" name="Freeform 14"/>
            <p:cNvSpPr>
              <a:spLocks/>
            </p:cNvSpPr>
            <p:nvPr/>
          </p:nvSpPr>
          <p:spPr bwMode="auto">
            <a:xfrm>
              <a:off x="2477" y="1816"/>
              <a:ext cx="82" cy="41"/>
            </a:xfrm>
            <a:custGeom>
              <a:avLst/>
              <a:gdLst>
                <a:gd name="T0" fmla="*/ 0 w 82"/>
                <a:gd name="T1" fmla="*/ 41 h 41"/>
                <a:gd name="T2" fmla="*/ 82 w 82"/>
                <a:gd name="T3" fmla="*/ 14 h 41"/>
                <a:gd name="T4" fmla="*/ 0 w 82"/>
                <a:gd name="T5" fmla="*/ 0 h 41"/>
                <a:gd name="T6" fmla="*/ 0 w 82"/>
                <a:gd name="T7" fmla="*/ 14 h 41"/>
                <a:gd name="T8" fmla="*/ 0 w 82"/>
                <a:gd name="T9" fmla="*/ 41 h 41"/>
                <a:gd name="T10" fmla="*/ 0 60000 65536"/>
                <a:gd name="T11" fmla="*/ 0 60000 65536"/>
                <a:gd name="T12" fmla="*/ 0 60000 65536"/>
                <a:gd name="T13" fmla="*/ 0 60000 65536"/>
                <a:gd name="T14" fmla="*/ 0 60000 65536"/>
                <a:gd name="T15" fmla="*/ 0 w 82"/>
                <a:gd name="T16" fmla="*/ 0 h 41"/>
                <a:gd name="T17" fmla="*/ 82 w 82"/>
                <a:gd name="T18" fmla="*/ 41 h 41"/>
              </a:gdLst>
              <a:ahLst/>
              <a:cxnLst>
                <a:cxn ang="T10">
                  <a:pos x="T0" y="T1"/>
                </a:cxn>
                <a:cxn ang="T11">
                  <a:pos x="T2" y="T3"/>
                </a:cxn>
                <a:cxn ang="T12">
                  <a:pos x="T4" y="T5"/>
                </a:cxn>
                <a:cxn ang="T13">
                  <a:pos x="T6" y="T7"/>
                </a:cxn>
                <a:cxn ang="T14">
                  <a:pos x="T8" y="T9"/>
                </a:cxn>
              </a:cxnLst>
              <a:rect l="T15" t="T16" r="T17" b="T18"/>
              <a:pathLst>
                <a:path w="82" h="41">
                  <a:moveTo>
                    <a:pt x="0" y="41"/>
                  </a:moveTo>
                  <a:lnTo>
                    <a:pt x="82" y="14"/>
                  </a:lnTo>
                  <a:lnTo>
                    <a:pt x="0" y="0"/>
                  </a:lnTo>
                  <a:lnTo>
                    <a:pt x="0" y="14"/>
                  </a:lnTo>
                  <a:lnTo>
                    <a:pt x="0" y="41"/>
                  </a:lnTo>
                  <a:close/>
                </a:path>
              </a:pathLst>
            </a:custGeom>
            <a:solidFill>
              <a:srgbClr val="000000"/>
            </a:solidFill>
            <a:ln w="0">
              <a:solidFill>
                <a:srgbClr val="000000"/>
              </a:solidFill>
              <a:prstDash val="solid"/>
              <a:round/>
              <a:headEnd/>
              <a:tailEnd/>
            </a:ln>
          </p:spPr>
          <p:txBody>
            <a:bodyPr/>
            <a:lstStyle/>
            <a:p>
              <a:endParaRPr lang="en-IN"/>
            </a:p>
          </p:txBody>
        </p:sp>
        <p:sp>
          <p:nvSpPr>
            <p:cNvPr id="110607" name="Line 15"/>
            <p:cNvSpPr>
              <a:spLocks noChangeShapeType="1"/>
            </p:cNvSpPr>
            <p:nvPr/>
          </p:nvSpPr>
          <p:spPr bwMode="auto">
            <a:xfrm flipH="1">
              <a:off x="1618" y="1830"/>
              <a:ext cx="859"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0608" name="Freeform 16"/>
            <p:cNvSpPr>
              <a:spLocks/>
            </p:cNvSpPr>
            <p:nvPr/>
          </p:nvSpPr>
          <p:spPr bwMode="auto">
            <a:xfrm>
              <a:off x="2477" y="2103"/>
              <a:ext cx="82" cy="41"/>
            </a:xfrm>
            <a:custGeom>
              <a:avLst/>
              <a:gdLst>
                <a:gd name="T0" fmla="*/ 0 w 6"/>
                <a:gd name="T1" fmla="*/ 3 h 3"/>
                <a:gd name="T2" fmla="*/ 6 w 6"/>
                <a:gd name="T3" fmla="*/ 1 h 3"/>
                <a:gd name="T4" fmla="*/ 0 w 6"/>
                <a:gd name="T5" fmla="*/ 0 h 3"/>
                <a:gd name="T6" fmla="*/ 0 w 6"/>
                <a:gd name="T7" fmla="*/ 1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0609" name="Freeform 17"/>
            <p:cNvSpPr>
              <a:spLocks/>
            </p:cNvSpPr>
            <p:nvPr/>
          </p:nvSpPr>
          <p:spPr bwMode="auto">
            <a:xfrm>
              <a:off x="2477" y="2103"/>
              <a:ext cx="82" cy="41"/>
            </a:xfrm>
            <a:custGeom>
              <a:avLst/>
              <a:gdLst>
                <a:gd name="T0" fmla="*/ 0 w 82"/>
                <a:gd name="T1" fmla="*/ 41 h 41"/>
                <a:gd name="T2" fmla="*/ 82 w 82"/>
                <a:gd name="T3" fmla="*/ 14 h 41"/>
                <a:gd name="T4" fmla="*/ 0 w 82"/>
                <a:gd name="T5" fmla="*/ 0 h 41"/>
                <a:gd name="T6" fmla="*/ 0 w 82"/>
                <a:gd name="T7" fmla="*/ 14 h 41"/>
                <a:gd name="T8" fmla="*/ 0 w 82"/>
                <a:gd name="T9" fmla="*/ 41 h 41"/>
                <a:gd name="T10" fmla="*/ 0 60000 65536"/>
                <a:gd name="T11" fmla="*/ 0 60000 65536"/>
                <a:gd name="T12" fmla="*/ 0 60000 65536"/>
                <a:gd name="T13" fmla="*/ 0 60000 65536"/>
                <a:gd name="T14" fmla="*/ 0 60000 65536"/>
                <a:gd name="T15" fmla="*/ 0 w 82"/>
                <a:gd name="T16" fmla="*/ 0 h 41"/>
                <a:gd name="T17" fmla="*/ 82 w 82"/>
                <a:gd name="T18" fmla="*/ 41 h 41"/>
              </a:gdLst>
              <a:ahLst/>
              <a:cxnLst>
                <a:cxn ang="T10">
                  <a:pos x="T0" y="T1"/>
                </a:cxn>
                <a:cxn ang="T11">
                  <a:pos x="T2" y="T3"/>
                </a:cxn>
                <a:cxn ang="T12">
                  <a:pos x="T4" y="T5"/>
                </a:cxn>
                <a:cxn ang="T13">
                  <a:pos x="T6" y="T7"/>
                </a:cxn>
                <a:cxn ang="T14">
                  <a:pos x="T8" y="T9"/>
                </a:cxn>
              </a:cxnLst>
              <a:rect l="T15" t="T16" r="T17" b="T18"/>
              <a:pathLst>
                <a:path w="82" h="41">
                  <a:moveTo>
                    <a:pt x="0" y="41"/>
                  </a:moveTo>
                  <a:lnTo>
                    <a:pt x="82" y="14"/>
                  </a:lnTo>
                  <a:lnTo>
                    <a:pt x="0" y="0"/>
                  </a:lnTo>
                  <a:lnTo>
                    <a:pt x="0" y="14"/>
                  </a:lnTo>
                  <a:lnTo>
                    <a:pt x="0" y="41"/>
                  </a:lnTo>
                  <a:close/>
                </a:path>
              </a:pathLst>
            </a:custGeom>
            <a:solidFill>
              <a:srgbClr val="000000"/>
            </a:solidFill>
            <a:ln w="0">
              <a:solidFill>
                <a:srgbClr val="000000"/>
              </a:solidFill>
              <a:prstDash val="solid"/>
              <a:round/>
              <a:headEnd/>
              <a:tailEnd/>
            </a:ln>
          </p:spPr>
          <p:txBody>
            <a:bodyPr/>
            <a:lstStyle/>
            <a:p>
              <a:endParaRPr lang="en-IN"/>
            </a:p>
          </p:txBody>
        </p:sp>
        <p:sp>
          <p:nvSpPr>
            <p:cNvPr id="110610" name="Line 18"/>
            <p:cNvSpPr>
              <a:spLocks noChangeShapeType="1"/>
            </p:cNvSpPr>
            <p:nvPr/>
          </p:nvSpPr>
          <p:spPr bwMode="auto">
            <a:xfrm flipH="1">
              <a:off x="1618" y="2117"/>
              <a:ext cx="859"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0611" name="Freeform 19"/>
            <p:cNvSpPr>
              <a:spLocks/>
            </p:cNvSpPr>
            <p:nvPr/>
          </p:nvSpPr>
          <p:spPr bwMode="auto">
            <a:xfrm>
              <a:off x="3515" y="1407"/>
              <a:ext cx="614" cy="150"/>
            </a:xfrm>
            <a:custGeom>
              <a:avLst/>
              <a:gdLst>
                <a:gd name="T0" fmla="*/ 0 w 45"/>
                <a:gd name="T1" fmla="*/ 8 h 11"/>
                <a:gd name="T2" fmla="*/ 37 w 45"/>
                <a:gd name="T3" fmla="*/ 8 h 11"/>
                <a:gd name="T4" fmla="*/ 37 w 45"/>
                <a:gd name="T5" fmla="*/ 11 h 11"/>
                <a:gd name="T6" fmla="*/ 45 w 45"/>
                <a:gd name="T7" fmla="*/ 6 h 11"/>
                <a:gd name="T8" fmla="*/ 37 w 45"/>
                <a:gd name="T9" fmla="*/ 0 h 11"/>
                <a:gd name="T10" fmla="*/ 37 w 45"/>
                <a:gd name="T11" fmla="*/ 3 h 11"/>
                <a:gd name="T12" fmla="*/ 0 w 45"/>
                <a:gd name="T13" fmla="*/ 3 h 11"/>
                <a:gd name="T14" fmla="*/ 0 60000 65536"/>
                <a:gd name="T15" fmla="*/ 0 60000 65536"/>
                <a:gd name="T16" fmla="*/ 0 60000 65536"/>
                <a:gd name="T17" fmla="*/ 0 60000 65536"/>
                <a:gd name="T18" fmla="*/ 0 60000 65536"/>
                <a:gd name="T19" fmla="*/ 0 60000 65536"/>
                <a:gd name="T20" fmla="*/ 0 60000 65536"/>
                <a:gd name="T21" fmla="*/ 0 w 45"/>
                <a:gd name="T22" fmla="*/ 0 h 11"/>
                <a:gd name="T23" fmla="*/ 45 w 45"/>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 h="11">
                  <a:moveTo>
                    <a:pt x="0" y="8"/>
                  </a:moveTo>
                  <a:lnTo>
                    <a:pt x="37" y="8"/>
                  </a:lnTo>
                  <a:lnTo>
                    <a:pt x="37" y="11"/>
                  </a:lnTo>
                  <a:lnTo>
                    <a:pt x="45" y="6"/>
                  </a:lnTo>
                  <a:lnTo>
                    <a:pt x="37" y="0"/>
                  </a:lnTo>
                  <a:lnTo>
                    <a:pt x="37" y="3"/>
                  </a:lnTo>
                  <a:lnTo>
                    <a:pt x="0" y="3"/>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0612" name="Rectangle 20"/>
            <p:cNvSpPr>
              <a:spLocks noChangeArrowheads="1"/>
            </p:cNvSpPr>
            <p:nvPr/>
          </p:nvSpPr>
          <p:spPr bwMode="auto">
            <a:xfrm>
              <a:off x="4142" y="998"/>
              <a:ext cx="819" cy="1569"/>
            </a:xfrm>
            <a:prstGeom prst="rect">
              <a:avLst/>
            </a:prstGeom>
            <a:solidFill>
              <a:srgbClr val="FFFFFF"/>
            </a:solidFill>
            <a:ln w="0">
              <a:solidFill>
                <a:srgbClr val="FF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10613" name="Rectangle 21"/>
            <p:cNvSpPr>
              <a:spLocks noChangeArrowheads="1"/>
            </p:cNvSpPr>
            <p:nvPr/>
          </p:nvSpPr>
          <p:spPr bwMode="auto">
            <a:xfrm>
              <a:off x="4142" y="998"/>
              <a:ext cx="819" cy="1569"/>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10614" name="Freeform 22"/>
            <p:cNvSpPr>
              <a:spLocks/>
            </p:cNvSpPr>
            <p:nvPr/>
          </p:nvSpPr>
          <p:spPr bwMode="auto">
            <a:xfrm>
              <a:off x="1618" y="1079"/>
              <a:ext cx="955" cy="151"/>
            </a:xfrm>
            <a:custGeom>
              <a:avLst/>
              <a:gdLst>
                <a:gd name="T0" fmla="*/ 0 w 70"/>
                <a:gd name="T1" fmla="*/ 3 h 11"/>
                <a:gd name="T2" fmla="*/ 62 w 70"/>
                <a:gd name="T3" fmla="*/ 3 h 11"/>
                <a:gd name="T4" fmla="*/ 62 w 70"/>
                <a:gd name="T5" fmla="*/ 0 h 11"/>
                <a:gd name="T6" fmla="*/ 70 w 70"/>
                <a:gd name="T7" fmla="*/ 6 h 11"/>
                <a:gd name="T8" fmla="*/ 62 w 70"/>
                <a:gd name="T9" fmla="*/ 11 h 11"/>
                <a:gd name="T10" fmla="*/ 62 w 70"/>
                <a:gd name="T11" fmla="*/ 8 h 11"/>
                <a:gd name="T12" fmla="*/ 0 w 70"/>
                <a:gd name="T13" fmla="*/ 8 h 11"/>
                <a:gd name="T14" fmla="*/ 0 60000 65536"/>
                <a:gd name="T15" fmla="*/ 0 60000 65536"/>
                <a:gd name="T16" fmla="*/ 0 60000 65536"/>
                <a:gd name="T17" fmla="*/ 0 60000 65536"/>
                <a:gd name="T18" fmla="*/ 0 60000 65536"/>
                <a:gd name="T19" fmla="*/ 0 60000 65536"/>
                <a:gd name="T20" fmla="*/ 0 60000 65536"/>
                <a:gd name="T21" fmla="*/ 0 w 70"/>
                <a:gd name="T22" fmla="*/ 0 h 11"/>
                <a:gd name="T23" fmla="*/ 70 w 70"/>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11">
                  <a:moveTo>
                    <a:pt x="0" y="3"/>
                  </a:moveTo>
                  <a:lnTo>
                    <a:pt x="62" y="3"/>
                  </a:lnTo>
                  <a:lnTo>
                    <a:pt x="62" y="0"/>
                  </a:lnTo>
                  <a:lnTo>
                    <a:pt x="70" y="6"/>
                  </a:lnTo>
                  <a:lnTo>
                    <a:pt x="62" y="11"/>
                  </a:lnTo>
                  <a:lnTo>
                    <a:pt x="62" y="8"/>
                  </a:lnTo>
                  <a:lnTo>
                    <a:pt x="0" y="8"/>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0615" name="Freeform 23"/>
            <p:cNvSpPr>
              <a:spLocks/>
            </p:cNvSpPr>
            <p:nvPr/>
          </p:nvSpPr>
          <p:spPr bwMode="auto">
            <a:xfrm>
              <a:off x="1618" y="1421"/>
              <a:ext cx="955" cy="150"/>
            </a:xfrm>
            <a:custGeom>
              <a:avLst/>
              <a:gdLst>
                <a:gd name="T0" fmla="*/ 0 w 70"/>
                <a:gd name="T1" fmla="*/ 3 h 11"/>
                <a:gd name="T2" fmla="*/ 62 w 70"/>
                <a:gd name="T3" fmla="*/ 3 h 11"/>
                <a:gd name="T4" fmla="*/ 62 w 70"/>
                <a:gd name="T5" fmla="*/ 0 h 11"/>
                <a:gd name="T6" fmla="*/ 70 w 70"/>
                <a:gd name="T7" fmla="*/ 5 h 11"/>
                <a:gd name="T8" fmla="*/ 62 w 70"/>
                <a:gd name="T9" fmla="*/ 11 h 11"/>
                <a:gd name="T10" fmla="*/ 62 w 70"/>
                <a:gd name="T11" fmla="*/ 8 h 11"/>
                <a:gd name="T12" fmla="*/ 0 w 70"/>
                <a:gd name="T13" fmla="*/ 8 h 11"/>
                <a:gd name="T14" fmla="*/ 0 60000 65536"/>
                <a:gd name="T15" fmla="*/ 0 60000 65536"/>
                <a:gd name="T16" fmla="*/ 0 60000 65536"/>
                <a:gd name="T17" fmla="*/ 0 60000 65536"/>
                <a:gd name="T18" fmla="*/ 0 60000 65536"/>
                <a:gd name="T19" fmla="*/ 0 60000 65536"/>
                <a:gd name="T20" fmla="*/ 0 60000 65536"/>
                <a:gd name="T21" fmla="*/ 0 w 70"/>
                <a:gd name="T22" fmla="*/ 0 h 11"/>
                <a:gd name="T23" fmla="*/ 70 w 70"/>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11">
                  <a:moveTo>
                    <a:pt x="0" y="3"/>
                  </a:moveTo>
                  <a:lnTo>
                    <a:pt x="62" y="3"/>
                  </a:lnTo>
                  <a:lnTo>
                    <a:pt x="62" y="0"/>
                  </a:lnTo>
                  <a:lnTo>
                    <a:pt x="70" y="5"/>
                  </a:lnTo>
                  <a:lnTo>
                    <a:pt x="62" y="11"/>
                  </a:lnTo>
                  <a:lnTo>
                    <a:pt x="62" y="8"/>
                  </a:lnTo>
                  <a:lnTo>
                    <a:pt x="0" y="8"/>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0616" name="Rectangle 24"/>
            <p:cNvSpPr>
              <a:spLocks noChangeArrowheads="1"/>
            </p:cNvSpPr>
            <p:nvPr/>
          </p:nvSpPr>
          <p:spPr bwMode="auto">
            <a:xfrm>
              <a:off x="1276" y="1707"/>
              <a:ext cx="23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500">
                  <a:solidFill>
                    <a:srgbClr val="000000"/>
                  </a:solidFill>
                  <a:latin typeface="Nimbus Roman No9 L"/>
                </a:rPr>
                <a:t>CPU</a:t>
              </a:r>
              <a:endParaRPr lang="en-US" altLang="en-US" sz="2400"/>
            </a:p>
          </p:txBody>
        </p:sp>
        <p:sp>
          <p:nvSpPr>
            <p:cNvPr id="110617" name="Rectangle 25"/>
            <p:cNvSpPr>
              <a:spLocks noChangeArrowheads="1"/>
            </p:cNvSpPr>
            <p:nvPr/>
          </p:nvSpPr>
          <p:spPr bwMode="auto">
            <a:xfrm>
              <a:off x="2587" y="998"/>
              <a:ext cx="941" cy="1569"/>
            </a:xfrm>
            <a:prstGeom prst="rect">
              <a:avLst/>
            </a:prstGeom>
            <a:solidFill>
              <a:srgbClr val="FFCC99"/>
            </a:solidFill>
            <a:ln w="0">
              <a:solidFill>
                <a:srgbClr val="B2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10618" name="Rectangle 26"/>
            <p:cNvSpPr>
              <a:spLocks noChangeArrowheads="1"/>
            </p:cNvSpPr>
            <p:nvPr/>
          </p:nvSpPr>
          <p:spPr bwMode="auto">
            <a:xfrm>
              <a:off x="2587" y="998"/>
              <a:ext cx="941" cy="1569"/>
            </a:xfrm>
            <a:prstGeom prst="rect">
              <a:avLst/>
            </a:prstGeom>
            <a:noFill/>
            <a:ln w="222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10619" name="Rectangle 27"/>
            <p:cNvSpPr>
              <a:spLocks noChangeArrowheads="1"/>
            </p:cNvSpPr>
            <p:nvPr/>
          </p:nvSpPr>
          <p:spPr bwMode="auto">
            <a:xfrm>
              <a:off x="2668" y="1079"/>
              <a:ext cx="778" cy="929"/>
            </a:xfrm>
            <a:prstGeom prst="rect">
              <a:avLst/>
            </a:prstGeom>
            <a:solidFill>
              <a:srgbClr val="FFFFFF"/>
            </a:solidFill>
            <a:ln w="0">
              <a:solidFill>
                <a:srgbClr val="FF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10620" name="Rectangle 28"/>
            <p:cNvSpPr>
              <a:spLocks noChangeArrowheads="1"/>
            </p:cNvSpPr>
            <p:nvPr/>
          </p:nvSpPr>
          <p:spPr bwMode="auto">
            <a:xfrm>
              <a:off x="2668" y="1079"/>
              <a:ext cx="778" cy="929"/>
            </a:xfrm>
            <a:prstGeom prst="rect">
              <a:avLst/>
            </a:prstGeom>
            <a:noFill/>
            <a:ln w="222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10621" name="Rectangle 29"/>
            <p:cNvSpPr>
              <a:spLocks noChangeArrowheads="1"/>
            </p:cNvSpPr>
            <p:nvPr/>
          </p:nvSpPr>
          <p:spPr bwMode="auto">
            <a:xfrm>
              <a:off x="2996" y="1693"/>
              <a:ext cx="31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500">
                  <a:solidFill>
                    <a:srgbClr val="000000"/>
                  </a:solidFill>
                  <a:latin typeface="Nimbus Roman No9 L"/>
                </a:rPr>
                <a:t>SOUT</a:t>
              </a:r>
              <a:endParaRPr lang="en-US" altLang="en-US" sz="2400"/>
            </a:p>
          </p:txBody>
        </p:sp>
        <p:sp>
          <p:nvSpPr>
            <p:cNvPr id="110622" name="Rectangle 30"/>
            <p:cNvSpPr>
              <a:spLocks noChangeArrowheads="1"/>
            </p:cNvSpPr>
            <p:nvPr/>
          </p:nvSpPr>
          <p:spPr bwMode="auto">
            <a:xfrm>
              <a:off x="2887" y="2103"/>
              <a:ext cx="3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500">
                  <a:solidFill>
                    <a:srgbClr val="000000"/>
                  </a:solidFill>
                  <a:latin typeface="Nimbus Roman No9 L"/>
                </a:rPr>
                <a:t>Output</a:t>
              </a:r>
              <a:endParaRPr lang="en-US" altLang="en-US" sz="2400"/>
            </a:p>
          </p:txBody>
        </p:sp>
        <p:sp>
          <p:nvSpPr>
            <p:cNvPr id="110623" name="Rectangle 31"/>
            <p:cNvSpPr>
              <a:spLocks noChangeArrowheads="1"/>
            </p:cNvSpPr>
            <p:nvPr/>
          </p:nvSpPr>
          <p:spPr bwMode="auto">
            <a:xfrm>
              <a:off x="2846" y="2267"/>
              <a:ext cx="25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500">
                  <a:solidFill>
                    <a:srgbClr val="000000"/>
                  </a:solidFill>
                  <a:latin typeface="Nimbus Roman No9 L"/>
                </a:rPr>
                <a:t>interf</a:t>
              </a:r>
              <a:endParaRPr lang="en-US" altLang="en-US" sz="2400"/>
            </a:p>
          </p:txBody>
        </p:sp>
        <p:sp>
          <p:nvSpPr>
            <p:cNvPr id="110624" name="Rectangle 32"/>
            <p:cNvSpPr>
              <a:spLocks noChangeArrowheads="1"/>
            </p:cNvSpPr>
            <p:nvPr/>
          </p:nvSpPr>
          <p:spPr bwMode="auto">
            <a:xfrm>
              <a:off x="3105" y="2267"/>
              <a:ext cx="15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500">
                  <a:solidFill>
                    <a:srgbClr val="000000"/>
                  </a:solidFill>
                  <a:latin typeface="Nimbus Roman No9 L"/>
                </a:rPr>
                <a:t>ace</a:t>
              </a:r>
              <a:endParaRPr lang="en-US" altLang="en-US" sz="2400"/>
            </a:p>
          </p:txBody>
        </p:sp>
        <p:sp>
          <p:nvSpPr>
            <p:cNvPr id="110625" name="Rectangle 33"/>
            <p:cNvSpPr>
              <a:spLocks noChangeArrowheads="1"/>
            </p:cNvSpPr>
            <p:nvPr/>
          </p:nvSpPr>
          <p:spPr bwMode="auto">
            <a:xfrm>
              <a:off x="1972" y="943"/>
              <a:ext cx="22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500">
                  <a:solidFill>
                    <a:srgbClr val="000000"/>
                  </a:solidFill>
                  <a:latin typeface="Nimbus Roman No9 L"/>
                </a:rPr>
                <a:t>Data</a:t>
              </a:r>
              <a:endParaRPr lang="en-US" altLang="en-US" sz="2400"/>
            </a:p>
          </p:txBody>
        </p:sp>
        <p:sp>
          <p:nvSpPr>
            <p:cNvPr id="110626" name="Rectangle 34"/>
            <p:cNvSpPr>
              <a:spLocks noChangeArrowheads="1"/>
            </p:cNvSpPr>
            <p:nvPr/>
          </p:nvSpPr>
          <p:spPr bwMode="auto">
            <a:xfrm>
              <a:off x="1877" y="1257"/>
              <a:ext cx="39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500">
                  <a:solidFill>
                    <a:srgbClr val="000000"/>
                  </a:solidFill>
                  <a:latin typeface="Nimbus Roman No9 L"/>
                </a:rPr>
                <a:t>Address</a:t>
              </a:r>
              <a:endParaRPr lang="en-US" altLang="en-US" sz="2400"/>
            </a:p>
          </p:txBody>
        </p:sp>
        <p:sp>
          <p:nvSpPr>
            <p:cNvPr id="110627" name="Rectangle 35"/>
            <p:cNvSpPr>
              <a:spLocks noChangeArrowheads="1"/>
            </p:cNvSpPr>
            <p:nvPr/>
          </p:nvSpPr>
          <p:spPr bwMode="auto">
            <a:xfrm>
              <a:off x="1931" y="1653"/>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500">
                  <a:solidFill>
                    <a:srgbClr val="000000"/>
                  </a:solidFill>
                  <a:latin typeface="Nimbus Roman No9 L"/>
                </a:rPr>
                <a:t>R</a:t>
              </a:r>
              <a:endParaRPr lang="en-US" altLang="en-US" sz="2400"/>
            </a:p>
          </p:txBody>
        </p:sp>
        <p:sp>
          <p:nvSpPr>
            <p:cNvPr id="110628" name="Rectangle 36"/>
            <p:cNvSpPr>
              <a:spLocks noChangeArrowheads="1"/>
            </p:cNvSpPr>
            <p:nvPr/>
          </p:nvSpPr>
          <p:spPr bwMode="auto">
            <a:xfrm>
              <a:off x="2041" y="1653"/>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500">
                  <a:solidFill>
                    <a:srgbClr val="000000"/>
                  </a:solidFill>
                  <a:latin typeface="Nimbus Roman No9 L"/>
                </a:rPr>
                <a:t>/</a:t>
              </a:r>
              <a:endParaRPr lang="en-US" altLang="en-US" sz="2400"/>
            </a:p>
          </p:txBody>
        </p:sp>
        <p:sp>
          <p:nvSpPr>
            <p:cNvPr id="110629" name="Rectangle 37"/>
            <p:cNvSpPr>
              <a:spLocks noChangeArrowheads="1"/>
            </p:cNvSpPr>
            <p:nvPr/>
          </p:nvSpPr>
          <p:spPr bwMode="auto">
            <a:xfrm>
              <a:off x="1781" y="1939"/>
              <a:ext cx="3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500">
                  <a:solidFill>
                    <a:srgbClr val="000000"/>
                  </a:solidFill>
                  <a:latin typeface="Nimbus Roman No9 L"/>
                </a:rPr>
                <a:t>Master</a:t>
              </a:r>
              <a:endParaRPr lang="en-US" altLang="en-US" sz="2400"/>
            </a:p>
          </p:txBody>
        </p:sp>
        <p:sp>
          <p:nvSpPr>
            <p:cNvPr id="110630" name="Rectangle 38"/>
            <p:cNvSpPr>
              <a:spLocks noChangeArrowheads="1"/>
            </p:cNvSpPr>
            <p:nvPr/>
          </p:nvSpPr>
          <p:spPr bwMode="auto">
            <a:xfrm>
              <a:off x="2123" y="1939"/>
              <a:ext cx="30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500">
                  <a:solidFill>
                    <a:srgbClr val="000000"/>
                  </a:solidFill>
                  <a:latin typeface="Nimbus Roman No9 L"/>
                </a:rPr>
                <a:t>-ready</a:t>
              </a:r>
              <a:endParaRPr lang="en-US" altLang="en-US" sz="2400"/>
            </a:p>
          </p:txBody>
        </p:sp>
        <p:sp>
          <p:nvSpPr>
            <p:cNvPr id="110631" name="Rectangle 39"/>
            <p:cNvSpPr>
              <a:spLocks noChangeArrowheads="1"/>
            </p:cNvSpPr>
            <p:nvPr/>
          </p:nvSpPr>
          <p:spPr bwMode="auto">
            <a:xfrm>
              <a:off x="1795" y="2239"/>
              <a:ext cx="15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500">
                  <a:solidFill>
                    <a:srgbClr val="000000"/>
                  </a:solidFill>
                  <a:latin typeface="Nimbus Roman No9 L"/>
                </a:rPr>
                <a:t>Sla</a:t>
              </a:r>
              <a:endParaRPr lang="en-US" altLang="en-US" sz="2400"/>
            </a:p>
          </p:txBody>
        </p:sp>
        <p:sp>
          <p:nvSpPr>
            <p:cNvPr id="110632" name="Rectangle 40"/>
            <p:cNvSpPr>
              <a:spLocks noChangeArrowheads="1"/>
            </p:cNvSpPr>
            <p:nvPr/>
          </p:nvSpPr>
          <p:spPr bwMode="auto">
            <a:xfrm>
              <a:off x="1959" y="2239"/>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500">
                  <a:solidFill>
                    <a:srgbClr val="000000"/>
                  </a:solidFill>
                  <a:latin typeface="Nimbus Roman No9 L"/>
                </a:rPr>
                <a:t>v</a:t>
              </a:r>
              <a:endParaRPr lang="en-US" altLang="en-US" sz="2400"/>
            </a:p>
          </p:txBody>
        </p:sp>
        <p:sp>
          <p:nvSpPr>
            <p:cNvPr id="110633" name="Rectangle 41"/>
            <p:cNvSpPr>
              <a:spLocks noChangeArrowheads="1"/>
            </p:cNvSpPr>
            <p:nvPr/>
          </p:nvSpPr>
          <p:spPr bwMode="auto">
            <a:xfrm>
              <a:off x="2013" y="2239"/>
              <a:ext cx="35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500">
                  <a:solidFill>
                    <a:srgbClr val="000000"/>
                  </a:solidFill>
                  <a:latin typeface="Nimbus Roman No9 L"/>
                </a:rPr>
                <a:t>e-ready</a:t>
              </a:r>
              <a:endParaRPr lang="en-US" altLang="en-US" sz="2400"/>
            </a:p>
          </p:txBody>
        </p:sp>
        <p:sp>
          <p:nvSpPr>
            <p:cNvPr id="110634" name="Rectangle 42"/>
            <p:cNvSpPr>
              <a:spLocks noChangeArrowheads="1"/>
            </p:cNvSpPr>
            <p:nvPr/>
          </p:nvSpPr>
          <p:spPr bwMode="auto">
            <a:xfrm>
              <a:off x="3706" y="1721"/>
              <a:ext cx="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500">
                  <a:solidFill>
                    <a:srgbClr val="000000"/>
                  </a:solidFill>
                  <a:latin typeface="Nimbus Roman No9 L"/>
                </a:rPr>
                <a:t>V</a:t>
              </a:r>
              <a:endParaRPr lang="en-US" altLang="en-US" sz="2400"/>
            </a:p>
          </p:txBody>
        </p:sp>
        <p:sp>
          <p:nvSpPr>
            <p:cNvPr id="110635" name="Rectangle 43"/>
            <p:cNvSpPr>
              <a:spLocks noChangeArrowheads="1"/>
            </p:cNvSpPr>
            <p:nvPr/>
          </p:nvSpPr>
          <p:spPr bwMode="auto">
            <a:xfrm>
              <a:off x="3774" y="1721"/>
              <a:ext cx="17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500">
                  <a:solidFill>
                    <a:srgbClr val="000000"/>
                  </a:solidFill>
                  <a:latin typeface="Nimbus Roman No9 L"/>
                </a:rPr>
                <a:t>alid</a:t>
              </a:r>
              <a:endParaRPr lang="en-US" altLang="en-US" sz="2400"/>
            </a:p>
          </p:txBody>
        </p:sp>
        <p:sp>
          <p:nvSpPr>
            <p:cNvPr id="110636" name="Rectangle 44"/>
            <p:cNvSpPr>
              <a:spLocks noChangeArrowheads="1"/>
            </p:cNvSpPr>
            <p:nvPr/>
          </p:nvSpPr>
          <p:spPr bwMode="auto">
            <a:xfrm>
              <a:off x="2095" y="1653"/>
              <a:ext cx="11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500">
                  <a:solidFill>
                    <a:srgbClr val="000000"/>
                  </a:solidFill>
                  <a:latin typeface="Nimbus Roman No9 L"/>
                </a:rPr>
                <a:t>W</a:t>
              </a:r>
              <a:endParaRPr lang="en-US" altLang="en-US" sz="2400"/>
            </a:p>
          </p:txBody>
        </p:sp>
        <p:sp>
          <p:nvSpPr>
            <p:cNvPr id="110637" name="Line 45"/>
            <p:cNvSpPr>
              <a:spLocks noChangeShapeType="1"/>
            </p:cNvSpPr>
            <p:nvPr/>
          </p:nvSpPr>
          <p:spPr bwMode="auto">
            <a:xfrm flipH="1">
              <a:off x="2109" y="1653"/>
              <a:ext cx="8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0638" name="Rectangle 46"/>
            <p:cNvSpPr>
              <a:spLocks noChangeArrowheads="1"/>
            </p:cNvSpPr>
            <p:nvPr/>
          </p:nvSpPr>
          <p:spPr bwMode="auto">
            <a:xfrm>
              <a:off x="3719" y="1270"/>
              <a:ext cx="22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500">
                  <a:solidFill>
                    <a:srgbClr val="000000"/>
                  </a:solidFill>
                  <a:latin typeface="Nimbus Roman No9 L"/>
                </a:rPr>
                <a:t>Data</a:t>
              </a:r>
              <a:endParaRPr lang="en-US" altLang="en-US" sz="2400"/>
            </a:p>
          </p:txBody>
        </p:sp>
        <p:sp>
          <p:nvSpPr>
            <p:cNvPr id="110639" name="Rectangle 47"/>
            <p:cNvSpPr>
              <a:spLocks noChangeArrowheads="1"/>
            </p:cNvSpPr>
            <p:nvPr/>
          </p:nvSpPr>
          <p:spPr bwMode="auto">
            <a:xfrm>
              <a:off x="2737" y="1694"/>
              <a:ext cx="163" cy="163"/>
            </a:xfrm>
            <a:prstGeom prst="rect">
              <a:avLst/>
            </a:prstGeom>
            <a:solidFill>
              <a:srgbClr val="FFCC99"/>
            </a:solidFill>
            <a:ln w="0">
              <a:solidFill>
                <a:srgbClr val="B2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10640" name="Rectangle 48"/>
            <p:cNvSpPr>
              <a:spLocks noChangeArrowheads="1"/>
            </p:cNvSpPr>
            <p:nvPr/>
          </p:nvSpPr>
          <p:spPr bwMode="auto">
            <a:xfrm>
              <a:off x="2737" y="1694"/>
              <a:ext cx="163" cy="163"/>
            </a:xfrm>
            <a:prstGeom prst="rect">
              <a:avLst/>
            </a:prstGeom>
            <a:noFill/>
            <a:ln w="222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10641" name="Rectangle 49"/>
            <p:cNvSpPr>
              <a:spLocks noChangeArrowheads="1"/>
            </p:cNvSpPr>
            <p:nvPr/>
          </p:nvSpPr>
          <p:spPr bwMode="auto">
            <a:xfrm>
              <a:off x="2737" y="1230"/>
              <a:ext cx="641" cy="313"/>
            </a:xfrm>
            <a:prstGeom prst="rect">
              <a:avLst/>
            </a:prstGeom>
            <a:solidFill>
              <a:srgbClr val="B2FFFF"/>
            </a:solidFill>
            <a:ln w="0">
              <a:solidFill>
                <a:srgbClr val="B2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10642" name="Rectangle 50"/>
            <p:cNvSpPr>
              <a:spLocks noChangeArrowheads="1"/>
            </p:cNvSpPr>
            <p:nvPr/>
          </p:nvSpPr>
          <p:spPr bwMode="auto">
            <a:xfrm>
              <a:off x="2737" y="1230"/>
              <a:ext cx="641" cy="313"/>
            </a:xfrm>
            <a:prstGeom prst="rect">
              <a:avLst/>
            </a:prstGeom>
            <a:solidFill>
              <a:srgbClr val="FFCC99"/>
            </a:solidFill>
            <a:ln w="22225">
              <a:solidFill>
                <a:srgbClr val="C00000"/>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10643" name="Rectangle 51"/>
            <p:cNvSpPr>
              <a:spLocks noChangeArrowheads="1"/>
            </p:cNvSpPr>
            <p:nvPr/>
          </p:nvSpPr>
          <p:spPr bwMode="auto">
            <a:xfrm>
              <a:off x="2778" y="1311"/>
              <a:ext cx="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500">
                  <a:solidFill>
                    <a:srgbClr val="000000"/>
                  </a:solidFill>
                  <a:latin typeface="Nimbus Roman No9 L"/>
                </a:rPr>
                <a:t>D</a:t>
              </a:r>
              <a:endParaRPr lang="en-US" altLang="en-US" sz="2400"/>
            </a:p>
          </p:txBody>
        </p:sp>
        <p:sp>
          <p:nvSpPr>
            <p:cNvPr id="110644" name="Rectangle 52"/>
            <p:cNvSpPr>
              <a:spLocks noChangeArrowheads="1"/>
            </p:cNvSpPr>
            <p:nvPr/>
          </p:nvSpPr>
          <p:spPr bwMode="auto">
            <a:xfrm>
              <a:off x="2860" y="1311"/>
              <a:ext cx="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500">
                  <a:solidFill>
                    <a:srgbClr val="000000"/>
                  </a:solidFill>
                  <a:latin typeface="Nimbus Roman No9 L"/>
                </a:rPr>
                <a:t>A</a:t>
              </a:r>
              <a:endParaRPr lang="en-US" altLang="en-US" sz="2400"/>
            </a:p>
          </p:txBody>
        </p:sp>
        <p:sp>
          <p:nvSpPr>
            <p:cNvPr id="110645" name="Rectangle 53"/>
            <p:cNvSpPr>
              <a:spLocks noChangeArrowheads="1"/>
            </p:cNvSpPr>
            <p:nvPr/>
          </p:nvSpPr>
          <p:spPr bwMode="auto">
            <a:xfrm>
              <a:off x="2941" y="1311"/>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500">
                  <a:solidFill>
                    <a:srgbClr val="000000"/>
                  </a:solidFill>
                  <a:latin typeface="Nimbus Roman No9 L"/>
                </a:rPr>
                <a:t>T</a:t>
              </a:r>
              <a:endParaRPr lang="en-US" altLang="en-US" sz="2400"/>
            </a:p>
          </p:txBody>
        </p:sp>
        <p:sp>
          <p:nvSpPr>
            <p:cNvPr id="110646" name="Rectangle 54"/>
            <p:cNvSpPr>
              <a:spLocks noChangeArrowheads="1"/>
            </p:cNvSpPr>
            <p:nvPr/>
          </p:nvSpPr>
          <p:spPr bwMode="auto">
            <a:xfrm>
              <a:off x="2996" y="1311"/>
              <a:ext cx="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500">
                  <a:solidFill>
                    <a:srgbClr val="000000"/>
                  </a:solidFill>
                  <a:latin typeface="Nimbus Roman No9 L"/>
                </a:rPr>
                <a:t>A</a:t>
              </a:r>
              <a:endParaRPr lang="en-US" altLang="en-US" sz="2400"/>
            </a:p>
          </p:txBody>
        </p:sp>
        <p:sp>
          <p:nvSpPr>
            <p:cNvPr id="110647" name="Rectangle 55"/>
            <p:cNvSpPr>
              <a:spLocks noChangeArrowheads="1"/>
            </p:cNvSpPr>
            <p:nvPr/>
          </p:nvSpPr>
          <p:spPr bwMode="auto">
            <a:xfrm>
              <a:off x="3078" y="1311"/>
              <a:ext cx="24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500">
                  <a:solidFill>
                    <a:srgbClr val="000000"/>
                  </a:solidFill>
                  <a:latin typeface="Nimbus Roman No9 L"/>
                </a:rPr>
                <a:t>OUT</a:t>
              </a:r>
              <a:endParaRPr lang="en-US" altLang="en-US" sz="2400"/>
            </a:p>
          </p:txBody>
        </p:sp>
        <p:sp>
          <p:nvSpPr>
            <p:cNvPr id="110648" name="Rectangle 56"/>
            <p:cNvSpPr>
              <a:spLocks noChangeArrowheads="1"/>
            </p:cNvSpPr>
            <p:nvPr/>
          </p:nvSpPr>
          <p:spPr bwMode="auto">
            <a:xfrm>
              <a:off x="4388" y="1707"/>
              <a:ext cx="32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500">
                  <a:solidFill>
                    <a:srgbClr val="000000"/>
                  </a:solidFill>
                  <a:latin typeface="Nimbus Roman No9 L"/>
                </a:rPr>
                <a:t>Printer</a:t>
              </a:r>
              <a:endParaRPr lang="en-US" altLang="en-US" sz="2400"/>
            </a:p>
          </p:txBody>
        </p:sp>
        <p:sp>
          <p:nvSpPr>
            <p:cNvPr id="110649" name="Rectangle 57"/>
            <p:cNvSpPr>
              <a:spLocks noChangeArrowheads="1"/>
            </p:cNvSpPr>
            <p:nvPr/>
          </p:nvSpPr>
          <p:spPr bwMode="auto">
            <a:xfrm>
              <a:off x="799" y="998"/>
              <a:ext cx="819" cy="1569"/>
            </a:xfrm>
            <a:prstGeom prst="rect">
              <a:avLst/>
            </a:prstGeom>
            <a:solidFill>
              <a:srgbClr val="FFFFFF"/>
            </a:solidFill>
            <a:ln w="0">
              <a:solidFill>
                <a:srgbClr val="FF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10650" name="Rectangle 58"/>
            <p:cNvSpPr>
              <a:spLocks noChangeArrowheads="1"/>
            </p:cNvSpPr>
            <p:nvPr/>
          </p:nvSpPr>
          <p:spPr bwMode="auto">
            <a:xfrm>
              <a:off x="799" y="998"/>
              <a:ext cx="819" cy="1569"/>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10651" name="Rectangle 59"/>
            <p:cNvSpPr>
              <a:spLocks noChangeArrowheads="1"/>
            </p:cNvSpPr>
            <p:nvPr/>
          </p:nvSpPr>
          <p:spPr bwMode="auto">
            <a:xfrm>
              <a:off x="962" y="1707"/>
              <a:ext cx="4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500">
                  <a:solidFill>
                    <a:srgbClr val="000000"/>
                  </a:solidFill>
                  <a:latin typeface="Nimbus Roman No9 L"/>
                </a:rPr>
                <a:t>Processor</a:t>
              </a:r>
              <a:endParaRPr lang="en-US" altLang="en-US" sz="2400"/>
            </a:p>
          </p:txBody>
        </p:sp>
        <p:sp>
          <p:nvSpPr>
            <p:cNvPr id="110652" name="Rectangle 60"/>
            <p:cNvSpPr>
              <a:spLocks noChangeArrowheads="1"/>
            </p:cNvSpPr>
            <p:nvPr/>
          </p:nvSpPr>
          <p:spPr bwMode="auto">
            <a:xfrm>
              <a:off x="3747" y="2076"/>
              <a:ext cx="18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500">
                  <a:solidFill>
                    <a:srgbClr val="000000"/>
                  </a:solidFill>
                  <a:latin typeface="Nimbus Roman No9 L"/>
                </a:rPr>
                <a:t>Idle</a:t>
              </a:r>
              <a:endParaRPr lang="en-US" altLang="en-US" sz="2400"/>
            </a:p>
          </p:txBody>
        </p:sp>
      </p:grpSp>
      <p:sp>
        <p:nvSpPr>
          <p:cNvPr id="110595" name="Text Box 61"/>
          <p:cNvSpPr txBox="1">
            <a:spLocks noChangeArrowheads="1"/>
          </p:cNvSpPr>
          <p:nvPr/>
        </p:nvSpPr>
        <p:spPr bwMode="auto">
          <a:xfrm>
            <a:off x="590550" y="4054475"/>
            <a:ext cx="804545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a:buFontTx/>
              <a:buChar char="•"/>
            </a:pPr>
            <a:r>
              <a:rPr lang="en-US" altLang="en-US" i="1">
                <a:solidFill>
                  <a:schemeClr val="accent2"/>
                </a:solidFill>
              </a:rPr>
              <a:t>On the printer side:</a:t>
            </a:r>
            <a:endParaRPr lang="en-US" altLang="en-US"/>
          </a:p>
          <a:p>
            <a:r>
              <a:rPr lang="en-US" altLang="en-US"/>
              <a:t>        - </a:t>
            </a:r>
            <a:r>
              <a:rPr lang="en-US" altLang="en-US" i="1">
                <a:solidFill>
                  <a:schemeClr val="accent2"/>
                </a:solidFill>
              </a:rPr>
              <a:t>Idle signal line which the printer asserts when it is ready to accept a character.</a:t>
            </a:r>
          </a:p>
          <a:p>
            <a:r>
              <a:rPr lang="en-US" altLang="en-US" i="1">
                <a:solidFill>
                  <a:schemeClr val="accent2"/>
                </a:solidFill>
              </a:rPr>
              <a:t>          This causes the SOUT flag to be set to 1.</a:t>
            </a:r>
          </a:p>
          <a:p>
            <a:r>
              <a:rPr lang="en-US" altLang="en-US" i="1">
                <a:solidFill>
                  <a:schemeClr val="accent2"/>
                </a:solidFill>
              </a:rPr>
              <a:t>        - Processor places a new character into a DATAOUT register.</a:t>
            </a:r>
          </a:p>
          <a:p>
            <a:r>
              <a:rPr lang="en-US" altLang="en-US" i="1">
                <a:solidFill>
                  <a:schemeClr val="accent2"/>
                </a:solidFill>
              </a:rPr>
              <a:t>        - Valid signal, asserted by the interface circuit when it places a new character </a:t>
            </a:r>
          </a:p>
          <a:p>
            <a:r>
              <a:rPr lang="en-US" altLang="en-US" i="1">
                <a:solidFill>
                  <a:schemeClr val="accent2"/>
                </a:solidFill>
              </a:rPr>
              <a:t>          on the data lines.</a:t>
            </a:r>
          </a:p>
        </p:txBody>
      </p:sp>
    </p:spTree>
    <p:extLst>
      <p:ext uri="{BB962C8B-B14F-4D97-AF65-F5344CB8AC3E}">
        <p14:creationId xmlns:p14="http://schemas.microsoft.com/office/powerpoint/2010/main" val="156650055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7" name="Picture 3" descr="E:\profs\vranesic\org5\power-point\ch4\figure4.32.tif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112" t="1670" r="2019" b="13345"/>
          <a:stretch/>
        </p:blipFill>
        <p:spPr bwMode="auto">
          <a:xfrm>
            <a:off x="0" y="580570"/>
            <a:ext cx="5334000" cy="6277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18" name="Text Box 4"/>
          <p:cNvSpPr txBox="1">
            <a:spLocks noChangeArrowheads="1"/>
          </p:cNvSpPr>
          <p:nvPr/>
        </p:nvSpPr>
        <p:spPr bwMode="auto">
          <a:xfrm>
            <a:off x="5359398" y="932544"/>
            <a:ext cx="37338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algn="just">
              <a:buFontTx/>
              <a:buChar char="•"/>
            </a:pPr>
            <a:r>
              <a:rPr lang="en-US" altLang="en-US" i="1" dirty="0"/>
              <a:t>Data lines of the processor bus are connected to the DATAOUT register of the interface. </a:t>
            </a:r>
          </a:p>
          <a:p>
            <a:pPr algn="just">
              <a:buFontTx/>
              <a:buChar char="•"/>
            </a:pPr>
            <a:r>
              <a:rPr lang="en-US" altLang="en-US" i="1" dirty="0"/>
              <a:t>The status flag SOUT is connected </a:t>
            </a:r>
          </a:p>
          <a:p>
            <a:pPr algn="just"/>
            <a:r>
              <a:rPr lang="en-US" altLang="en-US" i="1" dirty="0"/>
              <a:t>to the data line D1 using a three-state driver. </a:t>
            </a:r>
          </a:p>
          <a:p>
            <a:pPr algn="just">
              <a:buFontTx/>
              <a:buChar char="•"/>
            </a:pPr>
            <a:r>
              <a:rPr lang="en-US" altLang="en-US" i="1" dirty="0"/>
              <a:t>The three-state driver is turned on,</a:t>
            </a:r>
          </a:p>
          <a:p>
            <a:pPr algn="just"/>
            <a:r>
              <a:rPr lang="en-US" altLang="en-US" i="1" dirty="0"/>
              <a:t>when the control Read-status line is</a:t>
            </a:r>
          </a:p>
          <a:p>
            <a:pPr algn="just"/>
            <a:r>
              <a:rPr lang="en-US" altLang="en-US" i="1" dirty="0"/>
              <a:t>1. </a:t>
            </a:r>
          </a:p>
          <a:p>
            <a:pPr algn="just">
              <a:buFontTx/>
              <a:buChar char="•"/>
            </a:pPr>
            <a:r>
              <a:rPr lang="en-US" altLang="en-US" i="1" dirty="0"/>
              <a:t>Address decoder selects the output</a:t>
            </a:r>
          </a:p>
          <a:p>
            <a:pPr algn="just"/>
            <a:r>
              <a:rPr lang="en-US" altLang="en-US" i="1" dirty="0"/>
              <a:t>interface using address lines A1 </a:t>
            </a:r>
          </a:p>
          <a:p>
            <a:pPr algn="just"/>
            <a:r>
              <a:rPr lang="en-US" altLang="en-US" i="1" dirty="0"/>
              <a:t>through A31.</a:t>
            </a:r>
          </a:p>
          <a:p>
            <a:pPr algn="just">
              <a:buFontTx/>
              <a:buChar char="•"/>
            </a:pPr>
            <a:r>
              <a:rPr lang="en-US" altLang="en-US" i="1" dirty="0"/>
              <a:t>Address line A0 determines whether</a:t>
            </a:r>
          </a:p>
          <a:p>
            <a:pPr algn="just"/>
            <a:r>
              <a:rPr lang="en-US" altLang="en-US" i="1" dirty="0"/>
              <a:t>the data is to be loaded into the </a:t>
            </a:r>
          </a:p>
          <a:p>
            <a:pPr algn="just"/>
            <a:r>
              <a:rPr lang="en-US" altLang="en-US" i="1" dirty="0"/>
              <a:t>DATAOUT register or status flag is</a:t>
            </a:r>
          </a:p>
          <a:p>
            <a:pPr algn="just"/>
            <a:r>
              <a:rPr lang="en-US" altLang="en-US" i="1" dirty="0"/>
              <a:t>to be read. </a:t>
            </a:r>
          </a:p>
          <a:p>
            <a:pPr algn="just">
              <a:buFontTx/>
              <a:buChar char="•"/>
            </a:pPr>
            <a:r>
              <a:rPr lang="en-US" altLang="en-US" i="1" dirty="0"/>
              <a:t>If the Load-data line is 1, then the </a:t>
            </a:r>
          </a:p>
          <a:p>
            <a:pPr algn="just"/>
            <a:r>
              <a:rPr lang="en-US" altLang="en-US" i="1" dirty="0"/>
              <a:t>Valid line is set to 1.</a:t>
            </a:r>
          </a:p>
          <a:p>
            <a:pPr algn="just">
              <a:buFontTx/>
              <a:buChar char="•"/>
            </a:pPr>
            <a:r>
              <a:rPr lang="en-US" altLang="en-US" i="1" dirty="0"/>
              <a:t>If the Idle line is 1, then the status</a:t>
            </a:r>
          </a:p>
          <a:p>
            <a:pPr algn="just"/>
            <a:r>
              <a:rPr lang="en-US" altLang="en-US" i="1" dirty="0"/>
              <a:t>flag SOUT is set to 1.</a:t>
            </a:r>
          </a:p>
        </p:txBody>
      </p:sp>
      <p:sp>
        <p:nvSpPr>
          <p:cNvPr id="445442" name="Rectangle 2"/>
          <p:cNvSpPr>
            <a:spLocks noGrp="1" noChangeArrowheads="1"/>
          </p:cNvSpPr>
          <p:nvPr>
            <p:ph type="title"/>
          </p:nvPr>
        </p:nvSpPr>
        <p:spPr>
          <a:xfrm>
            <a:off x="76200" y="76200"/>
            <a:ext cx="4724400" cy="609600"/>
          </a:xfrm>
        </p:spPr>
        <p:txBody>
          <a:bodyPr/>
          <a:lstStyle/>
          <a:p>
            <a:pPr fontAlgn="auto">
              <a:spcAft>
                <a:spcPts val="0"/>
              </a:spcAft>
              <a:defRPr/>
            </a:pPr>
            <a:r>
              <a:rPr lang="en-US" sz="3600" b="1" dirty="0"/>
              <a:t>Output Interface Circuit</a:t>
            </a:r>
          </a:p>
        </p:txBody>
      </p:sp>
    </p:spTree>
    <p:extLst>
      <p:ext uri="{BB962C8B-B14F-4D97-AF65-F5344CB8AC3E}">
        <p14:creationId xmlns:p14="http://schemas.microsoft.com/office/powerpoint/2010/main" val="654039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42" name="Group 3"/>
          <p:cNvGrpSpPr>
            <a:grpSpLocks/>
          </p:cNvGrpSpPr>
          <p:nvPr/>
        </p:nvGrpSpPr>
        <p:grpSpPr bwMode="auto">
          <a:xfrm>
            <a:off x="365125" y="233363"/>
            <a:ext cx="4473575" cy="6211887"/>
            <a:chOff x="749" y="792"/>
            <a:chExt cx="2818" cy="3913"/>
          </a:xfrm>
        </p:grpSpPr>
        <p:sp>
          <p:nvSpPr>
            <p:cNvPr id="112644" name="Line 4"/>
            <p:cNvSpPr>
              <a:spLocks noChangeShapeType="1"/>
            </p:cNvSpPr>
            <p:nvPr/>
          </p:nvSpPr>
          <p:spPr bwMode="auto">
            <a:xfrm flipH="1">
              <a:off x="1506" y="2976"/>
              <a:ext cx="125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645" name="Line 5"/>
            <p:cNvSpPr>
              <a:spLocks noChangeShapeType="1"/>
            </p:cNvSpPr>
            <p:nvPr/>
          </p:nvSpPr>
          <p:spPr bwMode="auto">
            <a:xfrm flipV="1">
              <a:off x="1594" y="3342"/>
              <a:ext cx="1" cy="21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646" name="Line 6"/>
            <p:cNvSpPr>
              <a:spLocks noChangeShapeType="1"/>
            </p:cNvSpPr>
            <p:nvPr/>
          </p:nvSpPr>
          <p:spPr bwMode="auto">
            <a:xfrm flipH="1">
              <a:off x="1546" y="4354"/>
              <a:ext cx="518"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647" name="Line 7"/>
            <p:cNvSpPr>
              <a:spLocks noChangeShapeType="1"/>
            </p:cNvSpPr>
            <p:nvPr/>
          </p:nvSpPr>
          <p:spPr bwMode="auto">
            <a:xfrm>
              <a:off x="1156" y="1214"/>
              <a:ext cx="1" cy="131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648" name="Line 8"/>
            <p:cNvSpPr>
              <a:spLocks noChangeShapeType="1"/>
            </p:cNvSpPr>
            <p:nvPr/>
          </p:nvSpPr>
          <p:spPr bwMode="auto">
            <a:xfrm flipH="1">
              <a:off x="1012" y="1214"/>
              <a:ext cx="909"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649" name="Freeform 9"/>
            <p:cNvSpPr>
              <a:spLocks/>
            </p:cNvSpPr>
            <p:nvPr/>
          </p:nvSpPr>
          <p:spPr bwMode="auto">
            <a:xfrm>
              <a:off x="1307" y="4530"/>
              <a:ext cx="159" cy="119"/>
            </a:xfrm>
            <a:custGeom>
              <a:avLst/>
              <a:gdLst>
                <a:gd name="T0" fmla="*/ 20 w 20"/>
                <a:gd name="T1" fmla="*/ 15 h 15"/>
                <a:gd name="T2" fmla="*/ 0 w 20"/>
                <a:gd name="T3" fmla="*/ 15 h 15"/>
                <a:gd name="T4" fmla="*/ 0 w 20"/>
                <a:gd name="T5" fmla="*/ 0 h 15"/>
                <a:gd name="T6" fmla="*/ 0 60000 65536"/>
                <a:gd name="T7" fmla="*/ 0 60000 65536"/>
                <a:gd name="T8" fmla="*/ 0 60000 65536"/>
                <a:gd name="T9" fmla="*/ 0 w 20"/>
                <a:gd name="T10" fmla="*/ 0 h 15"/>
                <a:gd name="T11" fmla="*/ 20 w 20"/>
                <a:gd name="T12" fmla="*/ 15 h 15"/>
              </a:gdLst>
              <a:ahLst/>
              <a:cxnLst>
                <a:cxn ang="T6">
                  <a:pos x="T0" y="T1"/>
                </a:cxn>
                <a:cxn ang="T7">
                  <a:pos x="T2" y="T3"/>
                </a:cxn>
                <a:cxn ang="T8">
                  <a:pos x="T4" y="T5"/>
                </a:cxn>
              </a:cxnLst>
              <a:rect l="T9" t="T10" r="T11" b="T12"/>
              <a:pathLst>
                <a:path w="20" h="15">
                  <a:moveTo>
                    <a:pt x="20" y="15"/>
                  </a:moveTo>
                  <a:lnTo>
                    <a:pt x="0" y="15"/>
                  </a:lnTo>
                  <a:lnTo>
                    <a:pt x="0"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650" name="Line 10"/>
            <p:cNvSpPr>
              <a:spLocks noChangeShapeType="1"/>
            </p:cNvSpPr>
            <p:nvPr/>
          </p:nvSpPr>
          <p:spPr bwMode="auto">
            <a:xfrm flipH="1">
              <a:off x="1546" y="4649"/>
              <a:ext cx="130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651" name="Freeform 11"/>
            <p:cNvSpPr>
              <a:spLocks/>
            </p:cNvSpPr>
            <p:nvPr/>
          </p:nvSpPr>
          <p:spPr bwMode="auto">
            <a:xfrm>
              <a:off x="1427" y="4593"/>
              <a:ext cx="111" cy="112"/>
            </a:xfrm>
            <a:custGeom>
              <a:avLst/>
              <a:gdLst>
                <a:gd name="T0" fmla="*/ 111 w 111"/>
                <a:gd name="T1" fmla="*/ 56 h 112"/>
                <a:gd name="T2" fmla="*/ 0 w 111"/>
                <a:gd name="T3" fmla="*/ 112 h 112"/>
                <a:gd name="T4" fmla="*/ 0 w 111"/>
                <a:gd name="T5" fmla="*/ 0 h 112"/>
                <a:gd name="T6" fmla="*/ 111 w 111"/>
                <a:gd name="T7" fmla="*/ 56 h 112"/>
                <a:gd name="T8" fmla="*/ 0 60000 65536"/>
                <a:gd name="T9" fmla="*/ 0 60000 65536"/>
                <a:gd name="T10" fmla="*/ 0 60000 65536"/>
                <a:gd name="T11" fmla="*/ 0 60000 65536"/>
                <a:gd name="T12" fmla="*/ 0 w 111"/>
                <a:gd name="T13" fmla="*/ 0 h 112"/>
                <a:gd name="T14" fmla="*/ 111 w 111"/>
                <a:gd name="T15" fmla="*/ 112 h 112"/>
              </a:gdLst>
              <a:ahLst/>
              <a:cxnLst>
                <a:cxn ang="T8">
                  <a:pos x="T0" y="T1"/>
                </a:cxn>
                <a:cxn ang="T9">
                  <a:pos x="T2" y="T3"/>
                </a:cxn>
                <a:cxn ang="T10">
                  <a:pos x="T4" y="T5"/>
                </a:cxn>
                <a:cxn ang="T11">
                  <a:pos x="T6" y="T7"/>
                </a:cxn>
              </a:cxnLst>
              <a:rect l="T12" t="T13" r="T14" b="T15"/>
              <a:pathLst>
                <a:path w="111" h="112">
                  <a:moveTo>
                    <a:pt x="111" y="56"/>
                  </a:moveTo>
                  <a:lnTo>
                    <a:pt x="0" y="112"/>
                  </a:lnTo>
                  <a:lnTo>
                    <a:pt x="0" y="0"/>
                  </a:lnTo>
                  <a:lnTo>
                    <a:pt x="111" y="56"/>
                  </a:lnTo>
                  <a:close/>
                </a:path>
              </a:pathLst>
            </a:custGeom>
            <a:solidFill>
              <a:srgbClr val="FFFFFF"/>
            </a:solidFill>
            <a:ln w="0">
              <a:solidFill>
                <a:srgbClr val="FFFFFF"/>
              </a:solidFill>
              <a:prstDash val="solid"/>
              <a:round/>
              <a:headEnd/>
              <a:tailEnd/>
            </a:ln>
          </p:spPr>
          <p:txBody>
            <a:bodyPr/>
            <a:lstStyle/>
            <a:p>
              <a:endParaRPr lang="en-IN"/>
            </a:p>
          </p:txBody>
        </p:sp>
        <p:sp>
          <p:nvSpPr>
            <p:cNvPr id="112652" name="Freeform 12"/>
            <p:cNvSpPr>
              <a:spLocks/>
            </p:cNvSpPr>
            <p:nvPr/>
          </p:nvSpPr>
          <p:spPr bwMode="auto">
            <a:xfrm>
              <a:off x="1427" y="4593"/>
              <a:ext cx="111" cy="112"/>
            </a:xfrm>
            <a:custGeom>
              <a:avLst/>
              <a:gdLst>
                <a:gd name="T0" fmla="*/ 14 w 14"/>
                <a:gd name="T1" fmla="*/ 7 h 14"/>
                <a:gd name="T2" fmla="*/ 0 w 14"/>
                <a:gd name="T3" fmla="*/ 14 h 14"/>
                <a:gd name="T4" fmla="*/ 0 w 14"/>
                <a:gd name="T5" fmla="*/ 0 h 14"/>
                <a:gd name="T6" fmla="*/ 14 w 14"/>
                <a:gd name="T7" fmla="*/ 7 h 14"/>
                <a:gd name="T8" fmla="*/ 0 60000 65536"/>
                <a:gd name="T9" fmla="*/ 0 60000 65536"/>
                <a:gd name="T10" fmla="*/ 0 60000 65536"/>
                <a:gd name="T11" fmla="*/ 0 60000 65536"/>
                <a:gd name="T12" fmla="*/ 0 w 14"/>
                <a:gd name="T13" fmla="*/ 0 h 14"/>
                <a:gd name="T14" fmla="*/ 14 w 14"/>
                <a:gd name="T15" fmla="*/ 14 h 14"/>
              </a:gdLst>
              <a:ahLst/>
              <a:cxnLst>
                <a:cxn ang="T8">
                  <a:pos x="T0" y="T1"/>
                </a:cxn>
                <a:cxn ang="T9">
                  <a:pos x="T2" y="T3"/>
                </a:cxn>
                <a:cxn ang="T10">
                  <a:pos x="T4" y="T5"/>
                </a:cxn>
                <a:cxn ang="T11">
                  <a:pos x="T6" y="T7"/>
                </a:cxn>
              </a:cxnLst>
              <a:rect l="T12" t="T13" r="T14" b="T15"/>
              <a:pathLst>
                <a:path w="14" h="14">
                  <a:moveTo>
                    <a:pt x="14" y="7"/>
                  </a:moveTo>
                  <a:lnTo>
                    <a:pt x="0" y="14"/>
                  </a:lnTo>
                  <a:lnTo>
                    <a:pt x="0" y="0"/>
                  </a:lnTo>
                  <a:lnTo>
                    <a:pt x="14" y="7"/>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653" name="Freeform 13"/>
            <p:cNvSpPr>
              <a:spLocks/>
            </p:cNvSpPr>
            <p:nvPr/>
          </p:nvSpPr>
          <p:spPr bwMode="auto">
            <a:xfrm>
              <a:off x="1538" y="4641"/>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FFFFFF"/>
            </a:solidFill>
            <a:ln w="0">
              <a:solidFill>
                <a:srgbClr val="FFFFFF"/>
              </a:solidFill>
              <a:prstDash val="solid"/>
              <a:round/>
              <a:headEnd/>
              <a:tailEnd/>
            </a:ln>
          </p:spPr>
          <p:txBody>
            <a:bodyPr/>
            <a:lstStyle/>
            <a:p>
              <a:endParaRPr lang="en-IN"/>
            </a:p>
          </p:txBody>
        </p:sp>
        <p:sp>
          <p:nvSpPr>
            <p:cNvPr id="112654" name="Freeform 14"/>
            <p:cNvSpPr>
              <a:spLocks/>
            </p:cNvSpPr>
            <p:nvPr/>
          </p:nvSpPr>
          <p:spPr bwMode="auto">
            <a:xfrm>
              <a:off x="1538" y="4641"/>
              <a:ext cx="24" cy="24"/>
            </a:xfrm>
            <a:custGeom>
              <a:avLst/>
              <a:gdLst>
                <a:gd name="T0" fmla="*/ 2 w 3"/>
                <a:gd name="T1" fmla="*/ 0 h 3"/>
                <a:gd name="T2" fmla="*/ 1 w 3"/>
                <a:gd name="T3" fmla="*/ 1 h 3"/>
                <a:gd name="T4" fmla="*/ 0 w 3"/>
                <a:gd name="T5" fmla="*/ 2 h 3"/>
                <a:gd name="T6" fmla="*/ 1 w 3"/>
                <a:gd name="T7" fmla="*/ 3 h 3"/>
                <a:gd name="T8" fmla="*/ 2 w 3"/>
                <a:gd name="T9" fmla="*/ 3 h 3"/>
                <a:gd name="T10" fmla="*/ 3 w 3"/>
                <a:gd name="T11" fmla="*/ 3 h 3"/>
                <a:gd name="T12" fmla="*/ 3 w 3"/>
                <a:gd name="T13" fmla="*/ 2 h 3"/>
                <a:gd name="T14" fmla="*/ 3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3"/>
                  </a:lnTo>
                  <a:lnTo>
                    <a:pt x="2" y="3"/>
                  </a:lnTo>
                  <a:lnTo>
                    <a:pt x="3" y="3"/>
                  </a:lnTo>
                  <a:lnTo>
                    <a:pt x="3" y="2"/>
                  </a:lnTo>
                  <a:lnTo>
                    <a:pt x="3" y="1"/>
                  </a:lnTo>
                  <a:lnTo>
                    <a:pt x="2"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655" name="Freeform 15"/>
            <p:cNvSpPr>
              <a:spLocks/>
            </p:cNvSpPr>
            <p:nvPr/>
          </p:nvSpPr>
          <p:spPr bwMode="auto">
            <a:xfrm>
              <a:off x="1307" y="4235"/>
              <a:ext cx="159" cy="119"/>
            </a:xfrm>
            <a:custGeom>
              <a:avLst/>
              <a:gdLst>
                <a:gd name="T0" fmla="*/ 20 w 20"/>
                <a:gd name="T1" fmla="*/ 15 h 15"/>
                <a:gd name="T2" fmla="*/ 0 w 20"/>
                <a:gd name="T3" fmla="*/ 15 h 15"/>
                <a:gd name="T4" fmla="*/ 0 w 20"/>
                <a:gd name="T5" fmla="*/ 0 h 15"/>
                <a:gd name="T6" fmla="*/ 0 60000 65536"/>
                <a:gd name="T7" fmla="*/ 0 60000 65536"/>
                <a:gd name="T8" fmla="*/ 0 60000 65536"/>
                <a:gd name="T9" fmla="*/ 0 w 20"/>
                <a:gd name="T10" fmla="*/ 0 h 15"/>
                <a:gd name="T11" fmla="*/ 20 w 20"/>
                <a:gd name="T12" fmla="*/ 15 h 15"/>
              </a:gdLst>
              <a:ahLst/>
              <a:cxnLst>
                <a:cxn ang="T6">
                  <a:pos x="T0" y="T1"/>
                </a:cxn>
                <a:cxn ang="T7">
                  <a:pos x="T2" y="T3"/>
                </a:cxn>
                <a:cxn ang="T8">
                  <a:pos x="T4" y="T5"/>
                </a:cxn>
              </a:cxnLst>
              <a:rect l="T9" t="T10" r="T11" b="T12"/>
              <a:pathLst>
                <a:path w="20" h="15">
                  <a:moveTo>
                    <a:pt x="20" y="15"/>
                  </a:moveTo>
                  <a:lnTo>
                    <a:pt x="0" y="15"/>
                  </a:lnTo>
                  <a:lnTo>
                    <a:pt x="0"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656" name="Freeform 16"/>
            <p:cNvSpPr>
              <a:spLocks/>
            </p:cNvSpPr>
            <p:nvPr/>
          </p:nvSpPr>
          <p:spPr bwMode="auto">
            <a:xfrm>
              <a:off x="2327" y="1748"/>
              <a:ext cx="16" cy="48"/>
            </a:xfrm>
            <a:custGeom>
              <a:avLst/>
              <a:gdLst>
                <a:gd name="T0" fmla="*/ 2 w 2"/>
                <a:gd name="T1" fmla="*/ 6 h 6"/>
                <a:gd name="T2" fmla="*/ 1 w 2"/>
                <a:gd name="T3" fmla="*/ 0 h 6"/>
                <a:gd name="T4" fmla="*/ 0 w 2"/>
                <a:gd name="T5" fmla="*/ 6 h 6"/>
                <a:gd name="T6" fmla="*/ 1 w 2"/>
                <a:gd name="T7" fmla="*/ 6 h 6"/>
                <a:gd name="T8" fmla="*/ 2 w 2"/>
                <a:gd name="T9" fmla="*/ 6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2" y="6"/>
                  </a:moveTo>
                  <a:lnTo>
                    <a:pt x="1" y="0"/>
                  </a:lnTo>
                  <a:lnTo>
                    <a:pt x="0" y="6"/>
                  </a:lnTo>
                  <a:lnTo>
                    <a:pt x="1" y="6"/>
                  </a:lnTo>
                  <a:lnTo>
                    <a:pt x="2" y="6"/>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657" name="Freeform 17"/>
            <p:cNvSpPr>
              <a:spLocks/>
            </p:cNvSpPr>
            <p:nvPr/>
          </p:nvSpPr>
          <p:spPr bwMode="auto">
            <a:xfrm>
              <a:off x="2327" y="1748"/>
              <a:ext cx="16" cy="48"/>
            </a:xfrm>
            <a:custGeom>
              <a:avLst/>
              <a:gdLst>
                <a:gd name="T0" fmla="*/ 16 w 16"/>
                <a:gd name="T1" fmla="*/ 48 h 48"/>
                <a:gd name="T2" fmla="*/ 8 w 16"/>
                <a:gd name="T3" fmla="*/ 0 h 48"/>
                <a:gd name="T4" fmla="*/ 0 w 16"/>
                <a:gd name="T5" fmla="*/ 48 h 48"/>
                <a:gd name="T6" fmla="*/ 8 w 16"/>
                <a:gd name="T7" fmla="*/ 48 h 48"/>
                <a:gd name="T8" fmla="*/ 16 w 16"/>
                <a:gd name="T9" fmla="*/ 48 h 48"/>
                <a:gd name="T10" fmla="*/ 0 60000 65536"/>
                <a:gd name="T11" fmla="*/ 0 60000 65536"/>
                <a:gd name="T12" fmla="*/ 0 60000 65536"/>
                <a:gd name="T13" fmla="*/ 0 60000 65536"/>
                <a:gd name="T14" fmla="*/ 0 60000 65536"/>
                <a:gd name="T15" fmla="*/ 0 w 16"/>
                <a:gd name="T16" fmla="*/ 0 h 48"/>
                <a:gd name="T17" fmla="*/ 16 w 16"/>
                <a:gd name="T18" fmla="*/ 48 h 48"/>
              </a:gdLst>
              <a:ahLst/>
              <a:cxnLst>
                <a:cxn ang="T10">
                  <a:pos x="T0" y="T1"/>
                </a:cxn>
                <a:cxn ang="T11">
                  <a:pos x="T2" y="T3"/>
                </a:cxn>
                <a:cxn ang="T12">
                  <a:pos x="T4" y="T5"/>
                </a:cxn>
                <a:cxn ang="T13">
                  <a:pos x="T6" y="T7"/>
                </a:cxn>
                <a:cxn ang="T14">
                  <a:pos x="T8" y="T9"/>
                </a:cxn>
              </a:cxnLst>
              <a:rect l="T15" t="T16" r="T17" b="T18"/>
              <a:pathLst>
                <a:path w="16" h="48">
                  <a:moveTo>
                    <a:pt x="16" y="48"/>
                  </a:moveTo>
                  <a:lnTo>
                    <a:pt x="8" y="0"/>
                  </a:lnTo>
                  <a:lnTo>
                    <a:pt x="0" y="48"/>
                  </a:lnTo>
                  <a:lnTo>
                    <a:pt x="8" y="48"/>
                  </a:lnTo>
                  <a:lnTo>
                    <a:pt x="16" y="48"/>
                  </a:lnTo>
                  <a:close/>
                </a:path>
              </a:pathLst>
            </a:custGeom>
            <a:solidFill>
              <a:srgbClr val="000000"/>
            </a:solidFill>
            <a:ln w="0">
              <a:solidFill>
                <a:srgbClr val="000000"/>
              </a:solidFill>
              <a:prstDash val="solid"/>
              <a:round/>
              <a:headEnd/>
              <a:tailEnd/>
            </a:ln>
          </p:spPr>
          <p:txBody>
            <a:bodyPr/>
            <a:lstStyle/>
            <a:p>
              <a:endParaRPr lang="en-IN"/>
            </a:p>
          </p:txBody>
        </p:sp>
        <p:sp>
          <p:nvSpPr>
            <p:cNvPr id="112658" name="Line 18"/>
            <p:cNvSpPr>
              <a:spLocks noChangeShapeType="1"/>
            </p:cNvSpPr>
            <p:nvPr/>
          </p:nvSpPr>
          <p:spPr bwMode="auto">
            <a:xfrm flipV="1">
              <a:off x="2335" y="1796"/>
              <a:ext cx="1" cy="16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659" name="Freeform 19"/>
            <p:cNvSpPr>
              <a:spLocks/>
            </p:cNvSpPr>
            <p:nvPr/>
          </p:nvSpPr>
          <p:spPr bwMode="auto">
            <a:xfrm>
              <a:off x="2327" y="3502"/>
              <a:ext cx="112" cy="111"/>
            </a:xfrm>
            <a:custGeom>
              <a:avLst/>
              <a:gdLst>
                <a:gd name="T0" fmla="*/ 14 w 14"/>
                <a:gd name="T1" fmla="*/ 7 h 14"/>
                <a:gd name="T2" fmla="*/ 0 w 14"/>
                <a:gd name="T3" fmla="*/ 14 h 14"/>
                <a:gd name="T4" fmla="*/ 0 w 14"/>
                <a:gd name="T5" fmla="*/ 0 h 14"/>
                <a:gd name="T6" fmla="*/ 14 w 14"/>
                <a:gd name="T7" fmla="*/ 7 h 14"/>
                <a:gd name="T8" fmla="*/ 0 60000 65536"/>
                <a:gd name="T9" fmla="*/ 0 60000 65536"/>
                <a:gd name="T10" fmla="*/ 0 60000 65536"/>
                <a:gd name="T11" fmla="*/ 0 60000 65536"/>
                <a:gd name="T12" fmla="*/ 0 w 14"/>
                <a:gd name="T13" fmla="*/ 0 h 14"/>
                <a:gd name="T14" fmla="*/ 14 w 14"/>
                <a:gd name="T15" fmla="*/ 14 h 14"/>
              </a:gdLst>
              <a:ahLst/>
              <a:cxnLst>
                <a:cxn ang="T8">
                  <a:pos x="T0" y="T1"/>
                </a:cxn>
                <a:cxn ang="T9">
                  <a:pos x="T2" y="T3"/>
                </a:cxn>
                <a:cxn ang="T10">
                  <a:pos x="T4" y="T5"/>
                </a:cxn>
                <a:cxn ang="T11">
                  <a:pos x="T6" y="T7"/>
                </a:cxn>
              </a:cxnLst>
              <a:rect l="T12" t="T13" r="T14" b="T15"/>
              <a:pathLst>
                <a:path w="14" h="14">
                  <a:moveTo>
                    <a:pt x="14" y="7"/>
                  </a:moveTo>
                  <a:lnTo>
                    <a:pt x="0" y="14"/>
                  </a:lnTo>
                  <a:lnTo>
                    <a:pt x="0" y="0"/>
                  </a:lnTo>
                  <a:lnTo>
                    <a:pt x="14" y="7"/>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660" name="Line 20"/>
            <p:cNvSpPr>
              <a:spLocks noChangeShapeType="1"/>
            </p:cNvSpPr>
            <p:nvPr/>
          </p:nvSpPr>
          <p:spPr bwMode="auto">
            <a:xfrm flipV="1">
              <a:off x="1714" y="3342"/>
              <a:ext cx="1" cy="130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661" name="Line 21"/>
            <p:cNvSpPr>
              <a:spLocks noChangeShapeType="1"/>
            </p:cNvSpPr>
            <p:nvPr/>
          </p:nvSpPr>
          <p:spPr bwMode="auto">
            <a:xfrm flipH="1">
              <a:off x="1012" y="4530"/>
              <a:ext cx="110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662" name="Line 22"/>
            <p:cNvSpPr>
              <a:spLocks noChangeShapeType="1"/>
            </p:cNvSpPr>
            <p:nvPr/>
          </p:nvSpPr>
          <p:spPr bwMode="auto">
            <a:xfrm>
              <a:off x="2455" y="3557"/>
              <a:ext cx="263"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663" name="Rectangle 23"/>
            <p:cNvSpPr>
              <a:spLocks noChangeArrowheads="1"/>
            </p:cNvSpPr>
            <p:nvPr/>
          </p:nvSpPr>
          <p:spPr bwMode="auto">
            <a:xfrm>
              <a:off x="1172" y="3669"/>
              <a:ext cx="279" cy="39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12664" name="Freeform 24"/>
            <p:cNvSpPr>
              <a:spLocks/>
            </p:cNvSpPr>
            <p:nvPr/>
          </p:nvSpPr>
          <p:spPr bwMode="auto">
            <a:xfrm>
              <a:off x="1307" y="2816"/>
              <a:ext cx="136" cy="96"/>
            </a:xfrm>
            <a:custGeom>
              <a:avLst/>
              <a:gdLst>
                <a:gd name="T0" fmla="*/ 17 w 17"/>
                <a:gd name="T1" fmla="*/ 0 h 12"/>
                <a:gd name="T2" fmla="*/ 12 w 17"/>
                <a:gd name="T3" fmla="*/ 1 h 12"/>
                <a:gd name="T4" fmla="*/ 8 w 17"/>
                <a:gd name="T5" fmla="*/ 3 h 12"/>
                <a:gd name="T6" fmla="*/ 4 w 17"/>
                <a:gd name="T7" fmla="*/ 7 h 12"/>
                <a:gd name="T8" fmla="*/ 0 w 17"/>
                <a:gd name="T9" fmla="*/ 12 h 12"/>
                <a:gd name="T10" fmla="*/ 0 60000 65536"/>
                <a:gd name="T11" fmla="*/ 0 60000 65536"/>
                <a:gd name="T12" fmla="*/ 0 60000 65536"/>
                <a:gd name="T13" fmla="*/ 0 60000 65536"/>
                <a:gd name="T14" fmla="*/ 0 60000 65536"/>
                <a:gd name="T15" fmla="*/ 0 w 17"/>
                <a:gd name="T16" fmla="*/ 0 h 12"/>
                <a:gd name="T17" fmla="*/ 17 w 17"/>
                <a:gd name="T18" fmla="*/ 12 h 12"/>
              </a:gdLst>
              <a:ahLst/>
              <a:cxnLst>
                <a:cxn ang="T10">
                  <a:pos x="T0" y="T1"/>
                </a:cxn>
                <a:cxn ang="T11">
                  <a:pos x="T2" y="T3"/>
                </a:cxn>
                <a:cxn ang="T12">
                  <a:pos x="T4" y="T5"/>
                </a:cxn>
                <a:cxn ang="T13">
                  <a:pos x="T6" y="T7"/>
                </a:cxn>
                <a:cxn ang="T14">
                  <a:pos x="T8" y="T9"/>
                </a:cxn>
              </a:cxnLst>
              <a:rect l="T15" t="T16" r="T17" b="T18"/>
              <a:pathLst>
                <a:path w="17" h="12">
                  <a:moveTo>
                    <a:pt x="17" y="0"/>
                  </a:moveTo>
                  <a:lnTo>
                    <a:pt x="12" y="1"/>
                  </a:lnTo>
                  <a:lnTo>
                    <a:pt x="8" y="3"/>
                  </a:lnTo>
                  <a:lnTo>
                    <a:pt x="4" y="7"/>
                  </a:lnTo>
                  <a:lnTo>
                    <a:pt x="0" y="12"/>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665" name="Freeform 25"/>
            <p:cNvSpPr>
              <a:spLocks/>
            </p:cNvSpPr>
            <p:nvPr/>
          </p:nvSpPr>
          <p:spPr bwMode="auto">
            <a:xfrm>
              <a:off x="1307" y="2912"/>
              <a:ext cx="136" cy="88"/>
            </a:xfrm>
            <a:custGeom>
              <a:avLst/>
              <a:gdLst>
                <a:gd name="T0" fmla="*/ 0 w 17"/>
                <a:gd name="T1" fmla="*/ 0 h 11"/>
                <a:gd name="T2" fmla="*/ 4 w 17"/>
                <a:gd name="T3" fmla="*/ 5 h 11"/>
                <a:gd name="T4" fmla="*/ 8 w 17"/>
                <a:gd name="T5" fmla="*/ 8 h 11"/>
                <a:gd name="T6" fmla="*/ 12 w 17"/>
                <a:gd name="T7" fmla="*/ 10 h 11"/>
                <a:gd name="T8" fmla="*/ 17 w 17"/>
                <a:gd name="T9" fmla="*/ 11 h 11"/>
                <a:gd name="T10" fmla="*/ 0 60000 65536"/>
                <a:gd name="T11" fmla="*/ 0 60000 65536"/>
                <a:gd name="T12" fmla="*/ 0 60000 65536"/>
                <a:gd name="T13" fmla="*/ 0 60000 65536"/>
                <a:gd name="T14" fmla="*/ 0 60000 65536"/>
                <a:gd name="T15" fmla="*/ 0 w 17"/>
                <a:gd name="T16" fmla="*/ 0 h 11"/>
                <a:gd name="T17" fmla="*/ 17 w 17"/>
                <a:gd name="T18" fmla="*/ 11 h 11"/>
              </a:gdLst>
              <a:ahLst/>
              <a:cxnLst>
                <a:cxn ang="T10">
                  <a:pos x="T0" y="T1"/>
                </a:cxn>
                <a:cxn ang="T11">
                  <a:pos x="T2" y="T3"/>
                </a:cxn>
                <a:cxn ang="T12">
                  <a:pos x="T4" y="T5"/>
                </a:cxn>
                <a:cxn ang="T13">
                  <a:pos x="T6" y="T7"/>
                </a:cxn>
                <a:cxn ang="T14">
                  <a:pos x="T8" y="T9"/>
                </a:cxn>
              </a:cxnLst>
              <a:rect l="T15" t="T16" r="T17" b="T18"/>
              <a:pathLst>
                <a:path w="17" h="11">
                  <a:moveTo>
                    <a:pt x="0" y="0"/>
                  </a:moveTo>
                  <a:lnTo>
                    <a:pt x="4" y="5"/>
                  </a:lnTo>
                  <a:lnTo>
                    <a:pt x="8" y="8"/>
                  </a:lnTo>
                  <a:lnTo>
                    <a:pt x="12" y="10"/>
                  </a:lnTo>
                  <a:lnTo>
                    <a:pt x="17" y="11"/>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666" name="Freeform 26"/>
            <p:cNvSpPr>
              <a:spLocks/>
            </p:cNvSpPr>
            <p:nvPr/>
          </p:nvSpPr>
          <p:spPr bwMode="auto">
            <a:xfrm>
              <a:off x="1490" y="2816"/>
              <a:ext cx="16" cy="88"/>
            </a:xfrm>
            <a:custGeom>
              <a:avLst/>
              <a:gdLst>
                <a:gd name="T0" fmla="*/ 2 w 2"/>
                <a:gd name="T1" fmla="*/ 0 h 11"/>
                <a:gd name="T2" fmla="*/ 1 w 2"/>
                <a:gd name="T3" fmla="*/ 5 h 11"/>
                <a:gd name="T4" fmla="*/ 0 w 2"/>
                <a:gd name="T5" fmla="*/ 11 h 11"/>
                <a:gd name="T6" fmla="*/ 0 60000 65536"/>
                <a:gd name="T7" fmla="*/ 0 60000 65536"/>
                <a:gd name="T8" fmla="*/ 0 60000 65536"/>
                <a:gd name="T9" fmla="*/ 0 w 2"/>
                <a:gd name="T10" fmla="*/ 0 h 11"/>
                <a:gd name="T11" fmla="*/ 2 w 2"/>
                <a:gd name="T12" fmla="*/ 11 h 11"/>
              </a:gdLst>
              <a:ahLst/>
              <a:cxnLst>
                <a:cxn ang="T6">
                  <a:pos x="T0" y="T1"/>
                </a:cxn>
                <a:cxn ang="T7">
                  <a:pos x="T2" y="T3"/>
                </a:cxn>
                <a:cxn ang="T8">
                  <a:pos x="T4" y="T5"/>
                </a:cxn>
              </a:cxnLst>
              <a:rect l="T9" t="T10" r="T11" b="T12"/>
              <a:pathLst>
                <a:path w="2" h="11">
                  <a:moveTo>
                    <a:pt x="2" y="0"/>
                  </a:moveTo>
                  <a:lnTo>
                    <a:pt x="1" y="5"/>
                  </a:lnTo>
                  <a:lnTo>
                    <a:pt x="0" y="11"/>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667" name="Freeform 27"/>
            <p:cNvSpPr>
              <a:spLocks/>
            </p:cNvSpPr>
            <p:nvPr/>
          </p:nvSpPr>
          <p:spPr bwMode="auto">
            <a:xfrm>
              <a:off x="1490" y="2912"/>
              <a:ext cx="16" cy="88"/>
            </a:xfrm>
            <a:custGeom>
              <a:avLst/>
              <a:gdLst>
                <a:gd name="T0" fmla="*/ 0 w 2"/>
                <a:gd name="T1" fmla="*/ 0 h 11"/>
                <a:gd name="T2" fmla="*/ 1 w 2"/>
                <a:gd name="T3" fmla="*/ 6 h 11"/>
                <a:gd name="T4" fmla="*/ 2 w 2"/>
                <a:gd name="T5" fmla="*/ 11 h 11"/>
                <a:gd name="T6" fmla="*/ 0 60000 65536"/>
                <a:gd name="T7" fmla="*/ 0 60000 65536"/>
                <a:gd name="T8" fmla="*/ 0 60000 65536"/>
                <a:gd name="T9" fmla="*/ 0 w 2"/>
                <a:gd name="T10" fmla="*/ 0 h 11"/>
                <a:gd name="T11" fmla="*/ 2 w 2"/>
                <a:gd name="T12" fmla="*/ 11 h 11"/>
              </a:gdLst>
              <a:ahLst/>
              <a:cxnLst>
                <a:cxn ang="T6">
                  <a:pos x="T0" y="T1"/>
                </a:cxn>
                <a:cxn ang="T7">
                  <a:pos x="T2" y="T3"/>
                </a:cxn>
                <a:cxn ang="T8">
                  <a:pos x="T4" y="T5"/>
                </a:cxn>
              </a:cxnLst>
              <a:rect l="T9" t="T10" r="T11" b="T12"/>
              <a:pathLst>
                <a:path w="2" h="11">
                  <a:moveTo>
                    <a:pt x="0" y="0"/>
                  </a:moveTo>
                  <a:lnTo>
                    <a:pt x="1" y="6"/>
                  </a:lnTo>
                  <a:lnTo>
                    <a:pt x="2" y="11"/>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668" name="Line 28"/>
            <p:cNvSpPr>
              <a:spLocks noChangeShapeType="1"/>
            </p:cNvSpPr>
            <p:nvPr/>
          </p:nvSpPr>
          <p:spPr bwMode="auto">
            <a:xfrm flipH="1">
              <a:off x="1443" y="2816"/>
              <a:ext cx="63"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669" name="Line 29"/>
            <p:cNvSpPr>
              <a:spLocks noChangeShapeType="1"/>
            </p:cNvSpPr>
            <p:nvPr/>
          </p:nvSpPr>
          <p:spPr bwMode="auto">
            <a:xfrm flipH="1">
              <a:off x="1443" y="3000"/>
              <a:ext cx="63"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670" name="Freeform 30"/>
            <p:cNvSpPr>
              <a:spLocks/>
            </p:cNvSpPr>
            <p:nvPr/>
          </p:nvSpPr>
          <p:spPr bwMode="auto">
            <a:xfrm>
              <a:off x="1068" y="2721"/>
              <a:ext cx="111" cy="111"/>
            </a:xfrm>
            <a:custGeom>
              <a:avLst/>
              <a:gdLst>
                <a:gd name="T0" fmla="*/ 0 w 14"/>
                <a:gd name="T1" fmla="*/ 7 h 14"/>
                <a:gd name="T2" fmla="*/ 14 w 14"/>
                <a:gd name="T3" fmla="*/ 14 h 14"/>
                <a:gd name="T4" fmla="*/ 14 w 14"/>
                <a:gd name="T5" fmla="*/ 0 h 14"/>
                <a:gd name="T6" fmla="*/ 0 w 14"/>
                <a:gd name="T7" fmla="*/ 7 h 14"/>
                <a:gd name="T8" fmla="*/ 0 60000 65536"/>
                <a:gd name="T9" fmla="*/ 0 60000 65536"/>
                <a:gd name="T10" fmla="*/ 0 60000 65536"/>
                <a:gd name="T11" fmla="*/ 0 60000 65536"/>
                <a:gd name="T12" fmla="*/ 0 w 14"/>
                <a:gd name="T13" fmla="*/ 0 h 14"/>
                <a:gd name="T14" fmla="*/ 14 w 14"/>
                <a:gd name="T15" fmla="*/ 14 h 14"/>
              </a:gdLst>
              <a:ahLst/>
              <a:cxnLst>
                <a:cxn ang="T8">
                  <a:pos x="T0" y="T1"/>
                </a:cxn>
                <a:cxn ang="T9">
                  <a:pos x="T2" y="T3"/>
                </a:cxn>
                <a:cxn ang="T10">
                  <a:pos x="T4" y="T5"/>
                </a:cxn>
                <a:cxn ang="T11">
                  <a:pos x="T6" y="T7"/>
                </a:cxn>
              </a:cxnLst>
              <a:rect l="T12" t="T13" r="T14" b="T15"/>
              <a:pathLst>
                <a:path w="14" h="14">
                  <a:moveTo>
                    <a:pt x="0" y="7"/>
                  </a:moveTo>
                  <a:lnTo>
                    <a:pt x="14" y="14"/>
                  </a:lnTo>
                  <a:lnTo>
                    <a:pt x="14" y="0"/>
                  </a:lnTo>
                  <a:lnTo>
                    <a:pt x="0" y="7"/>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671" name="Line 31"/>
            <p:cNvSpPr>
              <a:spLocks noChangeShapeType="1"/>
            </p:cNvSpPr>
            <p:nvPr/>
          </p:nvSpPr>
          <p:spPr bwMode="auto">
            <a:xfrm>
              <a:off x="2024" y="1358"/>
              <a:ext cx="1" cy="173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672" name="Line 32"/>
            <p:cNvSpPr>
              <a:spLocks noChangeShapeType="1"/>
            </p:cNvSpPr>
            <p:nvPr/>
          </p:nvSpPr>
          <p:spPr bwMode="auto">
            <a:xfrm flipV="1">
              <a:off x="1634" y="1884"/>
              <a:ext cx="1" cy="121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673" name="Line 33"/>
            <p:cNvSpPr>
              <a:spLocks noChangeShapeType="1"/>
            </p:cNvSpPr>
            <p:nvPr/>
          </p:nvSpPr>
          <p:spPr bwMode="auto">
            <a:xfrm flipH="1">
              <a:off x="1490" y="2912"/>
              <a:ext cx="53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674" name="Line 34"/>
            <p:cNvSpPr>
              <a:spLocks noChangeShapeType="1"/>
            </p:cNvSpPr>
            <p:nvPr/>
          </p:nvSpPr>
          <p:spPr bwMode="auto">
            <a:xfrm flipH="1">
              <a:off x="1506" y="2840"/>
              <a:ext cx="128"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675" name="Line 35"/>
            <p:cNvSpPr>
              <a:spLocks noChangeShapeType="1"/>
            </p:cNvSpPr>
            <p:nvPr/>
          </p:nvSpPr>
          <p:spPr bwMode="auto">
            <a:xfrm flipH="1">
              <a:off x="1012" y="2776"/>
              <a:ext cx="5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676" name="Line 36"/>
            <p:cNvSpPr>
              <a:spLocks noChangeShapeType="1"/>
            </p:cNvSpPr>
            <p:nvPr/>
          </p:nvSpPr>
          <p:spPr bwMode="auto">
            <a:xfrm flipH="1">
              <a:off x="1179" y="2776"/>
              <a:ext cx="48"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677" name="Line 37"/>
            <p:cNvSpPr>
              <a:spLocks noChangeShapeType="1"/>
            </p:cNvSpPr>
            <p:nvPr/>
          </p:nvSpPr>
          <p:spPr bwMode="auto">
            <a:xfrm flipH="1">
              <a:off x="1004" y="1326"/>
              <a:ext cx="95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678" name="Line 38"/>
            <p:cNvSpPr>
              <a:spLocks noChangeShapeType="1"/>
            </p:cNvSpPr>
            <p:nvPr/>
          </p:nvSpPr>
          <p:spPr bwMode="auto">
            <a:xfrm flipH="1">
              <a:off x="1012" y="904"/>
              <a:ext cx="95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679" name="Freeform 39"/>
            <p:cNvSpPr>
              <a:spLocks/>
            </p:cNvSpPr>
            <p:nvPr/>
          </p:nvSpPr>
          <p:spPr bwMode="auto">
            <a:xfrm>
              <a:off x="2989" y="896"/>
              <a:ext cx="48" cy="24"/>
            </a:xfrm>
            <a:custGeom>
              <a:avLst/>
              <a:gdLst>
                <a:gd name="T0" fmla="*/ 6 w 6"/>
                <a:gd name="T1" fmla="*/ 0 h 3"/>
                <a:gd name="T2" fmla="*/ 0 w 6"/>
                <a:gd name="T3" fmla="*/ 1 h 3"/>
                <a:gd name="T4" fmla="*/ 6 w 6"/>
                <a:gd name="T5" fmla="*/ 3 h 3"/>
                <a:gd name="T6" fmla="*/ 6 w 6"/>
                <a:gd name="T7" fmla="*/ 1 h 3"/>
                <a:gd name="T8" fmla="*/ 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680" name="Freeform 40"/>
            <p:cNvSpPr>
              <a:spLocks/>
            </p:cNvSpPr>
            <p:nvPr/>
          </p:nvSpPr>
          <p:spPr bwMode="auto">
            <a:xfrm>
              <a:off x="2989" y="896"/>
              <a:ext cx="48" cy="24"/>
            </a:xfrm>
            <a:custGeom>
              <a:avLst/>
              <a:gdLst>
                <a:gd name="T0" fmla="*/ 48 w 48"/>
                <a:gd name="T1" fmla="*/ 0 h 24"/>
                <a:gd name="T2" fmla="*/ 0 w 48"/>
                <a:gd name="T3" fmla="*/ 8 h 24"/>
                <a:gd name="T4" fmla="*/ 48 w 48"/>
                <a:gd name="T5" fmla="*/ 24 h 24"/>
                <a:gd name="T6" fmla="*/ 48 w 48"/>
                <a:gd name="T7" fmla="*/ 8 h 24"/>
                <a:gd name="T8" fmla="*/ 48 w 48"/>
                <a:gd name="T9" fmla="*/ 0 h 24"/>
                <a:gd name="T10" fmla="*/ 0 60000 65536"/>
                <a:gd name="T11" fmla="*/ 0 60000 65536"/>
                <a:gd name="T12" fmla="*/ 0 60000 65536"/>
                <a:gd name="T13" fmla="*/ 0 60000 65536"/>
                <a:gd name="T14" fmla="*/ 0 60000 65536"/>
                <a:gd name="T15" fmla="*/ 0 w 48"/>
                <a:gd name="T16" fmla="*/ 0 h 24"/>
                <a:gd name="T17" fmla="*/ 48 w 48"/>
                <a:gd name="T18" fmla="*/ 24 h 24"/>
              </a:gdLst>
              <a:ahLst/>
              <a:cxnLst>
                <a:cxn ang="T10">
                  <a:pos x="T0" y="T1"/>
                </a:cxn>
                <a:cxn ang="T11">
                  <a:pos x="T2" y="T3"/>
                </a:cxn>
                <a:cxn ang="T12">
                  <a:pos x="T4" y="T5"/>
                </a:cxn>
                <a:cxn ang="T13">
                  <a:pos x="T6" y="T7"/>
                </a:cxn>
                <a:cxn ang="T14">
                  <a:pos x="T8" y="T9"/>
                </a:cxn>
              </a:cxnLst>
              <a:rect l="T15" t="T16" r="T17" b="T18"/>
              <a:pathLst>
                <a:path w="48" h="24">
                  <a:moveTo>
                    <a:pt x="48" y="0"/>
                  </a:moveTo>
                  <a:lnTo>
                    <a:pt x="0" y="8"/>
                  </a:lnTo>
                  <a:lnTo>
                    <a:pt x="48" y="24"/>
                  </a:lnTo>
                  <a:lnTo>
                    <a:pt x="48" y="8"/>
                  </a:lnTo>
                  <a:lnTo>
                    <a:pt x="48" y="0"/>
                  </a:lnTo>
                  <a:close/>
                </a:path>
              </a:pathLst>
            </a:custGeom>
            <a:solidFill>
              <a:srgbClr val="000000"/>
            </a:solidFill>
            <a:ln w="0">
              <a:solidFill>
                <a:srgbClr val="000000"/>
              </a:solidFill>
              <a:prstDash val="solid"/>
              <a:round/>
              <a:headEnd/>
              <a:tailEnd/>
            </a:ln>
          </p:spPr>
          <p:txBody>
            <a:bodyPr/>
            <a:lstStyle/>
            <a:p>
              <a:endParaRPr lang="en-IN"/>
            </a:p>
          </p:txBody>
        </p:sp>
        <p:sp>
          <p:nvSpPr>
            <p:cNvPr id="112681" name="Line 41"/>
            <p:cNvSpPr>
              <a:spLocks noChangeShapeType="1"/>
            </p:cNvSpPr>
            <p:nvPr/>
          </p:nvSpPr>
          <p:spPr bwMode="auto">
            <a:xfrm flipH="1">
              <a:off x="3037" y="904"/>
              <a:ext cx="36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682" name="Freeform 42"/>
            <p:cNvSpPr>
              <a:spLocks/>
            </p:cNvSpPr>
            <p:nvPr/>
          </p:nvSpPr>
          <p:spPr bwMode="auto">
            <a:xfrm>
              <a:off x="2989" y="1318"/>
              <a:ext cx="48" cy="24"/>
            </a:xfrm>
            <a:custGeom>
              <a:avLst/>
              <a:gdLst>
                <a:gd name="T0" fmla="*/ 6 w 6"/>
                <a:gd name="T1" fmla="*/ 0 h 3"/>
                <a:gd name="T2" fmla="*/ 0 w 6"/>
                <a:gd name="T3" fmla="*/ 1 h 3"/>
                <a:gd name="T4" fmla="*/ 6 w 6"/>
                <a:gd name="T5" fmla="*/ 3 h 3"/>
                <a:gd name="T6" fmla="*/ 6 w 6"/>
                <a:gd name="T7" fmla="*/ 1 h 3"/>
                <a:gd name="T8" fmla="*/ 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683" name="Freeform 43"/>
            <p:cNvSpPr>
              <a:spLocks/>
            </p:cNvSpPr>
            <p:nvPr/>
          </p:nvSpPr>
          <p:spPr bwMode="auto">
            <a:xfrm>
              <a:off x="2989" y="1318"/>
              <a:ext cx="48" cy="24"/>
            </a:xfrm>
            <a:custGeom>
              <a:avLst/>
              <a:gdLst>
                <a:gd name="T0" fmla="*/ 48 w 48"/>
                <a:gd name="T1" fmla="*/ 0 h 24"/>
                <a:gd name="T2" fmla="*/ 0 w 48"/>
                <a:gd name="T3" fmla="*/ 8 h 24"/>
                <a:gd name="T4" fmla="*/ 48 w 48"/>
                <a:gd name="T5" fmla="*/ 24 h 24"/>
                <a:gd name="T6" fmla="*/ 48 w 48"/>
                <a:gd name="T7" fmla="*/ 8 h 24"/>
                <a:gd name="T8" fmla="*/ 48 w 48"/>
                <a:gd name="T9" fmla="*/ 0 h 24"/>
                <a:gd name="T10" fmla="*/ 0 60000 65536"/>
                <a:gd name="T11" fmla="*/ 0 60000 65536"/>
                <a:gd name="T12" fmla="*/ 0 60000 65536"/>
                <a:gd name="T13" fmla="*/ 0 60000 65536"/>
                <a:gd name="T14" fmla="*/ 0 60000 65536"/>
                <a:gd name="T15" fmla="*/ 0 w 48"/>
                <a:gd name="T16" fmla="*/ 0 h 24"/>
                <a:gd name="T17" fmla="*/ 48 w 48"/>
                <a:gd name="T18" fmla="*/ 24 h 24"/>
              </a:gdLst>
              <a:ahLst/>
              <a:cxnLst>
                <a:cxn ang="T10">
                  <a:pos x="T0" y="T1"/>
                </a:cxn>
                <a:cxn ang="T11">
                  <a:pos x="T2" y="T3"/>
                </a:cxn>
                <a:cxn ang="T12">
                  <a:pos x="T4" y="T5"/>
                </a:cxn>
                <a:cxn ang="T13">
                  <a:pos x="T6" y="T7"/>
                </a:cxn>
                <a:cxn ang="T14">
                  <a:pos x="T8" y="T9"/>
                </a:cxn>
              </a:cxnLst>
              <a:rect l="T15" t="T16" r="T17" b="T18"/>
              <a:pathLst>
                <a:path w="48" h="24">
                  <a:moveTo>
                    <a:pt x="48" y="0"/>
                  </a:moveTo>
                  <a:lnTo>
                    <a:pt x="0" y="8"/>
                  </a:lnTo>
                  <a:lnTo>
                    <a:pt x="48" y="24"/>
                  </a:lnTo>
                  <a:lnTo>
                    <a:pt x="48" y="8"/>
                  </a:lnTo>
                  <a:lnTo>
                    <a:pt x="48" y="0"/>
                  </a:lnTo>
                  <a:close/>
                </a:path>
              </a:pathLst>
            </a:custGeom>
            <a:solidFill>
              <a:srgbClr val="000000"/>
            </a:solidFill>
            <a:ln w="0">
              <a:solidFill>
                <a:srgbClr val="000000"/>
              </a:solidFill>
              <a:prstDash val="solid"/>
              <a:round/>
              <a:headEnd/>
              <a:tailEnd/>
            </a:ln>
          </p:spPr>
          <p:txBody>
            <a:bodyPr/>
            <a:lstStyle/>
            <a:p>
              <a:endParaRPr lang="en-IN"/>
            </a:p>
          </p:txBody>
        </p:sp>
        <p:sp>
          <p:nvSpPr>
            <p:cNvPr id="112684" name="Line 44"/>
            <p:cNvSpPr>
              <a:spLocks noChangeShapeType="1"/>
            </p:cNvSpPr>
            <p:nvPr/>
          </p:nvSpPr>
          <p:spPr bwMode="auto">
            <a:xfrm flipH="1">
              <a:off x="3037" y="1326"/>
              <a:ext cx="37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685" name="Line 45"/>
            <p:cNvSpPr>
              <a:spLocks noChangeShapeType="1"/>
            </p:cNvSpPr>
            <p:nvPr/>
          </p:nvSpPr>
          <p:spPr bwMode="auto">
            <a:xfrm flipH="1">
              <a:off x="1012" y="3446"/>
              <a:ext cx="75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686" name="Line 46"/>
            <p:cNvSpPr>
              <a:spLocks noChangeShapeType="1"/>
            </p:cNvSpPr>
            <p:nvPr/>
          </p:nvSpPr>
          <p:spPr bwMode="auto">
            <a:xfrm flipV="1">
              <a:off x="1546" y="3342"/>
              <a:ext cx="1" cy="10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687" name="Line 47"/>
            <p:cNvSpPr>
              <a:spLocks noChangeShapeType="1"/>
            </p:cNvSpPr>
            <p:nvPr/>
          </p:nvSpPr>
          <p:spPr bwMode="auto">
            <a:xfrm flipV="1">
              <a:off x="1634" y="3342"/>
              <a:ext cx="1" cy="52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688" name="Line 48"/>
            <p:cNvSpPr>
              <a:spLocks noChangeShapeType="1"/>
            </p:cNvSpPr>
            <p:nvPr/>
          </p:nvSpPr>
          <p:spPr bwMode="auto">
            <a:xfrm flipV="1">
              <a:off x="1674" y="3342"/>
              <a:ext cx="1" cy="10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689" name="Line 49"/>
            <p:cNvSpPr>
              <a:spLocks noChangeShapeType="1"/>
            </p:cNvSpPr>
            <p:nvPr/>
          </p:nvSpPr>
          <p:spPr bwMode="auto">
            <a:xfrm>
              <a:off x="1769" y="3446"/>
              <a:ext cx="909"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690" name="Line 50"/>
            <p:cNvSpPr>
              <a:spLocks noChangeShapeType="1"/>
            </p:cNvSpPr>
            <p:nvPr/>
          </p:nvSpPr>
          <p:spPr bwMode="auto">
            <a:xfrm>
              <a:off x="1012" y="3557"/>
              <a:ext cx="131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691" name="Line 51"/>
            <p:cNvSpPr>
              <a:spLocks noChangeShapeType="1"/>
            </p:cNvSpPr>
            <p:nvPr/>
          </p:nvSpPr>
          <p:spPr bwMode="auto">
            <a:xfrm flipH="1">
              <a:off x="1451" y="3868"/>
              <a:ext cx="130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692" name="Line 52"/>
            <p:cNvSpPr>
              <a:spLocks noChangeShapeType="1"/>
            </p:cNvSpPr>
            <p:nvPr/>
          </p:nvSpPr>
          <p:spPr bwMode="auto">
            <a:xfrm flipH="1">
              <a:off x="1012" y="4235"/>
              <a:ext cx="178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693" name="Freeform 53"/>
            <p:cNvSpPr>
              <a:spLocks/>
            </p:cNvSpPr>
            <p:nvPr/>
          </p:nvSpPr>
          <p:spPr bwMode="auto">
            <a:xfrm>
              <a:off x="1108" y="3717"/>
              <a:ext cx="48" cy="16"/>
            </a:xfrm>
            <a:custGeom>
              <a:avLst/>
              <a:gdLst>
                <a:gd name="T0" fmla="*/ 0 w 6"/>
                <a:gd name="T1" fmla="*/ 2 h 2"/>
                <a:gd name="T2" fmla="*/ 6 w 6"/>
                <a:gd name="T3" fmla="*/ 1 h 2"/>
                <a:gd name="T4" fmla="*/ 0 w 6"/>
                <a:gd name="T5" fmla="*/ 0 h 2"/>
                <a:gd name="T6" fmla="*/ 0 w 6"/>
                <a:gd name="T7" fmla="*/ 1 h 2"/>
                <a:gd name="T8" fmla="*/ 0 w 6"/>
                <a:gd name="T9" fmla="*/ 2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694" name="Freeform 54"/>
            <p:cNvSpPr>
              <a:spLocks/>
            </p:cNvSpPr>
            <p:nvPr/>
          </p:nvSpPr>
          <p:spPr bwMode="auto">
            <a:xfrm>
              <a:off x="1108" y="3717"/>
              <a:ext cx="48" cy="16"/>
            </a:xfrm>
            <a:custGeom>
              <a:avLst/>
              <a:gdLst>
                <a:gd name="T0" fmla="*/ 0 w 48"/>
                <a:gd name="T1" fmla="*/ 16 h 16"/>
                <a:gd name="T2" fmla="*/ 48 w 48"/>
                <a:gd name="T3" fmla="*/ 8 h 16"/>
                <a:gd name="T4" fmla="*/ 0 w 48"/>
                <a:gd name="T5" fmla="*/ 0 h 16"/>
                <a:gd name="T6" fmla="*/ 0 w 48"/>
                <a:gd name="T7" fmla="*/ 8 h 16"/>
                <a:gd name="T8" fmla="*/ 0 w 48"/>
                <a:gd name="T9" fmla="*/ 16 h 16"/>
                <a:gd name="T10" fmla="*/ 0 60000 65536"/>
                <a:gd name="T11" fmla="*/ 0 60000 65536"/>
                <a:gd name="T12" fmla="*/ 0 60000 65536"/>
                <a:gd name="T13" fmla="*/ 0 60000 65536"/>
                <a:gd name="T14" fmla="*/ 0 60000 65536"/>
                <a:gd name="T15" fmla="*/ 0 w 48"/>
                <a:gd name="T16" fmla="*/ 0 h 16"/>
                <a:gd name="T17" fmla="*/ 48 w 48"/>
                <a:gd name="T18" fmla="*/ 16 h 16"/>
              </a:gdLst>
              <a:ahLst/>
              <a:cxnLst>
                <a:cxn ang="T10">
                  <a:pos x="T0" y="T1"/>
                </a:cxn>
                <a:cxn ang="T11">
                  <a:pos x="T2" y="T3"/>
                </a:cxn>
                <a:cxn ang="T12">
                  <a:pos x="T4" y="T5"/>
                </a:cxn>
                <a:cxn ang="T13">
                  <a:pos x="T6" y="T7"/>
                </a:cxn>
                <a:cxn ang="T14">
                  <a:pos x="T8" y="T9"/>
                </a:cxn>
              </a:cxnLst>
              <a:rect l="T15" t="T16" r="T17" b="T18"/>
              <a:pathLst>
                <a:path w="48" h="16">
                  <a:moveTo>
                    <a:pt x="0" y="16"/>
                  </a:moveTo>
                  <a:lnTo>
                    <a:pt x="48" y="8"/>
                  </a:lnTo>
                  <a:lnTo>
                    <a:pt x="0" y="0"/>
                  </a:lnTo>
                  <a:lnTo>
                    <a:pt x="0" y="8"/>
                  </a:lnTo>
                  <a:lnTo>
                    <a:pt x="0" y="16"/>
                  </a:lnTo>
                  <a:close/>
                </a:path>
              </a:pathLst>
            </a:custGeom>
            <a:solidFill>
              <a:srgbClr val="000000"/>
            </a:solidFill>
            <a:ln w="0">
              <a:solidFill>
                <a:srgbClr val="000000"/>
              </a:solidFill>
              <a:prstDash val="solid"/>
              <a:round/>
              <a:headEnd/>
              <a:tailEnd/>
            </a:ln>
          </p:spPr>
          <p:txBody>
            <a:bodyPr/>
            <a:lstStyle/>
            <a:p>
              <a:endParaRPr lang="en-IN"/>
            </a:p>
          </p:txBody>
        </p:sp>
        <p:sp>
          <p:nvSpPr>
            <p:cNvPr id="112695" name="Line 55"/>
            <p:cNvSpPr>
              <a:spLocks noChangeShapeType="1"/>
            </p:cNvSpPr>
            <p:nvPr/>
          </p:nvSpPr>
          <p:spPr bwMode="auto">
            <a:xfrm flipH="1">
              <a:off x="1012" y="3725"/>
              <a:ext cx="9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696" name="Freeform 56"/>
            <p:cNvSpPr>
              <a:spLocks/>
            </p:cNvSpPr>
            <p:nvPr/>
          </p:nvSpPr>
          <p:spPr bwMode="auto">
            <a:xfrm>
              <a:off x="1108" y="3996"/>
              <a:ext cx="48" cy="16"/>
            </a:xfrm>
            <a:custGeom>
              <a:avLst/>
              <a:gdLst>
                <a:gd name="T0" fmla="*/ 0 w 6"/>
                <a:gd name="T1" fmla="*/ 2 h 2"/>
                <a:gd name="T2" fmla="*/ 6 w 6"/>
                <a:gd name="T3" fmla="*/ 1 h 2"/>
                <a:gd name="T4" fmla="*/ 0 w 6"/>
                <a:gd name="T5" fmla="*/ 0 h 2"/>
                <a:gd name="T6" fmla="*/ 0 w 6"/>
                <a:gd name="T7" fmla="*/ 1 h 2"/>
                <a:gd name="T8" fmla="*/ 0 w 6"/>
                <a:gd name="T9" fmla="*/ 2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697" name="Freeform 57"/>
            <p:cNvSpPr>
              <a:spLocks/>
            </p:cNvSpPr>
            <p:nvPr/>
          </p:nvSpPr>
          <p:spPr bwMode="auto">
            <a:xfrm>
              <a:off x="1108" y="3996"/>
              <a:ext cx="48" cy="16"/>
            </a:xfrm>
            <a:custGeom>
              <a:avLst/>
              <a:gdLst>
                <a:gd name="T0" fmla="*/ 0 w 48"/>
                <a:gd name="T1" fmla="*/ 16 h 16"/>
                <a:gd name="T2" fmla="*/ 48 w 48"/>
                <a:gd name="T3" fmla="*/ 8 h 16"/>
                <a:gd name="T4" fmla="*/ 0 w 48"/>
                <a:gd name="T5" fmla="*/ 0 h 16"/>
                <a:gd name="T6" fmla="*/ 0 w 48"/>
                <a:gd name="T7" fmla="*/ 8 h 16"/>
                <a:gd name="T8" fmla="*/ 0 w 48"/>
                <a:gd name="T9" fmla="*/ 16 h 16"/>
                <a:gd name="T10" fmla="*/ 0 60000 65536"/>
                <a:gd name="T11" fmla="*/ 0 60000 65536"/>
                <a:gd name="T12" fmla="*/ 0 60000 65536"/>
                <a:gd name="T13" fmla="*/ 0 60000 65536"/>
                <a:gd name="T14" fmla="*/ 0 60000 65536"/>
                <a:gd name="T15" fmla="*/ 0 w 48"/>
                <a:gd name="T16" fmla="*/ 0 h 16"/>
                <a:gd name="T17" fmla="*/ 48 w 48"/>
                <a:gd name="T18" fmla="*/ 16 h 16"/>
              </a:gdLst>
              <a:ahLst/>
              <a:cxnLst>
                <a:cxn ang="T10">
                  <a:pos x="T0" y="T1"/>
                </a:cxn>
                <a:cxn ang="T11">
                  <a:pos x="T2" y="T3"/>
                </a:cxn>
                <a:cxn ang="T12">
                  <a:pos x="T4" y="T5"/>
                </a:cxn>
                <a:cxn ang="T13">
                  <a:pos x="T6" y="T7"/>
                </a:cxn>
                <a:cxn ang="T14">
                  <a:pos x="T8" y="T9"/>
                </a:cxn>
              </a:cxnLst>
              <a:rect l="T15" t="T16" r="T17" b="T18"/>
              <a:pathLst>
                <a:path w="48" h="16">
                  <a:moveTo>
                    <a:pt x="0" y="16"/>
                  </a:moveTo>
                  <a:lnTo>
                    <a:pt x="48" y="8"/>
                  </a:lnTo>
                  <a:lnTo>
                    <a:pt x="0" y="0"/>
                  </a:lnTo>
                  <a:lnTo>
                    <a:pt x="0" y="8"/>
                  </a:lnTo>
                  <a:lnTo>
                    <a:pt x="0" y="16"/>
                  </a:lnTo>
                  <a:close/>
                </a:path>
              </a:pathLst>
            </a:custGeom>
            <a:solidFill>
              <a:srgbClr val="000000"/>
            </a:solidFill>
            <a:ln w="0">
              <a:solidFill>
                <a:srgbClr val="000000"/>
              </a:solidFill>
              <a:prstDash val="solid"/>
              <a:round/>
              <a:headEnd/>
              <a:tailEnd/>
            </a:ln>
          </p:spPr>
          <p:txBody>
            <a:bodyPr/>
            <a:lstStyle/>
            <a:p>
              <a:endParaRPr lang="en-IN"/>
            </a:p>
          </p:txBody>
        </p:sp>
        <p:sp>
          <p:nvSpPr>
            <p:cNvPr id="112698" name="Line 58"/>
            <p:cNvSpPr>
              <a:spLocks noChangeShapeType="1"/>
            </p:cNvSpPr>
            <p:nvPr/>
          </p:nvSpPr>
          <p:spPr bwMode="auto">
            <a:xfrm flipH="1">
              <a:off x="1012" y="4004"/>
              <a:ext cx="9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699" name="Freeform 59"/>
            <p:cNvSpPr>
              <a:spLocks/>
            </p:cNvSpPr>
            <p:nvPr/>
          </p:nvSpPr>
          <p:spPr bwMode="auto">
            <a:xfrm>
              <a:off x="1626" y="3860"/>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0000"/>
            </a:solidFill>
            <a:ln w="0">
              <a:solidFill>
                <a:srgbClr val="000000"/>
              </a:solidFill>
              <a:prstDash val="solid"/>
              <a:round/>
              <a:headEnd/>
              <a:tailEnd/>
            </a:ln>
          </p:spPr>
          <p:txBody>
            <a:bodyPr/>
            <a:lstStyle/>
            <a:p>
              <a:endParaRPr lang="en-IN"/>
            </a:p>
          </p:txBody>
        </p:sp>
        <p:sp>
          <p:nvSpPr>
            <p:cNvPr id="112700" name="Freeform 60"/>
            <p:cNvSpPr>
              <a:spLocks/>
            </p:cNvSpPr>
            <p:nvPr/>
          </p:nvSpPr>
          <p:spPr bwMode="auto">
            <a:xfrm>
              <a:off x="1618" y="3852"/>
              <a:ext cx="24" cy="24"/>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701" name="Freeform 61"/>
            <p:cNvSpPr>
              <a:spLocks/>
            </p:cNvSpPr>
            <p:nvPr/>
          </p:nvSpPr>
          <p:spPr bwMode="auto">
            <a:xfrm>
              <a:off x="1299" y="4522"/>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0000"/>
            </a:solidFill>
            <a:ln w="0">
              <a:solidFill>
                <a:srgbClr val="000000"/>
              </a:solidFill>
              <a:prstDash val="solid"/>
              <a:round/>
              <a:headEnd/>
              <a:tailEnd/>
            </a:ln>
          </p:spPr>
          <p:txBody>
            <a:bodyPr/>
            <a:lstStyle/>
            <a:p>
              <a:endParaRPr lang="en-IN"/>
            </a:p>
          </p:txBody>
        </p:sp>
        <p:sp>
          <p:nvSpPr>
            <p:cNvPr id="112702" name="Freeform 62"/>
            <p:cNvSpPr>
              <a:spLocks/>
            </p:cNvSpPr>
            <p:nvPr/>
          </p:nvSpPr>
          <p:spPr bwMode="auto">
            <a:xfrm>
              <a:off x="1299" y="4522"/>
              <a:ext cx="24" cy="24"/>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703" name="Freeform 63"/>
            <p:cNvSpPr>
              <a:spLocks/>
            </p:cNvSpPr>
            <p:nvPr/>
          </p:nvSpPr>
          <p:spPr bwMode="auto">
            <a:xfrm>
              <a:off x="1299" y="4227"/>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0000"/>
            </a:solidFill>
            <a:ln w="0">
              <a:solidFill>
                <a:srgbClr val="000000"/>
              </a:solidFill>
              <a:prstDash val="solid"/>
              <a:round/>
              <a:headEnd/>
              <a:tailEnd/>
            </a:ln>
          </p:spPr>
          <p:txBody>
            <a:bodyPr/>
            <a:lstStyle/>
            <a:p>
              <a:endParaRPr lang="en-IN"/>
            </a:p>
          </p:txBody>
        </p:sp>
        <p:sp>
          <p:nvSpPr>
            <p:cNvPr id="112704" name="Freeform 64"/>
            <p:cNvSpPr>
              <a:spLocks/>
            </p:cNvSpPr>
            <p:nvPr/>
          </p:nvSpPr>
          <p:spPr bwMode="auto">
            <a:xfrm>
              <a:off x="1299" y="4219"/>
              <a:ext cx="24" cy="24"/>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705" name="Rectangle 65"/>
            <p:cNvSpPr>
              <a:spLocks noChangeArrowheads="1"/>
            </p:cNvSpPr>
            <p:nvPr/>
          </p:nvSpPr>
          <p:spPr bwMode="auto">
            <a:xfrm>
              <a:off x="2630" y="1071"/>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a:solidFill>
                    <a:srgbClr val="000000"/>
                  </a:solidFill>
                  <a:latin typeface="Nimbus Roman No9 L"/>
                </a:rPr>
                <a:t>D</a:t>
              </a:r>
              <a:endParaRPr lang="en-US" altLang="en-US" sz="2400"/>
            </a:p>
          </p:txBody>
        </p:sp>
        <p:sp>
          <p:nvSpPr>
            <p:cNvPr id="112706" name="Rectangle 66"/>
            <p:cNvSpPr>
              <a:spLocks noChangeArrowheads="1"/>
            </p:cNvSpPr>
            <p:nvPr/>
          </p:nvSpPr>
          <p:spPr bwMode="auto">
            <a:xfrm>
              <a:off x="2678" y="1071"/>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a:solidFill>
                    <a:srgbClr val="000000"/>
                  </a:solidFill>
                  <a:latin typeface="Nimbus Roman No9 L"/>
                </a:rPr>
                <a:t>A</a:t>
              </a:r>
              <a:endParaRPr lang="en-US" altLang="en-US" sz="2400"/>
            </a:p>
          </p:txBody>
        </p:sp>
        <p:sp>
          <p:nvSpPr>
            <p:cNvPr id="112707" name="Rectangle 67"/>
            <p:cNvSpPr>
              <a:spLocks noChangeArrowheads="1"/>
            </p:cNvSpPr>
            <p:nvPr/>
          </p:nvSpPr>
          <p:spPr bwMode="auto">
            <a:xfrm>
              <a:off x="2726" y="1071"/>
              <a:ext cx="4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a:solidFill>
                    <a:srgbClr val="000000"/>
                  </a:solidFill>
                  <a:latin typeface="Nimbus Roman No9 L"/>
                </a:rPr>
                <a:t>T</a:t>
              </a:r>
              <a:endParaRPr lang="en-US" altLang="en-US" sz="2400"/>
            </a:p>
          </p:txBody>
        </p:sp>
        <p:sp>
          <p:nvSpPr>
            <p:cNvPr id="112708" name="Rectangle 68"/>
            <p:cNvSpPr>
              <a:spLocks noChangeArrowheads="1"/>
            </p:cNvSpPr>
            <p:nvPr/>
          </p:nvSpPr>
          <p:spPr bwMode="auto">
            <a:xfrm>
              <a:off x="2766" y="1071"/>
              <a:ext cx="12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a:solidFill>
                    <a:srgbClr val="000000"/>
                  </a:solidFill>
                  <a:latin typeface="Nimbus Roman No9 L"/>
                </a:rPr>
                <a:t>AIN</a:t>
              </a:r>
              <a:endParaRPr lang="en-US" altLang="en-US" sz="2400"/>
            </a:p>
          </p:txBody>
        </p:sp>
        <p:sp>
          <p:nvSpPr>
            <p:cNvPr id="112709" name="Rectangle 69"/>
            <p:cNvSpPr>
              <a:spLocks noChangeArrowheads="1"/>
            </p:cNvSpPr>
            <p:nvPr/>
          </p:nvSpPr>
          <p:spPr bwMode="auto">
            <a:xfrm>
              <a:off x="1259" y="2720"/>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a:solidFill>
                    <a:srgbClr val="000000"/>
                  </a:solidFill>
                  <a:latin typeface="Nimbus Roman No9 L"/>
                </a:rPr>
                <a:t>1</a:t>
              </a:r>
              <a:endParaRPr lang="en-US" altLang="en-US" sz="2400"/>
            </a:p>
          </p:txBody>
        </p:sp>
        <p:sp>
          <p:nvSpPr>
            <p:cNvPr id="112710" name="Rectangle 70"/>
            <p:cNvSpPr>
              <a:spLocks noChangeArrowheads="1"/>
            </p:cNvSpPr>
            <p:nvPr/>
          </p:nvSpPr>
          <p:spPr bwMode="auto">
            <a:xfrm>
              <a:off x="1339" y="1429"/>
              <a:ext cx="11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a:solidFill>
                    <a:srgbClr val="000000"/>
                  </a:solidFill>
                  <a:latin typeface="Nimbus Roman No9 L"/>
                </a:rPr>
                <a:t>SIN</a:t>
              </a:r>
              <a:endParaRPr lang="en-US" altLang="en-US" sz="2400"/>
            </a:p>
          </p:txBody>
        </p:sp>
        <p:sp>
          <p:nvSpPr>
            <p:cNvPr id="112711" name="Rectangle 71"/>
            <p:cNvSpPr>
              <a:spLocks noChangeArrowheads="1"/>
            </p:cNvSpPr>
            <p:nvPr/>
          </p:nvSpPr>
          <p:spPr bwMode="auto">
            <a:xfrm>
              <a:off x="789" y="3382"/>
              <a:ext cx="18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a:solidFill>
                    <a:srgbClr val="000000"/>
                  </a:solidFill>
                  <a:latin typeface="Nimbus Roman No9 L"/>
                </a:rPr>
                <a:t>Ready</a:t>
              </a:r>
              <a:endParaRPr lang="en-US" altLang="en-US" sz="2400"/>
            </a:p>
          </p:txBody>
        </p:sp>
        <p:sp>
          <p:nvSpPr>
            <p:cNvPr id="112712" name="Rectangle 72"/>
            <p:cNvSpPr>
              <a:spLocks noChangeArrowheads="1"/>
            </p:cNvSpPr>
            <p:nvPr/>
          </p:nvSpPr>
          <p:spPr bwMode="auto">
            <a:xfrm>
              <a:off x="845" y="3669"/>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a:solidFill>
                    <a:srgbClr val="000000"/>
                  </a:solidFill>
                  <a:latin typeface="Nimbus Roman No9 L"/>
                </a:rPr>
                <a:t>A31</a:t>
              </a:r>
              <a:endParaRPr lang="en-US" altLang="en-US" sz="2400"/>
            </a:p>
          </p:txBody>
        </p:sp>
        <p:sp>
          <p:nvSpPr>
            <p:cNvPr id="112713" name="Rectangle 73"/>
            <p:cNvSpPr>
              <a:spLocks noChangeArrowheads="1"/>
            </p:cNvSpPr>
            <p:nvPr/>
          </p:nvSpPr>
          <p:spPr bwMode="auto">
            <a:xfrm>
              <a:off x="885" y="4187"/>
              <a:ext cx="8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a:solidFill>
                    <a:srgbClr val="000000"/>
                  </a:solidFill>
                  <a:latin typeface="Nimbus Roman No9 L"/>
                </a:rPr>
                <a:t>A1</a:t>
              </a:r>
              <a:endParaRPr lang="en-US" altLang="en-US" sz="2400"/>
            </a:p>
          </p:txBody>
        </p:sp>
        <p:sp>
          <p:nvSpPr>
            <p:cNvPr id="112714" name="Rectangle 74"/>
            <p:cNvSpPr>
              <a:spLocks noChangeArrowheads="1"/>
            </p:cNvSpPr>
            <p:nvPr/>
          </p:nvSpPr>
          <p:spPr bwMode="auto">
            <a:xfrm>
              <a:off x="885" y="4482"/>
              <a:ext cx="8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a:solidFill>
                    <a:srgbClr val="000000"/>
                  </a:solidFill>
                  <a:latin typeface="Nimbus Roman No9 L"/>
                </a:rPr>
                <a:t>A0</a:t>
              </a:r>
              <a:endParaRPr lang="en-US" altLang="en-US" sz="2400"/>
            </a:p>
          </p:txBody>
        </p:sp>
        <p:sp>
          <p:nvSpPr>
            <p:cNvPr id="112715" name="Rectangle 75"/>
            <p:cNvSpPr>
              <a:spLocks noChangeArrowheads="1"/>
            </p:cNvSpPr>
            <p:nvPr/>
          </p:nvSpPr>
          <p:spPr bwMode="auto">
            <a:xfrm>
              <a:off x="1195" y="3780"/>
              <a:ext cx="2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a:solidFill>
                    <a:srgbClr val="000000"/>
                  </a:solidFill>
                  <a:latin typeface="Nimbus Roman No9 L"/>
                </a:rPr>
                <a:t>Address</a:t>
              </a:r>
              <a:endParaRPr lang="en-US" altLang="en-US" sz="2400"/>
            </a:p>
          </p:txBody>
        </p:sp>
        <p:sp>
          <p:nvSpPr>
            <p:cNvPr id="112716" name="Rectangle 76"/>
            <p:cNvSpPr>
              <a:spLocks noChangeArrowheads="1"/>
            </p:cNvSpPr>
            <p:nvPr/>
          </p:nvSpPr>
          <p:spPr bwMode="auto">
            <a:xfrm>
              <a:off x="1195" y="3844"/>
              <a:ext cx="22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a:solidFill>
                    <a:srgbClr val="000000"/>
                  </a:solidFill>
                  <a:latin typeface="Nimbus Roman No9 L"/>
                </a:rPr>
                <a:t>decoder</a:t>
              </a:r>
              <a:endParaRPr lang="en-US" altLang="en-US" sz="2400"/>
            </a:p>
          </p:txBody>
        </p:sp>
        <p:sp>
          <p:nvSpPr>
            <p:cNvPr id="112717" name="Rectangle 77"/>
            <p:cNvSpPr>
              <a:spLocks noChangeArrowheads="1"/>
            </p:cNvSpPr>
            <p:nvPr/>
          </p:nvSpPr>
          <p:spPr bwMode="auto">
            <a:xfrm>
              <a:off x="885" y="848"/>
              <a:ext cx="8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a:solidFill>
                    <a:srgbClr val="000000"/>
                  </a:solidFill>
                  <a:latin typeface="Nimbus Roman No9 L"/>
                </a:rPr>
                <a:t>D7</a:t>
              </a:r>
              <a:endParaRPr lang="en-US" altLang="en-US" sz="2400"/>
            </a:p>
          </p:txBody>
        </p:sp>
        <p:sp>
          <p:nvSpPr>
            <p:cNvPr id="112718" name="Rectangle 78"/>
            <p:cNvSpPr>
              <a:spLocks noChangeArrowheads="1"/>
            </p:cNvSpPr>
            <p:nvPr/>
          </p:nvSpPr>
          <p:spPr bwMode="auto">
            <a:xfrm>
              <a:off x="877" y="1278"/>
              <a:ext cx="8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a:solidFill>
                    <a:srgbClr val="000000"/>
                  </a:solidFill>
                  <a:latin typeface="Nimbus Roman No9 L"/>
                </a:rPr>
                <a:t>D0</a:t>
              </a:r>
              <a:endParaRPr lang="en-US" altLang="en-US" sz="2400"/>
            </a:p>
          </p:txBody>
        </p:sp>
        <p:sp>
          <p:nvSpPr>
            <p:cNvPr id="112719" name="Rectangle 79"/>
            <p:cNvSpPr>
              <a:spLocks noChangeArrowheads="1"/>
            </p:cNvSpPr>
            <p:nvPr/>
          </p:nvSpPr>
          <p:spPr bwMode="auto">
            <a:xfrm>
              <a:off x="813" y="3509"/>
              <a:ext cx="4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a:solidFill>
                    <a:srgbClr val="000000"/>
                  </a:solidFill>
                  <a:latin typeface="Nimbus Roman No9 L"/>
                </a:rPr>
                <a:t>R</a:t>
              </a:r>
              <a:endParaRPr lang="en-US" altLang="en-US" sz="2400"/>
            </a:p>
          </p:txBody>
        </p:sp>
        <p:sp>
          <p:nvSpPr>
            <p:cNvPr id="112720" name="Rectangle 80"/>
            <p:cNvSpPr>
              <a:spLocks noChangeArrowheads="1"/>
            </p:cNvSpPr>
            <p:nvPr/>
          </p:nvSpPr>
          <p:spPr bwMode="auto">
            <a:xfrm>
              <a:off x="869" y="3509"/>
              <a:ext cx="2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a:solidFill>
                    <a:srgbClr val="000000"/>
                  </a:solidFill>
                  <a:latin typeface="Nimbus Roman No9 L"/>
                </a:rPr>
                <a:t>/</a:t>
              </a:r>
              <a:endParaRPr lang="en-US" altLang="en-US" sz="2400"/>
            </a:p>
          </p:txBody>
        </p:sp>
        <p:sp>
          <p:nvSpPr>
            <p:cNvPr id="112721" name="Rectangle 81"/>
            <p:cNvSpPr>
              <a:spLocks noChangeArrowheads="1"/>
            </p:cNvSpPr>
            <p:nvPr/>
          </p:nvSpPr>
          <p:spPr bwMode="auto">
            <a:xfrm>
              <a:off x="908" y="3509"/>
              <a:ext cx="6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a:solidFill>
                    <a:srgbClr val="000000"/>
                  </a:solidFill>
                  <a:latin typeface="Nimbus Roman No9 L"/>
                </a:rPr>
                <a:t>W</a:t>
              </a:r>
              <a:endParaRPr lang="en-US" altLang="en-US" sz="2400"/>
            </a:p>
          </p:txBody>
        </p:sp>
        <p:sp>
          <p:nvSpPr>
            <p:cNvPr id="112722" name="Line 82"/>
            <p:cNvSpPr>
              <a:spLocks noChangeShapeType="1"/>
            </p:cNvSpPr>
            <p:nvPr/>
          </p:nvSpPr>
          <p:spPr bwMode="auto">
            <a:xfrm flipH="1">
              <a:off x="916" y="3518"/>
              <a:ext cx="48"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723" name="Freeform 83"/>
            <p:cNvSpPr>
              <a:spLocks/>
            </p:cNvSpPr>
            <p:nvPr/>
          </p:nvSpPr>
          <p:spPr bwMode="auto">
            <a:xfrm>
              <a:off x="1044" y="3804"/>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0000"/>
            </a:solidFill>
            <a:ln w="0">
              <a:solidFill>
                <a:srgbClr val="000000"/>
              </a:solidFill>
              <a:prstDash val="solid"/>
              <a:round/>
              <a:headEnd/>
              <a:tailEnd/>
            </a:ln>
          </p:spPr>
          <p:txBody>
            <a:bodyPr/>
            <a:lstStyle/>
            <a:p>
              <a:endParaRPr lang="en-IN"/>
            </a:p>
          </p:txBody>
        </p:sp>
        <p:sp>
          <p:nvSpPr>
            <p:cNvPr id="112724" name="Freeform 84"/>
            <p:cNvSpPr>
              <a:spLocks/>
            </p:cNvSpPr>
            <p:nvPr/>
          </p:nvSpPr>
          <p:spPr bwMode="auto">
            <a:xfrm>
              <a:off x="1052" y="3812"/>
              <a:ext cx="8" cy="8"/>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725" name="Freeform 85"/>
            <p:cNvSpPr>
              <a:spLocks/>
            </p:cNvSpPr>
            <p:nvPr/>
          </p:nvSpPr>
          <p:spPr bwMode="auto">
            <a:xfrm>
              <a:off x="1044" y="3860"/>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0000"/>
            </a:solidFill>
            <a:ln w="0">
              <a:solidFill>
                <a:srgbClr val="000000"/>
              </a:solidFill>
              <a:prstDash val="solid"/>
              <a:round/>
              <a:headEnd/>
              <a:tailEnd/>
            </a:ln>
          </p:spPr>
          <p:txBody>
            <a:bodyPr/>
            <a:lstStyle/>
            <a:p>
              <a:endParaRPr lang="en-IN"/>
            </a:p>
          </p:txBody>
        </p:sp>
        <p:sp>
          <p:nvSpPr>
            <p:cNvPr id="112726" name="Freeform 86"/>
            <p:cNvSpPr>
              <a:spLocks/>
            </p:cNvSpPr>
            <p:nvPr/>
          </p:nvSpPr>
          <p:spPr bwMode="auto">
            <a:xfrm>
              <a:off x="1052" y="3860"/>
              <a:ext cx="8" cy="8"/>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727" name="Freeform 87"/>
            <p:cNvSpPr>
              <a:spLocks/>
            </p:cNvSpPr>
            <p:nvPr/>
          </p:nvSpPr>
          <p:spPr bwMode="auto">
            <a:xfrm>
              <a:off x="1044" y="3916"/>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0000"/>
            </a:solidFill>
            <a:ln w="0">
              <a:solidFill>
                <a:srgbClr val="000000"/>
              </a:solidFill>
              <a:prstDash val="solid"/>
              <a:round/>
              <a:headEnd/>
              <a:tailEnd/>
            </a:ln>
          </p:spPr>
          <p:txBody>
            <a:bodyPr/>
            <a:lstStyle/>
            <a:p>
              <a:endParaRPr lang="en-IN"/>
            </a:p>
          </p:txBody>
        </p:sp>
        <p:sp>
          <p:nvSpPr>
            <p:cNvPr id="112728" name="Freeform 88"/>
            <p:cNvSpPr>
              <a:spLocks/>
            </p:cNvSpPr>
            <p:nvPr/>
          </p:nvSpPr>
          <p:spPr bwMode="auto">
            <a:xfrm>
              <a:off x="1052" y="3916"/>
              <a:ext cx="8" cy="8"/>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729" name="Freeform 89"/>
            <p:cNvSpPr>
              <a:spLocks/>
            </p:cNvSpPr>
            <p:nvPr/>
          </p:nvSpPr>
          <p:spPr bwMode="auto">
            <a:xfrm>
              <a:off x="1969" y="1270"/>
              <a:ext cx="111" cy="112"/>
            </a:xfrm>
            <a:custGeom>
              <a:avLst/>
              <a:gdLst>
                <a:gd name="T0" fmla="*/ 0 w 14"/>
                <a:gd name="T1" fmla="*/ 7 h 14"/>
                <a:gd name="T2" fmla="*/ 14 w 14"/>
                <a:gd name="T3" fmla="*/ 14 h 14"/>
                <a:gd name="T4" fmla="*/ 14 w 14"/>
                <a:gd name="T5" fmla="*/ 0 h 14"/>
                <a:gd name="T6" fmla="*/ 0 w 14"/>
                <a:gd name="T7" fmla="*/ 7 h 14"/>
                <a:gd name="T8" fmla="*/ 0 60000 65536"/>
                <a:gd name="T9" fmla="*/ 0 60000 65536"/>
                <a:gd name="T10" fmla="*/ 0 60000 65536"/>
                <a:gd name="T11" fmla="*/ 0 60000 65536"/>
                <a:gd name="T12" fmla="*/ 0 w 14"/>
                <a:gd name="T13" fmla="*/ 0 h 14"/>
                <a:gd name="T14" fmla="*/ 14 w 14"/>
                <a:gd name="T15" fmla="*/ 14 h 14"/>
              </a:gdLst>
              <a:ahLst/>
              <a:cxnLst>
                <a:cxn ang="T8">
                  <a:pos x="T0" y="T1"/>
                </a:cxn>
                <a:cxn ang="T9">
                  <a:pos x="T2" y="T3"/>
                </a:cxn>
                <a:cxn ang="T10">
                  <a:pos x="T4" y="T5"/>
                </a:cxn>
                <a:cxn ang="T11">
                  <a:pos x="T6" y="T7"/>
                </a:cxn>
              </a:cxnLst>
              <a:rect l="T12" t="T13" r="T14" b="T15"/>
              <a:pathLst>
                <a:path w="14" h="14">
                  <a:moveTo>
                    <a:pt x="0" y="7"/>
                  </a:moveTo>
                  <a:lnTo>
                    <a:pt x="14" y="14"/>
                  </a:lnTo>
                  <a:lnTo>
                    <a:pt x="14" y="0"/>
                  </a:lnTo>
                  <a:lnTo>
                    <a:pt x="0" y="7"/>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730" name="Freeform 90"/>
            <p:cNvSpPr>
              <a:spLocks/>
            </p:cNvSpPr>
            <p:nvPr/>
          </p:nvSpPr>
          <p:spPr bwMode="auto">
            <a:xfrm>
              <a:off x="1977" y="848"/>
              <a:ext cx="111" cy="111"/>
            </a:xfrm>
            <a:custGeom>
              <a:avLst/>
              <a:gdLst>
                <a:gd name="T0" fmla="*/ 0 w 14"/>
                <a:gd name="T1" fmla="*/ 7 h 14"/>
                <a:gd name="T2" fmla="*/ 14 w 14"/>
                <a:gd name="T3" fmla="*/ 14 h 14"/>
                <a:gd name="T4" fmla="*/ 14 w 14"/>
                <a:gd name="T5" fmla="*/ 0 h 14"/>
                <a:gd name="T6" fmla="*/ 0 w 14"/>
                <a:gd name="T7" fmla="*/ 7 h 14"/>
                <a:gd name="T8" fmla="*/ 0 60000 65536"/>
                <a:gd name="T9" fmla="*/ 0 60000 65536"/>
                <a:gd name="T10" fmla="*/ 0 60000 65536"/>
                <a:gd name="T11" fmla="*/ 0 60000 65536"/>
                <a:gd name="T12" fmla="*/ 0 w 14"/>
                <a:gd name="T13" fmla="*/ 0 h 14"/>
                <a:gd name="T14" fmla="*/ 14 w 14"/>
                <a:gd name="T15" fmla="*/ 14 h 14"/>
              </a:gdLst>
              <a:ahLst/>
              <a:cxnLst>
                <a:cxn ang="T8">
                  <a:pos x="T0" y="T1"/>
                </a:cxn>
                <a:cxn ang="T9">
                  <a:pos x="T2" y="T3"/>
                </a:cxn>
                <a:cxn ang="T10">
                  <a:pos x="T4" y="T5"/>
                </a:cxn>
                <a:cxn ang="T11">
                  <a:pos x="T6" y="T7"/>
                </a:cxn>
              </a:cxnLst>
              <a:rect l="T12" t="T13" r="T14" b="T15"/>
              <a:pathLst>
                <a:path w="14" h="14">
                  <a:moveTo>
                    <a:pt x="0" y="7"/>
                  </a:moveTo>
                  <a:lnTo>
                    <a:pt x="14" y="14"/>
                  </a:lnTo>
                  <a:lnTo>
                    <a:pt x="14" y="0"/>
                  </a:lnTo>
                  <a:lnTo>
                    <a:pt x="0" y="7"/>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731" name="Line 91"/>
            <p:cNvSpPr>
              <a:spLocks noChangeShapeType="1"/>
            </p:cNvSpPr>
            <p:nvPr/>
          </p:nvSpPr>
          <p:spPr bwMode="auto">
            <a:xfrm flipV="1">
              <a:off x="2032" y="935"/>
              <a:ext cx="1" cy="4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732" name="Rectangle 92"/>
            <p:cNvSpPr>
              <a:spLocks noChangeArrowheads="1"/>
            </p:cNvSpPr>
            <p:nvPr/>
          </p:nvSpPr>
          <p:spPr bwMode="auto">
            <a:xfrm>
              <a:off x="1921" y="816"/>
              <a:ext cx="223" cy="60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12733" name="Line 93"/>
            <p:cNvSpPr>
              <a:spLocks noChangeShapeType="1"/>
            </p:cNvSpPr>
            <p:nvPr/>
          </p:nvSpPr>
          <p:spPr bwMode="auto">
            <a:xfrm>
              <a:off x="2088" y="904"/>
              <a:ext cx="463"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734" name="Line 94"/>
            <p:cNvSpPr>
              <a:spLocks noChangeShapeType="1"/>
            </p:cNvSpPr>
            <p:nvPr/>
          </p:nvSpPr>
          <p:spPr bwMode="auto">
            <a:xfrm>
              <a:off x="2080" y="1326"/>
              <a:ext cx="47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735" name="Freeform 95"/>
            <p:cNvSpPr>
              <a:spLocks/>
            </p:cNvSpPr>
            <p:nvPr/>
          </p:nvSpPr>
          <p:spPr bwMode="auto">
            <a:xfrm>
              <a:off x="2017" y="1055"/>
              <a:ext cx="15" cy="16"/>
            </a:xfrm>
            <a:custGeom>
              <a:avLst/>
              <a:gdLst>
                <a:gd name="T0" fmla="*/ 7 w 15"/>
                <a:gd name="T1" fmla="*/ 8 h 16"/>
                <a:gd name="T2" fmla="*/ 7 w 15"/>
                <a:gd name="T3" fmla="*/ 0 h 16"/>
                <a:gd name="T4" fmla="*/ 0 w 15"/>
                <a:gd name="T5" fmla="*/ 0 h 16"/>
                <a:gd name="T6" fmla="*/ 0 w 15"/>
                <a:gd name="T7" fmla="*/ 8 h 16"/>
                <a:gd name="T8" fmla="*/ 0 w 15"/>
                <a:gd name="T9" fmla="*/ 16 h 16"/>
                <a:gd name="T10" fmla="*/ 7 w 15"/>
                <a:gd name="T11" fmla="*/ 16 h 16"/>
                <a:gd name="T12" fmla="*/ 15 w 15"/>
                <a:gd name="T13" fmla="*/ 16 h 16"/>
                <a:gd name="T14" fmla="*/ 15 w 15"/>
                <a:gd name="T15" fmla="*/ 8 h 16"/>
                <a:gd name="T16" fmla="*/ 15 w 15"/>
                <a:gd name="T17" fmla="*/ 0 h 16"/>
                <a:gd name="T18" fmla="*/ 7 w 15"/>
                <a:gd name="T19" fmla="*/ 0 h 16"/>
                <a:gd name="T20" fmla="*/ 7 w 15"/>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16"/>
                <a:gd name="T35" fmla="*/ 15 w 15"/>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16">
                  <a:moveTo>
                    <a:pt x="7" y="8"/>
                  </a:moveTo>
                  <a:lnTo>
                    <a:pt x="7" y="0"/>
                  </a:lnTo>
                  <a:lnTo>
                    <a:pt x="0" y="0"/>
                  </a:lnTo>
                  <a:lnTo>
                    <a:pt x="0" y="8"/>
                  </a:lnTo>
                  <a:lnTo>
                    <a:pt x="0" y="16"/>
                  </a:lnTo>
                  <a:lnTo>
                    <a:pt x="7" y="16"/>
                  </a:lnTo>
                  <a:lnTo>
                    <a:pt x="15" y="16"/>
                  </a:lnTo>
                  <a:lnTo>
                    <a:pt x="15" y="8"/>
                  </a:lnTo>
                  <a:lnTo>
                    <a:pt x="15" y="0"/>
                  </a:lnTo>
                  <a:lnTo>
                    <a:pt x="7" y="0"/>
                  </a:lnTo>
                  <a:lnTo>
                    <a:pt x="7" y="8"/>
                  </a:lnTo>
                  <a:close/>
                </a:path>
              </a:pathLst>
            </a:custGeom>
            <a:solidFill>
              <a:srgbClr val="000000"/>
            </a:solidFill>
            <a:ln w="0">
              <a:solidFill>
                <a:srgbClr val="000000"/>
              </a:solidFill>
              <a:prstDash val="solid"/>
              <a:round/>
              <a:headEnd/>
              <a:tailEnd/>
            </a:ln>
          </p:spPr>
          <p:txBody>
            <a:bodyPr/>
            <a:lstStyle/>
            <a:p>
              <a:endParaRPr lang="en-IN"/>
            </a:p>
          </p:txBody>
        </p:sp>
        <p:sp>
          <p:nvSpPr>
            <p:cNvPr id="112736" name="Freeform 96"/>
            <p:cNvSpPr>
              <a:spLocks/>
            </p:cNvSpPr>
            <p:nvPr/>
          </p:nvSpPr>
          <p:spPr bwMode="auto">
            <a:xfrm>
              <a:off x="2024" y="1063"/>
              <a:ext cx="8" cy="8"/>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737" name="Freeform 97"/>
            <p:cNvSpPr>
              <a:spLocks/>
            </p:cNvSpPr>
            <p:nvPr/>
          </p:nvSpPr>
          <p:spPr bwMode="auto">
            <a:xfrm>
              <a:off x="2017" y="1111"/>
              <a:ext cx="15" cy="16"/>
            </a:xfrm>
            <a:custGeom>
              <a:avLst/>
              <a:gdLst>
                <a:gd name="T0" fmla="*/ 7 w 15"/>
                <a:gd name="T1" fmla="*/ 8 h 16"/>
                <a:gd name="T2" fmla="*/ 7 w 15"/>
                <a:gd name="T3" fmla="*/ 0 h 16"/>
                <a:gd name="T4" fmla="*/ 0 w 15"/>
                <a:gd name="T5" fmla="*/ 0 h 16"/>
                <a:gd name="T6" fmla="*/ 0 w 15"/>
                <a:gd name="T7" fmla="*/ 8 h 16"/>
                <a:gd name="T8" fmla="*/ 0 w 15"/>
                <a:gd name="T9" fmla="*/ 16 h 16"/>
                <a:gd name="T10" fmla="*/ 7 w 15"/>
                <a:gd name="T11" fmla="*/ 16 h 16"/>
                <a:gd name="T12" fmla="*/ 15 w 15"/>
                <a:gd name="T13" fmla="*/ 16 h 16"/>
                <a:gd name="T14" fmla="*/ 15 w 15"/>
                <a:gd name="T15" fmla="*/ 8 h 16"/>
                <a:gd name="T16" fmla="*/ 15 w 15"/>
                <a:gd name="T17" fmla="*/ 0 h 16"/>
                <a:gd name="T18" fmla="*/ 7 w 15"/>
                <a:gd name="T19" fmla="*/ 0 h 16"/>
                <a:gd name="T20" fmla="*/ 7 w 15"/>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16"/>
                <a:gd name="T35" fmla="*/ 15 w 15"/>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16">
                  <a:moveTo>
                    <a:pt x="7" y="8"/>
                  </a:moveTo>
                  <a:lnTo>
                    <a:pt x="7" y="0"/>
                  </a:lnTo>
                  <a:lnTo>
                    <a:pt x="0" y="0"/>
                  </a:lnTo>
                  <a:lnTo>
                    <a:pt x="0" y="8"/>
                  </a:lnTo>
                  <a:lnTo>
                    <a:pt x="0" y="16"/>
                  </a:lnTo>
                  <a:lnTo>
                    <a:pt x="7" y="16"/>
                  </a:lnTo>
                  <a:lnTo>
                    <a:pt x="15" y="16"/>
                  </a:lnTo>
                  <a:lnTo>
                    <a:pt x="15" y="8"/>
                  </a:lnTo>
                  <a:lnTo>
                    <a:pt x="15" y="0"/>
                  </a:lnTo>
                  <a:lnTo>
                    <a:pt x="7" y="0"/>
                  </a:lnTo>
                  <a:lnTo>
                    <a:pt x="7" y="8"/>
                  </a:lnTo>
                  <a:close/>
                </a:path>
              </a:pathLst>
            </a:custGeom>
            <a:solidFill>
              <a:srgbClr val="000000"/>
            </a:solidFill>
            <a:ln w="0">
              <a:solidFill>
                <a:srgbClr val="000000"/>
              </a:solidFill>
              <a:prstDash val="solid"/>
              <a:round/>
              <a:headEnd/>
              <a:tailEnd/>
            </a:ln>
          </p:spPr>
          <p:txBody>
            <a:bodyPr/>
            <a:lstStyle/>
            <a:p>
              <a:endParaRPr lang="en-IN"/>
            </a:p>
          </p:txBody>
        </p:sp>
        <p:sp>
          <p:nvSpPr>
            <p:cNvPr id="112738" name="Freeform 98"/>
            <p:cNvSpPr>
              <a:spLocks/>
            </p:cNvSpPr>
            <p:nvPr/>
          </p:nvSpPr>
          <p:spPr bwMode="auto">
            <a:xfrm>
              <a:off x="2024" y="1111"/>
              <a:ext cx="8" cy="8"/>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739" name="Freeform 99"/>
            <p:cNvSpPr>
              <a:spLocks/>
            </p:cNvSpPr>
            <p:nvPr/>
          </p:nvSpPr>
          <p:spPr bwMode="auto">
            <a:xfrm>
              <a:off x="2017" y="1167"/>
              <a:ext cx="15" cy="16"/>
            </a:xfrm>
            <a:custGeom>
              <a:avLst/>
              <a:gdLst>
                <a:gd name="T0" fmla="*/ 7 w 15"/>
                <a:gd name="T1" fmla="*/ 8 h 16"/>
                <a:gd name="T2" fmla="*/ 7 w 15"/>
                <a:gd name="T3" fmla="*/ 0 h 16"/>
                <a:gd name="T4" fmla="*/ 0 w 15"/>
                <a:gd name="T5" fmla="*/ 0 h 16"/>
                <a:gd name="T6" fmla="*/ 0 w 15"/>
                <a:gd name="T7" fmla="*/ 8 h 16"/>
                <a:gd name="T8" fmla="*/ 0 w 15"/>
                <a:gd name="T9" fmla="*/ 16 h 16"/>
                <a:gd name="T10" fmla="*/ 7 w 15"/>
                <a:gd name="T11" fmla="*/ 16 h 16"/>
                <a:gd name="T12" fmla="*/ 15 w 15"/>
                <a:gd name="T13" fmla="*/ 16 h 16"/>
                <a:gd name="T14" fmla="*/ 15 w 15"/>
                <a:gd name="T15" fmla="*/ 8 h 16"/>
                <a:gd name="T16" fmla="*/ 15 w 15"/>
                <a:gd name="T17" fmla="*/ 0 h 16"/>
                <a:gd name="T18" fmla="*/ 7 w 15"/>
                <a:gd name="T19" fmla="*/ 0 h 16"/>
                <a:gd name="T20" fmla="*/ 7 w 15"/>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16"/>
                <a:gd name="T35" fmla="*/ 15 w 15"/>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16">
                  <a:moveTo>
                    <a:pt x="7" y="8"/>
                  </a:moveTo>
                  <a:lnTo>
                    <a:pt x="7" y="0"/>
                  </a:lnTo>
                  <a:lnTo>
                    <a:pt x="0" y="0"/>
                  </a:lnTo>
                  <a:lnTo>
                    <a:pt x="0" y="8"/>
                  </a:lnTo>
                  <a:lnTo>
                    <a:pt x="0" y="16"/>
                  </a:lnTo>
                  <a:lnTo>
                    <a:pt x="7" y="16"/>
                  </a:lnTo>
                  <a:lnTo>
                    <a:pt x="15" y="16"/>
                  </a:lnTo>
                  <a:lnTo>
                    <a:pt x="15" y="8"/>
                  </a:lnTo>
                  <a:lnTo>
                    <a:pt x="15" y="0"/>
                  </a:lnTo>
                  <a:lnTo>
                    <a:pt x="7" y="0"/>
                  </a:lnTo>
                  <a:lnTo>
                    <a:pt x="7" y="8"/>
                  </a:lnTo>
                  <a:close/>
                </a:path>
              </a:pathLst>
            </a:custGeom>
            <a:solidFill>
              <a:srgbClr val="000000"/>
            </a:solidFill>
            <a:ln w="0">
              <a:solidFill>
                <a:srgbClr val="000000"/>
              </a:solidFill>
              <a:prstDash val="solid"/>
              <a:round/>
              <a:headEnd/>
              <a:tailEnd/>
            </a:ln>
          </p:spPr>
          <p:txBody>
            <a:bodyPr/>
            <a:lstStyle/>
            <a:p>
              <a:endParaRPr lang="en-IN"/>
            </a:p>
          </p:txBody>
        </p:sp>
        <p:sp>
          <p:nvSpPr>
            <p:cNvPr id="112740" name="Freeform 100"/>
            <p:cNvSpPr>
              <a:spLocks/>
            </p:cNvSpPr>
            <p:nvPr/>
          </p:nvSpPr>
          <p:spPr bwMode="auto">
            <a:xfrm>
              <a:off x="2024" y="1167"/>
              <a:ext cx="8" cy="8"/>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741" name="Freeform 101"/>
            <p:cNvSpPr>
              <a:spLocks/>
            </p:cNvSpPr>
            <p:nvPr/>
          </p:nvSpPr>
          <p:spPr bwMode="auto">
            <a:xfrm>
              <a:off x="1912" y="3087"/>
              <a:ext cx="226" cy="207"/>
            </a:xfrm>
            <a:custGeom>
              <a:avLst/>
              <a:gdLst>
                <a:gd name="T0" fmla="*/ 0 w 29"/>
                <a:gd name="T1" fmla="*/ 13 h 26"/>
                <a:gd name="T2" fmla="*/ 0 w 29"/>
                <a:gd name="T3" fmla="*/ 16 h 26"/>
                <a:gd name="T4" fmla="*/ 1 w 29"/>
                <a:gd name="T5" fmla="*/ 18 h 26"/>
                <a:gd name="T6" fmla="*/ 3 w 29"/>
                <a:gd name="T7" fmla="*/ 20 h 26"/>
                <a:gd name="T8" fmla="*/ 4 w 29"/>
                <a:gd name="T9" fmla="*/ 22 h 26"/>
                <a:gd name="T10" fmla="*/ 6 w 29"/>
                <a:gd name="T11" fmla="*/ 24 h 26"/>
                <a:gd name="T12" fmla="*/ 9 w 29"/>
                <a:gd name="T13" fmla="*/ 25 h 26"/>
                <a:gd name="T14" fmla="*/ 12 w 29"/>
                <a:gd name="T15" fmla="*/ 26 h 26"/>
                <a:gd name="T16" fmla="*/ 15 w 29"/>
                <a:gd name="T17" fmla="*/ 26 h 26"/>
                <a:gd name="T18" fmla="*/ 17 w 29"/>
                <a:gd name="T19" fmla="*/ 26 h 26"/>
                <a:gd name="T20" fmla="*/ 20 w 29"/>
                <a:gd name="T21" fmla="*/ 25 h 26"/>
                <a:gd name="T22" fmla="*/ 23 w 29"/>
                <a:gd name="T23" fmla="*/ 24 h 26"/>
                <a:gd name="T24" fmla="*/ 25 w 29"/>
                <a:gd name="T25" fmla="*/ 22 h 26"/>
                <a:gd name="T26" fmla="*/ 26 w 29"/>
                <a:gd name="T27" fmla="*/ 20 h 26"/>
                <a:gd name="T28" fmla="*/ 28 w 29"/>
                <a:gd name="T29" fmla="*/ 18 h 26"/>
                <a:gd name="T30" fmla="*/ 29 w 29"/>
                <a:gd name="T31" fmla="*/ 16 h 26"/>
                <a:gd name="T32" fmla="*/ 29 w 29"/>
                <a:gd name="T33" fmla="*/ 13 h 26"/>
                <a:gd name="T34" fmla="*/ 29 w 29"/>
                <a:gd name="T35" fmla="*/ 11 h 26"/>
                <a:gd name="T36" fmla="*/ 28 w 29"/>
                <a:gd name="T37" fmla="*/ 8 h 26"/>
                <a:gd name="T38" fmla="*/ 26 w 29"/>
                <a:gd name="T39" fmla="*/ 6 h 26"/>
                <a:gd name="T40" fmla="*/ 25 w 29"/>
                <a:gd name="T41" fmla="*/ 4 h 26"/>
                <a:gd name="T42" fmla="*/ 23 w 29"/>
                <a:gd name="T43" fmla="*/ 2 h 26"/>
                <a:gd name="T44" fmla="*/ 20 w 29"/>
                <a:gd name="T45" fmla="*/ 1 h 26"/>
                <a:gd name="T46" fmla="*/ 17 w 29"/>
                <a:gd name="T47" fmla="*/ 0 h 26"/>
                <a:gd name="T48" fmla="*/ 15 w 29"/>
                <a:gd name="T49" fmla="*/ 0 h 26"/>
                <a:gd name="T50" fmla="*/ 12 w 29"/>
                <a:gd name="T51" fmla="*/ 0 h 26"/>
                <a:gd name="T52" fmla="*/ 9 w 29"/>
                <a:gd name="T53" fmla="*/ 1 h 26"/>
                <a:gd name="T54" fmla="*/ 6 w 29"/>
                <a:gd name="T55" fmla="*/ 2 h 26"/>
                <a:gd name="T56" fmla="*/ 4 w 29"/>
                <a:gd name="T57" fmla="*/ 4 h 26"/>
                <a:gd name="T58" fmla="*/ 3 w 29"/>
                <a:gd name="T59" fmla="*/ 6 h 26"/>
                <a:gd name="T60" fmla="*/ 1 w 29"/>
                <a:gd name="T61" fmla="*/ 8 h 26"/>
                <a:gd name="T62" fmla="*/ 0 w 29"/>
                <a:gd name="T63" fmla="*/ 11 h 26"/>
                <a:gd name="T64" fmla="*/ 0 w 29"/>
                <a:gd name="T65" fmla="*/ 13 h 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9"/>
                <a:gd name="T100" fmla="*/ 0 h 26"/>
                <a:gd name="T101" fmla="*/ 29 w 29"/>
                <a:gd name="T102" fmla="*/ 26 h 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9" h="26">
                  <a:moveTo>
                    <a:pt x="0" y="13"/>
                  </a:moveTo>
                  <a:lnTo>
                    <a:pt x="0" y="16"/>
                  </a:lnTo>
                  <a:lnTo>
                    <a:pt x="1" y="18"/>
                  </a:lnTo>
                  <a:lnTo>
                    <a:pt x="3" y="20"/>
                  </a:lnTo>
                  <a:lnTo>
                    <a:pt x="4" y="22"/>
                  </a:lnTo>
                  <a:lnTo>
                    <a:pt x="6" y="24"/>
                  </a:lnTo>
                  <a:lnTo>
                    <a:pt x="9" y="25"/>
                  </a:lnTo>
                  <a:lnTo>
                    <a:pt x="12" y="26"/>
                  </a:lnTo>
                  <a:lnTo>
                    <a:pt x="15" y="26"/>
                  </a:lnTo>
                  <a:lnTo>
                    <a:pt x="17" y="26"/>
                  </a:lnTo>
                  <a:lnTo>
                    <a:pt x="20" y="25"/>
                  </a:lnTo>
                  <a:lnTo>
                    <a:pt x="23" y="24"/>
                  </a:lnTo>
                  <a:lnTo>
                    <a:pt x="25" y="22"/>
                  </a:lnTo>
                  <a:lnTo>
                    <a:pt x="26" y="20"/>
                  </a:lnTo>
                  <a:lnTo>
                    <a:pt x="28" y="18"/>
                  </a:lnTo>
                  <a:lnTo>
                    <a:pt x="29" y="16"/>
                  </a:lnTo>
                  <a:lnTo>
                    <a:pt x="29" y="13"/>
                  </a:lnTo>
                  <a:lnTo>
                    <a:pt x="29" y="11"/>
                  </a:lnTo>
                  <a:lnTo>
                    <a:pt x="28" y="8"/>
                  </a:lnTo>
                  <a:lnTo>
                    <a:pt x="26" y="6"/>
                  </a:lnTo>
                  <a:lnTo>
                    <a:pt x="25" y="4"/>
                  </a:lnTo>
                  <a:lnTo>
                    <a:pt x="23" y="2"/>
                  </a:lnTo>
                  <a:lnTo>
                    <a:pt x="20" y="1"/>
                  </a:lnTo>
                  <a:lnTo>
                    <a:pt x="17" y="0"/>
                  </a:lnTo>
                  <a:lnTo>
                    <a:pt x="15" y="0"/>
                  </a:lnTo>
                  <a:lnTo>
                    <a:pt x="12" y="0"/>
                  </a:lnTo>
                  <a:lnTo>
                    <a:pt x="9" y="1"/>
                  </a:lnTo>
                  <a:lnTo>
                    <a:pt x="6" y="2"/>
                  </a:lnTo>
                  <a:lnTo>
                    <a:pt x="4" y="4"/>
                  </a:lnTo>
                  <a:lnTo>
                    <a:pt x="3" y="6"/>
                  </a:lnTo>
                  <a:lnTo>
                    <a:pt x="1" y="8"/>
                  </a:lnTo>
                  <a:lnTo>
                    <a:pt x="0" y="11"/>
                  </a:lnTo>
                  <a:lnTo>
                    <a:pt x="0" y="13"/>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742" name="Rectangle 102"/>
            <p:cNvSpPr>
              <a:spLocks noChangeArrowheads="1"/>
            </p:cNvSpPr>
            <p:nvPr/>
          </p:nvSpPr>
          <p:spPr bwMode="auto">
            <a:xfrm>
              <a:off x="1913" y="3191"/>
              <a:ext cx="223" cy="151"/>
            </a:xfrm>
            <a:prstGeom prst="rect">
              <a:avLst/>
            </a:prstGeom>
            <a:solidFill>
              <a:srgbClr val="FFFFFF"/>
            </a:solidFill>
            <a:ln w="0">
              <a:solidFill>
                <a:srgbClr val="FF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12743" name="Freeform 103"/>
            <p:cNvSpPr>
              <a:spLocks/>
            </p:cNvSpPr>
            <p:nvPr/>
          </p:nvSpPr>
          <p:spPr bwMode="auto">
            <a:xfrm>
              <a:off x="1913" y="3191"/>
              <a:ext cx="223" cy="151"/>
            </a:xfrm>
            <a:custGeom>
              <a:avLst/>
              <a:gdLst>
                <a:gd name="T0" fmla="*/ 28 w 28"/>
                <a:gd name="T1" fmla="*/ 0 h 19"/>
                <a:gd name="T2" fmla="*/ 28 w 28"/>
                <a:gd name="T3" fmla="*/ 19 h 19"/>
                <a:gd name="T4" fmla="*/ 0 w 28"/>
                <a:gd name="T5" fmla="*/ 19 h 19"/>
                <a:gd name="T6" fmla="*/ 0 w 28"/>
                <a:gd name="T7" fmla="*/ 0 h 19"/>
                <a:gd name="T8" fmla="*/ 0 60000 65536"/>
                <a:gd name="T9" fmla="*/ 0 60000 65536"/>
                <a:gd name="T10" fmla="*/ 0 60000 65536"/>
                <a:gd name="T11" fmla="*/ 0 60000 65536"/>
                <a:gd name="T12" fmla="*/ 0 w 28"/>
                <a:gd name="T13" fmla="*/ 0 h 19"/>
                <a:gd name="T14" fmla="*/ 28 w 28"/>
                <a:gd name="T15" fmla="*/ 19 h 19"/>
              </a:gdLst>
              <a:ahLst/>
              <a:cxnLst>
                <a:cxn ang="T8">
                  <a:pos x="T0" y="T1"/>
                </a:cxn>
                <a:cxn ang="T9">
                  <a:pos x="T2" y="T3"/>
                </a:cxn>
                <a:cxn ang="T10">
                  <a:pos x="T4" y="T5"/>
                </a:cxn>
                <a:cxn ang="T11">
                  <a:pos x="T6" y="T7"/>
                </a:cxn>
              </a:cxnLst>
              <a:rect l="T12" t="T13" r="T14" b="T15"/>
              <a:pathLst>
                <a:path w="28" h="19">
                  <a:moveTo>
                    <a:pt x="28" y="0"/>
                  </a:moveTo>
                  <a:lnTo>
                    <a:pt x="28" y="19"/>
                  </a:lnTo>
                  <a:lnTo>
                    <a:pt x="0" y="19"/>
                  </a:lnTo>
                  <a:lnTo>
                    <a:pt x="0"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744" name="Line 104"/>
            <p:cNvSpPr>
              <a:spLocks noChangeShapeType="1"/>
            </p:cNvSpPr>
            <p:nvPr/>
          </p:nvSpPr>
          <p:spPr bwMode="auto">
            <a:xfrm flipV="1">
              <a:off x="1945" y="3342"/>
              <a:ext cx="1" cy="10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745" name="Line 105"/>
            <p:cNvSpPr>
              <a:spLocks noChangeShapeType="1"/>
            </p:cNvSpPr>
            <p:nvPr/>
          </p:nvSpPr>
          <p:spPr bwMode="auto">
            <a:xfrm flipV="1">
              <a:off x="1985" y="3342"/>
              <a:ext cx="1" cy="21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746" name="Line 106"/>
            <p:cNvSpPr>
              <a:spLocks noChangeShapeType="1"/>
            </p:cNvSpPr>
            <p:nvPr/>
          </p:nvSpPr>
          <p:spPr bwMode="auto">
            <a:xfrm flipV="1">
              <a:off x="2024" y="3342"/>
              <a:ext cx="1" cy="52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747" name="Line 107"/>
            <p:cNvSpPr>
              <a:spLocks noChangeShapeType="1"/>
            </p:cNvSpPr>
            <p:nvPr/>
          </p:nvSpPr>
          <p:spPr bwMode="auto">
            <a:xfrm flipV="1">
              <a:off x="2064" y="3342"/>
              <a:ext cx="1" cy="10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748" name="Line 108"/>
            <p:cNvSpPr>
              <a:spLocks noChangeShapeType="1"/>
            </p:cNvSpPr>
            <p:nvPr/>
          </p:nvSpPr>
          <p:spPr bwMode="auto">
            <a:xfrm flipV="1">
              <a:off x="2112" y="3342"/>
              <a:ext cx="1" cy="11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749" name="Line 109"/>
            <p:cNvSpPr>
              <a:spLocks noChangeShapeType="1"/>
            </p:cNvSpPr>
            <p:nvPr/>
          </p:nvSpPr>
          <p:spPr bwMode="auto">
            <a:xfrm flipV="1">
              <a:off x="2678" y="3342"/>
              <a:ext cx="1" cy="10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750" name="Line 110"/>
            <p:cNvSpPr>
              <a:spLocks noChangeShapeType="1"/>
            </p:cNvSpPr>
            <p:nvPr/>
          </p:nvSpPr>
          <p:spPr bwMode="auto">
            <a:xfrm flipV="1">
              <a:off x="2718" y="3342"/>
              <a:ext cx="1" cy="21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751" name="Line 111"/>
            <p:cNvSpPr>
              <a:spLocks noChangeShapeType="1"/>
            </p:cNvSpPr>
            <p:nvPr/>
          </p:nvSpPr>
          <p:spPr bwMode="auto">
            <a:xfrm flipV="1">
              <a:off x="2758" y="3342"/>
              <a:ext cx="1" cy="52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752" name="Line 112"/>
            <p:cNvSpPr>
              <a:spLocks noChangeShapeType="1"/>
            </p:cNvSpPr>
            <p:nvPr/>
          </p:nvSpPr>
          <p:spPr bwMode="auto">
            <a:xfrm flipV="1">
              <a:off x="2806" y="3342"/>
              <a:ext cx="1" cy="89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753" name="Line 113"/>
            <p:cNvSpPr>
              <a:spLocks noChangeShapeType="1"/>
            </p:cNvSpPr>
            <p:nvPr/>
          </p:nvSpPr>
          <p:spPr bwMode="auto">
            <a:xfrm flipV="1">
              <a:off x="2846" y="3342"/>
              <a:ext cx="1" cy="130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754" name="Rectangle 114"/>
            <p:cNvSpPr>
              <a:spLocks noChangeArrowheads="1"/>
            </p:cNvSpPr>
            <p:nvPr/>
          </p:nvSpPr>
          <p:spPr bwMode="auto">
            <a:xfrm>
              <a:off x="885" y="3956"/>
              <a:ext cx="8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a:solidFill>
                    <a:srgbClr val="000000"/>
                  </a:solidFill>
                  <a:latin typeface="Nimbus Roman No9 L"/>
                </a:rPr>
                <a:t>A2</a:t>
              </a:r>
              <a:endParaRPr lang="en-US" altLang="en-US" sz="2400"/>
            </a:p>
          </p:txBody>
        </p:sp>
        <p:sp>
          <p:nvSpPr>
            <p:cNvPr id="112755" name="Freeform 115"/>
            <p:cNvSpPr>
              <a:spLocks/>
            </p:cNvSpPr>
            <p:nvPr/>
          </p:nvSpPr>
          <p:spPr bwMode="auto">
            <a:xfrm>
              <a:off x="1578" y="3549"/>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0000"/>
            </a:solidFill>
            <a:ln w="0">
              <a:solidFill>
                <a:srgbClr val="000000"/>
              </a:solidFill>
              <a:prstDash val="solid"/>
              <a:round/>
              <a:headEnd/>
              <a:tailEnd/>
            </a:ln>
          </p:spPr>
          <p:txBody>
            <a:bodyPr/>
            <a:lstStyle/>
            <a:p>
              <a:endParaRPr lang="en-IN"/>
            </a:p>
          </p:txBody>
        </p:sp>
        <p:sp>
          <p:nvSpPr>
            <p:cNvPr id="112756" name="Freeform 116"/>
            <p:cNvSpPr>
              <a:spLocks/>
            </p:cNvSpPr>
            <p:nvPr/>
          </p:nvSpPr>
          <p:spPr bwMode="auto">
            <a:xfrm>
              <a:off x="1578" y="3549"/>
              <a:ext cx="24" cy="24"/>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757" name="Freeform 117"/>
            <p:cNvSpPr>
              <a:spLocks/>
            </p:cNvSpPr>
            <p:nvPr/>
          </p:nvSpPr>
          <p:spPr bwMode="auto">
            <a:xfrm>
              <a:off x="1538" y="3438"/>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0000"/>
            </a:solidFill>
            <a:ln w="0">
              <a:solidFill>
                <a:srgbClr val="000000"/>
              </a:solidFill>
              <a:prstDash val="solid"/>
              <a:round/>
              <a:headEnd/>
              <a:tailEnd/>
            </a:ln>
          </p:spPr>
          <p:txBody>
            <a:bodyPr/>
            <a:lstStyle/>
            <a:p>
              <a:endParaRPr lang="en-IN"/>
            </a:p>
          </p:txBody>
        </p:sp>
        <p:sp>
          <p:nvSpPr>
            <p:cNvPr id="112758" name="Freeform 118"/>
            <p:cNvSpPr>
              <a:spLocks/>
            </p:cNvSpPr>
            <p:nvPr/>
          </p:nvSpPr>
          <p:spPr bwMode="auto">
            <a:xfrm>
              <a:off x="1538" y="3430"/>
              <a:ext cx="24" cy="24"/>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759" name="Freeform 119"/>
            <p:cNvSpPr>
              <a:spLocks/>
            </p:cNvSpPr>
            <p:nvPr/>
          </p:nvSpPr>
          <p:spPr bwMode="auto">
            <a:xfrm>
              <a:off x="1937" y="3438"/>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0000"/>
            </a:solidFill>
            <a:ln w="0">
              <a:solidFill>
                <a:srgbClr val="000000"/>
              </a:solidFill>
              <a:prstDash val="solid"/>
              <a:round/>
              <a:headEnd/>
              <a:tailEnd/>
            </a:ln>
          </p:spPr>
          <p:txBody>
            <a:bodyPr/>
            <a:lstStyle/>
            <a:p>
              <a:endParaRPr lang="en-IN"/>
            </a:p>
          </p:txBody>
        </p:sp>
        <p:sp>
          <p:nvSpPr>
            <p:cNvPr id="112760" name="Freeform 120"/>
            <p:cNvSpPr>
              <a:spLocks/>
            </p:cNvSpPr>
            <p:nvPr/>
          </p:nvSpPr>
          <p:spPr bwMode="auto">
            <a:xfrm>
              <a:off x="1929" y="3430"/>
              <a:ext cx="24" cy="24"/>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761" name="Freeform 121"/>
            <p:cNvSpPr>
              <a:spLocks/>
            </p:cNvSpPr>
            <p:nvPr/>
          </p:nvSpPr>
          <p:spPr bwMode="auto">
            <a:xfrm>
              <a:off x="1977" y="3549"/>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0000"/>
            </a:solidFill>
            <a:ln w="0">
              <a:solidFill>
                <a:srgbClr val="000000"/>
              </a:solidFill>
              <a:prstDash val="solid"/>
              <a:round/>
              <a:headEnd/>
              <a:tailEnd/>
            </a:ln>
          </p:spPr>
          <p:txBody>
            <a:bodyPr/>
            <a:lstStyle/>
            <a:p>
              <a:endParaRPr lang="en-IN"/>
            </a:p>
          </p:txBody>
        </p:sp>
        <p:sp>
          <p:nvSpPr>
            <p:cNvPr id="112762" name="Freeform 122"/>
            <p:cNvSpPr>
              <a:spLocks/>
            </p:cNvSpPr>
            <p:nvPr/>
          </p:nvSpPr>
          <p:spPr bwMode="auto">
            <a:xfrm>
              <a:off x="1969" y="3549"/>
              <a:ext cx="24" cy="24"/>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763" name="Freeform 123"/>
            <p:cNvSpPr>
              <a:spLocks/>
            </p:cNvSpPr>
            <p:nvPr/>
          </p:nvSpPr>
          <p:spPr bwMode="auto">
            <a:xfrm>
              <a:off x="2017" y="3860"/>
              <a:ext cx="15" cy="16"/>
            </a:xfrm>
            <a:custGeom>
              <a:avLst/>
              <a:gdLst>
                <a:gd name="T0" fmla="*/ 7 w 15"/>
                <a:gd name="T1" fmla="*/ 8 h 16"/>
                <a:gd name="T2" fmla="*/ 7 w 15"/>
                <a:gd name="T3" fmla="*/ 0 h 16"/>
                <a:gd name="T4" fmla="*/ 0 w 15"/>
                <a:gd name="T5" fmla="*/ 0 h 16"/>
                <a:gd name="T6" fmla="*/ 0 w 15"/>
                <a:gd name="T7" fmla="*/ 8 h 16"/>
                <a:gd name="T8" fmla="*/ 0 w 15"/>
                <a:gd name="T9" fmla="*/ 16 h 16"/>
                <a:gd name="T10" fmla="*/ 7 w 15"/>
                <a:gd name="T11" fmla="*/ 16 h 16"/>
                <a:gd name="T12" fmla="*/ 15 w 15"/>
                <a:gd name="T13" fmla="*/ 16 h 16"/>
                <a:gd name="T14" fmla="*/ 15 w 15"/>
                <a:gd name="T15" fmla="*/ 8 h 16"/>
                <a:gd name="T16" fmla="*/ 15 w 15"/>
                <a:gd name="T17" fmla="*/ 0 h 16"/>
                <a:gd name="T18" fmla="*/ 7 w 15"/>
                <a:gd name="T19" fmla="*/ 0 h 16"/>
                <a:gd name="T20" fmla="*/ 7 w 15"/>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16"/>
                <a:gd name="T35" fmla="*/ 15 w 15"/>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16">
                  <a:moveTo>
                    <a:pt x="7" y="8"/>
                  </a:moveTo>
                  <a:lnTo>
                    <a:pt x="7" y="0"/>
                  </a:lnTo>
                  <a:lnTo>
                    <a:pt x="0" y="0"/>
                  </a:lnTo>
                  <a:lnTo>
                    <a:pt x="0" y="8"/>
                  </a:lnTo>
                  <a:lnTo>
                    <a:pt x="0" y="16"/>
                  </a:lnTo>
                  <a:lnTo>
                    <a:pt x="7" y="16"/>
                  </a:lnTo>
                  <a:lnTo>
                    <a:pt x="15" y="16"/>
                  </a:lnTo>
                  <a:lnTo>
                    <a:pt x="15" y="8"/>
                  </a:lnTo>
                  <a:lnTo>
                    <a:pt x="15" y="0"/>
                  </a:lnTo>
                  <a:lnTo>
                    <a:pt x="7" y="0"/>
                  </a:lnTo>
                  <a:lnTo>
                    <a:pt x="7" y="8"/>
                  </a:lnTo>
                  <a:close/>
                </a:path>
              </a:pathLst>
            </a:custGeom>
            <a:solidFill>
              <a:srgbClr val="000000"/>
            </a:solidFill>
            <a:ln w="0">
              <a:solidFill>
                <a:srgbClr val="000000"/>
              </a:solidFill>
              <a:prstDash val="solid"/>
              <a:round/>
              <a:headEnd/>
              <a:tailEnd/>
            </a:ln>
          </p:spPr>
          <p:txBody>
            <a:bodyPr/>
            <a:lstStyle/>
            <a:p>
              <a:endParaRPr lang="en-IN"/>
            </a:p>
          </p:txBody>
        </p:sp>
        <p:sp>
          <p:nvSpPr>
            <p:cNvPr id="112764" name="Freeform 124"/>
            <p:cNvSpPr>
              <a:spLocks/>
            </p:cNvSpPr>
            <p:nvPr/>
          </p:nvSpPr>
          <p:spPr bwMode="auto">
            <a:xfrm>
              <a:off x="2009" y="3852"/>
              <a:ext cx="23" cy="24"/>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765" name="Freeform 125"/>
            <p:cNvSpPr>
              <a:spLocks/>
            </p:cNvSpPr>
            <p:nvPr/>
          </p:nvSpPr>
          <p:spPr bwMode="auto">
            <a:xfrm>
              <a:off x="1666" y="4346"/>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0000"/>
            </a:solidFill>
            <a:ln w="0">
              <a:solidFill>
                <a:srgbClr val="000000"/>
              </a:solidFill>
              <a:prstDash val="solid"/>
              <a:round/>
              <a:headEnd/>
              <a:tailEnd/>
            </a:ln>
          </p:spPr>
          <p:txBody>
            <a:bodyPr/>
            <a:lstStyle/>
            <a:p>
              <a:endParaRPr lang="en-IN"/>
            </a:p>
          </p:txBody>
        </p:sp>
        <p:sp>
          <p:nvSpPr>
            <p:cNvPr id="112766" name="Freeform 126"/>
            <p:cNvSpPr>
              <a:spLocks/>
            </p:cNvSpPr>
            <p:nvPr/>
          </p:nvSpPr>
          <p:spPr bwMode="auto">
            <a:xfrm>
              <a:off x="1658" y="4346"/>
              <a:ext cx="24" cy="24"/>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767" name="Rectangle 127"/>
            <p:cNvSpPr>
              <a:spLocks noChangeArrowheads="1"/>
            </p:cNvSpPr>
            <p:nvPr/>
          </p:nvSpPr>
          <p:spPr bwMode="auto">
            <a:xfrm>
              <a:off x="2598" y="2043"/>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a:solidFill>
                    <a:srgbClr val="000000"/>
                  </a:solidFill>
                  <a:latin typeface="Nimbus Roman No9 L"/>
                </a:rPr>
                <a:t>D</a:t>
              </a:r>
              <a:endParaRPr lang="en-US" altLang="en-US" sz="2400"/>
            </a:p>
          </p:txBody>
        </p:sp>
        <p:sp>
          <p:nvSpPr>
            <p:cNvPr id="112768" name="Rectangle 128"/>
            <p:cNvSpPr>
              <a:spLocks noChangeArrowheads="1"/>
            </p:cNvSpPr>
            <p:nvPr/>
          </p:nvSpPr>
          <p:spPr bwMode="auto">
            <a:xfrm>
              <a:off x="2646" y="2043"/>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a:solidFill>
                    <a:srgbClr val="000000"/>
                  </a:solidFill>
                  <a:latin typeface="Nimbus Roman No9 L"/>
                </a:rPr>
                <a:t>A</a:t>
              </a:r>
              <a:endParaRPr lang="en-US" altLang="en-US" sz="2400"/>
            </a:p>
          </p:txBody>
        </p:sp>
        <p:sp>
          <p:nvSpPr>
            <p:cNvPr id="112769" name="Rectangle 129"/>
            <p:cNvSpPr>
              <a:spLocks noChangeArrowheads="1"/>
            </p:cNvSpPr>
            <p:nvPr/>
          </p:nvSpPr>
          <p:spPr bwMode="auto">
            <a:xfrm>
              <a:off x="2694" y="2043"/>
              <a:ext cx="4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a:solidFill>
                    <a:srgbClr val="000000"/>
                  </a:solidFill>
                  <a:latin typeface="Nimbus Roman No9 L"/>
                </a:rPr>
                <a:t>T</a:t>
              </a:r>
              <a:endParaRPr lang="en-US" altLang="en-US" sz="2400"/>
            </a:p>
          </p:txBody>
        </p:sp>
        <p:sp>
          <p:nvSpPr>
            <p:cNvPr id="112770" name="Rectangle 130"/>
            <p:cNvSpPr>
              <a:spLocks noChangeArrowheads="1"/>
            </p:cNvSpPr>
            <p:nvPr/>
          </p:nvSpPr>
          <p:spPr bwMode="auto">
            <a:xfrm>
              <a:off x="2726" y="2043"/>
              <a:ext cx="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a:solidFill>
                    <a:srgbClr val="000000"/>
                  </a:solidFill>
                  <a:latin typeface="Nimbus Roman No9 L"/>
                </a:rPr>
                <a:t>A</a:t>
              </a:r>
              <a:endParaRPr lang="en-US" altLang="en-US" sz="2400"/>
            </a:p>
          </p:txBody>
        </p:sp>
        <p:sp>
          <p:nvSpPr>
            <p:cNvPr id="112771" name="Rectangle 131"/>
            <p:cNvSpPr>
              <a:spLocks noChangeArrowheads="1"/>
            </p:cNvSpPr>
            <p:nvPr/>
          </p:nvSpPr>
          <p:spPr bwMode="auto">
            <a:xfrm>
              <a:off x="2774" y="2043"/>
              <a:ext cx="14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a:solidFill>
                    <a:srgbClr val="000000"/>
                  </a:solidFill>
                  <a:latin typeface="Nimbus Roman No9 L"/>
                </a:rPr>
                <a:t>OUT</a:t>
              </a:r>
              <a:endParaRPr lang="en-US" altLang="en-US" sz="2400"/>
            </a:p>
          </p:txBody>
        </p:sp>
        <p:sp>
          <p:nvSpPr>
            <p:cNvPr id="112772" name="Freeform 132"/>
            <p:cNvSpPr>
              <a:spLocks/>
            </p:cNvSpPr>
            <p:nvPr/>
          </p:nvSpPr>
          <p:spPr bwMode="auto">
            <a:xfrm>
              <a:off x="2734" y="2362"/>
              <a:ext cx="56" cy="32"/>
            </a:xfrm>
            <a:custGeom>
              <a:avLst/>
              <a:gdLst>
                <a:gd name="T0" fmla="*/ 7 w 7"/>
                <a:gd name="T1" fmla="*/ 4 h 4"/>
                <a:gd name="T2" fmla="*/ 3 w 7"/>
                <a:gd name="T3" fmla="*/ 0 h 4"/>
                <a:gd name="T4" fmla="*/ 0 w 7"/>
                <a:gd name="T5" fmla="*/ 4 h 4"/>
                <a:gd name="T6" fmla="*/ 0 60000 65536"/>
                <a:gd name="T7" fmla="*/ 0 60000 65536"/>
                <a:gd name="T8" fmla="*/ 0 60000 65536"/>
                <a:gd name="T9" fmla="*/ 0 w 7"/>
                <a:gd name="T10" fmla="*/ 0 h 4"/>
                <a:gd name="T11" fmla="*/ 7 w 7"/>
                <a:gd name="T12" fmla="*/ 4 h 4"/>
              </a:gdLst>
              <a:ahLst/>
              <a:cxnLst>
                <a:cxn ang="T6">
                  <a:pos x="T0" y="T1"/>
                </a:cxn>
                <a:cxn ang="T7">
                  <a:pos x="T2" y="T3"/>
                </a:cxn>
                <a:cxn ang="T8">
                  <a:pos x="T4" y="T5"/>
                </a:cxn>
              </a:cxnLst>
              <a:rect l="T9" t="T10" r="T11" b="T12"/>
              <a:pathLst>
                <a:path w="7" h="4">
                  <a:moveTo>
                    <a:pt x="7" y="4"/>
                  </a:moveTo>
                  <a:lnTo>
                    <a:pt x="3" y="0"/>
                  </a:lnTo>
                  <a:lnTo>
                    <a:pt x="0" y="4"/>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773" name="Rectangle 133"/>
            <p:cNvSpPr>
              <a:spLocks noChangeArrowheads="1"/>
            </p:cNvSpPr>
            <p:nvPr/>
          </p:nvSpPr>
          <p:spPr bwMode="auto">
            <a:xfrm>
              <a:off x="2551" y="1788"/>
              <a:ext cx="422" cy="614"/>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12774" name="Line 134"/>
            <p:cNvSpPr>
              <a:spLocks noChangeShapeType="1"/>
            </p:cNvSpPr>
            <p:nvPr/>
          </p:nvSpPr>
          <p:spPr bwMode="auto">
            <a:xfrm flipV="1">
              <a:off x="2758" y="2402"/>
              <a:ext cx="1" cy="69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775" name="Freeform 135"/>
            <p:cNvSpPr>
              <a:spLocks/>
            </p:cNvSpPr>
            <p:nvPr/>
          </p:nvSpPr>
          <p:spPr bwMode="auto">
            <a:xfrm>
              <a:off x="1347" y="2474"/>
              <a:ext cx="111" cy="111"/>
            </a:xfrm>
            <a:custGeom>
              <a:avLst/>
              <a:gdLst>
                <a:gd name="T0" fmla="*/ 0 w 14"/>
                <a:gd name="T1" fmla="*/ 7 h 14"/>
                <a:gd name="T2" fmla="*/ 14 w 14"/>
                <a:gd name="T3" fmla="*/ 14 h 14"/>
                <a:gd name="T4" fmla="*/ 14 w 14"/>
                <a:gd name="T5" fmla="*/ 0 h 14"/>
                <a:gd name="T6" fmla="*/ 0 w 14"/>
                <a:gd name="T7" fmla="*/ 7 h 14"/>
                <a:gd name="T8" fmla="*/ 0 60000 65536"/>
                <a:gd name="T9" fmla="*/ 0 60000 65536"/>
                <a:gd name="T10" fmla="*/ 0 60000 65536"/>
                <a:gd name="T11" fmla="*/ 0 60000 65536"/>
                <a:gd name="T12" fmla="*/ 0 w 14"/>
                <a:gd name="T13" fmla="*/ 0 h 14"/>
                <a:gd name="T14" fmla="*/ 14 w 14"/>
                <a:gd name="T15" fmla="*/ 14 h 14"/>
              </a:gdLst>
              <a:ahLst/>
              <a:cxnLst>
                <a:cxn ang="T8">
                  <a:pos x="T0" y="T1"/>
                </a:cxn>
                <a:cxn ang="T9">
                  <a:pos x="T2" y="T3"/>
                </a:cxn>
                <a:cxn ang="T10">
                  <a:pos x="T4" y="T5"/>
                </a:cxn>
                <a:cxn ang="T11">
                  <a:pos x="T6" y="T7"/>
                </a:cxn>
              </a:cxnLst>
              <a:rect l="T12" t="T13" r="T14" b="T15"/>
              <a:pathLst>
                <a:path w="14" h="14">
                  <a:moveTo>
                    <a:pt x="0" y="7"/>
                  </a:moveTo>
                  <a:lnTo>
                    <a:pt x="14" y="14"/>
                  </a:lnTo>
                  <a:lnTo>
                    <a:pt x="14" y="0"/>
                  </a:lnTo>
                  <a:lnTo>
                    <a:pt x="0" y="7"/>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776" name="Line 136"/>
            <p:cNvSpPr>
              <a:spLocks noChangeShapeType="1"/>
            </p:cNvSpPr>
            <p:nvPr/>
          </p:nvSpPr>
          <p:spPr bwMode="auto">
            <a:xfrm>
              <a:off x="1124" y="2912"/>
              <a:ext cx="183"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777" name="Line 137"/>
            <p:cNvSpPr>
              <a:spLocks noChangeShapeType="1"/>
            </p:cNvSpPr>
            <p:nvPr/>
          </p:nvSpPr>
          <p:spPr bwMode="auto">
            <a:xfrm flipV="1">
              <a:off x="1124" y="2800"/>
              <a:ext cx="1" cy="1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778" name="Line 138"/>
            <p:cNvSpPr>
              <a:spLocks noChangeShapeType="1"/>
            </p:cNvSpPr>
            <p:nvPr/>
          </p:nvSpPr>
          <p:spPr bwMode="auto">
            <a:xfrm flipH="1">
              <a:off x="1458" y="2529"/>
              <a:ext cx="145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779" name="Line 139"/>
            <p:cNvSpPr>
              <a:spLocks noChangeShapeType="1"/>
            </p:cNvSpPr>
            <p:nvPr/>
          </p:nvSpPr>
          <p:spPr bwMode="auto">
            <a:xfrm>
              <a:off x="2758" y="2649"/>
              <a:ext cx="15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780" name="Freeform 140"/>
            <p:cNvSpPr>
              <a:spLocks/>
            </p:cNvSpPr>
            <p:nvPr/>
          </p:nvSpPr>
          <p:spPr bwMode="auto">
            <a:xfrm>
              <a:off x="1347" y="1533"/>
              <a:ext cx="111" cy="112"/>
            </a:xfrm>
            <a:custGeom>
              <a:avLst/>
              <a:gdLst>
                <a:gd name="T0" fmla="*/ 0 w 14"/>
                <a:gd name="T1" fmla="*/ 7 h 14"/>
                <a:gd name="T2" fmla="*/ 14 w 14"/>
                <a:gd name="T3" fmla="*/ 14 h 14"/>
                <a:gd name="T4" fmla="*/ 14 w 14"/>
                <a:gd name="T5" fmla="*/ 0 h 14"/>
                <a:gd name="T6" fmla="*/ 0 w 14"/>
                <a:gd name="T7" fmla="*/ 7 h 14"/>
                <a:gd name="T8" fmla="*/ 0 60000 65536"/>
                <a:gd name="T9" fmla="*/ 0 60000 65536"/>
                <a:gd name="T10" fmla="*/ 0 60000 65536"/>
                <a:gd name="T11" fmla="*/ 0 60000 65536"/>
                <a:gd name="T12" fmla="*/ 0 w 14"/>
                <a:gd name="T13" fmla="*/ 0 h 14"/>
                <a:gd name="T14" fmla="*/ 14 w 14"/>
                <a:gd name="T15" fmla="*/ 14 h 14"/>
              </a:gdLst>
              <a:ahLst/>
              <a:cxnLst>
                <a:cxn ang="T8">
                  <a:pos x="T0" y="T1"/>
                </a:cxn>
                <a:cxn ang="T9">
                  <a:pos x="T2" y="T3"/>
                </a:cxn>
                <a:cxn ang="T10">
                  <a:pos x="T4" y="T5"/>
                </a:cxn>
                <a:cxn ang="T11">
                  <a:pos x="T6" y="T7"/>
                </a:cxn>
              </a:cxnLst>
              <a:rect l="T12" t="T13" r="T14" b="T15"/>
              <a:pathLst>
                <a:path w="14" h="14">
                  <a:moveTo>
                    <a:pt x="0" y="7"/>
                  </a:moveTo>
                  <a:lnTo>
                    <a:pt x="14" y="14"/>
                  </a:lnTo>
                  <a:lnTo>
                    <a:pt x="14" y="0"/>
                  </a:lnTo>
                  <a:lnTo>
                    <a:pt x="0" y="7"/>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781" name="Rectangle 141"/>
            <p:cNvSpPr>
              <a:spLocks noChangeArrowheads="1"/>
            </p:cNvSpPr>
            <p:nvPr/>
          </p:nvSpPr>
          <p:spPr bwMode="auto">
            <a:xfrm>
              <a:off x="2136" y="1533"/>
              <a:ext cx="399" cy="199"/>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12782" name="Rectangle 142"/>
            <p:cNvSpPr>
              <a:spLocks noChangeArrowheads="1"/>
            </p:cNvSpPr>
            <p:nvPr/>
          </p:nvSpPr>
          <p:spPr bwMode="auto">
            <a:xfrm>
              <a:off x="2264" y="1549"/>
              <a:ext cx="15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a:solidFill>
                    <a:srgbClr val="000000"/>
                  </a:solidFill>
                  <a:latin typeface="Nimbus Roman No9 L"/>
                </a:rPr>
                <a:t>Input</a:t>
              </a:r>
              <a:endParaRPr lang="en-US" altLang="en-US" sz="2400"/>
            </a:p>
          </p:txBody>
        </p:sp>
        <p:sp>
          <p:nvSpPr>
            <p:cNvPr id="112783" name="Rectangle 143"/>
            <p:cNvSpPr>
              <a:spLocks noChangeArrowheads="1"/>
            </p:cNvSpPr>
            <p:nvPr/>
          </p:nvSpPr>
          <p:spPr bwMode="auto">
            <a:xfrm>
              <a:off x="2256" y="1613"/>
              <a:ext cx="16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a:solidFill>
                    <a:srgbClr val="000000"/>
                  </a:solidFill>
                  <a:latin typeface="Nimbus Roman No9 L"/>
                </a:rPr>
                <a:t>status</a:t>
              </a:r>
              <a:endParaRPr lang="en-US" altLang="en-US" sz="2400"/>
            </a:p>
          </p:txBody>
        </p:sp>
        <p:sp>
          <p:nvSpPr>
            <p:cNvPr id="112784" name="Line 144"/>
            <p:cNvSpPr>
              <a:spLocks noChangeShapeType="1"/>
            </p:cNvSpPr>
            <p:nvPr/>
          </p:nvSpPr>
          <p:spPr bwMode="auto">
            <a:xfrm>
              <a:off x="1458" y="1589"/>
              <a:ext cx="678"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785" name="Freeform 145"/>
            <p:cNvSpPr>
              <a:spLocks/>
            </p:cNvSpPr>
            <p:nvPr/>
          </p:nvSpPr>
          <p:spPr bwMode="auto">
            <a:xfrm>
              <a:off x="2080" y="1677"/>
              <a:ext cx="48" cy="16"/>
            </a:xfrm>
            <a:custGeom>
              <a:avLst/>
              <a:gdLst>
                <a:gd name="T0" fmla="*/ 0 w 6"/>
                <a:gd name="T1" fmla="*/ 2 h 2"/>
                <a:gd name="T2" fmla="*/ 6 w 6"/>
                <a:gd name="T3" fmla="*/ 1 h 2"/>
                <a:gd name="T4" fmla="*/ 0 w 6"/>
                <a:gd name="T5" fmla="*/ 0 h 2"/>
                <a:gd name="T6" fmla="*/ 0 w 6"/>
                <a:gd name="T7" fmla="*/ 1 h 2"/>
                <a:gd name="T8" fmla="*/ 0 w 6"/>
                <a:gd name="T9" fmla="*/ 2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786" name="Freeform 146"/>
            <p:cNvSpPr>
              <a:spLocks/>
            </p:cNvSpPr>
            <p:nvPr/>
          </p:nvSpPr>
          <p:spPr bwMode="auto">
            <a:xfrm>
              <a:off x="2080" y="1677"/>
              <a:ext cx="48" cy="16"/>
            </a:xfrm>
            <a:custGeom>
              <a:avLst/>
              <a:gdLst>
                <a:gd name="T0" fmla="*/ 0 w 48"/>
                <a:gd name="T1" fmla="*/ 16 h 16"/>
                <a:gd name="T2" fmla="*/ 48 w 48"/>
                <a:gd name="T3" fmla="*/ 8 h 16"/>
                <a:gd name="T4" fmla="*/ 0 w 48"/>
                <a:gd name="T5" fmla="*/ 0 h 16"/>
                <a:gd name="T6" fmla="*/ 0 w 48"/>
                <a:gd name="T7" fmla="*/ 8 h 16"/>
                <a:gd name="T8" fmla="*/ 0 w 48"/>
                <a:gd name="T9" fmla="*/ 16 h 16"/>
                <a:gd name="T10" fmla="*/ 0 60000 65536"/>
                <a:gd name="T11" fmla="*/ 0 60000 65536"/>
                <a:gd name="T12" fmla="*/ 0 60000 65536"/>
                <a:gd name="T13" fmla="*/ 0 60000 65536"/>
                <a:gd name="T14" fmla="*/ 0 60000 65536"/>
                <a:gd name="T15" fmla="*/ 0 w 48"/>
                <a:gd name="T16" fmla="*/ 0 h 16"/>
                <a:gd name="T17" fmla="*/ 48 w 48"/>
                <a:gd name="T18" fmla="*/ 16 h 16"/>
              </a:gdLst>
              <a:ahLst/>
              <a:cxnLst>
                <a:cxn ang="T10">
                  <a:pos x="T0" y="T1"/>
                </a:cxn>
                <a:cxn ang="T11">
                  <a:pos x="T2" y="T3"/>
                </a:cxn>
                <a:cxn ang="T12">
                  <a:pos x="T4" y="T5"/>
                </a:cxn>
                <a:cxn ang="T13">
                  <a:pos x="T6" y="T7"/>
                </a:cxn>
                <a:cxn ang="T14">
                  <a:pos x="T8" y="T9"/>
                </a:cxn>
              </a:cxnLst>
              <a:rect l="T15" t="T16" r="T17" b="T18"/>
              <a:pathLst>
                <a:path w="48" h="16">
                  <a:moveTo>
                    <a:pt x="0" y="16"/>
                  </a:moveTo>
                  <a:lnTo>
                    <a:pt x="48" y="8"/>
                  </a:lnTo>
                  <a:lnTo>
                    <a:pt x="0" y="0"/>
                  </a:lnTo>
                  <a:lnTo>
                    <a:pt x="0" y="8"/>
                  </a:lnTo>
                  <a:lnTo>
                    <a:pt x="0" y="16"/>
                  </a:lnTo>
                  <a:close/>
                </a:path>
              </a:pathLst>
            </a:custGeom>
            <a:solidFill>
              <a:srgbClr val="000000"/>
            </a:solidFill>
            <a:ln w="0">
              <a:solidFill>
                <a:srgbClr val="000000"/>
              </a:solidFill>
              <a:prstDash val="solid"/>
              <a:round/>
              <a:headEnd/>
              <a:tailEnd/>
            </a:ln>
          </p:spPr>
          <p:txBody>
            <a:bodyPr/>
            <a:lstStyle/>
            <a:p>
              <a:endParaRPr lang="en-IN"/>
            </a:p>
          </p:txBody>
        </p:sp>
        <p:sp>
          <p:nvSpPr>
            <p:cNvPr id="112787" name="Line 147"/>
            <p:cNvSpPr>
              <a:spLocks noChangeShapeType="1"/>
            </p:cNvSpPr>
            <p:nvPr/>
          </p:nvSpPr>
          <p:spPr bwMode="auto">
            <a:xfrm>
              <a:off x="2024" y="1685"/>
              <a:ext cx="48"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788" name="Freeform 148"/>
            <p:cNvSpPr>
              <a:spLocks/>
            </p:cNvSpPr>
            <p:nvPr/>
          </p:nvSpPr>
          <p:spPr bwMode="auto">
            <a:xfrm>
              <a:off x="2487" y="2298"/>
              <a:ext cx="48" cy="16"/>
            </a:xfrm>
            <a:custGeom>
              <a:avLst/>
              <a:gdLst>
                <a:gd name="T0" fmla="*/ 0 w 6"/>
                <a:gd name="T1" fmla="*/ 2 h 2"/>
                <a:gd name="T2" fmla="*/ 6 w 6"/>
                <a:gd name="T3" fmla="*/ 1 h 2"/>
                <a:gd name="T4" fmla="*/ 0 w 6"/>
                <a:gd name="T5" fmla="*/ 0 h 2"/>
                <a:gd name="T6" fmla="*/ 0 w 6"/>
                <a:gd name="T7" fmla="*/ 1 h 2"/>
                <a:gd name="T8" fmla="*/ 0 w 6"/>
                <a:gd name="T9" fmla="*/ 2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789" name="Freeform 149"/>
            <p:cNvSpPr>
              <a:spLocks/>
            </p:cNvSpPr>
            <p:nvPr/>
          </p:nvSpPr>
          <p:spPr bwMode="auto">
            <a:xfrm>
              <a:off x="2487" y="2298"/>
              <a:ext cx="48" cy="16"/>
            </a:xfrm>
            <a:custGeom>
              <a:avLst/>
              <a:gdLst>
                <a:gd name="T0" fmla="*/ 0 w 48"/>
                <a:gd name="T1" fmla="*/ 16 h 16"/>
                <a:gd name="T2" fmla="*/ 48 w 48"/>
                <a:gd name="T3" fmla="*/ 8 h 16"/>
                <a:gd name="T4" fmla="*/ 0 w 48"/>
                <a:gd name="T5" fmla="*/ 0 h 16"/>
                <a:gd name="T6" fmla="*/ 0 w 48"/>
                <a:gd name="T7" fmla="*/ 8 h 16"/>
                <a:gd name="T8" fmla="*/ 0 w 48"/>
                <a:gd name="T9" fmla="*/ 16 h 16"/>
                <a:gd name="T10" fmla="*/ 0 60000 65536"/>
                <a:gd name="T11" fmla="*/ 0 60000 65536"/>
                <a:gd name="T12" fmla="*/ 0 60000 65536"/>
                <a:gd name="T13" fmla="*/ 0 60000 65536"/>
                <a:gd name="T14" fmla="*/ 0 60000 65536"/>
                <a:gd name="T15" fmla="*/ 0 w 48"/>
                <a:gd name="T16" fmla="*/ 0 h 16"/>
                <a:gd name="T17" fmla="*/ 48 w 48"/>
                <a:gd name="T18" fmla="*/ 16 h 16"/>
              </a:gdLst>
              <a:ahLst/>
              <a:cxnLst>
                <a:cxn ang="T10">
                  <a:pos x="T0" y="T1"/>
                </a:cxn>
                <a:cxn ang="T11">
                  <a:pos x="T2" y="T3"/>
                </a:cxn>
                <a:cxn ang="T12">
                  <a:pos x="T4" y="T5"/>
                </a:cxn>
                <a:cxn ang="T13">
                  <a:pos x="T6" y="T7"/>
                </a:cxn>
                <a:cxn ang="T14">
                  <a:pos x="T8" y="T9"/>
                </a:cxn>
              </a:cxnLst>
              <a:rect l="T15" t="T16" r="T17" b="T18"/>
              <a:pathLst>
                <a:path w="48" h="16">
                  <a:moveTo>
                    <a:pt x="0" y="16"/>
                  </a:moveTo>
                  <a:lnTo>
                    <a:pt x="48" y="8"/>
                  </a:lnTo>
                  <a:lnTo>
                    <a:pt x="0" y="0"/>
                  </a:lnTo>
                  <a:lnTo>
                    <a:pt x="0" y="8"/>
                  </a:lnTo>
                  <a:lnTo>
                    <a:pt x="0" y="16"/>
                  </a:lnTo>
                  <a:close/>
                </a:path>
              </a:pathLst>
            </a:custGeom>
            <a:solidFill>
              <a:srgbClr val="000000"/>
            </a:solidFill>
            <a:ln w="0">
              <a:solidFill>
                <a:srgbClr val="000000"/>
              </a:solidFill>
              <a:prstDash val="solid"/>
              <a:round/>
              <a:headEnd/>
              <a:tailEnd/>
            </a:ln>
          </p:spPr>
          <p:txBody>
            <a:bodyPr/>
            <a:lstStyle/>
            <a:p>
              <a:endParaRPr lang="en-IN"/>
            </a:p>
          </p:txBody>
        </p:sp>
        <p:sp>
          <p:nvSpPr>
            <p:cNvPr id="112790" name="Line 150"/>
            <p:cNvSpPr>
              <a:spLocks noChangeShapeType="1"/>
            </p:cNvSpPr>
            <p:nvPr/>
          </p:nvSpPr>
          <p:spPr bwMode="auto">
            <a:xfrm flipH="1">
              <a:off x="1259" y="2306"/>
              <a:ext cx="1228"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791" name="Freeform 151"/>
            <p:cNvSpPr>
              <a:spLocks/>
            </p:cNvSpPr>
            <p:nvPr/>
          </p:nvSpPr>
          <p:spPr bwMode="auto">
            <a:xfrm>
              <a:off x="2487" y="1876"/>
              <a:ext cx="48" cy="16"/>
            </a:xfrm>
            <a:custGeom>
              <a:avLst/>
              <a:gdLst>
                <a:gd name="T0" fmla="*/ 0 w 6"/>
                <a:gd name="T1" fmla="*/ 2 h 2"/>
                <a:gd name="T2" fmla="*/ 6 w 6"/>
                <a:gd name="T3" fmla="*/ 1 h 2"/>
                <a:gd name="T4" fmla="*/ 0 w 6"/>
                <a:gd name="T5" fmla="*/ 0 h 2"/>
                <a:gd name="T6" fmla="*/ 0 w 6"/>
                <a:gd name="T7" fmla="*/ 1 h 2"/>
                <a:gd name="T8" fmla="*/ 0 w 6"/>
                <a:gd name="T9" fmla="*/ 2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792" name="Freeform 152"/>
            <p:cNvSpPr>
              <a:spLocks/>
            </p:cNvSpPr>
            <p:nvPr/>
          </p:nvSpPr>
          <p:spPr bwMode="auto">
            <a:xfrm>
              <a:off x="2487" y="1876"/>
              <a:ext cx="48" cy="16"/>
            </a:xfrm>
            <a:custGeom>
              <a:avLst/>
              <a:gdLst>
                <a:gd name="T0" fmla="*/ 0 w 48"/>
                <a:gd name="T1" fmla="*/ 16 h 16"/>
                <a:gd name="T2" fmla="*/ 48 w 48"/>
                <a:gd name="T3" fmla="*/ 8 h 16"/>
                <a:gd name="T4" fmla="*/ 0 w 48"/>
                <a:gd name="T5" fmla="*/ 0 h 16"/>
                <a:gd name="T6" fmla="*/ 0 w 48"/>
                <a:gd name="T7" fmla="*/ 8 h 16"/>
                <a:gd name="T8" fmla="*/ 0 w 48"/>
                <a:gd name="T9" fmla="*/ 16 h 16"/>
                <a:gd name="T10" fmla="*/ 0 60000 65536"/>
                <a:gd name="T11" fmla="*/ 0 60000 65536"/>
                <a:gd name="T12" fmla="*/ 0 60000 65536"/>
                <a:gd name="T13" fmla="*/ 0 60000 65536"/>
                <a:gd name="T14" fmla="*/ 0 60000 65536"/>
                <a:gd name="T15" fmla="*/ 0 w 48"/>
                <a:gd name="T16" fmla="*/ 0 h 16"/>
                <a:gd name="T17" fmla="*/ 48 w 48"/>
                <a:gd name="T18" fmla="*/ 16 h 16"/>
              </a:gdLst>
              <a:ahLst/>
              <a:cxnLst>
                <a:cxn ang="T10">
                  <a:pos x="T0" y="T1"/>
                </a:cxn>
                <a:cxn ang="T11">
                  <a:pos x="T2" y="T3"/>
                </a:cxn>
                <a:cxn ang="T12">
                  <a:pos x="T4" y="T5"/>
                </a:cxn>
                <a:cxn ang="T13">
                  <a:pos x="T6" y="T7"/>
                </a:cxn>
                <a:cxn ang="T14">
                  <a:pos x="T8" y="T9"/>
                </a:cxn>
              </a:cxnLst>
              <a:rect l="T15" t="T16" r="T17" b="T18"/>
              <a:pathLst>
                <a:path w="48" h="16">
                  <a:moveTo>
                    <a:pt x="0" y="16"/>
                  </a:moveTo>
                  <a:lnTo>
                    <a:pt x="48" y="8"/>
                  </a:lnTo>
                  <a:lnTo>
                    <a:pt x="0" y="0"/>
                  </a:lnTo>
                  <a:lnTo>
                    <a:pt x="0" y="8"/>
                  </a:lnTo>
                  <a:lnTo>
                    <a:pt x="0" y="16"/>
                  </a:lnTo>
                  <a:close/>
                </a:path>
              </a:pathLst>
            </a:custGeom>
            <a:solidFill>
              <a:srgbClr val="000000"/>
            </a:solidFill>
            <a:ln w="0">
              <a:solidFill>
                <a:srgbClr val="000000"/>
              </a:solidFill>
              <a:prstDash val="solid"/>
              <a:round/>
              <a:headEnd/>
              <a:tailEnd/>
            </a:ln>
          </p:spPr>
          <p:txBody>
            <a:bodyPr/>
            <a:lstStyle/>
            <a:p>
              <a:endParaRPr lang="en-IN"/>
            </a:p>
          </p:txBody>
        </p:sp>
        <p:sp>
          <p:nvSpPr>
            <p:cNvPr id="112793" name="Line 153"/>
            <p:cNvSpPr>
              <a:spLocks noChangeShapeType="1"/>
            </p:cNvSpPr>
            <p:nvPr/>
          </p:nvSpPr>
          <p:spPr bwMode="auto">
            <a:xfrm flipH="1">
              <a:off x="1769" y="1884"/>
              <a:ext cx="718"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794" name="Line 154"/>
            <p:cNvSpPr>
              <a:spLocks noChangeShapeType="1"/>
            </p:cNvSpPr>
            <p:nvPr/>
          </p:nvSpPr>
          <p:spPr bwMode="auto">
            <a:xfrm flipV="1">
              <a:off x="1769" y="904"/>
              <a:ext cx="1" cy="9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795" name="Line 155"/>
            <p:cNvSpPr>
              <a:spLocks noChangeShapeType="1"/>
            </p:cNvSpPr>
            <p:nvPr/>
          </p:nvSpPr>
          <p:spPr bwMode="auto">
            <a:xfrm>
              <a:off x="1259" y="1589"/>
              <a:ext cx="9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796" name="Freeform 156"/>
            <p:cNvSpPr>
              <a:spLocks/>
            </p:cNvSpPr>
            <p:nvPr/>
          </p:nvSpPr>
          <p:spPr bwMode="auto">
            <a:xfrm>
              <a:off x="2543" y="1621"/>
              <a:ext cx="47" cy="24"/>
            </a:xfrm>
            <a:custGeom>
              <a:avLst/>
              <a:gdLst>
                <a:gd name="T0" fmla="*/ 6 w 6"/>
                <a:gd name="T1" fmla="*/ 0 h 3"/>
                <a:gd name="T2" fmla="*/ 0 w 6"/>
                <a:gd name="T3" fmla="*/ 2 h 3"/>
                <a:gd name="T4" fmla="*/ 6 w 6"/>
                <a:gd name="T5" fmla="*/ 3 h 3"/>
                <a:gd name="T6" fmla="*/ 6 w 6"/>
                <a:gd name="T7" fmla="*/ 2 h 3"/>
                <a:gd name="T8" fmla="*/ 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2"/>
                  </a:lnTo>
                  <a:lnTo>
                    <a:pt x="6" y="3"/>
                  </a:lnTo>
                  <a:lnTo>
                    <a:pt x="6" y="2"/>
                  </a:lnTo>
                  <a:lnTo>
                    <a:pt x="6"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797" name="Freeform 157"/>
            <p:cNvSpPr>
              <a:spLocks/>
            </p:cNvSpPr>
            <p:nvPr/>
          </p:nvSpPr>
          <p:spPr bwMode="auto">
            <a:xfrm>
              <a:off x="2543" y="1621"/>
              <a:ext cx="47" cy="24"/>
            </a:xfrm>
            <a:custGeom>
              <a:avLst/>
              <a:gdLst>
                <a:gd name="T0" fmla="*/ 47 w 47"/>
                <a:gd name="T1" fmla="*/ 0 h 24"/>
                <a:gd name="T2" fmla="*/ 0 w 47"/>
                <a:gd name="T3" fmla="*/ 16 h 24"/>
                <a:gd name="T4" fmla="*/ 47 w 47"/>
                <a:gd name="T5" fmla="*/ 24 h 24"/>
                <a:gd name="T6" fmla="*/ 47 w 47"/>
                <a:gd name="T7" fmla="*/ 16 h 24"/>
                <a:gd name="T8" fmla="*/ 47 w 47"/>
                <a:gd name="T9" fmla="*/ 0 h 24"/>
                <a:gd name="T10" fmla="*/ 0 60000 65536"/>
                <a:gd name="T11" fmla="*/ 0 60000 65536"/>
                <a:gd name="T12" fmla="*/ 0 60000 65536"/>
                <a:gd name="T13" fmla="*/ 0 60000 65536"/>
                <a:gd name="T14" fmla="*/ 0 60000 65536"/>
                <a:gd name="T15" fmla="*/ 0 w 47"/>
                <a:gd name="T16" fmla="*/ 0 h 24"/>
                <a:gd name="T17" fmla="*/ 47 w 47"/>
                <a:gd name="T18" fmla="*/ 24 h 24"/>
              </a:gdLst>
              <a:ahLst/>
              <a:cxnLst>
                <a:cxn ang="T10">
                  <a:pos x="T0" y="T1"/>
                </a:cxn>
                <a:cxn ang="T11">
                  <a:pos x="T2" y="T3"/>
                </a:cxn>
                <a:cxn ang="T12">
                  <a:pos x="T4" y="T5"/>
                </a:cxn>
                <a:cxn ang="T13">
                  <a:pos x="T6" y="T7"/>
                </a:cxn>
                <a:cxn ang="T14">
                  <a:pos x="T8" y="T9"/>
                </a:cxn>
              </a:cxnLst>
              <a:rect l="T15" t="T16" r="T17" b="T18"/>
              <a:pathLst>
                <a:path w="47" h="24">
                  <a:moveTo>
                    <a:pt x="47" y="0"/>
                  </a:moveTo>
                  <a:lnTo>
                    <a:pt x="0" y="16"/>
                  </a:lnTo>
                  <a:lnTo>
                    <a:pt x="47" y="24"/>
                  </a:lnTo>
                  <a:lnTo>
                    <a:pt x="47" y="16"/>
                  </a:lnTo>
                  <a:lnTo>
                    <a:pt x="47" y="0"/>
                  </a:lnTo>
                  <a:close/>
                </a:path>
              </a:pathLst>
            </a:custGeom>
            <a:solidFill>
              <a:srgbClr val="000000"/>
            </a:solidFill>
            <a:ln w="0">
              <a:solidFill>
                <a:srgbClr val="000000"/>
              </a:solidFill>
              <a:prstDash val="solid"/>
              <a:round/>
              <a:headEnd/>
              <a:tailEnd/>
            </a:ln>
          </p:spPr>
          <p:txBody>
            <a:bodyPr/>
            <a:lstStyle/>
            <a:p>
              <a:endParaRPr lang="en-IN"/>
            </a:p>
          </p:txBody>
        </p:sp>
        <p:sp>
          <p:nvSpPr>
            <p:cNvPr id="112798" name="Line 158"/>
            <p:cNvSpPr>
              <a:spLocks noChangeShapeType="1"/>
            </p:cNvSpPr>
            <p:nvPr/>
          </p:nvSpPr>
          <p:spPr bwMode="auto">
            <a:xfrm flipH="1">
              <a:off x="2598" y="1637"/>
              <a:ext cx="81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799" name="Line 159"/>
            <p:cNvSpPr>
              <a:spLocks noChangeShapeType="1"/>
            </p:cNvSpPr>
            <p:nvPr/>
          </p:nvSpPr>
          <p:spPr bwMode="auto">
            <a:xfrm flipV="1">
              <a:off x="2758" y="1422"/>
              <a:ext cx="1" cy="21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800" name="Line 160"/>
            <p:cNvSpPr>
              <a:spLocks noChangeShapeType="1"/>
            </p:cNvSpPr>
            <p:nvPr/>
          </p:nvSpPr>
          <p:spPr bwMode="auto">
            <a:xfrm flipH="1">
              <a:off x="2335" y="2840"/>
              <a:ext cx="73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801" name="Freeform 161"/>
            <p:cNvSpPr>
              <a:spLocks/>
            </p:cNvSpPr>
            <p:nvPr/>
          </p:nvSpPr>
          <p:spPr bwMode="auto">
            <a:xfrm>
              <a:off x="3061" y="2697"/>
              <a:ext cx="24" cy="55"/>
            </a:xfrm>
            <a:custGeom>
              <a:avLst/>
              <a:gdLst>
                <a:gd name="T0" fmla="*/ 3 w 3"/>
                <a:gd name="T1" fmla="*/ 7 h 7"/>
                <a:gd name="T2" fmla="*/ 1 w 3"/>
                <a:gd name="T3" fmla="*/ 0 h 7"/>
                <a:gd name="T4" fmla="*/ 0 w 3"/>
                <a:gd name="T5" fmla="*/ 7 h 7"/>
                <a:gd name="T6" fmla="*/ 1 w 3"/>
                <a:gd name="T7" fmla="*/ 7 h 7"/>
                <a:gd name="T8" fmla="*/ 3 w 3"/>
                <a:gd name="T9" fmla="*/ 7 h 7"/>
                <a:gd name="T10" fmla="*/ 0 60000 65536"/>
                <a:gd name="T11" fmla="*/ 0 60000 65536"/>
                <a:gd name="T12" fmla="*/ 0 60000 65536"/>
                <a:gd name="T13" fmla="*/ 0 60000 65536"/>
                <a:gd name="T14" fmla="*/ 0 60000 65536"/>
                <a:gd name="T15" fmla="*/ 0 w 3"/>
                <a:gd name="T16" fmla="*/ 0 h 7"/>
                <a:gd name="T17" fmla="*/ 3 w 3"/>
                <a:gd name="T18" fmla="*/ 7 h 7"/>
              </a:gdLst>
              <a:ahLst/>
              <a:cxnLst>
                <a:cxn ang="T10">
                  <a:pos x="T0" y="T1"/>
                </a:cxn>
                <a:cxn ang="T11">
                  <a:pos x="T2" y="T3"/>
                </a:cxn>
                <a:cxn ang="T12">
                  <a:pos x="T4" y="T5"/>
                </a:cxn>
                <a:cxn ang="T13">
                  <a:pos x="T6" y="T7"/>
                </a:cxn>
                <a:cxn ang="T14">
                  <a:pos x="T8" y="T9"/>
                </a:cxn>
              </a:cxnLst>
              <a:rect l="T15" t="T16" r="T17" b="T18"/>
              <a:pathLst>
                <a:path w="3" h="7">
                  <a:moveTo>
                    <a:pt x="3" y="7"/>
                  </a:moveTo>
                  <a:lnTo>
                    <a:pt x="1" y="0"/>
                  </a:lnTo>
                  <a:lnTo>
                    <a:pt x="0" y="7"/>
                  </a:lnTo>
                  <a:lnTo>
                    <a:pt x="1" y="7"/>
                  </a:lnTo>
                  <a:lnTo>
                    <a:pt x="3" y="7"/>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802" name="Freeform 162"/>
            <p:cNvSpPr>
              <a:spLocks/>
            </p:cNvSpPr>
            <p:nvPr/>
          </p:nvSpPr>
          <p:spPr bwMode="auto">
            <a:xfrm>
              <a:off x="3061" y="2697"/>
              <a:ext cx="24" cy="55"/>
            </a:xfrm>
            <a:custGeom>
              <a:avLst/>
              <a:gdLst>
                <a:gd name="T0" fmla="*/ 24 w 24"/>
                <a:gd name="T1" fmla="*/ 55 h 55"/>
                <a:gd name="T2" fmla="*/ 8 w 24"/>
                <a:gd name="T3" fmla="*/ 0 h 55"/>
                <a:gd name="T4" fmla="*/ 0 w 24"/>
                <a:gd name="T5" fmla="*/ 55 h 55"/>
                <a:gd name="T6" fmla="*/ 8 w 24"/>
                <a:gd name="T7" fmla="*/ 55 h 55"/>
                <a:gd name="T8" fmla="*/ 24 w 24"/>
                <a:gd name="T9" fmla="*/ 55 h 55"/>
                <a:gd name="T10" fmla="*/ 0 60000 65536"/>
                <a:gd name="T11" fmla="*/ 0 60000 65536"/>
                <a:gd name="T12" fmla="*/ 0 60000 65536"/>
                <a:gd name="T13" fmla="*/ 0 60000 65536"/>
                <a:gd name="T14" fmla="*/ 0 60000 65536"/>
                <a:gd name="T15" fmla="*/ 0 w 24"/>
                <a:gd name="T16" fmla="*/ 0 h 55"/>
                <a:gd name="T17" fmla="*/ 24 w 24"/>
                <a:gd name="T18" fmla="*/ 55 h 55"/>
              </a:gdLst>
              <a:ahLst/>
              <a:cxnLst>
                <a:cxn ang="T10">
                  <a:pos x="T0" y="T1"/>
                </a:cxn>
                <a:cxn ang="T11">
                  <a:pos x="T2" y="T3"/>
                </a:cxn>
                <a:cxn ang="T12">
                  <a:pos x="T4" y="T5"/>
                </a:cxn>
                <a:cxn ang="T13">
                  <a:pos x="T6" y="T7"/>
                </a:cxn>
                <a:cxn ang="T14">
                  <a:pos x="T8" y="T9"/>
                </a:cxn>
              </a:cxnLst>
              <a:rect l="T15" t="T16" r="T17" b="T18"/>
              <a:pathLst>
                <a:path w="24" h="55">
                  <a:moveTo>
                    <a:pt x="24" y="55"/>
                  </a:moveTo>
                  <a:lnTo>
                    <a:pt x="8" y="0"/>
                  </a:lnTo>
                  <a:lnTo>
                    <a:pt x="0" y="55"/>
                  </a:lnTo>
                  <a:lnTo>
                    <a:pt x="8" y="55"/>
                  </a:lnTo>
                  <a:lnTo>
                    <a:pt x="24" y="55"/>
                  </a:lnTo>
                  <a:close/>
                </a:path>
              </a:pathLst>
            </a:custGeom>
            <a:solidFill>
              <a:srgbClr val="000000"/>
            </a:solidFill>
            <a:ln w="0">
              <a:solidFill>
                <a:srgbClr val="000000"/>
              </a:solidFill>
              <a:prstDash val="solid"/>
              <a:round/>
              <a:headEnd/>
              <a:tailEnd/>
            </a:ln>
          </p:spPr>
          <p:txBody>
            <a:bodyPr/>
            <a:lstStyle/>
            <a:p>
              <a:endParaRPr lang="en-IN"/>
            </a:p>
          </p:txBody>
        </p:sp>
        <p:sp>
          <p:nvSpPr>
            <p:cNvPr id="112803" name="Line 163"/>
            <p:cNvSpPr>
              <a:spLocks noChangeShapeType="1"/>
            </p:cNvSpPr>
            <p:nvPr/>
          </p:nvSpPr>
          <p:spPr bwMode="auto">
            <a:xfrm flipV="1">
              <a:off x="3069" y="2752"/>
              <a:ext cx="1" cy="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804" name="Freeform 164"/>
            <p:cNvSpPr>
              <a:spLocks/>
            </p:cNvSpPr>
            <p:nvPr/>
          </p:nvSpPr>
          <p:spPr bwMode="auto">
            <a:xfrm>
              <a:off x="1626" y="2832"/>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0000"/>
            </a:solidFill>
            <a:ln w="0">
              <a:solidFill>
                <a:srgbClr val="000000"/>
              </a:solidFill>
              <a:prstDash val="solid"/>
              <a:round/>
              <a:headEnd/>
              <a:tailEnd/>
            </a:ln>
          </p:spPr>
          <p:txBody>
            <a:bodyPr/>
            <a:lstStyle/>
            <a:p>
              <a:endParaRPr lang="en-IN"/>
            </a:p>
          </p:txBody>
        </p:sp>
        <p:sp>
          <p:nvSpPr>
            <p:cNvPr id="112805" name="Freeform 165"/>
            <p:cNvSpPr>
              <a:spLocks/>
            </p:cNvSpPr>
            <p:nvPr/>
          </p:nvSpPr>
          <p:spPr bwMode="auto">
            <a:xfrm>
              <a:off x="1618" y="2824"/>
              <a:ext cx="24" cy="24"/>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806" name="Freeform 166"/>
            <p:cNvSpPr>
              <a:spLocks/>
            </p:cNvSpPr>
            <p:nvPr/>
          </p:nvSpPr>
          <p:spPr bwMode="auto">
            <a:xfrm>
              <a:off x="2017" y="2904"/>
              <a:ext cx="15" cy="16"/>
            </a:xfrm>
            <a:custGeom>
              <a:avLst/>
              <a:gdLst>
                <a:gd name="T0" fmla="*/ 7 w 15"/>
                <a:gd name="T1" fmla="*/ 8 h 16"/>
                <a:gd name="T2" fmla="*/ 7 w 15"/>
                <a:gd name="T3" fmla="*/ 0 h 16"/>
                <a:gd name="T4" fmla="*/ 0 w 15"/>
                <a:gd name="T5" fmla="*/ 0 h 16"/>
                <a:gd name="T6" fmla="*/ 0 w 15"/>
                <a:gd name="T7" fmla="*/ 8 h 16"/>
                <a:gd name="T8" fmla="*/ 0 w 15"/>
                <a:gd name="T9" fmla="*/ 16 h 16"/>
                <a:gd name="T10" fmla="*/ 7 w 15"/>
                <a:gd name="T11" fmla="*/ 16 h 16"/>
                <a:gd name="T12" fmla="*/ 15 w 15"/>
                <a:gd name="T13" fmla="*/ 16 h 16"/>
                <a:gd name="T14" fmla="*/ 15 w 15"/>
                <a:gd name="T15" fmla="*/ 8 h 16"/>
                <a:gd name="T16" fmla="*/ 15 w 15"/>
                <a:gd name="T17" fmla="*/ 0 h 16"/>
                <a:gd name="T18" fmla="*/ 7 w 15"/>
                <a:gd name="T19" fmla="*/ 0 h 16"/>
                <a:gd name="T20" fmla="*/ 7 w 15"/>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16"/>
                <a:gd name="T35" fmla="*/ 15 w 15"/>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16">
                  <a:moveTo>
                    <a:pt x="7" y="8"/>
                  </a:moveTo>
                  <a:lnTo>
                    <a:pt x="7" y="0"/>
                  </a:lnTo>
                  <a:lnTo>
                    <a:pt x="0" y="0"/>
                  </a:lnTo>
                  <a:lnTo>
                    <a:pt x="0" y="8"/>
                  </a:lnTo>
                  <a:lnTo>
                    <a:pt x="0" y="16"/>
                  </a:lnTo>
                  <a:lnTo>
                    <a:pt x="7" y="16"/>
                  </a:lnTo>
                  <a:lnTo>
                    <a:pt x="15" y="16"/>
                  </a:lnTo>
                  <a:lnTo>
                    <a:pt x="15" y="8"/>
                  </a:lnTo>
                  <a:lnTo>
                    <a:pt x="15" y="0"/>
                  </a:lnTo>
                  <a:lnTo>
                    <a:pt x="7" y="0"/>
                  </a:lnTo>
                  <a:lnTo>
                    <a:pt x="7" y="8"/>
                  </a:lnTo>
                  <a:close/>
                </a:path>
              </a:pathLst>
            </a:custGeom>
            <a:solidFill>
              <a:srgbClr val="000000"/>
            </a:solidFill>
            <a:ln w="0">
              <a:solidFill>
                <a:srgbClr val="000000"/>
              </a:solidFill>
              <a:prstDash val="solid"/>
              <a:round/>
              <a:headEnd/>
              <a:tailEnd/>
            </a:ln>
          </p:spPr>
          <p:txBody>
            <a:bodyPr/>
            <a:lstStyle/>
            <a:p>
              <a:endParaRPr lang="en-IN"/>
            </a:p>
          </p:txBody>
        </p:sp>
        <p:sp>
          <p:nvSpPr>
            <p:cNvPr id="112807" name="Freeform 167"/>
            <p:cNvSpPr>
              <a:spLocks/>
            </p:cNvSpPr>
            <p:nvPr/>
          </p:nvSpPr>
          <p:spPr bwMode="auto">
            <a:xfrm>
              <a:off x="2009" y="2896"/>
              <a:ext cx="23" cy="24"/>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808" name="Freeform 168"/>
            <p:cNvSpPr>
              <a:spLocks/>
            </p:cNvSpPr>
            <p:nvPr/>
          </p:nvSpPr>
          <p:spPr bwMode="auto">
            <a:xfrm>
              <a:off x="2327" y="2832"/>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0000"/>
            </a:solidFill>
            <a:ln w="0">
              <a:solidFill>
                <a:srgbClr val="000000"/>
              </a:solidFill>
              <a:prstDash val="solid"/>
              <a:round/>
              <a:headEnd/>
              <a:tailEnd/>
            </a:ln>
          </p:spPr>
          <p:txBody>
            <a:bodyPr/>
            <a:lstStyle/>
            <a:p>
              <a:endParaRPr lang="en-IN"/>
            </a:p>
          </p:txBody>
        </p:sp>
        <p:sp>
          <p:nvSpPr>
            <p:cNvPr id="112809" name="Freeform 169"/>
            <p:cNvSpPr>
              <a:spLocks/>
            </p:cNvSpPr>
            <p:nvPr/>
          </p:nvSpPr>
          <p:spPr bwMode="auto">
            <a:xfrm>
              <a:off x="2327" y="2824"/>
              <a:ext cx="24" cy="24"/>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810" name="Freeform 170"/>
            <p:cNvSpPr>
              <a:spLocks/>
            </p:cNvSpPr>
            <p:nvPr/>
          </p:nvSpPr>
          <p:spPr bwMode="auto">
            <a:xfrm>
              <a:off x="2327" y="3438"/>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0000"/>
            </a:solidFill>
            <a:ln w="0">
              <a:solidFill>
                <a:srgbClr val="000000"/>
              </a:solidFill>
              <a:prstDash val="solid"/>
              <a:round/>
              <a:headEnd/>
              <a:tailEnd/>
            </a:ln>
          </p:spPr>
          <p:txBody>
            <a:bodyPr/>
            <a:lstStyle/>
            <a:p>
              <a:endParaRPr lang="en-IN"/>
            </a:p>
          </p:txBody>
        </p:sp>
        <p:sp>
          <p:nvSpPr>
            <p:cNvPr id="112811" name="Freeform 171"/>
            <p:cNvSpPr>
              <a:spLocks/>
            </p:cNvSpPr>
            <p:nvPr/>
          </p:nvSpPr>
          <p:spPr bwMode="auto">
            <a:xfrm>
              <a:off x="2319" y="3438"/>
              <a:ext cx="24" cy="24"/>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812" name="Freeform 172"/>
            <p:cNvSpPr>
              <a:spLocks/>
            </p:cNvSpPr>
            <p:nvPr/>
          </p:nvSpPr>
          <p:spPr bwMode="auto">
            <a:xfrm>
              <a:off x="2750" y="2968"/>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0000"/>
            </a:solidFill>
            <a:ln w="0">
              <a:solidFill>
                <a:srgbClr val="000000"/>
              </a:solidFill>
              <a:prstDash val="solid"/>
              <a:round/>
              <a:headEnd/>
              <a:tailEnd/>
            </a:ln>
          </p:spPr>
          <p:txBody>
            <a:bodyPr/>
            <a:lstStyle/>
            <a:p>
              <a:endParaRPr lang="en-IN"/>
            </a:p>
          </p:txBody>
        </p:sp>
        <p:sp>
          <p:nvSpPr>
            <p:cNvPr id="112813" name="Freeform 173"/>
            <p:cNvSpPr>
              <a:spLocks/>
            </p:cNvSpPr>
            <p:nvPr/>
          </p:nvSpPr>
          <p:spPr bwMode="auto">
            <a:xfrm>
              <a:off x="2750" y="2960"/>
              <a:ext cx="24" cy="24"/>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814" name="Freeform 174"/>
            <p:cNvSpPr>
              <a:spLocks/>
            </p:cNvSpPr>
            <p:nvPr/>
          </p:nvSpPr>
          <p:spPr bwMode="auto">
            <a:xfrm>
              <a:off x="2017" y="1677"/>
              <a:ext cx="15" cy="16"/>
            </a:xfrm>
            <a:custGeom>
              <a:avLst/>
              <a:gdLst>
                <a:gd name="T0" fmla="*/ 7 w 15"/>
                <a:gd name="T1" fmla="*/ 8 h 16"/>
                <a:gd name="T2" fmla="*/ 7 w 15"/>
                <a:gd name="T3" fmla="*/ 0 h 16"/>
                <a:gd name="T4" fmla="*/ 0 w 15"/>
                <a:gd name="T5" fmla="*/ 0 h 16"/>
                <a:gd name="T6" fmla="*/ 0 w 15"/>
                <a:gd name="T7" fmla="*/ 8 h 16"/>
                <a:gd name="T8" fmla="*/ 0 w 15"/>
                <a:gd name="T9" fmla="*/ 16 h 16"/>
                <a:gd name="T10" fmla="*/ 7 w 15"/>
                <a:gd name="T11" fmla="*/ 16 h 16"/>
                <a:gd name="T12" fmla="*/ 15 w 15"/>
                <a:gd name="T13" fmla="*/ 16 h 16"/>
                <a:gd name="T14" fmla="*/ 15 w 15"/>
                <a:gd name="T15" fmla="*/ 8 h 16"/>
                <a:gd name="T16" fmla="*/ 15 w 15"/>
                <a:gd name="T17" fmla="*/ 0 h 16"/>
                <a:gd name="T18" fmla="*/ 7 w 15"/>
                <a:gd name="T19" fmla="*/ 0 h 16"/>
                <a:gd name="T20" fmla="*/ 7 w 15"/>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16"/>
                <a:gd name="T35" fmla="*/ 15 w 15"/>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16">
                  <a:moveTo>
                    <a:pt x="7" y="8"/>
                  </a:moveTo>
                  <a:lnTo>
                    <a:pt x="7" y="0"/>
                  </a:lnTo>
                  <a:lnTo>
                    <a:pt x="0" y="0"/>
                  </a:lnTo>
                  <a:lnTo>
                    <a:pt x="0" y="8"/>
                  </a:lnTo>
                  <a:lnTo>
                    <a:pt x="0" y="16"/>
                  </a:lnTo>
                  <a:lnTo>
                    <a:pt x="7" y="16"/>
                  </a:lnTo>
                  <a:lnTo>
                    <a:pt x="15" y="16"/>
                  </a:lnTo>
                  <a:lnTo>
                    <a:pt x="15" y="8"/>
                  </a:lnTo>
                  <a:lnTo>
                    <a:pt x="15" y="0"/>
                  </a:lnTo>
                  <a:lnTo>
                    <a:pt x="7" y="0"/>
                  </a:lnTo>
                  <a:lnTo>
                    <a:pt x="7" y="8"/>
                  </a:lnTo>
                  <a:close/>
                </a:path>
              </a:pathLst>
            </a:custGeom>
            <a:solidFill>
              <a:srgbClr val="000000"/>
            </a:solidFill>
            <a:ln w="0">
              <a:solidFill>
                <a:srgbClr val="000000"/>
              </a:solidFill>
              <a:prstDash val="solid"/>
              <a:round/>
              <a:headEnd/>
              <a:tailEnd/>
            </a:ln>
          </p:spPr>
          <p:txBody>
            <a:bodyPr/>
            <a:lstStyle/>
            <a:p>
              <a:endParaRPr lang="en-IN"/>
            </a:p>
          </p:txBody>
        </p:sp>
        <p:sp>
          <p:nvSpPr>
            <p:cNvPr id="112815" name="Freeform 175"/>
            <p:cNvSpPr>
              <a:spLocks/>
            </p:cNvSpPr>
            <p:nvPr/>
          </p:nvSpPr>
          <p:spPr bwMode="auto">
            <a:xfrm>
              <a:off x="2017" y="1669"/>
              <a:ext cx="23" cy="24"/>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816" name="Freeform 176"/>
            <p:cNvSpPr>
              <a:spLocks/>
            </p:cNvSpPr>
            <p:nvPr/>
          </p:nvSpPr>
          <p:spPr bwMode="auto">
            <a:xfrm>
              <a:off x="2750" y="1629"/>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0000"/>
            </a:solidFill>
            <a:ln w="0">
              <a:solidFill>
                <a:srgbClr val="000000"/>
              </a:solidFill>
              <a:prstDash val="solid"/>
              <a:round/>
              <a:headEnd/>
              <a:tailEnd/>
            </a:ln>
          </p:spPr>
          <p:txBody>
            <a:bodyPr/>
            <a:lstStyle/>
            <a:p>
              <a:endParaRPr lang="en-IN"/>
            </a:p>
          </p:txBody>
        </p:sp>
        <p:sp>
          <p:nvSpPr>
            <p:cNvPr id="112817" name="Freeform 177"/>
            <p:cNvSpPr>
              <a:spLocks/>
            </p:cNvSpPr>
            <p:nvPr/>
          </p:nvSpPr>
          <p:spPr bwMode="auto">
            <a:xfrm>
              <a:off x="2750" y="1621"/>
              <a:ext cx="24" cy="24"/>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818" name="Freeform 178"/>
            <p:cNvSpPr>
              <a:spLocks/>
            </p:cNvSpPr>
            <p:nvPr/>
          </p:nvSpPr>
          <p:spPr bwMode="auto">
            <a:xfrm>
              <a:off x="1148" y="1206"/>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0000"/>
            </a:solidFill>
            <a:ln w="0">
              <a:solidFill>
                <a:srgbClr val="000000"/>
              </a:solidFill>
              <a:prstDash val="solid"/>
              <a:round/>
              <a:headEnd/>
              <a:tailEnd/>
            </a:ln>
          </p:spPr>
          <p:txBody>
            <a:bodyPr/>
            <a:lstStyle/>
            <a:p>
              <a:endParaRPr lang="en-IN"/>
            </a:p>
          </p:txBody>
        </p:sp>
        <p:sp>
          <p:nvSpPr>
            <p:cNvPr id="112819" name="Freeform 179"/>
            <p:cNvSpPr>
              <a:spLocks/>
            </p:cNvSpPr>
            <p:nvPr/>
          </p:nvSpPr>
          <p:spPr bwMode="auto">
            <a:xfrm>
              <a:off x="1140" y="1206"/>
              <a:ext cx="24" cy="24"/>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820" name="Freeform 180"/>
            <p:cNvSpPr>
              <a:spLocks/>
            </p:cNvSpPr>
            <p:nvPr/>
          </p:nvSpPr>
          <p:spPr bwMode="auto">
            <a:xfrm>
              <a:off x="1761" y="896"/>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0000"/>
            </a:solidFill>
            <a:ln w="0">
              <a:solidFill>
                <a:srgbClr val="000000"/>
              </a:solidFill>
              <a:prstDash val="solid"/>
              <a:round/>
              <a:headEnd/>
              <a:tailEnd/>
            </a:ln>
          </p:spPr>
          <p:txBody>
            <a:bodyPr/>
            <a:lstStyle/>
            <a:p>
              <a:endParaRPr lang="en-IN"/>
            </a:p>
          </p:txBody>
        </p:sp>
        <p:sp>
          <p:nvSpPr>
            <p:cNvPr id="112821" name="Freeform 181"/>
            <p:cNvSpPr>
              <a:spLocks/>
            </p:cNvSpPr>
            <p:nvPr/>
          </p:nvSpPr>
          <p:spPr bwMode="auto">
            <a:xfrm>
              <a:off x="1769" y="904"/>
              <a:ext cx="8" cy="8"/>
            </a:xfrm>
            <a:custGeom>
              <a:avLst/>
              <a:gdLst>
                <a:gd name="T0" fmla="*/ 0 w 1"/>
                <a:gd name="T1" fmla="*/ 0 h 1"/>
                <a:gd name="T2" fmla="*/ 0 w 1"/>
                <a:gd name="T3" fmla="*/ 0 h 1"/>
                <a:gd name="T4" fmla="*/ 0 w 1"/>
                <a:gd name="T5" fmla="*/ 0 h 1"/>
                <a:gd name="T6" fmla="*/ 0 w 1"/>
                <a:gd name="T7" fmla="*/ 1 h 1"/>
                <a:gd name="T8" fmla="*/ 0 w 1"/>
                <a:gd name="T9" fmla="*/ 1 h 1"/>
                <a:gd name="T10" fmla="*/ 1 w 1"/>
                <a:gd name="T11" fmla="*/ 1 h 1"/>
                <a:gd name="T12" fmla="*/ 1 w 1"/>
                <a:gd name="T13" fmla="*/ 0 h 1"/>
                <a:gd name="T14" fmla="*/ 1 w 1"/>
                <a:gd name="T15" fmla="*/ 0 h 1"/>
                <a:gd name="T16" fmla="*/ 0 w 1"/>
                <a:gd name="T17" fmla="*/ 0 h 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
                <a:gd name="T28" fmla="*/ 0 h 1"/>
                <a:gd name="T29" fmla="*/ 1 w 1"/>
                <a:gd name="T30" fmla="*/ 1 h 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 h="1">
                  <a:moveTo>
                    <a:pt x="0" y="0"/>
                  </a:moveTo>
                  <a:lnTo>
                    <a:pt x="0" y="0"/>
                  </a:lnTo>
                  <a:lnTo>
                    <a:pt x="0" y="1"/>
                  </a:lnTo>
                  <a:lnTo>
                    <a:pt x="1" y="1"/>
                  </a:lnTo>
                  <a:lnTo>
                    <a:pt x="1" y="0"/>
                  </a:lnTo>
                  <a:lnTo>
                    <a:pt x="0"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822" name="Freeform 182"/>
            <p:cNvSpPr>
              <a:spLocks/>
            </p:cNvSpPr>
            <p:nvPr/>
          </p:nvSpPr>
          <p:spPr bwMode="auto">
            <a:xfrm>
              <a:off x="1251" y="1318"/>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0000"/>
            </a:solidFill>
            <a:ln w="0">
              <a:solidFill>
                <a:srgbClr val="000000"/>
              </a:solidFill>
              <a:prstDash val="solid"/>
              <a:round/>
              <a:headEnd/>
              <a:tailEnd/>
            </a:ln>
          </p:spPr>
          <p:txBody>
            <a:bodyPr/>
            <a:lstStyle/>
            <a:p>
              <a:endParaRPr lang="en-IN"/>
            </a:p>
          </p:txBody>
        </p:sp>
        <p:sp>
          <p:nvSpPr>
            <p:cNvPr id="112823" name="Freeform 183"/>
            <p:cNvSpPr>
              <a:spLocks/>
            </p:cNvSpPr>
            <p:nvPr/>
          </p:nvSpPr>
          <p:spPr bwMode="auto">
            <a:xfrm>
              <a:off x="1251" y="1318"/>
              <a:ext cx="24" cy="24"/>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824" name="Freeform 184"/>
            <p:cNvSpPr>
              <a:spLocks/>
            </p:cNvSpPr>
            <p:nvPr/>
          </p:nvSpPr>
          <p:spPr bwMode="auto">
            <a:xfrm>
              <a:off x="2447" y="3549"/>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FFFFFF"/>
            </a:solidFill>
            <a:ln w="0">
              <a:solidFill>
                <a:srgbClr val="FFFFFF"/>
              </a:solidFill>
              <a:prstDash val="solid"/>
              <a:round/>
              <a:headEnd/>
              <a:tailEnd/>
            </a:ln>
          </p:spPr>
          <p:txBody>
            <a:bodyPr/>
            <a:lstStyle/>
            <a:p>
              <a:endParaRPr lang="en-IN"/>
            </a:p>
          </p:txBody>
        </p:sp>
        <p:sp>
          <p:nvSpPr>
            <p:cNvPr id="112825" name="Freeform 185"/>
            <p:cNvSpPr>
              <a:spLocks/>
            </p:cNvSpPr>
            <p:nvPr/>
          </p:nvSpPr>
          <p:spPr bwMode="auto">
            <a:xfrm>
              <a:off x="2439" y="3541"/>
              <a:ext cx="24" cy="24"/>
            </a:xfrm>
            <a:custGeom>
              <a:avLst/>
              <a:gdLst>
                <a:gd name="T0" fmla="*/ 2 w 3"/>
                <a:gd name="T1" fmla="*/ 0 h 3"/>
                <a:gd name="T2" fmla="*/ 1 w 3"/>
                <a:gd name="T3" fmla="*/ 1 h 3"/>
                <a:gd name="T4" fmla="*/ 0 w 3"/>
                <a:gd name="T5" fmla="*/ 2 h 3"/>
                <a:gd name="T6" fmla="*/ 1 w 3"/>
                <a:gd name="T7" fmla="*/ 3 h 3"/>
                <a:gd name="T8" fmla="*/ 2 w 3"/>
                <a:gd name="T9" fmla="*/ 3 h 3"/>
                <a:gd name="T10" fmla="*/ 3 w 3"/>
                <a:gd name="T11" fmla="*/ 3 h 3"/>
                <a:gd name="T12" fmla="*/ 3 w 3"/>
                <a:gd name="T13" fmla="*/ 2 h 3"/>
                <a:gd name="T14" fmla="*/ 3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3"/>
                  </a:lnTo>
                  <a:lnTo>
                    <a:pt x="2" y="3"/>
                  </a:lnTo>
                  <a:lnTo>
                    <a:pt x="3" y="3"/>
                  </a:lnTo>
                  <a:lnTo>
                    <a:pt x="3" y="2"/>
                  </a:lnTo>
                  <a:lnTo>
                    <a:pt x="3" y="1"/>
                  </a:lnTo>
                  <a:lnTo>
                    <a:pt x="2"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826" name="Rectangle 186"/>
            <p:cNvSpPr>
              <a:spLocks noChangeArrowheads="1"/>
            </p:cNvSpPr>
            <p:nvPr/>
          </p:nvSpPr>
          <p:spPr bwMode="auto">
            <a:xfrm>
              <a:off x="1100" y="792"/>
              <a:ext cx="11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a:solidFill>
                    <a:srgbClr val="000000"/>
                  </a:solidFill>
                  <a:latin typeface="Nimbus Roman No9 L"/>
                </a:rPr>
                <a:t>Bus</a:t>
              </a:r>
              <a:endParaRPr lang="en-US" altLang="en-US" sz="2400"/>
            </a:p>
          </p:txBody>
        </p:sp>
        <p:sp>
          <p:nvSpPr>
            <p:cNvPr id="112827" name="Rectangle 187"/>
            <p:cNvSpPr>
              <a:spLocks noChangeArrowheads="1"/>
            </p:cNvSpPr>
            <p:nvPr/>
          </p:nvSpPr>
          <p:spPr bwMode="auto">
            <a:xfrm>
              <a:off x="3435" y="855"/>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a:solidFill>
                    <a:srgbClr val="000000"/>
                  </a:solidFill>
                  <a:latin typeface="Nimbus Roman No9 L"/>
                </a:rPr>
                <a:t>P</a:t>
              </a:r>
              <a:endParaRPr lang="en-US" altLang="en-US" sz="2400"/>
            </a:p>
          </p:txBody>
        </p:sp>
        <p:sp>
          <p:nvSpPr>
            <p:cNvPr id="112828" name="Rectangle 188"/>
            <p:cNvSpPr>
              <a:spLocks noChangeArrowheads="1"/>
            </p:cNvSpPr>
            <p:nvPr/>
          </p:nvSpPr>
          <p:spPr bwMode="auto">
            <a:xfrm>
              <a:off x="3475" y="855"/>
              <a:ext cx="8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a:solidFill>
                    <a:srgbClr val="000000"/>
                  </a:solidFill>
                  <a:latin typeface="Nimbus Roman No9 L"/>
                </a:rPr>
                <a:t>A7</a:t>
              </a:r>
              <a:endParaRPr lang="en-US" altLang="en-US" sz="2400"/>
            </a:p>
          </p:txBody>
        </p:sp>
        <p:sp>
          <p:nvSpPr>
            <p:cNvPr id="112829" name="Rectangle 189"/>
            <p:cNvSpPr>
              <a:spLocks noChangeArrowheads="1"/>
            </p:cNvSpPr>
            <p:nvPr/>
          </p:nvSpPr>
          <p:spPr bwMode="auto">
            <a:xfrm>
              <a:off x="3435" y="1278"/>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a:solidFill>
                    <a:srgbClr val="000000"/>
                  </a:solidFill>
                  <a:latin typeface="Nimbus Roman No9 L"/>
                </a:rPr>
                <a:t>P</a:t>
              </a:r>
              <a:endParaRPr lang="en-US" altLang="en-US" sz="2400"/>
            </a:p>
          </p:txBody>
        </p:sp>
        <p:sp>
          <p:nvSpPr>
            <p:cNvPr id="112830" name="Rectangle 190"/>
            <p:cNvSpPr>
              <a:spLocks noChangeArrowheads="1"/>
            </p:cNvSpPr>
            <p:nvPr/>
          </p:nvSpPr>
          <p:spPr bwMode="auto">
            <a:xfrm>
              <a:off x="3475" y="1278"/>
              <a:ext cx="8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a:solidFill>
                    <a:srgbClr val="000000"/>
                  </a:solidFill>
                  <a:latin typeface="Nimbus Roman No9 L"/>
                </a:rPr>
                <a:t>A0</a:t>
              </a:r>
              <a:endParaRPr lang="en-US" altLang="en-US" sz="2400"/>
            </a:p>
          </p:txBody>
        </p:sp>
        <p:sp>
          <p:nvSpPr>
            <p:cNvPr id="112831" name="Rectangle 191"/>
            <p:cNvSpPr>
              <a:spLocks noChangeArrowheads="1"/>
            </p:cNvSpPr>
            <p:nvPr/>
          </p:nvSpPr>
          <p:spPr bwMode="auto">
            <a:xfrm>
              <a:off x="3435" y="1589"/>
              <a:ext cx="10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a:solidFill>
                    <a:srgbClr val="000000"/>
                  </a:solidFill>
                  <a:latin typeface="Nimbus Roman No9 L"/>
                </a:rPr>
                <a:t>CA</a:t>
              </a:r>
              <a:endParaRPr lang="en-US" altLang="en-US" sz="2400"/>
            </a:p>
          </p:txBody>
        </p:sp>
        <p:sp>
          <p:nvSpPr>
            <p:cNvPr id="112832" name="Rectangle 192"/>
            <p:cNvSpPr>
              <a:spLocks noChangeArrowheads="1"/>
            </p:cNvSpPr>
            <p:nvPr/>
          </p:nvSpPr>
          <p:spPr bwMode="auto">
            <a:xfrm>
              <a:off x="3435" y="1836"/>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a:solidFill>
                    <a:srgbClr val="000000"/>
                  </a:solidFill>
                  <a:latin typeface="Nimbus Roman No9 L"/>
                </a:rPr>
                <a:t>PB7</a:t>
              </a:r>
              <a:endParaRPr lang="en-US" altLang="en-US" sz="2400"/>
            </a:p>
          </p:txBody>
        </p:sp>
        <p:sp>
          <p:nvSpPr>
            <p:cNvPr id="112833" name="Rectangle 193"/>
            <p:cNvSpPr>
              <a:spLocks noChangeArrowheads="1"/>
            </p:cNvSpPr>
            <p:nvPr/>
          </p:nvSpPr>
          <p:spPr bwMode="auto">
            <a:xfrm>
              <a:off x="3435" y="2258"/>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a:solidFill>
                    <a:srgbClr val="000000"/>
                  </a:solidFill>
                  <a:latin typeface="Nimbus Roman No9 L"/>
                </a:rPr>
                <a:t>PB0</a:t>
              </a:r>
              <a:endParaRPr lang="en-US" altLang="en-US" sz="2400"/>
            </a:p>
          </p:txBody>
        </p:sp>
        <p:sp>
          <p:nvSpPr>
            <p:cNvPr id="112834" name="Rectangle 194"/>
            <p:cNvSpPr>
              <a:spLocks noChangeArrowheads="1"/>
            </p:cNvSpPr>
            <p:nvPr/>
          </p:nvSpPr>
          <p:spPr bwMode="auto">
            <a:xfrm>
              <a:off x="3435" y="2473"/>
              <a:ext cx="13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a:solidFill>
                    <a:srgbClr val="000000"/>
                  </a:solidFill>
                  <a:latin typeface="Nimbus Roman No9 L"/>
                </a:rPr>
                <a:t>CB1</a:t>
              </a:r>
              <a:endParaRPr lang="en-US" altLang="en-US" sz="2400"/>
            </a:p>
          </p:txBody>
        </p:sp>
        <p:sp>
          <p:nvSpPr>
            <p:cNvPr id="112835" name="Rectangle 195"/>
            <p:cNvSpPr>
              <a:spLocks noChangeArrowheads="1"/>
            </p:cNvSpPr>
            <p:nvPr/>
          </p:nvSpPr>
          <p:spPr bwMode="auto">
            <a:xfrm>
              <a:off x="3435" y="2593"/>
              <a:ext cx="13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a:solidFill>
                    <a:srgbClr val="000000"/>
                  </a:solidFill>
                  <a:latin typeface="Nimbus Roman No9 L"/>
                </a:rPr>
                <a:t>CB2</a:t>
              </a:r>
              <a:endParaRPr lang="en-US" altLang="en-US" sz="2400"/>
            </a:p>
          </p:txBody>
        </p:sp>
        <p:sp>
          <p:nvSpPr>
            <p:cNvPr id="112836" name="Line 196"/>
            <p:cNvSpPr>
              <a:spLocks noChangeShapeType="1"/>
            </p:cNvSpPr>
            <p:nvPr/>
          </p:nvSpPr>
          <p:spPr bwMode="auto">
            <a:xfrm>
              <a:off x="1403" y="1613"/>
              <a:ext cx="1" cy="2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837" name="Line 197"/>
            <p:cNvSpPr>
              <a:spLocks noChangeShapeType="1"/>
            </p:cNvSpPr>
            <p:nvPr/>
          </p:nvSpPr>
          <p:spPr bwMode="auto">
            <a:xfrm>
              <a:off x="1156" y="2529"/>
              <a:ext cx="19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838" name="Rectangle 198"/>
            <p:cNvSpPr>
              <a:spLocks noChangeArrowheads="1"/>
            </p:cNvSpPr>
            <p:nvPr/>
          </p:nvSpPr>
          <p:spPr bwMode="auto">
            <a:xfrm>
              <a:off x="1339" y="2370"/>
              <a:ext cx="18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a:solidFill>
                    <a:srgbClr val="000000"/>
                  </a:solidFill>
                  <a:latin typeface="Nimbus Roman No9 L"/>
                </a:rPr>
                <a:t>SOUT</a:t>
              </a:r>
              <a:endParaRPr lang="en-US" altLang="en-US" sz="2400"/>
            </a:p>
          </p:txBody>
        </p:sp>
        <p:sp>
          <p:nvSpPr>
            <p:cNvPr id="112839" name="Line 199"/>
            <p:cNvSpPr>
              <a:spLocks noChangeShapeType="1"/>
            </p:cNvSpPr>
            <p:nvPr/>
          </p:nvSpPr>
          <p:spPr bwMode="auto">
            <a:xfrm>
              <a:off x="1403" y="1884"/>
              <a:ext cx="23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840" name="Freeform 200"/>
            <p:cNvSpPr>
              <a:spLocks/>
            </p:cNvSpPr>
            <p:nvPr/>
          </p:nvSpPr>
          <p:spPr bwMode="auto">
            <a:xfrm>
              <a:off x="1411" y="2561"/>
              <a:ext cx="223" cy="104"/>
            </a:xfrm>
            <a:custGeom>
              <a:avLst/>
              <a:gdLst>
                <a:gd name="T0" fmla="*/ 28 w 28"/>
                <a:gd name="T1" fmla="*/ 13 h 13"/>
                <a:gd name="T2" fmla="*/ 0 w 28"/>
                <a:gd name="T3" fmla="*/ 13 h 13"/>
                <a:gd name="T4" fmla="*/ 0 w 28"/>
                <a:gd name="T5" fmla="*/ 0 h 13"/>
                <a:gd name="T6" fmla="*/ 0 60000 65536"/>
                <a:gd name="T7" fmla="*/ 0 60000 65536"/>
                <a:gd name="T8" fmla="*/ 0 60000 65536"/>
                <a:gd name="T9" fmla="*/ 0 w 28"/>
                <a:gd name="T10" fmla="*/ 0 h 13"/>
                <a:gd name="T11" fmla="*/ 28 w 28"/>
                <a:gd name="T12" fmla="*/ 13 h 13"/>
              </a:gdLst>
              <a:ahLst/>
              <a:cxnLst>
                <a:cxn ang="T6">
                  <a:pos x="T0" y="T1"/>
                </a:cxn>
                <a:cxn ang="T7">
                  <a:pos x="T2" y="T3"/>
                </a:cxn>
                <a:cxn ang="T8">
                  <a:pos x="T4" y="T5"/>
                </a:cxn>
              </a:cxnLst>
              <a:rect l="T9" t="T10" r="T11" b="T12"/>
              <a:pathLst>
                <a:path w="28" h="13">
                  <a:moveTo>
                    <a:pt x="28" y="13"/>
                  </a:moveTo>
                  <a:lnTo>
                    <a:pt x="0" y="13"/>
                  </a:lnTo>
                  <a:lnTo>
                    <a:pt x="0"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841" name="Freeform 201"/>
            <p:cNvSpPr>
              <a:spLocks/>
            </p:cNvSpPr>
            <p:nvPr/>
          </p:nvSpPr>
          <p:spPr bwMode="auto">
            <a:xfrm>
              <a:off x="1626" y="2657"/>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0000"/>
            </a:solidFill>
            <a:ln w="0">
              <a:solidFill>
                <a:srgbClr val="000000"/>
              </a:solidFill>
              <a:prstDash val="solid"/>
              <a:round/>
              <a:headEnd/>
              <a:tailEnd/>
            </a:ln>
          </p:spPr>
          <p:txBody>
            <a:bodyPr/>
            <a:lstStyle/>
            <a:p>
              <a:endParaRPr lang="en-IN"/>
            </a:p>
          </p:txBody>
        </p:sp>
        <p:sp>
          <p:nvSpPr>
            <p:cNvPr id="112842" name="Freeform 202"/>
            <p:cNvSpPr>
              <a:spLocks/>
            </p:cNvSpPr>
            <p:nvPr/>
          </p:nvSpPr>
          <p:spPr bwMode="auto">
            <a:xfrm>
              <a:off x="1618" y="2657"/>
              <a:ext cx="24" cy="24"/>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843" name="Freeform 203"/>
            <p:cNvSpPr>
              <a:spLocks/>
            </p:cNvSpPr>
            <p:nvPr/>
          </p:nvSpPr>
          <p:spPr bwMode="auto">
            <a:xfrm>
              <a:off x="1251" y="2521"/>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0000"/>
            </a:solidFill>
            <a:ln w="0">
              <a:solidFill>
                <a:srgbClr val="000000"/>
              </a:solidFill>
              <a:prstDash val="solid"/>
              <a:round/>
              <a:headEnd/>
              <a:tailEnd/>
            </a:ln>
          </p:spPr>
          <p:txBody>
            <a:bodyPr/>
            <a:lstStyle/>
            <a:p>
              <a:endParaRPr lang="en-IN"/>
            </a:p>
          </p:txBody>
        </p:sp>
        <p:sp>
          <p:nvSpPr>
            <p:cNvPr id="112844" name="Freeform 204"/>
            <p:cNvSpPr>
              <a:spLocks/>
            </p:cNvSpPr>
            <p:nvPr/>
          </p:nvSpPr>
          <p:spPr bwMode="auto">
            <a:xfrm>
              <a:off x="1251" y="2521"/>
              <a:ext cx="24" cy="24"/>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845" name="Freeform 205"/>
            <p:cNvSpPr>
              <a:spLocks/>
            </p:cNvSpPr>
            <p:nvPr/>
          </p:nvSpPr>
          <p:spPr bwMode="auto">
            <a:xfrm>
              <a:off x="2750" y="2641"/>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0000"/>
            </a:solidFill>
            <a:ln w="0">
              <a:solidFill>
                <a:srgbClr val="000000"/>
              </a:solidFill>
              <a:prstDash val="solid"/>
              <a:round/>
              <a:headEnd/>
              <a:tailEnd/>
            </a:ln>
          </p:spPr>
          <p:txBody>
            <a:bodyPr/>
            <a:lstStyle/>
            <a:p>
              <a:endParaRPr lang="en-IN"/>
            </a:p>
          </p:txBody>
        </p:sp>
        <p:sp>
          <p:nvSpPr>
            <p:cNvPr id="112846" name="Freeform 206"/>
            <p:cNvSpPr>
              <a:spLocks/>
            </p:cNvSpPr>
            <p:nvPr/>
          </p:nvSpPr>
          <p:spPr bwMode="auto">
            <a:xfrm>
              <a:off x="2750" y="2633"/>
              <a:ext cx="24" cy="24"/>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847" name="Freeform 207"/>
            <p:cNvSpPr>
              <a:spLocks/>
            </p:cNvSpPr>
            <p:nvPr/>
          </p:nvSpPr>
          <p:spPr bwMode="auto">
            <a:xfrm>
              <a:off x="1427" y="4299"/>
              <a:ext cx="111" cy="111"/>
            </a:xfrm>
            <a:custGeom>
              <a:avLst/>
              <a:gdLst>
                <a:gd name="T0" fmla="*/ 111 w 111"/>
                <a:gd name="T1" fmla="*/ 55 h 111"/>
                <a:gd name="T2" fmla="*/ 0 w 111"/>
                <a:gd name="T3" fmla="*/ 111 h 111"/>
                <a:gd name="T4" fmla="*/ 0 w 111"/>
                <a:gd name="T5" fmla="*/ 0 h 111"/>
                <a:gd name="T6" fmla="*/ 111 w 111"/>
                <a:gd name="T7" fmla="*/ 55 h 111"/>
                <a:gd name="T8" fmla="*/ 0 60000 65536"/>
                <a:gd name="T9" fmla="*/ 0 60000 65536"/>
                <a:gd name="T10" fmla="*/ 0 60000 65536"/>
                <a:gd name="T11" fmla="*/ 0 60000 65536"/>
                <a:gd name="T12" fmla="*/ 0 w 111"/>
                <a:gd name="T13" fmla="*/ 0 h 111"/>
                <a:gd name="T14" fmla="*/ 111 w 111"/>
                <a:gd name="T15" fmla="*/ 111 h 111"/>
              </a:gdLst>
              <a:ahLst/>
              <a:cxnLst>
                <a:cxn ang="T8">
                  <a:pos x="T0" y="T1"/>
                </a:cxn>
                <a:cxn ang="T9">
                  <a:pos x="T2" y="T3"/>
                </a:cxn>
                <a:cxn ang="T10">
                  <a:pos x="T4" y="T5"/>
                </a:cxn>
                <a:cxn ang="T11">
                  <a:pos x="T6" y="T7"/>
                </a:cxn>
              </a:cxnLst>
              <a:rect l="T12" t="T13" r="T14" b="T15"/>
              <a:pathLst>
                <a:path w="111" h="111">
                  <a:moveTo>
                    <a:pt x="111" y="55"/>
                  </a:moveTo>
                  <a:lnTo>
                    <a:pt x="0" y="111"/>
                  </a:lnTo>
                  <a:lnTo>
                    <a:pt x="0" y="0"/>
                  </a:lnTo>
                  <a:lnTo>
                    <a:pt x="111" y="55"/>
                  </a:lnTo>
                  <a:close/>
                </a:path>
              </a:pathLst>
            </a:custGeom>
            <a:solidFill>
              <a:srgbClr val="FFFFFF"/>
            </a:solidFill>
            <a:ln w="0">
              <a:solidFill>
                <a:srgbClr val="FFFFFF"/>
              </a:solidFill>
              <a:prstDash val="solid"/>
              <a:round/>
              <a:headEnd/>
              <a:tailEnd/>
            </a:ln>
          </p:spPr>
          <p:txBody>
            <a:bodyPr/>
            <a:lstStyle/>
            <a:p>
              <a:endParaRPr lang="en-IN"/>
            </a:p>
          </p:txBody>
        </p:sp>
        <p:sp>
          <p:nvSpPr>
            <p:cNvPr id="112848" name="Freeform 208"/>
            <p:cNvSpPr>
              <a:spLocks/>
            </p:cNvSpPr>
            <p:nvPr/>
          </p:nvSpPr>
          <p:spPr bwMode="auto">
            <a:xfrm>
              <a:off x="1427" y="4299"/>
              <a:ext cx="111" cy="111"/>
            </a:xfrm>
            <a:custGeom>
              <a:avLst/>
              <a:gdLst>
                <a:gd name="T0" fmla="*/ 14 w 14"/>
                <a:gd name="T1" fmla="*/ 7 h 14"/>
                <a:gd name="T2" fmla="*/ 0 w 14"/>
                <a:gd name="T3" fmla="*/ 14 h 14"/>
                <a:gd name="T4" fmla="*/ 0 w 14"/>
                <a:gd name="T5" fmla="*/ 0 h 14"/>
                <a:gd name="T6" fmla="*/ 14 w 14"/>
                <a:gd name="T7" fmla="*/ 7 h 14"/>
                <a:gd name="T8" fmla="*/ 0 60000 65536"/>
                <a:gd name="T9" fmla="*/ 0 60000 65536"/>
                <a:gd name="T10" fmla="*/ 0 60000 65536"/>
                <a:gd name="T11" fmla="*/ 0 60000 65536"/>
                <a:gd name="T12" fmla="*/ 0 w 14"/>
                <a:gd name="T13" fmla="*/ 0 h 14"/>
                <a:gd name="T14" fmla="*/ 14 w 14"/>
                <a:gd name="T15" fmla="*/ 14 h 14"/>
              </a:gdLst>
              <a:ahLst/>
              <a:cxnLst>
                <a:cxn ang="T8">
                  <a:pos x="T0" y="T1"/>
                </a:cxn>
                <a:cxn ang="T9">
                  <a:pos x="T2" y="T3"/>
                </a:cxn>
                <a:cxn ang="T10">
                  <a:pos x="T4" y="T5"/>
                </a:cxn>
                <a:cxn ang="T11">
                  <a:pos x="T6" y="T7"/>
                </a:cxn>
              </a:cxnLst>
              <a:rect l="T12" t="T13" r="T14" b="T15"/>
              <a:pathLst>
                <a:path w="14" h="14">
                  <a:moveTo>
                    <a:pt x="14" y="7"/>
                  </a:moveTo>
                  <a:lnTo>
                    <a:pt x="0" y="14"/>
                  </a:lnTo>
                  <a:lnTo>
                    <a:pt x="0" y="0"/>
                  </a:lnTo>
                  <a:lnTo>
                    <a:pt x="14" y="7"/>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849" name="Freeform 209"/>
            <p:cNvSpPr>
              <a:spLocks/>
            </p:cNvSpPr>
            <p:nvPr/>
          </p:nvSpPr>
          <p:spPr bwMode="auto">
            <a:xfrm>
              <a:off x="1538" y="4346"/>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FFFFFF"/>
            </a:solidFill>
            <a:ln w="0">
              <a:solidFill>
                <a:srgbClr val="FFFFFF"/>
              </a:solidFill>
              <a:prstDash val="solid"/>
              <a:round/>
              <a:headEnd/>
              <a:tailEnd/>
            </a:ln>
          </p:spPr>
          <p:txBody>
            <a:bodyPr/>
            <a:lstStyle/>
            <a:p>
              <a:endParaRPr lang="en-IN"/>
            </a:p>
          </p:txBody>
        </p:sp>
        <p:sp>
          <p:nvSpPr>
            <p:cNvPr id="112850" name="Freeform 210"/>
            <p:cNvSpPr>
              <a:spLocks/>
            </p:cNvSpPr>
            <p:nvPr/>
          </p:nvSpPr>
          <p:spPr bwMode="auto">
            <a:xfrm>
              <a:off x="1538" y="4346"/>
              <a:ext cx="24" cy="24"/>
            </a:xfrm>
            <a:custGeom>
              <a:avLst/>
              <a:gdLst>
                <a:gd name="T0" fmla="*/ 2 w 3"/>
                <a:gd name="T1" fmla="*/ 0 h 3"/>
                <a:gd name="T2" fmla="*/ 1 w 3"/>
                <a:gd name="T3" fmla="*/ 1 h 3"/>
                <a:gd name="T4" fmla="*/ 0 w 3"/>
                <a:gd name="T5" fmla="*/ 2 h 3"/>
                <a:gd name="T6" fmla="*/ 1 w 3"/>
                <a:gd name="T7" fmla="*/ 3 h 3"/>
                <a:gd name="T8" fmla="*/ 2 w 3"/>
                <a:gd name="T9" fmla="*/ 3 h 3"/>
                <a:gd name="T10" fmla="*/ 3 w 3"/>
                <a:gd name="T11" fmla="*/ 3 h 3"/>
                <a:gd name="T12" fmla="*/ 3 w 3"/>
                <a:gd name="T13" fmla="*/ 2 h 3"/>
                <a:gd name="T14" fmla="*/ 3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3"/>
                  </a:lnTo>
                  <a:lnTo>
                    <a:pt x="2" y="3"/>
                  </a:lnTo>
                  <a:lnTo>
                    <a:pt x="3" y="3"/>
                  </a:lnTo>
                  <a:lnTo>
                    <a:pt x="3" y="2"/>
                  </a:lnTo>
                  <a:lnTo>
                    <a:pt x="3" y="1"/>
                  </a:lnTo>
                  <a:lnTo>
                    <a:pt x="2"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851" name="Rectangle 211"/>
            <p:cNvSpPr>
              <a:spLocks noChangeArrowheads="1"/>
            </p:cNvSpPr>
            <p:nvPr/>
          </p:nvSpPr>
          <p:spPr bwMode="auto">
            <a:xfrm>
              <a:off x="877" y="1166"/>
              <a:ext cx="8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a:solidFill>
                    <a:srgbClr val="000000"/>
                  </a:solidFill>
                  <a:latin typeface="Nimbus Roman No9 L"/>
                </a:rPr>
                <a:t>D1</a:t>
              </a:r>
              <a:endParaRPr lang="en-US" altLang="en-US" sz="2400"/>
            </a:p>
          </p:txBody>
        </p:sp>
        <p:sp>
          <p:nvSpPr>
            <p:cNvPr id="112852" name="Freeform 212"/>
            <p:cNvSpPr>
              <a:spLocks/>
            </p:cNvSpPr>
            <p:nvPr/>
          </p:nvSpPr>
          <p:spPr bwMode="auto">
            <a:xfrm>
              <a:off x="1706" y="4641"/>
              <a:ext cx="16" cy="16"/>
            </a:xfrm>
            <a:custGeom>
              <a:avLst/>
              <a:gdLst>
                <a:gd name="T0" fmla="*/ 8 w 16"/>
                <a:gd name="T1" fmla="*/ 8 h 16"/>
                <a:gd name="T2" fmla="*/ 8 w 16"/>
                <a:gd name="T3" fmla="*/ 0 h 16"/>
                <a:gd name="T4" fmla="*/ 0 w 16"/>
                <a:gd name="T5" fmla="*/ 0 h 16"/>
                <a:gd name="T6" fmla="*/ 0 w 16"/>
                <a:gd name="T7" fmla="*/ 8 h 16"/>
                <a:gd name="T8" fmla="*/ 0 w 16"/>
                <a:gd name="T9" fmla="*/ 16 h 16"/>
                <a:gd name="T10" fmla="*/ 8 w 16"/>
                <a:gd name="T11" fmla="*/ 16 h 16"/>
                <a:gd name="T12" fmla="*/ 16 w 16"/>
                <a:gd name="T13" fmla="*/ 16 h 16"/>
                <a:gd name="T14" fmla="*/ 16 w 16"/>
                <a:gd name="T15" fmla="*/ 8 h 16"/>
                <a:gd name="T16" fmla="*/ 16 w 16"/>
                <a:gd name="T17" fmla="*/ 0 h 16"/>
                <a:gd name="T18" fmla="*/ 8 w 16"/>
                <a:gd name="T19" fmla="*/ 0 h 16"/>
                <a:gd name="T20" fmla="*/ 8 w 16"/>
                <a:gd name="T21" fmla="*/ 8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0000"/>
            </a:solidFill>
            <a:ln w="0">
              <a:solidFill>
                <a:srgbClr val="000000"/>
              </a:solidFill>
              <a:prstDash val="solid"/>
              <a:round/>
              <a:headEnd/>
              <a:tailEnd/>
            </a:ln>
          </p:spPr>
          <p:txBody>
            <a:bodyPr/>
            <a:lstStyle/>
            <a:p>
              <a:endParaRPr lang="en-IN"/>
            </a:p>
          </p:txBody>
        </p:sp>
        <p:sp>
          <p:nvSpPr>
            <p:cNvPr id="112853" name="Freeform 213"/>
            <p:cNvSpPr>
              <a:spLocks/>
            </p:cNvSpPr>
            <p:nvPr/>
          </p:nvSpPr>
          <p:spPr bwMode="auto">
            <a:xfrm>
              <a:off x="1706" y="4641"/>
              <a:ext cx="24" cy="24"/>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854" name="Freeform 214"/>
            <p:cNvSpPr>
              <a:spLocks/>
            </p:cNvSpPr>
            <p:nvPr/>
          </p:nvSpPr>
          <p:spPr bwMode="auto">
            <a:xfrm>
              <a:off x="2734" y="1382"/>
              <a:ext cx="56" cy="40"/>
            </a:xfrm>
            <a:custGeom>
              <a:avLst/>
              <a:gdLst>
                <a:gd name="T0" fmla="*/ 7 w 7"/>
                <a:gd name="T1" fmla="*/ 5 h 5"/>
                <a:gd name="T2" fmla="*/ 3 w 7"/>
                <a:gd name="T3" fmla="*/ 0 h 5"/>
                <a:gd name="T4" fmla="*/ 0 w 7"/>
                <a:gd name="T5" fmla="*/ 5 h 5"/>
                <a:gd name="T6" fmla="*/ 0 60000 65536"/>
                <a:gd name="T7" fmla="*/ 0 60000 65536"/>
                <a:gd name="T8" fmla="*/ 0 60000 65536"/>
                <a:gd name="T9" fmla="*/ 0 w 7"/>
                <a:gd name="T10" fmla="*/ 0 h 5"/>
                <a:gd name="T11" fmla="*/ 7 w 7"/>
                <a:gd name="T12" fmla="*/ 5 h 5"/>
              </a:gdLst>
              <a:ahLst/>
              <a:cxnLst>
                <a:cxn ang="T6">
                  <a:pos x="T0" y="T1"/>
                </a:cxn>
                <a:cxn ang="T7">
                  <a:pos x="T2" y="T3"/>
                </a:cxn>
                <a:cxn ang="T8">
                  <a:pos x="T4" y="T5"/>
                </a:cxn>
              </a:cxnLst>
              <a:rect l="T9" t="T10" r="T11" b="T12"/>
              <a:pathLst>
                <a:path w="7" h="5">
                  <a:moveTo>
                    <a:pt x="7" y="5"/>
                  </a:moveTo>
                  <a:lnTo>
                    <a:pt x="3" y="0"/>
                  </a:lnTo>
                  <a:lnTo>
                    <a:pt x="0" y="5"/>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855" name="Rectangle 215"/>
            <p:cNvSpPr>
              <a:spLocks noChangeArrowheads="1"/>
            </p:cNvSpPr>
            <p:nvPr/>
          </p:nvSpPr>
          <p:spPr bwMode="auto">
            <a:xfrm>
              <a:off x="2551" y="816"/>
              <a:ext cx="422" cy="60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12856" name="Rectangle 216"/>
            <p:cNvSpPr>
              <a:spLocks noChangeArrowheads="1"/>
            </p:cNvSpPr>
            <p:nvPr/>
          </p:nvSpPr>
          <p:spPr bwMode="auto">
            <a:xfrm>
              <a:off x="1251" y="4123"/>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a:solidFill>
                    <a:srgbClr val="000000"/>
                  </a:solidFill>
                  <a:latin typeface="Nimbus Roman No9 L"/>
                </a:rPr>
                <a:t>RS1</a:t>
              </a:r>
              <a:endParaRPr lang="en-US" altLang="en-US" sz="2400"/>
            </a:p>
          </p:txBody>
        </p:sp>
        <p:sp>
          <p:nvSpPr>
            <p:cNvPr id="112857" name="Rectangle 217"/>
            <p:cNvSpPr>
              <a:spLocks noChangeArrowheads="1"/>
            </p:cNvSpPr>
            <p:nvPr/>
          </p:nvSpPr>
          <p:spPr bwMode="auto">
            <a:xfrm>
              <a:off x="1251" y="4418"/>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a:solidFill>
                    <a:srgbClr val="000000"/>
                  </a:solidFill>
                  <a:latin typeface="Nimbus Roman No9 L"/>
                </a:rPr>
                <a:t>RS0</a:t>
              </a:r>
              <a:endParaRPr lang="en-US" altLang="en-US" sz="2400"/>
            </a:p>
          </p:txBody>
        </p:sp>
        <p:sp>
          <p:nvSpPr>
            <p:cNvPr id="112858" name="Freeform 218"/>
            <p:cNvSpPr>
              <a:spLocks/>
            </p:cNvSpPr>
            <p:nvPr/>
          </p:nvSpPr>
          <p:spPr bwMode="auto">
            <a:xfrm>
              <a:off x="1514" y="3087"/>
              <a:ext cx="231" cy="207"/>
            </a:xfrm>
            <a:custGeom>
              <a:avLst/>
              <a:gdLst>
                <a:gd name="T0" fmla="*/ 0 w 29"/>
                <a:gd name="T1" fmla="*/ 13 h 26"/>
                <a:gd name="T2" fmla="*/ 0 w 29"/>
                <a:gd name="T3" fmla="*/ 16 h 26"/>
                <a:gd name="T4" fmla="*/ 1 w 29"/>
                <a:gd name="T5" fmla="*/ 18 h 26"/>
                <a:gd name="T6" fmla="*/ 3 w 29"/>
                <a:gd name="T7" fmla="*/ 20 h 26"/>
                <a:gd name="T8" fmla="*/ 4 w 29"/>
                <a:gd name="T9" fmla="*/ 22 h 26"/>
                <a:gd name="T10" fmla="*/ 6 w 29"/>
                <a:gd name="T11" fmla="*/ 24 h 26"/>
                <a:gd name="T12" fmla="*/ 9 w 29"/>
                <a:gd name="T13" fmla="*/ 25 h 26"/>
                <a:gd name="T14" fmla="*/ 12 w 29"/>
                <a:gd name="T15" fmla="*/ 26 h 26"/>
                <a:gd name="T16" fmla="*/ 15 w 29"/>
                <a:gd name="T17" fmla="*/ 26 h 26"/>
                <a:gd name="T18" fmla="*/ 17 w 29"/>
                <a:gd name="T19" fmla="*/ 26 h 26"/>
                <a:gd name="T20" fmla="*/ 20 w 29"/>
                <a:gd name="T21" fmla="*/ 25 h 26"/>
                <a:gd name="T22" fmla="*/ 23 w 29"/>
                <a:gd name="T23" fmla="*/ 24 h 26"/>
                <a:gd name="T24" fmla="*/ 25 w 29"/>
                <a:gd name="T25" fmla="*/ 22 h 26"/>
                <a:gd name="T26" fmla="*/ 26 w 29"/>
                <a:gd name="T27" fmla="*/ 20 h 26"/>
                <a:gd name="T28" fmla="*/ 28 w 29"/>
                <a:gd name="T29" fmla="*/ 18 h 26"/>
                <a:gd name="T30" fmla="*/ 29 w 29"/>
                <a:gd name="T31" fmla="*/ 16 h 26"/>
                <a:gd name="T32" fmla="*/ 29 w 29"/>
                <a:gd name="T33" fmla="*/ 13 h 26"/>
                <a:gd name="T34" fmla="*/ 29 w 29"/>
                <a:gd name="T35" fmla="*/ 11 h 26"/>
                <a:gd name="T36" fmla="*/ 28 w 29"/>
                <a:gd name="T37" fmla="*/ 8 h 26"/>
                <a:gd name="T38" fmla="*/ 26 w 29"/>
                <a:gd name="T39" fmla="*/ 6 h 26"/>
                <a:gd name="T40" fmla="*/ 25 w 29"/>
                <a:gd name="T41" fmla="*/ 4 h 26"/>
                <a:gd name="T42" fmla="*/ 23 w 29"/>
                <a:gd name="T43" fmla="*/ 2 h 26"/>
                <a:gd name="T44" fmla="*/ 20 w 29"/>
                <a:gd name="T45" fmla="*/ 1 h 26"/>
                <a:gd name="T46" fmla="*/ 17 w 29"/>
                <a:gd name="T47" fmla="*/ 0 h 26"/>
                <a:gd name="T48" fmla="*/ 15 w 29"/>
                <a:gd name="T49" fmla="*/ 0 h 26"/>
                <a:gd name="T50" fmla="*/ 12 w 29"/>
                <a:gd name="T51" fmla="*/ 0 h 26"/>
                <a:gd name="T52" fmla="*/ 9 w 29"/>
                <a:gd name="T53" fmla="*/ 1 h 26"/>
                <a:gd name="T54" fmla="*/ 6 w 29"/>
                <a:gd name="T55" fmla="*/ 2 h 26"/>
                <a:gd name="T56" fmla="*/ 4 w 29"/>
                <a:gd name="T57" fmla="*/ 4 h 26"/>
                <a:gd name="T58" fmla="*/ 3 w 29"/>
                <a:gd name="T59" fmla="*/ 6 h 26"/>
                <a:gd name="T60" fmla="*/ 1 w 29"/>
                <a:gd name="T61" fmla="*/ 8 h 26"/>
                <a:gd name="T62" fmla="*/ 0 w 29"/>
                <a:gd name="T63" fmla="*/ 11 h 26"/>
                <a:gd name="T64" fmla="*/ 0 w 29"/>
                <a:gd name="T65" fmla="*/ 13 h 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9"/>
                <a:gd name="T100" fmla="*/ 0 h 26"/>
                <a:gd name="T101" fmla="*/ 29 w 29"/>
                <a:gd name="T102" fmla="*/ 26 h 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9" h="26">
                  <a:moveTo>
                    <a:pt x="0" y="13"/>
                  </a:moveTo>
                  <a:lnTo>
                    <a:pt x="0" y="16"/>
                  </a:lnTo>
                  <a:lnTo>
                    <a:pt x="1" y="18"/>
                  </a:lnTo>
                  <a:lnTo>
                    <a:pt x="3" y="20"/>
                  </a:lnTo>
                  <a:lnTo>
                    <a:pt x="4" y="22"/>
                  </a:lnTo>
                  <a:lnTo>
                    <a:pt x="6" y="24"/>
                  </a:lnTo>
                  <a:lnTo>
                    <a:pt x="9" y="25"/>
                  </a:lnTo>
                  <a:lnTo>
                    <a:pt x="12" y="26"/>
                  </a:lnTo>
                  <a:lnTo>
                    <a:pt x="15" y="26"/>
                  </a:lnTo>
                  <a:lnTo>
                    <a:pt x="17" y="26"/>
                  </a:lnTo>
                  <a:lnTo>
                    <a:pt x="20" y="25"/>
                  </a:lnTo>
                  <a:lnTo>
                    <a:pt x="23" y="24"/>
                  </a:lnTo>
                  <a:lnTo>
                    <a:pt x="25" y="22"/>
                  </a:lnTo>
                  <a:lnTo>
                    <a:pt x="26" y="20"/>
                  </a:lnTo>
                  <a:lnTo>
                    <a:pt x="28" y="18"/>
                  </a:lnTo>
                  <a:lnTo>
                    <a:pt x="29" y="16"/>
                  </a:lnTo>
                  <a:lnTo>
                    <a:pt x="29" y="13"/>
                  </a:lnTo>
                  <a:lnTo>
                    <a:pt x="29" y="11"/>
                  </a:lnTo>
                  <a:lnTo>
                    <a:pt x="28" y="8"/>
                  </a:lnTo>
                  <a:lnTo>
                    <a:pt x="26" y="6"/>
                  </a:lnTo>
                  <a:lnTo>
                    <a:pt x="25" y="4"/>
                  </a:lnTo>
                  <a:lnTo>
                    <a:pt x="23" y="2"/>
                  </a:lnTo>
                  <a:lnTo>
                    <a:pt x="20" y="1"/>
                  </a:lnTo>
                  <a:lnTo>
                    <a:pt x="17" y="0"/>
                  </a:lnTo>
                  <a:lnTo>
                    <a:pt x="15" y="0"/>
                  </a:lnTo>
                  <a:lnTo>
                    <a:pt x="12" y="0"/>
                  </a:lnTo>
                  <a:lnTo>
                    <a:pt x="9" y="1"/>
                  </a:lnTo>
                  <a:lnTo>
                    <a:pt x="6" y="2"/>
                  </a:lnTo>
                  <a:lnTo>
                    <a:pt x="4" y="4"/>
                  </a:lnTo>
                  <a:lnTo>
                    <a:pt x="3" y="6"/>
                  </a:lnTo>
                  <a:lnTo>
                    <a:pt x="1" y="8"/>
                  </a:lnTo>
                  <a:lnTo>
                    <a:pt x="0" y="11"/>
                  </a:lnTo>
                  <a:lnTo>
                    <a:pt x="0" y="13"/>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859" name="Rectangle 219"/>
            <p:cNvSpPr>
              <a:spLocks noChangeArrowheads="1"/>
            </p:cNvSpPr>
            <p:nvPr/>
          </p:nvSpPr>
          <p:spPr bwMode="auto">
            <a:xfrm>
              <a:off x="1514" y="3191"/>
              <a:ext cx="231" cy="151"/>
            </a:xfrm>
            <a:prstGeom prst="rect">
              <a:avLst/>
            </a:prstGeom>
            <a:solidFill>
              <a:srgbClr val="FFFFFF"/>
            </a:solidFill>
            <a:ln w="0">
              <a:solidFill>
                <a:srgbClr val="FF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12860" name="Freeform 220"/>
            <p:cNvSpPr>
              <a:spLocks/>
            </p:cNvSpPr>
            <p:nvPr/>
          </p:nvSpPr>
          <p:spPr bwMode="auto">
            <a:xfrm>
              <a:off x="1514" y="3191"/>
              <a:ext cx="231" cy="151"/>
            </a:xfrm>
            <a:custGeom>
              <a:avLst/>
              <a:gdLst>
                <a:gd name="T0" fmla="*/ 29 w 29"/>
                <a:gd name="T1" fmla="*/ 0 h 19"/>
                <a:gd name="T2" fmla="*/ 29 w 29"/>
                <a:gd name="T3" fmla="*/ 19 h 19"/>
                <a:gd name="T4" fmla="*/ 0 w 29"/>
                <a:gd name="T5" fmla="*/ 19 h 19"/>
                <a:gd name="T6" fmla="*/ 0 w 29"/>
                <a:gd name="T7" fmla="*/ 0 h 19"/>
                <a:gd name="T8" fmla="*/ 0 60000 65536"/>
                <a:gd name="T9" fmla="*/ 0 60000 65536"/>
                <a:gd name="T10" fmla="*/ 0 60000 65536"/>
                <a:gd name="T11" fmla="*/ 0 60000 65536"/>
                <a:gd name="T12" fmla="*/ 0 w 29"/>
                <a:gd name="T13" fmla="*/ 0 h 19"/>
                <a:gd name="T14" fmla="*/ 29 w 29"/>
                <a:gd name="T15" fmla="*/ 19 h 19"/>
              </a:gdLst>
              <a:ahLst/>
              <a:cxnLst>
                <a:cxn ang="T8">
                  <a:pos x="T0" y="T1"/>
                </a:cxn>
                <a:cxn ang="T9">
                  <a:pos x="T2" y="T3"/>
                </a:cxn>
                <a:cxn ang="T10">
                  <a:pos x="T4" y="T5"/>
                </a:cxn>
                <a:cxn ang="T11">
                  <a:pos x="T6" y="T7"/>
                </a:cxn>
              </a:cxnLst>
              <a:rect l="T12" t="T13" r="T14" b="T15"/>
              <a:pathLst>
                <a:path w="29" h="19">
                  <a:moveTo>
                    <a:pt x="29" y="0"/>
                  </a:moveTo>
                  <a:lnTo>
                    <a:pt x="29" y="19"/>
                  </a:lnTo>
                  <a:lnTo>
                    <a:pt x="0" y="19"/>
                  </a:lnTo>
                  <a:lnTo>
                    <a:pt x="0"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861" name="Freeform 221"/>
            <p:cNvSpPr>
              <a:spLocks/>
            </p:cNvSpPr>
            <p:nvPr/>
          </p:nvSpPr>
          <p:spPr bwMode="auto">
            <a:xfrm>
              <a:off x="2646" y="3087"/>
              <a:ext cx="231" cy="207"/>
            </a:xfrm>
            <a:custGeom>
              <a:avLst/>
              <a:gdLst>
                <a:gd name="T0" fmla="*/ 0 w 29"/>
                <a:gd name="T1" fmla="*/ 13 h 26"/>
                <a:gd name="T2" fmla="*/ 0 w 29"/>
                <a:gd name="T3" fmla="*/ 16 h 26"/>
                <a:gd name="T4" fmla="*/ 1 w 29"/>
                <a:gd name="T5" fmla="*/ 18 h 26"/>
                <a:gd name="T6" fmla="*/ 3 w 29"/>
                <a:gd name="T7" fmla="*/ 20 h 26"/>
                <a:gd name="T8" fmla="*/ 4 w 29"/>
                <a:gd name="T9" fmla="*/ 22 h 26"/>
                <a:gd name="T10" fmla="*/ 6 w 29"/>
                <a:gd name="T11" fmla="*/ 24 h 26"/>
                <a:gd name="T12" fmla="*/ 9 w 29"/>
                <a:gd name="T13" fmla="*/ 25 h 26"/>
                <a:gd name="T14" fmla="*/ 12 w 29"/>
                <a:gd name="T15" fmla="*/ 26 h 26"/>
                <a:gd name="T16" fmla="*/ 15 w 29"/>
                <a:gd name="T17" fmla="*/ 26 h 26"/>
                <a:gd name="T18" fmla="*/ 17 w 29"/>
                <a:gd name="T19" fmla="*/ 26 h 26"/>
                <a:gd name="T20" fmla="*/ 20 w 29"/>
                <a:gd name="T21" fmla="*/ 25 h 26"/>
                <a:gd name="T22" fmla="*/ 23 w 29"/>
                <a:gd name="T23" fmla="*/ 24 h 26"/>
                <a:gd name="T24" fmla="*/ 25 w 29"/>
                <a:gd name="T25" fmla="*/ 22 h 26"/>
                <a:gd name="T26" fmla="*/ 26 w 29"/>
                <a:gd name="T27" fmla="*/ 20 h 26"/>
                <a:gd name="T28" fmla="*/ 28 w 29"/>
                <a:gd name="T29" fmla="*/ 18 h 26"/>
                <a:gd name="T30" fmla="*/ 29 w 29"/>
                <a:gd name="T31" fmla="*/ 16 h 26"/>
                <a:gd name="T32" fmla="*/ 29 w 29"/>
                <a:gd name="T33" fmla="*/ 13 h 26"/>
                <a:gd name="T34" fmla="*/ 29 w 29"/>
                <a:gd name="T35" fmla="*/ 11 h 26"/>
                <a:gd name="T36" fmla="*/ 28 w 29"/>
                <a:gd name="T37" fmla="*/ 8 h 26"/>
                <a:gd name="T38" fmla="*/ 26 w 29"/>
                <a:gd name="T39" fmla="*/ 6 h 26"/>
                <a:gd name="T40" fmla="*/ 25 w 29"/>
                <a:gd name="T41" fmla="*/ 4 h 26"/>
                <a:gd name="T42" fmla="*/ 23 w 29"/>
                <a:gd name="T43" fmla="*/ 2 h 26"/>
                <a:gd name="T44" fmla="*/ 20 w 29"/>
                <a:gd name="T45" fmla="*/ 1 h 26"/>
                <a:gd name="T46" fmla="*/ 17 w 29"/>
                <a:gd name="T47" fmla="*/ 0 h 26"/>
                <a:gd name="T48" fmla="*/ 15 w 29"/>
                <a:gd name="T49" fmla="*/ 0 h 26"/>
                <a:gd name="T50" fmla="*/ 12 w 29"/>
                <a:gd name="T51" fmla="*/ 0 h 26"/>
                <a:gd name="T52" fmla="*/ 9 w 29"/>
                <a:gd name="T53" fmla="*/ 1 h 26"/>
                <a:gd name="T54" fmla="*/ 6 w 29"/>
                <a:gd name="T55" fmla="*/ 2 h 26"/>
                <a:gd name="T56" fmla="*/ 4 w 29"/>
                <a:gd name="T57" fmla="*/ 4 h 26"/>
                <a:gd name="T58" fmla="*/ 3 w 29"/>
                <a:gd name="T59" fmla="*/ 6 h 26"/>
                <a:gd name="T60" fmla="*/ 1 w 29"/>
                <a:gd name="T61" fmla="*/ 8 h 26"/>
                <a:gd name="T62" fmla="*/ 0 w 29"/>
                <a:gd name="T63" fmla="*/ 11 h 26"/>
                <a:gd name="T64" fmla="*/ 0 w 29"/>
                <a:gd name="T65" fmla="*/ 13 h 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9"/>
                <a:gd name="T100" fmla="*/ 0 h 26"/>
                <a:gd name="T101" fmla="*/ 29 w 29"/>
                <a:gd name="T102" fmla="*/ 26 h 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9" h="26">
                  <a:moveTo>
                    <a:pt x="0" y="13"/>
                  </a:moveTo>
                  <a:lnTo>
                    <a:pt x="0" y="16"/>
                  </a:lnTo>
                  <a:lnTo>
                    <a:pt x="1" y="18"/>
                  </a:lnTo>
                  <a:lnTo>
                    <a:pt x="3" y="20"/>
                  </a:lnTo>
                  <a:lnTo>
                    <a:pt x="4" y="22"/>
                  </a:lnTo>
                  <a:lnTo>
                    <a:pt x="6" y="24"/>
                  </a:lnTo>
                  <a:lnTo>
                    <a:pt x="9" y="25"/>
                  </a:lnTo>
                  <a:lnTo>
                    <a:pt x="12" y="26"/>
                  </a:lnTo>
                  <a:lnTo>
                    <a:pt x="15" y="26"/>
                  </a:lnTo>
                  <a:lnTo>
                    <a:pt x="17" y="26"/>
                  </a:lnTo>
                  <a:lnTo>
                    <a:pt x="20" y="25"/>
                  </a:lnTo>
                  <a:lnTo>
                    <a:pt x="23" y="24"/>
                  </a:lnTo>
                  <a:lnTo>
                    <a:pt x="25" y="22"/>
                  </a:lnTo>
                  <a:lnTo>
                    <a:pt x="26" y="20"/>
                  </a:lnTo>
                  <a:lnTo>
                    <a:pt x="28" y="18"/>
                  </a:lnTo>
                  <a:lnTo>
                    <a:pt x="29" y="16"/>
                  </a:lnTo>
                  <a:lnTo>
                    <a:pt x="29" y="13"/>
                  </a:lnTo>
                  <a:lnTo>
                    <a:pt x="29" y="11"/>
                  </a:lnTo>
                  <a:lnTo>
                    <a:pt x="28" y="8"/>
                  </a:lnTo>
                  <a:lnTo>
                    <a:pt x="26" y="6"/>
                  </a:lnTo>
                  <a:lnTo>
                    <a:pt x="25" y="4"/>
                  </a:lnTo>
                  <a:lnTo>
                    <a:pt x="23" y="2"/>
                  </a:lnTo>
                  <a:lnTo>
                    <a:pt x="20" y="1"/>
                  </a:lnTo>
                  <a:lnTo>
                    <a:pt x="17" y="0"/>
                  </a:lnTo>
                  <a:lnTo>
                    <a:pt x="15" y="0"/>
                  </a:lnTo>
                  <a:lnTo>
                    <a:pt x="12" y="0"/>
                  </a:lnTo>
                  <a:lnTo>
                    <a:pt x="9" y="1"/>
                  </a:lnTo>
                  <a:lnTo>
                    <a:pt x="6" y="2"/>
                  </a:lnTo>
                  <a:lnTo>
                    <a:pt x="4" y="4"/>
                  </a:lnTo>
                  <a:lnTo>
                    <a:pt x="3" y="6"/>
                  </a:lnTo>
                  <a:lnTo>
                    <a:pt x="1" y="8"/>
                  </a:lnTo>
                  <a:lnTo>
                    <a:pt x="0" y="11"/>
                  </a:lnTo>
                  <a:lnTo>
                    <a:pt x="0" y="13"/>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862" name="Rectangle 222"/>
            <p:cNvSpPr>
              <a:spLocks noChangeArrowheads="1"/>
            </p:cNvSpPr>
            <p:nvPr/>
          </p:nvSpPr>
          <p:spPr bwMode="auto">
            <a:xfrm>
              <a:off x="2646" y="3191"/>
              <a:ext cx="231" cy="151"/>
            </a:xfrm>
            <a:prstGeom prst="rect">
              <a:avLst/>
            </a:prstGeom>
            <a:solidFill>
              <a:srgbClr val="FFFFFF"/>
            </a:solidFill>
            <a:ln w="0">
              <a:solidFill>
                <a:srgbClr val="FF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12863" name="Freeform 223"/>
            <p:cNvSpPr>
              <a:spLocks/>
            </p:cNvSpPr>
            <p:nvPr/>
          </p:nvSpPr>
          <p:spPr bwMode="auto">
            <a:xfrm>
              <a:off x="2646" y="3191"/>
              <a:ext cx="231" cy="151"/>
            </a:xfrm>
            <a:custGeom>
              <a:avLst/>
              <a:gdLst>
                <a:gd name="T0" fmla="*/ 29 w 29"/>
                <a:gd name="T1" fmla="*/ 0 h 19"/>
                <a:gd name="T2" fmla="*/ 29 w 29"/>
                <a:gd name="T3" fmla="*/ 19 h 19"/>
                <a:gd name="T4" fmla="*/ 0 w 29"/>
                <a:gd name="T5" fmla="*/ 19 h 19"/>
                <a:gd name="T6" fmla="*/ 0 w 29"/>
                <a:gd name="T7" fmla="*/ 0 h 19"/>
                <a:gd name="T8" fmla="*/ 0 60000 65536"/>
                <a:gd name="T9" fmla="*/ 0 60000 65536"/>
                <a:gd name="T10" fmla="*/ 0 60000 65536"/>
                <a:gd name="T11" fmla="*/ 0 60000 65536"/>
                <a:gd name="T12" fmla="*/ 0 w 29"/>
                <a:gd name="T13" fmla="*/ 0 h 19"/>
                <a:gd name="T14" fmla="*/ 29 w 29"/>
                <a:gd name="T15" fmla="*/ 19 h 19"/>
              </a:gdLst>
              <a:ahLst/>
              <a:cxnLst>
                <a:cxn ang="T8">
                  <a:pos x="T0" y="T1"/>
                </a:cxn>
                <a:cxn ang="T9">
                  <a:pos x="T2" y="T3"/>
                </a:cxn>
                <a:cxn ang="T10">
                  <a:pos x="T4" y="T5"/>
                </a:cxn>
                <a:cxn ang="T11">
                  <a:pos x="T6" y="T7"/>
                </a:cxn>
              </a:cxnLst>
              <a:rect l="T12" t="T13" r="T14" b="T15"/>
              <a:pathLst>
                <a:path w="29" h="19">
                  <a:moveTo>
                    <a:pt x="29" y="0"/>
                  </a:moveTo>
                  <a:lnTo>
                    <a:pt x="29" y="19"/>
                  </a:lnTo>
                  <a:lnTo>
                    <a:pt x="0" y="19"/>
                  </a:lnTo>
                  <a:lnTo>
                    <a:pt x="0"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864" name="Rectangle 224"/>
            <p:cNvSpPr>
              <a:spLocks noChangeArrowheads="1"/>
            </p:cNvSpPr>
            <p:nvPr/>
          </p:nvSpPr>
          <p:spPr bwMode="auto">
            <a:xfrm>
              <a:off x="2272" y="3764"/>
              <a:ext cx="3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a:solidFill>
                    <a:srgbClr val="000000"/>
                  </a:solidFill>
                  <a:latin typeface="Nimbus Roman No9 L"/>
                </a:rPr>
                <a:t>My-address</a:t>
              </a:r>
              <a:endParaRPr lang="en-US" altLang="en-US" sz="2400"/>
            </a:p>
          </p:txBody>
        </p:sp>
        <p:sp>
          <p:nvSpPr>
            <p:cNvPr id="112865" name="Rectangle 225"/>
            <p:cNvSpPr>
              <a:spLocks noChangeArrowheads="1"/>
            </p:cNvSpPr>
            <p:nvPr/>
          </p:nvSpPr>
          <p:spPr bwMode="auto">
            <a:xfrm>
              <a:off x="2877" y="2489"/>
              <a:ext cx="391" cy="200"/>
            </a:xfrm>
            <a:prstGeom prst="rect">
              <a:avLst/>
            </a:prstGeom>
            <a:solidFill>
              <a:srgbClr val="FFFFFF"/>
            </a:solidFill>
            <a:ln w="0">
              <a:solidFill>
                <a:srgbClr val="FF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12866" name="Rectangle 226"/>
            <p:cNvSpPr>
              <a:spLocks noChangeArrowheads="1"/>
            </p:cNvSpPr>
            <p:nvPr/>
          </p:nvSpPr>
          <p:spPr bwMode="auto">
            <a:xfrm>
              <a:off x="2877" y="2489"/>
              <a:ext cx="391" cy="2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12867" name="Rectangle 227"/>
            <p:cNvSpPr>
              <a:spLocks noChangeArrowheads="1"/>
            </p:cNvSpPr>
            <p:nvPr/>
          </p:nvSpPr>
          <p:spPr bwMode="auto">
            <a:xfrm>
              <a:off x="2909" y="2505"/>
              <a:ext cx="28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a:solidFill>
                    <a:srgbClr val="000000"/>
                  </a:solidFill>
                  <a:latin typeface="Nimbus Roman No9 L"/>
                </a:rPr>
                <a:t>Handshak</a:t>
              </a:r>
              <a:endParaRPr lang="en-US" altLang="en-US" sz="2400"/>
            </a:p>
          </p:txBody>
        </p:sp>
        <p:sp>
          <p:nvSpPr>
            <p:cNvPr id="112868" name="Rectangle 228"/>
            <p:cNvSpPr>
              <a:spLocks noChangeArrowheads="1"/>
            </p:cNvSpPr>
            <p:nvPr/>
          </p:nvSpPr>
          <p:spPr bwMode="auto">
            <a:xfrm>
              <a:off x="3196" y="2505"/>
              <a:ext cx="3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a:solidFill>
                    <a:srgbClr val="000000"/>
                  </a:solidFill>
                  <a:latin typeface="Nimbus Roman No9 L"/>
                </a:rPr>
                <a:t>e</a:t>
              </a:r>
              <a:endParaRPr lang="en-US" altLang="en-US" sz="2400"/>
            </a:p>
          </p:txBody>
        </p:sp>
        <p:sp>
          <p:nvSpPr>
            <p:cNvPr id="112869" name="Rectangle 229"/>
            <p:cNvSpPr>
              <a:spLocks noChangeArrowheads="1"/>
            </p:cNvSpPr>
            <p:nvPr/>
          </p:nvSpPr>
          <p:spPr bwMode="auto">
            <a:xfrm>
              <a:off x="2973" y="2561"/>
              <a:ext cx="20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a:solidFill>
                    <a:srgbClr val="000000"/>
                  </a:solidFill>
                  <a:latin typeface="Nimbus Roman No9 L"/>
                </a:rPr>
                <a:t>control</a:t>
              </a:r>
              <a:endParaRPr lang="en-US" altLang="en-US" sz="2400"/>
            </a:p>
          </p:txBody>
        </p:sp>
        <p:sp>
          <p:nvSpPr>
            <p:cNvPr id="112870" name="Freeform 230"/>
            <p:cNvSpPr>
              <a:spLocks/>
            </p:cNvSpPr>
            <p:nvPr/>
          </p:nvSpPr>
          <p:spPr bwMode="auto">
            <a:xfrm>
              <a:off x="3276" y="2513"/>
              <a:ext cx="56" cy="16"/>
            </a:xfrm>
            <a:custGeom>
              <a:avLst/>
              <a:gdLst>
                <a:gd name="T0" fmla="*/ 7 w 7"/>
                <a:gd name="T1" fmla="*/ 0 h 2"/>
                <a:gd name="T2" fmla="*/ 0 w 7"/>
                <a:gd name="T3" fmla="*/ 1 h 2"/>
                <a:gd name="T4" fmla="*/ 7 w 7"/>
                <a:gd name="T5" fmla="*/ 2 h 2"/>
                <a:gd name="T6" fmla="*/ 7 w 7"/>
                <a:gd name="T7" fmla="*/ 1 h 2"/>
                <a:gd name="T8" fmla="*/ 7 w 7"/>
                <a:gd name="T9" fmla="*/ 0 h 2"/>
                <a:gd name="T10" fmla="*/ 0 60000 65536"/>
                <a:gd name="T11" fmla="*/ 0 60000 65536"/>
                <a:gd name="T12" fmla="*/ 0 60000 65536"/>
                <a:gd name="T13" fmla="*/ 0 60000 65536"/>
                <a:gd name="T14" fmla="*/ 0 60000 65536"/>
                <a:gd name="T15" fmla="*/ 0 w 7"/>
                <a:gd name="T16" fmla="*/ 0 h 2"/>
                <a:gd name="T17" fmla="*/ 7 w 7"/>
                <a:gd name="T18" fmla="*/ 2 h 2"/>
              </a:gdLst>
              <a:ahLst/>
              <a:cxnLst>
                <a:cxn ang="T10">
                  <a:pos x="T0" y="T1"/>
                </a:cxn>
                <a:cxn ang="T11">
                  <a:pos x="T2" y="T3"/>
                </a:cxn>
                <a:cxn ang="T12">
                  <a:pos x="T4" y="T5"/>
                </a:cxn>
                <a:cxn ang="T13">
                  <a:pos x="T6" y="T7"/>
                </a:cxn>
                <a:cxn ang="T14">
                  <a:pos x="T8" y="T9"/>
                </a:cxn>
              </a:cxnLst>
              <a:rect l="T15" t="T16" r="T17" b="T18"/>
              <a:pathLst>
                <a:path w="7" h="2">
                  <a:moveTo>
                    <a:pt x="7" y="0"/>
                  </a:moveTo>
                  <a:lnTo>
                    <a:pt x="0" y="1"/>
                  </a:lnTo>
                  <a:lnTo>
                    <a:pt x="7" y="2"/>
                  </a:lnTo>
                  <a:lnTo>
                    <a:pt x="7" y="1"/>
                  </a:lnTo>
                  <a:lnTo>
                    <a:pt x="7"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871" name="Freeform 231"/>
            <p:cNvSpPr>
              <a:spLocks/>
            </p:cNvSpPr>
            <p:nvPr/>
          </p:nvSpPr>
          <p:spPr bwMode="auto">
            <a:xfrm>
              <a:off x="3276" y="2513"/>
              <a:ext cx="56" cy="16"/>
            </a:xfrm>
            <a:custGeom>
              <a:avLst/>
              <a:gdLst>
                <a:gd name="T0" fmla="*/ 56 w 56"/>
                <a:gd name="T1" fmla="*/ 0 h 16"/>
                <a:gd name="T2" fmla="*/ 0 w 56"/>
                <a:gd name="T3" fmla="*/ 8 h 16"/>
                <a:gd name="T4" fmla="*/ 56 w 56"/>
                <a:gd name="T5" fmla="*/ 16 h 16"/>
                <a:gd name="T6" fmla="*/ 56 w 56"/>
                <a:gd name="T7" fmla="*/ 8 h 16"/>
                <a:gd name="T8" fmla="*/ 56 w 56"/>
                <a:gd name="T9" fmla="*/ 0 h 16"/>
                <a:gd name="T10" fmla="*/ 0 60000 65536"/>
                <a:gd name="T11" fmla="*/ 0 60000 65536"/>
                <a:gd name="T12" fmla="*/ 0 60000 65536"/>
                <a:gd name="T13" fmla="*/ 0 60000 65536"/>
                <a:gd name="T14" fmla="*/ 0 60000 65536"/>
                <a:gd name="T15" fmla="*/ 0 w 56"/>
                <a:gd name="T16" fmla="*/ 0 h 16"/>
                <a:gd name="T17" fmla="*/ 56 w 56"/>
                <a:gd name="T18" fmla="*/ 16 h 16"/>
              </a:gdLst>
              <a:ahLst/>
              <a:cxnLst>
                <a:cxn ang="T10">
                  <a:pos x="T0" y="T1"/>
                </a:cxn>
                <a:cxn ang="T11">
                  <a:pos x="T2" y="T3"/>
                </a:cxn>
                <a:cxn ang="T12">
                  <a:pos x="T4" y="T5"/>
                </a:cxn>
                <a:cxn ang="T13">
                  <a:pos x="T6" y="T7"/>
                </a:cxn>
                <a:cxn ang="T14">
                  <a:pos x="T8" y="T9"/>
                </a:cxn>
              </a:cxnLst>
              <a:rect l="T15" t="T16" r="T17" b="T18"/>
              <a:pathLst>
                <a:path w="56" h="16">
                  <a:moveTo>
                    <a:pt x="56" y="0"/>
                  </a:moveTo>
                  <a:lnTo>
                    <a:pt x="0" y="8"/>
                  </a:lnTo>
                  <a:lnTo>
                    <a:pt x="56" y="16"/>
                  </a:lnTo>
                  <a:lnTo>
                    <a:pt x="56" y="8"/>
                  </a:lnTo>
                  <a:lnTo>
                    <a:pt x="56" y="0"/>
                  </a:lnTo>
                  <a:close/>
                </a:path>
              </a:pathLst>
            </a:custGeom>
            <a:solidFill>
              <a:srgbClr val="000000"/>
            </a:solidFill>
            <a:ln w="0">
              <a:solidFill>
                <a:srgbClr val="000000"/>
              </a:solidFill>
              <a:prstDash val="solid"/>
              <a:round/>
              <a:headEnd/>
              <a:tailEnd/>
            </a:ln>
          </p:spPr>
          <p:txBody>
            <a:bodyPr/>
            <a:lstStyle/>
            <a:p>
              <a:endParaRPr lang="en-IN"/>
            </a:p>
          </p:txBody>
        </p:sp>
        <p:sp>
          <p:nvSpPr>
            <p:cNvPr id="112872" name="Line 232"/>
            <p:cNvSpPr>
              <a:spLocks noChangeShapeType="1"/>
            </p:cNvSpPr>
            <p:nvPr/>
          </p:nvSpPr>
          <p:spPr bwMode="auto">
            <a:xfrm flipH="1">
              <a:off x="3332" y="2521"/>
              <a:ext cx="7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873" name="Freeform 233"/>
            <p:cNvSpPr>
              <a:spLocks/>
            </p:cNvSpPr>
            <p:nvPr/>
          </p:nvSpPr>
          <p:spPr bwMode="auto">
            <a:xfrm>
              <a:off x="3348" y="2625"/>
              <a:ext cx="48" cy="24"/>
            </a:xfrm>
            <a:custGeom>
              <a:avLst/>
              <a:gdLst>
                <a:gd name="T0" fmla="*/ 0 w 6"/>
                <a:gd name="T1" fmla="*/ 3 h 3"/>
                <a:gd name="T2" fmla="*/ 6 w 6"/>
                <a:gd name="T3" fmla="*/ 2 h 3"/>
                <a:gd name="T4" fmla="*/ 0 w 6"/>
                <a:gd name="T5" fmla="*/ 0 h 3"/>
                <a:gd name="T6" fmla="*/ 0 w 6"/>
                <a:gd name="T7" fmla="*/ 2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874" name="Freeform 234"/>
            <p:cNvSpPr>
              <a:spLocks/>
            </p:cNvSpPr>
            <p:nvPr/>
          </p:nvSpPr>
          <p:spPr bwMode="auto">
            <a:xfrm>
              <a:off x="3348" y="2625"/>
              <a:ext cx="48" cy="24"/>
            </a:xfrm>
            <a:custGeom>
              <a:avLst/>
              <a:gdLst>
                <a:gd name="T0" fmla="*/ 0 w 48"/>
                <a:gd name="T1" fmla="*/ 24 h 24"/>
                <a:gd name="T2" fmla="*/ 48 w 48"/>
                <a:gd name="T3" fmla="*/ 16 h 24"/>
                <a:gd name="T4" fmla="*/ 0 w 48"/>
                <a:gd name="T5" fmla="*/ 0 h 24"/>
                <a:gd name="T6" fmla="*/ 0 w 48"/>
                <a:gd name="T7" fmla="*/ 16 h 24"/>
                <a:gd name="T8" fmla="*/ 0 w 48"/>
                <a:gd name="T9" fmla="*/ 24 h 24"/>
                <a:gd name="T10" fmla="*/ 0 60000 65536"/>
                <a:gd name="T11" fmla="*/ 0 60000 65536"/>
                <a:gd name="T12" fmla="*/ 0 60000 65536"/>
                <a:gd name="T13" fmla="*/ 0 60000 65536"/>
                <a:gd name="T14" fmla="*/ 0 60000 65536"/>
                <a:gd name="T15" fmla="*/ 0 w 48"/>
                <a:gd name="T16" fmla="*/ 0 h 24"/>
                <a:gd name="T17" fmla="*/ 48 w 48"/>
                <a:gd name="T18" fmla="*/ 24 h 24"/>
              </a:gdLst>
              <a:ahLst/>
              <a:cxnLst>
                <a:cxn ang="T10">
                  <a:pos x="T0" y="T1"/>
                </a:cxn>
                <a:cxn ang="T11">
                  <a:pos x="T2" y="T3"/>
                </a:cxn>
                <a:cxn ang="T12">
                  <a:pos x="T4" y="T5"/>
                </a:cxn>
                <a:cxn ang="T13">
                  <a:pos x="T6" y="T7"/>
                </a:cxn>
                <a:cxn ang="T14">
                  <a:pos x="T8" y="T9"/>
                </a:cxn>
              </a:cxnLst>
              <a:rect l="T15" t="T16" r="T17" b="T18"/>
              <a:pathLst>
                <a:path w="48" h="24">
                  <a:moveTo>
                    <a:pt x="0" y="24"/>
                  </a:moveTo>
                  <a:lnTo>
                    <a:pt x="48" y="16"/>
                  </a:lnTo>
                  <a:lnTo>
                    <a:pt x="0" y="0"/>
                  </a:lnTo>
                  <a:lnTo>
                    <a:pt x="0" y="16"/>
                  </a:lnTo>
                  <a:lnTo>
                    <a:pt x="0" y="24"/>
                  </a:lnTo>
                  <a:close/>
                </a:path>
              </a:pathLst>
            </a:custGeom>
            <a:solidFill>
              <a:srgbClr val="000000"/>
            </a:solidFill>
            <a:ln w="0">
              <a:solidFill>
                <a:srgbClr val="000000"/>
              </a:solidFill>
              <a:prstDash val="solid"/>
              <a:round/>
              <a:headEnd/>
              <a:tailEnd/>
            </a:ln>
          </p:spPr>
          <p:txBody>
            <a:bodyPr/>
            <a:lstStyle/>
            <a:p>
              <a:endParaRPr lang="en-IN"/>
            </a:p>
          </p:txBody>
        </p:sp>
        <p:sp>
          <p:nvSpPr>
            <p:cNvPr id="112875" name="Line 235"/>
            <p:cNvSpPr>
              <a:spLocks noChangeShapeType="1"/>
            </p:cNvSpPr>
            <p:nvPr/>
          </p:nvSpPr>
          <p:spPr bwMode="auto">
            <a:xfrm flipH="1">
              <a:off x="3268" y="2641"/>
              <a:ext cx="7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876" name="Freeform 236"/>
            <p:cNvSpPr>
              <a:spLocks/>
            </p:cNvSpPr>
            <p:nvPr/>
          </p:nvSpPr>
          <p:spPr bwMode="auto">
            <a:xfrm>
              <a:off x="3348" y="1876"/>
              <a:ext cx="48" cy="16"/>
            </a:xfrm>
            <a:custGeom>
              <a:avLst/>
              <a:gdLst>
                <a:gd name="T0" fmla="*/ 0 w 6"/>
                <a:gd name="T1" fmla="*/ 2 h 2"/>
                <a:gd name="T2" fmla="*/ 6 w 6"/>
                <a:gd name="T3" fmla="*/ 1 h 2"/>
                <a:gd name="T4" fmla="*/ 0 w 6"/>
                <a:gd name="T5" fmla="*/ 0 h 2"/>
                <a:gd name="T6" fmla="*/ 0 w 6"/>
                <a:gd name="T7" fmla="*/ 1 h 2"/>
                <a:gd name="T8" fmla="*/ 0 w 6"/>
                <a:gd name="T9" fmla="*/ 2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877" name="Freeform 237"/>
            <p:cNvSpPr>
              <a:spLocks/>
            </p:cNvSpPr>
            <p:nvPr/>
          </p:nvSpPr>
          <p:spPr bwMode="auto">
            <a:xfrm>
              <a:off x="3348" y="1876"/>
              <a:ext cx="48" cy="16"/>
            </a:xfrm>
            <a:custGeom>
              <a:avLst/>
              <a:gdLst>
                <a:gd name="T0" fmla="*/ 0 w 48"/>
                <a:gd name="T1" fmla="*/ 16 h 16"/>
                <a:gd name="T2" fmla="*/ 48 w 48"/>
                <a:gd name="T3" fmla="*/ 8 h 16"/>
                <a:gd name="T4" fmla="*/ 0 w 48"/>
                <a:gd name="T5" fmla="*/ 0 h 16"/>
                <a:gd name="T6" fmla="*/ 0 w 48"/>
                <a:gd name="T7" fmla="*/ 8 h 16"/>
                <a:gd name="T8" fmla="*/ 0 w 48"/>
                <a:gd name="T9" fmla="*/ 16 h 16"/>
                <a:gd name="T10" fmla="*/ 0 60000 65536"/>
                <a:gd name="T11" fmla="*/ 0 60000 65536"/>
                <a:gd name="T12" fmla="*/ 0 60000 65536"/>
                <a:gd name="T13" fmla="*/ 0 60000 65536"/>
                <a:gd name="T14" fmla="*/ 0 60000 65536"/>
                <a:gd name="T15" fmla="*/ 0 w 48"/>
                <a:gd name="T16" fmla="*/ 0 h 16"/>
                <a:gd name="T17" fmla="*/ 48 w 48"/>
                <a:gd name="T18" fmla="*/ 16 h 16"/>
              </a:gdLst>
              <a:ahLst/>
              <a:cxnLst>
                <a:cxn ang="T10">
                  <a:pos x="T0" y="T1"/>
                </a:cxn>
                <a:cxn ang="T11">
                  <a:pos x="T2" y="T3"/>
                </a:cxn>
                <a:cxn ang="T12">
                  <a:pos x="T4" y="T5"/>
                </a:cxn>
                <a:cxn ang="T13">
                  <a:pos x="T6" y="T7"/>
                </a:cxn>
                <a:cxn ang="T14">
                  <a:pos x="T8" y="T9"/>
                </a:cxn>
              </a:cxnLst>
              <a:rect l="T15" t="T16" r="T17" b="T18"/>
              <a:pathLst>
                <a:path w="48" h="16">
                  <a:moveTo>
                    <a:pt x="0" y="16"/>
                  </a:moveTo>
                  <a:lnTo>
                    <a:pt x="48" y="8"/>
                  </a:lnTo>
                  <a:lnTo>
                    <a:pt x="0" y="0"/>
                  </a:lnTo>
                  <a:lnTo>
                    <a:pt x="0" y="8"/>
                  </a:lnTo>
                  <a:lnTo>
                    <a:pt x="0" y="16"/>
                  </a:lnTo>
                  <a:close/>
                </a:path>
              </a:pathLst>
            </a:custGeom>
            <a:solidFill>
              <a:srgbClr val="000000"/>
            </a:solidFill>
            <a:ln w="0">
              <a:solidFill>
                <a:srgbClr val="000000"/>
              </a:solidFill>
              <a:prstDash val="solid"/>
              <a:round/>
              <a:headEnd/>
              <a:tailEnd/>
            </a:ln>
          </p:spPr>
          <p:txBody>
            <a:bodyPr/>
            <a:lstStyle/>
            <a:p>
              <a:endParaRPr lang="en-IN"/>
            </a:p>
          </p:txBody>
        </p:sp>
        <p:sp>
          <p:nvSpPr>
            <p:cNvPr id="112878" name="Line 238"/>
            <p:cNvSpPr>
              <a:spLocks noChangeShapeType="1"/>
            </p:cNvSpPr>
            <p:nvPr/>
          </p:nvSpPr>
          <p:spPr bwMode="auto">
            <a:xfrm>
              <a:off x="2973" y="1884"/>
              <a:ext cx="36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879" name="Freeform 239"/>
            <p:cNvSpPr>
              <a:spLocks/>
            </p:cNvSpPr>
            <p:nvPr/>
          </p:nvSpPr>
          <p:spPr bwMode="auto">
            <a:xfrm>
              <a:off x="3348" y="2298"/>
              <a:ext cx="48" cy="16"/>
            </a:xfrm>
            <a:custGeom>
              <a:avLst/>
              <a:gdLst>
                <a:gd name="T0" fmla="*/ 0 w 6"/>
                <a:gd name="T1" fmla="*/ 2 h 2"/>
                <a:gd name="T2" fmla="*/ 6 w 6"/>
                <a:gd name="T3" fmla="*/ 1 h 2"/>
                <a:gd name="T4" fmla="*/ 0 w 6"/>
                <a:gd name="T5" fmla="*/ 0 h 2"/>
                <a:gd name="T6" fmla="*/ 0 w 6"/>
                <a:gd name="T7" fmla="*/ 1 h 2"/>
                <a:gd name="T8" fmla="*/ 0 w 6"/>
                <a:gd name="T9" fmla="*/ 2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880" name="Freeform 240"/>
            <p:cNvSpPr>
              <a:spLocks/>
            </p:cNvSpPr>
            <p:nvPr/>
          </p:nvSpPr>
          <p:spPr bwMode="auto">
            <a:xfrm>
              <a:off x="3348" y="2298"/>
              <a:ext cx="48" cy="16"/>
            </a:xfrm>
            <a:custGeom>
              <a:avLst/>
              <a:gdLst>
                <a:gd name="T0" fmla="*/ 0 w 48"/>
                <a:gd name="T1" fmla="*/ 16 h 16"/>
                <a:gd name="T2" fmla="*/ 48 w 48"/>
                <a:gd name="T3" fmla="*/ 8 h 16"/>
                <a:gd name="T4" fmla="*/ 0 w 48"/>
                <a:gd name="T5" fmla="*/ 0 h 16"/>
                <a:gd name="T6" fmla="*/ 0 w 48"/>
                <a:gd name="T7" fmla="*/ 8 h 16"/>
                <a:gd name="T8" fmla="*/ 0 w 48"/>
                <a:gd name="T9" fmla="*/ 16 h 16"/>
                <a:gd name="T10" fmla="*/ 0 60000 65536"/>
                <a:gd name="T11" fmla="*/ 0 60000 65536"/>
                <a:gd name="T12" fmla="*/ 0 60000 65536"/>
                <a:gd name="T13" fmla="*/ 0 60000 65536"/>
                <a:gd name="T14" fmla="*/ 0 60000 65536"/>
                <a:gd name="T15" fmla="*/ 0 w 48"/>
                <a:gd name="T16" fmla="*/ 0 h 16"/>
                <a:gd name="T17" fmla="*/ 48 w 48"/>
                <a:gd name="T18" fmla="*/ 16 h 16"/>
              </a:gdLst>
              <a:ahLst/>
              <a:cxnLst>
                <a:cxn ang="T10">
                  <a:pos x="T0" y="T1"/>
                </a:cxn>
                <a:cxn ang="T11">
                  <a:pos x="T2" y="T3"/>
                </a:cxn>
                <a:cxn ang="T12">
                  <a:pos x="T4" y="T5"/>
                </a:cxn>
                <a:cxn ang="T13">
                  <a:pos x="T6" y="T7"/>
                </a:cxn>
                <a:cxn ang="T14">
                  <a:pos x="T8" y="T9"/>
                </a:cxn>
              </a:cxnLst>
              <a:rect l="T15" t="T16" r="T17" b="T18"/>
              <a:pathLst>
                <a:path w="48" h="16">
                  <a:moveTo>
                    <a:pt x="0" y="16"/>
                  </a:moveTo>
                  <a:lnTo>
                    <a:pt x="48" y="8"/>
                  </a:lnTo>
                  <a:lnTo>
                    <a:pt x="0" y="0"/>
                  </a:lnTo>
                  <a:lnTo>
                    <a:pt x="0" y="8"/>
                  </a:lnTo>
                  <a:lnTo>
                    <a:pt x="0" y="16"/>
                  </a:lnTo>
                  <a:close/>
                </a:path>
              </a:pathLst>
            </a:custGeom>
            <a:solidFill>
              <a:srgbClr val="000000"/>
            </a:solidFill>
            <a:ln w="0">
              <a:solidFill>
                <a:srgbClr val="000000"/>
              </a:solidFill>
              <a:prstDash val="solid"/>
              <a:round/>
              <a:headEnd/>
              <a:tailEnd/>
            </a:ln>
          </p:spPr>
          <p:txBody>
            <a:bodyPr/>
            <a:lstStyle/>
            <a:p>
              <a:endParaRPr lang="en-IN"/>
            </a:p>
          </p:txBody>
        </p:sp>
        <p:sp>
          <p:nvSpPr>
            <p:cNvPr id="112881" name="Line 241"/>
            <p:cNvSpPr>
              <a:spLocks noChangeShapeType="1"/>
            </p:cNvSpPr>
            <p:nvPr/>
          </p:nvSpPr>
          <p:spPr bwMode="auto">
            <a:xfrm>
              <a:off x="2973" y="2306"/>
              <a:ext cx="37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882" name="Line 242"/>
            <p:cNvSpPr>
              <a:spLocks noChangeShapeType="1"/>
            </p:cNvSpPr>
            <p:nvPr/>
          </p:nvSpPr>
          <p:spPr bwMode="auto">
            <a:xfrm flipV="1">
              <a:off x="1259" y="1334"/>
              <a:ext cx="1" cy="25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883" name="Line 243"/>
            <p:cNvSpPr>
              <a:spLocks noChangeShapeType="1"/>
            </p:cNvSpPr>
            <p:nvPr/>
          </p:nvSpPr>
          <p:spPr bwMode="auto">
            <a:xfrm flipV="1">
              <a:off x="1259" y="2306"/>
              <a:ext cx="1" cy="22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884" name="Rectangle 244"/>
            <p:cNvSpPr>
              <a:spLocks noChangeArrowheads="1"/>
            </p:cNvSpPr>
            <p:nvPr/>
          </p:nvSpPr>
          <p:spPr bwMode="auto">
            <a:xfrm>
              <a:off x="749" y="3318"/>
              <a:ext cx="20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a:solidFill>
                    <a:srgbClr val="000000"/>
                  </a:solidFill>
                  <a:latin typeface="Nimbus Roman No9 L"/>
                </a:rPr>
                <a:t>Master</a:t>
              </a:r>
              <a:endParaRPr lang="en-US" altLang="en-US" sz="2400"/>
            </a:p>
          </p:txBody>
        </p:sp>
        <p:sp>
          <p:nvSpPr>
            <p:cNvPr id="112885" name="Rectangle 245"/>
            <p:cNvSpPr>
              <a:spLocks noChangeArrowheads="1"/>
            </p:cNvSpPr>
            <p:nvPr/>
          </p:nvSpPr>
          <p:spPr bwMode="auto">
            <a:xfrm>
              <a:off x="948" y="3318"/>
              <a:ext cx="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a:solidFill>
                    <a:srgbClr val="000000"/>
                  </a:solidFill>
                  <a:latin typeface="Nimbus Roman No9 L"/>
                </a:rPr>
                <a:t>-</a:t>
              </a:r>
              <a:endParaRPr lang="en-US" altLang="en-US" sz="2400"/>
            </a:p>
          </p:txBody>
        </p:sp>
        <p:sp>
          <p:nvSpPr>
            <p:cNvPr id="112886" name="Rectangle 246"/>
            <p:cNvSpPr>
              <a:spLocks noChangeArrowheads="1"/>
            </p:cNvSpPr>
            <p:nvPr/>
          </p:nvSpPr>
          <p:spPr bwMode="auto">
            <a:xfrm>
              <a:off x="789" y="2752"/>
              <a:ext cx="18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a:solidFill>
                    <a:srgbClr val="000000"/>
                  </a:solidFill>
                  <a:latin typeface="Nimbus Roman No9 L"/>
                </a:rPr>
                <a:t>Ready</a:t>
              </a:r>
              <a:endParaRPr lang="en-US" altLang="en-US" sz="2400"/>
            </a:p>
          </p:txBody>
        </p:sp>
        <p:sp>
          <p:nvSpPr>
            <p:cNvPr id="112887" name="Rectangle 247"/>
            <p:cNvSpPr>
              <a:spLocks noChangeArrowheads="1"/>
            </p:cNvSpPr>
            <p:nvPr/>
          </p:nvSpPr>
          <p:spPr bwMode="auto">
            <a:xfrm>
              <a:off x="789" y="2680"/>
              <a:ext cx="9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a:solidFill>
                    <a:srgbClr val="000000"/>
                  </a:solidFill>
                  <a:latin typeface="Nimbus Roman No9 L"/>
                </a:rPr>
                <a:t>Sla</a:t>
              </a:r>
              <a:endParaRPr lang="en-US" altLang="en-US" sz="2400"/>
            </a:p>
          </p:txBody>
        </p:sp>
        <p:sp>
          <p:nvSpPr>
            <p:cNvPr id="112888" name="Rectangle 248"/>
            <p:cNvSpPr>
              <a:spLocks noChangeArrowheads="1"/>
            </p:cNvSpPr>
            <p:nvPr/>
          </p:nvSpPr>
          <p:spPr bwMode="auto">
            <a:xfrm>
              <a:off x="885" y="2680"/>
              <a:ext cx="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a:solidFill>
                    <a:srgbClr val="000000"/>
                  </a:solidFill>
                  <a:latin typeface="Nimbus Roman No9 L"/>
                </a:rPr>
                <a:t>v</a:t>
              </a:r>
              <a:endParaRPr lang="en-US" altLang="en-US" sz="2400"/>
            </a:p>
          </p:txBody>
        </p:sp>
        <p:sp>
          <p:nvSpPr>
            <p:cNvPr id="112889" name="Rectangle 249"/>
            <p:cNvSpPr>
              <a:spLocks noChangeArrowheads="1"/>
            </p:cNvSpPr>
            <p:nvPr/>
          </p:nvSpPr>
          <p:spPr bwMode="auto">
            <a:xfrm>
              <a:off x="916" y="2680"/>
              <a:ext cx="5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900">
                  <a:solidFill>
                    <a:srgbClr val="000000"/>
                  </a:solidFill>
                  <a:latin typeface="Nimbus Roman No9 L"/>
                </a:rPr>
                <a:t>e-</a:t>
              </a:r>
              <a:endParaRPr lang="en-US" altLang="en-US" sz="2400"/>
            </a:p>
          </p:txBody>
        </p:sp>
      </p:grpSp>
      <p:sp>
        <p:nvSpPr>
          <p:cNvPr id="112643" name="Text Box 250"/>
          <p:cNvSpPr txBox="1">
            <a:spLocks noChangeArrowheads="1"/>
          </p:cNvSpPr>
          <p:nvPr/>
        </p:nvSpPr>
        <p:spPr bwMode="auto">
          <a:xfrm>
            <a:off x="4833938" y="1025525"/>
            <a:ext cx="4060825" cy="531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a:buFontTx/>
              <a:buChar char="•"/>
            </a:pPr>
            <a:r>
              <a:rPr lang="en-US" altLang="en-US" i="1"/>
              <a:t>Combined I/O interface circuit. </a:t>
            </a:r>
          </a:p>
          <a:p>
            <a:pPr>
              <a:buFontTx/>
              <a:buChar char="•"/>
            </a:pPr>
            <a:r>
              <a:rPr lang="en-US" altLang="en-US" i="1"/>
              <a:t>Address bits A2 through A31, that is </a:t>
            </a:r>
          </a:p>
          <a:p>
            <a:r>
              <a:rPr lang="en-US" altLang="en-US" i="1"/>
              <a:t>30 bits are used to select the overall </a:t>
            </a:r>
          </a:p>
          <a:p>
            <a:r>
              <a:rPr lang="en-US" altLang="en-US" i="1"/>
              <a:t>interface. </a:t>
            </a:r>
          </a:p>
          <a:p>
            <a:pPr>
              <a:buFontTx/>
              <a:buChar char="•"/>
            </a:pPr>
            <a:r>
              <a:rPr lang="en-US" altLang="en-US" i="1"/>
              <a:t>Address bits A1 through A0, that is, 2 </a:t>
            </a:r>
          </a:p>
          <a:p>
            <a:r>
              <a:rPr lang="en-US" altLang="en-US" i="1"/>
              <a:t>bits select one of the three registers, </a:t>
            </a:r>
          </a:p>
          <a:p>
            <a:r>
              <a:rPr lang="en-US" altLang="en-US" i="1"/>
              <a:t>namely, DATAIN, DATAOUT, and </a:t>
            </a:r>
          </a:p>
          <a:p>
            <a:r>
              <a:rPr lang="en-US" altLang="en-US" i="1"/>
              <a:t>the status register. </a:t>
            </a:r>
          </a:p>
          <a:p>
            <a:pPr>
              <a:buFontTx/>
              <a:buChar char="•"/>
            </a:pPr>
            <a:r>
              <a:rPr lang="en-US" altLang="en-US" i="1"/>
              <a:t>Status register contains the flags SIN and</a:t>
            </a:r>
          </a:p>
          <a:p>
            <a:r>
              <a:rPr lang="en-US" altLang="en-US" i="1"/>
              <a:t>SOUT in bits 0 and 1.</a:t>
            </a:r>
          </a:p>
          <a:p>
            <a:pPr>
              <a:buFontTx/>
              <a:buChar char="•"/>
            </a:pPr>
            <a:r>
              <a:rPr lang="en-US" altLang="en-US" i="1"/>
              <a:t>Data lines PA0 through PA7 connect the</a:t>
            </a:r>
          </a:p>
          <a:p>
            <a:r>
              <a:rPr lang="en-US" altLang="en-US" i="1"/>
              <a:t>input device to the DATAIN register.</a:t>
            </a:r>
          </a:p>
          <a:p>
            <a:pPr>
              <a:buFontTx/>
              <a:buChar char="•"/>
            </a:pPr>
            <a:r>
              <a:rPr lang="en-US" altLang="en-US" i="1"/>
              <a:t>DATAOUT register connects the data </a:t>
            </a:r>
          </a:p>
          <a:p>
            <a:r>
              <a:rPr lang="en-US" altLang="en-US" i="1"/>
              <a:t>lines on the processor bus to lines PB0</a:t>
            </a:r>
          </a:p>
          <a:p>
            <a:r>
              <a:rPr lang="en-US" altLang="en-US" i="1"/>
              <a:t>through PB7 which connect to the output</a:t>
            </a:r>
          </a:p>
          <a:p>
            <a:r>
              <a:rPr lang="en-US" altLang="en-US" i="1"/>
              <a:t>device.</a:t>
            </a:r>
          </a:p>
          <a:p>
            <a:pPr>
              <a:buFontTx/>
              <a:buChar char="•"/>
            </a:pPr>
            <a:r>
              <a:rPr lang="en-US" altLang="en-US" i="1"/>
              <a:t>Separate input and output data lines for </a:t>
            </a:r>
          </a:p>
          <a:p>
            <a:r>
              <a:rPr lang="en-US" altLang="en-US" i="1"/>
              <a:t>connection to an I/O device.</a:t>
            </a:r>
          </a:p>
          <a:p>
            <a:r>
              <a:rPr lang="en-US" altLang="en-US" i="1"/>
              <a:t> </a:t>
            </a:r>
          </a:p>
        </p:txBody>
      </p:sp>
    </p:spTree>
    <p:extLst>
      <p:ext uri="{BB962C8B-B14F-4D97-AF65-F5344CB8AC3E}">
        <p14:creationId xmlns:p14="http://schemas.microsoft.com/office/powerpoint/2010/main" val="220372384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Freeform 4"/>
          <p:cNvSpPr>
            <a:spLocks/>
          </p:cNvSpPr>
          <p:nvPr/>
        </p:nvSpPr>
        <p:spPr bwMode="auto">
          <a:xfrm>
            <a:off x="1876425" y="733425"/>
            <a:ext cx="28575" cy="28575"/>
          </a:xfrm>
          <a:custGeom>
            <a:avLst/>
            <a:gdLst>
              <a:gd name="T0" fmla="*/ 9 w 18"/>
              <a:gd name="T1" fmla="*/ 9 h 18"/>
              <a:gd name="T2" fmla="*/ 9 w 18"/>
              <a:gd name="T3" fmla="*/ 0 h 18"/>
              <a:gd name="T4" fmla="*/ 0 w 18"/>
              <a:gd name="T5" fmla="*/ 0 h 18"/>
              <a:gd name="T6" fmla="*/ 0 w 18"/>
              <a:gd name="T7" fmla="*/ 9 h 18"/>
              <a:gd name="T8" fmla="*/ 0 w 18"/>
              <a:gd name="T9" fmla="*/ 18 h 18"/>
              <a:gd name="T10" fmla="*/ 9 w 18"/>
              <a:gd name="T11" fmla="*/ 18 h 18"/>
              <a:gd name="T12" fmla="*/ 18 w 18"/>
              <a:gd name="T13" fmla="*/ 18 h 18"/>
              <a:gd name="T14" fmla="*/ 18 w 18"/>
              <a:gd name="T15" fmla="*/ 9 h 18"/>
              <a:gd name="T16" fmla="*/ 18 w 18"/>
              <a:gd name="T17" fmla="*/ 0 h 18"/>
              <a:gd name="T18" fmla="*/ 9 w 18"/>
              <a:gd name="T19" fmla="*/ 0 h 18"/>
              <a:gd name="T20" fmla="*/ 9 w 18"/>
              <a:gd name="T21" fmla="*/ 9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18"/>
              <a:gd name="T35" fmla="*/ 18 w 18"/>
              <a:gd name="T36" fmla="*/ 18 h 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18">
                <a:moveTo>
                  <a:pt x="9" y="9"/>
                </a:moveTo>
                <a:lnTo>
                  <a:pt x="9" y="0"/>
                </a:lnTo>
                <a:lnTo>
                  <a:pt x="0" y="0"/>
                </a:lnTo>
                <a:lnTo>
                  <a:pt x="0" y="9"/>
                </a:lnTo>
                <a:lnTo>
                  <a:pt x="0" y="18"/>
                </a:lnTo>
                <a:lnTo>
                  <a:pt x="9" y="18"/>
                </a:lnTo>
                <a:lnTo>
                  <a:pt x="18" y="18"/>
                </a:lnTo>
                <a:lnTo>
                  <a:pt x="18" y="9"/>
                </a:lnTo>
                <a:lnTo>
                  <a:pt x="18" y="0"/>
                </a:lnTo>
                <a:lnTo>
                  <a:pt x="9" y="0"/>
                </a:lnTo>
                <a:lnTo>
                  <a:pt x="9" y="9"/>
                </a:lnTo>
                <a:close/>
              </a:path>
            </a:pathLst>
          </a:custGeom>
          <a:solidFill>
            <a:srgbClr val="000000"/>
          </a:solidFill>
          <a:ln w="0">
            <a:solidFill>
              <a:srgbClr val="000000"/>
            </a:solidFill>
            <a:prstDash val="solid"/>
            <a:round/>
            <a:headEnd/>
            <a:tailEnd/>
          </a:ln>
        </p:spPr>
        <p:txBody>
          <a:bodyPr/>
          <a:lstStyle/>
          <a:p>
            <a:endParaRPr lang="en-IN"/>
          </a:p>
        </p:txBody>
      </p:sp>
      <p:sp>
        <p:nvSpPr>
          <p:cNvPr id="113666" name="Freeform 5"/>
          <p:cNvSpPr>
            <a:spLocks/>
          </p:cNvSpPr>
          <p:nvPr/>
        </p:nvSpPr>
        <p:spPr bwMode="auto">
          <a:xfrm>
            <a:off x="1890713" y="747713"/>
            <a:ext cx="14287" cy="14287"/>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667" name="Freeform 6"/>
          <p:cNvSpPr>
            <a:spLocks/>
          </p:cNvSpPr>
          <p:nvPr/>
        </p:nvSpPr>
        <p:spPr bwMode="auto">
          <a:xfrm>
            <a:off x="1876425" y="836613"/>
            <a:ext cx="28575" cy="30162"/>
          </a:xfrm>
          <a:custGeom>
            <a:avLst/>
            <a:gdLst>
              <a:gd name="T0" fmla="*/ 9 w 18"/>
              <a:gd name="T1" fmla="*/ 10 h 19"/>
              <a:gd name="T2" fmla="*/ 9 w 18"/>
              <a:gd name="T3" fmla="*/ 0 h 19"/>
              <a:gd name="T4" fmla="*/ 0 w 18"/>
              <a:gd name="T5" fmla="*/ 0 h 19"/>
              <a:gd name="T6" fmla="*/ 0 w 18"/>
              <a:gd name="T7" fmla="*/ 10 h 19"/>
              <a:gd name="T8" fmla="*/ 0 w 18"/>
              <a:gd name="T9" fmla="*/ 19 h 19"/>
              <a:gd name="T10" fmla="*/ 9 w 18"/>
              <a:gd name="T11" fmla="*/ 19 h 19"/>
              <a:gd name="T12" fmla="*/ 18 w 18"/>
              <a:gd name="T13" fmla="*/ 19 h 19"/>
              <a:gd name="T14" fmla="*/ 18 w 18"/>
              <a:gd name="T15" fmla="*/ 10 h 19"/>
              <a:gd name="T16" fmla="*/ 18 w 18"/>
              <a:gd name="T17" fmla="*/ 0 h 19"/>
              <a:gd name="T18" fmla="*/ 9 w 18"/>
              <a:gd name="T19" fmla="*/ 0 h 19"/>
              <a:gd name="T20" fmla="*/ 9 w 18"/>
              <a:gd name="T21" fmla="*/ 10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19"/>
              <a:gd name="T35" fmla="*/ 18 w 18"/>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19">
                <a:moveTo>
                  <a:pt x="9" y="10"/>
                </a:moveTo>
                <a:lnTo>
                  <a:pt x="9" y="0"/>
                </a:lnTo>
                <a:lnTo>
                  <a:pt x="0" y="0"/>
                </a:lnTo>
                <a:lnTo>
                  <a:pt x="0" y="10"/>
                </a:lnTo>
                <a:lnTo>
                  <a:pt x="0" y="19"/>
                </a:lnTo>
                <a:lnTo>
                  <a:pt x="9" y="19"/>
                </a:lnTo>
                <a:lnTo>
                  <a:pt x="18" y="19"/>
                </a:lnTo>
                <a:lnTo>
                  <a:pt x="18" y="10"/>
                </a:lnTo>
                <a:lnTo>
                  <a:pt x="18" y="0"/>
                </a:lnTo>
                <a:lnTo>
                  <a:pt x="9" y="0"/>
                </a:lnTo>
                <a:lnTo>
                  <a:pt x="9" y="10"/>
                </a:lnTo>
                <a:close/>
              </a:path>
            </a:pathLst>
          </a:custGeom>
          <a:solidFill>
            <a:srgbClr val="000000"/>
          </a:solidFill>
          <a:ln w="0">
            <a:solidFill>
              <a:srgbClr val="000000"/>
            </a:solidFill>
            <a:prstDash val="solid"/>
            <a:round/>
            <a:headEnd/>
            <a:tailEnd/>
          </a:ln>
        </p:spPr>
        <p:txBody>
          <a:bodyPr/>
          <a:lstStyle/>
          <a:p>
            <a:endParaRPr lang="en-IN"/>
          </a:p>
        </p:txBody>
      </p:sp>
      <p:sp>
        <p:nvSpPr>
          <p:cNvPr id="113668" name="Freeform 7"/>
          <p:cNvSpPr>
            <a:spLocks/>
          </p:cNvSpPr>
          <p:nvPr/>
        </p:nvSpPr>
        <p:spPr bwMode="auto">
          <a:xfrm>
            <a:off x="1876425" y="852488"/>
            <a:ext cx="14288" cy="14287"/>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669" name="Freeform 8"/>
          <p:cNvSpPr>
            <a:spLocks/>
          </p:cNvSpPr>
          <p:nvPr/>
        </p:nvSpPr>
        <p:spPr bwMode="auto">
          <a:xfrm>
            <a:off x="1876425" y="941388"/>
            <a:ext cx="28575" cy="30162"/>
          </a:xfrm>
          <a:custGeom>
            <a:avLst/>
            <a:gdLst>
              <a:gd name="T0" fmla="*/ 9 w 18"/>
              <a:gd name="T1" fmla="*/ 10 h 19"/>
              <a:gd name="T2" fmla="*/ 9 w 18"/>
              <a:gd name="T3" fmla="*/ 0 h 19"/>
              <a:gd name="T4" fmla="*/ 0 w 18"/>
              <a:gd name="T5" fmla="*/ 0 h 19"/>
              <a:gd name="T6" fmla="*/ 0 w 18"/>
              <a:gd name="T7" fmla="*/ 10 h 19"/>
              <a:gd name="T8" fmla="*/ 0 w 18"/>
              <a:gd name="T9" fmla="*/ 19 h 19"/>
              <a:gd name="T10" fmla="*/ 9 w 18"/>
              <a:gd name="T11" fmla="*/ 19 h 19"/>
              <a:gd name="T12" fmla="*/ 18 w 18"/>
              <a:gd name="T13" fmla="*/ 19 h 19"/>
              <a:gd name="T14" fmla="*/ 18 w 18"/>
              <a:gd name="T15" fmla="*/ 10 h 19"/>
              <a:gd name="T16" fmla="*/ 18 w 18"/>
              <a:gd name="T17" fmla="*/ 0 h 19"/>
              <a:gd name="T18" fmla="*/ 9 w 18"/>
              <a:gd name="T19" fmla="*/ 0 h 19"/>
              <a:gd name="T20" fmla="*/ 9 w 18"/>
              <a:gd name="T21" fmla="*/ 10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19"/>
              <a:gd name="T35" fmla="*/ 18 w 18"/>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19">
                <a:moveTo>
                  <a:pt x="9" y="10"/>
                </a:moveTo>
                <a:lnTo>
                  <a:pt x="9" y="0"/>
                </a:lnTo>
                <a:lnTo>
                  <a:pt x="0" y="0"/>
                </a:lnTo>
                <a:lnTo>
                  <a:pt x="0" y="10"/>
                </a:lnTo>
                <a:lnTo>
                  <a:pt x="0" y="19"/>
                </a:lnTo>
                <a:lnTo>
                  <a:pt x="9" y="19"/>
                </a:lnTo>
                <a:lnTo>
                  <a:pt x="18" y="19"/>
                </a:lnTo>
                <a:lnTo>
                  <a:pt x="18" y="10"/>
                </a:lnTo>
                <a:lnTo>
                  <a:pt x="18" y="0"/>
                </a:lnTo>
                <a:lnTo>
                  <a:pt x="9" y="0"/>
                </a:lnTo>
                <a:lnTo>
                  <a:pt x="9" y="10"/>
                </a:lnTo>
                <a:close/>
              </a:path>
            </a:pathLst>
          </a:custGeom>
          <a:solidFill>
            <a:srgbClr val="000000"/>
          </a:solidFill>
          <a:ln w="0">
            <a:solidFill>
              <a:srgbClr val="000000"/>
            </a:solidFill>
            <a:prstDash val="solid"/>
            <a:round/>
            <a:headEnd/>
            <a:tailEnd/>
          </a:ln>
        </p:spPr>
        <p:txBody>
          <a:bodyPr/>
          <a:lstStyle/>
          <a:p>
            <a:endParaRPr lang="en-IN"/>
          </a:p>
        </p:txBody>
      </p:sp>
      <p:sp>
        <p:nvSpPr>
          <p:cNvPr id="113670" name="Freeform 9"/>
          <p:cNvSpPr>
            <a:spLocks/>
          </p:cNvSpPr>
          <p:nvPr/>
        </p:nvSpPr>
        <p:spPr bwMode="auto">
          <a:xfrm>
            <a:off x="1890713" y="957263"/>
            <a:ext cx="14287" cy="14287"/>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671" name="Rectangle 10"/>
          <p:cNvSpPr>
            <a:spLocks noChangeArrowheads="1"/>
          </p:cNvSpPr>
          <p:nvPr/>
        </p:nvSpPr>
        <p:spPr bwMode="auto">
          <a:xfrm>
            <a:off x="1606550" y="238125"/>
            <a:ext cx="554038" cy="1108075"/>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13672" name="Freeform 11"/>
          <p:cNvSpPr>
            <a:spLocks/>
          </p:cNvSpPr>
          <p:nvPr/>
        </p:nvSpPr>
        <p:spPr bwMode="auto">
          <a:xfrm>
            <a:off x="1785938" y="314325"/>
            <a:ext cx="165100" cy="209550"/>
          </a:xfrm>
          <a:custGeom>
            <a:avLst/>
            <a:gdLst>
              <a:gd name="T0" fmla="*/ 0 w 11"/>
              <a:gd name="T1" fmla="*/ 7 h 14"/>
              <a:gd name="T2" fmla="*/ 11 w 11"/>
              <a:gd name="T3" fmla="*/ 14 h 14"/>
              <a:gd name="T4" fmla="*/ 11 w 11"/>
              <a:gd name="T5" fmla="*/ 0 h 14"/>
              <a:gd name="T6" fmla="*/ 0 w 11"/>
              <a:gd name="T7" fmla="*/ 7 h 14"/>
              <a:gd name="T8" fmla="*/ 0 60000 65536"/>
              <a:gd name="T9" fmla="*/ 0 60000 65536"/>
              <a:gd name="T10" fmla="*/ 0 60000 65536"/>
              <a:gd name="T11" fmla="*/ 0 60000 65536"/>
              <a:gd name="T12" fmla="*/ 0 w 11"/>
              <a:gd name="T13" fmla="*/ 0 h 14"/>
              <a:gd name="T14" fmla="*/ 11 w 11"/>
              <a:gd name="T15" fmla="*/ 14 h 14"/>
            </a:gdLst>
            <a:ahLst/>
            <a:cxnLst>
              <a:cxn ang="T8">
                <a:pos x="T0" y="T1"/>
              </a:cxn>
              <a:cxn ang="T9">
                <a:pos x="T2" y="T3"/>
              </a:cxn>
              <a:cxn ang="T10">
                <a:pos x="T4" y="T5"/>
              </a:cxn>
              <a:cxn ang="T11">
                <a:pos x="T6" y="T7"/>
              </a:cxn>
            </a:cxnLst>
            <a:rect l="T12" t="T13" r="T14" b="T15"/>
            <a:pathLst>
              <a:path w="11" h="14">
                <a:moveTo>
                  <a:pt x="0" y="7"/>
                </a:moveTo>
                <a:lnTo>
                  <a:pt x="11" y="14"/>
                </a:lnTo>
                <a:lnTo>
                  <a:pt x="11" y="0"/>
                </a:lnTo>
                <a:lnTo>
                  <a:pt x="0" y="7"/>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673" name="Line 12"/>
          <p:cNvSpPr>
            <a:spLocks noChangeShapeType="1"/>
          </p:cNvSpPr>
          <p:nvPr/>
        </p:nvSpPr>
        <p:spPr bwMode="auto">
          <a:xfrm flipV="1">
            <a:off x="1890713" y="477838"/>
            <a:ext cx="1587" cy="13493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3674" name="Freeform 13"/>
          <p:cNvSpPr>
            <a:spLocks/>
          </p:cNvSpPr>
          <p:nvPr/>
        </p:nvSpPr>
        <p:spPr bwMode="auto">
          <a:xfrm>
            <a:off x="1785938" y="1062038"/>
            <a:ext cx="165100" cy="209550"/>
          </a:xfrm>
          <a:custGeom>
            <a:avLst/>
            <a:gdLst>
              <a:gd name="T0" fmla="*/ 0 w 11"/>
              <a:gd name="T1" fmla="*/ 7 h 14"/>
              <a:gd name="T2" fmla="*/ 11 w 11"/>
              <a:gd name="T3" fmla="*/ 14 h 14"/>
              <a:gd name="T4" fmla="*/ 11 w 11"/>
              <a:gd name="T5" fmla="*/ 0 h 14"/>
              <a:gd name="T6" fmla="*/ 0 w 11"/>
              <a:gd name="T7" fmla="*/ 7 h 14"/>
              <a:gd name="T8" fmla="*/ 0 60000 65536"/>
              <a:gd name="T9" fmla="*/ 0 60000 65536"/>
              <a:gd name="T10" fmla="*/ 0 60000 65536"/>
              <a:gd name="T11" fmla="*/ 0 60000 65536"/>
              <a:gd name="T12" fmla="*/ 0 w 11"/>
              <a:gd name="T13" fmla="*/ 0 h 14"/>
              <a:gd name="T14" fmla="*/ 11 w 11"/>
              <a:gd name="T15" fmla="*/ 14 h 14"/>
            </a:gdLst>
            <a:ahLst/>
            <a:cxnLst>
              <a:cxn ang="T8">
                <a:pos x="T0" y="T1"/>
              </a:cxn>
              <a:cxn ang="T9">
                <a:pos x="T2" y="T3"/>
              </a:cxn>
              <a:cxn ang="T10">
                <a:pos x="T4" y="T5"/>
              </a:cxn>
              <a:cxn ang="T11">
                <a:pos x="T6" y="T7"/>
              </a:cxn>
            </a:cxnLst>
            <a:rect l="T12" t="T13" r="T14" b="T15"/>
            <a:pathLst>
              <a:path w="11" h="14">
                <a:moveTo>
                  <a:pt x="0" y="7"/>
                </a:moveTo>
                <a:lnTo>
                  <a:pt x="11" y="14"/>
                </a:lnTo>
                <a:lnTo>
                  <a:pt x="11" y="0"/>
                </a:lnTo>
                <a:lnTo>
                  <a:pt x="0" y="7"/>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675" name="Line 14"/>
          <p:cNvSpPr>
            <a:spLocks noChangeShapeType="1"/>
          </p:cNvSpPr>
          <p:nvPr/>
        </p:nvSpPr>
        <p:spPr bwMode="auto">
          <a:xfrm flipV="1">
            <a:off x="1890713" y="1241425"/>
            <a:ext cx="1587" cy="16510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3676" name="Rectangle 15"/>
          <p:cNvSpPr>
            <a:spLocks noChangeArrowheads="1"/>
          </p:cNvSpPr>
          <p:nvPr/>
        </p:nvSpPr>
        <p:spPr bwMode="auto">
          <a:xfrm>
            <a:off x="1606550" y="1616075"/>
            <a:ext cx="703263" cy="1106488"/>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13677" name="Rectangle 16"/>
          <p:cNvSpPr>
            <a:spLocks noChangeArrowheads="1"/>
          </p:cNvSpPr>
          <p:nvPr/>
        </p:nvSpPr>
        <p:spPr bwMode="auto">
          <a:xfrm>
            <a:off x="3267075" y="1616075"/>
            <a:ext cx="538163" cy="1106488"/>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13678" name="Freeform 17"/>
          <p:cNvSpPr>
            <a:spLocks/>
          </p:cNvSpPr>
          <p:nvPr/>
        </p:nvSpPr>
        <p:spPr bwMode="auto">
          <a:xfrm>
            <a:off x="3462338" y="1690688"/>
            <a:ext cx="179387" cy="193675"/>
          </a:xfrm>
          <a:custGeom>
            <a:avLst/>
            <a:gdLst>
              <a:gd name="T0" fmla="*/ 12 w 12"/>
              <a:gd name="T1" fmla="*/ 7 h 13"/>
              <a:gd name="T2" fmla="*/ 0 w 12"/>
              <a:gd name="T3" fmla="*/ 13 h 13"/>
              <a:gd name="T4" fmla="*/ 0 w 12"/>
              <a:gd name="T5" fmla="*/ 0 h 13"/>
              <a:gd name="T6" fmla="*/ 12 w 12"/>
              <a:gd name="T7" fmla="*/ 7 h 13"/>
              <a:gd name="T8" fmla="*/ 0 60000 65536"/>
              <a:gd name="T9" fmla="*/ 0 60000 65536"/>
              <a:gd name="T10" fmla="*/ 0 60000 65536"/>
              <a:gd name="T11" fmla="*/ 0 60000 65536"/>
              <a:gd name="T12" fmla="*/ 0 w 12"/>
              <a:gd name="T13" fmla="*/ 0 h 13"/>
              <a:gd name="T14" fmla="*/ 12 w 12"/>
              <a:gd name="T15" fmla="*/ 13 h 13"/>
            </a:gdLst>
            <a:ahLst/>
            <a:cxnLst>
              <a:cxn ang="T8">
                <a:pos x="T0" y="T1"/>
              </a:cxn>
              <a:cxn ang="T9">
                <a:pos x="T2" y="T3"/>
              </a:cxn>
              <a:cxn ang="T10">
                <a:pos x="T4" y="T5"/>
              </a:cxn>
              <a:cxn ang="T11">
                <a:pos x="T6" y="T7"/>
              </a:cxn>
            </a:cxnLst>
            <a:rect l="T12" t="T13" r="T14" b="T15"/>
            <a:pathLst>
              <a:path w="12" h="13">
                <a:moveTo>
                  <a:pt x="12" y="7"/>
                </a:moveTo>
                <a:lnTo>
                  <a:pt x="0" y="13"/>
                </a:lnTo>
                <a:lnTo>
                  <a:pt x="0" y="0"/>
                </a:lnTo>
                <a:lnTo>
                  <a:pt x="12" y="7"/>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679" name="Line 18"/>
          <p:cNvSpPr>
            <a:spLocks noChangeShapeType="1"/>
          </p:cNvSpPr>
          <p:nvPr/>
        </p:nvSpPr>
        <p:spPr bwMode="auto">
          <a:xfrm flipV="1">
            <a:off x="3536950" y="1855788"/>
            <a:ext cx="1588" cy="1793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3680" name="Freeform 19"/>
          <p:cNvSpPr>
            <a:spLocks/>
          </p:cNvSpPr>
          <p:nvPr/>
        </p:nvSpPr>
        <p:spPr bwMode="auto">
          <a:xfrm>
            <a:off x="3462338" y="2438400"/>
            <a:ext cx="179387" cy="209550"/>
          </a:xfrm>
          <a:custGeom>
            <a:avLst/>
            <a:gdLst>
              <a:gd name="T0" fmla="*/ 12 w 12"/>
              <a:gd name="T1" fmla="*/ 7 h 14"/>
              <a:gd name="T2" fmla="*/ 0 w 12"/>
              <a:gd name="T3" fmla="*/ 14 h 14"/>
              <a:gd name="T4" fmla="*/ 0 w 12"/>
              <a:gd name="T5" fmla="*/ 0 h 14"/>
              <a:gd name="T6" fmla="*/ 12 w 12"/>
              <a:gd name="T7" fmla="*/ 7 h 14"/>
              <a:gd name="T8" fmla="*/ 0 60000 65536"/>
              <a:gd name="T9" fmla="*/ 0 60000 65536"/>
              <a:gd name="T10" fmla="*/ 0 60000 65536"/>
              <a:gd name="T11" fmla="*/ 0 60000 65536"/>
              <a:gd name="T12" fmla="*/ 0 w 12"/>
              <a:gd name="T13" fmla="*/ 0 h 14"/>
              <a:gd name="T14" fmla="*/ 12 w 12"/>
              <a:gd name="T15" fmla="*/ 14 h 14"/>
            </a:gdLst>
            <a:ahLst/>
            <a:cxnLst>
              <a:cxn ang="T8">
                <a:pos x="T0" y="T1"/>
              </a:cxn>
              <a:cxn ang="T9">
                <a:pos x="T2" y="T3"/>
              </a:cxn>
              <a:cxn ang="T10">
                <a:pos x="T4" y="T5"/>
              </a:cxn>
              <a:cxn ang="T11">
                <a:pos x="T6" y="T7"/>
              </a:cxn>
            </a:cxnLst>
            <a:rect l="T12" t="T13" r="T14" b="T15"/>
            <a:pathLst>
              <a:path w="12" h="14">
                <a:moveTo>
                  <a:pt x="12" y="7"/>
                </a:moveTo>
                <a:lnTo>
                  <a:pt x="0" y="14"/>
                </a:lnTo>
                <a:lnTo>
                  <a:pt x="0" y="0"/>
                </a:lnTo>
                <a:lnTo>
                  <a:pt x="12" y="7"/>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681" name="Line 20"/>
          <p:cNvSpPr>
            <a:spLocks noChangeShapeType="1"/>
          </p:cNvSpPr>
          <p:nvPr/>
        </p:nvSpPr>
        <p:spPr bwMode="auto">
          <a:xfrm flipV="1">
            <a:off x="3536950" y="2617788"/>
            <a:ext cx="1588" cy="16510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3682" name="Rectangle 21"/>
          <p:cNvSpPr>
            <a:spLocks noChangeArrowheads="1"/>
          </p:cNvSpPr>
          <p:nvPr/>
        </p:nvSpPr>
        <p:spPr bwMode="auto">
          <a:xfrm>
            <a:off x="1471613" y="4368800"/>
            <a:ext cx="1108075" cy="1392238"/>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13683" name="Rectangle 22"/>
          <p:cNvSpPr>
            <a:spLocks noChangeArrowheads="1"/>
          </p:cNvSpPr>
          <p:nvPr/>
        </p:nvSpPr>
        <p:spPr bwMode="auto">
          <a:xfrm>
            <a:off x="3267075" y="4652963"/>
            <a:ext cx="823913" cy="823912"/>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13684" name="Line 23"/>
          <p:cNvSpPr>
            <a:spLocks noChangeShapeType="1"/>
          </p:cNvSpPr>
          <p:nvPr/>
        </p:nvSpPr>
        <p:spPr bwMode="auto">
          <a:xfrm>
            <a:off x="917575" y="419100"/>
            <a:ext cx="868363"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3685" name="Line 24"/>
          <p:cNvSpPr>
            <a:spLocks noChangeShapeType="1"/>
          </p:cNvSpPr>
          <p:nvPr/>
        </p:nvSpPr>
        <p:spPr bwMode="auto">
          <a:xfrm>
            <a:off x="917575" y="1166813"/>
            <a:ext cx="868363"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3686" name="Freeform 25"/>
          <p:cNvSpPr>
            <a:spLocks/>
          </p:cNvSpPr>
          <p:nvPr/>
        </p:nvSpPr>
        <p:spPr bwMode="auto">
          <a:xfrm>
            <a:off x="1501775" y="3141663"/>
            <a:ext cx="88900" cy="44450"/>
          </a:xfrm>
          <a:custGeom>
            <a:avLst/>
            <a:gdLst>
              <a:gd name="T0" fmla="*/ 0 w 6"/>
              <a:gd name="T1" fmla="*/ 3 h 3"/>
              <a:gd name="T2" fmla="*/ 6 w 6"/>
              <a:gd name="T3" fmla="*/ 2 h 3"/>
              <a:gd name="T4" fmla="*/ 0 w 6"/>
              <a:gd name="T5" fmla="*/ 0 h 3"/>
              <a:gd name="T6" fmla="*/ 0 w 6"/>
              <a:gd name="T7" fmla="*/ 2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687" name="Freeform 26"/>
          <p:cNvSpPr>
            <a:spLocks/>
          </p:cNvSpPr>
          <p:nvPr/>
        </p:nvSpPr>
        <p:spPr bwMode="auto">
          <a:xfrm>
            <a:off x="1501775" y="3141663"/>
            <a:ext cx="88900" cy="44450"/>
          </a:xfrm>
          <a:custGeom>
            <a:avLst/>
            <a:gdLst>
              <a:gd name="T0" fmla="*/ 0 w 56"/>
              <a:gd name="T1" fmla="*/ 28 h 28"/>
              <a:gd name="T2" fmla="*/ 56 w 56"/>
              <a:gd name="T3" fmla="*/ 19 h 28"/>
              <a:gd name="T4" fmla="*/ 0 w 56"/>
              <a:gd name="T5" fmla="*/ 0 h 28"/>
              <a:gd name="T6" fmla="*/ 0 w 56"/>
              <a:gd name="T7" fmla="*/ 19 h 28"/>
              <a:gd name="T8" fmla="*/ 0 w 56"/>
              <a:gd name="T9" fmla="*/ 28 h 28"/>
              <a:gd name="T10" fmla="*/ 0 60000 65536"/>
              <a:gd name="T11" fmla="*/ 0 60000 65536"/>
              <a:gd name="T12" fmla="*/ 0 60000 65536"/>
              <a:gd name="T13" fmla="*/ 0 60000 65536"/>
              <a:gd name="T14" fmla="*/ 0 60000 65536"/>
              <a:gd name="T15" fmla="*/ 0 w 56"/>
              <a:gd name="T16" fmla="*/ 0 h 28"/>
              <a:gd name="T17" fmla="*/ 56 w 56"/>
              <a:gd name="T18" fmla="*/ 28 h 28"/>
            </a:gdLst>
            <a:ahLst/>
            <a:cxnLst>
              <a:cxn ang="T10">
                <a:pos x="T0" y="T1"/>
              </a:cxn>
              <a:cxn ang="T11">
                <a:pos x="T2" y="T3"/>
              </a:cxn>
              <a:cxn ang="T12">
                <a:pos x="T4" y="T5"/>
              </a:cxn>
              <a:cxn ang="T13">
                <a:pos x="T6" y="T7"/>
              </a:cxn>
              <a:cxn ang="T14">
                <a:pos x="T8" y="T9"/>
              </a:cxn>
            </a:cxnLst>
            <a:rect l="T15" t="T16" r="T17" b="T18"/>
            <a:pathLst>
              <a:path w="56" h="28">
                <a:moveTo>
                  <a:pt x="0" y="28"/>
                </a:moveTo>
                <a:lnTo>
                  <a:pt x="56" y="19"/>
                </a:lnTo>
                <a:lnTo>
                  <a:pt x="0" y="0"/>
                </a:lnTo>
                <a:lnTo>
                  <a:pt x="0" y="19"/>
                </a:lnTo>
                <a:lnTo>
                  <a:pt x="0" y="28"/>
                </a:lnTo>
                <a:close/>
              </a:path>
            </a:pathLst>
          </a:custGeom>
          <a:solidFill>
            <a:srgbClr val="000000"/>
          </a:solidFill>
          <a:ln w="0">
            <a:solidFill>
              <a:srgbClr val="000000"/>
            </a:solidFill>
            <a:prstDash val="solid"/>
            <a:round/>
            <a:headEnd/>
            <a:tailEnd/>
          </a:ln>
        </p:spPr>
        <p:txBody>
          <a:bodyPr/>
          <a:lstStyle/>
          <a:p>
            <a:endParaRPr lang="en-IN"/>
          </a:p>
        </p:txBody>
      </p:sp>
      <p:sp>
        <p:nvSpPr>
          <p:cNvPr id="113688" name="Freeform 27"/>
          <p:cNvSpPr>
            <a:spLocks/>
          </p:cNvSpPr>
          <p:nvPr/>
        </p:nvSpPr>
        <p:spPr bwMode="auto">
          <a:xfrm>
            <a:off x="1411288" y="419100"/>
            <a:ext cx="90487" cy="2752725"/>
          </a:xfrm>
          <a:custGeom>
            <a:avLst/>
            <a:gdLst>
              <a:gd name="T0" fmla="*/ 6 w 6"/>
              <a:gd name="T1" fmla="*/ 184 h 184"/>
              <a:gd name="T2" fmla="*/ 0 w 6"/>
              <a:gd name="T3" fmla="*/ 184 h 184"/>
              <a:gd name="T4" fmla="*/ 0 w 6"/>
              <a:gd name="T5" fmla="*/ 0 h 184"/>
              <a:gd name="T6" fmla="*/ 0 60000 65536"/>
              <a:gd name="T7" fmla="*/ 0 60000 65536"/>
              <a:gd name="T8" fmla="*/ 0 60000 65536"/>
              <a:gd name="T9" fmla="*/ 0 w 6"/>
              <a:gd name="T10" fmla="*/ 0 h 184"/>
              <a:gd name="T11" fmla="*/ 6 w 6"/>
              <a:gd name="T12" fmla="*/ 184 h 184"/>
            </a:gdLst>
            <a:ahLst/>
            <a:cxnLst>
              <a:cxn ang="T6">
                <a:pos x="T0" y="T1"/>
              </a:cxn>
              <a:cxn ang="T7">
                <a:pos x="T2" y="T3"/>
              </a:cxn>
              <a:cxn ang="T8">
                <a:pos x="T4" y="T5"/>
              </a:cxn>
            </a:cxnLst>
            <a:rect l="T9" t="T10" r="T11" b="T12"/>
            <a:pathLst>
              <a:path w="6" h="184">
                <a:moveTo>
                  <a:pt x="6" y="184"/>
                </a:moveTo>
                <a:lnTo>
                  <a:pt x="0" y="184"/>
                </a:lnTo>
                <a:lnTo>
                  <a:pt x="0"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689" name="Freeform 28"/>
          <p:cNvSpPr>
            <a:spLocks/>
          </p:cNvSpPr>
          <p:nvPr/>
        </p:nvSpPr>
        <p:spPr bwMode="auto">
          <a:xfrm>
            <a:off x="1501775" y="3890963"/>
            <a:ext cx="88900" cy="44450"/>
          </a:xfrm>
          <a:custGeom>
            <a:avLst/>
            <a:gdLst>
              <a:gd name="T0" fmla="*/ 0 w 6"/>
              <a:gd name="T1" fmla="*/ 3 h 3"/>
              <a:gd name="T2" fmla="*/ 6 w 6"/>
              <a:gd name="T3" fmla="*/ 1 h 3"/>
              <a:gd name="T4" fmla="*/ 0 w 6"/>
              <a:gd name="T5" fmla="*/ 0 h 3"/>
              <a:gd name="T6" fmla="*/ 0 w 6"/>
              <a:gd name="T7" fmla="*/ 1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690" name="Freeform 29"/>
          <p:cNvSpPr>
            <a:spLocks/>
          </p:cNvSpPr>
          <p:nvPr/>
        </p:nvSpPr>
        <p:spPr bwMode="auto">
          <a:xfrm>
            <a:off x="1501775" y="3890963"/>
            <a:ext cx="88900" cy="44450"/>
          </a:xfrm>
          <a:custGeom>
            <a:avLst/>
            <a:gdLst>
              <a:gd name="T0" fmla="*/ 0 w 56"/>
              <a:gd name="T1" fmla="*/ 28 h 28"/>
              <a:gd name="T2" fmla="*/ 56 w 56"/>
              <a:gd name="T3" fmla="*/ 9 h 28"/>
              <a:gd name="T4" fmla="*/ 0 w 56"/>
              <a:gd name="T5" fmla="*/ 0 h 28"/>
              <a:gd name="T6" fmla="*/ 0 w 56"/>
              <a:gd name="T7" fmla="*/ 9 h 28"/>
              <a:gd name="T8" fmla="*/ 0 w 56"/>
              <a:gd name="T9" fmla="*/ 28 h 28"/>
              <a:gd name="T10" fmla="*/ 0 60000 65536"/>
              <a:gd name="T11" fmla="*/ 0 60000 65536"/>
              <a:gd name="T12" fmla="*/ 0 60000 65536"/>
              <a:gd name="T13" fmla="*/ 0 60000 65536"/>
              <a:gd name="T14" fmla="*/ 0 60000 65536"/>
              <a:gd name="T15" fmla="*/ 0 w 56"/>
              <a:gd name="T16" fmla="*/ 0 h 28"/>
              <a:gd name="T17" fmla="*/ 56 w 56"/>
              <a:gd name="T18" fmla="*/ 28 h 28"/>
            </a:gdLst>
            <a:ahLst/>
            <a:cxnLst>
              <a:cxn ang="T10">
                <a:pos x="T0" y="T1"/>
              </a:cxn>
              <a:cxn ang="T11">
                <a:pos x="T2" y="T3"/>
              </a:cxn>
              <a:cxn ang="T12">
                <a:pos x="T4" y="T5"/>
              </a:cxn>
              <a:cxn ang="T13">
                <a:pos x="T6" y="T7"/>
              </a:cxn>
              <a:cxn ang="T14">
                <a:pos x="T8" y="T9"/>
              </a:cxn>
            </a:cxnLst>
            <a:rect l="T15" t="T16" r="T17" b="T18"/>
            <a:pathLst>
              <a:path w="56" h="28">
                <a:moveTo>
                  <a:pt x="0" y="28"/>
                </a:moveTo>
                <a:lnTo>
                  <a:pt x="56" y="9"/>
                </a:lnTo>
                <a:lnTo>
                  <a:pt x="0" y="0"/>
                </a:lnTo>
                <a:lnTo>
                  <a:pt x="0" y="9"/>
                </a:lnTo>
                <a:lnTo>
                  <a:pt x="0" y="28"/>
                </a:lnTo>
                <a:close/>
              </a:path>
            </a:pathLst>
          </a:custGeom>
          <a:solidFill>
            <a:srgbClr val="000000"/>
          </a:solidFill>
          <a:ln w="0">
            <a:solidFill>
              <a:srgbClr val="000000"/>
            </a:solidFill>
            <a:prstDash val="solid"/>
            <a:round/>
            <a:headEnd/>
            <a:tailEnd/>
          </a:ln>
        </p:spPr>
        <p:txBody>
          <a:bodyPr/>
          <a:lstStyle/>
          <a:p>
            <a:endParaRPr lang="en-IN"/>
          </a:p>
        </p:txBody>
      </p:sp>
      <p:sp>
        <p:nvSpPr>
          <p:cNvPr id="113691" name="Freeform 30"/>
          <p:cNvSpPr>
            <a:spLocks/>
          </p:cNvSpPr>
          <p:nvPr/>
        </p:nvSpPr>
        <p:spPr bwMode="auto">
          <a:xfrm>
            <a:off x="1127125" y="1166813"/>
            <a:ext cx="374650" cy="2738437"/>
          </a:xfrm>
          <a:custGeom>
            <a:avLst/>
            <a:gdLst>
              <a:gd name="T0" fmla="*/ 25 w 25"/>
              <a:gd name="T1" fmla="*/ 183 h 183"/>
              <a:gd name="T2" fmla="*/ 0 w 25"/>
              <a:gd name="T3" fmla="*/ 183 h 183"/>
              <a:gd name="T4" fmla="*/ 0 w 25"/>
              <a:gd name="T5" fmla="*/ 0 h 183"/>
              <a:gd name="T6" fmla="*/ 0 60000 65536"/>
              <a:gd name="T7" fmla="*/ 0 60000 65536"/>
              <a:gd name="T8" fmla="*/ 0 60000 65536"/>
              <a:gd name="T9" fmla="*/ 0 w 25"/>
              <a:gd name="T10" fmla="*/ 0 h 183"/>
              <a:gd name="T11" fmla="*/ 25 w 25"/>
              <a:gd name="T12" fmla="*/ 183 h 183"/>
            </a:gdLst>
            <a:ahLst/>
            <a:cxnLst>
              <a:cxn ang="T6">
                <a:pos x="T0" y="T1"/>
              </a:cxn>
              <a:cxn ang="T7">
                <a:pos x="T2" y="T3"/>
              </a:cxn>
              <a:cxn ang="T8">
                <a:pos x="T4" y="T5"/>
              </a:cxn>
            </a:cxnLst>
            <a:rect l="T9" t="T10" r="T11" b="T12"/>
            <a:pathLst>
              <a:path w="25" h="183">
                <a:moveTo>
                  <a:pt x="25" y="183"/>
                </a:moveTo>
                <a:lnTo>
                  <a:pt x="0" y="183"/>
                </a:lnTo>
                <a:lnTo>
                  <a:pt x="0"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692" name="Freeform 31"/>
          <p:cNvSpPr>
            <a:spLocks/>
          </p:cNvSpPr>
          <p:nvPr/>
        </p:nvSpPr>
        <p:spPr bwMode="auto">
          <a:xfrm>
            <a:off x="1501775" y="1765300"/>
            <a:ext cx="88900" cy="44450"/>
          </a:xfrm>
          <a:custGeom>
            <a:avLst/>
            <a:gdLst>
              <a:gd name="T0" fmla="*/ 0 w 6"/>
              <a:gd name="T1" fmla="*/ 3 h 3"/>
              <a:gd name="T2" fmla="*/ 6 w 6"/>
              <a:gd name="T3" fmla="*/ 2 h 3"/>
              <a:gd name="T4" fmla="*/ 0 w 6"/>
              <a:gd name="T5" fmla="*/ 0 h 3"/>
              <a:gd name="T6" fmla="*/ 0 w 6"/>
              <a:gd name="T7" fmla="*/ 2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693" name="Freeform 32"/>
          <p:cNvSpPr>
            <a:spLocks/>
          </p:cNvSpPr>
          <p:nvPr/>
        </p:nvSpPr>
        <p:spPr bwMode="auto">
          <a:xfrm>
            <a:off x="1501775" y="1765300"/>
            <a:ext cx="88900" cy="44450"/>
          </a:xfrm>
          <a:custGeom>
            <a:avLst/>
            <a:gdLst>
              <a:gd name="T0" fmla="*/ 0 w 56"/>
              <a:gd name="T1" fmla="*/ 28 h 28"/>
              <a:gd name="T2" fmla="*/ 56 w 56"/>
              <a:gd name="T3" fmla="*/ 19 h 28"/>
              <a:gd name="T4" fmla="*/ 0 w 56"/>
              <a:gd name="T5" fmla="*/ 0 h 28"/>
              <a:gd name="T6" fmla="*/ 0 w 56"/>
              <a:gd name="T7" fmla="*/ 19 h 28"/>
              <a:gd name="T8" fmla="*/ 0 w 56"/>
              <a:gd name="T9" fmla="*/ 28 h 28"/>
              <a:gd name="T10" fmla="*/ 0 60000 65536"/>
              <a:gd name="T11" fmla="*/ 0 60000 65536"/>
              <a:gd name="T12" fmla="*/ 0 60000 65536"/>
              <a:gd name="T13" fmla="*/ 0 60000 65536"/>
              <a:gd name="T14" fmla="*/ 0 60000 65536"/>
              <a:gd name="T15" fmla="*/ 0 w 56"/>
              <a:gd name="T16" fmla="*/ 0 h 28"/>
              <a:gd name="T17" fmla="*/ 56 w 56"/>
              <a:gd name="T18" fmla="*/ 28 h 28"/>
            </a:gdLst>
            <a:ahLst/>
            <a:cxnLst>
              <a:cxn ang="T10">
                <a:pos x="T0" y="T1"/>
              </a:cxn>
              <a:cxn ang="T11">
                <a:pos x="T2" y="T3"/>
              </a:cxn>
              <a:cxn ang="T12">
                <a:pos x="T4" y="T5"/>
              </a:cxn>
              <a:cxn ang="T13">
                <a:pos x="T6" y="T7"/>
              </a:cxn>
              <a:cxn ang="T14">
                <a:pos x="T8" y="T9"/>
              </a:cxn>
            </a:cxnLst>
            <a:rect l="T15" t="T16" r="T17" b="T18"/>
            <a:pathLst>
              <a:path w="56" h="28">
                <a:moveTo>
                  <a:pt x="0" y="28"/>
                </a:moveTo>
                <a:lnTo>
                  <a:pt x="56" y="19"/>
                </a:lnTo>
                <a:lnTo>
                  <a:pt x="0" y="0"/>
                </a:lnTo>
                <a:lnTo>
                  <a:pt x="0" y="19"/>
                </a:lnTo>
                <a:lnTo>
                  <a:pt x="0" y="28"/>
                </a:lnTo>
                <a:close/>
              </a:path>
            </a:pathLst>
          </a:custGeom>
          <a:solidFill>
            <a:srgbClr val="000000"/>
          </a:solidFill>
          <a:ln w="0">
            <a:solidFill>
              <a:srgbClr val="000000"/>
            </a:solidFill>
            <a:prstDash val="solid"/>
            <a:round/>
            <a:headEnd/>
            <a:tailEnd/>
          </a:ln>
        </p:spPr>
        <p:txBody>
          <a:bodyPr/>
          <a:lstStyle/>
          <a:p>
            <a:endParaRPr lang="en-IN"/>
          </a:p>
        </p:txBody>
      </p:sp>
      <p:sp>
        <p:nvSpPr>
          <p:cNvPr id="113694" name="Line 33"/>
          <p:cNvSpPr>
            <a:spLocks noChangeShapeType="1"/>
          </p:cNvSpPr>
          <p:nvPr/>
        </p:nvSpPr>
        <p:spPr bwMode="auto">
          <a:xfrm flipH="1">
            <a:off x="1411288" y="1795463"/>
            <a:ext cx="90487"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3695" name="Freeform 34"/>
          <p:cNvSpPr>
            <a:spLocks/>
          </p:cNvSpPr>
          <p:nvPr/>
        </p:nvSpPr>
        <p:spPr bwMode="auto">
          <a:xfrm>
            <a:off x="1501775" y="2528888"/>
            <a:ext cx="88900" cy="30162"/>
          </a:xfrm>
          <a:custGeom>
            <a:avLst/>
            <a:gdLst>
              <a:gd name="T0" fmla="*/ 0 w 6"/>
              <a:gd name="T1" fmla="*/ 2 h 2"/>
              <a:gd name="T2" fmla="*/ 6 w 6"/>
              <a:gd name="T3" fmla="*/ 1 h 2"/>
              <a:gd name="T4" fmla="*/ 0 w 6"/>
              <a:gd name="T5" fmla="*/ 0 h 2"/>
              <a:gd name="T6" fmla="*/ 0 w 6"/>
              <a:gd name="T7" fmla="*/ 1 h 2"/>
              <a:gd name="T8" fmla="*/ 0 w 6"/>
              <a:gd name="T9" fmla="*/ 2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696" name="Freeform 35"/>
          <p:cNvSpPr>
            <a:spLocks/>
          </p:cNvSpPr>
          <p:nvPr/>
        </p:nvSpPr>
        <p:spPr bwMode="auto">
          <a:xfrm>
            <a:off x="1501775" y="2528888"/>
            <a:ext cx="88900" cy="30162"/>
          </a:xfrm>
          <a:custGeom>
            <a:avLst/>
            <a:gdLst>
              <a:gd name="T0" fmla="*/ 0 w 56"/>
              <a:gd name="T1" fmla="*/ 19 h 19"/>
              <a:gd name="T2" fmla="*/ 56 w 56"/>
              <a:gd name="T3" fmla="*/ 9 h 19"/>
              <a:gd name="T4" fmla="*/ 0 w 56"/>
              <a:gd name="T5" fmla="*/ 0 h 19"/>
              <a:gd name="T6" fmla="*/ 0 w 56"/>
              <a:gd name="T7" fmla="*/ 9 h 19"/>
              <a:gd name="T8" fmla="*/ 0 w 56"/>
              <a:gd name="T9" fmla="*/ 19 h 19"/>
              <a:gd name="T10" fmla="*/ 0 60000 65536"/>
              <a:gd name="T11" fmla="*/ 0 60000 65536"/>
              <a:gd name="T12" fmla="*/ 0 60000 65536"/>
              <a:gd name="T13" fmla="*/ 0 60000 65536"/>
              <a:gd name="T14" fmla="*/ 0 60000 65536"/>
              <a:gd name="T15" fmla="*/ 0 w 56"/>
              <a:gd name="T16" fmla="*/ 0 h 19"/>
              <a:gd name="T17" fmla="*/ 56 w 56"/>
              <a:gd name="T18" fmla="*/ 19 h 19"/>
            </a:gdLst>
            <a:ahLst/>
            <a:cxnLst>
              <a:cxn ang="T10">
                <a:pos x="T0" y="T1"/>
              </a:cxn>
              <a:cxn ang="T11">
                <a:pos x="T2" y="T3"/>
              </a:cxn>
              <a:cxn ang="T12">
                <a:pos x="T4" y="T5"/>
              </a:cxn>
              <a:cxn ang="T13">
                <a:pos x="T6" y="T7"/>
              </a:cxn>
              <a:cxn ang="T14">
                <a:pos x="T8" y="T9"/>
              </a:cxn>
            </a:cxnLst>
            <a:rect l="T15" t="T16" r="T17" b="T18"/>
            <a:pathLst>
              <a:path w="56" h="19">
                <a:moveTo>
                  <a:pt x="0" y="19"/>
                </a:moveTo>
                <a:lnTo>
                  <a:pt x="56" y="9"/>
                </a:lnTo>
                <a:lnTo>
                  <a:pt x="0" y="0"/>
                </a:lnTo>
                <a:lnTo>
                  <a:pt x="0" y="9"/>
                </a:lnTo>
                <a:lnTo>
                  <a:pt x="0" y="19"/>
                </a:lnTo>
                <a:close/>
              </a:path>
            </a:pathLst>
          </a:custGeom>
          <a:solidFill>
            <a:srgbClr val="000000"/>
          </a:solidFill>
          <a:ln w="0">
            <a:solidFill>
              <a:srgbClr val="000000"/>
            </a:solidFill>
            <a:prstDash val="solid"/>
            <a:round/>
            <a:headEnd/>
            <a:tailEnd/>
          </a:ln>
        </p:spPr>
        <p:txBody>
          <a:bodyPr/>
          <a:lstStyle/>
          <a:p>
            <a:endParaRPr lang="en-IN"/>
          </a:p>
        </p:txBody>
      </p:sp>
      <p:sp>
        <p:nvSpPr>
          <p:cNvPr id="113697" name="Line 36"/>
          <p:cNvSpPr>
            <a:spLocks noChangeShapeType="1"/>
          </p:cNvSpPr>
          <p:nvPr/>
        </p:nvSpPr>
        <p:spPr bwMode="auto">
          <a:xfrm flipH="1">
            <a:off x="1127125" y="2543175"/>
            <a:ext cx="374650"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3698" name="Line 37"/>
          <p:cNvSpPr>
            <a:spLocks noChangeShapeType="1"/>
          </p:cNvSpPr>
          <p:nvPr/>
        </p:nvSpPr>
        <p:spPr bwMode="auto">
          <a:xfrm flipH="1">
            <a:off x="1951038" y="419100"/>
            <a:ext cx="1227137"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3699" name="Line 38"/>
          <p:cNvSpPr>
            <a:spLocks noChangeShapeType="1"/>
          </p:cNvSpPr>
          <p:nvPr/>
        </p:nvSpPr>
        <p:spPr bwMode="auto">
          <a:xfrm flipH="1">
            <a:off x="1951038" y="1166813"/>
            <a:ext cx="1227137"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3700" name="Line 39"/>
          <p:cNvSpPr>
            <a:spLocks noChangeShapeType="1"/>
          </p:cNvSpPr>
          <p:nvPr/>
        </p:nvSpPr>
        <p:spPr bwMode="auto">
          <a:xfrm>
            <a:off x="2324100" y="1795463"/>
            <a:ext cx="1138238"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3701" name="Line 40"/>
          <p:cNvSpPr>
            <a:spLocks noChangeShapeType="1"/>
          </p:cNvSpPr>
          <p:nvPr/>
        </p:nvSpPr>
        <p:spPr bwMode="auto">
          <a:xfrm>
            <a:off x="2309813" y="2543175"/>
            <a:ext cx="1152525"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3702" name="Freeform 41"/>
          <p:cNvSpPr>
            <a:spLocks/>
          </p:cNvSpPr>
          <p:nvPr/>
        </p:nvSpPr>
        <p:spPr bwMode="auto">
          <a:xfrm>
            <a:off x="2309813" y="2035175"/>
            <a:ext cx="1227137" cy="1136650"/>
          </a:xfrm>
          <a:custGeom>
            <a:avLst/>
            <a:gdLst>
              <a:gd name="T0" fmla="*/ 0 w 82"/>
              <a:gd name="T1" fmla="*/ 76 h 76"/>
              <a:gd name="T2" fmla="*/ 36 w 82"/>
              <a:gd name="T3" fmla="*/ 76 h 76"/>
              <a:gd name="T4" fmla="*/ 36 w 82"/>
              <a:gd name="T5" fmla="*/ 0 h 76"/>
              <a:gd name="T6" fmla="*/ 82 w 82"/>
              <a:gd name="T7" fmla="*/ 0 h 76"/>
              <a:gd name="T8" fmla="*/ 0 60000 65536"/>
              <a:gd name="T9" fmla="*/ 0 60000 65536"/>
              <a:gd name="T10" fmla="*/ 0 60000 65536"/>
              <a:gd name="T11" fmla="*/ 0 60000 65536"/>
              <a:gd name="T12" fmla="*/ 0 w 82"/>
              <a:gd name="T13" fmla="*/ 0 h 76"/>
              <a:gd name="T14" fmla="*/ 82 w 82"/>
              <a:gd name="T15" fmla="*/ 76 h 76"/>
            </a:gdLst>
            <a:ahLst/>
            <a:cxnLst>
              <a:cxn ang="T8">
                <a:pos x="T0" y="T1"/>
              </a:cxn>
              <a:cxn ang="T9">
                <a:pos x="T2" y="T3"/>
              </a:cxn>
              <a:cxn ang="T10">
                <a:pos x="T4" y="T5"/>
              </a:cxn>
              <a:cxn ang="T11">
                <a:pos x="T6" y="T7"/>
              </a:cxn>
            </a:cxnLst>
            <a:rect l="T12" t="T13" r="T14" b="T15"/>
            <a:pathLst>
              <a:path w="82" h="76">
                <a:moveTo>
                  <a:pt x="0" y="76"/>
                </a:moveTo>
                <a:lnTo>
                  <a:pt x="36" y="76"/>
                </a:lnTo>
                <a:lnTo>
                  <a:pt x="36" y="0"/>
                </a:lnTo>
                <a:lnTo>
                  <a:pt x="82"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703" name="Freeform 42"/>
          <p:cNvSpPr>
            <a:spLocks/>
          </p:cNvSpPr>
          <p:nvPr/>
        </p:nvSpPr>
        <p:spPr bwMode="auto">
          <a:xfrm>
            <a:off x="2309813" y="2782888"/>
            <a:ext cx="1227137" cy="1122362"/>
          </a:xfrm>
          <a:custGeom>
            <a:avLst/>
            <a:gdLst>
              <a:gd name="T0" fmla="*/ 0 w 82"/>
              <a:gd name="T1" fmla="*/ 75 h 75"/>
              <a:gd name="T2" fmla="*/ 82 w 82"/>
              <a:gd name="T3" fmla="*/ 75 h 75"/>
              <a:gd name="T4" fmla="*/ 82 w 82"/>
              <a:gd name="T5" fmla="*/ 0 h 75"/>
              <a:gd name="T6" fmla="*/ 0 60000 65536"/>
              <a:gd name="T7" fmla="*/ 0 60000 65536"/>
              <a:gd name="T8" fmla="*/ 0 60000 65536"/>
              <a:gd name="T9" fmla="*/ 0 w 82"/>
              <a:gd name="T10" fmla="*/ 0 h 75"/>
              <a:gd name="T11" fmla="*/ 82 w 82"/>
              <a:gd name="T12" fmla="*/ 75 h 75"/>
            </a:gdLst>
            <a:ahLst/>
            <a:cxnLst>
              <a:cxn ang="T6">
                <a:pos x="T0" y="T1"/>
              </a:cxn>
              <a:cxn ang="T7">
                <a:pos x="T2" y="T3"/>
              </a:cxn>
              <a:cxn ang="T8">
                <a:pos x="T4" y="T5"/>
              </a:cxn>
            </a:cxnLst>
            <a:rect l="T9" t="T10" r="T11" b="T12"/>
            <a:pathLst>
              <a:path w="82" h="75">
                <a:moveTo>
                  <a:pt x="0" y="75"/>
                </a:moveTo>
                <a:lnTo>
                  <a:pt x="82" y="75"/>
                </a:lnTo>
                <a:lnTo>
                  <a:pt x="82"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704" name="Freeform 43"/>
          <p:cNvSpPr>
            <a:spLocks/>
          </p:cNvSpPr>
          <p:nvPr/>
        </p:nvSpPr>
        <p:spPr bwMode="auto">
          <a:xfrm>
            <a:off x="3910013" y="388938"/>
            <a:ext cx="90487" cy="44450"/>
          </a:xfrm>
          <a:custGeom>
            <a:avLst/>
            <a:gdLst>
              <a:gd name="T0" fmla="*/ 6 w 6"/>
              <a:gd name="T1" fmla="*/ 0 h 3"/>
              <a:gd name="T2" fmla="*/ 0 w 6"/>
              <a:gd name="T3" fmla="*/ 2 h 3"/>
              <a:gd name="T4" fmla="*/ 6 w 6"/>
              <a:gd name="T5" fmla="*/ 3 h 3"/>
              <a:gd name="T6" fmla="*/ 6 w 6"/>
              <a:gd name="T7" fmla="*/ 2 h 3"/>
              <a:gd name="T8" fmla="*/ 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2"/>
                </a:lnTo>
                <a:lnTo>
                  <a:pt x="6" y="3"/>
                </a:lnTo>
                <a:lnTo>
                  <a:pt x="6" y="2"/>
                </a:lnTo>
                <a:lnTo>
                  <a:pt x="6"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705" name="Freeform 44"/>
          <p:cNvSpPr>
            <a:spLocks/>
          </p:cNvSpPr>
          <p:nvPr/>
        </p:nvSpPr>
        <p:spPr bwMode="auto">
          <a:xfrm>
            <a:off x="3910013" y="388938"/>
            <a:ext cx="90487" cy="44450"/>
          </a:xfrm>
          <a:custGeom>
            <a:avLst/>
            <a:gdLst>
              <a:gd name="T0" fmla="*/ 57 w 57"/>
              <a:gd name="T1" fmla="*/ 0 h 28"/>
              <a:gd name="T2" fmla="*/ 0 w 57"/>
              <a:gd name="T3" fmla="*/ 19 h 28"/>
              <a:gd name="T4" fmla="*/ 57 w 57"/>
              <a:gd name="T5" fmla="*/ 28 h 28"/>
              <a:gd name="T6" fmla="*/ 57 w 57"/>
              <a:gd name="T7" fmla="*/ 19 h 28"/>
              <a:gd name="T8" fmla="*/ 57 w 57"/>
              <a:gd name="T9" fmla="*/ 0 h 28"/>
              <a:gd name="T10" fmla="*/ 0 60000 65536"/>
              <a:gd name="T11" fmla="*/ 0 60000 65536"/>
              <a:gd name="T12" fmla="*/ 0 60000 65536"/>
              <a:gd name="T13" fmla="*/ 0 60000 65536"/>
              <a:gd name="T14" fmla="*/ 0 60000 65536"/>
              <a:gd name="T15" fmla="*/ 0 w 57"/>
              <a:gd name="T16" fmla="*/ 0 h 28"/>
              <a:gd name="T17" fmla="*/ 57 w 57"/>
              <a:gd name="T18" fmla="*/ 28 h 28"/>
            </a:gdLst>
            <a:ahLst/>
            <a:cxnLst>
              <a:cxn ang="T10">
                <a:pos x="T0" y="T1"/>
              </a:cxn>
              <a:cxn ang="T11">
                <a:pos x="T2" y="T3"/>
              </a:cxn>
              <a:cxn ang="T12">
                <a:pos x="T4" y="T5"/>
              </a:cxn>
              <a:cxn ang="T13">
                <a:pos x="T6" y="T7"/>
              </a:cxn>
              <a:cxn ang="T14">
                <a:pos x="T8" y="T9"/>
              </a:cxn>
            </a:cxnLst>
            <a:rect l="T15" t="T16" r="T17" b="T18"/>
            <a:pathLst>
              <a:path w="57" h="28">
                <a:moveTo>
                  <a:pt x="57" y="0"/>
                </a:moveTo>
                <a:lnTo>
                  <a:pt x="0" y="19"/>
                </a:lnTo>
                <a:lnTo>
                  <a:pt x="57" y="28"/>
                </a:lnTo>
                <a:lnTo>
                  <a:pt x="57" y="19"/>
                </a:lnTo>
                <a:lnTo>
                  <a:pt x="57" y="0"/>
                </a:lnTo>
                <a:close/>
              </a:path>
            </a:pathLst>
          </a:custGeom>
          <a:solidFill>
            <a:srgbClr val="000000"/>
          </a:solidFill>
          <a:ln w="0">
            <a:solidFill>
              <a:srgbClr val="000000"/>
            </a:solidFill>
            <a:prstDash val="solid"/>
            <a:round/>
            <a:headEnd/>
            <a:tailEnd/>
          </a:ln>
        </p:spPr>
        <p:txBody>
          <a:bodyPr/>
          <a:lstStyle/>
          <a:p>
            <a:endParaRPr lang="en-IN"/>
          </a:p>
        </p:txBody>
      </p:sp>
      <p:sp>
        <p:nvSpPr>
          <p:cNvPr id="113706" name="Freeform 45"/>
          <p:cNvSpPr>
            <a:spLocks/>
          </p:cNvSpPr>
          <p:nvPr/>
        </p:nvSpPr>
        <p:spPr bwMode="auto">
          <a:xfrm>
            <a:off x="4524375" y="388938"/>
            <a:ext cx="88900" cy="44450"/>
          </a:xfrm>
          <a:custGeom>
            <a:avLst/>
            <a:gdLst>
              <a:gd name="T0" fmla="*/ 0 w 6"/>
              <a:gd name="T1" fmla="*/ 3 h 3"/>
              <a:gd name="T2" fmla="*/ 6 w 6"/>
              <a:gd name="T3" fmla="*/ 2 h 3"/>
              <a:gd name="T4" fmla="*/ 0 w 6"/>
              <a:gd name="T5" fmla="*/ 0 h 3"/>
              <a:gd name="T6" fmla="*/ 0 w 6"/>
              <a:gd name="T7" fmla="*/ 2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707" name="Freeform 46"/>
          <p:cNvSpPr>
            <a:spLocks/>
          </p:cNvSpPr>
          <p:nvPr/>
        </p:nvSpPr>
        <p:spPr bwMode="auto">
          <a:xfrm>
            <a:off x="4524375" y="388938"/>
            <a:ext cx="88900" cy="44450"/>
          </a:xfrm>
          <a:custGeom>
            <a:avLst/>
            <a:gdLst>
              <a:gd name="T0" fmla="*/ 0 w 56"/>
              <a:gd name="T1" fmla="*/ 28 h 28"/>
              <a:gd name="T2" fmla="*/ 56 w 56"/>
              <a:gd name="T3" fmla="*/ 19 h 28"/>
              <a:gd name="T4" fmla="*/ 0 w 56"/>
              <a:gd name="T5" fmla="*/ 0 h 28"/>
              <a:gd name="T6" fmla="*/ 0 w 56"/>
              <a:gd name="T7" fmla="*/ 19 h 28"/>
              <a:gd name="T8" fmla="*/ 0 w 56"/>
              <a:gd name="T9" fmla="*/ 28 h 28"/>
              <a:gd name="T10" fmla="*/ 0 60000 65536"/>
              <a:gd name="T11" fmla="*/ 0 60000 65536"/>
              <a:gd name="T12" fmla="*/ 0 60000 65536"/>
              <a:gd name="T13" fmla="*/ 0 60000 65536"/>
              <a:gd name="T14" fmla="*/ 0 60000 65536"/>
              <a:gd name="T15" fmla="*/ 0 w 56"/>
              <a:gd name="T16" fmla="*/ 0 h 28"/>
              <a:gd name="T17" fmla="*/ 56 w 56"/>
              <a:gd name="T18" fmla="*/ 28 h 28"/>
            </a:gdLst>
            <a:ahLst/>
            <a:cxnLst>
              <a:cxn ang="T10">
                <a:pos x="T0" y="T1"/>
              </a:cxn>
              <a:cxn ang="T11">
                <a:pos x="T2" y="T3"/>
              </a:cxn>
              <a:cxn ang="T12">
                <a:pos x="T4" y="T5"/>
              </a:cxn>
              <a:cxn ang="T13">
                <a:pos x="T6" y="T7"/>
              </a:cxn>
              <a:cxn ang="T14">
                <a:pos x="T8" y="T9"/>
              </a:cxn>
            </a:cxnLst>
            <a:rect l="T15" t="T16" r="T17" b="T18"/>
            <a:pathLst>
              <a:path w="56" h="28">
                <a:moveTo>
                  <a:pt x="0" y="28"/>
                </a:moveTo>
                <a:lnTo>
                  <a:pt x="56" y="19"/>
                </a:lnTo>
                <a:lnTo>
                  <a:pt x="0" y="0"/>
                </a:lnTo>
                <a:lnTo>
                  <a:pt x="0" y="19"/>
                </a:lnTo>
                <a:lnTo>
                  <a:pt x="0" y="28"/>
                </a:lnTo>
                <a:close/>
              </a:path>
            </a:pathLst>
          </a:custGeom>
          <a:solidFill>
            <a:srgbClr val="000000"/>
          </a:solidFill>
          <a:ln w="0">
            <a:solidFill>
              <a:srgbClr val="000000"/>
            </a:solidFill>
            <a:prstDash val="solid"/>
            <a:round/>
            <a:headEnd/>
            <a:tailEnd/>
          </a:ln>
        </p:spPr>
        <p:txBody>
          <a:bodyPr/>
          <a:lstStyle/>
          <a:p>
            <a:endParaRPr lang="en-IN"/>
          </a:p>
        </p:txBody>
      </p:sp>
      <p:sp>
        <p:nvSpPr>
          <p:cNvPr id="113708" name="Line 47"/>
          <p:cNvSpPr>
            <a:spLocks noChangeShapeType="1"/>
          </p:cNvSpPr>
          <p:nvPr/>
        </p:nvSpPr>
        <p:spPr bwMode="auto">
          <a:xfrm flipH="1">
            <a:off x="4000500" y="419100"/>
            <a:ext cx="523875"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3709" name="Freeform 48"/>
          <p:cNvSpPr>
            <a:spLocks/>
          </p:cNvSpPr>
          <p:nvPr/>
        </p:nvSpPr>
        <p:spPr bwMode="auto">
          <a:xfrm>
            <a:off x="3910013" y="1150938"/>
            <a:ext cx="90487" cy="46037"/>
          </a:xfrm>
          <a:custGeom>
            <a:avLst/>
            <a:gdLst>
              <a:gd name="T0" fmla="*/ 6 w 6"/>
              <a:gd name="T1" fmla="*/ 0 h 3"/>
              <a:gd name="T2" fmla="*/ 0 w 6"/>
              <a:gd name="T3" fmla="*/ 1 h 3"/>
              <a:gd name="T4" fmla="*/ 6 w 6"/>
              <a:gd name="T5" fmla="*/ 3 h 3"/>
              <a:gd name="T6" fmla="*/ 6 w 6"/>
              <a:gd name="T7" fmla="*/ 1 h 3"/>
              <a:gd name="T8" fmla="*/ 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710" name="Freeform 49"/>
          <p:cNvSpPr>
            <a:spLocks/>
          </p:cNvSpPr>
          <p:nvPr/>
        </p:nvSpPr>
        <p:spPr bwMode="auto">
          <a:xfrm>
            <a:off x="3910013" y="1150938"/>
            <a:ext cx="90487" cy="46037"/>
          </a:xfrm>
          <a:custGeom>
            <a:avLst/>
            <a:gdLst>
              <a:gd name="T0" fmla="*/ 57 w 57"/>
              <a:gd name="T1" fmla="*/ 0 h 29"/>
              <a:gd name="T2" fmla="*/ 0 w 57"/>
              <a:gd name="T3" fmla="*/ 10 h 29"/>
              <a:gd name="T4" fmla="*/ 57 w 57"/>
              <a:gd name="T5" fmla="*/ 29 h 29"/>
              <a:gd name="T6" fmla="*/ 57 w 57"/>
              <a:gd name="T7" fmla="*/ 10 h 29"/>
              <a:gd name="T8" fmla="*/ 57 w 57"/>
              <a:gd name="T9" fmla="*/ 0 h 29"/>
              <a:gd name="T10" fmla="*/ 0 60000 65536"/>
              <a:gd name="T11" fmla="*/ 0 60000 65536"/>
              <a:gd name="T12" fmla="*/ 0 60000 65536"/>
              <a:gd name="T13" fmla="*/ 0 60000 65536"/>
              <a:gd name="T14" fmla="*/ 0 60000 65536"/>
              <a:gd name="T15" fmla="*/ 0 w 57"/>
              <a:gd name="T16" fmla="*/ 0 h 29"/>
              <a:gd name="T17" fmla="*/ 57 w 57"/>
              <a:gd name="T18" fmla="*/ 29 h 29"/>
            </a:gdLst>
            <a:ahLst/>
            <a:cxnLst>
              <a:cxn ang="T10">
                <a:pos x="T0" y="T1"/>
              </a:cxn>
              <a:cxn ang="T11">
                <a:pos x="T2" y="T3"/>
              </a:cxn>
              <a:cxn ang="T12">
                <a:pos x="T4" y="T5"/>
              </a:cxn>
              <a:cxn ang="T13">
                <a:pos x="T6" y="T7"/>
              </a:cxn>
              <a:cxn ang="T14">
                <a:pos x="T8" y="T9"/>
              </a:cxn>
            </a:cxnLst>
            <a:rect l="T15" t="T16" r="T17" b="T18"/>
            <a:pathLst>
              <a:path w="57" h="29">
                <a:moveTo>
                  <a:pt x="57" y="0"/>
                </a:moveTo>
                <a:lnTo>
                  <a:pt x="0" y="10"/>
                </a:lnTo>
                <a:lnTo>
                  <a:pt x="57" y="29"/>
                </a:lnTo>
                <a:lnTo>
                  <a:pt x="57" y="10"/>
                </a:lnTo>
                <a:lnTo>
                  <a:pt x="57" y="0"/>
                </a:lnTo>
                <a:close/>
              </a:path>
            </a:pathLst>
          </a:custGeom>
          <a:solidFill>
            <a:srgbClr val="000000"/>
          </a:solidFill>
          <a:ln w="0">
            <a:solidFill>
              <a:srgbClr val="000000"/>
            </a:solidFill>
            <a:prstDash val="solid"/>
            <a:round/>
            <a:headEnd/>
            <a:tailEnd/>
          </a:ln>
        </p:spPr>
        <p:txBody>
          <a:bodyPr/>
          <a:lstStyle/>
          <a:p>
            <a:endParaRPr lang="en-IN"/>
          </a:p>
        </p:txBody>
      </p:sp>
      <p:sp>
        <p:nvSpPr>
          <p:cNvPr id="113711" name="Freeform 50"/>
          <p:cNvSpPr>
            <a:spLocks/>
          </p:cNvSpPr>
          <p:nvPr/>
        </p:nvSpPr>
        <p:spPr bwMode="auto">
          <a:xfrm>
            <a:off x="4524375" y="1150938"/>
            <a:ext cx="88900" cy="46037"/>
          </a:xfrm>
          <a:custGeom>
            <a:avLst/>
            <a:gdLst>
              <a:gd name="T0" fmla="*/ 0 w 6"/>
              <a:gd name="T1" fmla="*/ 3 h 3"/>
              <a:gd name="T2" fmla="*/ 6 w 6"/>
              <a:gd name="T3" fmla="*/ 1 h 3"/>
              <a:gd name="T4" fmla="*/ 0 w 6"/>
              <a:gd name="T5" fmla="*/ 0 h 3"/>
              <a:gd name="T6" fmla="*/ 0 w 6"/>
              <a:gd name="T7" fmla="*/ 1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712" name="Freeform 51"/>
          <p:cNvSpPr>
            <a:spLocks/>
          </p:cNvSpPr>
          <p:nvPr/>
        </p:nvSpPr>
        <p:spPr bwMode="auto">
          <a:xfrm>
            <a:off x="4524375" y="1150938"/>
            <a:ext cx="88900" cy="46037"/>
          </a:xfrm>
          <a:custGeom>
            <a:avLst/>
            <a:gdLst>
              <a:gd name="T0" fmla="*/ 0 w 56"/>
              <a:gd name="T1" fmla="*/ 29 h 29"/>
              <a:gd name="T2" fmla="*/ 56 w 56"/>
              <a:gd name="T3" fmla="*/ 10 h 29"/>
              <a:gd name="T4" fmla="*/ 0 w 56"/>
              <a:gd name="T5" fmla="*/ 0 h 29"/>
              <a:gd name="T6" fmla="*/ 0 w 56"/>
              <a:gd name="T7" fmla="*/ 10 h 29"/>
              <a:gd name="T8" fmla="*/ 0 w 56"/>
              <a:gd name="T9" fmla="*/ 29 h 29"/>
              <a:gd name="T10" fmla="*/ 0 60000 65536"/>
              <a:gd name="T11" fmla="*/ 0 60000 65536"/>
              <a:gd name="T12" fmla="*/ 0 60000 65536"/>
              <a:gd name="T13" fmla="*/ 0 60000 65536"/>
              <a:gd name="T14" fmla="*/ 0 60000 65536"/>
              <a:gd name="T15" fmla="*/ 0 w 56"/>
              <a:gd name="T16" fmla="*/ 0 h 29"/>
              <a:gd name="T17" fmla="*/ 56 w 56"/>
              <a:gd name="T18" fmla="*/ 29 h 29"/>
            </a:gdLst>
            <a:ahLst/>
            <a:cxnLst>
              <a:cxn ang="T10">
                <a:pos x="T0" y="T1"/>
              </a:cxn>
              <a:cxn ang="T11">
                <a:pos x="T2" y="T3"/>
              </a:cxn>
              <a:cxn ang="T12">
                <a:pos x="T4" y="T5"/>
              </a:cxn>
              <a:cxn ang="T13">
                <a:pos x="T6" y="T7"/>
              </a:cxn>
              <a:cxn ang="T14">
                <a:pos x="T8" y="T9"/>
              </a:cxn>
            </a:cxnLst>
            <a:rect l="T15" t="T16" r="T17" b="T18"/>
            <a:pathLst>
              <a:path w="56" h="29">
                <a:moveTo>
                  <a:pt x="0" y="29"/>
                </a:moveTo>
                <a:lnTo>
                  <a:pt x="56" y="10"/>
                </a:lnTo>
                <a:lnTo>
                  <a:pt x="0" y="0"/>
                </a:lnTo>
                <a:lnTo>
                  <a:pt x="0" y="10"/>
                </a:lnTo>
                <a:lnTo>
                  <a:pt x="0" y="29"/>
                </a:lnTo>
                <a:close/>
              </a:path>
            </a:pathLst>
          </a:custGeom>
          <a:solidFill>
            <a:srgbClr val="000000"/>
          </a:solidFill>
          <a:ln w="0">
            <a:solidFill>
              <a:srgbClr val="000000"/>
            </a:solidFill>
            <a:prstDash val="solid"/>
            <a:round/>
            <a:headEnd/>
            <a:tailEnd/>
          </a:ln>
        </p:spPr>
        <p:txBody>
          <a:bodyPr/>
          <a:lstStyle/>
          <a:p>
            <a:endParaRPr lang="en-IN"/>
          </a:p>
        </p:txBody>
      </p:sp>
      <p:sp>
        <p:nvSpPr>
          <p:cNvPr id="113713" name="Line 52"/>
          <p:cNvSpPr>
            <a:spLocks noChangeShapeType="1"/>
          </p:cNvSpPr>
          <p:nvPr/>
        </p:nvSpPr>
        <p:spPr bwMode="auto">
          <a:xfrm flipH="1">
            <a:off x="4000500" y="1166813"/>
            <a:ext cx="523875"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3714" name="Freeform 53"/>
          <p:cNvSpPr>
            <a:spLocks/>
          </p:cNvSpPr>
          <p:nvPr/>
        </p:nvSpPr>
        <p:spPr bwMode="auto">
          <a:xfrm>
            <a:off x="3641725" y="419100"/>
            <a:ext cx="508000" cy="1376363"/>
          </a:xfrm>
          <a:custGeom>
            <a:avLst/>
            <a:gdLst>
              <a:gd name="T0" fmla="*/ 34 w 34"/>
              <a:gd name="T1" fmla="*/ 0 h 92"/>
              <a:gd name="T2" fmla="*/ 34 w 34"/>
              <a:gd name="T3" fmla="*/ 92 h 92"/>
              <a:gd name="T4" fmla="*/ 0 w 34"/>
              <a:gd name="T5" fmla="*/ 92 h 92"/>
              <a:gd name="T6" fmla="*/ 0 60000 65536"/>
              <a:gd name="T7" fmla="*/ 0 60000 65536"/>
              <a:gd name="T8" fmla="*/ 0 60000 65536"/>
              <a:gd name="T9" fmla="*/ 0 w 34"/>
              <a:gd name="T10" fmla="*/ 0 h 92"/>
              <a:gd name="T11" fmla="*/ 34 w 34"/>
              <a:gd name="T12" fmla="*/ 92 h 92"/>
            </a:gdLst>
            <a:ahLst/>
            <a:cxnLst>
              <a:cxn ang="T6">
                <a:pos x="T0" y="T1"/>
              </a:cxn>
              <a:cxn ang="T7">
                <a:pos x="T2" y="T3"/>
              </a:cxn>
              <a:cxn ang="T8">
                <a:pos x="T4" y="T5"/>
              </a:cxn>
            </a:cxnLst>
            <a:rect l="T9" t="T10" r="T11" b="T12"/>
            <a:pathLst>
              <a:path w="34" h="92">
                <a:moveTo>
                  <a:pt x="34" y="0"/>
                </a:moveTo>
                <a:lnTo>
                  <a:pt x="34" y="92"/>
                </a:lnTo>
                <a:lnTo>
                  <a:pt x="0" y="92"/>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715" name="Freeform 54"/>
          <p:cNvSpPr>
            <a:spLocks/>
          </p:cNvSpPr>
          <p:nvPr/>
        </p:nvSpPr>
        <p:spPr bwMode="auto">
          <a:xfrm>
            <a:off x="3641725" y="1166813"/>
            <a:ext cx="792163" cy="1376362"/>
          </a:xfrm>
          <a:custGeom>
            <a:avLst/>
            <a:gdLst>
              <a:gd name="T0" fmla="*/ 53 w 53"/>
              <a:gd name="T1" fmla="*/ 0 h 92"/>
              <a:gd name="T2" fmla="*/ 53 w 53"/>
              <a:gd name="T3" fmla="*/ 92 h 92"/>
              <a:gd name="T4" fmla="*/ 0 w 53"/>
              <a:gd name="T5" fmla="*/ 92 h 92"/>
              <a:gd name="T6" fmla="*/ 0 60000 65536"/>
              <a:gd name="T7" fmla="*/ 0 60000 65536"/>
              <a:gd name="T8" fmla="*/ 0 60000 65536"/>
              <a:gd name="T9" fmla="*/ 0 w 53"/>
              <a:gd name="T10" fmla="*/ 0 h 92"/>
              <a:gd name="T11" fmla="*/ 53 w 53"/>
              <a:gd name="T12" fmla="*/ 92 h 92"/>
            </a:gdLst>
            <a:ahLst/>
            <a:cxnLst>
              <a:cxn ang="T6">
                <a:pos x="T0" y="T1"/>
              </a:cxn>
              <a:cxn ang="T7">
                <a:pos x="T2" y="T3"/>
              </a:cxn>
              <a:cxn ang="T8">
                <a:pos x="T4" y="T5"/>
              </a:cxn>
            </a:cxnLst>
            <a:rect l="T9" t="T10" r="T11" b="T12"/>
            <a:pathLst>
              <a:path w="53" h="92">
                <a:moveTo>
                  <a:pt x="53" y="0"/>
                </a:moveTo>
                <a:lnTo>
                  <a:pt x="53" y="92"/>
                </a:lnTo>
                <a:lnTo>
                  <a:pt x="0" y="92"/>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716" name="Rectangle 55"/>
          <p:cNvSpPr>
            <a:spLocks noChangeArrowheads="1"/>
          </p:cNvSpPr>
          <p:nvPr/>
        </p:nvSpPr>
        <p:spPr bwMode="auto">
          <a:xfrm>
            <a:off x="3297238" y="701675"/>
            <a:ext cx="1016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100">
                <a:solidFill>
                  <a:srgbClr val="000000"/>
                </a:solidFill>
                <a:latin typeface="Nimbus Roman No9 L"/>
              </a:rPr>
              <a:t>D</a:t>
            </a:r>
            <a:endParaRPr lang="en-US" altLang="en-US" sz="2400"/>
          </a:p>
        </p:txBody>
      </p:sp>
      <p:sp>
        <p:nvSpPr>
          <p:cNvPr id="113717" name="Rectangle 56"/>
          <p:cNvSpPr>
            <a:spLocks noChangeArrowheads="1"/>
          </p:cNvSpPr>
          <p:nvPr/>
        </p:nvSpPr>
        <p:spPr bwMode="auto">
          <a:xfrm>
            <a:off x="3387725" y="701675"/>
            <a:ext cx="1016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100">
                <a:solidFill>
                  <a:srgbClr val="000000"/>
                </a:solidFill>
                <a:latin typeface="Nimbus Roman No9 L"/>
              </a:rPr>
              <a:t>A</a:t>
            </a:r>
            <a:endParaRPr lang="en-US" altLang="en-US" sz="2400"/>
          </a:p>
        </p:txBody>
      </p:sp>
      <p:sp>
        <p:nvSpPr>
          <p:cNvPr id="113718" name="Rectangle 57"/>
          <p:cNvSpPr>
            <a:spLocks noChangeArrowheads="1"/>
          </p:cNvSpPr>
          <p:nvPr/>
        </p:nvSpPr>
        <p:spPr bwMode="auto">
          <a:xfrm>
            <a:off x="3462338" y="701675"/>
            <a:ext cx="857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100">
                <a:solidFill>
                  <a:srgbClr val="000000"/>
                </a:solidFill>
                <a:latin typeface="Nimbus Roman No9 L"/>
              </a:rPr>
              <a:t>T</a:t>
            </a:r>
            <a:endParaRPr lang="en-US" altLang="en-US" sz="2400"/>
          </a:p>
        </p:txBody>
      </p:sp>
      <p:sp>
        <p:nvSpPr>
          <p:cNvPr id="113719" name="Rectangle 58"/>
          <p:cNvSpPr>
            <a:spLocks noChangeArrowheads="1"/>
          </p:cNvSpPr>
          <p:nvPr/>
        </p:nvSpPr>
        <p:spPr bwMode="auto">
          <a:xfrm>
            <a:off x="3536950" y="701675"/>
            <a:ext cx="2492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100">
                <a:solidFill>
                  <a:srgbClr val="000000"/>
                </a:solidFill>
                <a:latin typeface="Nimbus Roman No9 L"/>
              </a:rPr>
              <a:t>AIN</a:t>
            </a:r>
            <a:endParaRPr lang="en-US" altLang="en-US" sz="2400"/>
          </a:p>
        </p:txBody>
      </p:sp>
      <p:sp>
        <p:nvSpPr>
          <p:cNvPr id="113720" name="Rectangle 59"/>
          <p:cNvSpPr>
            <a:spLocks noChangeArrowheads="1"/>
          </p:cNvSpPr>
          <p:nvPr/>
        </p:nvSpPr>
        <p:spPr bwMode="auto">
          <a:xfrm>
            <a:off x="1651000" y="2079625"/>
            <a:ext cx="1016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100">
                <a:solidFill>
                  <a:srgbClr val="000000"/>
                </a:solidFill>
                <a:latin typeface="Nimbus Roman No9 L"/>
              </a:rPr>
              <a:t>D</a:t>
            </a:r>
            <a:endParaRPr lang="en-US" altLang="en-US" sz="2400"/>
          </a:p>
        </p:txBody>
      </p:sp>
      <p:sp>
        <p:nvSpPr>
          <p:cNvPr id="113721" name="Rectangle 60"/>
          <p:cNvSpPr>
            <a:spLocks noChangeArrowheads="1"/>
          </p:cNvSpPr>
          <p:nvPr/>
        </p:nvSpPr>
        <p:spPr bwMode="auto">
          <a:xfrm>
            <a:off x="1755775" y="2079625"/>
            <a:ext cx="1016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100">
                <a:solidFill>
                  <a:srgbClr val="000000"/>
                </a:solidFill>
                <a:latin typeface="Nimbus Roman No9 L"/>
              </a:rPr>
              <a:t>A</a:t>
            </a:r>
            <a:endParaRPr lang="en-US" altLang="en-US" sz="2400"/>
          </a:p>
        </p:txBody>
      </p:sp>
      <p:sp>
        <p:nvSpPr>
          <p:cNvPr id="113722" name="Rectangle 61"/>
          <p:cNvSpPr>
            <a:spLocks noChangeArrowheads="1"/>
          </p:cNvSpPr>
          <p:nvPr/>
        </p:nvSpPr>
        <p:spPr bwMode="auto">
          <a:xfrm>
            <a:off x="1830388" y="2079625"/>
            <a:ext cx="857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100">
                <a:solidFill>
                  <a:srgbClr val="000000"/>
                </a:solidFill>
                <a:latin typeface="Nimbus Roman No9 L"/>
              </a:rPr>
              <a:t>T</a:t>
            </a:r>
            <a:endParaRPr lang="en-US" altLang="en-US" sz="2400"/>
          </a:p>
        </p:txBody>
      </p:sp>
      <p:sp>
        <p:nvSpPr>
          <p:cNvPr id="113723" name="Rectangle 62"/>
          <p:cNvSpPr>
            <a:spLocks noChangeArrowheads="1"/>
          </p:cNvSpPr>
          <p:nvPr/>
        </p:nvSpPr>
        <p:spPr bwMode="auto">
          <a:xfrm>
            <a:off x="1905000" y="2079625"/>
            <a:ext cx="1016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100">
                <a:solidFill>
                  <a:srgbClr val="000000"/>
                </a:solidFill>
                <a:latin typeface="Nimbus Roman No9 L"/>
              </a:rPr>
              <a:t>A</a:t>
            </a:r>
            <a:endParaRPr lang="en-US" altLang="en-US" sz="2400"/>
          </a:p>
        </p:txBody>
      </p:sp>
      <p:sp>
        <p:nvSpPr>
          <p:cNvPr id="113724" name="Rectangle 63"/>
          <p:cNvSpPr>
            <a:spLocks noChangeArrowheads="1"/>
          </p:cNvSpPr>
          <p:nvPr/>
        </p:nvSpPr>
        <p:spPr bwMode="auto">
          <a:xfrm>
            <a:off x="1995488" y="2079625"/>
            <a:ext cx="2889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100">
                <a:solidFill>
                  <a:srgbClr val="000000"/>
                </a:solidFill>
                <a:latin typeface="Nimbus Roman No9 L"/>
              </a:rPr>
              <a:t>OUT</a:t>
            </a:r>
            <a:endParaRPr lang="en-US" altLang="en-US" sz="2400"/>
          </a:p>
        </p:txBody>
      </p:sp>
      <p:sp>
        <p:nvSpPr>
          <p:cNvPr id="113725" name="Rectangle 64"/>
          <p:cNvSpPr>
            <a:spLocks noChangeArrowheads="1"/>
          </p:cNvSpPr>
          <p:nvPr/>
        </p:nvSpPr>
        <p:spPr bwMode="auto">
          <a:xfrm>
            <a:off x="1830388" y="3276600"/>
            <a:ext cx="2635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100">
                <a:solidFill>
                  <a:srgbClr val="000000"/>
                </a:solidFill>
                <a:latin typeface="Nimbus Roman No9 L"/>
              </a:rPr>
              <a:t>Data</a:t>
            </a:r>
            <a:endParaRPr lang="en-US" altLang="en-US" sz="2400"/>
          </a:p>
        </p:txBody>
      </p:sp>
      <p:sp>
        <p:nvSpPr>
          <p:cNvPr id="113726" name="Rectangle 65"/>
          <p:cNvSpPr>
            <a:spLocks noChangeArrowheads="1"/>
          </p:cNvSpPr>
          <p:nvPr/>
        </p:nvSpPr>
        <p:spPr bwMode="auto">
          <a:xfrm>
            <a:off x="1711325" y="3441700"/>
            <a:ext cx="52546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100">
                <a:solidFill>
                  <a:srgbClr val="000000"/>
                </a:solidFill>
                <a:latin typeface="Nimbus Roman No9 L"/>
              </a:rPr>
              <a:t>Direction</a:t>
            </a:r>
            <a:endParaRPr lang="en-US" altLang="en-US" sz="2400"/>
          </a:p>
        </p:txBody>
      </p:sp>
      <p:sp>
        <p:nvSpPr>
          <p:cNvPr id="113727" name="Rectangle 66"/>
          <p:cNvSpPr>
            <a:spLocks noChangeArrowheads="1"/>
          </p:cNvSpPr>
          <p:nvPr/>
        </p:nvSpPr>
        <p:spPr bwMode="auto">
          <a:xfrm>
            <a:off x="1741488" y="3605213"/>
            <a:ext cx="1555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100">
                <a:solidFill>
                  <a:srgbClr val="000000"/>
                </a:solidFill>
                <a:latin typeface="Nimbus Roman No9 L"/>
              </a:rPr>
              <a:t>Re</a:t>
            </a:r>
            <a:endParaRPr lang="en-US" altLang="en-US" sz="2400"/>
          </a:p>
        </p:txBody>
      </p:sp>
      <p:sp>
        <p:nvSpPr>
          <p:cNvPr id="113728" name="Rectangle 67"/>
          <p:cNvSpPr>
            <a:spLocks noChangeArrowheads="1"/>
          </p:cNvSpPr>
          <p:nvPr/>
        </p:nvSpPr>
        <p:spPr bwMode="auto">
          <a:xfrm>
            <a:off x="1890713" y="3605213"/>
            <a:ext cx="3079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100">
                <a:solidFill>
                  <a:srgbClr val="000000"/>
                </a:solidFill>
                <a:latin typeface="Nimbus Roman No9 L"/>
              </a:rPr>
              <a:t>gister</a:t>
            </a:r>
            <a:endParaRPr lang="en-US" altLang="en-US" sz="2400"/>
          </a:p>
        </p:txBody>
      </p:sp>
      <p:sp>
        <p:nvSpPr>
          <p:cNvPr id="113729" name="Rectangle 68"/>
          <p:cNvSpPr>
            <a:spLocks noChangeArrowheads="1"/>
          </p:cNvSpPr>
          <p:nvPr/>
        </p:nvSpPr>
        <p:spPr bwMode="auto">
          <a:xfrm>
            <a:off x="1800225" y="4848225"/>
            <a:ext cx="1555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100">
                <a:solidFill>
                  <a:srgbClr val="000000"/>
                </a:solidFill>
                <a:latin typeface="Nimbus Roman No9 L"/>
              </a:rPr>
              <a:t>Re</a:t>
            </a:r>
            <a:endParaRPr lang="en-US" altLang="en-US" sz="2400"/>
          </a:p>
        </p:txBody>
      </p:sp>
      <p:sp>
        <p:nvSpPr>
          <p:cNvPr id="113730" name="Rectangle 69"/>
          <p:cNvSpPr>
            <a:spLocks noChangeArrowheads="1"/>
          </p:cNvSpPr>
          <p:nvPr/>
        </p:nvSpPr>
        <p:spPr bwMode="auto">
          <a:xfrm>
            <a:off x="1951038" y="4848225"/>
            <a:ext cx="3079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100">
                <a:solidFill>
                  <a:srgbClr val="000000"/>
                </a:solidFill>
                <a:latin typeface="Nimbus Roman No9 L"/>
              </a:rPr>
              <a:t>gister</a:t>
            </a:r>
            <a:endParaRPr lang="en-US" altLang="en-US" sz="2400"/>
          </a:p>
        </p:txBody>
      </p:sp>
      <p:sp>
        <p:nvSpPr>
          <p:cNvPr id="113731" name="Rectangle 70"/>
          <p:cNvSpPr>
            <a:spLocks noChangeArrowheads="1"/>
          </p:cNvSpPr>
          <p:nvPr/>
        </p:nvSpPr>
        <p:spPr bwMode="auto">
          <a:xfrm>
            <a:off x="1876425" y="5072063"/>
            <a:ext cx="3159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100">
                <a:solidFill>
                  <a:srgbClr val="000000"/>
                </a:solidFill>
                <a:latin typeface="Nimbus Roman No9 L"/>
              </a:rPr>
              <a:t>select</a:t>
            </a:r>
            <a:endParaRPr lang="en-US" altLang="en-US" sz="2400"/>
          </a:p>
        </p:txBody>
      </p:sp>
      <p:sp>
        <p:nvSpPr>
          <p:cNvPr id="113732" name="Rectangle 71"/>
          <p:cNvSpPr>
            <a:spLocks noChangeArrowheads="1"/>
          </p:cNvSpPr>
          <p:nvPr/>
        </p:nvSpPr>
        <p:spPr bwMode="auto">
          <a:xfrm>
            <a:off x="3506788" y="4787900"/>
            <a:ext cx="3397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100">
                <a:solidFill>
                  <a:srgbClr val="000000"/>
                </a:solidFill>
                <a:latin typeface="Nimbus Roman No9 L"/>
              </a:rPr>
              <a:t>Status</a:t>
            </a:r>
            <a:endParaRPr lang="en-US" altLang="en-US" sz="2400"/>
          </a:p>
        </p:txBody>
      </p:sp>
      <p:sp>
        <p:nvSpPr>
          <p:cNvPr id="113733" name="Rectangle 72"/>
          <p:cNvSpPr>
            <a:spLocks noChangeArrowheads="1"/>
          </p:cNvSpPr>
          <p:nvPr/>
        </p:nvSpPr>
        <p:spPr bwMode="auto">
          <a:xfrm>
            <a:off x="3581400" y="4967288"/>
            <a:ext cx="2016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100">
                <a:solidFill>
                  <a:srgbClr val="000000"/>
                </a:solidFill>
                <a:latin typeface="Nimbus Roman No9 L"/>
              </a:rPr>
              <a:t>and</a:t>
            </a:r>
            <a:endParaRPr lang="en-US" altLang="en-US" sz="2400"/>
          </a:p>
        </p:txBody>
      </p:sp>
      <p:sp>
        <p:nvSpPr>
          <p:cNvPr id="113734" name="Rectangle 73"/>
          <p:cNvSpPr>
            <a:spLocks noChangeArrowheads="1"/>
          </p:cNvSpPr>
          <p:nvPr/>
        </p:nvSpPr>
        <p:spPr bwMode="auto">
          <a:xfrm>
            <a:off x="3476625" y="5132388"/>
            <a:ext cx="3937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100">
                <a:solidFill>
                  <a:srgbClr val="000000"/>
                </a:solidFill>
                <a:latin typeface="Nimbus Roman No9 L"/>
              </a:rPr>
              <a:t>control</a:t>
            </a:r>
            <a:endParaRPr lang="en-US" altLang="en-US" sz="2400"/>
          </a:p>
        </p:txBody>
      </p:sp>
      <p:sp>
        <p:nvSpPr>
          <p:cNvPr id="113735" name="Freeform 74"/>
          <p:cNvSpPr>
            <a:spLocks/>
          </p:cNvSpPr>
          <p:nvPr/>
        </p:nvSpPr>
        <p:spPr bwMode="auto">
          <a:xfrm>
            <a:off x="4105275" y="4832350"/>
            <a:ext cx="90488" cy="46038"/>
          </a:xfrm>
          <a:custGeom>
            <a:avLst/>
            <a:gdLst>
              <a:gd name="T0" fmla="*/ 6 w 6"/>
              <a:gd name="T1" fmla="*/ 0 h 3"/>
              <a:gd name="T2" fmla="*/ 0 w 6"/>
              <a:gd name="T3" fmla="*/ 2 h 3"/>
              <a:gd name="T4" fmla="*/ 6 w 6"/>
              <a:gd name="T5" fmla="*/ 3 h 3"/>
              <a:gd name="T6" fmla="*/ 6 w 6"/>
              <a:gd name="T7" fmla="*/ 2 h 3"/>
              <a:gd name="T8" fmla="*/ 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2"/>
                </a:lnTo>
                <a:lnTo>
                  <a:pt x="6" y="3"/>
                </a:lnTo>
                <a:lnTo>
                  <a:pt x="6" y="2"/>
                </a:lnTo>
                <a:lnTo>
                  <a:pt x="6"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736" name="Freeform 75"/>
          <p:cNvSpPr>
            <a:spLocks/>
          </p:cNvSpPr>
          <p:nvPr/>
        </p:nvSpPr>
        <p:spPr bwMode="auto">
          <a:xfrm>
            <a:off x="4105275" y="4832350"/>
            <a:ext cx="90488" cy="46038"/>
          </a:xfrm>
          <a:custGeom>
            <a:avLst/>
            <a:gdLst>
              <a:gd name="T0" fmla="*/ 57 w 57"/>
              <a:gd name="T1" fmla="*/ 0 h 29"/>
              <a:gd name="T2" fmla="*/ 0 w 57"/>
              <a:gd name="T3" fmla="*/ 19 h 29"/>
              <a:gd name="T4" fmla="*/ 57 w 57"/>
              <a:gd name="T5" fmla="*/ 29 h 29"/>
              <a:gd name="T6" fmla="*/ 57 w 57"/>
              <a:gd name="T7" fmla="*/ 19 h 29"/>
              <a:gd name="T8" fmla="*/ 57 w 57"/>
              <a:gd name="T9" fmla="*/ 0 h 29"/>
              <a:gd name="T10" fmla="*/ 0 60000 65536"/>
              <a:gd name="T11" fmla="*/ 0 60000 65536"/>
              <a:gd name="T12" fmla="*/ 0 60000 65536"/>
              <a:gd name="T13" fmla="*/ 0 60000 65536"/>
              <a:gd name="T14" fmla="*/ 0 60000 65536"/>
              <a:gd name="T15" fmla="*/ 0 w 57"/>
              <a:gd name="T16" fmla="*/ 0 h 29"/>
              <a:gd name="T17" fmla="*/ 57 w 57"/>
              <a:gd name="T18" fmla="*/ 29 h 29"/>
            </a:gdLst>
            <a:ahLst/>
            <a:cxnLst>
              <a:cxn ang="T10">
                <a:pos x="T0" y="T1"/>
              </a:cxn>
              <a:cxn ang="T11">
                <a:pos x="T2" y="T3"/>
              </a:cxn>
              <a:cxn ang="T12">
                <a:pos x="T4" y="T5"/>
              </a:cxn>
              <a:cxn ang="T13">
                <a:pos x="T6" y="T7"/>
              </a:cxn>
              <a:cxn ang="T14">
                <a:pos x="T8" y="T9"/>
              </a:cxn>
            </a:cxnLst>
            <a:rect l="T15" t="T16" r="T17" b="T18"/>
            <a:pathLst>
              <a:path w="57" h="29">
                <a:moveTo>
                  <a:pt x="57" y="0"/>
                </a:moveTo>
                <a:lnTo>
                  <a:pt x="0" y="19"/>
                </a:lnTo>
                <a:lnTo>
                  <a:pt x="57" y="29"/>
                </a:lnTo>
                <a:lnTo>
                  <a:pt x="57" y="19"/>
                </a:lnTo>
                <a:lnTo>
                  <a:pt x="57" y="0"/>
                </a:lnTo>
                <a:close/>
              </a:path>
            </a:pathLst>
          </a:custGeom>
          <a:solidFill>
            <a:srgbClr val="000000"/>
          </a:solidFill>
          <a:ln w="0">
            <a:solidFill>
              <a:srgbClr val="000000"/>
            </a:solidFill>
            <a:prstDash val="solid"/>
            <a:round/>
            <a:headEnd/>
            <a:tailEnd/>
          </a:ln>
        </p:spPr>
        <p:txBody>
          <a:bodyPr/>
          <a:lstStyle/>
          <a:p>
            <a:endParaRPr lang="en-IN"/>
          </a:p>
        </p:txBody>
      </p:sp>
      <p:sp>
        <p:nvSpPr>
          <p:cNvPr id="113737" name="Line 76"/>
          <p:cNvSpPr>
            <a:spLocks noChangeShapeType="1"/>
          </p:cNvSpPr>
          <p:nvPr/>
        </p:nvSpPr>
        <p:spPr bwMode="auto">
          <a:xfrm flipH="1">
            <a:off x="4195763" y="4862513"/>
            <a:ext cx="433387"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3738" name="Freeform 77"/>
          <p:cNvSpPr>
            <a:spLocks/>
          </p:cNvSpPr>
          <p:nvPr/>
        </p:nvSpPr>
        <p:spPr bwMode="auto">
          <a:xfrm>
            <a:off x="4105275" y="5251450"/>
            <a:ext cx="90488" cy="46038"/>
          </a:xfrm>
          <a:custGeom>
            <a:avLst/>
            <a:gdLst>
              <a:gd name="T0" fmla="*/ 6 w 6"/>
              <a:gd name="T1" fmla="*/ 0 h 3"/>
              <a:gd name="T2" fmla="*/ 0 w 6"/>
              <a:gd name="T3" fmla="*/ 1 h 3"/>
              <a:gd name="T4" fmla="*/ 6 w 6"/>
              <a:gd name="T5" fmla="*/ 3 h 3"/>
              <a:gd name="T6" fmla="*/ 6 w 6"/>
              <a:gd name="T7" fmla="*/ 1 h 3"/>
              <a:gd name="T8" fmla="*/ 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739" name="Freeform 78"/>
          <p:cNvSpPr>
            <a:spLocks/>
          </p:cNvSpPr>
          <p:nvPr/>
        </p:nvSpPr>
        <p:spPr bwMode="auto">
          <a:xfrm>
            <a:off x="4105275" y="5251450"/>
            <a:ext cx="90488" cy="46038"/>
          </a:xfrm>
          <a:custGeom>
            <a:avLst/>
            <a:gdLst>
              <a:gd name="T0" fmla="*/ 57 w 57"/>
              <a:gd name="T1" fmla="*/ 0 h 29"/>
              <a:gd name="T2" fmla="*/ 0 w 57"/>
              <a:gd name="T3" fmla="*/ 10 h 29"/>
              <a:gd name="T4" fmla="*/ 57 w 57"/>
              <a:gd name="T5" fmla="*/ 29 h 29"/>
              <a:gd name="T6" fmla="*/ 57 w 57"/>
              <a:gd name="T7" fmla="*/ 10 h 29"/>
              <a:gd name="T8" fmla="*/ 57 w 57"/>
              <a:gd name="T9" fmla="*/ 0 h 29"/>
              <a:gd name="T10" fmla="*/ 0 60000 65536"/>
              <a:gd name="T11" fmla="*/ 0 60000 65536"/>
              <a:gd name="T12" fmla="*/ 0 60000 65536"/>
              <a:gd name="T13" fmla="*/ 0 60000 65536"/>
              <a:gd name="T14" fmla="*/ 0 60000 65536"/>
              <a:gd name="T15" fmla="*/ 0 w 57"/>
              <a:gd name="T16" fmla="*/ 0 h 29"/>
              <a:gd name="T17" fmla="*/ 57 w 57"/>
              <a:gd name="T18" fmla="*/ 29 h 29"/>
            </a:gdLst>
            <a:ahLst/>
            <a:cxnLst>
              <a:cxn ang="T10">
                <a:pos x="T0" y="T1"/>
              </a:cxn>
              <a:cxn ang="T11">
                <a:pos x="T2" y="T3"/>
              </a:cxn>
              <a:cxn ang="T12">
                <a:pos x="T4" y="T5"/>
              </a:cxn>
              <a:cxn ang="T13">
                <a:pos x="T6" y="T7"/>
              </a:cxn>
              <a:cxn ang="T14">
                <a:pos x="T8" y="T9"/>
              </a:cxn>
            </a:cxnLst>
            <a:rect l="T15" t="T16" r="T17" b="T18"/>
            <a:pathLst>
              <a:path w="57" h="29">
                <a:moveTo>
                  <a:pt x="57" y="0"/>
                </a:moveTo>
                <a:lnTo>
                  <a:pt x="0" y="10"/>
                </a:lnTo>
                <a:lnTo>
                  <a:pt x="57" y="29"/>
                </a:lnTo>
                <a:lnTo>
                  <a:pt x="57" y="10"/>
                </a:lnTo>
                <a:lnTo>
                  <a:pt x="57" y="0"/>
                </a:lnTo>
                <a:close/>
              </a:path>
            </a:pathLst>
          </a:custGeom>
          <a:solidFill>
            <a:srgbClr val="000000"/>
          </a:solidFill>
          <a:ln w="0">
            <a:solidFill>
              <a:srgbClr val="000000"/>
            </a:solidFill>
            <a:prstDash val="solid"/>
            <a:round/>
            <a:headEnd/>
            <a:tailEnd/>
          </a:ln>
        </p:spPr>
        <p:txBody>
          <a:bodyPr/>
          <a:lstStyle/>
          <a:p>
            <a:endParaRPr lang="en-IN"/>
          </a:p>
        </p:txBody>
      </p:sp>
      <p:sp>
        <p:nvSpPr>
          <p:cNvPr id="113740" name="Freeform 79"/>
          <p:cNvSpPr>
            <a:spLocks/>
          </p:cNvSpPr>
          <p:nvPr/>
        </p:nvSpPr>
        <p:spPr bwMode="auto">
          <a:xfrm>
            <a:off x="4524375" y="5251450"/>
            <a:ext cx="88900" cy="46038"/>
          </a:xfrm>
          <a:custGeom>
            <a:avLst/>
            <a:gdLst>
              <a:gd name="T0" fmla="*/ 0 w 6"/>
              <a:gd name="T1" fmla="*/ 3 h 3"/>
              <a:gd name="T2" fmla="*/ 6 w 6"/>
              <a:gd name="T3" fmla="*/ 1 h 3"/>
              <a:gd name="T4" fmla="*/ 0 w 6"/>
              <a:gd name="T5" fmla="*/ 0 h 3"/>
              <a:gd name="T6" fmla="*/ 0 w 6"/>
              <a:gd name="T7" fmla="*/ 1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741" name="Freeform 80"/>
          <p:cNvSpPr>
            <a:spLocks/>
          </p:cNvSpPr>
          <p:nvPr/>
        </p:nvSpPr>
        <p:spPr bwMode="auto">
          <a:xfrm>
            <a:off x="4524375" y="5251450"/>
            <a:ext cx="88900" cy="46038"/>
          </a:xfrm>
          <a:custGeom>
            <a:avLst/>
            <a:gdLst>
              <a:gd name="T0" fmla="*/ 0 w 56"/>
              <a:gd name="T1" fmla="*/ 29 h 29"/>
              <a:gd name="T2" fmla="*/ 56 w 56"/>
              <a:gd name="T3" fmla="*/ 10 h 29"/>
              <a:gd name="T4" fmla="*/ 0 w 56"/>
              <a:gd name="T5" fmla="*/ 0 h 29"/>
              <a:gd name="T6" fmla="*/ 0 w 56"/>
              <a:gd name="T7" fmla="*/ 10 h 29"/>
              <a:gd name="T8" fmla="*/ 0 w 56"/>
              <a:gd name="T9" fmla="*/ 29 h 29"/>
              <a:gd name="T10" fmla="*/ 0 60000 65536"/>
              <a:gd name="T11" fmla="*/ 0 60000 65536"/>
              <a:gd name="T12" fmla="*/ 0 60000 65536"/>
              <a:gd name="T13" fmla="*/ 0 60000 65536"/>
              <a:gd name="T14" fmla="*/ 0 60000 65536"/>
              <a:gd name="T15" fmla="*/ 0 w 56"/>
              <a:gd name="T16" fmla="*/ 0 h 29"/>
              <a:gd name="T17" fmla="*/ 56 w 56"/>
              <a:gd name="T18" fmla="*/ 29 h 29"/>
            </a:gdLst>
            <a:ahLst/>
            <a:cxnLst>
              <a:cxn ang="T10">
                <a:pos x="T0" y="T1"/>
              </a:cxn>
              <a:cxn ang="T11">
                <a:pos x="T2" y="T3"/>
              </a:cxn>
              <a:cxn ang="T12">
                <a:pos x="T4" y="T5"/>
              </a:cxn>
              <a:cxn ang="T13">
                <a:pos x="T6" y="T7"/>
              </a:cxn>
              <a:cxn ang="T14">
                <a:pos x="T8" y="T9"/>
              </a:cxn>
            </a:cxnLst>
            <a:rect l="T15" t="T16" r="T17" b="T18"/>
            <a:pathLst>
              <a:path w="56" h="29">
                <a:moveTo>
                  <a:pt x="0" y="29"/>
                </a:moveTo>
                <a:lnTo>
                  <a:pt x="56" y="10"/>
                </a:lnTo>
                <a:lnTo>
                  <a:pt x="0" y="0"/>
                </a:lnTo>
                <a:lnTo>
                  <a:pt x="0" y="10"/>
                </a:lnTo>
                <a:lnTo>
                  <a:pt x="0" y="29"/>
                </a:lnTo>
                <a:close/>
              </a:path>
            </a:pathLst>
          </a:custGeom>
          <a:solidFill>
            <a:srgbClr val="000000"/>
          </a:solidFill>
          <a:ln w="0">
            <a:solidFill>
              <a:srgbClr val="000000"/>
            </a:solidFill>
            <a:prstDash val="solid"/>
            <a:round/>
            <a:headEnd/>
            <a:tailEnd/>
          </a:ln>
        </p:spPr>
        <p:txBody>
          <a:bodyPr/>
          <a:lstStyle/>
          <a:p>
            <a:endParaRPr lang="en-IN"/>
          </a:p>
        </p:txBody>
      </p:sp>
      <p:sp>
        <p:nvSpPr>
          <p:cNvPr id="113742" name="Line 81"/>
          <p:cNvSpPr>
            <a:spLocks noChangeShapeType="1"/>
          </p:cNvSpPr>
          <p:nvPr/>
        </p:nvSpPr>
        <p:spPr bwMode="auto">
          <a:xfrm flipH="1">
            <a:off x="4195763" y="5267325"/>
            <a:ext cx="328612"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3743" name="Freeform 82"/>
          <p:cNvSpPr>
            <a:spLocks/>
          </p:cNvSpPr>
          <p:nvPr/>
        </p:nvSpPr>
        <p:spPr bwMode="auto">
          <a:xfrm>
            <a:off x="947738" y="6030913"/>
            <a:ext cx="90487" cy="44450"/>
          </a:xfrm>
          <a:custGeom>
            <a:avLst/>
            <a:gdLst>
              <a:gd name="T0" fmla="*/ 6 w 6"/>
              <a:gd name="T1" fmla="*/ 0 h 3"/>
              <a:gd name="T2" fmla="*/ 0 w 6"/>
              <a:gd name="T3" fmla="*/ 1 h 3"/>
              <a:gd name="T4" fmla="*/ 6 w 6"/>
              <a:gd name="T5" fmla="*/ 3 h 3"/>
              <a:gd name="T6" fmla="*/ 6 w 6"/>
              <a:gd name="T7" fmla="*/ 1 h 3"/>
              <a:gd name="T8" fmla="*/ 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744" name="Freeform 83"/>
          <p:cNvSpPr>
            <a:spLocks/>
          </p:cNvSpPr>
          <p:nvPr/>
        </p:nvSpPr>
        <p:spPr bwMode="auto">
          <a:xfrm>
            <a:off x="947738" y="6030913"/>
            <a:ext cx="90487" cy="44450"/>
          </a:xfrm>
          <a:custGeom>
            <a:avLst/>
            <a:gdLst>
              <a:gd name="T0" fmla="*/ 57 w 57"/>
              <a:gd name="T1" fmla="*/ 0 h 28"/>
              <a:gd name="T2" fmla="*/ 0 w 57"/>
              <a:gd name="T3" fmla="*/ 9 h 28"/>
              <a:gd name="T4" fmla="*/ 57 w 57"/>
              <a:gd name="T5" fmla="*/ 28 h 28"/>
              <a:gd name="T6" fmla="*/ 57 w 57"/>
              <a:gd name="T7" fmla="*/ 9 h 28"/>
              <a:gd name="T8" fmla="*/ 57 w 57"/>
              <a:gd name="T9" fmla="*/ 0 h 28"/>
              <a:gd name="T10" fmla="*/ 0 60000 65536"/>
              <a:gd name="T11" fmla="*/ 0 60000 65536"/>
              <a:gd name="T12" fmla="*/ 0 60000 65536"/>
              <a:gd name="T13" fmla="*/ 0 60000 65536"/>
              <a:gd name="T14" fmla="*/ 0 60000 65536"/>
              <a:gd name="T15" fmla="*/ 0 w 57"/>
              <a:gd name="T16" fmla="*/ 0 h 28"/>
              <a:gd name="T17" fmla="*/ 57 w 57"/>
              <a:gd name="T18" fmla="*/ 28 h 28"/>
            </a:gdLst>
            <a:ahLst/>
            <a:cxnLst>
              <a:cxn ang="T10">
                <a:pos x="T0" y="T1"/>
              </a:cxn>
              <a:cxn ang="T11">
                <a:pos x="T2" y="T3"/>
              </a:cxn>
              <a:cxn ang="T12">
                <a:pos x="T4" y="T5"/>
              </a:cxn>
              <a:cxn ang="T13">
                <a:pos x="T6" y="T7"/>
              </a:cxn>
              <a:cxn ang="T14">
                <a:pos x="T8" y="T9"/>
              </a:cxn>
            </a:cxnLst>
            <a:rect l="T15" t="T16" r="T17" b="T18"/>
            <a:pathLst>
              <a:path w="57" h="28">
                <a:moveTo>
                  <a:pt x="57" y="0"/>
                </a:moveTo>
                <a:lnTo>
                  <a:pt x="0" y="9"/>
                </a:lnTo>
                <a:lnTo>
                  <a:pt x="57" y="28"/>
                </a:lnTo>
                <a:lnTo>
                  <a:pt x="57" y="9"/>
                </a:lnTo>
                <a:lnTo>
                  <a:pt x="57" y="0"/>
                </a:lnTo>
                <a:close/>
              </a:path>
            </a:pathLst>
          </a:custGeom>
          <a:solidFill>
            <a:srgbClr val="000000"/>
          </a:solidFill>
          <a:ln w="0">
            <a:solidFill>
              <a:srgbClr val="000000"/>
            </a:solidFill>
            <a:prstDash val="solid"/>
            <a:round/>
            <a:headEnd/>
            <a:tailEnd/>
          </a:ln>
        </p:spPr>
        <p:txBody>
          <a:bodyPr/>
          <a:lstStyle/>
          <a:p>
            <a:endParaRPr lang="en-IN"/>
          </a:p>
        </p:txBody>
      </p:sp>
      <p:sp>
        <p:nvSpPr>
          <p:cNvPr id="113745" name="Freeform 84"/>
          <p:cNvSpPr>
            <a:spLocks/>
          </p:cNvSpPr>
          <p:nvPr/>
        </p:nvSpPr>
        <p:spPr bwMode="auto">
          <a:xfrm>
            <a:off x="1038225" y="5476875"/>
            <a:ext cx="2633663" cy="568325"/>
          </a:xfrm>
          <a:custGeom>
            <a:avLst/>
            <a:gdLst>
              <a:gd name="T0" fmla="*/ 0 w 176"/>
              <a:gd name="T1" fmla="*/ 38 h 38"/>
              <a:gd name="T2" fmla="*/ 176 w 176"/>
              <a:gd name="T3" fmla="*/ 38 h 38"/>
              <a:gd name="T4" fmla="*/ 176 w 176"/>
              <a:gd name="T5" fmla="*/ 0 h 38"/>
              <a:gd name="T6" fmla="*/ 0 60000 65536"/>
              <a:gd name="T7" fmla="*/ 0 60000 65536"/>
              <a:gd name="T8" fmla="*/ 0 60000 65536"/>
              <a:gd name="T9" fmla="*/ 0 w 176"/>
              <a:gd name="T10" fmla="*/ 0 h 38"/>
              <a:gd name="T11" fmla="*/ 176 w 176"/>
              <a:gd name="T12" fmla="*/ 38 h 38"/>
            </a:gdLst>
            <a:ahLst/>
            <a:cxnLst>
              <a:cxn ang="T6">
                <a:pos x="T0" y="T1"/>
              </a:cxn>
              <a:cxn ang="T7">
                <a:pos x="T2" y="T3"/>
              </a:cxn>
              <a:cxn ang="T8">
                <a:pos x="T4" y="T5"/>
              </a:cxn>
            </a:cxnLst>
            <a:rect l="T9" t="T10" r="T11" b="T12"/>
            <a:pathLst>
              <a:path w="176" h="38">
                <a:moveTo>
                  <a:pt x="0" y="38"/>
                </a:moveTo>
                <a:lnTo>
                  <a:pt x="176" y="38"/>
                </a:lnTo>
                <a:lnTo>
                  <a:pt x="176"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746" name="Freeform 85"/>
          <p:cNvSpPr>
            <a:spLocks/>
          </p:cNvSpPr>
          <p:nvPr/>
        </p:nvSpPr>
        <p:spPr bwMode="auto">
          <a:xfrm>
            <a:off x="1366838" y="4459288"/>
            <a:ext cx="90487" cy="44450"/>
          </a:xfrm>
          <a:custGeom>
            <a:avLst/>
            <a:gdLst>
              <a:gd name="T0" fmla="*/ 0 w 6"/>
              <a:gd name="T1" fmla="*/ 3 h 3"/>
              <a:gd name="T2" fmla="*/ 6 w 6"/>
              <a:gd name="T3" fmla="*/ 2 h 3"/>
              <a:gd name="T4" fmla="*/ 0 w 6"/>
              <a:gd name="T5" fmla="*/ 0 h 3"/>
              <a:gd name="T6" fmla="*/ 0 w 6"/>
              <a:gd name="T7" fmla="*/ 2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747" name="Freeform 86"/>
          <p:cNvSpPr>
            <a:spLocks/>
          </p:cNvSpPr>
          <p:nvPr/>
        </p:nvSpPr>
        <p:spPr bwMode="auto">
          <a:xfrm>
            <a:off x="1366838" y="4459288"/>
            <a:ext cx="90487" cy="44450"/>
          </a:xfrm>
          <a:custGeom>
            <a:avLst/>
            <a:gdLst>
              <a:gd name="T0" fmla="*/ 0 w 57"/>
              <a:gd name="T1" fmla="*/ 28 h 28"/>
              <a:gd name="T2" fmla="*/ 57 w 57"/>
              <a:gd name="T3" fmla="*/ 19 h 28"/>
              <a:gd name="T4" fmla="*/ 0 w 57"/>
              <a:gd name="T5" fmla="*/ 0 h 28"/>
              <a:gd name="T6" fmla="*/ 0 w 57"/>
              <a:gd name="T7" fmla="*/ 19 h 28"/>
              <a:gd name="T8" fmla="*/ 0 w 57"/>
              <a:gd name="T9" fmla="*/ 28 h 28"/>
              <a:gd name="T10" fmla="*/ 0 60000 65536"/>
              <a:gd name="T11" fmla="*/ 0 60000 65536"/>
              <a:gd name="T12" fmla="*/ 0 60000 65536"/>
              <a:gd name="T13" fmla="*/ 0 60000 65536"/>
              <a:gd name="T14" fmla="*/ 0 60000 65536"/>
              <a:gd name="T15" fmla="*/ 0 w 57"/>
              <a:gd name="T16" fmla="*/ 0 h 28"/>
              <a:gd name="T17" fmla="*/ 57 w 57"/>
              <a:gd name="T18" fmla="*/ 28 h 28"/>
            </a:gdLst>
            <a:ahLst/>
            <a:cxnLst>
              <a:cxn ang="T10">
                <a:pos x="T0" y="T1"/>
              </a:cxn>
              <a:cxn ang="T11">
                <a:pos x="T2" y="T3"/>
              </a:cxn>
              <a:cxn ang="T12">
                <a:pos x="T4" y="T5"/>
              </a:cxn>
              <a:cxn ang="T13">
                <a:pos x="T6" y="T7"/>
              </a:cxn>
              <a:cxn ang="T14">
                <a:pos x="T8" y="T9"/>
              </a:cxn>
            </a:cxnLst>
            <a:rect l="T15" t="T16" r="T17" b="T18"/>
            <a:pathLst>
              <a:path w="57" h="28">
                <a:moveTo>
                  <a:pt x="0" y="28"/>
                </a:moveTo>
                <a:lnTo>
                  <a:pt x="57" y="19"/>
                </a:lnTo>
                <a:lnTo>
                  <a:pt x="0" y="0"/>
                </a:lnTo>
                <a:lnTo>
                  <a:pt x="0" y="19"/>
                </a:lnTo>
                <a:lnTo>
                  <a:pt x="0" y="28"/>
                </a:lnTo>
                <a:close/>
              </a:path>
            </a:pathLst>
          </a:custGeom>
          <a:solidFill>
            <a:srgbClr val="000000"/>
          </a:solidFill>
          <a:ln w="0">
            <a:solidFill>
              <a:srgbClr val="000000"/>
            </a:solidFill>
            <a:prstDash val="solid"/>
            <a:round/>
            <a:headEnd/>
            <a:tailEnd/>
          </a:ln>
        </p:spPr>
        <p:txBody>
          <a:bodyPr/>
          <a:lstStyle/>
          <a:p>
            <a:endParaRPr lang="en-IN"/>
          </a:p>
        </p:txBody>
      </p:sp>
      <p:sp>
        <p:nvSpPr>
          <p:cNvPr id="113748" name="Line 87"/>
          <p:cNvSpPr>
            <a:spLocks noChangeShapeType="1"/>
          </p:cNvSpPr>
          <p:nvPr/>
        </p:nvSpPr>
        <p:spPr bwMode="auto">
          <a:xfrm>
            <a:off x="917575" y="4489450"/>
            <a:ext cx="434975"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3749" name="Freeform 88"/>
          <p:cNvSpPr>
            <a:spLocks/>
          </p:cNvSpPr>
          <p:nvPr/>
        </p:nvSpPr>
        <p:spPr bwMode="auto">
          <a:xfrm>
            <a:off x="1366838" y="4668838"/>
            <a:ext cx="90487" cy="30162"/>
          </a:xfrm>
          <a:custGeom>
            <a:avLst/>
            <a:gdLst>
              <a:gd name="T0" fmla="*/ 0 w 6"/>
              <a:gd name="T1" fmla="*/ 2 h 2"/>
              <a:gd name="T2" fmla="*/ 6 w 6"/>
              <a:gd name="T3" fmla="*/ 1 h 2"/>
              <a:gd name="T4" fmla="*/ 0 w 6"/>
              <a:gd name="T5" fmla="*/ 0 h 2"/>
              <a:gd name="T6" fmla="*/ 0 w 6"/>
              <a:gd name="T7" fmla="*/ 1 h 2"/>
              <a:gd name="T8" fmla="*/ 0 w 6"/>
              <a:gd name="T9" fmla="*/ 2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750" name="Freeform 89"/>
          <p:cNvSpPr>
            <a:spLocks/>
          </p:cNvSpPr>
          <p:nvPr/>
        </p:nvSpPr>
        <p:spPr bwMode="auto">
          <a:xfrm>
            <a:off x="1366838" y="4668838"/>
            <a:ext cx="90487" cy="30162"/>
          </a:xfrm>
          <a:custGeom>
            <a:avLst/>
            <a:gdLst>
              <a:gd name="T0" fmla="*/ 0 w 57"/>
              <a:gd name="T1" fmla="*/ 19 h 19"/>
              <a:gd name="T2" fmla="*/ 57 w 57"/>
              <a:gd name="T3" fmla="*/ 9 h 19"/>
              <a:gd name="T4" fmla="*/ 0 w 57"/>
              <a:gd name="T5" fmla="*/ 0 h 19"/>
              <a:gd name="T6" fmla="*/ 0 w 57"/>
              <a:gd name="T7" fmla="*/ 9 h 19"/>
              <a:gd name="T8" fmla="*/ 0 w 57"/>
              <a:gd name="T9" fmla="*/ 19 h 19"/>
              <a:gd name="T10" fmla="*/ 0 60000 65536"/>
              <a:gd name="T11" fmla="*/ 0 60000 65536"/>
              <a:gd name="T12" fmla="*/ 0 60000 65536"/>
              <a:gd name="T13" fmla="*/ 0 60000 65536"/>
              <a:gd name="T14" fmla="*/ 0 60000 65536"/>
              <a:gd name="T15" fmla="*/ 0 w 57"/>
              <a:gd name="T16" fmla="*/ 0 h 19"/>
              <a:gd name="T17" fmla="*/ 57 w 57"/>
              <a:gd name="T18" fmla="*/ 19 h 19"/>
            </a:gdLst>
            <a:ahLst/>
            <a:cxnLst>
              <a:cxn ang="T10">
                <a:pos x="T0" y="T1"/>
              </a:cxn>
              <a:cxn ang="T11">
                <a:pos x="T2" y="T3"/>
              </a:cxn>
              <a:cxn ang="T12">
                <a:pos x="T4" y="T5"/>
              </a:cxn>
              <a:cxn ang="T13">
                <a:pos x="T6" y="T7"/>
              </a:cxn>
              <a:cxn ang="T14">
                <a:pos x="T8" y="T9"/>
              </a:cxn>
            </a:cxnLst>
            <a:rect l="T15" t="T16" r="T17" b="T18"/>
            <a:pathLst>
              <a:path w="57" h="19">
                <a:moveTo>
                  <a:pt x="0" y="19"/>
                </a:moveTo>
                <a:lnTo>
                  <a:pt x="57" y="9"/>
                </a:lnTo>
                <a:lnTo>
                  <a:pt x="0" y="0"/>
                </a:lnTo>
                <a:lnTo>
                  <a:pt x="0" y="9"/>
                </a:lnTo>
                <a:lnTo>
                  <a:pt x="0" y="19"/>
                </a:lnTo>
                <a:close/>
              </a:path>
            </a:pathLst>
          </a:custGeom>
          <a:solidFill>
            <a:srgbClr val="000000"/>
          </a:solidFill>
          <a:ln w="0">
            <a:solidFill>
              <a:srgbClr val="000000"/>
            </a:solidFill>
            <a:prstDash val="solid"/>
            <a:round/>
            <a:headEnd/>
            <a:tailEnd/>
          </a:ln>
        </p:spPr>
        <p:txBody>
          <a:bodyPr/>
          <a:lstStyle/>
          <a:p>
            <a:endParaRPr lang="en-IN"/>
          </a:p>
        </p:txBody>
      </p:sp>
      <p:sp>
        <p:nvSpPr>
          <p:cNvPr id="113751" name="Line 90"/>
          <p:cNvSpPr>
            <a:spLocks noChangeShapeType="1"/>
          </p:cNvSpPr>
          <p:nvPr/>
        </p:nvSpPr>
        <p:spPr bwMode="auto">
          <a:xfrm>
            <a:off x="917575" y="4683125"/>
            <a:ext cx="434975"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3752" name="Freeform 91"/>
          <p:cNvSpPr>
            <a:spLocks/>
          </p:cNvSpPr>
          <p:nvPr/>
        </p:nvSpPr>
        <p:spPr bwMode="auto">
          <a:xfrm>
            <a:off x="1366838" y="4848225"/>
            <a:ext cx="90487" cy="44450"/>
          </a:xfrm>
          <a:custGeom>
            <a:avLst/>
            <a:gdLst>
              <a:gd name="T0" fmla="*/ 0 w 6"/>
              <a:gd name="T1" fmla="*/ 3 h 3"/>
              <a:gd name="T2" fmla="*/ 6 w 6"/>
              <a:gd name="T3" fmla="*/ 2 h 3"/>
              <a:gd name="T4" fmla="*/ 0 w 6"/>
              <a:gd name="T5" fmla="*/ 0 h 3"/>
              <a:gd name="T6" fmla="*/ 0 w 6"/>
              <a:gd name="T7" fmla="*/ 2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753" name="Freeform 92"/>
          <p:cNvSpPr>
            <a:spLocks/>
          </p:cNvSpPr>
          <p:nvPr/>
        </p:nvSpPr>
        <p:spPr bwMode="auto">
          <a:xfrm>
            <a:off x="1366838" y="4848225"/>
            <a:ext cx="90487" cy="44450"/>
          </a:xfrm>
          <a:custGeom>
            <a:avLst/>
            <a:gdLst>
              <a:gd name="T0" fmla="*/ 0 w 57"/>
              <a:gd name="T1" fmla="*/ 28 h 28"/>
              <a:gd name="T2" fmla="*/ 57 w 57"/>
              <a:gd name="T3" fmla="*/ 19 h 28"/>
              <a:gd name="T4" fmla="*/ 0 w 57"/>
              <a:gd name="T5" fmla="*/ 0 h 28"/>
              <a:gd name="T6" fmla="*/ 0 w 57"/>
              <a:gd name="T7" fmla="*/ 19 h 28"/>
              <a:gd name="T8" fmla="*/ 0 w 57"/>
              <a:gd name="T9" fmla="*/ 28 h 28"/>
              <a:gd name="T10" fmla="*/ 0 60000 65536"/>
              <a:gd name="T11" fmla="*/ 0 60000 65536"/>
              <a:gd name="T12" fmla="*/ 0 60000 65536"/>
              <a:gd name="T13" fmla="*/ 0 60000 65536"/>
              <a:gd name="T14" fmla="*/ 0 60000 65536"/>
              <a:gd name="T15" fmla="*/ 0 w 57"/>
              <a:gd name="T16" fmla="*/ 0 h 28"/>
              <a:gd name="T17" fmla="*/ 57 w 57"/>
              <a:gd name="T18" fmla="*/ 28 h 28"/>
            </a:gdLst>
            <a:ahLst/>
            <a:cxnLst>
              <a:cxn ang="T10">
                <a:pos x="T0" y="T1"/>
              </a:cxn>
              <a:cxn ang="T11">
                <a:pos x="T2" y="T3"/>
              </a:cxn>
              <a:cxn ang="T12">
                <a:pos x="T4" y="T5"/>
              </a:cxn>
              <a:cxn ang="T13">
                <a:pos x="T6" y="T7"/>
              </a:cxn>
              <a:cxn ang="T14">
                <a:pos x="T8" y="T9"/>
              </a:cxn>
            </a:cxnLst>
            <a:rect l="T15" t="T16" r="T17" b="T18"/>
            <a:pathLst>
              <a:path w="57" h="28">
                <a:moveTo>
                  <a:pt x="0" y="28"/>
                </a:moveTo>
                <a:lnTo>
                  <a:pt x="57" y="19"/>
                </a:lnTo>
                <a:lnTo>
                  <a:pt x="0" y="0"/>
                </a:lnTo>
                <a:lnTo>
                  <a:pt x="0" y="19"/>
                </a:lnTo>
                <a:lnTo>
                  <a:pt x="0" y="28"/>
                </a:lnTo>
                <a:close/>
              </a:path>
            </a:pathLst>
          </a:custGeom>
          <a:solidFill>
            <a:srgbClr val="000000"/>
          </a:solidFill>
          <a:ln w="0">
            <a:solidFill>
              <a:srgbClr val="000000"/>
            </a:solidFill>
            <a:prstDash val="solid"/>
            <a:round/>
            <a:headEnd/>
            <a:tailEnd/>
          </a:ln>
        </p:spPr>
        <p:txBody>
          <a:bodyPr/>
          <a:lstStyle/>
          <a:p>
            <a:endParaRPr lang="en-IN"/>
          </a:p>
        </p:txBody>
      </p:sp>
      <p:sp>
        <p:nvSpPr>
          <p:cNvPr id="113754" name="Line 93"/>
          <p:cNvSpPr>
            <a:spLocks noChangeShapeType="1"/>
          </p:cNvSpPr>
          <p:nvPr/>
        </p:nvSpPr>
        <p:spPr bwMode="auto">
          <a:xfrm>
            <a:off x="917575" y="4878388"/>
            <a:ext cx="434975"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3755" name="Freeform 94"/>
          <p:cNvSpPr>
            <a:spLocks/>
          </p:cNvSpPr>
          <p:nvPr/>
        </p:nvSpPr>
        <p:spPr bwMode="auto">
          <a:xfrm>
            <a:off x="1366838" y="5041900"/>
            <a:ext cx="90487" cy="30163"/>
          </a:xfrm>
          <a:custGeom>
            <a:avLst/>
            <a:gdLst>
              <a:gd name="T0" fmla="*/ 0 w 6"/>
              <a:gd name="T1" fmla="*/ 2 h 2"/>
              <a:gd name="T2" fmla="*/ 6 w 6"/>
              <a:gd name="T3" fmla="*/ 1 h 2"/>
              <a:gd name="T4" fmla="*/ 0 w 6"/>
              <a:gd name="T5" fmla="*/ 0 h 2"/>
              <a:gd name="T6" fmla="*/ 0 w 6"/>
              <a:gd name="T7" fmla="*/ 1 h 2"/>
              <a:gd name="T8" fmla="*/ 0 w 6"/>
              <a:gd name="T9" fmla="*/ 2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756" name="Freeform 95"/>
          <p:cNvSpPr>
            <a:spLocks/>
          </p:cNvSpPr>
          <p:nvPr/>
        </p:nvSpPr>
        <p:spPr bwMode="auto">
          <a:xfrm>
            <a:off x="1366838" y="5041900"/>
            <a:ext cx="90487" cy="30163"/>
          </a:xfrm>
          <a:custGeom>
            <a:avLst/>
            <a:gdLst>
              <a:gd name="T0" fmla="*/ 0 w 57"/>
              <a:gd name="T1" fmla="*/ 19 h 19"/>
              <a:gd name="T2" fmla="*/ 57 w 57"/>
              <a:gd name="T3" fmla="*/ 10 h 19"/>
              <a:gd name="T4" fmla="*/ 0 w 57"/>
              <a:gd name="T5" fmla="*/ 0 h 19"/>
              <a:gd name="T6" fmla="*/ 0 w 57"/>
              <a:gd name="T7" fmla="*/ 10 h 19"/>
              <a:gd name="T8" fmla="*/ 0 w 57"/>
              <a:gd name="T9" fmla="*/ 19 h 19"/>
              <a:gd name="T10" fmla="*/ 0 60000 65536"/>
              <a:gd name="T11" fmla="*/ 0 60000 65536"/>
              <a:gd name="T12" fmla="*/ 0 60000 65536"/>
              <a:gd name="T13" fmla="*/ 0 60000 65536"/>
              <a:gd name="T14" fmla="*/ 0 60000 65536"/>
              <a:gd name="T15" fmla="*/ 0 w 57"/>
              <a:gd name="T16" fmla="*/ 0 h 19"/>
              <a:gd name="T17" fmla="*/ 57 w 57"/>
              <a:gd name="T18" fmla="*/ 19 h 19"/>
            </a:gdLst>
            <a:ahLst/>
            <a:cxnLst>
              <a:cxn ang="T10">
                <a:pos x="T0" y="T1"/>
              </a:cxn>
              <a:cxn ang="T11">
                <a:pos x="T2" y="T3"/>
              </a:cxn>
              <a:cxn ang="T12">
                <a:pos x="T4" y="T5"/>
              </a:cxn>
              <a:cxn ang="T13">
                <a:pos x="T6" y="T7"/>
              </a:cxn>
              <a:cxn ang="T14">
                <a:pos x="T8" y="T9"/>
              </a:cxn>
            </a:cxnLst>
            <a:rect l="T15" t="T16" r="T17" b="T18"/>
            <a:pathLst>
              <a:path w="57" h="19">
                <a:moveTo>
                  <a:pt x="0" y="19"/>
                </a:moveTo>
                <a:lnTo>
                  <a:pt x="57" y="10"/>
                </a:lnTo>
                <a:lnTo>
                  <a:pt x="0" y="0"/>
                </a:lnTo>
                <a:lnTo>
                  <a:pt x="0" y="10"/>
                </a:lnTo>
                <a:lnTo>
                  <a:pt x="0" y="19"/>
                </a:lnTo>
                <a:close/>
              </a:path>
            </a:pathLst>
          </a:custGeom>
          <a:solidFill>
            <a:srgbClr val="000000"/>
          </a:solidFill>
          <a:ln w="0">
            <a:solidFill>
              <a:srgbClr val="000000"/>
            </a:solidFill>
            <a:prstDash val="solid"/>
            <a:round/>
            <a:headEnd/>
            <a:tailEnd/>
          </a:ln>
        </p:spPr>
        <p:txBody>
          <a:bodyPr/>
          <a:lstStyle/>
          <a:p>
            <a:endParaRPr lang="en-IN"/>
          </a:p>
        </p:txBody>
      </p:sp>
      <p:sp>
        <p:nvSpPr>
          <p:cNvPr id="113757" name="Line 96"/>
          <p:cNvSpPr>
            <a:spLocks noChangeShapeType="1"/>
          </p:cNvSpPr>
          <p:nvPr/>
        </p:nvSpPr>
        <p:spPr bwMode="auto">
          <a:xfrm>
            <a:off x="917575" y="5057775"/>
            <a:ext cx="434975"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3758" name="Freeform 97"/>
          <p:cNvSpPr>
            <a:spLocks/>
          </p:cNvSpPr>
          <p:nvPr/>
        </p:nvSpPr>
        <p:spPr bwMode="auto">
          <a:xfrm>
            <a:off x="1366838" y="5237163"/>
            <a:ext cx="90487" cy="44450"/>
          </a:xfrm>
          <a:custGeom>
            <a:avLst/>
            <a:gdLst>
              <a:gd name="T0" fmla="*/ 0 w 6"/>
              <a:gd name="T1" fmla="*/ 3 h 3"/>
              <a:gd name="T2" fmla="*/ 6 w 6"/>
              <a:gd name="T3" fmla="*/ 1 h 3"/>
              <a:gd name="T4" fmla="*/ 0 w 6"/>
              <a:gd name="T5" fmla="*/ 0 h 3"/>
              <a:gd name="T6" fmla="*/ 0 w 6"/>
              <a:gd name="T7" fmla="*/ 1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759" name="Freeform 98"/>
          <p:cNvSpPr>
            <a:spLocks/>
          </p:cNvSpPr>
          <p:nvPr/>
        </p:nvSpPr>
        <p:spPr bwMode="auto">
          <a:xfrm>
            <a:off x="1366838" y="5237163"/>
            <a:ext cx="90487" cy="44450"/>
          </a:xfrm>
          <a:custGeom>
            <a:avLst/>
            <a:gdLst>
              <a:gd name="T0" fmla="*/ 0 w 57"/>
              <a:gd name="T1" fmla="*/ 28 h 28"/>
              <a:gd name="T2" fmla="*/ 57 w 57"/>
              <a:gd name="T3" fmla="*/ 9 h 28"/>
              <a:gd name="T4" fmla="*/ 0 w 57"/>
              <a:gd name="T5" fmla="*/ 0 h 28"/>
              <a:gd name="T6" fmla="*/ 0 w 57"/>
              <a:gd name="T7" fmla="*/ 9 h 28"/>
              <a:gd name="T8" fmla="*/ 0 w 57"/>
              <a:gd name="T9" fmla="*/ 28 h 28"/>
              <a:gd name="T10" fmla="*/ 0 60000 65536"/>
              <a:gd name="T11" fmla="*/ 0 60000 65536"/>
              <a:gd name="T12" fmla="*/ 0 60000 65536"/>
              <a:gd name="T13" fmla="*/ 0 60000 65536"/>
              <a:gd name="T14" fmla="*/ 0 60000 65536"/>
              <a:gd name="T15" fmla="*/ 0 w 57"/>
              <a:gd name="T16" fmla="*/ 0 h 28"/>
              <a:gd name="T17" fmla="*/ 57 w 57"/>
              <a:gd name="T18" fmla="*/ 28 h 28"/>
            </a:gdLst>
            <a:ahLst/>
            <a:cxnLst>
              <a:cxn ang="T10">
                <a:pos x="T0" y="T1"/>
              </a:cxn>
              <a:cxn ang="T11">
                <a:pos x="T2" y="T3"/>
              </a:cxn>
              <a:cxn ang="T12">
                <a:pos x="T4" y="T5"/>
              </a:cxn>
              <a:cxn ang="T13">
                <a:pos x="T6" y="T7"/>
              </a:cxn>
              <a:cxn ang="T14">
                <a:pos x="T8" y="T9"/>
              </a:cxn>
            </a:cxnLst>
            <a:rect l="T15" t="T16" r="T17" b="T18"/>
            <a:pathLst>
              <a:path w="57" h="28">
                <a:moveTo>
                  <a:pt x="0" y="28"/>
                </a:moveTo>
                <a:lnTo>
                  <a:pt x="57" y="9"/>
                </a:lnTo>
                <a:lnTo>
                  <a:pt x="0" y="0"/>
                </a:lnTo>
                <a:lnTo>
                  <a:pt x="0" y="9"/>
                </a:lnTo>
                <a:lnTo>
                  <a:pt x="0" y="28"/>
                </a:lnTo>
                <a:close/>
              </a:path>
            </a:pathLst>
          </a:custGeom>
          <a:solidFill>
            <a:srgbClr val="000000"/>
          </a:solidFill>
          <a:ln w="0">
            <a:solidFill>
              <a:srgbClr val="000000"/>
            </a:solidFill>
            <a:prstDash val="solid"/>
            <a:round/>
            <a:headEnd/>
            <a:tailEnd/>
          </a:ln>
        </p:spPr>
        <p:txBody>
          <a:bodyPr/>
          <a:lstStyle/>
          <a:p>
            <a:endParaRPr lang="en-IN"/>
          </a:p>
        </p:txBody>
      </p:sp>
      <p:sp>
        <p:nvSpPr>
          <p:cNvPr id="113760" name="Line 99"/>
          <p:cNvSpPr>
            <a:spLocks noChangeShapeType="1"/>
          </p:cNvSpPr>
          <p:nvPr/>
        </p:nvSpPr>
        <p:spPr bwMode="auto">
          <a:xfrm flipH="1">
            <a:off x="917575" y="5251450"/>
            <a:ext cx="434975"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3761" name="Freeform 100"/>
          <p:cNvSpPr>
            <a:spLocks/>
          </p:cNvSpPr>
          <p:nvPr/>
        </p:nvSpPr>
        <p:spPr bwMode="auto">
          <a:xfrm>
            <a:off x="1366838" y="5416550"/>
            <a:ext cx="90487" cy="44450"/>
          </a:xfrm>
          <a:custGeom>
            <a:avLst/>
            <a:gdLst>
              <a:gd name="T0" fmla="*/ 0 w 6"/>
              <a:gd name="T1" fmla="*/ 3 h 3"/>
              <a:gd name="T2" fmla="*/ 6 w 6"/>
              <a:gd name="T3" fmla="*/ 2 h 3"/>
              <a:gd name="T4" fmla="*/ 0 w 6"/>
              <a:gd name="T5" fmla="*/ 0 h 3"/>
              <a:gd name="T6" fmla="*/ 0 w 6"/>
              <a:gd name="T7" fmla="*/ 2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762" name="Freeform 101"/>
          <p:cNvSpPr>
            <a:spLocks/>
          </p:cNvSpPr>
          <p:nvPr/>
        </p:nvSpPr>
        <p:spPr bwMode="auto">
          <a:xfrm>
            <a:off x="1366838" y="5416550"/>
            <a:ext cx="90487" cy="44450"/>
          </a:xfrm>
          <a:custGeom>
            <a:avLst/>
            <a:gdLst>
              <a:gd name="T0" fmla="*/ 0 w 57"/>
              <a:gd name="T1" fmla="*/ 28 h 28"/>
              <a:gd name="T2" fmla="*/ 57 w 57"/>
              <a:gd name="T3" fmla="*/ 19 h 28"/>
              <a:gd name="T4" fmla="*/ 0 w 57"/>
              <a:gd name="T5" fmla="*/ 0 h 28"/>
              <a:gd name="T6" fmla="*/ 0 w 57"/>
              <a:gd name="T7" fmla="*/ 19 h 28"/>
              <a:gd name="T8" fmla="*/ 0 w 57"/>
              <a:gd name="T9" fmla="*/ 28 h 28"/>
              <a:gd name="T10" fmla="*/ 0 60000 65536"/>
              <a:gd name="T11" fmla="*/ 0 60000 65536"/>
              <a:gd name="T12" fmla="*/ 0 60000 65536"/>
              <a:gd name="T13" fmla="*/ 0 60000 65536"/>
              <a:gd name="T14" fmla="*/ 0 60000 65536"/>
              <a:gd name="T15" fmla="*/ 0 w 57"/>
              <a:gd name="T16" fmla="*/ 0 h 28"/>
              <a:gd name="T17" fmla="*/ 57 w 57"/>
              <a:gd name="T18" fmla="*/ 28 h 28"/>
            </a:gdLst>
            <a:ahLst/>
            <a:cxnLst>
              <a:cxn ang="T10">
                <a:pos x="T0" y="T1"/>
              </a:cxn>
              <a:cxn ang="T11">
                <a:pos x="T2" y="T3"/>
              </a:cxn>
              <a:cxn ang="T12">
                <a:pos x="T4" y="T5"/>
              </a:cxn>
              <a:cxn ang="T13">
                <a:pos x="T6" y="T7"/>
              </a:cxn>
              <a:cxn ang="T14">
                <a:pos x="T8" y="T9"/>
              </a:cxn>
            </a:cxnLst>
            <a:rect l="T15" t="T16" r="T17" b="T18"/>
            <a:pathLst>
              <a:path w="57" h="28">
                <a:moveTo>
                  <a:pt x="0" y="28"/>
                </a:moveTo>
                <a:lnTo>
                  <a:pt x="57" y="19"/>
                </a:lnTo>
                <a:lnTo>
                  <a:pt x="0" y="0"/>
                </a:lnTo>
                <a:lnTo>
                  <a:pt x="0" y="19"/>
                </a:lnTo>
                <a:lnTo>
                  <a:pt x="0" y="28"/>
                </a:lnTo>
                <a:close/>
              </a:path>
            </a:pathLst>
          </a:custGeom>
          <a:solidFill>
            <a:srgbClr val="000000"/>
          </a:solidFill>
          <a:ln w="0">
            <a:solidFill>
              <a:srgbClr val="000000"/>
            </a:solidFill>
            <a:prstDash val="solid"/>
            <a:round/>
            <a:headEnd/>
            <a:tailEnd/>
          </a:ln>
        </p:spPr>
        <p:txBody>
          <a:bodyPr/>
          <a:lstStyle/>
          <a:p>
            <a:endParaRPr lang="en-IN"/>
          </a:p>
        </p:txBody>
      </p:sp>
      <p:sp>
        <p:nvSpPr>
          <p:cNvPr id="113763" name="Line 102"/>
          <p:cNvSpPr>
            <a:spLocks noChangeShapeType="1"/>
          </p:cNvSpPr>
          <p:nvPr/>
        </p:nvSpPr>
        <p:spPr bwMode="auto">
          <a:xfrm>
            <a:off x="917575" y="5446713"/>
            <a:ext cx="434975"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3764" name="Freeform 103"/>
          <p:cNvSpPr>
            <a:spLocks/>
          </p:cNvSpPr>
          <p:nvPr/>
        </p:nvSpPr>
        <p:spPr bwMode="auto">
          <a:xfrm>
            <a:off x="947738" y="5626100"/>
            <a:ext cx="90487" cy="30163"/>
          </a:xfrm>
          <a:custGeom>
            <a:avLst/>
            <a:gdLst>
              <a:gd name="T0" fmla="*/ 6 w 6"/>
              <a:gd name="T1" fmla="*/ 0 h 2"/>
              <a:gd name="T2" fmla="*/ 0 w 6"/>
              <a:gd name="T3" fmla="*/ 1 h 2"/>
              <a:gd name="T4" fmla="*/ 6 w 6"/>
              <a:gd name="T5" fmla="*/ 2 h 2"/>
              <a:gd name="T6" fmla="*/ 6 w 6"/>
              <a:gd name="T7" fmla="*/ 1 h 2"/>
              <a:gd name="T8" fmla="*/ 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765" name="Freeform 104"/>
          <p:cNvSpPr>
            <a:spLocks/>
          </p:cNvSpPr>
          <p:nvPr/>
        </p:nvSpPr>
        <p:spPr bwMode="auto">
          <a:xfrm>
            <a:off x="947738" y="5626100"/>
            <a:ext cx="90487" cy="30163"/>
          </a:xfrm>
          <a:custGeom>
            <a:avLst/>
            <a:gdLst>
              <a:gd name="T0" fmla="*/ 57 w 57"/>
              <a:gd name="T1" fmla="*/ 0 h 19"/>
              <a:gd name="T2" fmla="*/ 0 w 57"/>
              <a:gd name="T3" fmla="*/ 9 h 19"/>
              <a:gd name="T4" fmla="*/ 57 w 57"/>
              <a:gd name="T5" fmla="*/ 19 h 19"/>
              <a:gd name="T6" fmla="*/ 57 w 57"/>
              <a:gd name="T7" fmla="*/ 9 h 19"/>
              <a:gd name="T8" fmla="*/ 57 w 57"/>
              <a:gd name="T9" fmla="*/ 0 h 19"/>
              <a:gd name="T10" fmla="*/ 0 60000 65536"/>
              <a:gd name="T11" fmla="*/ 0 60000 65536"/>
              <a:gd name="T12" fmla="*/ 0 60000 65536"/>
              <a:gd name="T13" fmla="*/ 0 60000 65536"/>
              <a:gd name="T14" fmla="*/ 0 60000 65536"/>
              <a:gd name="T15" fmla="*/ 0 w 57"/>
              <a:gd name="T16" fmla="*/ 0 h 19"/>
              <a:gd name="T17" fmla="*/ 57 w 57"/>
              <a:gd name="T18" fmla="*/ 19 h 19"/>
            </a:gdLst>
            <a:ahLst/>
            <a:cxnLst>
              <a:cxn ang="T10">
                <a:pos x="T0" y="T1"/>
              </a:cxn>
              <a:cxn ang="T11">
                <a:pos x="T2" y="T3"/>
              </a:cxn>
              <a:cxn ang="T12">
                <a:pos x="T4" y="T5"/>
              </a:cxn>
              <a:cxn ang="T13">
                <a:pos x="T6" y="T7"/>
              </a:cxn>
              <a:cxn ang="T14">
                <a:pos x="T8" y="T9"/>
              </a:cxn>
            </a:cxnLst>
            <a:rect l="T15" t="T16" r="T17" b="T18"/>
            <a:pathLst>
              <a:path w="57" h="19">
                <a:moveTo>
                  <a:pt x="57" y="0"/>
                </a:moveTo>
                <a:lnTo>
                  <a:pt x="0" y="9"/>
                </a:lnTo>
                <a:lnTo>
                  <a:pt x="57" y="19"/>
                </a:lnTo>
                <a:lnTo>
                  <a:pt x="57" y="9"/>
                </a:lnTo>
                <a:lnTo>
                  <a:pt x="57" y="0"/>
                </a:lnTo>
                <a:close/>
              </a:path>
            </a:pathLst>
          </a:custGeom>
          <a:solidFill>
            <a:srgbClr val="000000"/>
          </a:solidFill>
          <a:ln w="0">
            <a:solidFill>
              <a:srgbClr val="000000"/>
            </a:solidFill>
            <a:prstDash val="solid"/>
            <a:round/>
            <a:headEnd/>
            <a:tailEnd/>
          </a:ln>
        </p:spPr>
        <p:txBody>
          <a:bodyPr/>
          <a:lstStyle/>
          <a:p>
            <a:endParaRPr lang="en-IN"/>
          </a:p>
        </p:txBody>
      </p:sp>
      <p:sp>
        <p:nvSpPr>
          <p:cNvPr id="113766" name="Line 105"/>
          <p:cNvSpPr>
            <a:spLocks noChangeShapeType="1"/>
          </p:cNvSpPr>
          <p:nvPr/>
        </p:nvSpPr>
        <p:spPr bwMode="auto">
          <a:xfrm flipH="1">
            <a:off x="1038225" y="5640388"/>
            <a:ext cx="433388"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3767" name="Rectangle 106"/>
          <p:cNvSpPr>
            <a:spLocks noChangeArrowheads="1"/>
          </p:cNvSpPr>
          <p:nvPr/>
        </p:nvSpPr>
        <p:spPr bwMode="auto">
          <a:xfrm>
            <a:off x="423863" y="5535613"/>
            <a:ext cx="3952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100">
                <a:solidFill>
                  <a:srgbClr val="000000"/>
                </a:solidFill>
                <a:latin typeface="Nimbus Roman No9 L"/>
              </a:rPr>
              <a:t>Accept</a:t>
            </a:r>
            <a:endParaRPr lang="en-US" altLang="en-US" sz="2400"/>
          </a:p>
        </p:txBody>
      </p:sp>
      <p:sp>
        <p:nvSpPr>
          <p:cNvPr id="113768" name="Rectangle 107"/>
          <p:cNvSpPr>
            <a:spLocks noChangeArrowheads="1"/>
          </p:cNvSpPr>
          <p:nvPr/>
        </p:nvSpPr>
        <p:spPr bwMode="auto">
          <a:xfrm>
            <a:off x="469900" y="5341938"/>
            <a:ext cx="3571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100">
                <a:solidFill>
                  <a:srgbClr val="000000"/>
                </a:solidFill>
                <a:latin typeface="Nimbus Roman No9 L"/>
              </a:rPr>
              <a:t>Ready</a:t>
            </a:r>
            <a:endParaRPr lang="en-US" altLang="en-US" sz="2400"/>
          </a:p>
        </p:txBody>
      </p:sp>
      <p:sp>
        <p:nvSpPr>
          <p:cNvPr id="113769" name="Rectangle 108"/>
          <p:cNvSpPr>
            <a:spLocks noChangeArrowheads="1"/>
          </p:cNvSpPr>
          <p:nvPr/>
        </p:nvSpPr>
        <p:spPr bwMode="auto">
          <a:xfrm>
            <a:off x="558800" y="5162550"/>
            <a:ext cx="9366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100">
                <a:solidFill>
                  <a:srgbClr val="000000"/>
                </a:solidFill>
                <a:latin typeface="Nimbus Roman No9 L"/>
              </a:rPr>
              <a:t>R</a:t>
            </a:r>
            <a:endParaRPr lang="en-US" altLang="en-US" sz="2400"/>
          </a:p>
        </p:txBody>
      </p:sp>
      <p:sp>
        <p:nvSpPr>
          <p:cNvPr id="113770" name="Rectangle 109"/>
          <p:cNvSpPr>
            <a:spLocks noChangeArrowheads="1"/>
          </p:cNvSpPr>
          <p:nvPr/>
        </p:nvSpPr>
        <p:spPr bwMode="auto">
          <a:xfrm>
            <a:off x="663575" y="5162550"/>
            <a:ext cx="381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100">
                <a:solidFill>
                  <a:srgbClr val="000000"/>
                </a:solidFill>
                <a:latin typeface="Nimbus Roman No9 L"/>
              </a:rPr>
              <a:t>/</a:t>
            </a:r>
            <a:endParaRPr lang="en-US" altLang="en-US" sz="2400"/>
          </a:p>
        </p:txBody>
      </p:sp>
      <p:sp>
        <p:nvSpPr>
          <p:cNvPr id="113771" name="Rectangle 110"/>
          <p:cNvSpPr>
            <a:spLocks noChangeArrowheads="1"/>
          </p:cNvSpPr>
          <p:nvPr/>
        </p:nvSpPr>
        <p:spPr bwMode="auto">
          <a:xfrm>
            <a:off x="708025" y="5162550"/>
            <a:ext cx="13176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100">
                <a:solidFill>
                  <a:srgbClr val="000000"/>
                </a:solidFill>
                <a:latin typeface="Nimbus Roman No9 L"/>
              </a:rPr>
              <a:t>W</a:t>
            </a:r>
            <a:endParaRPr lang="en-US" altLang="en-US" sz="2400"/>
          </a:p>
        </p:txBody>
      </p:sp>
      <p:sp>
        <p:nvSpPr>
          <p:cNvPr id="113772" name="Line 111"/>
          <p:cNvSpPr>
            <a:spLocks noChangeShapeType="1"/>
          </p:cNvSpPr>
          <p:nvPr/>
        </p:nvSpPr>
        <p:spPr bwMode="auto">
          <a:xfrm flipH="1">
            <a:off x="738188" y="5176838"/>
            <a:ext cx="74612"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3773" name="Rectangle 112"/>
          <p:cNvSpPr>
            <a:spLocks noChangeArrowheads="1"/>
          </p:cNvSpPr>
          <p:nvPr/>
        </p:nvSpPr>
        <p:spPr bwMode="auto">
          <a:xfrm>
            <a:off x="573088" y="4967288"/>
            <a:ext cx="2413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100">
                <a:solidFill>
                  <a:srgbClr val="000000"/>
                </a:solidFill>
                <a:latin typeface="Nimbus Roman No9 L"/>
              </a:rPr>
              <a:t>RS0</a:t>
            </a:r>
            <a:endParaRPr lang="en-US" altLang="en-US" sz="2400"/>
          </a:p>
        </p:txBody>
      </p:sp>
      <p:sp>
        <p:nvSpPr>
          <p:cNvPr id="113774" name="Rectangle 113"/>
          <p:cNvSpPr>
            <a:spLocks noChangeArrowheads="1"/>
          </p:cNvSpPr>
          <p:nvPr/>
        </p:nvSpPr>
        <p:spPr bwMode="auto">
          <a:xfrm>
            <a:off x="573088" y="4773613"/>
            <a:ext cx="2413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100">
                <a:solidFill>
                  <a:srgbClr val="000000"/>
                </a:solidFill>
                <a:latin typeface="Nimbus Roman No9 L"/>
              </a:rPr>
              <a:t>RS1</a:t>
            </a:r>
            <a:endParaRPr lang="en-US" altLang="en-US" sz="2400"/>
          </a:p>
        </p:txBody>
      </p:sp>
      <p:sp>
        <p:nvSpPr>
          <p:cNvPr id="113775" name="Rectangle 114"/>
          <p:cNvSpPr>
            <a:spLocks noChangeArrowheads="1"/>
          </p:cNvSpPr>
          <p:nvPr/>
        </p:nvSpPr>
        <p:spPr bwMode="auto">
          <a:xfrm>
            <a:off x="573088" y="4592638"/>
            <a:ext cx="2413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100">
                <a:solidFill>
                  <a:srgbClr val="000000"/>
                </a:solidFill>
                <a:latin typeface="Nimbus Roman No9 L"/>
              </a:rPr>
              <a:t>RS2</a:t>
            </a:r>
            <a:endParaRPr lang="en-US" altLang="en-US" sz="2400"/>
          </a:p>
        </p:txBody>
      </p:sp>
      <p:sp>
        <p:nvSpPr>
          <p:cNvPr id="113776" name="Rectangle 115"/>
          <p:cNvSpPr>
            <a:spLocks noChangeArrowheads="1"/>
          </p:cNvSpPr>
          <p:nvPr/>
        </p:nvSpPr>
        <p:spPr bwMode="auto">
          <a:xfrm>
            <a:off x="169863" y="4383088"/>
            <a:ext cx="6572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100">
                <a:solidFill>
                  <a:srgbClr val="000000"/>
                </a:solidFill>
                <a:latin typeface="Nimbus Roman No9 L"/>
              </a:rPr>
              <a:t>My-address</a:t>
            </a:r>
            <a:endParaRPr lang="en-US" altLang="en-US" sz="2400"/>
          </a:p>
        </p:txBody>
      </p:sp>
      <p:sp>
        <p:nvSpPr>
          <p:cNvPr id="113777" name="Rectangle 116"/>
          <p:cNvSpPr>
            <a:spLocks noChangeArrowheads="1"/>
          </p:cNvSpPr>
          <p:nvPr/>
        </p:nvSpPr>
        <p:spPr bwMode="auto">
          <a:xfrm>
            <a:off x="498475" y="5954713"/>
            <a:ext cx="3270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100">
                <a:solidFill>
                  <a:srgbClr val="000000"/>
                </a:solidFill>
                <a:latin typeface="Nimbus Roman No9 L"/>
              </a:rPr>
              <a:t>INTR</a:t>
            </a:r>
            <a:endParaRPr lang="en-US" altLang="en-US" sz="2400"/>
          </a:p>
        </p:txBody>
      </p:sp>
      <p:sp>
        <p:nvSpPr>
          <p:cNvPr id="113778" name="Rectangle 117"/>
          <p:cNvSpPr>
            <a:spLocks noChangeArrowheads="1"/>
          </p:cNvSpPr>
          <p:nvPr/>
        </p:nvSpPr>
        <p:spPr bwMode="auto">
          <a:xfrm>
            <a:off x="4313238" y="4676775"/>
            <a:ext cx="1635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100">
                <a:solidFill>
                  <a:srgbClr val="000000"/>
                </a:solidFill>
                <a:latin typeface="Nimbus Roman No9 L"/>
              </a:rPr>
              <a:t>C1</a:t>
            </a:r>
            <a:endParaRPr lang="en-US" altLang="en-US" sz="2400"/>
          </a:p>
        </p:txBody>
      </p:sp>
      <p:sp>
        <p:nvSpPr>
          <p:cNvPr id="113779" name="Rectangle 118"/>
          <p:cNvSpPr>
            <a:spLocks noChangeArrowheads="1"/>
          </p:cNvSpPr>
          <p:nvPr/>
        </p:nvSpPr>
        <p:spPr bwMode="auto">
          <a:xfrm>
            <a:off x="4289425" y="5365750"/>
            <a:ext cx="1635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100">
                <a:solidFill>
                  <a:srgbClr val="000000"/>
                </a:solidFill>
                <a:latin typeface="Nimbus Roman No9 L"/>
              </a:rPr>
              <a:t>C2</a:t>
            </a:r>
            <a:endParaRPr lang="en-US" altLang="en-US" sz="2400"/>
          </a:p>
        </p:txBody>
      </p:sp>
      <p:sp>
        <p:nvSpPr>
          <p:cNvPr id="113780" name="Rectangle 119"/>
          <p:cNvSpPr>
            <a:spLocks noChangeArrowheads="1"/>
          </p:cNvSpPr>
          <p:nvPr/>
        </p:nvSpPr>
        <p:spPr bwMode="auto">
          <a:xfrm>
            <a:off x="4637088" y="312738"/>
            <a:ext cx="14763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100">
                <a:solidFill>
                  <a:srgbClr val="000000"/>
                </a:solidFill>
                <a:latin typeface="Nimbus Roman No9 L"/>
              </a:rPr>
              <a:t>P7</a:t>
            </a:r>
            <a:endParaRPr lang="en-US" altLang="en-US" sz="2400"/>
          </a:p>
        </p:txBody>
      </p:sp>
      <p:sp>
        <p:nvSpPr>
          <p:cNvPr id="113781" name="Rectangle 120"/>
          <p:cNvSpPr>
            <a:spLocks noChangeArrowheads="1"/>
          </p:cNvSpPr>
          <p:nvPr/>
        </p:nvSpPr>
        <p:spPr bwMode="auto">
          <a:xfrm>
            <a:off x="4637088" y="1076325"/>
            <a:ext cx="14763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100">
                <a:solidFill>
                  <a:srgbClr val="000000"/>
                </a:solidFill>
                <a:latin typeface="Nimbus Roman No9 L"/>
              </a:rPr>
              <a:t>P0</a:t>
            </a:r>
            <a:endParaRPr lang="en-US" altLang="en-US" sz="2400"/>
          </a:p>
        </p:txBody>
      </p:sp>
      <p:sp>
        <p:nvSpPr>
          <p:cNvPr id="113782" name="Rectangle 121"/>
          <p:cNvSpPr>
            <a:spLocks noChangeArrowheads="1"/>
          </p:cNvSpPr>
          <p:nvPr/>
        </p:nvSpPr>
        <p:spPr bwMode="auto">
          <a:xfrm>
            <a:off x="649288" y="312738"/>
            <a:ext cx="1714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100">
                <a:solidFill>
                  <a:srgbClr val="000000"/>
                </a:solidFill>
                <a:latin typeface="Nimbus Roman No9 L"/>
              </a:rPr>
              <a:t>D7</a:t>
            </a:r>
            <a:endParaRPr lang="en-US" altLang="en-US" sz="2400"/>
          </a:p>
        </p:txBody>
      </p:sp>
      <p:sp>
        <p:nvSpPr>
          <p:cNvPr id="113783" name="Rectangle 122"/>
          <p:cNvSpPr>
            <a:spLocks noChangeArrowheads="1"/>
          </p:cNvSpPr>
          <p:nvPr/>
        </p:nvSpPr>
        <p:spPr bwMode="auto">
          <a:xfrm>
            <a:off x="649288" y="1062038"/>
            <a:ext cx="1714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100">
                <a:solidFill>
                  <a:srgbClr val="000000"/>
                </a:solidFill>
                <a:latin typeface="Nimbus Roman No9 L"/>
              </a:rPr>
              <a:t>D0</a:t>
            </a:r>
            <a:endParaRPr lang="en-US" altLang="en-US" sz="2400"/>
          </a:p>
        </p:txBody>
      </p:sp>
      <p:sp>
        <p:nvSpPr>
          <p:cNvPr id="113784" name="Freeform 123"/>
          <p:cNvSpPr>
            <a:spLocks/>
          </p:cNvSpPr>
          <p:nvPr/>
        </p:nvSpPr>
        <p:spPr bwMode="auto">
          <a:xfrm>
            <a:off x="4419600" y="1150938"/>
            <a:ext cx="30163" cy="30162"/>
          </a:xfrm>
          <a:custGeom>
            <a:avLst/>
            <a:gdLst>
              <a:gd name="T0" fmla="*/ 9 w 19"/>
              <a:gd name="T1" fmla="*/ 10 h 19"/>
              <a:gd name="T2" fmla="*/ 9 w 19"/>
              <a:gd name="T3" fmla="*/ 0 h 19"/>
              <a:gd name="T4" fmla="*/ 0 w 19"/>
              <a:gd name="T5" fmla="*/ 0 h 19"/>
              <a:gd name="T6" fmla="*/ 0 w 19"/>
              <a:gd name="T7" fmla="*/ 10 h 19"/>
              <a:gd name="T8" fmla="*/ 0 w 19"/>
              <a:gd name="T9" fmla="*/ 19 h 19"/>
              <a:gd name="T10" fmla="*/ 9 w 19"/>
              <a:gd name="T11" fmla="*/ 19 h 19"/>
              <a:gd name="T12" fmla="*/ 19 w 19"/>
              <a:gd name="T13" fmla="*/ 19 h 19"/>
              <a:gd name="T14" fmla="*/ 19 w 19"/>
              <a:gd name="T15" fmla="*/ 10 h 19"/>
              <a:gd name="T16" fmla="*/ 19 w 19"/>
              <a:gd name="T17" fmla="*/ 0 h 19"/>
              <a:gd name="T18" fmla="*/ 9 w 19"/>
              <a:gd name="T19" fmla="*/ 0 h 19"/>
              <a:gd name="T20" fmla="*/ 9 w 19"/>
              <a:gd name="T21" fmla="*/ 10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
              <a:gd name="T34" fmla="*/ 0 h 19"/>
              <a:gd name="T35" fmla="*/ 19 w 19"/>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 h="19">
                <a:moveTo>
                  <a:pt x="9" y="10"/>
                </a:moveTo>
                <a:lnTo>
                  <a:pt x="9" y="0"/>
                </a:lnTo>
                <a:lnTo>
                  <a:pt x="0" y="0"/>
                </a:lnTo>
                <a:lnTo>
                  <a:pt x="0" y="10"/>
                </a:lnTo>
                <a:lnTo>
                  <a:pt x="0" y="19"/>
                </a:lnTo>
                <a:lnTo>
                  <a:pt x="9" y="19"/>
                </a:lnTo>
                <a:lnTo>
                  <a:pt x="19" y="19"/>
                </a:lnTo>
                <a:lnTo>
                  <a:pt x="19" y="10"/>
                </a:lnTo>
                <a:lnTo>
                  <a:pt x="19" y="0"/>
                </a:lnTo>
                <a:lnTo>
                  <a:pt x="9" y="0"/>
                </a:lnTo>
                <a:lnTo>
                  <a:pt x="9" y="10"/>
                </a:lnTo>
                <a:close/>
              </a:path>
            </a:pathLst>
          </a:custGeom>
          <a:solidFill>
            <a:srgbClr val="000000"/>
          </a:solidFill>
          <a:ln w="0">
            <a:solidFill>
              <a:srgbClr val="000000"/>
            </a:solidFill>
            <a:prstDash val="solid"/>
            <a:round/>
            <a:headEnd/>
            <a:tailEnd/>
          </a:ln>
        </p:spPr>
        <p:txBody>
          <a:bodyPr/>
          <a:lstStyle/>
          <a:p>
            <a:endParaRPr lang="en-IN"/>
          </a:p>
        </p:txBody>
      </p:sp>
      <p:sp>
        <p:nvSpPr>
          <p:cNvPr id="113785" name="Freeform 124"/>
          <p:cNvSpPr>
            <a:spLocks/>
          </p:cNvSpPr>
          <p:nvPr/>
        </p:nvSpPr>
        <p:spPr bwMode="auto">
          <a:xfrm>
            <a:off x="4405313" y="1150938"/>
            <a:ext cx="44450" cy="46037"/>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786" name="Freeform 125"/>
          <p:cNvSpPr>
            <a:spLocks/>
          </p:cNvSpPr>
          <p:nvPr/>
        </p:nvSpPr>
        <p:spPr bwMode="auto">
          <a:xfrm>
            <a:off x="4135438" y="403225"/>
            <a:ext cx="30162" cy="30163"/>
          </a:xfrm>
          <a:custGeom>
            <a:avLst/>
            <a:gdLst>
              <a:gd name="T0" fmla="*/ 9 w 19"/>
              <a:gd name="T1" fmla="*/ 10 h 19"/>
              <a:gd name="T2" fmla="*/ 9 w 19"/>
              <a:gd name="T3" fmla="*/ 0 h 19"/>
              <a:gd name="T4" fmla="*/ 0 w 19"/>
              <a:gd name="T5" fmla="*/ 0 h 19"/>
              <a:gd name="T6" fmla="*/ 0 w 19"/>
              <a:gd name="T7" fmla="*/ 10 h 19"/>
              <a:gd name="T8" fmla="*/ 0 w 19"/>
              <a:gd name="T9" fmla="*/ 19 h 19"/>
              <a:gd name="T10" fmla="*/ 9 w 19"/>
              <a:gd name="T11" fmla="*/ 19 h 19"/>
              <a:gd name="T12" fmla="*/ 19 w 19"/>
              <a:gd name="T13" fmla="*/ 19 h 19"/>
              <a:gd name="T14" fmla="*/ 19 w 19"/>
              <a:gd name="T15" fmla="*/ 10 h 19"/>
              <a:gd name="T16" fmla="*/ 19 w 19"/>
              <a:gd name="T17" fmla="*/ 0 h 19"/>
              <a:gd name="T18" fmla="*/ 9 w 19"/>
              <a:gd name="T19" fmla="*/ 0 h 19"/>
              <a:gd name="T20" fmla="*/ 9 w 19"/>
              <a:gd name="T21" fmla="*/ 10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
              <a:gd name="T34" fmla="*/ 0 h 19"/>
              <a:gd name="T35" fmla="*/ 19 w 19"/>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 h="19">
                <a:moveTo>
                  <a:pt x="9" y="10"/>
                </a:moveTo>
                <a:lnTo>
                  <a:pt x="9" y="0"/>
                </a:lnTo>
                <a:lnTo>
                  <a:pt x="0" y="0"/>
                </a:lnTo>
                <a:lnTo>
                  <a:pt x="0" y="10"/>
                </a:lnTo>
                <a:lnTo>
                  <a:pt x="0" y="19"/>
                </a:lnTo>
                <a:lnTo>
                  <a:pt x="9" y="19"/>
                </a:lnTo>
                <a:lnTo>
                  <a:pt x="19" y="19"/>
                </a:lnTo>
                <a:lnTo>
                  <a:pt x="19" y="10"/>
                </a:lnTo>
                <a:lnTo>
                  <a:pt x="19" y="0"/>
                </a:lnTo>
                <a:lnTo>
                  <a:pt x="9" y="0"/>
                </a:lnTo>
                <a:lnTo>
                  <a:pt x="9" y="10"/>
                </a:lnTo>
                <a:close/>
              </a:path>
            </a:pathLst>
          </a:custGeom>
          <a:solidFill>
            <a:srgbClr val="000000"/>
          </a:solidFill>
          <a:ln w="0">
            <a:solidFill>
              <a:srgbClr val="000000"/>
            </a:solidFill>
            <a:prstDash val="solid"/>
            <a:round/>
            <a:headEnd/>
            <a:tailEnd/>
          </a:ln>
        </p:spPr>
        <p:txBody>
          <a:bodyPr/>
          <a:lstStyle/>
          <a:p>
            <a:endParaRPr lang="en-IN"/>
          </a:p>
        </p:txBody>
      </p:sp>
      <p:sp>
        <p:nvSpPr>
          <p:cNvPr id="113787" name="Freeform 126"/>
          <p:cNvSpPr>
            <a:spLocks/>
          </p:cNvSpPr>
          <p:nvPr/>
        </p:nvSpPr>
        <p:spPr bwMode="auto">
          <a:xfrm>
            <a:off x="4135438" y="388938"/>
            <a:ext cx="44450" cy="44450"/>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788" name="Freeform 127"/>
          <p:cNvSpPr>
            <a:spLocks/>
          </p:cNvSpPr>
          <p:nvPr/>
        </p:nvSpPr>
        <p:spPr bwMode="auto">
          <a:xfrm>
            <a:off x="1112838" y="2528888"/>
            <a:ext cx="30162" cy="30162"/>
          </a:xfrm>
          <a:custGeom>
            <a:avLst/>
            <a:gdLst>
              <a:gd name="T0" fmla="*/ 9 w 19"/>
              <a:gd name="T1" fmla="*/ 9 h 19"/>
              <a:gd name="T2" fmla="*/ 9 w 19"/>
              <a:gd name="T3" fmla="*/ 0 h 19"/>
              <a:gd name="T4" fmla="*/ 0 w 19"/>
              <a:gd name="T5" fmla="*/ 0 h 19"/>
              <a:gd name="T6" fmla="*/ 0 w 19"/>
              <a:gd name="T7" fmla="*/ 9 h 19"/>
              <a:gd name="T8" fmla="*/ 0 w 19"/>
              <a:gd name="T9" fmla="*/ 19 h 19"/>
              <a:gd name="T10" fmla="*/ 9 w 19"/>
              <a:gd name="T11" fmla="*/ 19 h 19"/>
              <a:gd name="T12" fmla="*/ 19 w 19"/>
              <a:gd name="T13" fmla="*/ 19 h 19"/>
              <a:gd name="T14" fmla="*/ 19 w 19"/>
              <a:gd name="T15" fmla="*/ 9 h 19"/>
              <a:gd name="T16" fmla="*/ 19 w 19"/>
              <a:gd name="T17" fmla="*/ 0 h 19"/>
              <a:gd name="T18" fmla="*/ 9 w 19"/>
              <a:gd name="T19" fmla="*/ 0 h 19"/>
              <a:gd name="T20" fmla="*/ 9 w 19"/>
              <a:gd name="T21" fmla="*/ 9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
              <a:gd name="T34" fmla="*/ 0 h 19"/>
              <a:gd name="T35" fmla="*/ 19 w 19"/>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 h="19">
                <a:moveTo>
                  <a:pt x="9" y="9"/>
                </a:moveTo>
                <a:lnTo>
                  <a:pt x="9" y="0"/>
                </a:lnTo>
                <a:lnTo>
                  <a:pt x="0" y="0"/>
                </a:lnTo>
                <a:lnTo>
                  <a:pt x="0" y="9"/>
                </a:lnTo>
                <a:lnTo>
                  <a:pt x="0" y="19"/>
                </a:lnTo>
                <a:lnTo>
                  <a:pt x="9" y="19"/>
                </a:lnTo>
                <a:lnTo>
                  <a:pt x="19" y="19"/>
                </a:lnTo>
                <a:lnTo>
                  <a:pt x="19" y="9"/>
                </a:lnTo>
                <a:lnTo>
                  <a:pt x="19" y="0"/>
                </a:lnTo>
                <a:lnTo>
                  <a:pt x="9" y="0"/>
                </a:lnTo>
                <a:lnTo>
                  <a:pt x="9" y="9"/>
                </a:lnTo>
                <a:close/>
              </a:path>
            </a:pathLst>
          </a:custGeom>
          <a:solidFill>
            <a:srgbClr val="000000"/>
          </a:solidFill>
          <a:ln w="0">
            <a:solidFill>
              <a:srgbClr val="000000"/>
            </a:solidFill>
            <a:prstDash val="solid"/>
            <a:round/>
            <a:headEnd/>
            <a:tailEnd/>
          </a:ln>
        </p:spPr>
        <p:txBody>
          <a:bodyPr/>
          <a:lstStyle/>
          <a:p>
            <a:endParaRPr lang="en-IN"/>
          </a:p>
        </p:txBody>
      </p:sp>
      <p:sp>
        <p:nvSpPr>
          <p:cNvPr id="113789" name="Freeform 128"/>
          <p:cNvSpPr>
            <a:spLocks/>
          </p:cNvSpPr>
          <p:nvPr/>
        </p:nvSpPr>
        <p:spPr bwMode="auto">
          <a:xfrm>
            <a:off x="1112838" y="2528888"/>
            <a:ext cx="44450" cy="44450"/>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790" name="Freeform 129"/>
          <p:cNvSpPr>
            <a:spLocks/>
          </p:cNvSpPr>
          <p:nvPr/>
        </p:nvSpPr>
        <p:spPr bwMode="auto">
          <a:xfrm>
            <a:off x="1397000" y="403225"/>
            <a:ext cx="30163" cy="30163"/>
          </a:xfrm>
          <a:custGeom>
            <a:avLst/>
            <a:gdLst>
              <a:gd name="T0" fmla="*/ 9 w 19"/>
              <a:gd name="T1" fmla="*/ 10 h 19"/>
              <a:gd name="T2" fmla="*/ 9 w 19"/>
              <a:gd name="T3" fmla="*/ 0 h 19"/>
              <a:gd name="T4" fmla="*/ 0 w 19"/>
              <a:gd name="T5" fmla="*/ 0 h 19"/>
              <a:gd name="T6" fmla="*/ 0 w 19"/>
              <a:gd name="T7" fmla="*/ 10 h 19"/>
              <a:gd name="T8" fmla="*/ 0 w 19"/>
              <a:gd name="T9" fmla="*/ 19 h 19"/>
              <a:gd name="T10" fmla="*/ 9 w 19"/>
              <a:gd name="T11" fmla="*/ 19 h 19"/>
              <a:gd name="T12" fmla="*/ 19 w 19"/>
              <a:gd name="T13" fmla="*/ 19 h 19"/>
              <a:gd name="T14" fmla="*/ 19 w 19"/>
              <a:gd name="T15" fmla="*/ 10 h 19"/>
              <a:gd name="T16" fmla="*/ 19 w 19"/>
              <a:gd name="T17" fmla="*/ 0 h 19"/>
              <a:gd name="T18" fmla="*/ 9 w 19"/>
              <a:gd name="T19" fmla="*/ 0 h 19"/>
              <a:gd name="T20" fmla="*/ 9 w 19"/>
              <a:gd name="T21" fmla="*/ 10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
              <a:gd name="T34" fmla="*/ 0 h 19"/>
              <a:gd name="T35" fmla="*/ 19 w 19"/>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 h="19">
                <a:moveTo>
                  <a:pt x="9" y="10"/>
                </a:moveTo>
                <a:lnTo>
                  <a:pt x="9" y="0"/>
                </a:lnTo>
                <a:lnTo>
                  <a:pt x="0" y="0"/>
                </a:lnTo>
                <a:lnTo>
                  <a:pt x="0" y="10"/>
                </a:lnTo>
                <a:lnTo>
                  <a:pt x="0" y="19"/>
                </a:lnTo>
                <a:lnTo>
                  <a:pt x="9" y="19"/>
                </a:lnTo>
                <a:lnTo>
                  <a:pt x="19" y="19"/>
                </a:lnTo>
                <a:lnTo>
                  <a:pt x="19" y="10"/>
                </a:lnTo>
                <a:lnTo>
                  <a:pt x="19" y="0"/>
                </a:lnTo>
                <a:lnTo>
                  <a:pt x="9" y="0"/>
                </a:lnTo>
                <a:lnTo>
                  <a:pt x="9" y="10"/>
                </a:lnTo>
                <a:close/>
              </a:path>
            </a:pathLst>
          </a:custGeom>
          <a:solidFill>
            <a:srgbClr val="000000"/>
          </a:solidFill>
          <a:ln w="0">
            <a:solidFill>
              <a:srgbClr val="000000"/>
            </a:solidFill>
            <a:prstDash val="solid"/>
            <a:round/>
            <a:headEnd/>
            <a:tailEnd/>
          </a:ln>
        </p:spPr>
        <p:txBody>
          <a:bodyPr/>
          <a:lstStyle/>
          <a:p>
            <a:endParaRPr lang="en-IN"/>
          </a:p>
        </p:txBody>
      </p:sp>
      <p:sp>
        <p:nvSpPr>
          <p:cNvPr id="113791" name="Freeform 130"/>
          <p:cNvSpPr>
            <a:spLocks/>
          </p:cNvSpPr>
          <p:nvPr/>
        </p:nvSpPr>
        <p:spPr bwMode="auto">
          <a:xfrm>
            <a:off x="1381125" y="388938"/>
            <a:ext cx="46038" cy="44450"/>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792" name="Rectangle 131"/>
          <p:cNvSpPr>
            <a:spLocks noChangeArrowheads="1"/>
          </p:cNvSpPr>
          <p:nvPr/>
        </p:nvSpPr>
        <p:spPr bwMode="auto">
          <a:xfrm>
            <a:off x="1606550" y="2992438"/>
            <a:ext cx="703263" cy="1092200"/>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13793" name="Rectangle 132"/>
          <p:cNvSpPr>
            <a:spLocks noChangeArrowheads="1"/>
          </p:cNvSpPr>
          <p:nvPr/>
        </p:nvSpPr>
        <p:spPr bwMode="auto">
          <a:xfrm>
            <a:off x="3178175" y="238125"/>
            <a:ext cx="703263" cy="1108075"/>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13794" name="Freeform 133"/>
          <p:cNvSpPr>
            <a:spLocks/>
          </p:cNvSpPr>
          <p:nvPr/>
        </p:nvSpPr>
        <p:spPr bwMode="auto">
          <a:xfrm>
            <a:off x="3521075" y="2124075"/>
            <a:ext cx="30163" cy="30163"/>
          </a:xfrm>
          <a:custGeom>
            <a:avLst/>
            <a:gdLst>
              <a:gd name="T0" fmla="*/ 10 w 19"/>
              <a:gd name="T1" fmla="*/ 10 h 19"/>
              <a:gd name="T2" fmla="*/ 10 w 19"/>
              <a:gd name="T3" fmla="*/ 0 h 19"/>
              <a:gd name="T4" fmla="*/ 0 w 19"/>
              <a:gd name="T5" fmla="*/ 0 h 19"/>
              <a:gd name="T6" fmla="*/ 0 w 19"/>
              <a:gd name="T7" fmla="*/ 10 h 19"/>
              <a:gd name="T8" fmla="*/ 0 w 19"/>
              <a:gd name="T9" fmla="*/ 19 h 19"/>
              <a:gd name="T10" fmla="*/ 10 w 19"/>
              <a:gd name="T11" fmla="*/ 19 h 19"/>
              <a:gd name="T12" fmla="*/ 19 w 19"/>
              <a:gd name="T13" fmla="*/ 19 h 19"/>
              <a:gd name="T14" fmla="*/ 19 w 19"/>
              <a:gd name="T15" fmla="*/ 10 h 19"/>
              <a:gd name="T16" fmla="*/ 19 w 19"/>
              <a:gd name="T17" fmla="*/ 0 h 19"/>
              <a:gd name="T18" fmla="*/ 10 w 19"/>
              <a:gd name="T19" fmla="*/ 0 h 19"/>
              <a:gd name="T20" fmla="*/ 10 w 19"/>
              <a:gd name="T21" fmla="*/ 10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
              <a:gd name="T34" fmla="*/ 0 h 19"/>
              <a:gd name="T35" fmla="*/ 19 w 19"/>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 h="19">
                <a:moveTo>
                  <a:pt x="10" y="10"/>
                </a:moveTo>
                <a:lnTo>
                  <a:pt x="10" y="0"/>
                </a:lnTo>
                <a:lnTo>
                  <a:pt x="0" y="0"/>
                </a:lnTo>
                <a:lnTo>
                  <a:pt x="0" y="10"/>
                </a:lnTo>
                <a:lnTo>
                  <a:pt x="0" y="19"/>
                </a:lnTo>
                <a:lnTo>
                  <a:pt x="10" y="19"/>
                </a:lnTo>
                <a:lnTo>
                  <a:pt x="19" y="19"/>
                </a:lnTo>
                <a:lnTo>
                  <a:pt x="19" y="10"/>
                </a:lnTo>
                <a:lnTo>
                  <a:pt x="19" y="0"/>
                </a:lnTo>
                <a:lnTo>
                  <a:pt x="10" y="0"/>
                </a:lnTo>
                <a:lnTo>
                  <a:pt x="10" y="10"/>
                </a:lnTo>
                <a:close/>
              </a:path>
            </a:pathLst>
          </a:custGeom>
          <a:solidFill>
            <a:srgbClr val="000000"/>
          </a:solidFill>
          <a:ln w="0">
            <a:solidFill>
              <a:srgbClr val="000000"/>
            </a:solidFill>
            <a:prstDash val="solid"/>
            <a:round/>
            <a:headEnd/>
            <a:tailEnd/>
          </a:ln>
        </p:spPr>
        <p:txBody>
          <a:bodyPr/>
          <a:lstStyle/>
          <a:p>
            <a:endParaRPr lang="en-IN"/>
          </a:p>
        </p:txBody>
      </p:sp>
      <p:sp>
        <p:nvSpPr>
          <p:cNvPr id="113795" name="Freeform 134"/>
          <p:cNvSpPr>
            <a:spLocks/>
          </p:cNvSpPr>
          <p:nvPr/>
        </p:nvSpPr>
        <p:spPr bwMode="auto">
          <a:xfrm>
            <a:off x="3536950" y="2124075"/>
            <a:ext cx="14288" cy="15875"/>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796" name="Freeform 135"/>
          <p:cNvSpPr>
            <a:spLocks/>
          </p:cNvSpPr>
          <p:nvPr/>
        </p:nvSpPr>
        <p:spPr bwMode="auto">
          <a:xfrm>
            <a:off x="3521075" y="2228850"/>
            <a:ext cx="30163" cy="30163"/>
          </a:xfrm>
          <a:custGeom>
            <a:avLst/>
            <a:gdLst>
              <a:gd name="T0" fmla="*/ 10 w 19"/>
              <a:gd name="T1" fmla="*/ 10 h 19"/>
              <a:gd name="T2" fmla="*/ 10 w 19"/>
              <a:gd name="T3" fmla="*/ 0 h 19"/>
              <a:gd name="T4" fmla="*/ 0 w 19"/>
              <a:gd name="T5" fmla="*/ 0 h 19"/>
              <a:gd name="T6" fmla="*/ 0 w 19"/>
              <a:gd name="T7" fmla="*/ 10 h 19"/>
              <a:gd name="T8" fmla="*/ 0 w 19"/>
              <a:gd name="T9" fmla="*/ 19 h 19"/>
              <a:gd name="T10" fmla="*/ 10 w 19"/>
              <a:gd name="T11" fmla="*/ 19 h 19"/>
              <a:gd name="T12" fmla="*/ 19 w 19"/>
              <a:gd name="T13" fmla="*/ 19 h 19"/>
              <a:gd name="T14" fmla="*/ 19 w 19"/>
              <a:gd name="T15" fmla="*/ 10 h 19"/>
              <a:gd name="T16" fmla="*/ 19 w 19"/>
              <a:gd name="T17" fmla="*/ 0 h 19"/>
              <a:gd name="T18" fmla="*/ 10 w 19"/>
              <a:gd name="T19" fmla="*/ 0 h 19"/>
              <a:gd name="T20" fmla="*/ 10 w 19"/>
              <a:gd name="T21" fmla="*/ 10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
              <a:gd name="T34" fmla="*/ 0 h 19"/>
              <a:gd name="T35" fmla="*/ 19 w 19"/>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 h="19">
                <a:moveTo>
                  <a:pt x="10" y="10"/>
                </a:moveTo>
                <a:lnTo>
                  <a:pt x="10" y="0"/>
                </a:lnTo>
                <a:lnTo>
                  <a:pt x="0" y="0"/>
                </a:lnTo>
                <a:lnTo>
                  <a:pt x="0" y="10"/>
                </a:lnTo>
                <a:lnTo>
                  <a:pt x="0" y="19"/>
                </a:lnTo>
                <a:lnTo>
                  <a:pt x="10" y="19"/>
                </a:lnTo>
                <a:lnTo>
                  <a:pt x="19" y="19"/>
                </a:lnTo>
                <a:lnTo>
                  <a:pt x="19" y="10"/>
                </a:lnTo>
                <a:lnTo>
                  <a:pt x="19" y="0"/>
                </a:lnTo>
                <a:lnTo>
                  <a:pt x="10" y="0"/>
                </a:lnTo>
                <a:lnTo>
                  <a:pt x="10" y="10"/>
                </a:lnTo>
                <a:close/>
              </a:path>
            </a:pathLst>
          </a:custGeom>
          <a:solidFill>
            <a:srgbClr val="000000"/>
          </a:solidFill>
          <a:ln w="0">
            <a:solidFill>
              <a:srgbClr val="000000"/>
            </a:solidFill>
            <a:prstDash val="solid"/>
            <a:round/>
            <a:headEnd/>
            <a:tailEnd/>
          </a:ln>
        </p:spPr>
        <p:txBody>
          <a:bodyPr/>
          <a:lstStyle/>
          <a:p>
            <a:endParaRPr lang="en-IN"/>
          </a:p>
        </p:txBody>
      </p:sp>
      <p:sp>
        <p:nvSpPr>
          <p:cNvPr id="113797" name="Freeform 136"/>
          <p:cNvSpPr>
            <a:spLocks/>
          </p:cNvSpPr>
          <p:nvPr/>
        </p:nvSpPr>
        <p:spPr bwMode="auto">
          <a:xfrm>
            <a:off x="3536950" y="2228850"/>
            <a:ext cx="14288" cy="15875"/>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798" name="Freeform 137"/>
          <p:cNvSpPr>
            <a:spLocks/>
          </p:cNvSpPr>
          <p:nvPr/>
        </p:nvSpPr>
        <p:spPr bwMode="auto">
          <a:xfrm>
            <a:off x="3521075" y="2333625"/>
            <a:ext cx="30163" cy="30163"/>
          </a:xfrm>
          <a:custGeom>
            <a:avLst/>
            <a:gdLst>
              <a:gd name="T0" fmla="*/ 10 w 19"/>
              <a:gd name="T1" fmla="*/ 10 h 19"/>
              <a:gd name="T2" fmla="*/ 10 w 19"/>
              <a:gd name="T3" fmla="*/ 0 h 19"/>
              <a:gd name="T4" fmla="*/ 0 w 19"/>
              <a:gd name="T5" fmla="*/ 0 h 19"/>
              <a:gd name="T6" fmla="*/ 0 w 19"/>
              <a:gd name="T7" fmla="*/ 10 h 19"/>
              <a:gd name="T8" fmla="*/ 0 w 19"/>
              <a:gd name="T9" fmla="*/ 19 h 19"/>
              <a:gd name="T10" fmla="*/ 10 w 19"/>
              <a:gd name="T11" fmla="*/ 19 h 19"/>
              <a:gd name="T12" fmla="*/ 19 w 19"/>
              <a:gd name="T13" fmla="*/ 19 h 19"/>
              <a:gd name="T14" fmla="*/ 19 w 19"/>
              <a:gd name="T15" fmla="*/ 10 h 19"/>
              <a:gd name="T16" fmla="*/ 19 w 19"/>
              <a:gd name="T17" fmla="*/ 0 h 19"/>
              <a:gd name="T18" fmla="*/ 10 w 19"/>
              <a:gd name="T19" fmla="*/ 0 h 19"/>
              <a:gd name="T20" fmla="*/ 10 w 19"/>
              <a:gd name="T21" fmla="*/ 10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
              <a:gd name="T34" fmla="*/ 0 h 19"/>
              <a:gd name="T35" fmla="*/ 19 w 19"/>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 h="19">
                <a:moveTo>
                  <a:pt x="10" y="10"/>
                </a:moveTo>
                <a:lnTo>
                  <a:pt x="10" y="0"/>
                </a:lnTo>
                <a:lnTo>
                  <a:pt x="0" y="0"/>
                </a:lnTo>
                <a:lnTo>
                  <a:pt x="0" y="10"/>
                </a:lnTo>
                <a:lnTo>
                  <a:pt x="0" y="19"/>
                </a:lnTo>
                <a:lnTo>
                  <a:pt x="10" y="19"/>
                </a:lnTo>
                <a:lnTo>
                  <a:pt x="19" y="19"/>
                </a:lnTo>
                <a:lnTo>
                  <a:pt x="19" y="10"/>
                </a:lnTo>
                <a:lnTo>
                  <a:pt x="19" y="0"/>
                </a:lnTo>
                <a:lnTo>
                  <a:pt x="10" y="0"/>
                </a:lnTo>
                <a:lnTo>
                  <a:pt x="10" y="10"/>
                </a:lnTo>
                <a:close/>
              </a:path>
            </a:pathLst>
          </a:custGeom>
          <a:solidFill>
            <a:srgbClr val="000000"/>
          </a:solidFill>
          <a:ln w="0">
            <a:solidFill>
              <a:srgbClr val="000000"/>
            </a:solidFill>
            <a:prstDash val="solid"/>
            <a:round/>
            <a:headEnd/>
            <a:tailEnd/>
          </a:ln>
        </p:spPr>
        <p:txBody>
          <a:bodyPr/>
          <a:lstStyle/>
          <a:p>
            <a:endParaRPr lang="en-IN"/>
          </a:p>
        </p:txBody>
      </p:sp>
      <p:sp>
        <p:nvSpPr>
          <p:cNvPr id="113799" name="Freeform 138"/>
          <p:cNvSpPr>
            <a:spLocks/>
          </p:cNvSpPr>
          <p:nvPr/>
        </p:nvSpPr>
        <p:spPr bwMode="auto">
          <a:xfrm>
            <a:off x="3536950" y="2349500"/>
            <a:ext cx="14288" cy="14288"/>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800" name="Freeform 139"/>
          <p:cNvSpPr>
            <a:spLocks/>
          </p:cNvSpPr>
          <p:nvPr/>
        </p:nvSpPr>
        <p:spPr bwMode="auto">
          <a:xfrm>
            <a:off x="4405313" y="673100"/>
            <a:ext cx="28575" cy="30163"/>
          </a:xfrm>
          <a:custGeom>
            <a:avLst/>
            <a:gdLst>
              <a:gd name="T0" fmla="*/ 9 w 18"/>
              <a:gd name="T1" fmla="*/ 9 h 19"/>
              <a:gd name="T2" fmla="*/ 9 w 18"/>
              <a:gd name="T3" fmla="*/ 0 h 19"/>
              <a:gd name="T4" fmla="*/ 0 w 18"/>
              <a:gd name="T5" fmla="*/ 0 h 19"/>
              <a:gd name="T6" fmla="*/ 0 w 18"/>
              <a:gd name="T7" fmla="*/ 9 h 19"/>
              <a:gd name="T8" fmla="*/ 0 w 18"/>
              <a:gd name="T9" fmla="*/ 19 h 19"/>
              <a:gd name="T10" fmla="*/ 9 w 18"/>
              <a:gd name="T11" fmla="*/ 19 h 19"/>
              <a:gd name="T12" fmla="*/ 18 w 18"/>
              <a:gd name="T13" fmla="*/ 19 h 19"/>
              <a:gd name="T14" fmla="*/ 18 w 18"/>
              <a:gd name="T15" fmla="*/ 9 h 19"/>
              <a:gd name="T16" fmla="*/ 18 w 18"/>
              <a:gd name="T17" fmla="*/ 0 h 19"/>
              <a:gd name="T18" fmla="*/ 9 w 18"/>
              <a:gd name="T19" fmla="*/ 0 h 19"/>
              <a:gd name="T20" fmla="*/ 9 w 18"/>
              <a:gd name="T21" fmla="*/ 9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19"/>
              <a:gd name="T35" fmla="*/ 18 w 18"/>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19">
                <a:moveTo>
                  <a:pt x="9" y="9"/>
                </a:moveTo>
                <a:lnTo>
                  <a:pt x="9" y="0"/>
                </a:lnTo>
                <a:lnTo>
                  <a:pt x="0" y="0"/>
                </a:lnTo>
                <a:lnTo>
                  <a:pt x="0" y="9"/>
                </a:lnTo>
                <a:lnTo>
                  <a:pt x="0" y="19"/>
                </a:lnTo>
                <a:lnTo>
                  <a:pt x="9" y="19"/>
                </a:lnTo>
                <a:lnTo>
                  <a:pt x="18" y="19"/>
                </a:lnTo>
                <a:lnTo>
                  <a:pt x="18" y="9"/>
                </a:lnTo>
                <a:lnTo>
                  <a:pt x="18" y="0"/>
                </a:lnTo>
                <a:lnTo>
                  <a:pt x="9" y="0"/>
                </a:lnTo>
                <a:lnTo>
                  <a:pt x="9" y="9"/>
                </a:lnTo>
                <a:close/>
              </a:path>
            </a:pathLst>
          </a:custGeom>
          <a:solidFill>
            <a:srgbClr val="000000"/>
          </a:solidFill>
          <a:ln w="0">
            <a:solidFill>
              <a:srgbClr val="000000"/>
            </a:solidFill>
            <a:prstDash val="solid"/>
            <a:round/>
            <a:headEnd/>
            <a:tailEnd/>
          </a:ln>
        </p:spPr>
        <p:txBody>
          <a:bodyPr/>
          <a:lstStyle/>
          <a:p>
            <a:endParaRPr lang="en-IN"/>
          </a:p>
        </p:txBody>
      </p:sp>
      <p:sp>
        <p:nvSpPr>
          <p:cNvPr id="113801" name="Freeform 140"/>
          <p:cNvSpPr>
            <a:spLocks/>
          </p:cNvSpPr>
          <p:nvPr/>
        </p:nvSpPr>
        <p:spPr bwMode="auto">
          <a:xfrm>
            <a:off x="4419600" y="687388"/>
            <a:ext cx="14288" cy="15875"/>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802" name="Freeform 141"/>
          <p:cNvSpPr>
            <a:spLocks/>
          </p:cNvSpPr>
          <p:nvPr/>
        </p:nvSpPr>
        <p:spPr bwMode="auto">
          <a:xfrm>
            <a:off x="4405313" y="777875"/>
            <a:ext cx="28575" cy="30163"/>
          </a:xfrm>
          <a:custGeom>
            <a:avLst/>
            <a:gdLst>
              <a:gd name="T0" fmla="*/ 9 w 18"/>
              <a:gd name="T1" fmla="*/ 9 h 19"/>
              <a:gd name="T2" fmla="*/ 9 w 18"/>
              <a:gd name="T3" fmla="*/ 0 h 19"/>
              <a:gd name="T4" fmla="*/ 0 w 18"/>
              <a:gd name="T5" fmla="*/ 0 h 19"/>
              <a:gd name="T6" fmla="*/ 0 w 18"/>
              <a:gd name="T7" fmla="*/ 9 h 19"/>
              <a:gd name="T8" fmla="*/ 0 w 18"/>
              <a:gd name="T9" fmla="*/ 19 h 19"/>
              <a:gd name="T10" fmla="*/ 9 w 18"/>
              <a:gd name="T11" fmla="*/ 19 h 19"/>
              <a:gd name="T12" fmla="*/ 18 w 18"/>
              <a:gd name="T13" fmla="*/ 19 h 19"/>
              <a:gd name="T14" fmla="*/ 18 w 18"/>
              <a:gd name="T15" fmla="*/ 9 h 19"/>
              <a:gd name="T16" fmla="*/ 18 w 18"/>
              <a:gd name="T17" fmla="*/ 0 h 19"/>
              <a:gd name="T18" fmla="*/ 9 w 18"/>
              <a:gd name="T19" fmla="*/ 0 h 19"/>
              <a:gd name="T20" fmla="*/ 9 w 18"/>
              <a:gd name="T21" fmla="*/ 9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19"/>
              <a:gd name="T35" fmla="*/ 18 w 18"/>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19">
                <a:moveTo>
                  <a:pt x="9" y="9"/>
                </a:moveTo>
                <a:lnTo>
                  <a:pt x="9" y="0"/>
                </a:lnTo>
                <a:lnTo>
                  <a:pt x="0" y="0"/>
                </a:lnTo>
                <a:lnTo>
                  <a:pt x="0" y="9"/>
                </a:lnTo>
                <a:lnTo>
                  <a:pt x="0" y="19"/>
                </a:lnTo>
                <a:lnTo>
                  <a:pt x="9" y="19"/>
                </a:lnTo>
                <a:lnTo>
                  <a:pt x="18" y="19"/>
                </a:lnTo>
                <a:lnTo>
                  <a:pt x="18" y="9"/>
                </a:lnTo>
                <a:lnTo>
                  <a:pt x="18" y="0"/>
                </a:lnTo>
                <a:lnTo>
                  <a:pt x="9" y="0"/>
                </a:lnTo>
                <a:lnTo>
                  <a:pt x="9" y="9"/>
                </a:lnTo>
                <a:close/>
              </a:path>
            </a:pathLst>
          </a:custGeom>
          <a:solidFill>
            <a:srgbClr val="000000"/>
          </a:solidFill>
          <a:ln w="0">
            <a:solidFill>
              <a:srgbClr val="000000"/>
            </a:solidFill>
            <a:prstDash val="solid"/>
            <a:round/>
            <a:headEnd/>
            <a:tailEnd/>
          </a:ln>
        </p:spPr>
        <p:txBody>
          <a:bodyPr/>
          <a:lstStyle/>
          <a:p>
            <a:endParaRPr lang="en-IN"/>
          </a:p>
        </p:txBody>
      </p:sp>
      <p:sp>
        <p:nvSpPr>
          <p:cNvPr id="113803" name="Freeform 142"/>
          <p:cNvSpPr>
            <a:spLocks/>
          </p:cNvSpPr>
          <p:nvPr/>
        </p:nvSpPr>
        <p:spPr bwMode="auto">
          <a:xfrm>
            <a:off x="4419600" y="777875"/>
            <a:ext cx="14288" cy="14288"/>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804" name="Freeform 143"/>
          <p:cNvSpPr>
            <a:spLocks/>
          </p:cNvSpPr>
          <p:nvPr/>
        </p:nvSpPr>
        <p:spPr bwMode="auto">
          <a:xfrm>
            <a:off x="4405313" y="882650"/>
            <a:ext cx="28575" cy="30163"/>
          </a:xfrm>
          <a:custGeom>
            <a:avLst/>
            <a:gdLst>
              <a:gd name="T0" fmla="*/ 9 w 18"/>
              <a:gd name="T1" fmla="*/ 9 h 19"/>
              <a:gd name="T2" fmla="*/ 9 w 18"/>
              <a:gd name="T3" fmla="*/ 0 h 19"/>
              <a:gd name="T4" fmla="*/ 0 w 18"/>
              <a:gd name="T5" fmla="*/ 0 h 19"/>
              <a:gd name="T6" fmla="*/ 0 w 18"/>
              <a:gd name="T7" fmla="*/ 9 h 19"/>
              <a:gd name="T8" fmla="*/ 0 w 18"/>
              <a:gd name="T9" fmla="*/ 19 h 19"/>
              <a:gd name="T10" fmla="*/ 9 w 18"/>
              <a:gd name="T11" fmla="*/ 19 h 19"/>
              <a:gd name="T12" fmla="*/ 18 w 18"/>
              <a:gd name="T13" fmla="*/ 19 h 19"/>
              <a:gd name="T14" fmla="*/ 18 w 18"/>
              <a:gd name="T15" fmla="*/ 9 h 19"/>
              <a:gd name="T16" fmla="*/ 18 w 18"/>
              <a:gd name="T17" fmla="*/ 0 h 19"/>
              <a:gd name="T18" fmla="*/ 9 w 18"/>
              <a:gd name="T19" fmla="*/ 0 h 19"/>
              <a:gd name="T20" fmla="*/ 9 w 18"/>
              <a:gd name="T21" fmla="*/ 9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19"/>
              <a:gd name="T35" fmla="*/ 18 w 18"/>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19">
                <a:moveTo>
                  <a:pt x="9" y="9"/>
                </a:moveTo>
                <a:lnTo>
                  <a:pt x="9" y="0"/>
                </a:lnTo>
                <a:lnTo>
                  <a:pt x="0" y="0"/>
                </a:lnTo>
                <a:lnTo>
                  <a:pt x="0" y="9"/>
                </a:lnTo>
                <a:lnTo>
                  <a:pt x="0" y="19"/>
                </a:lnTo>
                <a:lnTo>
                  <a:pt x="9" y="19"/>
                </a:lnTo>
                <a:lnTo>
                  <a:pt x="18" y="19"/>
                </a:lnTo>
                <a:lnTo>
                  <a:pt x="18" y="9"/>
                </a:lnTo>
                <a:lnTo>
                  <a:pt x="18" y="0"/>
                </a:lnTo>
                <a:lnTo>
                  <a:pt x="9" y="0"/>
                </a:lnTo>
                <a:lnTo>
                  <a:pt x="9" y="9"/>
                </a:lnTo>
                <a:close/>
              </a:path>
            </a:pathLst>
          </a:custGeom>
          <a:solidFill>
            <a:srgbClr val="000000"/>
          </a:solidFill>
          <a:ln w="0">
            <a:solidFill>
              <a:srgbClr val="000000"/>
            </a:solidFill>
            <a:prstDash val="solid"/>
            <a:round/>
            <a:headEnd/>
            <a:tailEnd/>
          </a:ln>
        </p:spPr>
        <p:txBody>
          <a:bodyPr/>
          <a:lstStyle/>
          <a:p>
            <a:endParaRPr lang="en-IN"/>
          </a:p>
        </p:txBody>
      </p:sp>
      <p:sp>
        <p:nvSpPr>
          <p:cNvPr id="113805" name="Freeform 144"/>
          <p:cNvSpPr>
            <a:spLocks/>
          </p:cNvSpPr>
          <p:nvPr/>
        </p:nvSpPr>
        <p:spPr bwMode="auto">
          <a:xfrm>
            <a:off x="4419600" y="896938"/>
            <a:ext cx="14288" cy="15875"/>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806" name="Freeform 145"/>
          <p:cNvSpPr>
            <a:spLocks/>
          </p:cNvSpPr>
          <p:nvPr/>
        </p:nvSpPr>
        <p:spPr bwMode="auto">
          <a:xfrm>
            <a:off x="1112838" y="673100"/>
            <a:ext cx="30162" cy="30163"/>
          </a:xfrm>
          <a:custGeom>
            <a:avLst/>
            <a:gdLst>
              <a:gd name="T0" fmla="*/ 9 w 19"/>
              <a:gd name="T1" fmla="*/ 9 h 19"/>
              <a:gd name="T2" fmla="*/ 9 w 19"/>
              <a:gd name="T3" fmla="*/ 0 h 19"/>
              <a:gd name="T4" fmla="*/ 0 w 19"/>
              <a:gd name="T5" fmla="*/ 0 h 19"/>
              <a:gd name="T6" fmla="*/ 0 w 19"/>
              <a:gd name="T7" fmla="*/ 9 h 19"/>
              <a:gd name="T8" fmla="*/ 0 w 19"/>
              <a:gd name="T9" fmla="*/ 19 h 19"/>
              <a:gd name="T10" fmla="*/ 9 w 19"/>
              <a:gd name="T11" fmla="*/ 19 h 19"/>
              <a:gd name="T12" fmla="*/ 19 w 19"/>
              <a:gd name="T13" fmla="*/ 19 h 19"/>
              <a:gd name="T14" fmla="*/ 19 w 19"/>
              <a:gd name="T15" fmla="*/ 9 h 19"/>
              <a:gd name="T16" fmla="*/ 19 w 19"/>
              <a:gd name="T17" fmla="*/ 0 h 19"/>
              <a:gd name="T18" fmla="*/ 9 w 19"/>
              <a:gd name="T19" fmla="*/ 0 h 19"/>
              <a:gd name="T20" fmla="*/ 9 w 19"/>
              <a:gd name="T21" fmla="*/ 9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
              <a:gd name="T34" fmla="*/ 0 h 19"/>
              <a:gd name="T35" fmla="*/ 19 w 19"/>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 h="19">
                <a:moveTo>
                  <a:pt x="9" y="9"/>
                </a:moveTo>
                <a:lnTo>
                  <a:pt x="9" y="0"/>
                </a:lnTo>
                <a:lnTo>
                  <a:pt x="0" y="0"/>
                </a:lnTo>
                <a:lnTo>
                  <a:pt x="0" y="9"/>
                </a:lnTo>
                <a:lnTo>
                  <a:pt x="0" y="19"/>
                </a:lnTo>
                <a:lnTo>
                  <a:pt x="9" y="19"/>
                </a:lnTo>
                <a:lnTo>
                  <a:pt x="19" y="19"/>
                </a:lnTo>
                <a:lnTo>
                  <a:pt x="19" y="9"/>
                </a:lnTo>
                <a:lnTo>
                  <a:pt x="19" y="0"/>
                </a:lnTo>
                <a:lnTo>
                  <a:pt x="9" y="0"/>
                </a:lnTo>
                <a:lnTo>
                  <a:pt x="9" y="9"/>
                </a:lnTo>
                <a:close/>
              </a:path>
            </a:pathLst>
          </a:custGeom>
          <a:solidFill>
            <a:srgbClr val="000000"/>
          </a:solidFill>
          <a:ln w="0">
            <a:solidFill>
              <a:srgbClr val="000000"/>
            </a:solidFill>
            <a:prstDash val="solid"/>
            <a:round/>
            <a:headEnd/>
            <a:tailEnd/>
          </a:ln>
        </p:spPr>
        <p:txBody>
          <a:bodyPr/>
          <a:lstStyle/>
          <a:p>
            <a:endParaRPr lang="en-IN"/>
          </a:p>
        </p:txBody>
      </p:sp>
      <p:sp>
        <p:nvSpPr>
          <p:cNvPr id="113807" name="Freeform 146"/>
          <p:cNvSpPr>
            <a:spLocks/>
          </p:cNvSpPr>
          <p:nvPr/>
        </p:nvSpPr>
        <p:spPr bwMode="auto">
          <a:xfrm>
            <a:off x="1127125" y="687388"/>
            <a:ext cx="15875" cy="15875"/>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808" name="Freeform 147"/>
          <p:cNvSpPr>
            <a:spLocks/>
          </p:cNvSpPr>
          <p:nvPr/>
        </p:nvSpPr>
        <p:spPr bwMode="auto">
          <a:xfrm>
            <a:off x="1112838" y="777875"/>
            <a:ext cx="30162" cy="30163"/>
          </a:xfrm>
          <a:custGeom>
            <a:avLst/>
            <a:gdLst>
              <a:gd name="T0" fmla="*/ 9 w 19"/>
              <a:gd name="T1" fmla="*/ 9 h 19"/>
              <a:gd name="T2" fmla="*/ 9 w 19"/>
              <a:gd name="T3" fmla="*/ 0 h 19"/>
              <a:gd name="T4" fmla="*/ 0 w 19"/>
              <a:gd name="T5" fmla="*/ 0 h 19"/>
              <a:gd name="T6" fmla="*/ 0 w 19"/>
              <a:gd name="T7" fmla="*/ 9 h 19"/>
              <a:gd name="T8" fmla="*/ 0 w 19"/>
              <a:gd name="T9" fmla="*/ 19 h 19"/>
              <a:gd name="T10" fmla="*/ 9 w 19"/>
              <a:gd name="T11" fmla="*/ 19 h 19"/>
              <a:gd name="T12" fmla="*/ 19 w 19"/>
              <a:gd name="T13" fmla="*/ 19 h 19"/>
              <a:gd name="T14" fmla="*/ 19 w 19"/>
              <a:gd name="T15" fmla="*/ 9 h 19"/>
              <a:gd name="T16" fmla="*/ 19 w 19"/>
              <a:gd name="T17" fmla="*/ 0 h 19"/>
              <a:gd name="T18" fmla="*/ 9 w 19"/>
              <a:gd name="T19" fmla="*/ 0 h 19"/>
              <a:gd name="T20" fmla="*/ 9 w 19"/>
              <a:gd name="T21" fmla="*/ 9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
              <a:gd name="T34" fmla="*/ 0 h 19"/>
              <a:gd name="T35" fmla="*/ 19 w 19"/>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 h="19">
                <a:moveTo>
                  <a:pt x="9" y="9"/>
                </a:moveTo>
                <a:lnTo>
                  <a:pt x="9" y="0"/>
                </a:lnTo>
                <a:lnTo>
                  <a:pt x="0" y="0"/>
                </a:lnTo>
                <a:lnTo>
                  <a:pt x="0" y="9"/>
                </a:lnTo>
                <a:lnTo>
                  <a:pt x="0" y="19"/>
                </a:lnTo>
                <a:lnTo>
                  <a:pt x="9" y="19"/>
                </a:lnTo>
                <a:lnTo>
                  <a:pt x="19" y="19"/>
                </a:lnTo>
                <a:lnTo>
                  <a:pt x="19" y="9"/>
                </a:lnTo>
                <a:lnTo>
                  <a:pt x="19" y="0"/>
                </a:lnTo>
                <a:lnTo>
                  <a:pt x="9" y="0"/>
                </a:lnTo>
                <a:lnTo>
                  <a:pt x="9" y="9"/>
                </a:lnTo>
                <a:close/>
              </a:path>
            </a:pathLst>
          </a:custGeom>
          <a:solidFill>
            <a:srgbClr val="000000"/>
          </a:solidFill>
          <a:ln w="0">
            <a:solidFill>
              <a:srgbClr val="000000"/>
            </a:solidFill>
            <a:prstDash val="solid"/>
            <a:round/>
            <a:headEnd/>
            <a:tailEnd/>
          </a:ln>
        </p:spPr>
        <p:txBody>
          <a:bodyPr/>
          <a:lstStyle/>
          <a:p>
            <a:endParaRPr lang="en-IN"/>
          </a:p>
        </p:txBody>
      </p:sp>
      <p:sp>
        <p:nvSpPr>
          <p:cNvPr id="113809" name="Freeform 148"/>
          <p:cNvSpPr>
            <a:spLocks/>
          </p:cNvSpPr>
          <p:nvPr/>
        </p:nvSpPr>
        <p:spPr bwMode="auto">
          <a:xfrm>
            <a:off x="1127125" y="792163"/>
            <a:ext cx="15875" cy="15875"/>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810" name="Freeform 149"/>
          <p:cNvSpPr>
            <a:spLocks/>
          </p:cNvSpPr>
          <p:nvPr/>
        </p:nvSpPr>
        <p:spPr bwMode="auto">
          <a:xfrm>
            <a:off x="1112838" y="882650"/>
            <a:ext cx="30162" cy="30163"/>
          </a:xfrm>
          <a:custGeom>
            <a:avLst/>
            <a:gdLst>
              <a:gd name="T0" fmla="*/ 9 w 19"/>
              <a:gd name="T1" fmla="*/ 9 h 19"/>
              <a:gd name="T2" fmla="*/ 9 w 19"/>
              <a:gd name="T3" fmla="*/ 0 h 19"/>
              <a:gd name="T4" fmla="*/ 0 w 19"/>
              <a:gd name="T5" fmla="*/ 0 h 19"/>
              <a:gd name="T6" fmla="*/ 0 w 19"/>
              <a:gd name="T7" fmla="*/ 9 h 19"/>
              <a:gd name="T8" fmla="*/ 0 w 19"/>
              <a:gd name="T9" fmla="*/ 19 h 19"/>
              <a:gd name="T10" fmla="*/ 9 w 19"/>
              <a:gd name="T11" fmla="*/ 19 h 19"/>
              <a:gd name="T12" fmla="*/ 19 w 19"/>
              <a:gd name="T13" fmla="*/ 19 h 19"/>
              <a:gd name="T14" fmla="*/ 19 w 19"/>
              <a:gd name="T15" fmla="*/ 9 h 19"/>
              <a:gd name="T16" fmla="*/ 19 w 19"/>
              <a:gd name="T17" fmla="*/ 0 h 19"/>
              <a:gd name="T18" fmla="*/ 9 w 19"/>
              <a:gd name="T19" fmla="*/ 0 h 19"/>
              <a:gd name="T20" fmla="*/ 9 w 19"/>
              <a:gd name="T21" fmla="*/ 9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
              <a:gd name="T34" fmla="*/ 0 h 19"/>
              <a:gd name="T35" fmla="*/ 19 w 19"/>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 h="19">
                <a:moveTo>
                  <a:pt x="9" y="9"/>
                </a:moveTo>
                <a:lnTo>
                  <a:pt x="9" y="0"/>
                </a:lnTo>
                <a:lnTo>
                  <a:pt x="0" y="0"/>
                </a:lnTo>
                <a:lnTo>
                  <a:pt x="0" y="9"/>
                </a:lnTo>
                <a:lnTo>
                  <a:pt x="0" y="19"/>
                </a:lnTo>
                <a:lnTo>
                  <a:pt x="9" y="19"/>
                </a:lnTo>
                <a:lnTo>
                  <a:pt x="19" y="19"/>
                </a:lnTo>
                <a:lnTo>
                  <a:pt x="19" y="9"/>
                </a:lnTo>
                <a:lnTo>
                  <a:pt x="19" y="0"/>
                </a:lnTo>
                <a:lnTo>
                  <a:pt x="9" y="0"/>
                </a:lnTo>
                <a:lnTo>
                  <a:pt x="9" y="9"/>
                </a:lnTo>
                <a:close/>
              </a:path>
            </a:pathLst>
          </a:custGeom>
          <a:solidFill>
            <a:srgbClr val="000000"/>
          </a:solidFill>
          <a:ln w="0">
            <a:solidFill>
              <a:srgbClr val="000000"/>
            </a:solidFill>
            <a:prstDash val="solid"/>
            <a:round/>
            <a:headEnd/>
            <a:tailEnd/>
          </a:ln>
        </p:spPr>
        <p:txBody>
          <a:bodyPr/>
          <a:lstStyle/>
          <a:p>
            <a:endParaRPr lang="en-IN"/>
          </a:p>
        </p:txBody>
      </p:sp>
      <p:sp>
        <p:nvSpPr>
          <p:cNvPr id="113811" name="Freeform 150"/>
          <p:cNvSpPr>
            <a:spLocks/>
          </p:cNvSpPr>
          <p:nvPr/>
        </p:nvSpPr>
        <p:spPr bwMode="auto">
          <a:xfrm>
            <a:off x="1127125" y="896938"/>
            <a:ext cx="15875" cy="15875"/>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812" name="Freeform 151"/>
          <p:cNvSpPr>
            <a:spLocks/>
          </p:cNvSpPr>
          <p:nvPr/>
        </p:nvSpPr>
        <p:spPr bwMode="auto">
          <a:xfrm>
            <a:off x="1397000" y="1779588"/>
            <a:ext cx="30163" cy="30162"/>
          </a:xfrm>
          <a:custGeom>
            <a:avLst/>
            <a:gdLst>
              <a:gd name="T0" fmla="*/ 9 w 19"/>
              <a:gd name="T1" fmla="*/ 10 h 19"/>
              <a:gd name="T2" fmla="*/ 9 w 19"/>
              <a:gd name="T3" fmla="*/ 0 h 19"/>
              <a:gd name="T4" fmla="*/ 0 w 19"/>
              <a:gd name="T5" fmla="*/ 0 h 19"/>
              <a:gd name="T6" fmla="*/ 0 w 19"/>
              <a:gd name="T7" fmla="*/ 10 h 19"/>
              <a:gd name="T8" fmla="*/ 0 w 19"/>
              <a:gd name="T9" fmla="*/ 19 h 19"/>
              <a:gd name="T10" fmla="*/ 9 w 19"/>
              <a:gd name="T11" fmla="*/ 19 h 19"/>
              <a:gd name="T12" fmla="*/ 19 w 19"/>
              <a:gd name="T13" fmla="*/ 19 h 19"/>
              <a:gd name="T14" fmla="*/ 19 w 19"/>
              <a:gd name="T15" fmla="*/ 10 h 19"/>
              <a:gd name="T16" fmla="*/ 19 w 19"/>
              <a:gd name="T17" fmla="*/ 0 h 19"/>
              <a:gd name="T18" fmla="*/ 9 w 19"/>
              <a:gd name="T19" fmla="*/ 0 h 19"/>
              <a:gd name="T20" fmla="*/ 9 w 19"/>
              <a:gd name="T21" fmla="*/ 10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
              <a:gd name="T34" fmla="*/ 0 h 19"/>
              <a:gd name="T35" fmla="*/ 19 w 19"/>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 h="19">
                <a:moveTo>
                  <a:pt x="9" y="10"/>
                </a:moveTo>
                <a:lnTo>
                  <a:pt x="9" y="0"/>
                </a:lnTo>
                <a:lnTo>
                  <a:pt x="0" y="0"/>
                </a:lnTo>
                <a:lnTo>
                  <a:pt x="0" y="10"/>
                </a:lnTo>
                <a:lnTo>
                  <a:pt x="0" y="19"/>
                </a:lnTo>
                <a:lnTo>
                  <a:pt x="9" y="19"/>
                </a:lnTo>
                <a:lnTo>
                  <a:pt x="19" y="19"/>
                </a:lnTo>
                <a:lnTo>
                  <a:pt x="19" y="10"/>
                </a:lnTo>
                <a:lnTo>
                  <a:pt x="19" y="0"/>
                </a:lnTo>
                <a:lnTo>
                  <a:pt x="9" y="0"/>
                </a:lnTo>
                <a:lnTo>
                  <a:pt x="9" y="10"/>
                </a:lnTo>
                <a:close/>
              </a:path>
            </a:pathLst>
          </a:custGeom>
          <a:solidFill>
            <a:srgbClr val="000000"/>
          </a:solidFill>
          <a:ln w="0">
            <a:solidFill>
              <a:srgbClr val="000000"/>
            </a:solidFill>
            <a:prstDash val="solid"/>
            <a:round/>
            <a:headEnd/>
            <a:tailEnd/>
          </a:ln>
        </p:spPr>
        <p:txBody>
          <a:bodyPr/>
          <a:lstStyle/>
          <a:p>
            <a:endParaRPr lang="en-IN"/>
          </a:p>
        </p:txBody>
      </p:sp>
      <p:sp>
        <p:nvSpPr>
          <p:cNvPr id="113813" name="Freeform 152"/>
          <p:cNvSpPr>
            <a:spLocks/>
          </p:cNvSpPr>
          <p:nvPr/>
        </p:nvSpPr>
        <p:spPr bwMode="auto">
          <a:xfrm>
            <a:off x="1381125" y="1765300"/>
            <a:ext cx="46038" cy="44450"/>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814" name="Freeform 153"/>
          <p:cNvSpPr>
            <a:spLocks/>
          </p:cNvSpPr>
          <p:nvPr/>
        </p:nvSpPr>
        <p:spPr bwMode="auto">
          <a:xfrm>
            <a:off x="1112838" y="1150938"/>
            <a:ext cx="30162" cy="30162"/>
          </a:xfrm>
          <a:custGeom>
            <a:avLst/>
            <a:gdLst>
              <a:gd name="T0" fmla="*/ 9 w 19"/>
              <a:gd name="T1" fmla="*/ 10 h 19"/>
              <a:gd name="T2" fmla="*/ 9 w 19"/>
              <a:gd name="T3" fmla="*/ 0 h 19"/>
              <a:gd name="T4" fmla="*/ 0 w 19"/>
              <a:gd name="T5" fmla="*/ 0 h 19"/>
              <a:gd name="T6" fmla="*/ 0 w 19"/>
              <a:gd name="T7" fmla="*/ 10 h 19"/>
              <a:gd name="T8" fmla="*/ 0 w 19"/>
              <a:gd name="T9" fmla="*/ 19 h 19"/>
              <a:gd name="T10" fmla="*/ 9 w 19"/>
              <a:gd name="T11" fmla="*/ 19 h 19"/>
              <a:gd name="T12" fmla="*/ 19 w 19"/>
              <a:gd name="T13" fmla="*/ 19 h 19"/>
              <a:gd name="T14" fmla="*/ 19 w 19"/>
              <a:gd name="T15" fmla="*/ 10 h 19"/>
              <a:gd name="T16" fmla="*/ 19 w 19"/>
              <a:gd name="T17" fmla="*/ 0 h 19"/>
              <a:gd name="T18" fmla="*/ 9 w 19"/>
              <a:gd name="T19" fmla="*/ 0 h 19"/>
              <a:gd name="T20" fmla="*/ 9 w 19"/>
              <a:gd name="T21" fmla="*/ 10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
              <a:gd name="T34" fmla="*/ 0 h 19"/>
              <a:gd name="T35" fmla="*/ 19 w 19"/>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 h="19">
                <a:moveTo>
                  <a:pt x="9" y="10"/>
                </a:moveTo>
                <a:lnTo>
                  <a:pt x="9" y="0"/>
                </a:lnTo>
                <a:lnTo>
                  <a:pt x="0" y="0"/>
                </a:lnTo>
                <a:lnTo>
                  <a:pt x="0" y="10"/>
                </a:lnTo>
                <a:lnTo>
                  <a:pt x="0" y="19"/>
                </a:lnTo>
                <a:lnTo>
                  <a:pt x="9" y="19"/>
                </a:lnTo>
                <a:lnTo>
                  <a:pt x="19" y="19"/>
                </a:lnTo>
                <a:lnTo>
                  <a:pt x="19" y="10"/>
                </a:lnTo>
                <a:lnTo>
                  <a:pt x="19" y="0"/>
                </a:lnTo>
                <a:lnTo>
                  <a:pt x="9" y="0"/>
                </a:lnTo>
                <a:lnTo>
                  <a:pt x="9" y="10"/>
                </a:lnTo>
                <a:close/>
              </a:path>
            </a:pathLst>
          </a:custGeom>
          <a:solidFill>
            <a:srgbClr val="000000"/>
          </a:solidFill>
          <a:ln w="0">
            <a:solidFill>
              <a:srgbClr val="000000"/>
            </a:solidFill>
            <a:prstDash val="solid"/>
            <a:round/>
            <a:headEnd/>
            <a:tailEnd/>
          </a:ln>
        </p:spPr>
        <p:txBody>
          <a:bodyPr/>
          <a:lstStyle/>
          <a:p>
            <a:endParaRPr lang="en-IN"/>
          </a:p>
        </p:txBody>
      </p:sp>
      <p:sp>
        <p:nvSpPr>
          <p:cNvPr id="113815" name="Freeform 154"/>
          <p:cNvSpPr>
            <a:spLocks/>
          </p:cNvSpPr>
          <p:nvPr/>
        </p:nvSpPr>
        <p:spPr bwMode="auto">
          <a:xfrm>
            <a:off x="1112838" y="1150938"/>
            <a:ext cx="44450" cy="46037"/>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816" name="Line 155"/>
          <p:cNvSpPr>
            <a:spLocks noChangeShapeType="1"/>
          </p:cNvSpPr>
          <p:nvPr/>
        </p:nvSpPr>
        <p:spPr bwMode="auto">
          <a:xfrm flipH="1">
            <a:off x="514350" y="5970588"/>
            <a:ext cx="254000"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3817" name="Text Box 156"/>
          <p:cNvSpPr txBox="1">
            <a:spLocks noChangeArrowheads="1"/>
          </p:cNvSpPr>
          <p:nvPr/>
        </p:nvSpPr>
        <p:spPr bwMode="auto">
          <a:xfrm>
            <a:off x="4964113" y="2270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13818" name="Text Box 157"/>
          <p:cNvSpPr txBox="1">
            <a:spLocks noChangeArrowheads="1"/>
          </p:cNvSpPr>
          <p:nvPr/>
        </p:nvSpPr>
        <p:spPr bwMode="auto">
          <a:xfrm>
            <a:off x="4692650" y="396647"/>
            <a:ext cx="4508500" cy="531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a:buFontTx/>
              <a:buChar char="•"/>
            </a:pPr>
            <a:r>
              <a:rPr lang="en-US" altLang="en-US" i="1" dirty="0"/>
              <a:t>Data lines to I/O device are bidirectional. </a:t>
            </a:r>
          </a:p>
          <a:p>
            <a:pPr>
              <a:buFontTx/>
              <a:buChar char="•"/>
            </a:pPr>
            <a:r>
              <a:rPr lang="en-US" altLang="en-US" i="1" dirty="0"/>
              <a:t>Data lines P7 through P0 can be used for</a:t>
            </a:r>
          </a:p>
          <a:p>
            <a:r>
              <a:rPr lang="en-US" altLang="en-US" i="1" dirty="0"/>
              <a:t> both input, and output. </a:t>
            </a:r>
          </a:p>
          <a:p>
            <a:pPr>
              <a:buFontTx/>
              <a:buChar char="•"/>
            </a:pPr>
            <a:r>
              <a:rPr lang="en-US" altLang="en-US" i="1" dirty="0"/>
              <a:t>In fact, some lines can be used for input &amp;</a:t>
            </a:r>
          </a:p>
          <a:p>
            <a:r>
              <a:rPr lang="en-US" altLang="en-US" i="1" dirty="0"/>
              <a:t> some for output depending on the pattern</a:t>
            </a:r>
          </a:p>
          <a:p>
            <a:r>
              <a:rPr lang="en-US" altLang="en-US" i="1" dirty="0"/>
              <a:t> in the Data Direction Register (DDR). </a:t>
            </a:r>
          </a:p>
          <a:p>
            <a:pPr>
              <a:buFontTx/>
              <a:buChar char="•"/>
            </a:pPr>
            <a:r>
              <a:rPr lang="en-US" altLang="en-US" i="1" dirty="0"/>
              <a:t>Processor places an 8-bit pattern into a DDR.</a:t>
            </a:r>
          </a:p>
          <a:p>
            <a:pPr>
              <a:buFontTx/>
              <a:buChar char="•"/>
            </a:pPr>
            <a:r>
              <a:rPr lang="en-US" altLang="en-US" i="1" dirty="0"/>
              <a:t>If a given bit position in the DDR is 1, the </a:t>
            </a:r>
          </a:p>
          <a:p>
            <a:r>
              <a:rPr lang="en-US" altLang="en-US" i="1" dirty="0"/>
              <a:t> corresponding data line acts as an output </a:t>
            </a:r>
          </a:p>
          <a:p>
            <a:r>
              <a:rPr lang="en-US" altLang="en-US" i="1" dirty="0"/>
              <a:t> line, otherwise it acts as an input line. </a:t>
            </a:r>
          </a:p>
          <a:p>
            <a:pPr>
              <a:buFontTx/>
              <a:buChar char="•"/>
            </a:pPr>
            <a:r>
              <a:rPr lang="en-US" altLang="en-US" i="1" dirty="0"/>
              <a:t>C1 and C2 control the interaction between </a:t>
            </a:r>
          </a:p>
          <a:p>
            <a:r>
              <a:rPr lang="en-US" altLang="en-US" i="1" dirty="0"/>
              <a:t> the interface circuit and the I/O devices. </a:t>
            </a:r>
          </a:p>
          <a:p>
            <a:pPr>
              <a:buFontTx/>
              <a:buChar char="•"/>
            </a:pPr>
            <a:r>
              <a:rPr lang="en-US" altLang="en-US" i="1" dirty="0"/>
              <a:t>Ready and Accept lines are the handshake </a:t>
            </a:r>
          </a:p>
          <a:p>
            <a:r>
              <a:rPr lang="en-US" altLang="en-US" i="1" dirty="0"/>
              <a:t> control lines on the processor bus side, and </a:t>
            </a:r>
          </a:p>
          <a:p>
            <a:r>
              <a:rPr lang="en-US" altLang="en-US" i="1" dirty="0"/>
              <a:t> are connected to Master-ready &amp; Slave-ready.</a:t>
            </a:r>
          </a:p>
          <a:p>
            <a:pPr>
              <a:buFontTx/>
              <a:buChar char="•"/>
            </a:pPr>
            <a:r>
              <a:rPr lang="en-US" altLang="en-US" i="1" dirty="0"/>
              <a:t>Input signal My-address is connected to the </a:t>
            </a:r>
          </a:p>
          <a:p>
            <a:r>
              <a:rPr lang="en-US" altLang="en-US" i="1" dirty="0"/>
              <a:t>output of an address decoder. </a:t>
            </a:r>
          </a:p>
          <a:p>
            <a:pPr>
              <a:buFontTx/>
              <a:buChar char="•"/>
            </a:pPr>
            <a:r>
              <a:rPr lang="en-US" altLang="en-US" i="1" dirty="0"/>
              <a:t>Three register select lines that allow up to 8</a:t>
            </a:r>
          </a:p>
          <a:p>
            <a:r>
              <a:rPr lang="en-US" altLang="en-US" i="1" dirty="0"/>
              <a:t>registers to be selected.</a:t>
            </a:r>
          </a:p>
        </p:txBody>
      </p:sp>
    </p:spTree>
    <p:extLst>
      <p:ext uri="{BB962C8B-B14F-4D97-AF65-F5344CB8AC3E}">
        <p14:creationId xmlns:p14="http://schemas.microsoft.com/office/powerpoint/2010/main" val="14604055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noChangeArrowheads="1"/>
          </p:cNvSpPr>
          <p:nvPr>
            <p:ph type="title"/>
          </p:nvPr>
        </p:nvSpPr>
        <p:spPr/>
        <p:txBody>
          <a:bodyPr/>
          <a:lstStyle/>
          <a:p>
            <a:r>
              <a:rPr lang="en-US" altLang="en-US"/>
              <a:t>Serial port</a:t>
            </a:r>
          </a:p>
        </p:txBody>
      </p:sp>
      <p:sp>
        <p:nvSpPr>
          <p:cNvPr id="114690" name="Rectangle 3"/>
          <p:cNvSpPr>
            <a:spLocks noGrp="1" noChangeArrowheads="1"/>
          </p:cNvSpPr>
          <p:nvPr>
            <p:ph type="body" idx="1"/>
          </p:nvPr>
        </p:nvSpPr>
        <p:spPr/>
        <p:txBody>
          <a:bodyPr/>
          <a:lstStyle/>
          <a:p>
            <a:r>
              <a:rPr lang="en-US" altLang="en-US">
                <a:solidFill>
                  <a:schemeClr val="accent2"/>
                </a:solidFill>
              </a:rPr>
              <a:t>Serial port is used to connect the processor to I/O devices that require transmission of data one bit at a time. </a:t>
            </a:r>
          </a:p>
          <a:p>
            <a:r>
              <a:rPr lang="en-US" altLang="en-US">
                <a:solidFill>
                  <a:schemeClr val="accent2"/>
                </a:solidFill>
              </a:rPr>
              <a:t>Serial port communicates in a bit-serial fashion on the device side and bit parallel fashion on the bus side. </a:t>
            </a:r>
          </a:p>
          <a:p>
            <a:pPr lvl="1"/>
            <a:r>
              <a:rPr lang="en-US" altLang="en-US" sz="1800"/>
              <a:t>Transformation between the parallel and serial formats is achieved with shift registers that have parallel access capability.</a:t>
            </a:r>
            <a:r>
              <a:rPr lang="en-US" altLang="en-US"/>
              <a:t> </a:t>
            </a:r>
          </a:p>
        </p:txBody>
      </p:sp>
    </p:spTree>
    <p:extLst>
      <p:ext uri="{BB962C8B-B14F-4D97-AF65-F5344CB8AC3E}">
        <p14:creationId xmlns:p14="http://schemas.microsoft.com/office/powerpoint/2010/main" val="359184842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713" name="Group 144"/>
          <p:cNvGrpSpPr>
            <a:grpSpLocks/>
          </p:cNvGrpSpPr>
          <p:nvPr/>
        </p:nvGrpSpPr>
        <p:grpSpPr bwMode="auto">
          <a:xfrm>
            <a:off x="242888" y="5754688"/>
            <a:ext cx="395287" cy="182562"/>
            <a:chOff x="60" y="3699"/>
            <a:chExt cx="249" cy="115"/>
          </a:xfrm>
        </p:grpSpPr>
        <p:sp>
          <p:nvSpPr>
            <p:cNvPr id="115851" name="Rectangle 4"/>
            <p:cNvSpPr>
              <a:spLocks noChangeArrowheads="1"/>
            </p:cNvSpPr>
            <p:nvPr/>
          </p:nvSpPr>
          <p:spPr bwMode="auto">
            <a:xfrm>
              <a:off x="60" y="3699"/>
              <a:ext cx="3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I</a:t>
              </a:r>
              <a:endParaRPr lang="en-US" altLang="en-US" sz="2400"/>
            </a:p>
          </p:txBody>
        </p:sp>
        <p:sp>
          <p:nvSpPr>
            <p:cNvPr id="115852" name="Rectangle 5"/>
            <p:cNvSpPr>
              <a:spLocks noChangeArrowheads="1"/>
            </p:cNvSpPr>
            <p:nvPr/>
          </p:nvSpPr>
          <p:spPr bwMode="auto">
            <a:xfrm>
              <a:off x="103" y="3699"/>
              <a:ext cx="6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N</a:t>
              </a:r>
              <a:endParaRPr lang="en-US" altLang="en-US" sz="2400"/>
            </a:p>
          </p:txBody>
        </p:sp>
        <p:sp>
          <p:nvSpPr>
            <p:cNvPr id="115853" name="Rectangle 6"/>
            <p:cNvSpPr>
              <a:spLocks noChangeArrowheads="1"/>
            </p:cNvSpPr>
            <p:nvPr/>
          </p:nvSpPr>
          <p:spPr bwMode="auto">
            <a:xfrm>
              <a:off x="180" y="3699"/>
              <a:ext cx="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T</a:t>
              </a:r>
              <a:endParaRPr lang="en-US" altLang="en-US" sz="2400"/>
            </a:p>
          </p:txBody>
        </p:sp>
        <p:sp>
          <p:nvSpPr>
            <p:cNvPr id="115854" name="Rectangle 7"/>
            <p:cNvSpPr>
              <a:spLocks noChangeArrowheads="1"/>
            </p:cNvSpPr>
            <p:nvPr/>
          </p:nvSpPr>
          <p:spPr bwMode="auto">
            <a:xfrm>
              <a:off x="245" y="3699"/>
              <a:ext cx="6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R</a:t>
              </a:r>
              <a:endParaRPr lang="en-US" altLang="en-US" sz="2400"/>
            </a:p>
          </p:txBody>
        </p:sp>
        <p:sp>
          <p:nvSpPr>
            <p:cNvPr id="115855" name="Line 8"/>
            <p:cNvSpPr>
              <a:spLocks noChangeShapeType="1"/>
            </p:cNvSpPr>
            <p:nvPr/>
          </p:nvSpPr>
          <p:spPr bwMode="auto">
            <a:xfrm flipH="1">
              <a:off x="71" y="3710"/>
              <a:ext cx="228"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15714" name="Rectangle 9"/>
          <p:cNvSpPr>
            <a:spLocks noChangeArrowheads="1"/>
          </p:cNvSpPr>
          <p:nvPr/>
        </p:nvSpPr>
        <p:spPr bwMode="auto">
          <a:xfrm>
            <a:off x="863600" y="3867150"/>
            <a:ext cx="1279525" cy="1608138"/>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15715" name="Rectangle 10"/>
          <p:cNvSpPr>
            <a:spLocks noChangeArrowheads="1"/>
          </p:cNvSpPr>
          <p:nvPr/>
        </p:nvSpPr>
        <p:spPr bwMode="auto">
          <a:xfrm>
            <a:off x="2178050" y="5595938"/>
            <a:ext cx="1504950" cy="760412"/>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15716" name="Rectangle 11"/>
          <p:cNvSpPr>
            <a:spLocks noChangeArrowheads="1"/>
          </p:cNvSpPr>
          <p:nvPr/>
        </p:nvSpPr>
        <p:spPr bwMode="auto">
          <a:xfrm>
            <a:off x="1209675" y="4437063"/>
            <a:ext cx="55562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Chip and</a:t>
            </a:r>
            <a:endParaRPr lang="en-US" altLang="en-US" sz="2400"/>
          </a:p>
        </p:txBody>
      </p:sp>
      <p:sp>
        <p:nvSpPr>
          <p:cNvPr id="115717" name="Rectangle 12"/>
          <p:cNvSpPr>
            <a:spLocks noChangeArrowheads="1"/>
          </p:cNvSpPr>
          <p:nvPr/>
        </p:nvSpPr>
        <p:spPr bwMode="auto">
          <a:xfrm>
            <a:off x="1262063" y="4592638"/>
            <a:ext cx="11906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re</a:t>
            </a:r>
            <a:endParaRPr lang="en-US" altLang="en-US" sz="2400"/>
          </a:p>
        </p:txBody>
      </p:sp>
      <p:sp>
        <p:nvSpPr>
          <p:cNvPr id="115718" name="Rectangle 13"/>
          <p:cNvSpPr>
            <a:spLocks noChangeArrowheads="1"/>
          </p:cNvSpPr>
          <p:nvPr/>
        </p:nvSpPr>
        <p:spPr bwMode="auto">
          <a:xfrm>
            <a:off x="1382713" y="4592638"/>
            <a:ext cx="33972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gister</a:t>
            </a:r>
            <a:endParaRPr lang="en-US" altLang="en-US" sz="2400"/>
          </a:p>
        </p:txBody>
      </p:sp>
      <p:sp>
        <p:nvSpPr>
          <p:cNvPr id="115719" name="Rectangle 14"/>
          <p:cNvSpPr>
            <a:spLocks noChangeArrowheads="1"/>
          </p:cNvSpPr>
          <p:nvPr/>
        </p:nvSpPr>
        <p:spPr bwMode="auto">
          <a:xfrm>
            <a:off x="1330325" y="4765675"/>
            <a:ext cx="34925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select</a:t>
            </a:r>
            <a:endParaRPr lang="en-US" altLang="en-US" sz="2400"/>
          </a:p>
        </p:txBody>
      </p:sp>
      <p:sp>
        <p:nvSpPr>
          <p:cNvPr id="115720" name="Rectangle 15"/>
          <p:cNvSpPr>
            <a:spLocks noChangeArrowheads="1"/>
          </p:cNvSpPr>
          <p:nvPr/>
        </p:nvSpPr>
        <p:spPr bwMode="auto">
          <a:xfrm>
            <a:off x="2732088" y="5716588"/>
            <a:ext cx="37306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Status</a:t>
            </a:r>
            <a:endParaRPr lang="en-US" altLang="en-US" sz="2400"/>
          </a:p>
        </p:txBody>
      </p:sp>
      <p:sp>
        <p:nvSpPr>
          <p:cNvPr id="115721" name="Rectangle 16"/>
          <p:cNvSpPr>
            <a:spLocks noChangeArrowheads="1"/>
          </p:cNvSpPr>
          <p:nvPr/>
        </p:nvSpPr>
        <p:spPr bwMode="auto">
          <a:xfrm>
            <a:off x="2817813" y="5856288"/>
            <a:ext cx="22066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and</a:t>
            </a:r>
            <a:endParaRPr lang="en-US" altLang="en-US" sz="2400"/>
          </a:p>
        </p:txBody>
      </p:sp>
      <p:sp>
        <p:nvSpPr>
          <p:cNvPr id="115722" name="Rectangle 17"/>
          <p:cNvSpPr>
            <a:spLocks noChangeArrowheads="1"/>
          </p:cNvSpPr>
          <p:nvPr/>
        </p:nvSpPr>
        <p:spPr bwMode="auto">
          <a:xfrm>
            <a:off x="2714625" y="5994400"/>
            <a:ext cx="43338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control</a:t>
            </a:r>
            <a:endParaRPr lang="en-US" altLang="en-US" sz="2400"/>
          </a:p>
        </p:txBody>
      </p:sp>
      <p:sp>
        <p:nvSpPr>
          <p:cNvPr id="115723" name="Freeform 18"/>
          <p:cNvSpPr>
            <a:spLocks/>
          </p:cNvSpPr>
          <p:nvPr/>
        </p:nvSpPr>
        <p:spPr bwMode="auto">
          <a:xfrm>
            <a:off x="3700463" y="5716588"/>
            <a:ext cx="104775" cy="34925"/>
          </a:xfrm>
          <a:custGeom>
            <a:avLst/>
            <a:gdLst>
              <a:gd name="T0" fmla="*/ 6 w 6"/>
              <a:gd name="T1" fmla="*/ 0 h 2"/>
              <a:gd name="T2" fmla="*/ 0 w 6"/>
              <a:gd name="T3" fmla="*/ 1 h 2"/>
              <a:gd name="T4" fmla="*/ 6 w 6"/>
              <a:gd name="T5" fmla="*/ 2 h 2"/>
              <a:gd name="T6" fmla="*/ 6 w 6"/>
              <a:gd name="T7" fmla="*/ 1 h 2"/>
              <a:gd name="T8" fmla="*/ 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5724" name="Freeform 19"/>
          <p:cNvSpPr>
            <a:spLocks/>
          </p:cNvSpPr>
          <p:nvPr/>
        </p:nvSpPr>
        <p:spPr bwMode="auto">
          <a:xfrm>
            <a:off x="3700463" y="5716588"/>
            <a:ext cx="104775" cy="34925"/>
          </a:xfrm>
          <a:custGeom>
            <a:avLst/>
            <a:gdLst>
              <a:gd name="T0" fmla="*/ 66 w 66"/>
              <a:gd name="T1" fmla="*/ 0 h 22"/>
              <a:gd name="T2" fmla="*/ 0 w 66"/>
              <a:gd name="T3" fmla="*/ 11 h 22"/>
              <a:gd name="T4" fmla="*/ 66 w 66"/>
              <a:gd name="T5" fmla="*/ 22 h 22"/>
              <a:gd name="T6" fmla="*/ 66 w 66"/>
              <a:gd name="T7" fmla="*/ 11 h 22"/>
              <a:gd name="T8" fmla="*/ 66 w 66"/>
              <a:gd name="T9" fmla="*/ 0 h 22"/>
              <a:gd name="T10" fmla="*/ 0 60000 65536"/>
              <a:gd name="T11" fmla="*/ 0 60000 65536"/>
              <a:gd name="T12" fmla="*/ 0 60000 65536"/>
              <a:gd name="T13" fmla="*/ 0 60000 65536"/>
              <a:gd name="T14" fmla="*/ 0 60000 65536"/>
              <a:gd name="T15" fmla="*/ 0 w 66"/>
              <a:gd name="T16" fmla="*/ 0 h 22"/>
              <a:gd name="T17" fmla="*/ 66 w 66"/>
              <a:gd name="T18" fmla="*/ 22 h 22"/>
            </a:gdLst>
            <a:ahLst/>
            <a:cxnLst>
              <a:cxn ang="T10">
                <a:pos x="T0" y="T1"/>
              </a:cxn>
              <a:cxn ang="T11">
                <a:pos x="T2" y="T3"/>
              </a:cxn>
              <a:cxn ang="T12">
                <a:pos x="T4" y="T5"/>
              </a:cxn>
              <a:cxn ang="T13">
                <a:pos x="T6" y="T7"/>
              </a:cxn>
              <a:cxn ang="T14">
                <a:pos x="T8" y="T9"/>
              </a:cxn>
            </a:cxnLst>
            <a:rect l="T15" t="T16" r="T17" b="T18"/>
            <a:pathLst>
              <a:path w="66" h="22">
                <a:moveTo>
                  <a:pt x="66" y="0"/>
                </a:moveTo>
                <a:lnTo>
                  <a:pt x="0" y="11"/>
                </a:lnTo>
                <a:lnTo>
                  <a:pt x="66" y="22"/>
                </a:lnTo>
                <a:lnTo>
                  <a:pt x="66" y="11"/>
                </a:lnTo>
                <a:lnTo>
                  <a:pt x="66" y="0"/>
                </a:lnTo>
                <a:close/>
              </a:path>
            </a:pathLst>
          </a:custGeom>
          <a:solidFill>
            <a:srgbClr val="000000"/>
          </a:solidFill>
          <a:ln w="0">
            <a:solidFill>
              <a:srgbClr val="000000"/>
            </a:solidFill>
            <a:prstDash val="solid"/>
            <a:round/>
            <a:headEnd/>
            <a:tailEnd/>
          </a:ln>
        </p:spPr>
        <p:txBody>
          <a:bodyPr/>
          <a:lstStyle/>
          <a:p>
            <a:endParaRPr lang="en-IN"/>
          </a:p>
        </p:txBody>
      </p:sp>
      <p:sp>
        <p:nvSpPr>
          <p:cNvPr id="115725" name="Line 20"/>
          <p:cNvSpPr>
            <a:spLocks noChangeShapeType="1"/>
          </p:cNvSpPr>
          <p:nvPr/>
        </p:nvSpPr>
        <p:spPr bwMode="auto">
          <a:xfrm flipH="1">
            <a:off x="3821113" y="5734050"/>
            <a:ext cx="295275"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5726" name="Freeform 21"/>
          <p:cNvSpPr>
            <a:spLocks/>
          </p:cNvSpPr>
          <p:nvPr/>
        </p:nvSpPr>
        <p:spPr bwMode="auto">
          <a:xfrm>
            <a:off x="3700463" y="6183313"/>
            <a:ext cx="104775" cy="52387"/>
          </a:xfrm>
          <a:custGeom>
            <a:avLst/>
            <a:gdLst>
              <a:gd name="T0" fmla="*/ 6 w 6"/>
              <a:gd name="T1" fmla="*/ 0 h 3"/>
              <a:gd name="T2" fmla="*/ 0 w 6"/>
              <a:gd name="T3" fmla="*/ 1 h 3"/>
              <a:gd name="T4" fmla="*/ 6 w 6"/>
              <a:gd name="T5" fmla="*/ 3 h 3"/>
              <a:gd name="T6" fmla="*/ 6 w 6"/>
              <a:gd name="T7" fmla="*/ 1 h 3"/>
              <a:gd name="T8" fmla="*/ 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5727" name="Freeform 22"/>
          <p:cNvSpPr>
            <a:spLocks/>
          </p:cNvSpPr>
          <p:nvPr/>
        </p:nvSpPr>
        <p:spPr bwMode="auto">
          <a:xfrm>
            <a:off x="3700463" y="6183313"/>
            <a:ext cx="104775" cy="52387"/>
          </a:xfrm>
          <a:custGeom>
            <a:avLst/>
            <a:gdLst>
              <a:gd name="T0" fmla="*/ 66 w 66"/>
              <a:gd name="T1" fmla="*/ 0 h 33"/>
              <a:gd name="T2" fmla="*/ 0 w 66"/>
              <a:gd name="T3" fmla="*/ 11 h 33"/>
              <a:gd name="T4" fmla="*/ 66 w 66"/>
              <a:gd name="T5" fmla="*/ 33 h 33"/>
              <a:gd name="T6" fmla="*/ 66 w 66"/>
              <a:gd name="T7" fmla="*/ 11 h 33"/>
              <a:gd name="T8" fmla="*/ 66 w 66"/>
              <a:gd name="T9" fmla="*/ 0 h 33"/>
              <a:gd name="T10" fmla="*/ 0 60000 65536"/>
              <a:gd name="T11" fmla="*/ 0 60000 65536"/>
              <a:gd name="T12" fmla="*/ 0 60000 65536"/>
              <a:gd name="T13" fmla="*/ 0 60000 65536"/>
              <a:gd name="T14" fmla="*/ 0 60000 65536"/>
              <a:gd name="T15" fmla="*/ 0 w 66"/>
              <a:gd name="T16" fmla="*/ 0 h 33"/>
              <a:gd name="T17" fmla="*/ 66 w 66"/>
              <a:gd name="T18" fmla="*/ 33 h 33"/>
            </a:gdLst>
            <a:ahLst/>
            <a:cxnLst>
              <a:cxn ang="T10">
                <a:pos x="T0" y="T1"/>
              </a:cxn>
              <a:cxn ang="T11">
                <a:pos x="T2" y="T3"/>
              </a:cxn>
              <a:cxn ang="T12">
                <a:pos x="T4" y="T5"/>
              </a:cxn>
              <a:cxn ang="T13">
                <a:pos x="T6" y="T7"/>
              </a:cxn>
              <a:cxn ang="T14">
                <a:pos x="T8" y="T9"/>
              </a:cxn>
            </a:cxnLst>
            <a:rect l="T15" t="T16" r="T17" b="T18"/>
            <a:pathLst>
              <a:path w="66" h="33">
                <a:moveTo>
                  <a:pt x="66" y="0"/>
                </a:moveTo>
                <a:lnTo>
                  <a:pt x="0" y="11"/>
                </a:lnTo>
                <a:lnTo>
                  <a:pt x="66" y="33"/>
                </a:lnTo>
                <a:lnTo>
                  <a:pt x="66" y="11"/>
                </a:lnTo>
                <a:lnTo>
                  <a:pt x="66" y="0"/>
                </a:lnTo>
                <a:close/>
              </a:path>
            </a:pathLst>
          </a:custGeom>
          <a:solidFill>
            <a:srgbClr val="000000"/>
          </a:solidFill>
          <a:ln w="0">
            <a:solidFill>
              <a:srgbClr val="000000"/>
            </a:solidFill>
            <a:prstDash val="solid"/>
            <a:round/>
            <a:headEnd/>
            <a:tailEnd/>
          </a:ln>
        </p:spPr>
        <p:txBody>
          <a:bodyPr/>
          <a:lstStyle/>
          <a:p>
            <a:endParaRPr lang="en-IN"/>
          </a:p>
        </p:txBody>
      </p:sp>
      <p:sp>
        <p:nvSpPr>
          <p:cNvPr id="115728" name="Line 23"/>
          <p:cNvSpPr>
            <a:spLocks noChangeShapeType="1"/>
          </p:cNvSpPr>
          <p:nvPr/>
        </p:nvSpPr>
        <p:spPr bwMode="auto">
          <a:xfrm flipH="1">
            <a:off x="3821113" y="6200775"/>
            <a:ext cx="295275"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5729" name="Freeform 24"/>
          <p:cNvSpPr>
            <a:spLocks/>
          </p:cNvSpPr>
          <p:nvPr/>
        </p:nvSpPr>
        <p:spPr bwMode="auto">
          <a:xfrm>
            <a:off x="742950" y="3970338"/>
            <a:ext cx="103188" cy="52387"/>
          </a:xfrm>
          <a:custGeom>
            <a:avLst/>
            <a:gdLst>
              <a:gd name="T0" fmla="*/ 0 w 6"/>
              <a:gd name="T1" fmla="*/ 3 h 3"/>
              <a:gd name="T2" fmla="*/ 6 w 6"/>
              <a:gd name="T3" fmla="*/ 1 h 3"/>
              <a:gd name="T4" fmla="*/ 0 w 6"/>
              <a:gd name="T5" fmla="*/ 0 h 3"/>
              <a:gd name="T6" fmla="*/ 0 w 6"/>
              <a:gd name="T7" fmla="*/ 1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5730" name="Freeform 25"/>
          <p:cNvSpPr>
            <a:spLocks/>
          </p:cNvSpPr>
          <p:nvPr/>
        </p:nvSpPr>
        <p:spPr bwMode="auto">
          <a:xfrm>
            <a:off x="742950" y="3970338"/>
            <a:ext cx="103188" cy="52387"/>
          </a:xfrm>
          <a:custGeom>
            <a:avLst/>
            <a:gdLst>
              <a:gd name="T0" fmla="*/ 0 w 65"/>
              <a:gd name="T1" fmla="*/ 33 h 33"/>
              <a:gd name="T2" fmla="*/ 65 w 65"/>
              <a:gd name="T3" fmla="*/ 11 h 33"/>
              <a:gd name="T4" fmla="*/ 0 w 65"/>
              <a:gd name="T5" fmla="*/ 0 h 33"/>
              <a:gd name="T6" fmla="*/ 0 w 65"/>
              <a:gd name="T7" fmla="*/ 11 h 33"/>
              <a:gd name="T8" fmla="*/ 0 w 65"/>
              <a:gd name="T9" fmla="*/ 33 h 33"/>
              <a:gd name="T10" fmla="*/ 0 60000 65536"/>
              <a:gd name="T11" fmla="*/ 0 60000 65536"/>
              <a:gd name="T12" fmla="*/ 0 60000 65536"/>
              <a:gd name="T13" fmla="*/ 0 60000 65536"/>
              <a:gd name="T14" fmla="*/ 0 60000 65536"/>
              <a:gd name="T15" fmla="*/ 0 w 65"/>
              <a:gd name="T16" fmla="*/ 0 h 33"/>
              <a:gd name="T17" fmla="*/ 65 w 65"/>
              <a:gd name="T18" fmla="*/ 33 h 33"/>
            </a:gdLst>
            <a:ahLst/>
            <a:cxnLst>
              <a:cxn ang="T10">
                <a:pos x="T0" y="T1"/>
              </a:cxn>
              <a:cxn ang="T11">
                <a:pos x="T2" y="T3"/>
              </a:cxn>
              <a:cxn ang="T12">
                <a:pos x="T4" y="T5"/>
              </a:cxn>
              <a:cxn ang="T13">
                <a:pos x="T6" y="T7"/>
              </a:cxn>
              <a:cxn ang="T14">
                <a:pos x="T8" y="T9"/>
              </a:cxn>
            </a:cxnLst>
            <a:rect l="T15" t="T16" r="T17" b="T18"/>
            <a:pathLst>
              <a:path w="65" h="33">
                <a:moveTo>
                  <a:pt x="0" y="33"/>
                </a:moveTo>
                <a:lnTo>
                  <a:pt x="65" y="11"/>
                </a:lnTo>
                <a:lnTo>
                  <a:pt x="0" y="0"/>
                </a:lnTo>
                <a:lnTo>
                  <a:pt x="0" y="11"/>
                </a:lnTo>
                <a:lnTo>
                  <a:pt x="0" y="33"/>
                </a:lnTo>
                <a:close/>
              </a:path>
            </a:pathLst>
          </a:custGeom>
          <a:solidFill>
            <a:srgbClr val="000000"/>
          </a:solidFill>
          <a:ln w="0">
            <a:solidFill>
              <a:srgbClr val="000000"/>
            </a:solidFill>
            <a:prstDash val="solid"/>
            <a:round/>
            <a:headEnd/>
            <a:tailEnd/>
          </a:ln>
        </p:spPr>
        <p:txBody>
          <a:bodyPr/>
          <a:lstStyle/>
          <a:p>
            <a:endParaRPr lang="en-IN"/>
          </a:p>
        </p:txBody>
      </p:sp>
      <p:sp>
        <p:nvSpPr>
          <p:cNvPr id="115731" name="Line 26"/>
          <p:cNvSpPr>
            <a:spLocks noChangeShapeType="1"/>
          </p:cNvSpPr>
          <p:nvPr/>
        </p:nvSpPr>
        <p:spPr bwMode="auto">
          <a:xfrm>
            <a:off x="414338" y="3987800"/>
            <a:ext cx="311150"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5732" name="Freeform 27"/>
          <p:cNvSpPr>
            <a:spLocks/>
          </p:cNvSpPr>
          <p:nvPr/>
        </p:nvSpPr>
        <p:spPr bwMode="auto">
          <a:xfrm>
            <a:off x="742950" y="4229100"/>
            <a:ext cx="103188" cy="52388"/>
          </a:xfrm>
          <a:custGeom>
            <a:avLst/>
            <a:gdLst>
              <a:gd name="T0" fmla="*/ 0 w 6"/>
              <a:gd name="T1" fmla="*/ 3 h 3"/>
              <a:gd name="T2" fmla="*/ 6 w 6"/>
              <a:gd name="T3" fmla="*/ 2 h 3"/>
              <a:gd name="T4" fmla="*/ 0 w 6"/>
              <a:gd name="T5" fmla="*/ 0 h 3"/>
              <a:gd name="T6" fmla="*/ 0 w 6"/>
              <a:gd name="T7" fmla="*/ 2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5733" name="Freeform 28"/>
          <p:cNvSpPr>
            <a:spLocks/>
          </p:cNvSpPr>
          <p:nvPr/>
        </p:nvSpPr>
        <p:spPr bwMode="auto">
          <a:xfrm>
            <a:off x="742950" y="4229100"/>
            <a:ext cx="103188" cy="52388"/>
          </a:xfrm>
          <a:custGeom>
            <a:avLst/>
            <a:gdLst>
              <a:gd name="T0" fmla="*/ 0 w 65"/>
              <a:gd name="T1" fmla="*/ 33 h 33"/>
              <a:gd name="T2" fmla="*/ 65 w 65"/>
              <a:gd name="T3" fmla="*/ 22 h 33"/>
              <a:gd name="T4" fmla="*/ 0 w 65"/>
              <a:gd name="T5" fmla="*/ 0 h 33"/>
              <a:gd name="T6" fmla="*/ 0 w 65"/>
              <a:gd name="T7" fmla="*/ 22 h 33"/>
              <a:gd name="T8" fmla="*/ 0 w 65"/>
              <a:gd name="T9" fmla="*/ 33 h 33"/>
              <a:gd name="T10" fmla="*/ 0 60000 65536"/>
              <a:gd name="T11" fmla="*/ 0 60000 65536"/>
              <a:gd name="T12" fmla="*/ 0 60000 65536"/>
              <a:gd name="T13" fmla="*/ 0 60000 65536"/>
              <a:gd name="T14" fmla="*/ 0 60000 65536"/>
              <a:gd name="T15" fmla="*/ 0 w 65"/>
              <a:gd name="T16" fmla="*/ 0 h 33"/>
              <a:gd name="T17" fmla="*/ 65 w 65"/>
              <a:gd name="T18" fmla="*/ 33 h 33"/>
            </a:gdLst>
            <a:ahLst/>
            <a:cxnLst>
              <a:cxn ang="T10">
                <a:pos x="T0" y="T1"/>
              </a:cxn>
              <a:cxn ang="T11">
                <a:pos x="T2" y="T3"/>
              </a:cxn>
              <a:cxn ang="T12">
                <a:pos x="T4" y="T5"/>
              </a:cxn>
              <a:cxn ang="T13">
                <a:pos x="T6" y="T7"/>
              </a:cxn>
              <a:cxn ang="T14">
                <a:pos x="T8" y="T9"/>
              </a:cxn>
            </a:cxnLst>
            <a:rect l="T15" t="T16" r="T17" b="T18"/>
            <a:pathLst>
              <a:path w="65" h="33">
                <a:moveTo>
                  <a:pt x="0" y="33"/>
                </a:moveTo>
                <a:lnTo>
                  <a:pt x="65" y="22"/>
                </a:lnTo>
                <a:lnTo>
                  <a:pt x="0" y="0"/>
                </a:lnTo>
                <a:lnTo>
                  <a:pt x="0" y="22"/>
                </a:lnTo>
                <a:lnTo>
                  <a:pt x="0" y="33"/>
                </a:lnTo>
                <a:close/>
              </a:path>
            </a:pathLst>
          </a:custGeom>
          <a:solidFill>
            <a:srgbClr val="000000"/>
          </a:solidFill>
          <a:ln w="0">
            <a:solidFill>
              <a:srgbClr val="000000"/>
            </a:solidFill>
            <a:prstDash val="solid"/>
            <a:round/>
            <a:headEnd/>
            <a:tailEnd/>
          </a:ln>
        </p:spPr>
        <p:txBody>
          <a:bodyPr/>
          <a:lstStyle/>
          <a:p>
            <a:endParaRPr lang="en-IN"/>
          </a:p>
        </p:txBody>
      </p:sp>
      <p:sp>
        <p:nvSpPr>
          <p:cNvPr id="115734" name="Line 29"/>
          <p:cNvSpPr>
            <a:spLocks noChangeShapeType="1"/>
          </p:cNvSpPr>
          <p:nvPr/>
        </p:nvSpPr>
        <p:spPr bwMode="auto">
          <a:xfrm>
            <a:off x="414338" y="4264025"/>
            <a:ext cx="311150"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5735" name="Freeform 30"/>
          <p:cNvSpPr>
            <a:spLocks/>
          </p:cNvSpPr>
          <p:nvPr/>
        </p:nvSpPr>
        <p:spPr bwMode="auto">
          <a:xfrm>
            <a:off x="742950" y="4506913"/>
            <a:ext cx="103188" cy="33337"/>
          </a:xfrm>
          <a:custGeom>
            <a:avLst/>
            <a:gdLst>
              <a:gd name="T0" fmla="*/ 0 w 6"/>
              <a:gd name="T1" fmla="*/ 2 h 2"/>
              <a:gd name="T2" fmla="*/ 6 w 6"/>
              <a:gd name="T3" fmla="*/ 1 h 2"/>
              <a:gd name="T4" fmla="*/ 0 w 6"/>
              <a:gd name="T5" fmla="*/ 0 h 2"/>
              <a:gd name="T6" fmla="*/ 0 w 6"/>
              <a:gd name="T7" fmla="*/ 1 h 2"/>
              <a:gd name="T8" fmla="*/ 0 w 6"/>
              <a:gd name="T9" fmla="*/ 2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5736" name="Freeform 31"/>
          <p:cNvSpPr>
            <a:spLocks/>
          </p:cNvSpPr>
          <p:nvPr/>
        </p:nvSpPr>
        <p:spPr bwMode="auto">
          <a:xfrm>
            <a:off x="742950" y="4506913"/>
            <a:ext cx="103188" cy="33337"/>
          </a:xfrm>
          <a:custGeom>
            <a:avLst/>
            <a:gdLst>
              <a:gd name="T0" fmla="*/ 0 w 65"/>
              <a:gd name="T1" fmla="*/ 21 h 21"/>
              <a:gd name="T2" fmla="*/ 65 w 65"/>
              <a:gd name="T3" fmla="*/ 11 h 21"/>
              <a:gd name="T4" fmla="*/ 0 w 65"/>
              <a:gd name="T5" fmla="*/ 0 h 21"/>
              <a:gd name="T6" fmla="*/ 0 w 65"/>
              <a:gd name="T7" fmla="*/ 11 h 21"/>
              <a:gd name="T8" fmla="*/ 0 w 65"/>
              <a:gd name="T9" fmla="*/ 21 h 21"/>
              <a:gd name="T10" fmla="*/ 0 60000 65536"/>
              <a:gd name="T11" fmla="*/ 0 60000 65536"/>
              <a:gd name="T12" fmla="*/ 0 60000 65536"/>
              <a:gd name="T13" fmla="*/ 0 60000 65536"/>
              <a:gd name="T14" fmla="*/ 0 60000 65536"/>
              <a:gd name="T15" fmla="*/ 0 w 65"/>
              <a:gd name="T16" fmla="*/ 0 h 21"/>
              <a:gd name="T17" fmla="*/ 65 w 65"/>
              <a:gd name="T18" fmla="*/ 21 h 21"/>
            </a:gdLst>
            <a:ahLst/>
            <a:cxnLst>
              <a:cxn ang="T10">
                <a:pos x="T0" y="T1"/>
              </a:cxn>
              <a:cxn ang="T11">
                <a:pos x="T2" y="T3"/>
              </a:cxn>
              <a:cxn ang="T12">
                <a:pos x="T4" y="T5"/>
              </a:cxn>
              <a:cxn ang="T13">
                <a:pos x="T6" y="T7"/>
              </a:cxn>
              <a:cxn ang="T14">
                <a:pos x="T8" y="T9"/>
              </a:cxn>
            </a:cxnLst>
            <a:rect l="T15" t="T16" r="T17" b="T18"/>
            <a:pathLst>
              <a:path w="65" h="21">
                <a:moveTo>
                  <a:pt x="0" y="21"/>
                </a:moveTo>
                <a:lnTo>
                  <a:pt x="65" y="11"/>
                </a:lnTo>
                <a:lnTo>
                  <a:pt x="0" y="0"/>
                </a:lnTo>
                <a:lnTo>
                  <a:pt x="0" y="11"/>
                </a:lnTo>
                <a:lnTo>
                  <a:pt x="0" y="21"/>
                </a:lnTo>
                <a:close/>
              </a:path>
            </a:pathLst>
          </a:custGeom>
          <a:solidFill>
            <a:srgbClr val="000000"/>
          </a:solidFill>
          <a:ln w="0">
            <a:solidFill>
              <a:srgbClr val="000000"/>
            </a:solidFill>
            <a:prstDash val="solid"/>
            <a:round/>
            <a:headEnd/>
            <a:tailEnd/>
          </a:ln>
        </p:spPr>
        <p:txBody>
          <a:bodyPr/>
          <a:lstStyle/>
          <a:p>
            <a:endParaRPr lang="en-IN"/>
          </a:p>
        </p:txBody>
      </p:sp>
      <p:sp>
        <p:nvSpPr>
          <p:cNvPr id="115737" name="Line 32"/>
          <p:cNvSpPr>
            <a:spLocks noChangeShapeType="1"/>
          </p:cNvSpPr>
          <p:nvPr/>
        </p:nvSpPr>
        <p:spPr bwMode="auto">
          <a:xfrm>
            <a:off x="414338" y="4524375"/>
            <a:ext cx="311150"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5738" name="Freeform 33"/>
          <p:cNvSpPr>
            <a:spLocks/>
          </p:cNvSpPr>
          <p:nvPr/>
        </p:nvSpPr>
        <p:spPr bwMode="auto">
          <a:xfrm>
            <a:off x="742950" y="4765675"/>
            <a:ext cx="103188" cy="52388"/>
          </a:xfrm>
          <a:custGeom>
            <a:avLst/>
            <a:gdLst>
              <a:gd name="T0" fmla="*/ 0 w 6"/>
              <a:gd name="T1" fmla="*/ 3 h 3"/>
              <a:gd name="T2" fmla="*/ 6 w 6"/>
              <a:gd name="T3" fmla="*/ 2 h 3"/>
              <a:gd name="T4" fmla="*/ 0 w 6"/>
              <a:gd name="T5" fmla="*/ 0 h 3"/>
              <a:gd name="T6" fmla="*/ 0 w 6"/>
              <a:gd name="T7" fmla="*/ 2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5739" name="Freeform 34"/>
          <p:cNvSpPr>
            <a:spLocks/>
          </p:cNvSpPr>
          <p:nvPr/>
        </p:nvSpPr>
        <p:spPr bwMode="auto">
          <a:xfrm>
            <a:off x="742950" y="4765675"/>
            <a:ext cx="103188" cy="52388"/>
          </a:xfrm>
          <a:custGeom>
            <a:avLst/>
            <a:gdLst>
              <a:gd name="T0" fmla="*/ 0 w 65"/>
              <a:gd name="T1" fmla="*/ 33 h 33"/>
              <a:gd name="T2" fmla="*/ 65 w 65"/>
              <a:gd name="T3" fmla="*/ 22 h 33"/>
              <a:gd name="T4" fmla="*/ 0 w 65"/>
              <a:gd name="T5" fmla="*/ 0 h 33"/>
              <a:gd name="T6" fmla="*/ 0 w 65"/>
              <a:gd name="T7" fmla="*/ 22 h 33"/>
              <a:gd name="T8" fmla="*/ 0 w 65"/>
              <a:gd name="T9" fmla="*/ 33 h 33"/>
              <a:gd name="T10" fmla="*/ 0 60000 65536"/>
              <a:gd name="T11" fmla="*/ 0 60000 65536"/>
              <a:gd name="T12" fmla="*/ 0 60000 65536"/>
              <a:gd name="T13" fmla="*/ 0 60000 65536"/>
              <a:gd name="T14" fmla="*/ 0 60000 65536"/>
              <a:gd name="T15" fmla="*/ 0 w 65"/>
              <a:gd name="T16" fmla="*/ 0 h 33"/>
              <a:gd name="T17" fmla="*/ 65 w 65"/>
              <a:gd name="T18" fmla="*/ 33 h 33"/>
            </a:gdLst>
            <a:ahLst/>
            <a:cxnLst>
              <a:cxn ang="T10">
                <a:pos x="T0" y="T1"/>
              </a:cxn>
              <a:cxn ang="T11">
                <a:pos x="T2" y="T3"/>
              </a:cxn>
              <a:cxn ang="T12">
                <a:pos x="T4" y="T5"/>
              </a:cxn>
              <a:cxn ang="T13">
                <a:pos x="T6" y="T7"/>
              </a:cxn>
              <a:cxn ang="T14">
                <a:pos x="T8" y="T9"/>
              </a:cxn>
            </a:cxnLst>
            <a:rect l="T15" t="T16" r="T17" b="T18"/>
            <a:pathLst>
              <a:path w="65" h="33">
                <a:moveTo>
                  <a:pt x="0" y="33"/>
                </a:moveTo>
                <a:lnTo>
                  <a:pt x="65" y="22"/>
                </a:lnTo>
                <a:lnTo>
                  <a:pt x="0" y="0"/>
                </a:lnTo>
                <a:lnTo>
                  <a:pt x="0" y="22"/>
                </a:lnTo>
                <a:lnTo>
                  <a:pt x="0" y="33"/>
                </a:lnTo>
                <a:close/>
              </a:path>
            </a:pathLst>
          </a:custGeom>
          <a:solidFill>
            <a:srgbClr val="000000"/>
          </a:solidFill>
          <a:ln w="0">
            <a:solidFill>
              <a:srgbClr val="000000"/>
            </a:solidFill>
            <a:prstDash val="solid"/>
            <a:round/>
            <a:headEnd/>
            <a:tailEnd/>
          </a:ln>
        </p:spPr>
        <p:txBody>
          <a:bodyPr/>
          <a:lstStyle/>
          <a:p>
            <a:endParaRPr lang="en-IN"/>
          </a:p>
        </p:txBody>
      </p:sp>
      <p:sp>
        <p:nvSpPr>
          <p:cNvPr id="115740" name="Line 35"/>
          <p:cNvSpPr>
            <a:spLocks noChangeShapeType="1"/>
          </p:cNvSpPr>
          <p:nvPr/>
        </p:nvSpPr>
        <p:spPr bwMode="auto">
          <a:xfrm flipH="1">
            <a:off x="414338" y="4800600"/>
            <a:ext cx="311150"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5741" name="Freeform 36"/>
          <p:cNvSpPr>
            <a:spLocks/>
          </p:cNvSpPr>
          <p:nvPr/>
        </p:nvSpPr>
        <p:spPr bwMode="auto">
          <a:xfrm>
            <a:off x="742950" y="5041900"/>
            <a:ext cx="103188" cy="34925"/>
          </a:xfrm>
          <a:custGeom>
            <a:avLst/>
            <a:gdLst>
              <a:gd name="T0" fmla="*/ 0 w 6"/>
              <a:gd name="T1" fmla="*/ 2 h 2"/>
              <a:gd name="T2" fmla="*/ 6 w 6"/>
              <a:gd name="T3" fmla="*/ 1 h 2"/>
              <a:gd name="T4" fmla="*/ 0 w 6"/>
              <a:gd name="T5" fmla="*/ 0 h 2"/>
              <a:gd name="T6" fmla="*/ 0 w 6"/>
              <a:gd name="T7" fmla="*/ 1 h 2"/>
              <a:gd name="T8" fmla="*/ 0 w 6"/>
              <a:gd name="T9" fmla="*/ 2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5742" name="Freeform 37"/>
          <p:cNvSpPr>
            <a:spLocks/>
          </p:cNvSpPr>
          <p:nvPr/>
        </p:nvSpPr>
        <p:spPr bwMode="auto">
          <a:xfrm>
            <a:off x="742950" y="5041900"/>
            <a:ext cx="103188" cy="34925"/>
          </a:xfrm>
          <a:custGeom>
            <a:avLst/>
            <a:gdLst>
              <a:gd name="T0" fmla="*/ 0 w 65"/>
              <a:gd name="T1" fmla="*/ 22 h 22"/>
              <a:gd name="T2" fmla="*/ 65 w 65"/>
              <a:gd name="T3" fmla="*/ 11 h 22"/>
              <a:gd name="T4" fmla="*/ 0 w 65"/>
              <a:gd name="T5" fmla="*/ 0 h 22"/>
              <a:gd name="T6" fmla="*/ 0 w 65"/>
              <a:gd name="T7" fmla="*/ 11 h 22"/>
              <a:gd name="T8" fmla="*/ 0 w 65"/>
              <a:gd name="T9" fmla="*/ 22 h 22"/>
              <a:gd name="T10" fmla="*/ 0 60000 65536"/>
              <a:gd name="T11" fmla="*/ 0 60000 65536"/>
              <a:gd name="T12" fmla="*/ 0 60000 65536"/>
              <a:gd name="T13" fmla="*/ 0 60000 65536"/>
              <a:gd name="T14" fmla="*/ 0 60000 65536"/>
              <a:gd name="T15" fmla="*/ 0 w 65"/>
              <a:gd name="T16" fmla="*/ 0 h 22"/>
              <a:gd name="T17" fmla="*/ 65 w 65"/>
              <a:gd name="T18" fmla="*/ 22 h 22"/>
            </a:gdLst>
            <a:ahLst/>
            <a:cxnLst>
              <a:cxn ang="T10">
                <a:pos x="T0" y="T1"/>
              </a:cxn>
              <a:cxn ang="T11">
                <a:pos x="T2" y="T3"/>
              </a:cxn>
              <a:cxn ang="T12">
                <a:pos x="T4" y="T5"/>
              </a:cxn>
              <a:cxn ang="T13">
                <a:pos x="T6" y="T7"/>
              </a:cxn>
              <a:cxn ang="T14">
                <a:pos x="T8" y="T9"/>
              </a:cxn>
            </a:cxnLst>
            <a:rect l="T15" t="T16" r="T17" b="T18"/>
            <a:pathLst>
              <a:path w="65" h="22">
                <a:moveTo>
                  <a:pt x="0" y="22"/>
                </a:moveTo>
                <a:lnTo>
                  <a:pt x="65" y="11"/>
                </a:lnTo>
                <a:lnTo>
                  <a:pt x="0" y="0"/>
                </a:lnTo>
                <a:lnTo>
                  <a:pt x="0" y="11"/>
                </a:lnTo>
                <a:lnTo>
                  <a:pt x="0" y="22"/>
                </a:lnTo>
                <a:close/>
              </a:path>
            </a:pathLst>
          </a:custGeom>
          <a:solidFill>
            <a:srgbClr val="000000"/>
          </a:solidFill>
          <a:ln w="0">
            <a:solidFill>
              <a:srgbClr val="000000"/>
            </a:solidFill>
            <a:prstDash val="solid"/>
            <a:round/>
            <a:headEnd/>
            <a:tailEnd/>
          </a:ln>
        </p:spPr>
        <p:txBody>
          <a:bodyPr/>
          <a:lstStyle/>
          <a:p>
            <a:endParaRPr lang="en-IN"/>
          </a:p>
        </p:txBody>
      </p:sp>
      <p:sp>
        <p:nvSpPr>
          <p:cNvPr id="115743" name="Line 38"/>
          <p:cNvSpPr>
            <a:spLocks noChangeShapeType="1"/>
          </p:cNvSpPr>
          <p:nvPr/>
        </p:nvSpPr>
        <p:spPr bwMode="auto">
          <a:xfrm>
            <a:off x="414338" y="5059363"/>
            <a:ext cx="311150" cy="15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5744" name="Freeform 39"/>
          <p:cNvSpPr>
            <a:spLocks/>
          </p:cNvSpPr>
          <p:nvPr/>
        </p:nvSpPr>
        <p:spPr bwMode="auto">
          <a:xfrm>
            <a:off x="449263" y="5302250"/>
            <a:ext cx="103187" cy="52388"/>
          </a:xfrm>
          <a:custGeom>
            <a:avLst/>
            <a:gdLst>
              <a:gd name="T0" fmla="*/ 6 w 6"/>
              <a:gd name="T1" fmla="*/ 0 h 3"/>
              <a:gd name="T2" fmla="*/ 0 w 6"/>
              <a:gd name="T3" fmla="*/ 1 h 3"/>
              <a:gd name="T4" fmla="*/ 6 w 6"/>
              <a:gd name="T5" fmla="*/ 3 h 3"/>
              <a:gd name="T6" fmla="*/ 6 w 6"/>
              <a:gd name="T7" fmla="*/ 1 h 3"/>
              <a:gd name="T8" fmla="*/ 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5745" name="Freeform 40"/>
          <p:cNvSpPr>
            <a:spLocks/>
          </p:cNvSpPr>
          <p:nvPr/>
        </p:nvSpPr>
        <p:spPr bwMode="auto">
          <a:xfrm>
            <a:off x="449263" y="5302250"/>
            <a:ext cx="103187" cy="52388"/>
          </a:xfrm>
          <a:custGeom>
            <a:avLst/>
            <a:gdLst>
              <a:gd name="T0" fmla="*/ 65 w 65"/>
              <a:gd name="T1" fmla="*/ 0 h 33"/>
              <a:gd name="T2" fmla="*/ 0 w 65"/>
              <a:gd name="T3" fmla="*/ 11 h 33"/>
              <a:gd name="T4" fmla="*/ 65 w 65"/>
              <a:gd name="T5" fmla="*/ 33 h 33"/>
              <a:gd name="T6" fmla="*/ 65 w 65"/>
              <a:gd name="T7" fmla="*/ 11 h 33"/>
              <a:gd name="T8" fmla="*/ 65 w 65"/>
              <a:gd name="T9" fmla="*/ 0 h 33"/>
              <a:gd name="T10" fmla="*/ 0 60000 65536"/>
              <a:gd name="T11" fmla="*/ 0 60000 65536"/>
              <a:gd name="T12" fmla="*/ 0 60000 65536"/>
              <a:gd name="T13" fmla="*/ 0 60000 65536"/>
              <a:gd name="T14" fmla="*/ 0 60000 65536"/>
              <a:gd name="T15" fmla="*/ 0 w 65"/>
              <a:gd name="T16" fmla="*/ 0 h 33"/>
              <a:gd name="T17" fmla="*/ 65 w 65"/>
              <a:gd name="T18" fmla="*/ 33 h 33"/>
            </a:gdLst>
            <a:ahLst/>
            <a:cxnLst>
              <a:cxn ang="T10">
                <a:pos x="T0" y="T1"/>
              </a:cxn>
              <a:cxn ang="T11">
                <a:pos x="T2" y="T3"/>
              </a:cxn>
              <a:cxn ang="T12">
                <a:pos x="T4" y="T5"/>
              </a:cxn>
              <a:cxn ang="T13">
                <a:pos x="T6" y="T7"/>
              </a:cxn>
              <a:cxn ang="T14">
                <a:pos x="T8" y="T9"/>
              </a:cxn>
            </a:cxnLst>
            <a:rect l="T15" t="T16" r="T17" b="T18"/>
            <a:pathLst>
              <a:path w="65" h="33">
                <a:moveTo>
                  <a:pt x="65" y="0"/>
                </a:moveTo>
                <a:lnTo>
                  <a:pt x="0" y="11"/>
                </a:lnTo>
                <a:lnTo>
                  <a:pt x="65" y="33"/>
                </a:lnTo>
                <a:lnTo>
                  <a:pt x="65" y="11"/>
                </a:lnTo>
                <a:lnTo>
                  <a:pt x="65" y="0"/>
                </a:lnTo>
                <a:close/>
              </a:path>
            </a:pathLst>
          </a:custGeom>
          <a:solidFill>
            <a:srgbClr val="000000"/>
          </a:solidFill>
          <a:ln w="0">
            <a:solidFill>
              <a:srgbClr val="000000"/>
            </a:solidFill>
            <a:prstDash val="solid"/>
            <a:round/>
            <a:headEnd/>
            <a:tailEnd/>
          </a:ln>
        </p:spPr>
        <p:txBody>
          <a:bodyPr/>
          <a:lstStyle/>
          <a:p>
            <a:endParaRPr lang="en-IN"/>
          </a:p>
        </p:txBody>
      </p:sp>
      <p:sp>
        <p:nvSpPr>
          <p:cNvPr id="115746" name="Line 41"/>
          <p:cNvSpPr>
            <a:spLocks noChangeShapeType="1"/>
          </p:cNvSpPr>
          <p:nvPr/>
        </p:nvSpPr>
        <p:spPr bwMode="auto">
          <a:xfrm flipH="1">
            <a:off x="552450" y="5319713"/>
            <a:ext cx="311150" cy="15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5747" name="Rectangle 42"/>
          <p:cNvSpPr>
            <a:spLocks noChangeArrowheads="1"/>
          </p:cNvSpPr>
          <p:nvPr/>
        </p:nvSpPr>
        <p:spPr bwMode="auto">
          <a:xfrm>
            <a:off x="355600" y="5103813"/>
            <a:ext cx="43338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Accept</a:t>
            </a:r>
            <a:endParaRPr lang="en-US" altLang="en-US" sz="2400"/>
          </a:p>
        </p:txBody>
      </p:sp>
      <p:sp>
        <p:nvSpPr>
          <p:cNvPr id="115748" name="Rectangle 43"/>
          <p:cNvSpPr>
            <a:spLocks noChangeArrowheads="1"/>
          </p:cNvSpPr>
          <p:nvPr/>
        </p:nvSpPr>
        <p:spPr bwMode="auto">
          <a:xfrm>
            <a:off x="354013" y="4838700"/>
            <a:ext cx="39052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Ready</a:t>
            </a:r>
            <a:endParaRPr lang="en-US" altLang="en-US" sz="2400"/>
          </a:p>
        </p:txBody>
      </p:sp>
      <p:grpSp>
        <p:nvGrpSpPr>
          <p:cNvPr id="115749" name="Group 143"/>
          <p:cNvGrpSpPr>
            <a:grpSpLocks/>
          </p:cNvGrpSpPr>
          <p:nvPr/>
        </p:nvGrpSpPr>
        <p:grpSpPr bwMode="auto">
          <a:xfrm>
            <a:off x="333375" y="4591050"/>
            <a:ext cx="317500" cy="182563"/>
            <a:chOff x="310" y="2959"/>
            <a:chExt cx="200" cy="115"/>
          </a:xfrm>
        </p:grpSpPr>
        <p:sp>
          <p:nvSpPr>
            <p:cNvPr id="115847" name="Rectangle 44"/>
            <p:cNvSpPr>
              <a:spLocks noChangeArrowheads="1"/>
            </p:cNvSpPr>
            <p:nvPr/>
          </p:nvSpPr>
          <p:spPr bwMode="auto">
            <a:xfrm>
              <a:off x="310" y="2959"/>
              <a:ext cx="6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R</a:t>
              </a:r>
              <a:endParaRPr lang="en-US" altLang="en-US" sz="2400"/>
            </a:p>
          </p:txBody>
        </p:sp>
        <p:sp>
          <p:nvSpPr>
            <p:cNvPr id="115848" name="Rectangle 45"/>
            <p:cNvSpPr>
              <a:spLocks noChangeArrowheads="1"/>
            </p:cNvSpPr>
            <p:nvPr/>
          </p:nvSpPr>
          <p:spPr bwMode="auto">
            <a:xfrm>
              <a:off x="387" y="2959"/>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a:t>
              </a:r>
              <a:endParaRPr lang="en-US" altLang="en-US" sz="2400"/>
            </a:p>
          </p:txBody>
        </p:sp>
        <p:sp>
          <p:nvSpPr>
            <p:cNvPr id="115849" name="Rectangle 46"/>
            <p:cNvSpPr>
              <a:spLocks noChangeArrowheads="1"/>
            </p:cNvSpPr>
            <p:nvPr/>
          </p:nvSpPr>
          <p:spPr bwMode="auto">
            <a:xfrm>
              <a:off x="419" y="2959"/>
              <a:ext cx="9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W</a:t>
              </a:r>
              <a:endParaRPr lang="en-US" altLang="en-US" sz="2400"/>
            </a:p>
          </p:txBody>
        </p:sp>
        <p:sp>
          <p:nvSpPr>
            <p:cNvPr id="115850" name="Line 47"/>
            <p:cNvSpPr>
              <a:spLocks noChangeShapeType="1"/>
            </p:cNvSpPr>
            <p:nvPr/>
          </p:nvSpPr>
          <p:spPr bwMode="auto">
            <a:xfrm flipH="1">
              <a:off x="430" y="2969"/>
              <a:ext cx="66"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15750" name="Rectangle 48"/>
          <p:cNvSpPr>
            <a:spLocks noChangeArrowheads="1"/>
          </p:cNvSpPr>
          <p:nvPr/>
        </p:nvSpPr>
        <p:spPr bwMode="auto">
          <a:xfrm>
            <a:off x="385763" y="4319588"/>
            <a:ext cx="2619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RS0</a:t>
            </a:r>
            <a:endParaRPr lang="en-US" altLang="en-US" sz="2400"/>
          </a:p>
        </p:txBody>
      </p:sp>
      <p:sp>
        <p:nvSpPr>
          <p:cNvPr id="115751" name="Rectangle 49"/>
          <p:cNvSpPr>
            <a:spLocks noChangeArrowheads="1"/>
          </p:cNvSpPr>
          <p:nvPr/>
        </p:nvSpPr>
        <p:spPr bwMode="auto">
          <a:xfrm>
            <a:off x="363538" y="4056063"/>
            <a:ext cx="2619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RS1</a:t>
            </a:r>
            <a:endParaRPr lang="en-US" altLang="en-US" sz="2400"/>
          </a:p>
        </p:txBody>
      </p:sp>
      <p:sp>
        <p:nvSpPr>
          <p:cNvPr id="115752" name="Rectangle 50"/>
          <p:cNvSpPr>
            <a:spLocks noChangeArrowheads="1"/>
          </p:cNvSpPr>
          <p:nvPr/>
        </p:nvSpPr>
        <p:spPr bwMode="auto">
          <a:xfrm>
            <a:off x="60325" y="3770313"/>
            <a:ext cx="7191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My-address</a:t>
            </a:r>
            <a:endParaRPr lang="en-US" altLang="en-US" sz="2400"/>
          </a:p>
        </p:txBody>
      </p:sp>
      <p:sp>
        <p:nvSpPr>
          <p:cNvPr id="115753" name="Rectangle 51"/>
          <p:cNvSpPr>
            <a:spLocks noChangeArrowheads="1"/>
          </p:cNvSpPr>
          <p:nvPr/>
        </p:nvSpPr>
        <p:spPr bwMode="auto">
          <a:xfrm>
            <a:off x="3754438" y="5495925"/>
            <a:ext cx="34925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Recei</a:t>
            </a:r>
            <a:endParaRPr lang="en-US" altLang="en-US" sz="2400"/>
          </a:p>
        </p:txBody>
      </p:sp>
      <p:sp>
        <p:nvSpPr>
          <p:cNvPr id="115754" name="Rectangle 52"/>
          <p:cNvSpPr>
            <a:spLocks noChangeArrowheads="1"/>
          </p:cNvSpPr>
          <p:nvPr/>
        </p:nvSpPr>
        <p:spPr bwMode="auto">
          <a:xfrm>
            <a:off x="4100513" y="5495925"/>
            <a:ext cx="64135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ving clock</a:t>
            </a:r>
            <a:endParaRPr lang="en-US" altLang="en-US" sz="2400"/>
          </a:p>
        </p:txBody>
      </p:sp>
      <p:sp>
        <p:nvSpPr>
          <p:cNvPr id="115755" name="Rectangle 53"/>
          <p:cNvSpPr>
            <a:spLocks noChangeArrowheads="1"/>
          </p:cNvSpPr>
          <p:nvPr/>
        </p:nvSpPr>
        <p:spPr bwMode="auto">
          <a:xfrm>
            <a:off x="4237038" y="6097588"/>
            <a:ext cx="9366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T</a:t>
            </a:r>
            <a:endParaRPr lang="en-US" altLang="en-US" sz="2400"/>
          </a:p>
        </p:txBody>
      </p:sp>
      <p:sp>
        <p:nvSpPr>
          <p:cNvPr id="115756" name="Rectangle 54"/>
          <p:cNvSpPr>
            <a:spLocks noChangeArrowheads="1"/>
          </p:cNvSpPr>
          <p:nvPr/>
        </p:nvSpPr>
        <p:spPr bwMode="auto">
          <a:xfrm>
            <a:off x="3746500" y="5956300"/>
            <a:ext cx="109855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ransmission clock</a:t>
            </a:r>
            <a:endParaRPr lang="en-US" altLang="en-US" sz="2400"/>
          </a:p>
        </p:txBody>
      </p:sp>
      <p:sp>
        <p:nvSpPr>
          <p:cNvPr id="115757" name="Freeform 55"/>
          <p:cNvSpPr>
            <a:spLocks/>
          </p:cNvSpPr>
          <p:nvPr/>
        </p:nvSpPr>
        <p:spPr bwMode="auto">
          <a:xfrm>
            <a:off x="258763" y="2932113"/>
            <a:ext cx="33337" cy="34925"/>
          </a:xfrm>
          <a:custGeom>
            <a:avLst/>
            <a:gdLst>
              <a:gd name="T0" fmla="*/ 11 w 21"/>
              <a:gd name="T1" fmla="*/ 11 h 22"/>
              <a:gd name="T2" fmla="*/ 11 w 21"/>
              <a:gd name="T3" fmla="*/ 0 h 22"/>
              <a:gd name="T4" fmla="*/ 0 w 21"/>
              <a:gd name="T5" fmla="*/ 0 h 22"/>
              <a:gd name="T6" fmla="*/ 0 w 21"/>
              <a:gd name="T7" fmla="*/ 11 h 22"/>
              <a:gd name="T8" fmla="*/ 0 w 21"/>
              <a:gd name="T9" fmla="*/ 22 h 22"/>
              <a:gd name="T10" fmla="*/ 11 w 21"/>
              <a:gd name="T11" fmla="*/ 22 h 22"/>
              <a:gd name="T12" fmla="*/ 21 w 21"/>
              <a:gd name="T13" fmla="*/ 22 h 22"/>
              <a:gd name="T14" fmla="*/ 21 w 21"/>
              <a:gd name="T15" fmla="*/ 11 h 22"/>
              <a:gd name="T16" fmla="*/ 21 w 21"/>
              <a:gd name="T17" fmla="*/ 0 h 22"/>
              <a:gd name="T18" fmla="*/ 11 w 21"/>
              <a:gd name="T19" fmla="*/ 0 h 22"/>
              <a:gd name="T20" fmla="*/ 11 w 21"/>
              <a:gd name="T21" fmla="*/ 11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2"/>
              <a:gd name="T35" fmla="*/ 21 w 21"/>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2">
                <a:moveTo>
                  <a:pt x="11" y="11"/>
                </a:moveTo>
                <a:lnTo>
                  <a:pt x="11" y="0"/>
                </a:lnTo>
                <a:lnTo>
                  <a:pt x="0" y="0"/>
                </a:lnTo>
                <a:lnTo>
                  <a:pt x="0" y="11"/>
                </a:lnTo>
                <a:lnTo>
                  <a:pt x="0" y="22"/>
                </a:lnTo>
                <a:lnTo>
                  <a:pt x="11" y="22"/>
                </a:lnTo>
                <a:lnTo>
                  <a:pt x="21" y="22"/>
                </a:lnTo>
                <a:lnTo>
                  <a:pt x="21" y="11"/>
                </a:lnTo>
                <a:lnTo>
                  <a:pt x="21" y="0"/>
                </a:lnTo>
                <a:lnTo>
                  <a:pt x="11" y="0"/>
                </a:lnTo>
                <a:lnTo>
                  <a:pt x="11" y="11"/>
                </a:lnTo>
                <a:close/>
              </a:path>
            </a:pathLst>
          </a:custGeom>
          <a:solidFill>
            <a:srgbClr val="000000"/>
          </a:solidFill>
          <a:ln w="0">
            <a:solidFill>
              <a:srgbClr val="000000"/>
            </a:solidFill>
            <a:prstDash val="solid"/>
            <a:round/>
            <a:headEnd/>
            <a:tailEnd/>
          </a:ln>
        </p:spPr>
        <p:txBody>
          <a:bodyPr/>
          <a:lstStyle/>
          <a:p>
            <a:endParaRPr lang="en-IN"/>
          </a:p>
        </p:txBody>
      </p:sp>
      <p:sp>
        <p:nvSpPr>
          <p:cNvPr id="115758" name="Freeform 56"/>
          <p:cNvSpPr>
            <a:spLocks/>
          </p:cNvSpPr>
          <p:nvPr/>
        </p:nvSpPr>
        <p:spPr bwMode="auto">
          <a:xfrm>
            <a:off x="276225" y="2949575"/>
            <a:ext cx="15875" cy="17463"/>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5759" name="Freeform 57"/>
          <p:cNvSpPr>
            <a:spLocks/>
          </p:cNvSpPr>
          <p:nvPr/>
        </p:nvSpPr>
        <p:spPr bwMode="auto">
          <a:xfrm>
            <a:off x="258763" y="3054350"/>
            <a:ext cx="33337" cy="33338"/>
          </a:xfrm>
          <a:custGeom>
            <a:avLst/>
            <a:gdLst>
              <a:gd name="T0" fmla="*/ 11 w 21"/>
              <a:gd name="T1" fmla="*/ 10 h 21"/>
              <a:gd name="T2" fmla="*/ 11 w 21"/>
              <a:gd name="T3" fmla="*/ 0 h 21"/>
              <a:gd name="T4" fmla="*/ 0 w 21"/>
              <a:gd name="T5" fmla="*/ 0 h 21"/>
              <a:gd name="T6" fmla="*/ 0 w 21"/>
              <a:gd name="T7" fmla="*/ 10 h 21"/>
              <a:gd name="T8" fmla="*/ 0 w 21"/>
              <a:gd name="T9" fmla="*/ 21 h 21"/>
              <a:gd name="T10" fmla="*/ 11 w 21"/>
              <a:gd name="T11" fmla="*/ 21 h 21"/>
              <a:gd name="T12" fmla="*/ 21 w 21"/>
              <a:gd name="T13" fmla="*/ 21 h 21"/>
              <a:gd name="T14" fmla="*/ 21 w 21"/>
              <a:gd name="T15" fmla="*/ 10 h 21"/>
              <a:gd name="T16" fmla="*/ 21 w 21"/>
              <a:gd name="T17" fmla="*/ 0 h 21"/>
              <a:gd name="T18" fmla="*/ 11 w 21"/>
              <a:gd name="T19" fmla="*/ 0 h 21"/>
              <a:gd name="T20" fmla="*/ 11 w 21"/>
              <a:gd name="T21" fmla="*/ 1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1" y="10"/>
                </a:moveTo>
                <a:lnTo>
                  <a:pt x="11" y="0"/>
                </a:lnTo>
                <a:lnTo>
                  <a:pt x="0" y="0"/>
                </a:lnTo>
                <a:lnTo>
                  <a:pt x="0" y="10"/>
                </a:lnTo>
                <a:lnTo>
                  <a:pt x="0" y="21"/>
                </a:lnTo>
                <a:lnTo>
                  <a:pt x="11" y="21"/>
                </a:lnTo>
                <a:lnTo>
                  <a:pt x="21" y="21"/>
                </a:lnTo>
                <a:lnTo>
                  <a:pt x="21" y="10"/>
                </a:lnTo>
                <a:lnTo>
                  <a:pt x="21" y="0"/>
                </a:lnTo>
                <a:lnTo>
                  <a:pt x="11" y="0"/>
                </a:lnTo>
                <a:lnTo>
                  <a:pt x="11" y="10"/>
                </a:lnTo>
                <a:close/>
              </a:path>
            </a:pathLst>
          </a:custGeom>
          <a:solidFill>
            <a:srgbClr val="000000"/>
          </a:solidFill>
          <a:ln w="0">
            <a:solidFill>
              <a:srgbClr val="000000"/>
            </a:solidFill>
            <a:prstDash val="solid"/>
            <a:round/>
            <a:headEnd/>
            <a:tailEnd/>
          </a:ln>
        </p:spPr>
        <p:txBody>
          <a:bodyPr/>
          <a:lstStyle/>
          <a:p>
            <a:endParaRPr lang="en-IN"/>
          </a:p>
        </p:txBody>
      </p:sp>
      <p:sp>
        <p:nvSpPr>
          <p:cNvPr id="115760" name="Freeform 58"/>
          <p:cNvSpPr>
            <a:spLocks/>
          </p:cNvSpPr>
          <p:nvPr/>
        </p:nvSpPr>
        <p:spPr bwMode="auto">
          <a:xfrm>
            <a:off x="276225" y="3070225"/>
            <a:ext cx="15875" cy="17463"/>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5761" name="Freeform 59"/>
          <p:cNvSpPr>
            <a:spLocks/>
          </p:cNvSpPr>
          <p:nvPr/>
        </p:nvSpPr>
        <p:spPr bwMode="auto">
          <a:xfrm>
            <a:off x="258763" y="3175000"/>
            <a:ext cx="33337" cy="34925"/>
          </a:xfrm>
          <a:custGeom>
            <a:avLst/>
            <a:gdLst>
              <a:gd name="T0" fmla="*/ 11 w 21"/>
              <a:gd name="T1" fmla="*/ 11 h 22"/>
              <a:gd name="T2" fmla="*/ 11 w 21"/>
              <a:gd name="T3" fmla="*/ 0 h 22"/>
              <a:gd name="T4" fmla="*/ 0 w 21"/>
              <a:gd name="T5" fmla="*/ 0 h 22"/>
              <a:gd name="T6" fmla="*/ 0 w 21"/>
              <a:gd name="T7" fmla="*/ 11 h 22"/>
              <a:gd name="T8" fmla="*/ 0 w 21"/>
              <a:gd name="T9" fmla="*/ 22 h 22"/>
              <a:gd name="T10" fmla="*/ 11 w 21"/>
              <a:gd name="T11" fmla="*/ 22 h 22"/>
              <a:gd name="T12" fmla="*/ 21 w 21"/>
              <a:gd name="T13" fmla="*/ 22 h 22"/>
              <a:gd name="T14" fmla="*/ 21 w 21"/>
              <a:gd name="T15" fmla="*/ 11 h 22"/>
              <a:gd name="T16" fmla="*/ 21 w 21"/>
              <a:gd name="T17" fmla="*/ 0 h 22"/>
              <a:gd name="T18" fmla="*/ 11 w 21"/>
              <a:gd name="T19" fmla="*/ 0 h 22"/>
              <a:gd name="T20" fmla="*/ 11 w 21"/>
              <a:gd name="T21" fmla="*/ 11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2"/>
              <a:gd name="T35" fmla="*/ 21 w 21"/>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2">
                <a:moveTo>
                  <a:pt x="11" y="11"/>
                </a:moveTo>
                <a:lnTo>
                  <a:pt x="11" y="0"/>
                </a:lnTo>
                <a:lnTo>
                  <a:pt x="0" y="0"/>
                </a:lnTo>
                <a:lnTo>
                  <a:pt x="0" y="11"/>
                </a:lnTo>
                <a:lnTo>
                  <a:pt x="0" y="22"/>
                </a:lnTo>
                <a:lnTo>
                  <a:pt x="11" y="22"/>
                </a:lnTo>
                <a:lnTo>
                  <a:pt x="21" y="22"/>
                </a:lnTo>
                <a:lnTo>
                  <a:pt x="21" y="11"/>
                </a:lnTo>
                <a:lnTo>
                  <a:pt x="21" y="0"/>
                </a:lnTo>
                <a:lnTo>
                  <a:pt x="11" y="0"/>
                </a:lnTo>
                <a:lnTo>
                  <a:pt x="11" y="11"/>
                </a:lnTo>
                <a:close/>
              </a:path>
            </a:pathLst>
          </a:custGeom>
          <a:solidFill>
            <a:srgbClr val="000000"/>
          </a:solidFill>
          <a:ln w="0">
            <a:solidFill>
              <a:srgbClr val="000000"/>
            </a:solidFill>
            <a:prstDash val="solid"/>
            <a:round/>
            <a:headEnd/>
            <a:tailEnd/>
          </a:ln>
        </p:spPr>
        <p:txBody>
          <a:bodyPr/>
          <a:lstStyle/>
          <a:p>
            <a:endParaRPr lang="en-IN"/>
          </a:p>
        </p:txBody>
      </p:sp>
      <p:sp>
        <p:nvSpPr>
          <p:cNvPr id="115762" name="Freeform 60"/>
          <p:cNvSpPr>
            <a:spLocks/>
          </p:cNvSpPr>
          <p:nvPr/>
        </p:nvSpPr>
        <p:spPr bwMode="auto">
          <a:xfrm>
            <a:off x="276225" y="3192463"/>
            <a:ext cx="15875" cy="17462"/>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5763" name="Freeform 61"/>
          <p:cNvSpPr>
            <a:spLocks/>
          </p:cNvSpPr>
          <p:nvPr/>
        </p:nvSpPr>
        <p:spPr bwMode="auto">
          <a:xfrm>
            <a:off x="153988" y="5959475"/>
            <a:ext cx="104775" cy="34925"/>
          </a:xfrm>
          <a:custGeom>
            <a:avLst/>
            <a:gdLst>
              <a:gd name="T0" fmla="*/ 6 w 6"/>
              <a:gd name="T1" fmla="*/ 0 h 2"/>
              <a:gd name="T2" fmla="*/ 0 w 6"/>
              <a:gd name="T3" fmla="*/ 1 h 2"/>
              <a:gd name="T4" fmla="*/ 6 w 6"/>
              <a:gd name="T5" fmla="*/ 2 h 2"/>
              <a:gd name="T6" fmla="*/ 6 w 6"/>
              <a:gd name="T7" fmla="*/ 1 h 2"/>
              <a:gd name="T8" fmla="*/ 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5764" name="Freeform 62"/>
          <p:cNvSpPr>
            <a:spLocks/>
          </p:cNvSpPr>
          <p:nvPr/>
        </p:nvSpPr>
        <p:spPr bwMode="auto">
          <a:xfrm>
            <a:off x="153988" y="5959475"/>
            <a:ext cx="104775" cy="34925"/>
          </a:xfrm>
          <a:custGeom>
            <a:avLst/>
            <a:gdLst>
              <a:gd name="T0" fmla="*/ 66 w 66"/>
              <a:gd name="T1" fmla="*/ 0 h 22"/>
              <a:gd name="T2" fmla="*/ 0 w 66"/>
              <a:gd name="T3" fmla="*/ 11 h 22"/>
              <a:gd name="T4" fmla="*/ 66 w 66"/>
              <a:gd name="T5" fmla="*/ 22 h 22"/>
              <a:gd name="T6" fmla="*/ 66 w 66"/>
              <a:gd name="T7" fmla="*/ 11 h 22"/>
              <a:gd name="T8" fmla="*/ 66 w 66"/>
              <a:gd name="T9" fmla="*/ 0 h 22"/>
              <a:gd name="T10" fmla="*/ 0 60000 65536"/>
              <a:gd name="T11" fmla="*/ 0 60000 65536"/>
              <a:gd name="T12" fmla="*/ 0 60000 65536"/>
              <a:gd name="T13" fmla="*/ 0 60000 65536"/>
              <a:gd name="T14" fmla="*/ 0 60000 65536"/>
              <a:gd name="T15" fmla="*/ 0 w 66"/>
              <a:gd name="T16" fmla="*/ 0 h 22"/>
              <a:gd name="T17" fmla="*/ 66 w 66"/>
              <a:gd name="T18" fmla="*/ 22 h 22"/>
            </a:gdLst>
            <a:ahLst/>
            <a:cxnLst>
              <a:cxn ang="T10">
                <a:pos x="T0" y="T1"/>
              </a:cxn>
              <a:cxn ang="T11">
                <a:pos x="T2" y="T3"/>
              </a:cxn>
              <a:cxn ang="T12">
                <a:pos x="T4" y="T5"/>
              </a:cxn>
              <a:cxn ang="T13">
                <a:pos x="T6" y="T7"/>
              </a:cxn>
              <a:cxn ang="T14">
                <a:pos x="T8" y="T9"/>
              </a:cxn>
            </a:cxnLst>
            <a:rect l="T15" t="T16" r="T17" b="T18"/>
            <a:pathLst>
              <a:path w="66" h="22">
                <a:moveTo>
                  <a:pt x="66" y="0"/>
                </a:moveTo>
                <a:lnTo>
                  <a:pt x="0" y="11"/>
                </a:lnTo>
                <a:lnTo>
                  <a:pt x="66" y="22"/>
                </a:lnTo>
                <a:lnTo>
                  <a:pt x="66" y="11"/>
                </a:lnTo>
                <a:lnTo>
                  <a:pt x="66" y="0"/>
                </a:lnTo>
                <a:close/>
              </a:path>
            </a:pathLst>
          </a:custGeom>
          <a:solidFill>
            <a:srgbClr val="000000"/>
          </a:solidFill>
          <a:ln w="0">
            <a:solidFill>
              <a:srgbClr val="000000"/>
            </a:solidFill>
            <a:prstDash val="solid"/>
            <a:round/>
            <a:headEnd/>
            <a:tailEnd/>
          </a:ln>
        </p:spPr>
        <p:txBody>
          <a:bodyPr/>
          <a:lstStyle/>
          <a:p>
            <a:endParaRPr lang="en-IN"/>
          </a:p>
        </p:txBody>
      </p:sp>
      <p:sp>
        <p:nvSpPr>
          <p:cNvPr id="115765" name="Line 63"/>
          <p:cNvSpPr>
            <a:spLocks noChangeShapeType="1"/>
          </p:cNvSpPr>
          <p:nvPr/>
        </p:nvSpPr>
        <p:spPr bwMode="auto">
          <a:xfrm flipH="1">
            <a:off x="258763" y="5976938"/>
            <a:ext cx="1919287" cy="15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5766" name="Rectangle 64"/>
          <p:cNvSpPr>
            <a:spLocks noChangeArrowheads="1"/>
          </p:cNvSpPr>
          <p:nvPr/>
        </p:nvSpPr>
        <p:spPr bwMode="auto">
          <a:xfrm>
            <a:off x="3008313" y="4506913"/>
            <a:ext cx="1765300" cy="431800"/>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15767" name="Rectangle 65"/>
          <p:cNvSpPr>
            <a:spLocks noChangeArrowheads="1"/>
          </p:cNvSpPr>
          <p:nvPr/>
        </p:nvSpPr>
        <p:spPr bwMode="auto">
          <a:xfrm>
            <a:off x="3008313" y="1963738"/>
            <a:ext cx="1765300" cy="554037"/>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15768" name="Freeform 66"/>
          <p:cNvSpPr>
            <a:spLocks/>
          </p:cNvSpPr>
          <p:nvPr/>
        </p:nvSpPr>
        <p:spPr bwMode="auto">
          <a:xfrm>
            <a:off x="3319463" y="4368800"/>
            <a:ext cx="52387" cy="103188"/>
          </a:xfrm>
          <a:custGeom>
            <a:avLst/>
            <a:gdLst>
              <a:gd name="T0" fmla="*/ 0 w 3"/>
              <a:gd name="T1" fmla="*/ 0 h 6"/>
              <a:gd name="T2" fmla="*/ 1 w 3"/>
              <a:gd name="T3" fmla="*/ 6 h 6"/>
              <a:gd name="T4" fmla="*/ 3 w 3"/>
              <a:gd name="T5" fmla="*/ 0 h 6"/>
              <a:gd name="T6" fmla="*/ 1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5769" name="Freeform 67"/>
          <p:cNvSpPr>
            <a:spLocks/>
          </p:cNvSpPr>
          <p:nvPr/>
        </p:nvSpPr>
        <p:spPr bwMode="auto">
          <a:xfrm>
            <a:off x="3319463" y="4368800"/>
            <a:ext cx="52387" cy="103188"/>
          </a:xfrm>
          <a:custGeom>
            <a:avLst/>
            <a:gdLst>
              <a:gd name="T0" fmla="*/ 0 w 33"/>
              <a:gd name="T1" fmla="*/ 0 h 65"/>
              <a:gd name="T2" fmla="*/ 11 w 33"/>
              <a:gd name="T3" fmla="*/ 65 h 65"/>
              <a:gd name="T4" fmla="*/ 33 w 33"/>
              <a:gd name="T5" fmla="*/ 0 h 65"/>
              <a:gd name="T6" fmla="*/ 11 w 33"/>
              <a:gd name="T7" fmla="*/ 0 h 65"/>
              <a:gd name="T8" fmla="*/ 0 w 33"/>
              <a:gd name="T9" fmla="*/ 0 h 65"/>
              <a:gd name="T10" fmla="*/ 0 60000 65536"/>
              <a:gd name="T11" fmla="*/ 0 60000 65536"/>
              <a:gd name="T12" fmla="*/ 0 60000 65536"/>
              <a:gd name="T13" fmla="*/ 0 60000 65536"/>
              <a:gd name="T14" fmla="*/ 0 60000 65536"/>
              <a:gd name="T15" fmla="*/ 0 w 33"/>
              <a:gd name="T16" fmla="*/ 0 h 65"/>
              <a:gd name="T17" fmla="*/ 33 w 33"/>
              <a:gd name="T18" fmla="*/ 65 h 65"/>
            </a:gdLst>
            <a:ahLst/>
            <a:cxnLst>
              <a:cxn ang="T10">
                <a:pos x="T0" y="T1"/>
              </a:cxn>
              <a:cxn ang="T11">
                <a:pos x="T2" y="T3"/>
              </a:cxn>
              <a:cxn ang="T12">
                <a:pos x="T4" y="T5"/>
              </a:cxn>
              <a:cxn ang="T13">
                <a:pos x="T6" y="T7"/>
              </a:cxn>
              <a:cxn ang="T14">
                <a:pos x="T8" y="T9"/>
              </a:cxn>
            </a:cxnLst>
            <a:rect l="T15" t="T16" r="T17" b="T18"/>
            <a:pathLst>
              <a:path w="33" h="65">
                <a:moveTo>
                  <a:pt x="0" y="0"/>
                </a:moveTo>
                <a:lnTo>
                  <a:pt x="11" y="65"/>
                </a:lnTo>
                <a:lnTo>
                  <a:pt x="33" y="0"/>
                </a:lnTo>
                <a:lnTo>
                  <a:pt x="11" y="0"/>
                </a:lnTo>
                <a:lnTo>
                  <a:pt x="0" y="0"/>
                </a:lnTo>
                <a:close/>
              </a:path>
            </a:pathLst>
          </a:custGeom>
          <a:solidFill>
            <a:srgbClr val="000000"/>
          </a:solidFill>
          <a:ln w="0">
            <a:solidFill>
              <a:srgbClr val="000000"/>
            </a:solidFill>
            <a:prstDash val="solid"/>
            <a:round/>
            <a:headEnd/>
            <a:tailEnd/>
          </a:ln>
        </p:spPr>
        <p:txBody>
          <a:bodyPr/>
          <a:lstStyle/>
          <a:p>
            <a:endParaRPr lang="en-IN"/>
          </a:p>
        </p:txBody>
      </p:sp>
      <p:sp>
        <p:nvSpPr>
          <p:cNvPr id="115770" name="Line 68"/>
          <p:cNvSpPr>
            <a:spLocks noChangeShapeType="1"/>
          </p:cNvSpPr>
          <p:nvPr/>
        </p:nvSpPr>
        <p:spPr bwMode="auto">
          <a:xfrm flipV="1">
            <a:off x="3336925" y="4056063"/>
            <a:ext cx="1588" cy="31273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5771" name="Freeform 69"/>
          <p:cNvSpPr>
            <a:spLocks/>
          </p:cNvSpPr>
          <p:nvPr/>
        </p:nvSpPr>
        <p:spPr bwMode="auto">
          <a:xfrm>
            <a:off x="4427538" y="4368800"/>
            <a:ext cx="52387" cy="103188"/>
          </a:xfrm>
          <a:custGeom>
            <a:avLst/>
            <a:gdLst>
              <a:gd name="T0" fmla="*/ 0 w 3"/>
              <a:gd name="T1" fmla="*/ 0 h 6"/>
              <a:gd name="T2" fmla="*/ 1 w 3"/>
              <a:gd name="T3" fmla="*/ 6 h 6"/>
              <a:gd name="T4" fmla="*/ 3 w 3"/>
              <a:gd name="T5" fmla="*/ 0 h 6"/>
              <a:gd name="T6" fmla="*/ 1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5772" name="Freeform 70"/>
          <p:cNvSpPr>
            <a:spLocks/>
          </p:cNvSpPr>
          <p:nvPr/>
        </p:nvSpPr>
        <p:spPr bwMode="auto">
          <a:xfrm>
            <a:off x="4427538" y="4368800"/>
            <a:ext cx="52387" cy="103188"/>
          </a:xfrm>
          <a:custGeom>
            <a:avLst/>
            <a:gdLst>
              <a:gd name="T0" fmla="*/ 0 w 33"/>
              <a:gd name="T1" fmla="*/ 0 h 65"/>
              <a:gd name="T2" fmla="*/ 11 w 33"/>
              <a:gd name="T3" fmla="*/ 65 h 65"/>
              <a:gd name="T4" fmla="*/ 33 w 33"/>
              <a:gd name="T5" fmla="*/ 0 h 65"/>
              <a:gd name="T6" fmla="*/ 11 w 33"/>
              <a:gd name="T7" fmla="*/ 0 h 65"/>
              <a:gd name="T8" fmla="*/ 0 w 33"/>
              <a:gd name="T9" fmla="*/ 0 h 65"/>
              <a:gd name="T10" fmla="*/ 0 60000 65536"/>
              <a:gd name="T11" fmla="*/ 0 60000 65536"/>
              <a:gd name="T12" fmla="*/ 0 60000 65536"/>
              <a:gd name="T13" fmla="*/ 0 60000 65536"/>
              <a:gd name="T14" fmla="*/ 0 60000 65536"/>
              <a:gd name="T15" fmla="*/ 0 w 33"/>
              <a:gd name="T16" fmla="*/ 0 h 65"/>
              <a:gd name="T17" fmla="*/ 33 w 33"/>
              <a:gd name="T18" fmla="*/ 65 h 65"/>
            </a:gdLst>
            <a:ahLst/>
            <a:cxnLst>
              <a:cxn ang="T10">
                <a:pos x="T0" y="T1"/>
              </a:cxn>
              <a:cxn ang="T11">
                <a:pos x="T2" y="T3"/>
              </a:cxn>
              <a:cxn ang="T12">
                <a:pos x="T4" y="T5"/>
              </a:cxn>
              <a:cxn ang="T13">
                <a:pos x="T6" y="T7"/>
              </a:cxn>
              <a:cxn ang="T14">
                <a:pos x="T8" y="T9"/>
              </a:cxn>
            </a:cxnLst>
            <a:rect l="T15" t="T16" r="T17" b="T18"/>
            <a:pathLst>
              <a:path w="33" h="65">
                <a:moveTo>
                  <a:pt x="0" y="0"/>
                </a:moveTo>
                <a:lnTo>
                  <a:pt x="11" y="65"/>
                </a:lnTo>
                <a:lnTo>
                  <a:pt x="33" y="0"/>
                </a:lnTo>
                <a:lnTo>
                  <a:pt x="11" y="0"/>
                </a:lnTo>
                <a:lnTo>
                  <a:pt x="0" y="0"/>
                </a:lnTo>
                <a:close/>
              </a:path>
            </a:pathLst>
          </a:custGeom>
          <a:solidFill>
            <a:srgbClr val="000000"/>
          </a:solidFill>
          <a:ln w="0">
            <a:solidFill>
              <a:srgbClr val="000000"/>
            </a:solidFill>
            <a:prstDash val="solid"/>
            <a:round/>
            <a:headEnd/>
            <a:tailEnd/>
          </a:ln>
        </p:spPr>
        <p:txBody>
          <a:bodyPr/>
          <a:lstStyle/>
          <a:p>
            <a:endParaRPr lang="en-IN"/>
          </a:p>
        </p:txBody>
      </p:sp>
      <p:sp>
        <p:nvSpPr>
          <p:cNvPr id="115773" name="Line 71"/>
          <p:cNvSpPr>
            <a:spLocks noChangeShapeType="1"/>
          </p:cNvSpPr>
          <p:nvPr/>
        </p:nvSpPr>
        <p:spPr bwMode="auto">
          <a:xfrm flipV="1">
            <a:off x="4445000" y="4056063"/>
            <a:ext cx="1588" cy="31273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5774" name="Line 72"/>
          <p:cNvSpPr>
            <a:spLocks noChangeShapeType="1"/>
          </p:cNvSpPr>
          <p:nvPr/>
        </p:nvSpPr>
        <p:spPr bwMode="auto">
          <a:xfrm>
            <a:off x="4219575" y="2239963"/>
            <a:ext cx="155575" cy="15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5775" name="Line 73"/>
          <p:cNvSpPr>
            <a:spLocks noChangeShapeType="1"/>
          </p:cNvSpPr>
          <p:nvPr/>
        </p:nvSpPr>
        <p:spPr bwMode="auto">
          <a:xfrm>
            <a:off x="2784475" y="2239963"/>
            <a:ext cx="484188" cy="15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5776" name="Freeform 74"/>
          <p:cNvSpPr>
            <a:spLocks/>
          </p:cNvSpPr>
          <p:nvPr/>
        </p:nvSpPr>
        <p:spPr bwMode="auto">
          <a:xfrm>
            <a:off x="3700463" y="2224088"/>
            <a:ext cx="34925" cy="33337"/>
          </a:xfrm>
          <a:custGeom>
            <a:avLst/>
            <a:gdLst>
              <a:gd name="T0" fmla="*/ 11 w 22"/>
              <a:gd name="T1" fmla="*/ 10 h 21"/>
              <a:gd name="T2" fmla="*/ 0 w 22"/>
              <a:gd name="T3" fmla="*/ 10 h 21"/>
              <a:gd name="T4" fmla="*/ 0 w 22"/>
              <a:gd name="T5" fmla="*/ 21 h 21"/>
              <a:gd name="T6" fmla="*/ 11 w 22"/>
              <a:gd name="T7" fmla="*/ 21 h 21"/>
              <a:gd name="T8" fmla="*/ 22 w 22"/>
              <a:gd name="T9" fmla="*/ 21 h 21"/>
              <a:gd name="T10" fmla="*/ 22 w 22"/>
              <a:gd name="T11" fmla="*/ 10 h 21"/>
              <a:gd name="T12" fmla="*/ 22 w 22"/>
              <a:gd name="T13" fmla="*/ 0 h 21"/>
              <a:gd name="T14" fmla="*/ 11 w 22"/>
              <a:gd name="T15" fmla="*/ 0 h 21"/>
              <a:gd name="T16" fmla="*/ 0 w 22"/>
              <a:gd name="T17" fmla="*/ 0 h 21"/>
              <a:gd name="T18" fmla="*/ 0 w 22"/>
              <a:gd name="T19" fmla="*/ 10 h 21"/>
              <a:gd name="T20" fmla="*/ 11 w 22"/>
              <a:gd name="T21" fmla="*/ 1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prstDash val="solid"/>
            <a:round/>
            <a:headEnd/>
            <a:tailEnd/>
          </a:ln>
        </p:spPr>
        <p:txBody>
          <a:bodyPr/>
          <a:lstStyle/>
          <a:p>
            <a:endParaRPr lang="en-IN"/>
          </a:p>
        </p:txBody>
      </p:sp>
      <p:sp>
        <p:nvSpPr>
          <p:cNvPr id="115777" name="Freeform 75"/>
          <p:cNvSpPr>
            <a:spLocks/>
          </p:cNvSpPr>
          <p:nvPr/>
        </p:nvSpPr>
        <p:spPr bwMode="auto">
          <a:xfrm>
            <a:off x="3717925" y="2239963"/>
            <a:ext cx="17463" cy="17462"/>
          </a:xfrm>
          <a:custGeom>
            <a:avLst/>
            <a:gdLst>
              <a:gd name="T0" fmla="*/ 0 w 1"/>
              <a:gd name="T1" fmla="*/ 0 h 1"/>
              <a:gd name="T2" fmla="*/ 0 w 1"/>
              <a:gd name="T3" fmla="*/ 1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5778" name="Freeform 76"/>
          <p:cNvSpPr>
            <a:spLocks/>
          </p:cNvSpPr>
          <p:nvPr/>
        </p:nvSpPr>
        <p:spPr bwMode="auto">
          <a:xfrm>
            <a:off x="3821113" y="2224088"/>
            <a:ext cx="34925" cy="33337"/>
          </a:xfrm>
          <a:custGeom>
            <a:avLst/>
            <a:gdLst>
              <a:gd name="T0" fmla="*/ 11 w 22"/>
              <a:gd name="T1" fmla="*/ 10 h 21"/>
              <a:gd name="T2" fmla="*/ 0 w 22"/>
              <a:gd name="T3" fmla="*/ 10 h 21"/>
              <a:gd name="T4" fmla="*/ 0 w 22"/>
              <a:gd name="T5" fmla="*/ 21 h 21"/>
              <a:gd name="T6" fmla="*/ 11 w 22"/>
              <a:gd name="T7" fmla="*/ 21 h 21"/>
              <a:gd name="T8" fmla="*/ 22 w 22"/>
              <a:gd name="T9" fmla="*/ 21 h 21"/>
              <a:gd name="T10" fmla="*/ 22 w 22"/>
              <a:gd name="T11" fmla="*/ 10 h 21"/>
              <a:gd name="T12" fmla="*/ 22 w 22"/>
              <a:gd name="T13" fmla="*/ 0 h 21"/>
              <a:gd name="T14" fmla="*/ 11 w 22"/>
              <a:gd name="T15" fmla="*/ 0 h 21"/>
              <a:gd name="T16" fmla="*/ 0 w 22"/>
              <a:gd name="T17" fmla="*/ 0 h 21"/>
              <a:gd name="T18" fmla="*/ 0 w 22"/>
              <a:gd name="T19" fmla="*/ 10 h 21"/>
              <a:gd name="T20" fmla="*/ 11 w 22"/>
              <a:gd name="T21" fmla="*/ 1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prstDash val="solid"/>
            <a:round/>
            <a:headEnd/>
            <a:tailEnd/>
          </a:ln>
        </p:spPr>
        <p:txBody>
          <a:bodyPr/>
          <a:lstStyle/>
          <a:p>
            <a:endParaRPr lang="en-IN"/>
          </a:p>
        </p:txBody>
      </p:sp>
      <p:sp>
        <p:nvSpPr>
          <p:cNvPr id="115779" name="Freeform 77"/>
          <p:cNvSpPr>
            <a:spLocks/>
          </p:cNvSpPr>
          <p:nvPr/>
        </p:nvSpPr>
        <p:spPr bwMode="auto">
          <a:xfrm>
            <a:off x="3838575" y="2239963"/>
            <a:ext cx="17463" cy="17462"/>
          </a:xfrm>
          <a:custGeom>
            <a:avLst/>
            <a:gdLst>
              <a:gd name="T0" fmla="*/ 0 w 1"/>
              <a:gd name="T1" fmla="*/ 0 h 1"/>
              <a:gd name="T2" fmla="*/ 0 w 1"/>
              <a:gd name="T3" fmla="*/ 1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5780" name="Freeform 78"/>
          <p:cNvSpPr>
            <a:spLocks/>
          </p:cNvSpPr>
          <p:nvPr/>
        </p:nvSpPr>
        <p:spPr bwMode="auto">
          <a:xfrm>
            <a:off x="3943350" y="2224088"/>
            <a:ext cx="34925" cy="33337"/>
          </a:xfrm>
          <a:custGeom>
            <a:avLst/>
            <a:gdLst>
              <a:gd name="T0" fmla="*/ 11 w 22"/>
              <a:gd name="T1" fmla="*/ 10 h 21"/>
              <a:gd name="T2" fmla="*/ 0 w 22"/>
              <a:gd name="T3" fmla="*/ 10 h 21"/>
              <a:gd name="T4" fmla="*/ 0 w 22"/>
              <a:gd name="T5" fmla="*/ 21 h 21"/>
              <a:gd name="T6" fmla="*/ 11 w 22"/>
              <a:gd name="T7" fmla="*/ 21 h 21"/>
              <a:gd name="T8" fmla="*/ 22 w 22"/>
              <a:gd name="T9" fmla="*/ 21 h 21"/>
              <a:gd name="T10" fmla="*/ 22 w 22"/>
              <a:gd name="T11" fmla="*/ 10 h 21"/>
              <a:gd name="T12" fmla="*/ 22 w 22"/>
              <a:gd name="T13" fmla="*/ 0 h 21"/>
              <a:gd name="T14" fmla="*/ 11 w 22"/>
              <a:gd name="T15" fmla="*/ 0 h 21"/>
              <a:gd name="T16" fmla="*/ 0 w 22"/>
              <a:gd name="T17" fmla="*/ 0 h 21"/>
              <a:gd name="T18" fmla="*/ 0 w 22"/>
              <a:gd name="T19" fmla="*/ 10 h 21"/>
              <a:gd name="T20" fmla="*/ 11 w 22"/>
              <a:gd name="T21" fmla="*/ 1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prstDash val="solid"/>
            <a:round/>
            <a:headEnd/>
            <a:tailEnd/>
          </a:ln>
        </p:spPr>
        <p:txBody>
          <a:bodyPr/>
          <a:lstStyle/>
          <a:p>
            <a:endParaRPr lang="en-IN"/>
          </a:p>
        </p:txBody>
      </p:sp>
      <p:sp>
        <p:nvSpPr>
          <p:cNvPr id="115781" name="Freeform 79"/>
          <p:cNvSpPr>
            <a:spLocks/>
          </p:cNvSpPr>
          <p:nvPr/>
        </p:nvSpPr>
        <p:spPr bwMode="auto">
          <a:xfrm>
            <a:off x="3960813" y="2239963"/>
            <a:ext cx="17462" cy="17462"/>
          </a:xfrm>
          <a:custGeom>
            <a:avLst/>
            <a:gdLst>
              <a:gd name="T0" fmla="*/ 0 w 1"/>
              <a:gd name="T1" fmla="*/ 0 h 1"/>
              <a:gd name="T2" fmla="*/ 0 w 1"/>
              <a:gd name="T3" fmla="*/ 1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5782" name="Rectangle 80"/>
          <p:cNvSpPr>
            <a:spLocks noChangeArrowheads="1"/>
          </p:cNvSpPr>
          <p:nvPr/>
        </p:nvSpPr>
        <p:spPr bwMode="auto">
          <a:xfrm>
            <a:off x="3008313" y="3624263"/>
            <a:ext cx="1765300" cy="431800"/>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15783" name="Freeform 81"/>
          <p:cNvSpPr>
            <a:spLocks/>
          </p:cNvSpPr>
          <p:nvPr/>
        </p:nvSpPr>
        <p:spPr bwMode="auto">
          <a:xfrm>
            <a:off x="4427538" y="3486150"/>
            <a:ext cx="52387" cy="103188"/>
          </a:xfrm>
          <a:custGeom>
            <a:avLst/>
            <a:gdLst>
              <a:gd name="T0" fmla="*/ 0 w 3"/>
              <a:gd name="T1" fmla="*/ 0 h 6"/>
              <a:gd name="T2" fmla="*/ 1 w 3"/>
              <a:gd name="T3" fmla="*/ 6 h 6"/>
              <a:gd name="T4" fmla="*/ 3 w 3"/>
              <a:gd name="T5" fmla="*/ 0 h 6"/>
              <a:gd name="T6" fmla="*/ 1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5784" name="Freeform 82"/>
          <p:cNvSpPr>
            <a:spLocks/>
          </p:cNvSpPr>
          <p:nvPr/>
        </p:nvSpPr>
        <p:spPr bwMode="auto">
          <a:xfrm>
            <a:off x="4427538" y="3486150"/>
            <a:ext cx="52387" cy="103188"/>
          </a:xfrm>
          <a:custGeom>
            <a:avLst/>
            <a:gdLst>
              <a:gd name="T0" fmla="*/ 0 w 33"/>
              <a:gd name="T1" fmla="*/ 0 h 65"/>
              <a:gd name="T2" fmla="*/ 11 w 33"/>
              <a:gd name="T3" fmla="*/ 65 h 65"/>
              <a:gd name="T4" fmla="*/ 33 w 33"/>
              <a:gd name="T5" fmla="*/ 0 h 65"/>
              <a:gd name="T6" fmla="*/ 11 w 33"/>
              <a:gd name="T7" fmla="*/ 0 h 65"/>
              <a:gd name="T8" fmla="*/ 0 w 33"/>
              <a:gd name="T9" fmla="*/ 0 h 65"/>
              <a:gd name="T10" fmla="*/ 0 60000 65536"/>
              <a:gd name="T11" fmla="*/ 0 60000 65536"/>
              <a:gd name="T12" fmla="*/ 0 60000 65536"/>
              <a:gd name="T13" fmla="*/ 0 60000 65536"/>
              <a:gd name="T14" fmla="*/ 0 60000 65536"/>
              <a:gd name="T15" fmla="*/ 0 w 33"/>
              <a:gd name="T16" fmla="*/ 0 h 65"/>
              <a:gd name="T17" fmla="*/ 33 w 33"/>
              <a:gd name="T18" fmla="*/ 65 h 65"/>
            </a:gdLst>
            <a:ahLst/>
            <a:cxnLst>
              <a:cxn ang="T10">
                <a:pos x="T0" y="T1"/>
              </a:cxn>
              <a:cxn ang="T11">
                <a:pos x="T2" y="T3"/>
              </a:cxn>
              <a:cxn ang="T12">
                <a:pos x="T4" y="T5"/>
              </a:cxn>
              <a:cxn ang="T13">
                <a:pos x="T6" y="T7"/>
              </a:cxn>
              <a:cxn ang="T14">
                <a:pos x="T8" y="T9"/>
              </a:cxn>
            </a:cxnLst>
            <a:rect l="T15" t="T16" r="T17" b="T18"/>
            <a:pathLst>
              <a:path w="33" h="65">
                <a:moveTo>
                  <a:pt x="0" y="0"/>
                </a:moveTo>
                <a:lnTo>
                  <a:pt x="11" y="65"/>
                </a:lnTo>
                <a:lnTo>
                  <a:pt x="33" y="0"/>
                </a:lnTo>
                <a:lnTo>
                  <a:pt x="11" y="0"/>
                </a:lnTo>
                <a:lnTo>
                  <a:pt x="0" y="0"/>
                </a:lnTo>
                <a:close/>
              </a:path>
            </a:pathLst>
          </a:custGeom>
          <a:solidFill>
            <a:srgbClr val="000000"/>
          </a:solidFill>
          <a:ln w="0">
            <a:solidFill>
              <a:srgbClr val="000000"/>
            </a:solidFill>
            <a:prstDash val="solid"/>
            <a:round/>
            <a:headEnd/>
            <a:tailEnd/>
          </a:ln>
        </p:spPr>
        <p:txBody>
          <a:bodyPr/>
          <a:lstStyle/>
          <a:p>
            <a:endParaRPr lang="en-IN"/>
          </a:p>
        </p:txBody>
      </p:sp>
      <p:sp>
        <p:nvSpPr>
          <p:cNvPr id="115785" name="Line 83"/>
          <p:cNvSpPr>
            <a:spLocks noChangeShapeType="1"/>
          </p:cNvSpPr>
          <p:nvPr/>
        </p:nvSpPr>
        <p:spPr bwMode="auto">
          <a:xfrm flipV="1">
            <a:off x="4445000" y="2362200"/>
            <a:ext cx="1588" cy="112395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5786" name="Freeform 84"/>
          <p:cNvSpPr>
            <a:spLocks/>
          </p:cNvSpPr>
          <p:nvPr/>
        </p:nvSpPr>
        <p:spPr bwMode="auto">
          <a:xfrm>
            <a:off x="3319463" y="3486150"/>
            <a:ext cx="52387" cy="103188"/>
          </a:xfrm>
          <a:custGeom>
            <a:avLst/>
            <a:gdLst>
              <a:gd name="T0" fmla="*/ 0 w 3"/>
              <a:gd name="T1" fmla="*/ 0 h 6"/>
              <a:gd name="T2" fmla="*/ 1 w 3"/>
              <a:gd name="T3" fmla="*/ 6 h 6"/>
              <a:gd name="T4" fmla="*/ 3 w 3"/>
              <a:gd name="T5" fmla="*/ 0 h 6"/>
              <a:gd name="T6" fmla="*/ 1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5787" name="Freeform 85"/>
          <p:cNvSpPr>
            <a:spLocks/>
          </p:cNvSpPr>
          <p:nvPr/>
        </p:nvSpPr>
        <p:spPr bwMode="auto">
          <a:xfrm>
            <a:off x="3319463" y="3486150"/>
            <a:ext cx="52387" cy="103188"/>
          </a:xfrm>
          <a:custGeom>
            <a:avLst/>
            <a:gdLst>
              <a:gd name="T0" fmla="*/ 0 w 33"/>
              <a:gd name="T1" fmla="*/ 0 h 65"/>
              <a:gd name="T2" fmla="*/ 11 w 33"/>
              <a:gd name="T3" fmla="*/ 65 h 65"/>
              <a:gd name="T4" fmla="*/ 33 w 33"/>
              <a:gd name="T5" fmla="*/ 0 h 65"/>
              <a:gd name="T6" fmla="*/ 11 w 33"/>
              <a:gd name="T7" fmla="*/ 0 h 65"/>
              <a:gd name="T8" fmla="*/ 0 w 33"/>
              <a:gd name="T9" fmla="*/ 0 h 65"/>
              <a:gd name="T10" fmla="*/ 0 60000 65536"/>
              <a:gd name="T11" fmla="*/ 0 60000 65536"/>
              <a:gd name="T12" fmla="*/ 0 60000 65536"/>
              <a:gd name="T13" fmla="*/ 0 60000 65536"/>
              <a:gd name="T14" fmla="*/ 0 60000 65536"/>
              <a:gd name="T15" fmla="*/ 0 w 33"/>
              <a:gd name="T16" fmla="*/ 0 h 65"/>
              <a:gd name="T17" fmla="*/ 33 w 33"/>
              <a:gd name="T18" fmla="*/ 65 h 65"/>
            </a:gdLst>
            <a:ahLst/>
            <a:cxnLst>
              <a:cxn ang="T10">
                <a:pos x="T0" y="T1"/>
              </a:cxn>
              <a:cxn ang="T11">
                <a:pos x="T2" y="T3"/>
              </a:cxn>
              <a:cxn ang="T12">
                <a:pos x="T4" y="T5"/>
              </a:cxn>
              <a:cxn ang="T13">
                <a:pos x="T6" y="T7"/>
              </a:cxn>
              <a:cxn ang="T14">
                <a:pos x="T8" y="T9"/>
              </a:cxn>
            </a:cxnLst>
            <a:rect l="T15" t="T16" r="T17" b="T18"/>
            <a:pathLst>
              <a:path w="33" h="65">
                <a:moveTo>
                  <a:pt x="0" y="0"/>
                </a:moveTo>
                <a:lnTo>
                  <a:pt x="11" y="65"/>
                </a:lnTo>
                <a:lnTo>
                  <a:pt x="33" y="0"/>
                </a:lnTo>
                <a:lnTo>
                  <a:pt x="11" y="0"/>
                </a:lnTo>
                <a:lnTo>
                  <a:pt x="0" y="0"/>
                </a:lnTo>
                <a:close/>
              </a:path>
            </a:pathLst>
          </a:custGeom>
          <a:solidFill>
            <a:srgbClr val="000000"/>
          </a:solidFill>
          <a:ln w="0">
            <a:solidFill>
              <a:srgbClr val="000000"/>
            </a:solidFill>
            <a:prstDash val="solid"/>
            <a:round/>
            <a:headEnd/>
            <a:tailEnd/>
          </a:ln>
        </p:spPr>
        <p:txBody>
          <a:bodyPr/>
          <a:lstStyle/>
          <a:p>
            <a:endParaRPr lang="en-IN"/>
          </a:p>
        </p:txBody>
      </p:sp>
      <p:sp>
        <p:nvSpPr>
          <p:cNvPr id="115788" name="Line 86"/>
          <p:cNvSpPr>
            <a:spLocks noChangeShapeType="1"/>
          </p:cNvSpPr>
          <p:nvPr/>
        </p:nvSpPr>
        <p:spPr bwMode="auto">
          <a:xfrm flipV="1">
            <a:off x="3336925" y="2362200"/>
            <a:ext cx="1588" cy="112395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5789" name="Line 87"/>
          <p:cNvSpPr>
            <a:spLocks noChangeShapeType="1"/>
          </p:cNvSpPr>
          <p:nvPr/>
        </p:nvSpPr>
        <p:spPr bwMode="auto">
          <a:xfrm>
            <a:off x="119063" y="2811463"/>
            <a:ext cx="3217862" cy="15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5790" name="Line 88"/>
          <p:cNvSpPr>
            <a:spLocks noChangeShapeType="1"/>
          </p:cNvSpPr>
          <p:nvPr/>
        </p:nvSpPr>
        <p:spPr bwMode="auto">
          <a:xfrm>
            <a:off x="119063" y="3330575"/>
            <a:ext cx="4325937"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5791" name="Line 89"/>
          <p:cNvSpPr>
            <a:spLocks noChangeShapeType="1"/>
          </p:cNvSpPr>
          <p:nvPr/>
        </p:nvSpPr>
        <p:spPr bwMode="auto">
          <a:xfrm>
            <a:off x="2784475" y="3330575"/>
            <a:ext cx="1588" cy="226536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5792" name="Line 90"/>
          <p:cNvSpPr>
            <a:spLocks noChangeShapeType="1"/>
          </p:cNvSpPr>
          <p:nvPr/>
        </p:nvSpPr>
        <p:spPr bwMode="auto">
          <a:xfrm>
            <a:off x="2455863" y="2811463"/>
            <a:ext cx="1587" cy="27844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5793" name="Rectangle 91"/>
          <p:cNvSpPr>
            <a:spLocks noChangeArrowheads="1"/>
          </p:cNvSpPr>
          <p:nvPr/>
        </p:nvSpPr>
        <p:spPr bwMode="auto">
          <a:xfrm>
            <a:off x="3008313" y="1082675"/>
            <a:ext cx="1765300" cy="449263"/>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15794" name="Rectangle 92"/>
          <p:cNvSpPr>
            <a:spLocks noChangeArrowheads="1"/>
          </p:cNvSpPr>
          <p:nvPr/>
        </p:nvSpPr>
        <p:spPr bwMode="auto">
          <a:xfrm>
            <a:off x="3008313" y="200025"/>
            <a:ext cx="1765300" cy="449263"/>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15795" name="Freeform 93"/>
          <p:cNvSpPr>
            <a:spLocks/>
          </p:cNvSpPr>
          <p:nvPr/>
        </p:nvSpPr>
        <p:spPr bwMode="auto">
          <a:xfrm>
            <a:off x="3319463" y="960438"/>
            <a:ext cx="52387" cy="104775"/>
          </a:xfrm>
          <a:custGeom>
            <a:avLst/>
            <a:gdLst>
              <a:gd name="T0" fmla="*/ 0 w 3"/>
              <a:gd name="T1" fmla="*/ 0 h 6"/>
              <a:gd name="T2" fmla="*/ 1 w 3"/>
              <a:gd name="T3" fmla="*/ 6 h 6"/>
              <a:gd name="T4" fmla="*/ 3 w 3"/>
              <a:gd name="T5" fmla="*/ 0 h 6"/>
              <a:gd name="T6" fmla="*/ 1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5796" name="Freeform 94"/>
          <p:cNvSpPr>
            <a:spLocks/>
          </p:cNvSpPr>
          <p:nvPr/>
        </p:nvSpPr>
        <p:spPr bwMode="auto">
          <a:xfrm>
            <a:off x="3319463" y="960438"/>
            <a:ext cx="52387" cy="104775"/>
          </a:xfrm>
          <a:custGeom>
            <a:avLst/>
            <a:gdLst>
              <a:gd name="T0" fmla="*/ 0 w 33"/>
              <a:gd name="T1" fmla="*/ 0 h 66"/>
              <a:gd name="T2" fmla="*/ 11 w 33"/>
              <a:gd name="T3" fmla="*/ 66 h 66"/>
              <a:gd name="T4" fmla="*/ 33 w 33"/>
              <a:gd name="T5" fmla="*/ 0 h 66"/>
              <a:gd name="T6" fmla="*/ 11 w 33"/>
              <a:gd name="T7" fmla="*/ 0 h 66"/>
              <a:gd name="T8" fmla="*/ 0 w 33"/>
              <a:gd name="T9" fmla="*/ 0 h 66"/>
              <a:gd name="T10" fmla="*/ 0 60000 65536"/>
              <a:gd name="T11" fmla="*/ 0 60000 65536"/>
              <a:gd name="T12" fmla="*/ 0 60000 65536"/>
              <a:gd name="T13" fmla="*/ 0 60000 65536"/>
              <a:gd name="T14" fmla="*/ 0 60000 65536"/>
              <a:gd name="T15" fmla="*/ 0 w 33"/>
              <a:gd name="T16" fmla="*/ 0 h 66"/>
              <a:gd name="T17" fmla="*/ 33 w 33"/>
              <a:gd name="T18" fmla="*/ 66 h 66"/>
            </a:gdLst>
            <a:ahLst/>
            <a:cxnLst>
              <a:cxn ang="T10">
                <a:pos x="T0" y="T1"/>
              </a:cxn>
              <a:cxn ang="T11">
                <a:pos x="T2" y="T3"/>
              </a:cxn>
              <a:cxn ang="T12">
                <a:pos x="T4" y="T5"/>
              </a:cxn>
              <a:cxn ang="T13">
                <a:pos x="T6" y="T7"/>
              </a:cxn>
              <a:cxn ang="T14">
                <a:pos x="T8" y="T9"/>
              </a:cxn>
            </a:cxnLst>
            <a:rect l="T15" t="T16" r="T17" b="T18"/>
            <a:pathLst>
              <a:path w="33" h="66">
                <a:moveTo>
                  <a:pt x="0" y="0"/>
                </a:moveTo>
                <a:lnTo>
                  <a:pt x="11" y="66"/>
                </a:lnTo>
                <a:lnTo>
                  <a:pt x="33" y="0"/>
                </a:lnTo>
                <a:lnTo>
                  <a:pt x="11" y="0"/>
                </a:lnTo>
                <a:lnTo>
                  <a:pt x="0" y="0"/>
                </a:lnTo>
                <a:close/>
              </a:path>
            </a:pathLst>
          </a:custGeom>
          <a:solidFill>
            <a:srgbClr val="000000"/>
          </a:solidFill>
          <a:ln w="0">
            <a:solidFill>
              <a:srgbClr val="000000"/>
            </a:solidFill>
            <a:prstDash val="solid"/>
            <a:round/>
            <a:headEnd/>
            <a:tailEnd/>
          </a:ln>
        </p:spPr>
        <p:txBody>
          <a:bodyPr/>
          <a:lstStyle/>
          <a:p>
            <a:endParaRPr lang="en-IN"/>
          </a:p>
        </p:txBody>
      </p:sp>
      <p:sp>
        <p:nvSpPr>
          <p:cNvPr id="115797" name="Line 95"/>
          <p:cNvSpPr>
            <a:spLocks noChangeShapeType="1"/>
          </p:cNvSpPr>
          <p:nvPr/>
        </p:nvSpPr>
        <p:spPr bwMode="auto">
          <a:xfrm flipV="1">
            <a:off x="3336925" y="649288"/>
            <a:ext cx="1588" cy="2936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5798" name="Freeform 96"/>
          <p:cNvSpPr>
            <a:spLocks/>
          </p:cNvSpPr>
          <p:nvPr/>
        </p:nvSpPr>
        <p:spPr bwMode="auto">
          <a:xfrm>
            <a:off x="4427538" y="960438"/>
            <a:ext cx="52387" cy="104775"/>
          </a:xfrm>
          <a:custGeom>
            <a:avLst/>
            <a:gdLst>
              <a:gd name="T0" fmla="*/ 0 w 3"/>
              <a:gd name="T1" fmla="*/ 0 h 6"/>
              <a:gd name="T2" fmla="*/ 1 w 3"/>
              <a:gd name="T3" fmla="*/ 6 h 6"/>
              <a:gd name="T4" fmla="*/ 3 w 3"/>
              <a:gd name="T5" fmla="*/ 0 h 6"/>
              <a:gd name="T6" fmla="*/ 1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5799" name="Freeform 97"/>
          <p:cNvSpPr>
            <a:spLocks/>
          </p:cNvSpPr>
          <p:nvPr/>
        </p:nvSpPr>
        <p:spPr bwMode="auto">
          <a:xfrm>
            <a:off x="4427538" y="960438"/>
            <a:ext cx="52387" cy="104775"/>
          </a:xfrm>
          <a:custGeom>
            <a:avLst/>
            <a:gdLst>
              <a:gd name="T0" fmla="*/ 0 w 33"/>
              <a:gd name="T1" fmla="*/ 0 h 66"/>
              <a:gd name="T2" fmla="*/ 11 w 33"/>
              <a:gd name="T3" fmla="*/ 66 h 66"/>
              <a:gd name="T4" fmla="*/ 33 w 33"/>
              <a:gd name="T5" fmla="*/ 0 h 66"/>
              <a:gd name="T6" fmla="*/ 11 w 33"/>
              <a:gd name="T7" fmla="*/ 0 h 66"/>
              <a:gd name="T8" fmla="*/ 0 w 33"/>
              <a:gd name="T9" fmla="*/ 0 h 66"/>
              <a:gd name="T10" fmla="*/ 0 60000 65536"/>
              <a:gd name="T11" fmla="*/ 0 60000 65536"/>
              <a:gd name="T12" fmla="*/ 0 60000 65536"/>
              <a:gd name="T13" fmla="*/ 0 60000 65536"/>
              <a:gd name="T14" fmla="*/ 0 60000 65536"/>
              <a:gd name="T15" fmla="*/ 0 w 33"/>
              <a:gd name="T16" fmla="*/ 0 h 66"/>
              <a:gd name="T17" fmla="*/ 33 w 33"/>
              <a:gd name="T18" fmla="*/ 66 h 66"/>
            </a:gdLst>
            <a:ahLst/>
            <a:cxnLst>
              <a:cxn ang="T10">
                <a:pos x="T0" y="T1"/>
              </a:cxn>
              <a:cxn ang="T11">
                <a:pos x="T2" y="T3"/>
              </a:cxn>
              <a:cxn ang="T12">
                <a:pos x="T4" y="T5"/>
              </a:cxn>
              <a:cxn ang="T13">
                <a:pos x="T6" y="T7"/>
              </a:cxn>
              <a:cxn ang="T14">
                <a:pos x="T8" y="T9"/>
              </a:cxn>
            </a:cxnLst>
            <a:rect l="T15" t="T16" r="T17" b="T18"/>
            <a:pathLst>
              <a:path w="33" h="66">
                <a:moveTo>
                  <a:pt x="0" y="0"/>
                </a:moveTo>
                <a:lnTo>
                  <a:pt x="11" y="66"/>
                </a:lnTo>
                <a:lnTo>
                  <a:pt x="33" y="0"/>
                </a:lnTo>
                <a:lnTo>
                  <a:pt x="11" y="0"/>
                </a:lnTo>
                <a:lnTo>
                  <a:pt x="0" y="0"/>
                </a:lnTo>
                <a:close/>
              </a:path>
            </a:pathLst>
          </a:custGeom>
          <a:solidFill>
            <a:srgbClr val="000000"/>
          </a:solidFill>
          <a:ln w="0">
            <a:solidFill>
              <a:srgbClr val="000000"/>
            </a:solidFill>
            <a:prstDash val="solid"/>
            <a:round/>
            <a:headEnd/>
            <a:tailEnd/>
          </a:ln>
        </p:spPr>
        <p:txBody>
          <a:bodyPr/>
          <a:lstStyle/>
          <a:p>
            <a:endParaRPr lang="en-IN"/>
          </a:p>
        </p:txBody>
      </p:sp>
      <p:sp>
        <p:nvSpPr>
          <p:cNvPr id="115800" name="Line 98"/>
          <p:cNvSpPr>
            <a:spLocks noChangeShapeType="1"/>
          </p:cNvSpPr>
          <p:nvPr/>
        </p:nvSpPr>
        <p:spPr bwMode="auto">
          <a:xfrm flipV="1">
            <a:off x="4445000" y="649288"/>
            <a:ext cx="1588" cy="2936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5801" name="Line 99"/>
          <p:cNvSpPr>
            <a:spLocks noChangeShapeType="1"/>
          </p:cNvSpPr>
          <p:nvPr/>
        </p:nvSpPr>
        <p:spPr bwMode="auto">
          <a:xfrm>
            <a:off x="3336925" y="1531938"/>
            <a:ext cx="1588" cy="65722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5802" name="Line 100"/>
          <p:cNvSpPr>
            <a:spLocks noChangeShapeType="1"/>
          </p:cNvSpPr>
          <p:nvPr/>
        </p:nvSpPr>
        <p:spPr bwMode="auto">
          <a:xfrm>
            <a:off x="4445000" y="1531938"/>
            <a:ext cx="1588" cy="65722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5803" name="Freeform 101"/>
          <p:cNvSpPr>
            <a:spLocks/>
          </p:cNvSpPr>
          <p:nvPr/>
        </p:nvSpPr>
        <p:spPr bwMode="auto">
          <a:xfrm>
            <a:off x="4322763" y="2154238"/>
            <a:ext cx="242887" cy="207962"/>
          </a:xfrm>
          <a:custGeom>
            <a:avLst/>
            <a:gdLst>
              <a:gd name="T0" fmla="*/ 77 w 153"/>
              <a:gd name="T1" fmla="*/ 131 h 131"/>
              <a:gd name="T2" fmla="*/ 0 w 153"/>
              <a:gd name="T3" fmla="*/ 0 h 131"/>
              <a:gd name="T4" fmla="*/ 153 w 153"/>
              <a:gd name="T5" fmla="*/ 0 h 131"/>
              <a:gd name="T6" fmla="*/ 77 w 153"/>
              <a:gd name="T7" fmla="*/ 131 h 131"/>
              <a:gd name="T8" fmla="*/ 0 60000 65536"/>
              <a:gd name="T9" fmla="*/ 0 60000 65536"/>
              <a:gd name="T10" fmla="*/ 0 60000 65536"/>
              <a:gd name="T11" fmla="*/ 0 60000 65536"/>
              <a:gd name="T12" fmla="*/ 0 w 153"/>
              <a:gd name="T13" fmla="*/ 0 h 131"/>
              <a:gd name="T14" fmla="*/ 153 w 153"/>
              <a:gd name="T15" fmla="*/ 131 h 131"/>
            </a:gdLst>
            <a:ahLst/>
            <a:cxnLst>
              <a:cxn ang="T8">
                <a:pos x="T0" y="T1"/>
              </a:cxn>
              <a:cxn ang="T9">
                <a:pos x="T2" y="T3"/>
              </a:cxn>
              <a:cxn ang="T10">
                <a:pos x="T4" y="T5"/>
              </a:cxn>
              <a:cxn ang="T11">
                <a:pos x="T6" y="T7"/>
              </a:cxn>
            </a:cxnLst>
            <a:rect l="T12" t="T13" r="T14" b="T15"/>
            <a:pathLst>
              <a:path w="153" h="131">
                <a:moveTo>
                  <a:pt x="77" y="131"/>
                </a:moveTo>
                <a:lnTo>
                  <a:pt x="0" y="0"/>
                </a:lnTo>
                <a:lnTo>
                  <a:pt x="153" y="0"/>
                </a:lnTo>
                <a:lnTo>
                  <a:pt x="77" y="131"/>
                </a:lnTo>
                <a:close/>
              </a:path>
            </a:pathLst>
          </a:custGeom>
          <a:solidFill>
            <a:srgbClr val="FFFFFF"/>
          </a:solidFill>
          <a:ln w="0">
            <a:solidFill>
              <a:srgbClr val="FFFFFF"/>
            </a:solidFill>
            <a:prstDash val="solid"/>
            <a:round/>
            <a:headEnd/>
            <a:tailEnd/>
          </a:ln>
        </p:spPr>
        <p:txBody>
          <a:bodyPr/>
          <a:lstStyle/>
          <a:p>
            <a:endParaRPr lang="en-IN"/>
          </a:p>
        </p:txBody>
      </p:sp>
      <p:sp>
        <p:nvSpPr>
          <p:cNvPr id="115804" name="Freeform 102"/>
          <p:cNvSpPr>
            <a:spLocks/>
          </p:cNvSpPr>
          <p:nvPr/>
        </p:nvSpPr>
        <p:spPr bwMode="auto">
          <a:xfrm>
            <a:off x="4322763" y="2154238"/>
            <a:ext cx="242887" cy="207962"/>
          </a:xfrm>
          <a:custGeom>
            <a:avLst/>
            <a:gdLst>
              <a:gd name="T0" fmla="*/ 7 w 14"/>
              <a:gd name="T1" fmla="*/ 12 h 12"/>
              <a:gd name="T2" fmla="*/ 0 w 14"/>
              <a:gd name="T3" fmla="*/ 0 h 12"/>
              <a:gd name="T4" fmla="*/ 14 w 14"/>
              <a:gd name="T5" fmla="*/ 0 h 12"/>
              <a:gd name="T6" fmla="*/ 7 w 14"/>
              <a:gd name="T7" fmla="*/ 12 h 12"/>
              <a:gd name="T8" fmla="*/ 0 60000 65536"/>
              <a:gd name="T9" fmla="*/ 0 60000 65536"/>
              <a:gd name="T10" fmla="*/ 0 60000 65536"/>
              <a:gd name="T11" fmla="*/ 0 60000 65536"/>
              <a:gd name="T12" fmla="*/ 0 w 14"/>
              <a:gd name="T13" fmla="*/ 0 h 12"/>
              <a:gd name="T14" fmla="*/ 14 w 14"/>
              <a:gd name="T15" fmla="*/ 12 h 12"/>
            </a:gdLst>
            <a:ahLst/>
            <a:cxnLst>
              <a:cxn ang="T8">
                <a:pos x="T0" y="T1"/>
              </a:cxn>
              <a:cxn ang="T9">
                <a:pos x="T2" y="T3"/>
              </a:cxn>
              <a:cxn ang="T10">
                <a:pos x="T4" y="T5"/>
              </a:cxn>
              <a:cxn ang="T11">
                <a:pos x="T6" y="T7"/>
              </a:cxn>
            </a:cxnLst>
            <a:rect l="T12" t="T13" r="T14" b="T15"/>
            <a:pathLst>
              <a:path w="14" h="12">
                <a:moveTo>
                  <a:pt x="7" y="12"/>
                </a:moveTo>
                <a:lnTo>
                  <a:pt x="0" y="0"/>
                </a:lnTo>
                <a:lnTo>
                  <a:pt x="14" y="0"/>
                </a:lnTo>
                <a:lnTo>
                  <a:pt x="7" y="12"/>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5805" name="Freeform 103"/>
          <p:cNvSpPr>
            <a:spLocks/>
          </p:cNvSpPr>
          <p:nvPr/>
        </p:nvSpPr>
        <p:spPr bwMode="auto">
          <a:xfrm>
            <a:off x="3216275" y="2154238"/>
            <a:ext cx="242888" cy="207962"/>
          </a:xfrm>
          <a:custGeom>
            <a:avLst/>
            <a:gdLst>
              <a:gd name="T0" fmla="*/ 76 w 153"/>
              <a:gd name="T1" fmla="*/ 131 h 131"/>
              <a:gd name="T2" fmla="*/ 0 w 153"/>
              <a:gd name="T3" fmla="*/ 0 h 131"/>
              <a:gd name="T4" fmla="*/ 153 w 153"/>
              <a:gd name="T5" fmla="*/ 0 h 131"/>
              <a:gd name="T6" fmla="*/ 76 w 153"/>
              <a:gd name="T7" fmla="*/ 131 h 131"/>
              <a:gd name="T8" fmla="*/ 0 60000 65536"/>
              <a:gd name="T9" fmla="*/ 0 60000 65536"/>
              <a:gd name="T10" fmla="*/ 0 60000 65536"/>
              <a:gd name="T11" fmla="*/ 0 60000 65536"/>
              <a:gd name="T12" fmla="*/ 0 w 153"/>
              <a:gd name="T13" fmla="*/ 0 h 131"/>
              <a:gd name="T14" fmla="*/ 153 w 153"/>
              <a:gd name="T15" fmla="*/ 131 h 131"/>
            </a:gdLst>
            <a:ahLst/>
            <a:cxnLst>
              <a:cxn ang="T8">
                <a:pos x="T0" y="T1"/>
              </a:cxn>
              <a:cxn ang="T9">
                <a:pos x="T2" y="T3"/>
              </a:cxn>
              <a:cxn ang="T10">
                <a:pos x="T4" y="T5"/>
              </a:cxn>
              <a:cxn ang="T11">
                <a:pos x="T6" y="T7"/>
              </a:cxn>
            </a:cxnLst>
            <a:rect l="T12" t="T13" r="T14" b="T15"/>
            <a:pathLst>
              <a:path w="153" h="131">
                <a:moveTo>
                  <a:pt x="76" y="131"/>
                </a:moveTo>
                <a:lnTo>
                  <a:pt x="0" y="0"/>
                </a:lnTo>
                <a:lnTo>
                  <a:pt x="153" y="0"/>
                </a:lnTo>
                <a:lnTo>
                  <a:pt x="76" y="131"/>
                </a:lnTo>
                <a:close/>
              </a:path>
            </a:pathLst>
          </a:custGeom>
          <a:solidFill>
            <a:srgbClr val="FFFFFF"/>
          </a:solidFill>
          <a:ln w="0">
            <a:solidFill>
              <a:srgbClr val="FFFFFF"/>
            </a:solidFill>
            <a:prstDash val="solid"/>
            <a:round/>
            <a:headEnd/>
            <a:tailEnd/>
          </a:ln>
        </p:spPr>
        <p:txBody>
          <a:bodyPr/>
          <a:lstStyle/>
          <a:p>
            <a:endParaRPr lang="en-IN"/>
          </a:p>
        </p:txBody>
      </p:sp>
      <p:sp>
        <p:nvSpPr>
          <p:cNvPr id="115806" name="Freeform 104"/>
          <p:cNvSpPr>
            <a:spLocks/>
          </p:cNvSpPr>
          <p:nvPr/>
        </p:nvSpPr>
        <p:spPr bwMode="auto">
          <a:xfrm>
            <a:off x="3216275" y="2154238"/>
            <a:ext cx="242888" cy="207962"/>
          </a:xfrm>
          <a:custGeom>
            <a:avLst/>
            <a:gdLst>
              <a:gd name="T0" fmla="*/ 7 w 14"/>
              <a:gd name="T1" fmla="*/ 12 h 12"/>
              <a:gd name="T2" fmla="*/ 0 w 14"/>
              <a:gd name="T3" fmla="*/ 0 h 12"/>
              <a:gd name="T4" fmla="*/ 14 w 14"/>
              <a:gd name="T5" fmla="*/ 0 h 12"/>
              <a:gd name="T6" fmla="*/ 7 w 14"/>
              <a:gd name="T7" fmla="*/ 12 h 12"/>
              <a:gd name="T8" fmla="*/ 0 60000 65536"/>
              <a:gd name="T9" fmla="*/ 0 60000 65536"/>
              <a:gd name="T10" fmla="*/ 0 60000 65536"/>
              <a:gd name="T11" fmla="*/ 0 60000 65536"/>
              <a:gd name="T12" fmla="*/ 0 w 14"/>
              <a:gd name="T13" fmla="*/ 0 h 12"/>
              <a:gd name="T14" fmla="*/ 14 w 14"/>
              <a:gd name="T15" fmla="*/ 12 h 12"/>
            </a:gdLst>
            <a:ahLst/>
            <a:cxnLst>
              <a:cxn ang="T8">
                <a:pos x="T0" y="T1"/>
              </a:cxn>
              <a:cxn ang="T9">
                <a:pos x="T2" y="T3"/>
              </a:cxn>
              <a:cxn ang="T10">
                <a:pos x="T4" y="T5"/>
              </a:cxn>
              <a:cxn ang="T11">
                <a:pos x="T6" y="T7"/>
              </a:cxn>
            </a:cxnLst>
            <a:rect l="T12" t="T13" r="T14" b="T15"/>
            <a:pathLst>
              <a:path w="14" h="12">
                <a:moveTo>
                  <a:pt x="7" y="12"/>
                </a:moveTo>
                <a:lnTo>
                  <a:pt x="0" y="0"/>
                </a:lnTo>
                <a:lnTo>
                  <a:pt x="14" y="0"/>
                </a:lnTo>
                <a:lnTo>
                  <a:pt x="7" y="12"/>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5807" name="Freeform 105"/>
          <p:cNvSpPr>
            <a:spLocks/>
          </p:cNvSpPr>
          <p:nvPr/>
        </p:nvSpPr>
        <p:spPr bwMode="auto">
          <a:xfrm>
            <a:off x="3752850" y="839788"/>
            <a:ext cx="34925" cy="34925"/>
          </a:xfrm>
          <a:custGeom>
            <a:avLst/>
            <a:gdLst>
              <a:gd name="T0" fmla="*/ 11 w 22"/>
              <a:gd name="T1" fmla="*/ 11 h 22"/>
              <a:gd name="T2" fmla="*/ 0 w 22"/>
              <a:gd name="T3" fmla="*/ 11 h 22"/>
              <a:gd name="T4" fmla="*/ 0 w 22"/>
              <a:gd name="T5" fmla="*/ 22 h 22"/>
              <a:gd name="T6" fmla="*/ 11 w 22"/>
              <a:gd name="T7" fmla="*/ 22 h 22"/>
              <a:gd name="T8" fmla="*/ 22 w 22"/>
              <a:gd name="T9" fmla="*/ 22 h 22"/>
              <a:gd name="T10" fmla="*/ 22 w 22"/>
              <a:gd name="T11" fmla="*/ 11 h 22"/>
              <a:gd name="T12" fmla="*/ 22 w 22"/>
              <a:gd name="T13" fmla="*/ 0 h 22"/>
              <a:gd name="T14" fmla="*/ 11 w 22"/>
              <a:gd name="T15" fmla="*/ 0 h 22"/>
              <a:gd name="T16" fmla="*/ 0 w 22"/>
              <a:gd name="T17" fmla="*/ 0 h 22"/>
              <a:gd name="T18" fmla="*/ 0 w 22"/>
              <a:gd name="T19" fmla="*/ 11 h 22"/>
              <a:gd name="T20" fmla="*/ 11 w 22"/>
              <a:gd name="T21" fmla="*/ 11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0" y="11"/>
                </a:lnTo>
                <a:lnTo>
                  <a:pt x="0" y="22"/>
                </a:lnTo>
                <a:lnTo>
                  <a:pt x="11" y="22"/>
                </a:lnTo>
                <a:lnTo>
                  <a:pt x="22" y="22"/>
                </a:lnTo>
                <a:lnTo>
                  <a:pt x="22" y="11"/>
                </a:lnTo>
                <a:lnTo>
                  <a:pt x="22" y="0"/>
                </a:lnTo>
                <a:lnTo>
                  <a:pt x="11" y="0"/>
                </a:lnTo>
                <a:lnTo>
                  <a:pt x="0" y="0"/>
                </a:lnTo>
                <a:lnTo>
                  <a:pt x="0" y="11"/>
                </a:lnTo>
                <a:lnTo>
                  <a:pt x="11" y="11"/>
                </a:lnTo>
                <a:close/>
              </a:path>
            </a:pathLst>
          </a:custGeom>
          <a:solidFill>
            <a:srgbClr val="000000"/>
          </a:solidFill>
          <a:ln w="0">
            <a:solidFill>
              <a:srgbClr val="000000"/>
            </a:solidFill>
            <a:prstDash val="solid"/>
            <a:round/>
            <a:headEnd/>
            <a:tailEnd/>
          </a:ln>
        </p:spPr>
        <p:txBody>
          <a:bodyPr/>
          <a:lstStyle/>
          <a:p>
            <a:endParaRPr lang="en-IN"/>
          </a:p>
        </p:txBody>
      </p:sp>
      <p:sp>
        <p:nvSpPr>
          <p:cNvPr id="115808" name="Freeform 106"/>
          <p:cNvSpPr>
            <a:spLocks/>
          </p:cNvSpPr>
          <p:nvPr/>
        </p:nvSpPr>
        <p:spPr bwMode="auto">
          <a:xfrm>
            <a:off x="3770313" y="857250"/>
            <a:ext cx="17462" cy="17463"/>
          </a:xfrm>
          <a:custGeom>
            <a:avLst/>
            <a:gdLst>
              <a:gd name="T0" fmla="*/ 0 w 1"/>
              <a:gd name="T1" fmla="*/ 0 h 1"/>
              <a:gd name="T2" fmla="*/ 0 w 1"/>
              <a:gd name="T3" fmla="*/ 1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5809" name="Freeform 107"/>
          <p:cNvSpPr>
            <a:spLocks/>
          </p:cNvSpPr>
          <p:nvPr/>
        </p:nvSpPr>
        <p:spPr bwMode="auto">
          <a:xfrm>
            <a:off x="3873500" y="839788"/>
            <a:ext cx="34925" cy="34925"/>
          </a:xfrm>
          <a:custGeom>
            <a:avLst/>
            <a:gdLst>
              <a:gd name="T0" fmla="*/ 11 w 22"/>
              <a:gd name="T1" fmla="*/ 11 h 22"/>
              <a:gd name="T2" fmla="*/ 0 w 22"/>
              <a:gd name="T3" fmla="*/ 11 h 22"/>
              <a:gd name="T4" fmla="*/ 0 w 22"/>
              <a:gd name="T5" fmla="*/ 22 h 22"/>
              <a:gd name="T6" fmla="*/ 11 w 22"/>
              <a:gd name="T7" fmla="*/ 22 h 22"/>
              <a:gd name="T8" fmla="*/ 22 w 22"/>
              <a:gd name="T9" fmla="*/ 22 h 22"/>
              <a:gd name="T10" fmla="*/ 22 w 22"/>
              <a:gd name="T11" fmla="*/ 11 h 22"/>
              <a:gd name="T12" fmla="*/ 22 w 22"/>
              <a:gd name="T13" fmla="*/ 0 h 22"/>
              <a:gd name="T14" fmla="*/ 11 w 22"/>
              <a:gd name="T15" fmla="*/ 0 h 22"/>
              <a:gd name="T16" fmla="*/ 0 w 22"/>
              <a:gd name="T17" fmla="*/ 0 h 22"/>
              <a:gd name="T18" fmla="*/ 0 w 22"/>
              <a:gd name="T19" fmla="*/ 11 h 22"/>
              <a:gd name="T20" fmla="*/ 11 w 22"/>
              <a:gd name="T21" fmla="*/ 11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0" y="11"/>
                </a:lnTo>
                <a:lnTo>
                  <a:pt x="0" y="22"/>
                </a:lnTo>
                <a:lnTo>
                  <a:pt x="11" y="22"/>
                </a:lnTo>
                <a:lnTo>
                  <a:pt x="22" y="22"/>
                </a:lnTo>
                <a:lnTo>
                  <a:pt x="22" y="11"/>
                </a:lnTo>
                <a:lnTo>
                  <a:pt x="22" y="0"/>
                </a:lnTo>
                <a:lnTo>
                  <a:pt x="11" y="0"/>
                </a:lnTo>
                <a:lnTo>
                  <a:pt x="0" y="0"/>
                </a:lnTo>
                <a:lnTo>
                  <a:pt x="0" y="11"/>
                </a:lnTo>
                <a:lnTo>
                  <a:pt x="11" y="11"/>
                </a:lnTo>
                <a:close/>
              </a:path>
            </a:pathLst>
          </a:custGeom>
          <a:solidFill>
            <a:srgbClr val="000000"/>
          </a:solidFill>
          <a:ln w="0">
            <a:solidFill>
              <a:srgbClr val="000000"/>
            </a:solidFill>
            <a:prstDash val="solid"/>
            <a:round/>
            <a:headEnd/>
            <a:tailEnd/>
          </a:ln>
        </p:spPr>
        <p:txBody>
          <a:bodyPr/>
          <a:lstStyle/>
          <a:p>
            <a:endParaRPr lang="en-IN"/>
          </a:p>
        </p:txBody>
      </p:sp>
      <p:sp>
        <p:nvSpPr>
          <p:cNvPr id="115810" name="Freeform 108"/>
          <p:cNvSpPr>
            <a:spLocks/>
          </p:cNvSpPr>
          <p:nvPr/>
        </p:nvSpPr>
        <p:spPr bwMode="auto">
          <a:xfrm>
            <a:off x="3890963" y="857250"/>
            <a:ext cx="17462" cy="17463"/>
          </a:xfrm>
          <a:custGeom>
            <a:avLst/>
            <a:gdLst>
              <a:gd name="T0" fmla="*/ 0 w 1"/>
              <a:gd name="T1" fmla="*/ 0 h 1"/>
              <a:gd name="T2" fmla="*/ 0 w 1"/>
              <a:gd name="T3" fmla="*/ 1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5811" name="Freeform 109"/>
          <p:cNvSpPr>
            <a:spLocks/>
          </p:cNvSpPr>
          <p:nvPr/>
        </p:nvSpPr>
        <p:spPr bwMode="auto">
          <a:xfrm>
            <a:off x="3994150" y="839788"/>
            <a:ext cx="34925" cy="34925"/>
          </a:xfrm>
          <a:custGeom>
            <a:avLst/>
            <a:gdLst>
              <a:gd name="T0" fmla="*/ 11 w 22"/>
              <a:gd name="T1" fmla="*/ 11 h 22"/>
              <a:gd name="T2" fmla="*/ 0 w 22"/>
              <a:gd name="T3" fmla="*/ 11 h 22"/>
              <a:gd name="T4" fmla="*/ 0 w 22"/>
              <a:gd name="T5" fmla="*/ 22 h 22"/>
              <a:gd name="T6" fmla="*/ 11 w 22"/>
              <a:gd name="T7" fmla="*/ 22 h 22"/>
              <a:gd name="T8" fmla="*/ 22 w 22"/>
              <a:gd name="T9" fmla="*/ 22 h 22"/>
              <a:gd name="T10" fmla="*/ 22 w 22"/>
              <a:gd name="T11" fmla="*/ 11 h 22"/>
              <a:gd name="T12" fmla="*/ 22 w 22"/>
              <a:gd name="T13" fmla="*/ 0 h 22"/>
              <a:gd name="T14" fmla="*/ 11 w 22"/>
              <a:gd name="T15" fmla="*/ 0 h 22"/>
              <a:gd name="T16" fmla="*/ 0 w 22"/>
              <a:gd name="T17" fmla="*/ 0 h 22"/>
              <a:gd name="T18" fmla="*/ 0 w 22"/>
              <a:gd name="T19" fmla="*/ 11 h 22"/>
              <a:gd name="T20" fmla="*/ 11 w 22"/>
              <a:gd name="T21" fmla="*/ 11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0" y="11"/>
                </a:lnTo>
                <a:lnTo>
                  <a:pt x="0" y="22"/>
                </a:lnTo>
                <a:lnTo>
                  <a:pt x="11" y="22"/>
                </a:lnTo>
                <a:lnTo>
                  <a:pt x="22" y="22"/>
                </a:lnTo>
                <a:lnTo>
                  <a:pt x="22" y="11"/>
                </a:lnTo>
                <a:lnTo>
                  <a:pt x="22" y="0"/>
                </a:lnTo>
                <a:lnTo>
                  <a:pt x="11" y="0"/>
                </a:lnTo>
                <a:lnTo>
                  <a:pt x="0" y="0"/>
                </a:lnTo>
                <a:lnTo>
                  <a:pt x="0" y="11"/>
                </a:lnTo>
                <a:lnTo>
                  <a:pt x="11" y="11"/>
                </a:lnTo>
                <a:close/>
              </a:path>
            </a:pathLst>
          </a:custGeom>
          <a:solidFill>
            <a:srgbClr val="000000"/>
          </a:solidFill>
          <a:ln w="0">
            <a:solidFill>
              <a:srgbClr val="000000"/>
            </a:solidFill>
            <a:prstDash val="solid"/>
            <a:round/>
            <a:headEnd/>
            <a:tailEnd/>
          </a:ln>
        </p:spPr>
        <p:txBody>
          <a:bodyPr/>
          <a:lstStyle/>
          <a:p>
            <a:endParaRPr lang="en-IN"/>
          </a:p>
        </p:txBody>
      </p:sp>
      <p:sp>
        <p:nvSpPr>
          <p:cNvPr id="115812" name="Freeform 110"/>
          <p:cNvSpPr>
            <a:spLocks/>
          </p:cNvSpPr>
          <p:nvPr/>
        </p:nvSpPr>
        <p:spPr bwMode="auto">
          <a:xfrm>
            <a:off x="4011613" y="857250"/>
            <a:ext cx="17462" cy="17463"/>
          </a:xfrm>
          <a:custGeom>
            <a:avLst/>
            <a:gdLst>
              <a:gd name="T0" fmla="*/ 0 w 1"/>
              <a:gd name="T1" fmla="*/ 0 h 1"/>
              <a:gd name="T2" fmla="*/ 0 w 1"/>
              <a:gd name="T3" fmla="*/ 1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5813" name="Rectangle 111"/>
          <p:cNvSpPr>
            <a:spLocks noChangeArrowheads="1"/>
          </p:cNvSpPr>
          <p:nvPr/>
        </p:nvSpPr>
        <p:spPr bwMode="auto">
          <a:xfrm>
            <a:off x="138113" y="2590800"/>
            <a:ext cx="1857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D7</a:t>
            </a:r>
            <a:endParaRPr lang="en-US" altLang="en-US" sz="2400"/>
          </a:p>
        </p:txBody>
      </p:sp>
      <p:sp>
        <p:nvSpPr>
          <p:cNvPr id="115814" name="Rectangle 112"/>
          <p:cNvSpPr>
            <a:spLocks noChangeArrowheads="1"/>
          </p:cNvSpPr>
          <p:nvPr/>
        </p:nvSpPr>
        <p:spPr bwMode="auto">
          <a:xfrm>
            <a:off x="409575" y="3098800"/>
            <a:ext cx="1857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D0</a:t>
            </a:r>
            <a:endParaRPr lang="en-US" altLang="en-US" sz="2400"/>
          </a:p>
        </p:txBody>
      </p:sp>
      <p:sp>
        <p:nvSpPr>
          <p:cNvPr id="115815" name="Rectangle 113"/>
          <p:cNvSpPr>
            <a:spLocks noChangeArrowheads="1"/>
          </p:cNvSpPr>
          <p:nvPr/>
        </p:nvSpPr>
        <p:spPr bwMode="auto">
          <a:xfrm>
            <a:off x="3268663" y="4627563"/>
            <a:ext cx="89058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Output shift re</a:t>
            </a:r>
            <a:endParaRPr lang="en-US" altLang="en-US" sz="2400"/>
          </a:p>
        </p:txBody>
      </p:sp>
      <p:sp>
        <p:nvSpPr>
          <p:cNvPr id="115816" name="Rectangle 114"/>
          <p:cNvSpPr>
            <a:spLocks noChangeArrowheads="1"/>
          </p:cNvSpPr>
          <p:nvPr/>
        </p:nvSpPr>
        <p:spPr bwMode="auto">
          <a:xfrm>
            <a:off x="4184650" y="4627563"/>
            <a:ext cx="33972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gister</a:t>
            </a:r>
            <a:endParaRPr lang="en-US" altLang="en-US" sz="2400"/>
          </a:p>
        </p:txBody>
      </p:sp>
      <p:sp>
        <p:nvSpPr>
          <p:cNvPr id="115817" name="Rectangle 115"/>
          <p:cNvSpPr>
            <a:spLocks noChangeArrowheads="1"/>
          </p:cNvSpPr>
          <p:nvPr/>
        </p:nvSpPr>
        <p:spPr bwMode="auto">
          <a:xfrm>
            <a:off x="3544888" y="3744913"/>
            <a:ext cx="1095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D</a:t>
            </a:r>
            <a:endParaRPr lang="en-US" altLang="en-US" sz="2400"/>
          </a:p>
        </p:txBody>
      </p:sp>
      <p:sp>
        <p:nvSpPr>
          <p:cNvPr id="115818" name="Rectangle 116"/>
          <p:cNvSpPr>
            <a:spLocks noChangeArrowheads="1"/>
          </p:cNvSpPr>
          <p:nvPr/>
        </p:nvSpPr>
        <p:spPr bwMode="auto">
          <a:xfrm>
            <a:off x="3648075" y="3744913"/>
            <a:ext cx="1095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A</a:t>
            </a:r>
            <a:endParaRPr lang="en-US" altLang="en-US" sz="2400"/>
          </a:p>
        </p:txBody>
      </p:sp>
      <p:sp>
        <p:nvSpPr>
          <p:cNvPr id="115819" name="Rectangle 117"/>
          <p:cNvSpPr>
            <a:spLocks noChangeArrowheads="1"/>
          </p:cNvSpPr>
          <p:nvPr/>
        </p:nvSpPr>
        <p:spPr bwMode="auto">
          <a:xfrm>
            <a:off x="3752850" y="3744913"/>
            <a:ext cx="93663"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T</a:t>
            </a:r>
            <a:endParaRPr lang="en-US" altLang="en-US" sz="2400"/>
          </a:p>
        </p:txBody>
      </p:sp>
      <p:sp>
        <p:nvSpPr>
          <p:cNvPr id="115820" name="Rectangle 118"/>
          <p:cNvSpPr>
            <a:spLocks noChangeArrowheads="1"/>
          </p:cNvSpPr>
          <p:nvPr/>
        </p:nvSpPr>
        <p:spPr bwMode="auto">
          <a:xfrm>
            <a:off x="3821113" y="3744913"/>
            <a:ext cx="1095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A</a:t>
            </a:r>
            <a:endParaRPr lang="en-US" altLang="en-US" sz="2400"/>
          </a:p>
        </p:txBody>
      </p:sp>
      <p:sp>
        <p:nvSpPr>
          <p:cNvPr id="115821" name="Rectangle 119"/>
          <p:cNvSpPr>
            <a:spLocks noChangeArrowheads="1"/>
          </p:cNvSpPr>
          <p:nvPr/>
        </p:nvSpPr>
        <p:spPr bwMode="auto">
          <a:xfrm>
            <a:off x="3925888" y="3744913"/>
            <a:ext cx="3127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OUT</a:t>
            </a:r>
            <a:endParaRPr lang="en-US" altLang="en-US" sz="2400"/>
          </a:p>
        </p:txBody>
      </p:sp>
      <p:sp>
        <p:nvSpPr>
          <p:cNvPr id="115822" name="Rectangle 120"/>
          <p:cNvSpPr>
            <a:spLocks noChangeArrowheads="1"/>
          </p:cNvSpPr>
          <p:nvPr/>
        </p:nvSpPr>
        <p:spPr bwMode="auto">
          <a:xfrm>
            <a:off x="3614738" y="1203325"/>
            <a:ext cx="1095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D</a:t>
            </a:r>
            <a:endParaRPr lang="en-US" altLang="en-US" sz="2400"/>
          </a:p>
        </p:txBody>
      </p:sp>
      <p:sp>
        <p:nvSpPr>
          <p:cNvPr id="115823" name="Rectangle 121"/>
          <p:cNvSpPr>
            <a:spLocks noChangeArrowheads="1"/>
          </p:cNvSpPr>
          <p:nvPr/>
        </p:nvSpPr>
        <p:spPr bwMode="auto">
          <a:xfrm>
            <a:off x="3717925" y="1203325"/>
            <a:ext cx="1095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A</a:t>
            </a:r>
            <a:endParaRPr lang="en-US" altLang="en-US" sz="2400"/>
          </a:p>
        </p:txBody>
      </p:sp>
      <p:sp>
        <p:nvSpPr>
          <p:cNvPr id="115824" name="Rectangle 122"/>
          <p:cNvSpPr>
            <a:spLocks noChangeArrowheads="1"/>
          </p:cNvSpPr>
          <p:nvPr/>
        </p:nvSpPr>
        <p:spPr bwMode="auto">
          <a:xfrm>
            <a:off x="3821113" y="1203325"/>
            <a:ext cx="9366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T</a:t>
            </a:r>
            <a:endParaRPr lang="en-US" altLang="en-US" sz="2400"/>
          </a:p>
        </p:txBody>
      </p:sp>
      <p:sp>
        <p:nvSpPr>
          <p:cNvPr id="115825" name="Rectangle 123"/>
          <p:cNvSpPr>
            <a:spLocks noChangeArrowheads="1"/>
          </p:cNvSpPr>
          <p:nvPr/>
        </p:nvSpPr>
        <p:spPr bwMode="auto">
          <a:xfrm>
            <a:off x="3908425" y="1203325"/>
            <a:ext cx="2698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AIN</a:t>
            </a:r>
            <a:endParaRPr lang="en-US" altLang="en-US" sz="2400"/>
          </a:p>
        </p:txBody>
      </p:sp>
      <p:sp>
        <p:nvSpPr>
          <p:cNvPr id="115826" name="Rectangle 124"/>
          <p:cNvSpPr>
            <a:spLocks noChangeArrowheads="1"/>
          </p:cNvSpPr>
          <p:nvPr/>
        </p:nvSpPr>
        <p:spPr bwMode="auto">
          <a:xfrm>
            <a:off x="3319463" y="320675"/>
            <a:ext cx="78898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Input shift re</a:t>
            </a:r>
            <a:endParaRPr lang="en-US" altLang="en-US" sz="2400"/>
          </a:p>
        </p:txBody>
      </p:sp>
      <p:sp>
        <p:nvSpPr>
          <p:cNvPr id="115827" name="Rectangle 125"/>
          <p:cNvSpPr>
            <a:spLocks noChangeArrowheads="1"/>
          </p:cNvSpPr>
          <p:nvPr/>
        </p:nvSpPr>
        <p:spPr bwMode="auto">
          <a:xfrm>
            <a:off x="4078288" y="320675"/>
            <a:ext cx="33972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gister</a:t>
            </a:r>
            <a:endParaRPr lang="en-US" altLang="en-US" sz="2400"/>
          </a:p>
        </p:txBody>
      </p:sp>
      <p:sp>
        <p:nvSpPr>
          <p:cNvPr id="115828" name="Freeform 126"/>
          <p:cNvSpPr>
            <a:spLocks/>
          </p:cNvSpPr>
          <p:nvPr/>
        </p:nvSpPr>
        <p:spPr bwMode="auto">
          <a:xfrm>
            <a:off x="4808538" y="407988"/>
            <a:ext cx="103187" cy="33337"/>
          </a:xfrm>
          <a:custGeom>
            <a:avLst/>
            <a:gdLst>
              <a:gd name="T0" fmla="*/ 6 w 6"/>
              <a:gd name="T1" fmla="*/ 0 h 2"/>
              <a:gd name="T2" fmla="*/ 0 w 6"/>
              <a:gd name="T3" fmla="*/ 1 h 2"/>
              <a:gd name="T4" fmla="*/ 6 w 6"/>
              <a:gd name="T5" fmla="*/ 2 h 2"/>
              <a:gd name="T6" fmla="*/ 6 w 6"/>
              <a:gd name="T7" fmla="*/ 1 h 2"/>
              <a:gd name="T8" fmla="*/ 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5829" name="Freeform 127"/>
          <p:cNvSpPr>
            <a:spLocks/>
          </p:cNvSpPr>
          <p:nvPr/>
        </p:nvSpPr>
        <p:spPr bwMode="auto">
          <a:xfrm>
            <a:off x="4808538" y="407988"/>
            <a:ext cx="103187" cy="33337"/>
          </a:xfrm>
          <a:custGeom>
            <a:avLst/>
            <a:gdLst>
              <a:gd name="T0" fmla="*/ 65 w 65"/>
              <a:gd name="T1" fmla="*/ 0 h 21"/>
              <a:gd name="T2" fmla="*/ 0 w 65"/>
              <a:gd name="T3" fmla="*/ 11 h 21"/>
              <a:gd name="T4" fmla="*/ 65 w 65"/>
              <a:gd name="T5" fmla="*/ 21 h 21"/>
              <a:gd name="T6" fmla="*/ 65 w 65"/>
              <a:gd name="T7" fmla="*/ 11 h 21"/>
              <a:gd name="T8" fmla="*/ 65 w 65"/>
              <a:gd name="T9" fmla="*/ 0 h 21"/>
              <a:gd name="T10" fmla="*/ 0 60000 65536"/>
              <a:gd name="T11" fmla="*/ 0 60000 65536"/>
              <a:gd name="T12" fmla="*/ 0 60000 65536"/>
              <a:gd name="T13" fmla="*/ 0 60000 65536"/>
              <a:gd name="T14" fmla="*/ 0 60000 65536"/>
              <a:gd name="T15" fmla="*/ 0 w 65"/>
              <a:gd name="T16" fmla="*/ 0 h 21"/>
              <a:gd name="T17" fmla="*/ 65 w 65"/>
              <a:gd name="T18" fmla="*/ 21 h 21"/>
            </a:gdLst>
            <a:ahLst/>
            <a:cxnLst>
              <a:cxn ang="T10">
                <a:pos x="T0" y="T1"/>
              </a:cxn>
              <a:cxn ang="T11">
                <a:pos x="T2" y="T3"/>
              </a:cxn>
              <a:cxn ang="T12">
                <a:pos x="T4" y="T5"/>
              </a:cxn>
              <a:cxn ang="T13">
                <a:pos x="T6" y="T7"/>
              </a:cxn>
              <a:cxn ang="T14">
                <a:pos x="T8" y="T9"/>
              </a:cxn>
            </a:cxnLst>
            <a:rect l="T15" t="T16" r="T17" b="T18"/>
            <a:pathLst>
              <a:path w="65" h="21">
                <a:moveTo>
                  <a:pt x="65" y="0"/>
                </a:moveTo>
                <a:lnTo>
                  <a:pt x="0" y="11"/>
                </a:lnTo>
                <a:lnTo>
                  <a:pt x="65" y="21"/>
                </a:lnTo>
                <a:lnTo>
                  <a:pt x="65" y="11"/>
                </a:lnTo>
                <a:lnTo>
                  <a:pt x="65" y="0"/>
                </a:lnTo>
                <a:close/>
              </a:path>
            </a:pathLst>
          </a:custGeom>
          <a:solidFill>
            <a:srgbClr val="000000"/>
          </a:solidFill>
          <a:ln w="0">
            <a:solidFill>
              <a:srgbClr val="000000"/>
            </a:solidFill>
            <a:prstDash val="solid"/>
            <a:round/>
            <a:headEnd/>
            <a:tailEnd/>
          </a:ln>
        </p:spPr>
        <p:txBody>
          <a:bodyPr/>
          <a:lstStyle/>
          <a:p>
            <a:endParaRPr lang="en-IN"/>
          </a:p>
        </p:txBody>
      </p:sp>
      <p:sp>
        <p:nvSpPr>
          <p:cNvPr id="115830" name="Line 128"/>
          <p:cNvSpPr>
            <a:spLocks noChangeShapeType="1"/>
          </p:cNvSpPr>
          <p:nvPr/>
        </p:nvSpPr>
        <p:spPr bwMode="auto">
          <a:xfrm flipH="1">
            <a:off x="4911725" y="425450"/>
            <a:ext cx="363538"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5831" name="Freeform 129"/>
          <p:cNvSpPr>
            <a:spLocks/>
          </p:cNvSpPr>
          <p:nvPr/>
        </p:nvSpPr>
        <p:spPr bwMode="auto">
          <a:xfrm>
            <a:off x="5137150" y="4697413"/>
            <a:ext cx="120650" cy="50800"/>
          </a:xfrm>
          <a:custGeom>
            <a:avLst/>
            <a:gdLst>
              <a:gd name="T0" fmla="*/ 0 w 7"/>
              <a:gd name="T1" fmla="*/ 3 h 3"/>
              <a:gd name="T2" fmla="*/ 7 w 7"/>
              <a:gd name="T3" fmla="*/ 2 h 3"/>
              <a:gd name="T4" fmla="*/ 0 w 7"/>
              <a:gd name="T5" fmla="*/ 0 h 3"/>
              <a:gd name="T6" fmla="*/ 0 w 7"/>
              <a:gd name="T7" fmla="*/ 2 h 3"/>
              <a:gd name="T8" fmla="*/ 0 w 7"/>
              <a:gd name="T9" fmla="*/ 3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0" y="3"/>
                </a:moveTo>
                <a:lnTo>
                  <a:pt x="7" y="2"/>
                </a:lnTo>
                <a:lnTo>
                  <a:pt x="0" y="0"/>
                </a:lnTo>
                <a:lnTo>
                  <a:pt x="0" y="2"/>
                </a:lnTo>
                <a:lnTo>
                  <a:pt x="0" y="3"/>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5832" name="Freeform 130"/>
          <p:cNvSpPr>
            <a:spLocks/>
          </p:cNvSpPr>
          <p:nvPr/>
        </p:nvSpPr>
        <p:spPr bwMode="auto">
          <a:xfrm>
            <a:off x="5137150" y="4697413"/>
            <a:ext cx="120650" cy="50800"/>
          </a:xfrm>
          <a:custGeom>
            <a:avLst/>
            <a:gdLst>
              <a:gd name="T0" fmla="*/ 0 w 76"/>
              <a:gd name="T1" fmla="*/ 32 h 32"/>
              <a:gd name="T2" fmla="*/ 76 w 76"/>
              <a:gd name="T3" fmla="*/ 21 h 32"/>
              <a:gd name="T4" fmla="*/ 0 w 76"/>
              <a:gd name="T5" fmla="*/ 0 h 32"/>
              <a:gd name="T6" fmla="*/ 0 w 76"/>
              <a:gd name="T7" fmla="*/ 21 h 32"/>
              <a:gd name="T8" fmla="*/ 0 w 76"/>
              <a:gd name="T9" fmla="*/ 32 h 32"/>
              <a:gd name="T10" fmla="*/ 0 60000 65536"/>
              <a:gd name="T11" fmla="*/ 0 60000 65536"/>
              <a:gd name="T12" fmla="*/ 0 60000 65536"/>
              <a:gd name="T13" fmla="*/ 0 60000 65536"/>
              <a:gd name="T14" fmla="*/ 0 60000 65536"/>
              <a:gd name="T15" fmla="*/ 0 w 76"/>
              <a:gd name="T16" fmla="*/ 0 h 32"/>
              <a:gd name="T17" fmla="*/ 76 w 76"/>
              <a:gd name="T18" fmla="*/ 32 h 32"/>
            </a:gdLst>
            <a:ahLst/>
            <a:cxnLst>
              <a:cxn ang="T10">
                <a:pos x="T0" y="T1"/>
              </a:cxn>
              <a:cxn ang="T11">
                <a:pos x="T2" y="T3"/>
              </a:cxn>
              <a:cxn ang="T12">
                <a:pos x="T4" y="T5"/>
              </a:cxn>
              <a:cxn ang="T13">
                <a:pos x="T6" y="T7"/>
              </a:cxn>
              <a:cxn ang="T14">
                <a:pos x="T8" y="T9"/>
              </a:cxn>
            </a:cxnLst>
            <a:rect l="T15" t="T16" r="T17" b="T18"/>
            <a:pathLst>
              <a:path w="76" h="32">
                <a:moveTo>
                  <a:pt x="0" y="32"/>
                </a:moveTo>
                <a:lnTo>
                  <a:pt x="76" y="21"/>
                </a:lnTo>
                <a:lnTo>
                  <a:pt x="0" y="0"/>
                </a:lnTo>
                <a:lnTo>
                  <a:pt x="0" y="21"/>
                </a:lnTo>
                <a:lnTo>
                  <a:pt x="0" y="32"/>
                </a:lnTo>
                <a:close/>
              </a:path>
            </a:pathLst>
          </a:custGeom>
          <a:solidFill>
            <a:srgbClr val="000000"/>
          </a:solidFill>
          <a:ln w="0">
            <a:solidFill>
              <a:srgbClr val="000000"/>
            </a:solidFill>
            <a:prstDash val="solid"/>
            <a:round/>
            <a:headEnd/>
            <a:tailEnd/>
          </a:ln>
        </p:spPr>
        <p:txBody>
          <a:bodyPr/>
          <a:lstStyle/>
          <a:p>
            <a:endParaRPr lang="en-IN"/>
          </a:p>
        </p:txBody>
      </p:sp>
      <p:sp>
        <p:nvSpPr>
          <p:cNvPr id="115833" name="Line 131"/>
          <p:cNvSpPr>
            <a:spLocks noChangeShapeType="1"/>
          </p:cNvSpPr>
          <p:nvPr/>
        </p:nvSpPr>
        <p:spPr bwMode="auto">
          <a:xfrm flipH="1">
            <a:off x="4773613" y="4730750"/>
            <a:ext cx="363537"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5834" name="Rectangle 132"/>
          <p:cNvSpPr>
            <a:spLocks noChangeArrowheads="1"/>
          </p:cNvSpPr>
          <p:nvPr/>
        </p:nvSpPr>
        <p:spPr bwMode="auto">
          <a:xfrm>
            <a:off x="4830763" y="4494213"/>
            <a:ext cx="35718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Serial</a:t>
            </a:r>
            <a:endParaRPr lang="en-US" altLang="en-US" sz="2400"/>
          </a:p>
        </p:txBody>
      </p:sp>
      <p:grpSp>
        <p:nvGrpSpPr>
          <p:cNvPr id="115835" name="Group 145"/>
          <p:cNvGrpSpPr>
            <a:grpSpLocks/>
          </p:cNvGrpSpPr>
          <p:nvPr/>
        </p:nvGrpSpPr>
        <p:grpSpPr bwMode="auto">
          <a:xfrm>
            <a:off x="4872038" y="257175"/>
            <a:ext cx="357187" cy="320675"/>
            <a:chOff x="3699" y="148"/>
            <a:chExt cx="225" cy="202"/>
          </a:xfrm>
        </p:grpSpPr>
        <p:sp>
          <p:nvSpPr>
            <p:cNvPr id="115845" name="Rectangle 133"/>
            <p:cNvSpPr>
              <a:spLocks noChangeArrowheads="1"/>
            </p:cNvSpPr>
            <p:nvPr/>
          </p:nvSpPr>
          <p:spPr bwMode="auto">
            <a:xfrm>
              <a:off x="3699" y="148"/>
              <a:ext cx="22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Serial</a:t>
              </a:r>
              <a:endParaRPr lang="en-US" altLang="en-US" sz="2400"/>
            </a:p>
          </p:txBody>
        </p:sp>
        <p:sp>
          <p:nvSpPr>
            <p:cNvPr id="115846" name="Rectangle 134"/>
            <p:cNvSpPr>
              <a:spLocks noChangeArrowheads="1"/>
            </p:cNvSpPr>
            <p:nvPr/>
          </p:nvSpPr>
          <p:spPr bwMode="auto">
            <a:xfrm>
              <a:off x="3710" y="235"/>
              <a:ext cx="19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input</a:t>
              </a:r>
              <a:endParaRPr lang="en-US" altLang="en-US" sz="2400"/>
            </a:p>
          </p:txBody>
        </p:sp>
      </p:grpSp>
      <p:sp>
        <p:nvSpPr>
          <p:cNvPr id="115836" name="Freeform 135"/>
          <p:cNvSpPr>
            <a:spLocks/>
          </p:cNvSpPr>
          <p:nvPr/>
        </p:nvSpPr>
        <p:spPr bwMode="auto">
          <a:xfrm>
            <a:off x="2438400" y="2794000"/>
            <a:ext cx="33338" cy="34925"/>
          </a:xfrm>
          <a:custGeom>
            <a:avLst/>
            <a:gdLst>
              <a:gd name="T0" fmla="*/ 11 w 21"/>
              <a:gd name="T1" fmla="*/ 11 h 22"/>
              <a:gd name="T2" fmla="*/ 11 w 21"/>
              <a:gd name="T3" fmla="*/ 0 h 22"/>
              <a:gd name="T4" fmla="*/ 0 w 21"/>
              <a:gd name="T5" fmla="*/ 0 h 22"/>
              <a:gd name="T6" fmla="*/ 0 w 21"/>
              <a:gd name="T7" fmla="*/ 11 h 22"/>
              <a:gd name="T8" fmla="*/ 0 w 21"/>
              <a:gd name="T9" fmla="*/ 22 h 22"/>
              <a:gd name="T10" fmla="*/ 11 w 21"/>
              <a:gd name="T11" fmla="*/ 22 h 22"/>
              <a:gd name="T12" fmla="*/ 21 w 21"/>
              <a:gd name="T13" fmla="*/ 22 h 22"/>
              <a:gd name="T14" fmla="*/ 21 w 21"/>
              <a:gd name="T15" fmla="*/ 11 h 22"/>
              <a:gd name="T16" fmla="*/ 21 w 21"/>
              <a:gd name="T17" fmla="*/ 0 h 22"/>
              <a:gd name="T18" fmla="*/ 11 w 21"/>
              <a:gd name="T19" fmla="*/ 0 h 22"/>
              <a:gd name="T20" fmla="*/ 11 w 21"/>
              <a:gd name="T21" fmla="*/ 11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2"/>
              <a:gd name="T35" fmla="*/ 21 w 21"/>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2">
                <a:moveTo>
                  <a:pt x="11" y="11"/>
                </a:moveTo>
                <a:lnTo>
                  <a:pt x="11" y="0"/>
                </a:lnTo>
                <a:lnTo>
                  <a:pt x="0" y="0"/>
                </a:lnTo>
                <a:lnTo>
                  <a:pt x="0" y="11"/>
                </a:lnTo>
                <a:lnTo>
                  <a:pt x="0" y="22"/>
                </a:lnTo>
                <a:lnTo>
                  <a:pt x="11" y="22"/>
                </a:lnTo>
                <a:lnTo>
                  <a:pt x="21" y="22"/>
                </a:lnTo>
                <a:lnTo>
                  <a:pt x="21" y="11"/>
                </a:lnTo>
                <a:lnTo>
                  <a:pt x="21" y="0"/>
                </a:lnTo>
                <a:lnTo>
                  <a:pt x="11" y="0"/>
                </a:lnTo>
                <a:lnTo>
                  <a:pt x="11" y="11"/>
                </a:lnTo>
                <a:close/>
              </a:path>
            </a:pathLst>
          </a:custGeom>
          <a:solidFill>
            <a:srgbClr val="000000"/>
          </a:solidFill>
          <a:ln w="0">
            <a:solidFill>
              <a:srgbClr val="000000"/>
            </a:solidFill>
            <a:prstDash val="solid"/>
            <a:round/>
            <a:headEnd/>
            <a:tailEnd/>
          </a:ln>
        </p:spPr>
        <p:txBody>
          <a:bodyPr/>
          <a:lstStyle/>
          <a:p>
            <a:endParaRPr lang="en-IN"/>
          </a:p>
        </p:txBody>
      </p:sp>
      <p:sp>
        <p:nvSpPr>
          <p:cNvPr id="115837" name="Freeform 136"/>
          <p:cNvSpPr>
            <a:spLocks/>
          </p:cNvSpPr>
          <p:nvPr/>
        </p:nvSpPr>
        <p:spPr bwMode="auto">
          <a:xfrm>
            <a:off x="2420938" y="2776538"/>
            <a:ext cx="50800" cy="52387"/>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5838" name="Freeform 137"/>
          <p:cNvSpPr>
            <a:spLocks/>
          </p:cNvSpPr>
          <p:nvPr/>
        </p:nvSpPr>
        <p:spPr bwMode="auto">
          <a:xfrm>
            <a:off x="2767013" y="3313113"/>
            <a:ext cx="34925" cy="34925"/>
          </a:xfrm>
          <a:custGeom>
            <a:avLst/>
            <a:gdLst>
              <a:gd name="T0" fmla="*/ 11 w 22"/>
              <a:gd name="T1" fmla="*/ 11 h 22"/>
              <a:gd name="T2" fmla="*/ 11 w 22"/>
              <a:gd name="T3" fmla="*/ 0 h 22"/>
              <a:gd name="T4" fmla="*/ 0 w 22"/>
              <a:gd name="T5" fmla="*/ 0 h 22"/>
              <a:gd name="T6" fmla="*/ 0 w 22"/>
              <a:gd name="T7" fmla="*/ 11 h 22"/>
              <a:gd name="T8" fmla="*/ 0 w 22"/>
              <a:gd name="T9" fmla="*/ 22 h 22"/>
              <a:gd name="T10" fmla="*/ 11 w 22"/>
              <a:gd name="T11" fmla="*/ 22 h 22"/>
              <a:gd name="T12" fmla="*/ 22 w 22"/>
              <a:gd name="T13" fmla="*/ 22 h 22"/>
              <a:gd name="T14" fmla="*/ 22 w 22"/>
              <a:gd name="T15" fmla="*/ 11 h 22"/>
              <a:gd name="T16" fmla="*/ 22 w 22"/>
              <a:gd name="T17" fmla="*/ 0 h 22"/>
              <a:gd name="T18" fmla="*/ 11 w 22"/>
              <a:gd name="T19" fmla="*/ 0 h 22"/>
              <a:gd name="T20" fmla="*/ 11 w 22"/>
              <a:gd name="T21" fmla="*/ 11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11" y="0"/>
                </a:lnTo>
                <a:lnTo>
                  <a:pt x="0" y="0"/>
                </a:lnTo>
                <a:lnTo>
                  <a:pt x="0" y="11"/>
                </a:lnTo>
                <a:lnTo>
                  <a:pt x="0" y="22"/>
                </a:lnTo>
                <a:lnTo>
                  <a:pt x="11" y="22"/>
                </a:lnTo>
                <a:lnTo>
                  <a:pt x="22" y="22"/>
                </a:lnTo>
                <a:lnTo>
                  <a:pt x="22" y="11"/>
                </a:lnTo>
                <a:lnTo>
                  <a:pt x="22" y="0"/>
                </a:lnTo>
                <a:lnTo>
                  <a:pt x="11" y="0"/>
                </a:lnTo>
                <a:lnTo>
                  <a:pt x="11" y="11"/>
                </a:lnTo>
                <a:close/>
              </a:path>
            </a:pathLst>
          </a:custGeom>
          <a:solidFill>
            <a:srgbClr val="000000"/>
          </a:solidFill>
          <a:ln w="0">
            <a:solidFill>
              <a:srgbClr val="000000"/>
            </a:solidFill>
            <a:prstDash val="solid"/>
            <a:round/>
            <a:headEnd/>
            <a:tailEnd/>
          </a:ln>
        </p:spPr>
        <p:txBody>
          <a:bodyPr/>
          <a:lstStyle/>
          <a:p>
            <a:endParaRPr lang="en-IN"/>
          </a:p>
        </p:txBody>
      </p:sp>
      <p:sp>
        <p:nvSpPr>
          <p:cNvPr id="115839" name="Freeform 138"/>
          <p:cNvSpPr>
            <a:spLocks/>
          </p:cNvSpPr>
          <p:nvPr/>
        </p:nvSpPr>
        <p:spPr bwMode="auto">
          <a:xfrm>
            <a:off x="2767013" y="3313113"/>
            <a:ext cx="50800" cy="52387"/>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5840" name="Freeform 139"/>
          <p:cNvSpPr>
            <a:spLocks/>
          </p:cNvSpPr>
          <p:nvPr/>
        </p:nvSpPr>
        <p:spPr bwMode="auto">
          <a:xfrm>
            <a:off x="3336925" y="2776538"/>
            <a:ext cx="34925" cy="34925"/>
          </a:xfrm>
          <a:custGeom>
            <a:avLst/>
            <a:gdLst>
              <a:gd name="T0" fmla="*/ 11 w 22"/>
              <a:gd name="T1" fmla="*/ 11 h 22"/>
              <a:gd name="T2" fmla="*/ 11 w 22"/>
              <a:gd name="T3" fmla="*/ 0 h 22"/>
              <a:gd name="T4" fmla="*/ 0 w 22"/>
              <a:gd name="T5" fmla="*/ 0 h 22"/>
              <a:gd name="T6" fmla="*/ 0 w 22"/>
              <a:gd name="T7" fmla="*/ 11 h 22"/>
              <a:gd name="T8" fmla="*/ 0 w 22"/>
              <a:gd name="T9" fmla="*/ 22 h 22"/>
              <a:gd name="T10" fmla="*/ 11 w 22"/>
              <a:gd name="T11" fmla="*/ 22 h 22"/>
              <a:gd name="T12" fmla="*/ 22 w 22"/>
              <a:gd name="T13" fmla="*/ 22 h 22"/>
              <a:gd name="T14" fmla="*/ 22 w 22"/>
              <a:gd name="T15" fmla="*/ 11 h 22"/>
              <a:gd name="T16" fmla="*/ 22 w 22"/>
              <a:gd name="T17" fmla="*/ 0 h 22"/>
              <a:gd name="T18" fmla="*/ 11 w 22"/>
              <a:gd name="T19" fmla="*/ 0 h 22"/>
              <a:gd name="T20" fmla="*/ 11 w 22"/>
              <a:gd name="T21" fmla="*/ 11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11" y="0"/>
                </a:lnTo>
                <a:lnTo>
                  <a:pt x="0" y="0"/>
                </a:lnTo>
                <a:lnTo>
                  <a:pt x="0" y="11"/>
                </a:lnTo>
                <a:lnTo>
                  <a:pt x="0" y="22"/>
                </a:lnTo>
                <a:lnTo>
                  <a:pt x="11" y="22"/>
                </a:lnTo>
                <a:lnTo>
                  <a:pt x="22" y="22"/>
                </a:lnTo>
                <a:lnTo>
                  <a:pt x="22" y="11"/>
                </a:lnTo>
                <a:lnTo>
                  <a:pt x="22" y="0"/>
                </a:lnTo>
                <a:lnTo>
                  <a:pt x="11" y="0"/>
                </a:lnTo>
                <a:lnTo>
                  <a:pt x="11" y="11"/>
                </a:lnTo>
                <a:close/>
              </a:path>
            </a:pathLst>
          </a:custGeom>
          <a:solidFill>
            <a:srgbClr val="000000"/>
          </a:solidFill>
          <a:ln w="0">
            <a:solidFill>
              <a:srgbClr val="000000"/>
            </a:solidFill>
            <a:prstDash val="solid"/>
            <a:round/>
            <a:headEnd/>
            <a:tailEnd/>
          </a:ln>
        </p:spPr>
        <p:txBody>
          <a:bodyPr/>
          <a:lstStyle/>
          <a:p>
            <a:endParaRPr lang="en-IN"/>
          </a:p>
        </p:txBody>
      </p:sp>
      <p:sp>
        <p:nvSpPr>
          <p:cNvPr id="115841" name="Freeform 140"/>
          <p:cNvSpPr>
            <a:spLocks/>
          </p:cNvSpPr>
          <p:nvPr/>
        </p:nvSpPr>
        <p:spPr bwMode="auto">
          <a:xfrm>
            <a:off x="3319463" y="2776538"/>
            <a:ext cx="52387" cy="52387"/>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5842" name="Freeform 141"/>
          <p:cNvSpPr>
            <a:spLocks/>
          </p:cNvSpPr>
          <p:nvPr/>
        </p:nvSpPr>
        <p:spPr bwMode="auto">
          <a:xfrm>
            <a:off x="4427538" y="3313113"/>
            <a:ext cx="34925" cy="34925"/>
          </a:xfrm>
          <a:custGeom>
            <a:avLst/>
            <a:gdLst>
              <a:gd name="T0" fmla="*/ 11 w 22"/>
              <a:gd name="T1" fmla="*/ 11 h 22"/>
              <a:gd name="T2" fmla="*/ 11 w 22"/>
              <a:gd name="T3" fmla="*/ 0 h 22"/>
              <a:gd name="T4" fmla="*/ 0 w 22"/>
              <a:gd name="T5" fmla="*/ 0 h 22"/>
              <a:gd name="T6" fmla="*/ 0 w 22"/>
              <a:gd name="T7" fmla="*/ 11 h 22"/>
              <a:gd name="T8" fmla="*/ 0 w 22"/>
              <a:gd name="T9" fmla="*/ 22 h 22"/>
              <a:gd name="T10" fmla="*/ 11 w 22"/>
              <a:gd name="T11" fmla="*/ 22 h 22"/>
              <a:gd name="T12" fmla="*/ 22 w 22"/>
              <a:gd name="T13" fmla="*/ 22 h 22"/>
              <a:gd name="T14" fmla="*/ 22 w 22"/>
              <a:gd name="T15" fmla="*/ 11 h 22"/>
              <a:gd name="T16" fmla="*/ 22 w 22"/>
              <a:gd name="T17" fmla="*/ 0 h 22"/>
              <a:gd name="T18" fmla="*/ 11 w 22"/>
              <a:gd name="T19" fmla="*/ 0 h 22"/>
              <a:gd name="T20" fmla="*/ 11 w 22"/>
              <a:gd name="T21" fmla="*/ 11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11" y="0"/>
                </a:lnTo>
                <a:lnTo>
                  <a:pt x="0" y="0"/>
                </a:lnTo>
                <a:lnTo>
                  <a:pt x="0" y="11"/>
                </a:lnTo>
                <a:lnTo>
                  <a:pt x="0" y="22"/>
                </a:lnTo>
                <a:lnTo>
                  <a:pt x="11" y="22"/>
                </a:lnTo>
                <a:lnTo>
                  <a:pt x="22" y="22"/>
                </a:lnTo>
                <a:lnTo>
                  <a:pt x="22" y="11"/>
                </a:lnTo>
                <a:lnTo>
                  <a:pt x="22" y="0"/>
                </a:lnTo>
                <a:lnTo>
                  <a:pt x="11" y="0"/>
                </a:lnTo>
                <a:lnTo>
                  <a:pt x="11" y="11"/>
                </a:lnTo>
                <a:close/>
              </a:path>
            </a:pathLst>
          </a:custGeom>
          <a:solidFill>
            <a:srgbClr val="000000"/>
          </a:solidFill>
          <a:ln w="0">
            <a:solidFill>
              <a:srgbClr val="000000"/>
            </a:solidFill>
            <a:prstDash val="solid"/>
            <a:round/>
            <a:headEnd/>
            <a:tailEnd/>
          </a:ln>
        </p:spPr>
        <p:txBody>
          <a:bodyPr/>
          <a:lstStyle/>
          <a:p>
            <a:endParaRPr lang="en-IN"/>
          </a:p>
        </p:txBody>
      </p:sp>
      <p:sp>
        <p:nvSpPr>
          <p:cNvPr id="115843" name="Freeform 142"/>
          <p:cNvSpPr>
            <a:spLocks/>
          </p:cNvSpPr>
          <p:nvPr/>
        </p:nvSpPr>
        <p:spPr bwMode="auto">
          <a:xfrm>
            <a:off x="4427538" y="3313113"/>
            <a:ext cx="52387" cy="52387"/>
          </a:xfrm>
          <a:custGeom>
            <a:avLst/>
            <a:gdLst>
              <a:gd name="T0" fmla="*/ 2 w 3"/>
              <a:gd name="T1" fmla="*/ 0 h 3"/>
              <a:gd name="T2" fmla="*/ 1 w 3"/>
              <a:gd name="T3" fmla="*/ 1 h 3"/>
              <a:gd name="T4" fmla="*/ 0 w 3"/>
              <a:gd name="T5" fmla="*/ 2 h 3"/>
              <a:gd name="T6" fmla="*/ 1 w 3"/>
              <a:gd name="T7" fmla="*/ 2 h 3"/>
              <a:gd name="T8" fmla="*/ 2 w 3"/>
              <a:gd name="T9" fmla="*/ 3 h 3"/>
              <a:gd name="T10" fmla="*/ 2 w 3"/>
              <a:gd name="T11" fmla="*/ 2 h 3"/>
              <a:gd name="T12" fmla="*/ 3 w 3"/>
              <a:gd name="T13" fmla="*/ 2 h 3"/>
              <a:gd name="T14" fmla="*/ 2 w 3"/>
              <a:gd name="T15" fmla="*/ 1 h 3"/>
              <a:gd name="T16" fmla="*/ 2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5844" name="Text Box 147"/>
          <p:cNvSpPr txBox="1">
            <a:spLocks noChangeArrowheads="1"/>
          </p:cNvSpPr>
          <p:nvPr/>
        </p:nvSpPr>
        <p:spPr bwMode="auto">
          <a:xfrm>
            <a:off x="5000172" y="442686"/>
            <a:ext cx="4278287"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a:buFontTx/>
              <a:buChar char="•"/>
            </a:pPr>
            <a:r>
              <a:rPr lang="en-US" altLang="en-US" i="1" dirty="0"/>
              <a:t>Input shift register accepts input one bit </a:t>
            </a:r>
          </a:p>
          <a:p>
            <a:r>
              <a:rPr lang="en-US" altLang="en-US" i="1" dirty="0"/>
              <a:t> at a time from the I/O device. </a:t>
            </a:r>
          </a:p>
          <a:p>
            <a:pPr>
              <a:buFontTx/>
              <a:buChar char="•"/>
            </a:pPr>
            <a:r>
              <a:rPr lang="en-US" altLang="en-US" i="1" dirty="0"/>
              <a:t>Once all the 8 bits are received, the </a:t>
            </a:r>
          </a:p>
          <a:p>
            <a:r>
              <a:rPr lang="en-US" altLang="en-US" i="1" dirty="0"/>
              <a:t>contents of the input shift register are </a:t>
            </a:r>
          </a:p>
          <a:p>
            <a:r>
              <a:rPr lang="en-US" altLang="en-US" i="1" dirty="0"/>
              <a:t>loaded in parallel into DATAIN register.</a:t>
            </a:r>
          </a:p>
          <a:p>
            <a:pPr>
              <a:buFontTx/>
              <a:buChar char="•"/>
            </a:pPr>
            <a:r>
              <a:rPr lang="en-US" altLang="en-US" i="1" dirty="0"/>
              <a:t>Output data in the DATAOUT register </a:t>
            </a:r>
          </a:p>
          <a:p>
            <a:r>
              <a:rPr lang="en-US" altLang="en-US" i="1" dirty="0"/>
              <a:t>are loaded into the output shift register. </a:t>
            </a:r>
          </a:p>
          <a:p>
            <a:pPr>
              <a:buFontTx/>
              <a:buChar char="•"/>
            </a:pPr>
            <a:r>
              <a:rPr lang="en-US" altLang="en-US" i="1" dirty="0"/>
              <a:t>Bits are shifted out of the output shift </a:t>
            </a:r>
          </a:p>
          <a:p>
            <a:r>
              <a:rPr lang="en-US" altLang="en-US" i="1" dirty="0"/>
              <a:t>register and sent out to the I/O device one</a:t>
            </a:r>
          </a:p>
          <a:p>
            <a:r>
              <a:rPr lang="en-US" altLang="en-US" i="1" dirty="0"/>
              <a:t>bit at a time. </a:t>
            </a:r>
          </a:p>
          <a:p>
            <a:pPr>
              <a:buFontTx/>
              <a:buChar char="•"/>
            </a:pPr>
            <a:r>
              <a:rPr lang="en-US" altLang="en-US" i="1" dirty="0"/>
              <a:t>As soon as data from the input shift reg.</a:t>
            </a:r>
          </a:p>
          <a:p>
            <a:r>
              <a:rPr lang="en-US" altLang="en-US" i="1" dirty="0"/>
              <a:t>are loaded into DATAIN, it can start </a:t>
            </a:r>
          </a:p>
          <a:p>
            <a:r>
              <a:rPr lang="en-US" altLang="en-US" i="1" dirty="0"/>
              <a:t>accepting another 8 bits of data. </a:t>
            </a:r>
          </a:p>
          <a:p>
            <a:pPr>
              <a:buFontTx/>
              <a:buChar char="•"/>
            </a:pPr>
            <a:r>
              <a:rPr lang="en-US" altLang="en-US" i="1" dirty="0"/>
              <a:t>Input shift register and DATAIN registers</a:t>
            </a:r>
          </a:p>
          <a:p>
            <a:r>
              <a:rPr lang="en-US" altLang="en-US" i="1" dirty="0"/>
              <a:t>are both used at input so that the input </a:t>
            </a:r>
          </a:p>
          <a:p>
            <a:r>
              <a:rPr lang="en-US" altLang="en-US" i="1" dirty="0"/>
              <a:t>shift register can start receiving another</a:t>
            </a:r>
          </a:p>
          <a:p>
            <a:r>
              <a:rPr lang="en-US" altLang="en-US" i="1" dirty="0"/>
              <a:t>set of 8 bits from the input device after </a:t>
            </a:r>
          </a:p>
          <a:p>
            <a:r>
              <a:rPr lang="en-US" altLang="en-US" i="1" dirty="0"/>
              <a:t>loading the contents to DATAIN, before </a:t>
            </a:r>
          </a:p>
          <a:p>
            <a:r>
              <a:rPr lang="en-US" altLang="en-US" i="1" dirty="0"/>
              <a:t>the processor reads the contents of </a:t>
            </a:r>
          </a:p>
          <a:p>
            <a:r>
              <a:rPr lang="en-US" altLang="en-US" i="1" dirty="0"/>
              <a:t>DATAIN. This is called as double-</a:t>
            </a:r>
          </a:p>
          <a:p>
            <a:r>
              <a:rPr lang="en-US" altLang="en-US" i="1" dirty="0"/>
              <a:t>buffering.</a:t>
            </a:r>
          </a:p>
        </p:txBody>
      </p:sp>
    </p:spTree>
    <p:extLst>
      <p:ext uri="{BB962C8B-B14F-4D97-AF65-F5344CB8AC3E}">
        <p14:creationId xmlns:p14="http://schemas.microsoft.com/office/powerpoint/2010/main" val="10668484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ChangeArrowheads="1"/>
          </p:cNvSpPr>
          <p:nvPr>
            <p:ph type="title"/>
          </p:nvPr>
        </p:nvSpPr>
        <p:spPr/>
        <p:txBody>
          <a:bodyPr/>
          <a:lstStyle/>
          <a:p>
            <a:r>
              <a:rPr lang="en-US" altLang="en-US"/>
              <a:t>Serial port (contd..)</a:t>
            </a:r>
          </a:p>
        </p:txBody>
      </p:sp>
      <p:sp>
        <p:nvSpPr>
          <p:cNvPr id="450563" name="Rectangle 3"/>
          <p:cNvSpPr>
            <a:spLocks noGrp="1" noChangeArrowheads="1"/>
          </p:cNvSpPr>
          <p:nvPr>
            <p:ph type="body" idx="1"/>
          </p:nvPr>
        </p:nvSpPr>
        <p:spPr/>
        <p:txBody>
          <a:bodyPr>
            <a:normAutofit fontScale="92500" lnSpcReduction="10000"/>
          </a:bodyPr>
          <a:lstStyle/>
          <a:p>
            <a:pPr marL="274320" indent="-274320" fontAlgn="auto">
              <a:spcAft>
                <a:spcPts val="0"/>
              </a:spcAft>
              <a:buClr>
                <a:schemeClr val="accent3"/>
              </a:buClr>
              <a:buFont typeface="Wingdings 2"/>
              <a:buChar char=""/>
              <a:defRPr/>
            </a:pPr>
            <a:r>
              <a:rPr lang="en-US"/>
              <a:t>Serial interfaces require fewer wires, and hence </a:t>
            </a:r>
            <a:r>
              <a:rPr lang="en-US">
                <a:solidFill>
                  <a:schemeClr val="accent2"/>
                </a:solidFill>
              </a:rPr>
              <a:t>serial transmission is convenient for connecting devices that are physically distant from the computer. </a:t>
            </a:r>
          </a:p>
          <a:p>
            <a:pPr marL="274320" indent="-274320" fontAlgn="auto">
              <a:spcAft>
                <a:spcPts val="0"/>
              </a:spcAft>
              <a:buClr>
                <a:schemeClr val="accent3"/>
              </a:buClr>
              <a:buFont typeface="Wingdings 2"/>
              <a:buChar char=""/>
              <a:defRPr/>
            </a:pPr>
            <a:r>
              <a:rPr lang="en-US">
                <a:solidFill>
                  <a:schemeClr val="accent2"/>
                </a:solidFill>
              </a:rPr>
              <a:t>Speed of transmission of the data over a serial interface is known as the “bit rate”.</a:t>
            </a:r>
          </a:p>
          <a:p>
            <a:pPr marL="640080" lvl="1" indent="-246888" fontAlgn="auto">
              <a:spcAft>
                <a:spcPts val="0"/>
              </a:spcAft>
              <a:buFont typeface="Wingdings 2"/>
              <a:buChar char=""/>
              <a:defRPr/>
            </a:pPr>
            <a:r>
              <a:rPr lang="en-US" sz="1800"/>
              <a:t>Bit rate depends on the nature of the devices connected.</a:t>
            </a:r>
          </a:p>
          <a:p>
            <a:pPr marL="274320" indent="-274320" fontAlgn="auto">
              <a:spcAft>
                <a:spcPts val="0"/>
              </a:spcAft>
              <a:buClr>
                <a:schemeClr val="accent3"/>
              </a:buClr>
              <a:buFont typeface="Wingdings 2"/>
              <a:buChar char=""/>
              <a:defRPr/>
            </a:pPr>
            <a:r>
              <a:rPr lang="en-US">
                <a:solidFill>
                  <a:schemeClr val="accent2"/>
                </a:solidFill>
              </a:rPr>
              <a:t>In order to accommodate devices with a range of speeds, a serial interface must be able to use a range of clock speeds.</a:t>
            </a:r>
            <a:r>
              <a:rPr lang="en-US"/>
              <a:t> </a:t>
            </a:r>
          </a:p>
          <a:p>
            <a:pPr marL="274320" indent="-274320" fontAlgn="auto">
              <a:spcAft>
                <a:spcPts val="0"/>
              </a:spcAft>
              <a:buClr>
                <a:schemeClr val="accent3"/>
              </a:buClr>
              <a:buFont typeface="Wingdings 2"/>
              <a:buChar char=""/>
              <a:defRPr/>
            </a:pPr>
            <a:r>
              <a:rPr lang="en-US"/>
              <a:t>Several standard serial interfaces have been developed:</a:t>
            </a:r>
          </a:p>
          <a:p>
            <a:pPr marL="640080" lvl="1" indent="-246888" fontAlgn="auto">
              <a:spcAft>
                <a:spcPts val="0"/>
              </a:spcAft>
              <a:buFont typeface="Wingdings 2"/>
              <a:buChar char=""/>
              <a:defRPr/>
            </a:pPr>
            <a:r>
              <a:rPr lang="en-US" sz="1800">
                <a:solidFill>
                  <a:schemeClr val="accent2"/>
                </a:solidFill>
              </a:rPr>
              <a:t>Universal Asynchronous Receiver Transmitter (UART) for low-speed serial devices. </a:t>
            </a:r>
          </a:p>
          <a:p>
            <a:pPr marL="640080" lvl="1" indent="-246888" fontAlgn="auto">
              <a:spcAft>
                <a:spcPts val="0"/>
              </a:spcAft>
              <a:buFont typeface="Wingdings 2"/>
              <a:buChar char=""/>
              <a:defRPr/>
            </a:pPr>
            <a:r>
              <a:rPr lang="en-US" sz="1800">
                <a:solidFill>
                  <a:schemeClr val="accent2"/>
                </a:solidFill>
              </a:rPr>
              <a:t>RS-232-C for connection to communication links.</a:t>
            </a:r>
            <a:r>
              <a:rPr lang="en-US">
                <a:solidFill>
                  <a:schemeClr val="accent2"/>
                </a:solidFill>
              </a:rPr>
              <a:t> </a:t>
            </a:r>
          </a:p>
        </p:txBody>
      </p:sp>
    </p:spTree>
    <p:extLst>
      <p:ext uri="{BB962C8B-B14F-4D97-AF65-F5344CB8AC3E}">
        <p14:creationId xmlns:p14="http://schemas.microsoft.com/office/powerpoint/2010/main" val="298901923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title"/>
          </p:nvPr>
        </p:nvSpPr>
        <p:spPr/>
        <p:txBody>
          <a:bodyPr/>
          <a:lstStyle/>
          <a:p>
            <a:r>
              <a:rPr lang="en-US" altLang="en-US"/>
              <a:t>Standard I/O interfaces</a:t>
            </a:r>
          </a:p>
        </p:txBody>
      </p:sp>
      <p:sp>
        <p:nvSpPr>
          <p:cNvPr id="451587" name="Rectangle 3"/>
          <p:cNvSpPr>
            <a:spLocks noGrp="1" noChangeArrowheads="1"/>
          </p:cNvSpPr>
          <p:nvPr>
            <p:ph type="body" idx="1"/>
          </p:nvPr>
        </p:nvSpPr>
        <p:spPr/>
        <p:txBody>
          <a:bodyPr>
            <a:normAutofit fontScale="92500" lnSpcReduction="20000"/>
          </a:bodyPr>
          <a:lstStyle/>
          <a:p>
            <a:pPr marL="274320" indent="-274320" algn="just" fontAlgn="auto">
              <a:spcAft>
                <a:spcPts val="0"/>
              </a:spcAft>
              <a:buClr>
                <a:schemeClr val="accent3"/>
              </a:buClr>
              <a:buFont typeface="Wingdings 2"/>
              <a:buChar char=""/>
              <a:defRPr/>
            </a:pPr>
            <a:r>
              <a:rPr lang="en-US" dirty="0">
                <a:solidFill>
                  <a:srgbClr val="000099"/>
                </a:solidFill>
              </a:rPr>
              <a:t>I/O device is connected to a computer using an interface circuit. </a:t>
            </a:r>
          </a:p>
          <a:p>
            <a:pPr marL="274320" indent="-274320" algn="just" fontAlgn="auto">
              <a:spcAft>
                <a:spcPts val="0"/>
              </a:spcAft>
              <a:buClr>
                <a:schemeClr val="accent3"/>
              </a:buClr>
              <a:buFont typeface="Wingdings 2"/>
              <a:buChar char=""/>
              <a:defRPr/>
            </a:pPr>
            <a:r>
              <a:rPr lang="en-US" dirty="0">
                <a:solidFill>
                  <a:srgbClr val="000099"/>
                </a:solidFill>
              </a:rPr>
              <a:t>Do we have to design a different interface for every combination of an I/O device and a computer?</a:t>
            </a:r>
            <a:r>
              <a:rPr lang="en-US" dirty="0"/>
              <a:t> </a:t>
            </a:r>
          </a:p>
          <a:p>
            <a:pPr marL="274320" indent="-274320" algn="just" fontAlgn="auto">
              <a:spcAft>
                <a:spcPts val="0"/>
              </a:spcAft>
              <a:buClr>
                <a:schemeClr val="accent3"/>
              </a:buClr>
              <a:buFont typeface="Wingdings 2"/>
              <a:buChar char=""/>
              <a:defRPr/>
            </a:pPr>
            <a:r>
              <a:rPr lang="en-US" dirty="0">
                <a:solidFill>
                  <a:srgbClr val="000099"/>
                </a:solidFill>
              </a:rPr>
              <a:t>A practical approach is to develop standard interfaces and protocols. </a:t>
            </a:r>
          </a:p>
          <a:p>
            <a:pPr marL="274320" indent="-274320" algn="just" fontAlgn="auto">
              <a:spcAft>
                <a:spcPts val="0"/>
              </a:spcAft>
              <a:buClr>
                <a:schemeClr val="accent3"/>
              </a:buClr>
              <a:buFont typeface="Wingdings 2"/>
              <a:buChar char=""/>
              <a:defRPr/>
            </a:pPr>
            <a:r>
              <a:rPr lang="en-US" dirty="0">
                <a:solidFill>
                  <a:srgbClr val="000099"/>
                </a:solidFill>
              </a:rPr>
              <a:t>A personal computer has:</a:t>
            </a:r>
            <a:r>
              <a:rPr lang="en-US" dirty="0"/>
              <a:t> </a:t>
            </a:r>
          </a:p>
          <a:p>
            <a:pPr marL="640080" lvl="1" indent="-246888" algn="just" fontAlgn="auto">
              <a:spcAft>
                <a:spcPts val="0"/>
              </a:spcAft>
              <a:buFont typeface="Wingdings 2"/>
              <a:buChar char=""/>
              <a:defRPr/>
            </a:pPr>
            <a:r>
              <a:rPr lang="en-US" sz="1800" dirty="0"/>
              <a:t>A motherboard which houses the processor chip, main memory and some I/O interfaces. </a:t>
            </a:r>
          </a:p>
          <a:p>
            <a:pPr marL="640080" lvl="1" indent="-246888" algn="just" fontAlgn="auto">
              <a:spcAft>
                <a:spcPts val="0"/>
              </a:spcAft>
              <a:buFont typeface="Wingdings 2"/>
              <a:buChar char=""/>
              <a:defRPr/>
            </a:pPr>
            <a:r>
              <a:rPr lang="en-US" sz="1800" dirty="0"/>
              <a:t>A few connectors into which additional interfaces can be plugged.</a:t>
            </a:r>
          </a:p>
          <a:p>
            <a:pPr marL="274320" indent="-274320" algn="just" fontAlgn="auto">
              <a:spcAft>
                <a:spcPts val="0"/>
              </a:spcAft>
              <a:buClr>
                <a:schemeClr val="accent3"/>
              </a:buClr>
              <a:buFont typeface="Wingdings 2"/>
              <a:buChar char=""/>
              <a:defRPr/>
            </a:pPr>
            <a:r>
              <a:rPr lang="en-US" dirty="0">
                <a:solidFill>
                  <a:srgbClr val="000099"/>
                </a:solidFill>
              </a:rPr>
              <a:t>Processor bus is defined by the signals on the processor chip.</a:t>
            </a:r>
            <a:r>
              <a:rPr lang="en-US" dirty="0"/>
              <a:t> </a:t>
            </a:r>
          </a:p>
          <a:p>
            <a:pPr marL="640080" lvl="1" indent="-246888" algn="just" fontAlgn="auto">
              <a:spcAft>
                <a:spcPts val="0"/>
              </a:spcAft>
              <a:buFont typeface="Wingdings 2"/>
              <a:buChar char=""/>
              <a:defRPr/>
            </a:pPr>
            <a:r>
              <a:rPr lang="en-US" sz="1800" dirty="0"/>
              <a:t>Devices which require high-speed connection to the processor are connected directly to this bus.</a:t>
            </a:r>
          </a:p>
        </p:txBody>
      </p:sp>
    </p:spTree>
    <p:extLst>
      <p:ext uri="{BB962C8B-B14F-4D97-AF65-F5344CB8AC3E}">
        <p14:creationId xmlns:p14="http://schemas.microsoft.com/office/powerpoint/2010/main" val="364840257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normAutofit fontScale="90000"/>
          </a:bodyPr>
          <a:lstStyle/>
          <a:p>
            <a:pPr fontAlgn="auto">
              <a:spcAft>
                <a:spcPts val="0"/>
              </a:spcAft>
              <a:defRPr/>
            </a:pPr>
            <a:r>
              <a:rPr lang="en-US"/>
              <a:t>Standard I/O interfaces (contd..)</a:t>
            </a:r>
          </a:p>
        </p:txBody>
      </p:sp>
      <p:sp>
        <p:nvSpPr>
          <p:cNvPr id="452611" name="Rectangle 3"/>
          <p:cNvSpPr>
            <a:spLocks noGrp="1" noChangeArrowheads="1"/>
          </p:cNvSpPr>
          <p:nvPr>
            <p:ph type="body" idx="1"/>
          </p:nvPr>
        </p:nvSpPr>
        <p:spPr/>
        <p:txBody>
          <a:bodyPr>
            <a:normAutofit fontScale="92500" lnSpcReduction="10000"/>
          </a:bodyPr>
          <a:lstStyle/>
          <a:p>
            <a:pPr marL="274320" indent="-274320" algn="just" fontAlgn="auto">
              <a:spcAft>
                <a:spcPts val="0"/>
              </a:spcAft>
              <a:buClr>
                <a:schemeClr val="accent3"/>
              </a:buClr>
              <a:buFont typeface="Wingdings 2"/>
              <a:buChar char=""/>
              <a:defRPr/>
            </a:pPr>
            <a:r>
              <a:rPr lang="en-US" dirty="0">
                <a:solidFill>
                  <a:schemeClr val="accent2"/>
                </a:solidFill>
              </a:rPr>
              <a:t>Because of electrical reasons only a few devices can be connected directly to the processor bus. </a:t>
            </a:r>
          </a:p>
          <a:p>
            <a:pPr marL="274320" indent="-274320" algn="just" fontAlgn="auto">
              <a:spcAft>
                <a:spcPts val="0"/>
              </a:spcAft>
              <a:buClr>
                <a:schemeClr val="accent3"/>
              </a:buClr>
              <a:buFont typeface="Wingdings 2"/>
              <a:buChar char=""/>
              <a:defRPr/>
            </a:pPr>
            <a:r>
              <a:rPr lang="en-US" dirty="0">
                <a:solidFill>
                  <a:schemeClr val="accent2"/>
                </a:solidFill>
              </a:rPr>
              <a:t>Motherboard usually provides another bus that can support more devices. </a:t>
            </a:r>
          </a:p>
          <a:p>
            <a:pPr marL="640080" lvl="1" indent="-246888" algn="just" fontAlgn="auto">
              <a:spcAft>
                <a:spcPts val="0"/>
              </a:spcAft>
              <a:buFont typeface="Wingdings 2"/>
              <a:buChar char=""/>
              <a:defRPr/>
            </a:pPr>
            <a:r>
              <a:rPr lang="en-US" sz="1800" dirty="0"/>
              <a:t>Processor bus and the other bus (called as expansion bus) are interconnected by a circuit called “bridge”. </a:t>
            </a:r>
          </a:p>
          <a:p>
            <a:pPr marL="640080" lvl="1" indent="-246888" algn="just" fontAlgn="auto">
              <a:spcAft>
                <a:spcPts val="0"/>
              </a:spcAft>
              <a:buFont typeface="Wingdings 2"/>
              <a:buChar char=""/>
              <a:defRPr/>
            </a:pPr>
            <a:r>
              <a:rPr lang="en-US" sz="1800" dirty="0"/>
              <a:t>Devices connected to the expansion bus experience a small delay in data transfers.</a:t>
            </a:r>
          </a:p>
          <a:p>
            <a:pPr marL="274320" indent="-274320" algn="just" fontAlgn="auto">
              <a:spcAft>
                <a:spcPts val="0"/>
              </a:spcAft>
              <a:buClr>
                <a:schemeClr val="accent3"/>
              </a:buClr>
              <a:buFont typeface="Wingdings 2"/>
              <a:buChar char=""/>
              <a:defRPr/>
            </a:pPr>
            <a:r>
              <a:rPr lang="en-US" dirty="0">
                <a:solidFill>
                  <a:schemeClr val="accent2"/>
                </a:solidFill>
              </a:rPr>
              <a:t>Design of a processor bus is closely tied to the architecture of the processor.</a:t>
            </a:r>
          </a:p>
          <a:p>
            <a:pPr marL="640080" lvl="1" indent="-246888" algn="just" fontAlgn="auto">
              <a:spcAft>
                <a:spcPts val="0"/>
              </a:spcAft>
              <a:buFont typeface="Wingdings 2"/>
              <a:buChar char=""/>
              <a:defRPr/>
            </a:pPr>
            <a:r>
              <a:rPr lang="en-US" sz="1800" dirty="0"/>
              <a:t>No uniform standard can be defined.</a:t>
            </a:r>
          </a:p>
          <a:p>
            <a:pPr marL="274320" indent="-274320" algn="just" fontAlgn="auto">
              <a:spcAft>
                <a:spcPts val="0"/>
              </a:spcAft>
              <a:buClr>
                <a:schemeClr val="accent3"/>
              </a:buClr>
              <a:buFont typeface="Wingdings 2"/>
              <a:buChar char=""/>
              <a:defRPr/>
            </a:pPr>
            <a:r>
              <a:rPr lang="en-US" dirty="0">
                <a:solidFill>
                  <a:schemeClr val="accent2"/>
                </a:solidFill>
              </a:rPr>
              <a:t>Expansion bus however can have uniform standard defined.</a:t>
            </a:r>
            <a:endParaRPr lang="en-US" dirty="0"/>
          </a:p>
        </p:txBody>
      </p:sp>
    </p:spTree>
    <p:extLst>
      <p:ext uri="{BB962C8B-B14F-4D97-AF65-F5344CB8AC3E}">
        <p14:creationId xmlns:p14="http://schemas.microsoft.com/office/powerpoint/2010/main" val="26026844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a:xfrm>
            <a:off x="2667000" y="6356350"/>
            <a:ext cx="3352800" cy="365125"/>
          </a:xfrm>
        </p:spPr>
        <p:txBody>
          <a:bodyPr/>
          <a:lstStyle/>
          <a:p>
            <a:pPr algn="l">
              <a:defRPr/>
            </a:pPr>
            <a:fld id="{FE39EF4E-2EF5-441B-9425-C46407055DFA}" type="slidenum">
              <a:rPr lang="en-US"/>
              <a:pPr algn="l">
                <a:defRPr/>
              </a:pPr>
              <a:t>89</a:t>
            </a:fld>
            <a:endParaRPr lang="en-US"/>
          </a:p>
        </p:txBody>
      </p:sp>
      <p:sp>
        <p:nvSpPr>
          <p:cNvPr id="484354" name="Rectangle 2"/>
          <p:cNvSpPr>
            <a:spLocks noGrp="1" noChangeArrowheads="1"/>
          </p:cNvSpPr>
          <p:nvPr>
            <p:ph type="title"/>
          </p:nvPr>
        </p:nvSpPr>
        <p:spPr/>
        <p:txBody>
          <a:bodyPr>
            <a:normAutofit fontScale="90000"/>
          </a:bodyPr>
          <a:lstStyle/>
          <a:p>
            <a:pPr fontAlgn="auto">
              <a:spcAft>
                <a:spcPts val="0"/>
              </a:spcAft>
              <a:defRPr/>
            </a:pPr>
            <a:r>
              <a:rPr lang="en-US"/>
              <a:t>Standard I/O interfaces (contd..)</a:t>
            </a:r>
          </a:p>
        </p:txBody>
      </p:sp>
      <p:sp>
        <p:nvSpPr>
          <p:cNvPr id="119811" name="Rectangle 3"/>
          <p:cNvSpPr>
            <a:spLocks noGrp="1" noChangeArrowheads="1"/>
          </p:cNvSpPr>
          <p:nvPr>
            <p:ph type="body" idx="1"/>
          </p:nvPr>
        </p:nvSpPr>
        <p:spPr/>
        <p:txBody>
          <a:bodyPr/>
          <a:lstStyle/>
          <a:p>
            <a:r>
              <a:rPr lang="en-US" altLang="en-US">
                <a:solidFill>
                  <a:srgbClr val="000099"/>
                </a:solidFill>
              </a:rPr>
              <a:t>A number of standards have been developed for the expansion bus.</a:t>
            </a:r>
          </a:p>
          <a:p>
            <a:pPr lvl="1"/>
            <a:r>
              <a:rPr lang="en-US" altLang="en-US" sz="1800"/>
              <a:t>Some have evolved by default.</a:t>
            </a:r>
          </a:p>
          <a:p>
            <a:pPr lvl="1"/>
            <a:r>
              <a:rPr lang="en-US" altLang="en-US" sz="1800"/>
              <a:t>For example, IBM’s Industry Standard Architecture.</a:t>
            </a:r>
          </a:p>
          <a:p>
            <a:r>
              <a:rPr lang="en-US" altLang="en-US">
                <a:solidFill>
                  <a:srgbClr val="000099"/>
                </a:solidFill>
              </a:rPr>
              <a:t>Three widely used bus standards:</a:t>
            </a:r>
          </a:p>
          <a:p>
            <a:pPr lvl="1"/>
            <a:r>
              <a:rPr lang="en-US" altLang="en-US" sz="1800"/>
              <a:t>PCI (Peripheral Component Interconnect)</a:t>
            </a:r>
          </a:p>
          <a:p>
            <a:pPr lvl="1"/>
            <a:r>
              <a:rPr lang="en-US" altLang="en-US" sz="1800"/>
              <a:t>SCSI (Small Computer System Interface)</a:t>
            </a:r>
          </a:p>
          <a:p>
            <a:pPr lvl="1"/>
            <a:r>
              <a:rPr lang="en-US" altLang="en-US" sz="1800"/>
              <a:t>USB (Universal Serial Bus)</a:t>
            </a:r>
          </a:p>
          <a:p>
            <a:endParaRPr lang="en-US" altLang="en-US" sz="1800"/>
          </a:p>
        </p:txBody>
      </p:sp>
    </p:spTree>
    <p:extLst>
      <p:ext uri="{BB962C8B-B14F-4D97-AF65-F5344CB8AC3E}">
        <p14:creationId xmlns:p14="http://schemas.microsoft.com/office/powerpoint/2010/main" val="1464718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p>
        </p:txBody>
      </p:sp>
      <p:sp>
        <p:nvSpPr>
          <p:cNvPr id="5" name="Content Placeholder 4"/>
          <p:cNvSpPr>
            <a:spLocks noGrp="1"/>
          </p:cNvSpPr>
          <p:nvPr>
            <p:ph idx="1"/>
          </p:nvPr>
        </p:nvSpPr>
        <p:spPr/>
        <p:txBody>
          <a:bodyPr/>
          <a:lstStyle/>
          <a:p>
            <a:r>
              <a:rPr lang="en-IN" dirty="0"/>
              <a:t>Program to reads one line from the keyboard till return key press, store it in memory buffer and echoes it back to the display.</a:t>
            </a:r>
          </a:p>
        </p:txBody>
      </p:sp>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35651908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a:xfrm>
            <a:off x="228600" y="0"/>
            <a:ext cx="8305800" cy="1143000"/>
          </a:xfrm>
        </p:spPr>
        <p:txBody>
          <a:bodyPr/>
          <a:lstStyle/>
          <a:p>
            <a:pPr fontAlgn="auto">
              <a:spcAft>
                <a:spcPts val="0"/>
              </a:spcAft>
              <a:defRPr/>
            </a:pPr>
            <a:r>
              <a:rPr lang="en-US" dirty="0"/>
              <a:t>Standard I/O interfaces (contd..)</a:t>
            </a:r>
          </a:p>
        </p:txBody>
      </p:sp>
      <p:grpSp>
        <p:nvGrpSpPr>
          <p:cNvPr id="120834" name="Group 3"/>
          <p:cNvGrpSpPr>
            <a:grpSpLocks/>
          </p:cNvGrpSpPr>
          <p:nvPr/>
        </p:nvGrpSpPr>
        <p:grpSpPr bwMode="auto">
          <a:xfrm>
            <a:off x="492125" y="1320800"/>
            <a:ext cx="4762500" cy="4633913"/>
            <a:chOff x="669" y="1164"/>
            <a:chExt cx="3000" cy="2919"/>
          </a:xfrm>
        </p:grpSpPr>
        <p:sp>
          <p:nvSpPr>
            <p:cNvPr id="120840" name="Line 4"/>
            <p:cNvSpPr>
              <a:spLocks noChangeShapeType="1"/>
            </p:cNvSpPr>
            <p:nvPr/>
          </p:nvSpPr>
          <p:spPr bwMode="auto">
            <a:xfrm flipV="1">
              <a:off x="1606" y="2948"/>
              <a:ext cx="1" cy="24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0841" name="Line 5"/>
            <p:cNvSpPr>
              <a:spLocks noChangeShapeType="1"/>
            </p:cNvSpPr>
            <p:nvPr/>
          </p:nvSpPr>
          <p:spPr bwMode="auto">
            <a:xfrm flipV="1">
              <a:off x="2939" y="2948"/>
              <a:ext cx="1" cy="56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0842" name="Line 6"/>
            <p:cNvSpPr>
              <a:spLocks noChangeShapeType="1"/>
            </p:cNvSpPr>
            <p:nvPr/>
          </p:nvSpPr>
          <p:spPr bwMode="auto">
            <a:xfrm flipV="1">
              <a:off x="2534" y="2948"/>
              <a:ext cx="243" cy="24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0843" name="Line 7"/>
            <p:cNvSpPr>
              <a:spLocks noChangeShapeType="1"/>
            </p:cNvSpPr>
            <p:nvPr/>
          </p:nvSpPr>
          <p:spPr bwMode="auto">
            <a:xfrm flipV="1">
              <a:off x="3426" y="2948"/>
              <a:ext cx="1" cy="16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0844" name="Line 8"/>
            <p:cNvSpPr>
              <a:spLocks noChangeShapeType="1"/>
            </p:cNvSpPr>
            <p:nvPr/>
          </p:nvSpPr>
          <p:spPr bwMode="auto">
            <a:xfrm flipV="1">
              <a:off x="957" y="2461"/>
              <a:ext cx="1" cy="16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0845" name="Line 9"/>
            <p:cNvSpPr>
              <a:spLocks noChangeShapeType="1"/>
            </p:cNvSpPr>
            <p:nvPr/>
          </p:nvSpPr>
          <p:spPr bwMode="auto">
            <a:xfrm flipV="1">
              <a:off x="1606" y="2461"/>
              <a:ext cx="1" cy="16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0846" name="Line 10"/>
            <p:cNvSpPr>
              <a:spLocks noChangeShapeType="1"/>
            </p:cNvSpPr>
            <p:nvPr/>
          </p:nvSpPr>
          <p:spPr bwMode="auto">
            <a:xfrm flipV="1">
              <a:off x="2858" y="2461"/>
              <a:ext cx="1" cy="16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0847" name="Line 11"/>
            <p:cNvSpPr>
              <a:spLocks noChangeShapeType="1"/>
            </p:cNvSpPr>
            <p:nvPr/>
          </p:nvSpPr>
          <p:spPr bwMode="auto">
            <a:xfrm flipV="1">
              <a:off x="3426" y="2461"/>
              <a:ext cx="1" cy="16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0848" name="Line 12"/>
            <p:cNvSpPr>
              <a:spLocks noChangeShapeType="1"/>
            </p:cNvSpPr>
            <p:nvPr/>
          </p:nvSpPr>
          <p:spPr bwMode="auto">
            <a:xfrm flipH="1" flipV="1">
              <a:off x="2939" y="3596"/>
              <a:ext cx="244" cy="24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0849" name="Line 13"/>
            <p:cNvSpPr>
              <a:spLocks noChangeShapeType="1"/>
            </p:cNvSpPr>
            <p:nvPr/>
          </p:nvSpPr>
          <p:spPr bwMode="auto">
            <a:xfrm flipV="1">
              <a:off x="2696" y="3596"/>
              <a:ext cx="243" cy="24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0850" name="Line 14"/>
            <p:cNvSpPr>
              <a:spLocks noChangeShapeType="1"/>
            </p:cNvSpPr>
            <p:nvPr/>
          </p:nvSpPr>
          <p:spPr bwMode="auto">
            <a:xfrm flipH="1">
              <a:off x="957" y="1732"/>
              <a:ext cx="2550"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0851" name="Rectangle 15"/>
            <p:cNvSpPr>
              <a:spLocks noChangeArrowheads="1"/>
            </p:cNvSpPr>
            <p:nvPr/>
          </p:nvSpPr>
          <p:spPr bwMode="auto">
            <a:xfrm>
              <a:off x="2534" y="1164"/>
              <a:ext cx="649" cy="405"/>
            </a:xfrm>
            <a:prstGeom prst="rect">
              <a:avLst/>
            </a:prstGeom>
            <a:solidFill>
              <a:srgbClr val="FFFFFF"/>
            </a:solidFill>
            <a:ln w="0">
              <a:solidFill>
                <a:srgbClr val="FF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852" name="Rectangle 16"/>
            <p:cNvSpPr>
              <a:spLocks noChangeArrowheads="1"/>
            </p:cNvSpPr>
            <p:nvPr/>
          </p:nvSpPr>
          <p:spPr bwMode="auto">
            <a:xfrm>
              <a:off x="2534" y="1164"/>
              <a:ext cx="649" cy="405"/>
            </a:xfrm>
            <a:prstGeom prst="rect">
              <a:avLst/>
            </a:prstGeom>
            <a:noFill/>
            <a:ln w="14288">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853" name="Rectangle 17"/>
            <p:cNvSpPr>
              <a:spLocks noChangeArrowheads="1"/>
            </p:cNvSpPr>
            <p:nvPr/>
          </p:nvSpPr>
          <p:spPr bwMode="auto">
            <a:xfrm>
              <a:off x="2615" y="1244"/>
              <a:ext cx="44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algn="ctr"/>
              <a:r>
                <a:rPr lang="en-US" altLang="en-US" sz="1400" b="1">
                  <a:solidFill>
                    <a:srgbClr val="000000"/>
                  </a:solidFill>
                  <a:latin typeface="Nimbus Roman No9 L"/>
                </a:rPr>
                <a:t>Main</a:t>
              </a:r>
            </a:p>
            <a:p>
              <a:pPr algn="ctr"/>
              <a:r>
                <a:rPr lang="en-US" altLang="en-US" sz="1400" b="1">
                  <a:solidFill>
                    <a:srgbClr val="000000"/>
                  </a:solidFill>
                  <a:latin typeface="Nimbus Roman No9 L"/>
                </a:rPr>
                <a:t>memory</a:t>
              </a:r>
              <a:endParaRPr lang="en-US" altLang="en-US" sz="1400" b="1">
                <a:solidFill>
                  <a:srgbClr val="000000"/>
                </a:solidFill>
              </a:endParaRPr>
            </a:p>
          </p:txBody>
        </p:sp>
        <p:sp>
          <p:nvSpPr>
            <p:cNvPr id="120854" name="Rectangle 18"/>
            <p:cNvSpPr>
              <a:spLocks noChangeArrowheads="1"/>
            </p:cNvSpPr>
            <p:nvPr/>
          </p:nvSpPr>
          <p:spPr bwMode="auto">
            <a:xfrm>
              <a:off x="1156" y="1164"/>
              <a:ext cx="648" cy="405"/>
            </a:xfrm>
            <a:prstGeom prst="rect">
              <a:avLst/>
            </a:prstGeom>
            <a:solidFill>
              <a:srgbClr val="FFFFFF"/>
            </a:solidFill>
            <a:ln w="0">
              <a:solidFill>
                <a:srgbClr val="FF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855" name="Rectangle 19"/>
            <p:cNvSpPr>
              <a:spLocks noChangeArrowheads="1"/>
            </p:cNvSpPr>
            <p:nvPr/>
          </p:nvSpPr>
          <p:spPr bwMode="auto">
            <a:xfrm>
              <a:off x="1156" y="1164"/>
              <a:ext cx="648" cy="405"/>
            </a:xfrm>
            <a:prstGeom prst="rect">
              <a:avLst/>
            </a:prstGeom>
            <a:noFill/>
            <a:ln w="14288">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856" name="Rectangle 20"/>
            <p:cNvSpPr>
              <a:spLocks noChangeArrowheads="1"/>
            </p:cNvSpPr>
            <p:nvPr/>
          </p:nvSpPr>
          <p:spPr bwMode="auto">
            <a:xfrm>
              <a:off x="1223" y="1317"/>
              <a:ext cx="55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b="1">
                  <a:latin typeface="Nimbus Roman No9 L"/>
                </a:rPr>
                <a:t>Processor</a:t>
              </a:r>
              <a:endParaRPr lang="en-US" altLang="en-US" sz="1400" b="1"/>
            </a:p>
          </p:txBody>
        </p:sp>
        <p:sp>
          <p:nvSpPr>
            <p:cNvPr id="120857" name="Rectangle 21"/>
            <p:cNvSpPr>
              <a:spLocks noChangeArrowheads="1"/>
            </p:cNvSpPr>
            <p:nvPr/>
          </p:nvSpPr>
          <p:spPr bwMode="auto">
            <a:xfrm>
              <a:off x="1885" y="1894"/>
              <a:ext cx="568" cy="405"/>
            </a:xfrm>
            <a:prstGeom prst="rect">
              <a:avLst/>
            </a:prstGeom>
            <a:solidFill>
              <a:srgbClr val="FFFFFF"/>
            </a:solidFill>
            <a:ln w="0">
              <a:solidFill>
                <a:srgbClr val="FF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858" name="Rectangle 22"/>
            <p:cNvSpPr>
              <a:spLocks noChangeArrowheads="1"/>
            </p:cNvSpPr>
            <p:nvPr/>
          </p:nvSpPr>
          <p:spPr bwMode="auto">
            <a:xfrm>
              <a:off x="1885" y="1894"/>
              <a:ext cx="568" cy="405"/>
            </a:xfrm>
            <a:prstGeom prst="rect">
              <a:avLst/>
            </a:prstGeom>
            <a:noFill/>
            <a:ln w="14288">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859" name="Rectangle 23"/>
            <p:cNvSpPr>
              <a:spLocks noChangeArrowheads="1"/>
            </p:cNvSpPr>
            <p:nvPr/>
          </p:nvSpPr>
          <p:spPr bwMode="auto">
            <a:xfrm>
              <a:off x="2056" y="2047"/>
              <a:ext cx="3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b="1">
                  <a:solidFill>
                    <a:srgbClr val="000000"/>
                  </a:solidFill>
                  <a:latin typeface="Nimbus Roman No9 L"/>
                </a:rPr>
                <a:t>Bridge</a:t>
              </a:r>
              <a:endParaRPr lang="en-US" altLang="en-US" sz="1400" b="1">
                <a:solidFill>
                  <a:srgbClr val="000000"/>
                </a:solidFill>
              </a:endParaRPr>
            </a:p>
          </p:txBody>
        </p:sp>
        <p:sp>
          <p:nvSpPr>
            <p:cNvPr id="120860" name="Line 24"/>
            <p:cNvSpPr>
              <a:spLocks noChangeShapeType="1"/>
            </p:cNvSpPr>
            <p:nvPr/>
          </p:nvSpPr>
          <p:spPr bwMode="auto">
            <a:xfrm flipH="1">
              <a:off x="831" y="2461"/>
              <a:ext cx="2757" cy="1"/>
            </a:xfrm>
            <a:prstGeom prst="line">
              <a:avLst/>
            </a:prstGeom>
            <a:noFill/>
            <a:ln w="14288">
              <a:solidFill>
                <a:srgbClr val="FFFF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0861" name="Line 25"/>
            <p:cNvSpPr>
              <a:spLocks noChangeShapeType="1"/>
            </p:cNvSpPr>
            <p:nvPr/>
          </p:nvSpPr>
          <p:spPr bwMode="auto">
            <a:xfrm flipH="1">
              <a:off x="831" y="2461"/>
              <a:ext cx="2757"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0862" name="Rectangle 26"/>
            <p:cNvSpPr>
              <a:spLocks noChangeArrowheads="1"/>
            </p:cNvSpPr>
            <p:nvPr/>
          </p:nvSpPr>
          <p:spPr bwMode="auto">
            <a:xfrm>
              <a:off x="669" y="2623"/>
              <a:ext cx="568" cy="325"/>
            </a:xfrm>
            <a:prstGeom prst="rect">
              <a:avLst/>
            </a:prstGeom>
            <a:solidFill>
              <a:srgbClr val="FFFFFF"/>
            </a:solidFill>
            <a:ln w="0">
              <a:solidFill>
                <a:srgbClr val="FF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863" name="Rectangle 27"/>
            <p:cNvSpPr>
              <a:spLocks noChangeArrowheads="1"/>
            </p:cNvSpPr>
            <p:nvPr/>
          </p:nvSpPr>
          <p:spPr bwMode="auto">
            <a:xfrm>
              <a:off x="669" y="2623"/>
              <a:ext cx="568" cy="325"/>
            </a:xfrm>
            <a:prstGeom prst="rect">
              <a:avLst/>
            </a:prstGeom>
            <a:noFill/>
            <a:ln w="14288">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864" name="Rectangle 28"/>
            <p:cNvSpPr>
              <a:spLocks noChangeArrowheads="1"/>
            </p:cNvSpPr>
            <p:nvPr/>
          </p:nvSpPr>
          <p:spPr bwMode="auto">
            <a:xfrm>
              <a:off x="2758" y="1741"/>
              <a:ext cx="67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b="1">
                  <a:solidFill>
                    <a:srgbClr val="000000"/>
                  </a:solidFill>
                  <a:latin typeface="Nimbus Roman No9 L"/>
                </a:rPr>
                <a:t>Processor bus</a:t>
              </a:r>
              <a:endParaRPr lang="en-US" altLang="en-US" sz="1200" b="1"/>
            </a:p>
          </p:txBody>
        </p:sp>
        <p:sp>
          <p:nvSpPr>
            <p:cNvPr id="120865" name="Rectangle 30"/>
            <p:cNvSpPr>
              <a:spLocks noChangeArrowheads="1"/>
            </p:cNvSpPr>
            <p:nvPr/>
          </p:nvSpPr>
          <p:spPr bwMode="auto">
            <a:xfrm>
              <a:off x="2867" y="2308"/>
              <a:ext cx="36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b="1">
                  <a:solidFill>
                    <a:srgbClr val="000000"/>
                  </a:solidFill>
                  <a:latin typeface="Nimbus Roman No9 L"/>
                </a:rPr>
                <a:t>PCI bus</a:t>
              </a:r>
              <a:endParaRPr lang="en-US" altLang="en-US" sz="1200" b="1"/>
            </a:p>
          </p:txBody>
        </p:sp>
        <p:sp>
          <p:nvSpPr>
            <p:cNvPr id="120866" name="Rectangle 33"/>
            <p:cNvSpPr>
              <a:spLocks noChangeArrowheads="1"/>
            </p:cNvSpPr>
            <p:nvPr/>
          </p:nvSpPr>
          <p:spPr bwMode="auto">
            <a:xfrm>
              <a:off x="822" y="2808"/>
              <a:ext cx="34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memory</a:t>
              </a:r>
              <a:endParaRPr lang="en-US" altLang="en-US" sz="1200">
                <a:solidFill>
                  <a:srgbClr val="000000"/>
                </a:solidFill>
              </a:endParaRPr>
            </a:p>
          </p:txBody>
        </p:sp>
        <p:sp>
          <p:nvSpPr>
            <p:cNvPr id="120867" name="Rectangle 34"/>
            <p:cNvSpPr>
              <a:spLocks noChangeArrowheads="1"/>
            </p:cNvSpPr>
            <p:nvPr/>
          </p:nvSpPr>
          <p:spPr bwMode="auto">
            <a:xfrm>
              <a:off x="777" y="2677"/>
              <a:ext cx="42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latin typeface="Nimbus Roman No9 L"/>
                </a:rPr>
                <a:t>Additional</a:t>
              </a:r>
              <a:endParaRPr lang="en-US" altLang="en-US" sz="1200"/>
            </a:p>
          </p:txBody>
        </p:sp>
        <p:sp>
          <p:nvSpPr>
            <p:cNvPr id="120868" name="Line 35"/>
            <p:cNvSpPr>
              <a:spLocks noChangeShapeType="1"/>
            </p:cNvSpPr>
            <p:nvPr/>
          </p:nvSpPr>
          <p:spPr bwMode="auto">
            <a:xfrm flipV="1">
              <a:off x="1480" y="1569"/>
              <a:ext cx="1" cy="16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0869" name="Line 36"/>
            <p:cNvSpPr>
              <a:spLocks noChangeShapeType="1"/>
            </p:cNvSpPr>
            <p:nvPr/>
          </p:nvSpPr>
          <p:spPr bwMode="auto">
            <a:xfrm flipV="1">
              <a:off x="2858" y="1569"/>
              <a:ext cx="1" cy="16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0870" name="Line 37"/>
            <p:cNvSpPr>
              <a:spLocks noChangeShapeType="1"/>
            </p:cNvSpPr>
            <p:nvPr/>
          </p:nvSpPr>
          <p:spPr bwMode="auto">
            <a:xfrm flipV="1">
              <a:off x="1282" y="3191"/>
              <a:ext cx="1" cy="16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0871" name="Line 38"/>
            <p:cNvSpPr>
              <a:spLocks noChangeShapeType="1"/>
            </p:cNvSpPr>
            <p:nvPr/>
          </p:nvSpPr>
          <p:spPr bwMode="auto">
            <a:xfrm flipV="1">
              <a:off x="2174" y="1732"/>
              <a:ext cx="1" cy="16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0872" name="Line 39"/>
            <p:cNvSpPr>
              <a:spLocks noChangeShapeType="1"/>
            </p:cNvSpPr>
            <p:nvPr/>
          </p:nvSpPr>
          <p:spPr bwMode="auto">
            <a:xfrm flipV="1">
              <a:off x="2174" y="2299"/>
              <a:ext cx="1" cy="16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0873" name="Line 40"/>
            <p:cNvSpPr>
              <a:spLocks noChangeShapeType="1"/>
            </p:cNvSpPr>
            <p:nvPr/>
          </p:nvSpPr>
          <p:spPr bwMode="auto">
            <a:xfrm flipV="1">
              <a:off x="1966" y="3191"/>
              <a:ext cx="1" cy="16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0874" name="Rectangle 41"/>
            <p:cNvSpPr>
              <a:spLocks noChangeArrowheads="1"/>
            </p:cNvSpPr>
            <p:nvPr/>
          </p:nvSpPr>
          <p:spPr bwMode="auto">
            <a:xfrm>
              <a:off x="1723" y="3353"/>
              <a:ext cx="487" cy="324"/>
            </a:xfrm>
            <a:prstGeom prst="rect">
              <a:avLst/>
            </a:prstGeom>
            <a:solidFill>
              <a:srgbClr val="FFFFFF"/>
            </a:solidFill>
            <a:ln w="0">
              <a:solidFill>
                <a:srgbClr val="FF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875" name="Rectangle 42"/>
            <p:cNvSpPr>
              <a:spLocks noChangeArrowheads="1"/>
            </p:cNvSpPr>
            <p:nvPr/>
          </p:nvSpPr>
          <p:spPr bwMode="auto">
            <a:xfrm>
              <a:off x="1723" y="3353"/>
              <a:ext cx="487" cy="324"/>
            </a:xfrm>
            <a:prstGeom prst="rect">
              <a:avLst/>
            </a:prstGeom>
            <a:noFill/>
            <a:ln w="14288">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876" name="Rectangle 43"/>
            <p:cNvSpPr>
              <a:spLocks noChangeArrowheads="1"/>
            </p:cNvSpPr>
            <p:nvPr/>
          </p:nvSpPr>
          <p:spPr bwMode="auto">
            <a:xfrm>
              <a:off x="1813" y="3497"/>
              <a:ext cx="33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000">
                  <a:solidFill>
                    <a:srgbClr val="000000"/>
                  </a:solidFill>
                  <a:latin typeface="Nimbus Roman No9 L"/>
                </a:rPr>
                <a:t>controller</a:t>
              </a:r>
              <a:endParaRPr lang="en-US" altLang="en-US" sz="2400">
                <a:solidFill>
                  <a:srgbClr val="000000"/>
                </a:solidFill>
              </a:endParaRPr>
            </a:p>
          </p:txBody>
        </p:sp>
        <p:sp>
          <p:nvSpPr>
            <p:cNvPr id="120877" name="Rectangle 44"/>
            <p:cNvSpPr>
              <a:spLocks noChangeArrowheads="1"/>
            </p:cNvSpPr>
            <p:nvPr/>
          </p:nvSpPr>
          <p:spPr bwMode="auto">
            <a:xfrm>
              <a:off x="1804" y="3407"/>
              <a:ext cx="20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000">
                  <a:solidFill>
                    <a:srgbClr val="000000"/>
                  </a:solidFill>
                  <a:latin typeface="Nimbus Roman No9 L"/>
                </a:rPr>
                <a:t>CD-R</a:t>
              </a:r>
              <a:endParaRPr lang="en-US" altLang="en-US" sz="2400">
                <a:solidFill>
                  <a:srgbClr val="000000"/>
                </a:solidFill>
              </a:endParaRPr>
            </a:p>
          </p:txBody>
        </p:sp>
        <p:sp>
          <p:nvSpPr>
            <p:cNvPr id="120878" name="Rectangle 45"/>
            <p:cNvSpPr>
              <a:spLocks noChangeArrowheads="1"/>
            </p:cNvSpPr>
            <p:nvPr/>
          </p:nvSpPr>
          <p:spPr bwMode="auto">
            <a:xfrm>
              <a:off x="1993" y="3407"/>
              <a:ext cx="129"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000">
                  <a:solidFill>
                    <a:srgbClr val="000000"/>
                  </a:solidFill>
                  <a:latin typeface="Nimbus Roman No9 L"/>
                </a:rPr>
                <a:t>OM</a:t>
              </a:r>
              <a:endParaRPr lang="en-US" altLang="en-US" sz="2400">
                <a:solidFill>
                  <a:srgbClr val="000000"/>
                </a:solidFill>
              </a:endParaRPr>
            </a:p>
          </p:txBody>
        </p:sp>
        <p:sp>
          <p:nvSpPr>
            <p:cNvPr id="120879" name="Rectangle 46"/>
            <p:cNvSpPr>
              <a:spLocks noChangeArrowheads="1"/>
            </p:cNvSpPr>
            <p:nvPr/>
          </p:nvSpPr>
          <p:spPr bwMode="auto">
            <a:xfrm>
              <a:off x="993" y="3353"/>
              <a:ext cx="568" cy="324"/>
            </a:xfrm>
            <a:prstGeom prst="rect">
              <a:avLst/>
            </a:prstGeom>
            <a:solidFill>
              <a:srgbClr val="FFFFFF"/>
            </a:solidFill>
            <a:ln w="0">
              <a:solidFill>
                <a:srgbClr val="FF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880" name="Rectangle 47"/>
            <p:cNvSpPr>
              <a:spLocks noChangeArrowheads="1"/>
            </p:cNvSpPr>
            <p:nvPr/>
          </p:nvSpPr>
          <p:spPr bwMode="auto">
            <a:xfrm>
              <a:off x="993" y="3353"/>
              <a:ext cx="568" cy="324"/>
            </a:xfrm>
            <a:prstGeom prst="rect">
              <a:avLst/>
            </a:prstGeom>
            <a:noFill/>
            <a:ln w="14288">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881" name="Rectangle 48"/>
            <p:cNvSpPr>
              <a:spLocks noChangeArrowheads="1"/>
            </p:cNvSpPr>
            <p:nvPr/>
          </p:nvSpPr>
          <p:spPr bwMode="auto">
            <a:xfrm>
              <a:off x="1119" y="3497"/>
              <a:ext cx="33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000">
                  <a:solidFill>
                    <a:srgbClr val="000000"/>
                  </a:solidFill>
                  <a:latin typeface="Nimbus Roman No9 L"/>
                </a:rPr>
                <a:t>controller</a:t>
              </a:r>
              <a:endParaRPr lang="en-US" altLang="en-US" sz="2400">
                <a:solidFill>
                  <a:srgbClr val="000000"/>
                </a:solidFill>
              </a:endParaRPr>
            </a:p>
          </p:txBody>
        </p:sp>
        <p:sp>
          <p:nvSpPr>
            <p:cNvPr id="120882" name="Rectangle 49"/>
            <p:cNvSpPr>
              <a:spLocks noChangeArrowheads="1"/>
            </p:cNvSpPr>
            <p:nvPr/>
          </p:nvSpPr>
          <p:spPr bwMode="auto">
            <a:xfrm>
              <a:off x="1201" y="3407"/>
              <a:ext cx="15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000">
                  <a:latin typeface="Nimbus Roman No9 L"/>
                </a:rPr>
                <a:t>Disk</a:t>
              </a:r>
              <a:endParaRPr lang="en-US" altLang="en-US" sz="2400"/>
            </a:p>
          </p:txBody>
        </p:sp>
        <p:sp>
          <p:nvSpPr>
            <p:cNvPr id="120883" name="Rectangle 50"/>
            <p:cNvSpPr>
              <a:spLocks noChangeArrowheads="1"/>
            </p:cNvSpPr>
            <p:nvPr/>
          </p:nvSpPr>
          <p:spPr bwMode="auto">
            <a:xfrm>
              <a:off x="939" y="3839"/>
              <a:ext cx="280" cy="244"/>
            </a:xfrm>
            <a:prstGeom prst="rect">
              <a:avLst/>
            </a:prstGeom>
            <a:noFill/>
            <a:ln w="14288">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884" name="Rectangle 51"/>
            <p:cNvSpPr>
              <a:spLocks noChangeArrowheads="1"/>
            </p:cNvSpPr>
            <p:nvPr/>
          </p:nvSpPr>
          <p:spPr bwMode="auto">
            <a:xfrm>
              <a:off x="1318" y="3839"/>
              <a:ext cx="306" cy="244"/>
            </a:xfrm>
            <a:prstGeom prst="rect">
              <a:avLst/>
            </a:prstGeom>
            <a:noFill/>
            <a:ln w="14288">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885" name="Freeform 52"/>
            <p:cNvSpPr>
              <a:spLocks/>
            </p:cNvSpPr>
            <p:nvPr/>
          </p:nvSpPr>
          <p:spPr bwMode="auto">
            <a:xfrm>
              <a:off x="1074" y="3677"/>
              <a:ext cx="82" cy="162"/>
            </a:xfrm>
            <a:custGeom>
              <a:avLst/>
              <a:gdLst>
                <a:gd name="T0" fmla="*/ 9 w 9"/>
                <a:gd name="T1" fmla="*/ 0 h 18"/>
                <a:gd name="T2" fmla="*/ 9 w 9"/>
                <a:gd name="T3" fmla="*/ 9 h 18"/>
                <a:gd name="T4" fmla="*/ 0 w 9"/>
                <a:gd name="T5" fmla="*/ 9 h 18"/>
                <a:gd name="T6" fmla="*/ 0 w 9"/>
                <a:gd name="T7" fmla="*/ 18 h 18"/>
                <a:gd name="T8" fmla="*/ 0 60000 65536"/>
                <a:gd name="T9" fmla="*/ 0 60000 65536"/>
                <a:gd name="T10" fmla="*/ 0 60000 65536"/>
                <a:gd name="T11" fmla="*/ 0 60000 65536"/>
                <a:gd name="T12" fmla="*/ 0 w 9"/>
                <a:gd name="T13" fmla="*/ 0 h 18"/>
                <a:gd name="T14" fmla="*/ 9 w 9"/>
                <a:gd name="T15" fmla="*/ 18 h 18"/>
              </a:gdLst>
              <a:ahLst/>
              <a:cxnLst>
                <a:cxn ang="T8">
                  <a:pos x="T0" y="T1"/>
                </a:cxn>
                <a:cxn ang="T9">
                  <a:pos x="T2" y="T3"/>
                </a:cxn>
                <a:cxn ang="T10">
                  <a:pos x="T4" y="T5"/>
                </a:cxn>
                <a:cxn ang="T11">
                  <a:pos x="T6" y="T7"/>
                </a:cxn>
              </a:cxnLst>
              <a:rect l="T12" t="T13" r="T14" b="T15"/>
              <a:pathLst>
                <a:path w="9" h="18">
                  <a:moveTo>
                    <a:pt x="9" y="0"/>
                  </a:moveTo>
                  <a:lnTo>
                    <a:pt x="9" y="9"/>
                  </a:lnTo>
                  <a:lnTo>
                    <a:pt x="0" y="9"/>
                  </a:lnTo>
                  <a:lnTo>
                    <a:pt x="0" y="18"/>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0886" name="Freeform 53"/>
            <p:cNvSpPr>
              <a:spLocks/>
            </p:cNvSpPr>
            <p:nvPr/>
          </p:nvSpPr>
          <p:spPr bwMode="auto">
            <a:xfrm>
              <a:off x="1399" y="3677"/>
              <a:ext cx="81" cy="162"/>
            </a:xfrm>
            <a:custGeom>
              <a:avLst/>
              <a:gdLst>
                <a:gd name="T0" fmla="*/ 0 w 9"/>
                <a:gd name="T1" fmla="*/ 0 h 18"/>
                <a:gd name="T2" fmla="*/ 0 w 9"/>
                <a:gd name="T3" fmla="*/ 9 h 18"/>
                <a:gd name="T4" fmla="*/ 9 w 9"/>
                <a:gd name="T5" fmla="*/ 9 h 18"/>
                <a:gd name="T6" fmla="*/ 9 w 9"/>
                <a:gd name="T7" fmla="*/ 18 h 18"/>
                <a:gd name="T8" fmla="*/ 0 60000 65536"/>
                <a:gd name="T9" fmla="*/ 0 60000 65536"/>
                <a:gd name="T10" fmla="*/ 0 60000 65536"/>
                <a:gd name="T11" fmla="*/ 0 60000 65536"/>
                <a:gd name="T12" fmla="*/ 0 w 9"/>
                <a:gd name="T13" fmla="*/ 0 h 18"/>
                <a:gd name="T14" fmla="*/ 9 w 9"/>
                <a:gd name="T15" fmla="*/ 18 h 18"/>
              </a:gdLst>
              <a:ahLst/>
              <a:cxnLst>
                <a:cxn ang="T8">
                  <a:pos x="T0" y="T1"/>
                </a:cxn>
                <a:cxn ang="T9">
                  <a:pos x="T2" y="T3"/>
                </a:cxn>
                <a:cxn ang="T10">
                  <a:pos x="T4" y="T5"/>
                </a:cxn>
                <a:cxn ang="T11">
                  <a:pos x="T6" y="T7"/>
                </a:cxn>
              </a:cxnLst>
              <a:rect l="T12" t="T13" r="T14" b="T15"/>
              <a:pathLst>
                <a:path w="9" h="18">
                  <a:moveTo>
                    <a:pt x="0" y="0"/>
                  </a:moveTo>
                  <a:lnTo>
                    <a:pt x="0" y="9"/>
                  </a:lnTo>
                  <a:lnTo>
                    <a:pt x="9" y="9"/>
                  </a:lnTo>
                  <a:lnTo>
                    <a:pt x="9" y="18"/>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0887" name="Rectangle 54"/>
            <p:cNvSpPr>
              <a:spLocks noChangeArrowheads="1"/>
            </p:cNvSpPr>
            <p:nvPr/>
          </p:nvSpPr>
          <p:spPr bwMode="auto">
            <a:xfrm>
              <a:off x="966" y="3911"/>
              <a:ext cx="22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000">
                  <a:latin typeface="Nimbus Roman No9 L"/>
                </a:rPr>
                <a:t>Disk</a:t>
              </a:r>
              <a:r>
                <a:rPr lang="en-US" altLang="en-US" sz="1000">
                  <a:solidFill>
                    <a:srgbClr val="00FFFF"/>
                  </a:solidFill>
                  <a:latin typeface="Nimbus Roman No9 L"/>
                </a:rPr>
                <a:t> </a:t>
              </a:r>
              <a:r>
                <a:rPr lang="en-US" altLang="en-US" sz="1000">
                  <a:solidFill>
                    <a:srgbClr val="000000"/>
                  </a:solidFill>
                  <a:latin typeface="Nimbus Roman No9 L"/>
                </a:rPr>
                <a:t>1</a:t>
              </a:r>
              <a:endParaRPr lang="en-US" altLang="en-US" sz="2400">
                <a:solidFill>
                  <a:srgbClr val="000000"/>
                </a:solidFill>
              </a:endParaRPr>
            </a:p>
          </p:txBody>
        </p:sp>
        <p:sp>
          <p:nvSpPr>
            <p:cNvPr id="120888" name="Rectangle 55"/>
            <p:cNvSpPr>
              <a:spLocks noChangeArrowheads="1"/>
            </p:cNvSpPr>
            <p:nvPr/>
          </p:nvSpPr>
          <p:spPr bwMode="auto">
            <a:xfrm>
              <a:off x="1363" y="3911"/>
              <a:ext cx="22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000">
                  <a:latin typeface="Nimbus Roman No9 L"/>
                </a:rPr>
                <a:t>Disk</a:t>
              </a:r>
              <a:r>
                <a:rPr lang="en-US" altLang="en-US" sz="1000">
                  <a:solidFill>
                    <a:srgbClr val="00FFFF"/>
                  </a:solidFill>
                  <a:latin typeface="Nimbus Roman No9 L"/>
                </a:rPr>
                <a:t> </a:t>
              </a:r>
              <a:r>
                <a:rPr lang="en-US" altLang="en-US" sz="1000">
                  <a:solidFill>
                    <a:srgbClr val="000000"/>
                  </a:solidFill>
                  <a:latin typeface="Nimbus Roman No9 L"/>
                </a:rPr>
                <a:t>2</a:t>
              </a:r>
              <a:endParaRPr lang="en-US" altLang="en-US" sz="2400">
                <a:solidFill>
                  <a:srgbClr val="000000"/>
                </a:solidFill>
              </a:endParaRPr>
            </a:p>
          </p:txBody>
        </p:sp>
        <p:sp>
          <p:nvSpPr>
            <p:cNvPr id="120889" name="Line 56"/>
            <p:cNvSpPr>
              <a:spLocks noChangeShapeType="1"/>
            </p:cNvSpPr>
            <p:nvPr/>
          </p:nvSpPr>
          <p:spPr bwMode="auto">
            <a:xfrm flipV="1">
              <a:off x="1966" y="3677"/>
              <a:ext cx="1" cy="16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0890" name="Rectangle 57"/>
            <p:cNvSpPr>
              <a:spLocks noChangeArrowheads="1"/>
            </p:cNvSpPr>
            <p:nvPr/>
          </p:nvSpPr>
          <p:spPr bwMode="auto">
            <a:xfrm>
              <a:off x="1804" y="3839"/>
              <a:ext cx="324" cy="244"/>
            </a:xfrm>
            <a:prstGeom prst="rect">
              <a:avLst/>
            </a:prstGeom>
            <a:solidFill>
              <a:srgbClr val="FFFFFF"/>
            </a:solidFill>
            <a:ln w="0">
              <a:solidFill>
                <a:srgbClr val="FF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891" name="Rectangle 58"/>
            <p:cNvSpPr>
              <a:spLocks noChangeArrowheads="1"/>
            </p:cNvSpPr>
            <p:nvPr/>
          </p:nvSpPr>
          <p:spPr bwMode="auto">
            <a:xfrm>
              <a:off x="1804" y="3839"/>
              <a:ext cx="324" cy="244"/>
            </a:xfrm>
            <a:prstGeom prst="rect">
              <a:avLst/>
            </a:prstGeom>
            <a:noFill/>
            <a:ln w="14288">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892" name="Rectangle 59"/>
            <p:cNvSpPr>
              <a:spLocks noChangeArrowheads="1"/>
            </p:cNvSpPr>
            <p:nvPr/>
          </p:nvSpPr>
          <p:spPr bwMode="auto">
            <a:xfrm>
              <a:off x="1876" y="3938"/>
              <a:ext cx="59"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000">
                  <a:latin typeface="Nimbus Roman No9 L"/>
                </a:rPr>
                <a:t>R</a:t>
              </a:r>
              <a:endParaRPr lang="en-US" altLang="en-US" sz="2400"/>
            </a:p>
          </p:txBody>
        </p:sp>
        <p:sp>
          <p:nvSpPr>
            <p:cNvPr id="120893" name="Rectangle 60"/>
            <p:cNvSpPr>
              <a:spLocks noChangeArrowheads="1"/>
            </p:cNvSpPr>
            <p:nvPr/>
          </p:nvSpPr>
          <p:spPr bwMode="auto">
            <a:xfrm>
              <a:off x="1930" y="3938"/>
              <a:ext cx="129"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000">
                  <a:latin typeface="Nimbus Roman No9 L"/>
                </a:rPr>
                <a:t>OM</a:t>
              </a:r>
              <a:endParaRPr lang="en-US" altLang="en-US" sz="2400"/>
            </a:p>
          </p:txBody>
        </p:sp>
        <p:sp>
          <p:nvSpPr>
            <p:cNvPr id="120894" name="Rectangle 61"/>
            <p:cNvSpPr>
              <a:spLocks noChangeArrowheads="1"/>
            </p:cNvSpPr>
            <p:nvPr/>
          </p:nvSpPr>
          <p:spPr bwMode="auto">
            <a:xfrm>
              <a:off x="1894" y="3857"/>
              <a:ext cx="1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000">
                  <a:latin typeface="Nimbus Roman No9 L"/>
                </a:rPr>
                <a:t>CD-</a:t>
              </a:r>
              <a:endParaRPr lang="en-US" altLang="en-US" sz="2400"/>
            </a:p>
          </p:txBody>
        </p:sp>
        <p:sp>
          <p:nvSpPr>
            <p:cNvPr id="120895" name="Rectangle 62"/>
            <p:cNvSpPr>
              <a:spLocks noChangeArrowheads="1"/>
            </p:cNvSpPr>
            <p:nvPr/>
          </p:nvSpPr>
          <p:spPr bwMode="auto">
            <a:xfrm>
              <a:off x="1318" y="2623"/>
              <a:ext cx="567" cy="325"/>
            </a:xfrm>
            <a:prstGeom prst="rect">
              <a:avLst/>
            </a:prstGeom>
            <a:solidFill>
              <a:srgbClr val="FFFFFF"/>
            </a:solidFill>
            <a:ln w="0">
              <a:solidFill>
                <a:srgbClr val="FF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896" name="Rectangle 63"/>
            <p:cNvSpPr>
              <a:spLocks noChangeArrowheads="1"/>
            </p:cNvSpPr>
            <p:nvPr/>
          </p:nvSpPr>
          <p:spPr bwMode="auto">
            <a:xfrm>
              <a:off x="1318" y="2623"/>
              <a:ext cx="567" cy="325"/>
            </a:xfrm>
            <a:prstGeom prst="rect">
              <a:avLst/>
            </a:prstGeom>
            <a:noFill/>
            <a:ln w="14288">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897" name="Rectangle 64"/>
            <p:cNvSpPr>
              <a:spLocks noChangeArrowheads="1"/>
            </p:cNvSpPr>
            <p:nvPr/>
          </p:nvSpPr>
          <p:spPr bwMode="auto">
            <a:xfrm>
              <a:off x="1516" y="2677"/>
              <a:ext cx="22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latin typeface="Nimbus Roman No9 L"/>
                </a:rPr>
                <a:t>SCSI</a:t>
              </a:r>
              <a:endParaRPr lang="en-US" altLang="en-US" sz="1200"/>
            </a:p>
          </p:txBody>
        </p:sp>
        <p:sp>
          <p:nvSpPr>
            <p:cNvPr id="120898" name="Rectangle 65"/>
            <p:cNvSpPr>
              <a:spLocks noChangeArrowheads="1"/>
            </p:cNvSpPr>
            <p:nvPr/>
          </p:nvSpPr>
          <p:spPr bwMode="auto">
            <a:xfrm>
              <a:off x="1444" y="2767"/>
              <a:ext cx="3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controller</a:t>
              </a:r>
              <a:endParaRPr lang="en-US" altLang="en-US" sz="1200">
                <a:solidFill>
                  <a:srgbClr val="000000"/>
                </a:solidFill>
              </a:endParaRPr>
            </a:p>
          </p:txBody>
        </p:sp>
        <p:sp>
          <p:nvSpPr>
            <p:cNvPr id="120899" name="Line 66"/>
            <p:cNvSpPr>
              <a:spLocks noChangeShapeType="1"/>
            </p:cNvSpPr>
            <p:nvPr/>
          </p:nvSpPr>
          <p:spPr bwMode="auto">
            <a:xfrm flipH="1">
              <a:off x="1074" y="3191"/>
              <a:ext cx="1054"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0900" name="Rectangle 67"/>
            <p:cNvSpPr>
              <a:spLocks noChangeArrowheads="1"/>
            </p:cNvSpPr>
            <p:nvPr/>
          </p:nvSpPr>
          <p:spPr bwMode="auto">
            <a:xfrm>
              <a:off x="2615" y="2623"/>
              <a:ext cx="486" cy="325"/>
            </a:xfrm>
            <a:prstGeom prst="rect">
              <a:avLst/>
            </a:prstGeom>
            <a:solidFill>
              <a:srgbClr val="FFFFFF"/>
            </a:solidFill>
            <a:ln w="0">
              <a:solidFill>
                <a:srgbClr val="FF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901" name="Rectangle 68"/>
            <p:cNvSpPr>
              <a:spLocks noChangeArrowheads="1"/>
            </p:cNvSpPr>
            <p:nvPr/>
          </p:nvSpPr>
          <p:spPr bwMode="auto">
            <a:xfrm>
              <a:off x="2615" y="2623"/>
              <a:ext cx="486" cy="325"/>
            </a:xfrm>
            <a:prstGeom prst="rect">
              <a:avLst/>
            </a:prstGeom>
            <a:noFill/>
            <a:ln w="14288">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902" name="Rectangle 69"/>
            <p:cNvSpPr>
              <a:spLocks noChangeArrowheads="1"/>
            </p:cNvSpPr>
            <p:nvPr/>
          </p:nvSpPr>
          <p:spPr bwMode="auto">
            <a:xfrm>
              <a:off x="2777" y="2677"/>
              <a:ext cx="19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USB</a:t>
              </a:r>
              <a:endParaRPr lang="en-US" altLang="en-US" sz="1200">
                <a:solidFill>
                  <a:srgbClr val="000000"/>
                </a:solidFill>
              </a:endParaRPr>
            </a:p>
          </p:txBody>
        </p:sp>
        <p:sp>
          <p:nvSpPr>
            <p:cNvPr id="120903" name="Rectangle 70"/>
            <p:cNvSpPr>
              <a:spLocks noChangeArrowheads="1"/>
            </p:cNvSpPr>
            <p:nvPr/>
          </p:nvSpPr>
          <p:spPr bwMode="auto">
            <a:xfrm>
              <a:off x="2663" y="2767"/>
              <a:ext cx="3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controller</a:t>
              </a:r>
              <a:endParaRPr lang="en-US" altLang="en-US" sz="1200">
                <a:solidFill>
                  <a:srgbClr val="000000"/>
                </a:solidFill>
              </a:endParaRPr>
            </a:p>
          </p:txBody>
        </p:sp>
        <p:sp>
          <p:nvSpPr>
            <p:cNvPr id="120904" name="Freeform 71"/>
            <p:cNvSpPr>
              <a:spLocks/>
            </p:cNvSpPr>
            <p:nvPr/>
          </p:nvSpPr>
          <p:spPr bwMode="auto">
            <a:xfrm>
              <a:off x="2858" y="3515"/>
              <a:ext cx="162" cy="162"/>
            </a:xfrm>
            <a:custGeom>
              <a:avLst/>
              <a:gdLst>
                <a:gd name="T0" fmla="*/ 81 w 162"/>
                <a:gd name="T1" fmla="*/ 81 h 162"/>
                <a:gd name="T2" fmla="*/ 81 w 162"/>
                <a:gd name="T3" fmla="*/ 0 h 162"/>
                <a:gd name="T4" fmla="*/ 45 w 162"/>
                <a:gd name="T5" fmla="*/ 9 h 162"/>
                <a:gd name="T6" fmla="*/ 27 w 162"/>
                <a:gd name="T7" fmla="*/ 27 h 162"/>
                <a:gd name="T8" fmla="*/ 9 w 162"/>
                <a:gd name="T9" fmla="*/ 45 h 162"/>
                <a:gd name="T10" fmla="*/ 0 w 162"/>
                <a:gd name="T11" fmla="*/ 81 h 162"/>
                <a:gd name="T12" fmla="*/ 9 w 162"/>
                <a:gd name="T13" fmla="*/ 117 h 162"/>
                <a:gd name="T14" fmla="*/ 27 w 162"/>
                <a:gd name="T15" fmla="*/ 135 h 162"/>
                <a:gd name="T16" fmla="*/ 45 w 162"/>
                <a:gd name="T17" fmla="*/ 153 h 162"/>
                <a:gd name="T18" fmla="*/ 81 w 162"/>
                <a:gd name="T19" fmla="*/ 162 h 162"/>
                <a:gd name="T20" fmla="*/ 117 w 162"/>
                <a:gd name="T21" fmla="*/ 153 h 162"/>
                <a:gd name="T22" fmla="*/ 135 w 162"/>
                <a:gd name="T23" fmla="*/ 135 h 162"/>
                <a:gd name="T24" fmla="*/ 153 w 162"/>
                <a:gd name="T25" fmla="*/ 117 h 162"/>
                <a:gd name="T26" fmla="*/ 162 w 162"/>
                <a:gd name="T27" fmla="*/ 81 h 162"/>
                <a:gd name="T28" fmla="*/ 153 w 162"/>
                <a:gd name="T29" fmla="*/ 45 h 162"/>
                <a:gd name="T30" fmla="*/ 135 w 162"/>
                <a:gd name="T31" fmla="*/ 27 h 162"/>
                <a:gd name="T32" fmla="*/ 117 w 162"/>
                <a:gd name="T33" fmla="*/ 9 h 162"/>
                <a:gd name="T34" fmla="*/ 81 w 162"/>
                <a:gd name="T35" fmla="*/ 0 h 162"/>
                <a:gd name="T36" fmla="*/ 81 w 162"/>
                <a:gd name="T37" fmla="*/ 81 h 1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2"/>
                <a:gd name="T58" fmla="*/ 0 h 162"/>
                <a:gd name="T59" fmla="*/ 162 w 162"/>
                <a:gd name="T60" fmla="*/ 162 h 1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2" h="162">
                  <a:moveTo>
                    <a:pt x="81" y="81"/>
                  </a:moveTo>
                  <a:lnTo>
                    <a:pt x="81" y="0"/>
                  </a:lnTo>
                  <a:lnTo>
                    <a:pt x="45" y="9"/>
                  </a:lnTo>
                  <a:lnTo>
                    <a:pt x="27" y="27"/>
                  </a:lnTo>
                  <a:lnTo>
                    <a:pt x="9" y="45"/>
                  </a:lnTo>
                  <a:lnTo>
                    <a:pt x="0" y="81"/>
                  </a:lnTo>
                  <a:lnTo>
                    <a:pt x="9" y="117"/>
                  </a:lnTo>
                  <a:lnTo>
                    <a:pt x="27" y="135"/>
                  </a:lnTo>
                  <a:lnTo>
                    <a:pt x="45" y="153"/>
                  </a:lnTo>
                  <a:lnTo>
                    <a:pt x="81" y="162"/>
                  </a:lnTo>
                  <a:lnTo>
                    <a:pt x="117" y="153"/>
                  </a:lnTo>
                  <a:lnTo>
                    <a:pt x="135" y="135"/>
                  </a:lnTo>
                  <a:lnTo>
                    <a:pt x="153" y="117"/>
                  </a:lnTo>
                  <a:lnTo>
                    <a:pt x="162" y="81"/>
                  </a:lnTo>
                  <a:lnTo>
                    <a:pt x="153" y="45"/>
                  </a:lnTo>
                  <a:lnTo>
                    <a:pt x="135" y="27"/>
                  </a:lnTo>
                  <a:lnTo>
                    <a:pt x="117" y="9"/>
                  </a:lnTo>
                  <a:lnTo>
                    <a:pt x="81" y="0"/>
                  </a:lnTo>
                  <a:lnTo>
                    <a:pt x="81" y="81"/>
                  </a:lnTo>
                  <a:close/>
                </a:path>
              </a:pathLst>
            </a:custGeom>
            <a:solidFill>
              <a:srgbClr val="FFFFFF"/>
            </a:solidFill>
            <a:ln w="0">
              <a:solidFill>
                <a:srgbClr val="FFFFFF"/>
              </a:solidFill>
              <a:prstDash val="solid"/>
              <a:round/>
              <a:headEnd/>
              <a:tailEnd/>
            </a:ln>
          </p:spPr>
          <p:txBody>
            <a:bodyPr/>
            <a:lstStyle/>
            <a:p>
              <a:endParaRPr lang="en-IN"/>
            </a:p>
          </p:txBody>
        </p:sp>
        <p:sp>
          <p:nvSpPr>
            <p:cNvPr id="120905" name="Rectangle 72"/>
            <p:cNvSpPr>
              <a:spLocks noChangeArrowheads="1"/>
            </p:cNvSpPr>
            <p:nvPr/>
          </p:nvSpPr>
          <p:spPr bwMode="auto">
            <a:xfrm>
              <a:off x="2390" y="3191"/>
              <a:ext cx="306" cy="243"/>
            </a:xfrm>
            <a:prstGeom prst="rect">
              <a:avLst/>
            </a:prstGeom>
            <a:noFill/>
            <a:ln w="14288">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906" name="Rectangle 73"/>
            <p:cNvSpPr>
              <a:spLocks noChangeArrowheads="1"/>
            </p:cNvSpPr>
            <p:nvPr/>
          </p:nvSpPr>
          <p:spPr bwMode="auto">
            <a:xfrm>
              <a:off x="2444" y="3263"/>
              <a:ext cx="5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000">
                  <a:solidFill>
                    <a:srgbClr val="000000"/>
                  </a:solidFill>
                  <a:latin typeface="Nimbus Roman No9 L"/>
                </a:rPr>
                <a:t>V</a:t>
              </a:r>
              <a:endParaRPr lang="en-US" altLang="en-US" sz="2400">
                <a:solidFill>
                  <a:srgbClr val="000000"/>
                </a:solidFill>
              </a:endParaRPr>
            </a:p>
          </p:txBody>
        </p:sp>
        <p:sp>
          <p:nvSpPr>
            <p:cNvPr id="120907" name="Rectangle 74"/>
            <p:cNvSpPr>
              <a:spLocks noChangeArrowheads="1"/>
            </p:cNvSpPr>
            <p:nvPr/>
          </p:nvSpPr>
          <p:spPr bwMode="auto">
            <a:xfrm>
              <a:off x="2498" y="3263"/>
              <a:ext cx="15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000">
                  <a:solidFill>
                    <a:srgbClr val="000000"/>
                  </a:solidFill>
                  <a:latin typeface="Nimbus Roman No9 L"/>
                </a:rPr>
                <a:t>ideo</a:t>
              </a:r>
              <a:endParaRPr lang="en-US" altLang="en-US" sz="2400">
                <a:solidFill>
                  <a:srgbClr val="000000"/>
                </a:solidFill>
              </a:endParaRPr>
            </a:p>
          </p:txBody>
        </p:sp>
        <p:sp>
          <p:nvSpPr>
            <p:cNvPr id="120908" name="Rectangle 75"/>
            <p:cNvSpPr>
              <a:spLocks noChangeArrowheads="1"/>
            </p:cNvSpPr>
            <p:nvPr/>
          </p:nvSpPr>
          <p:spPr bwMode="auto">
            <a:xfrm>
              <a:off x="2507" y="3839"/>
              <a:ext cx="378" cy="244"/>
            </a:xfrm>
            <a:prstGeom prst="rect">
              <a:avLst/>
            </a:prstGeom>
            <a:noFill/>
            <a:ln w="14288">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909" name="Rectangle 76"/>
            <p:cNvSpPr>
              <a:spLocks noChangeArrowheads="1"/>
            </p:cNvSpPr>
            <p:nvPr/>
          </p:nvSpPr>
          <p:spPr bwMode="auto">
            <a:xfrm>
              <a:off x="2534" y="3911"/>
              <a:ext cx="5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000">
                  <a:solidFill>
                    <a:srgbClr val="000000"/>
                  </a:solidFill>
                  <a:latin typeface="Nimbus Roman No9 L"/>
                </a:rPr>
                <a:t>K</a:t>
              </a:r>
              <a:endParaRPr lang="en-US" altLang="en-US" sz="2400">
                <a:solidFill>
                  <a:srgbClr val="000000"/>
                </a:solidFill>
              </a:endParaRPr>
            </a:p>
          </p:txBody>
        </p:sp>
        <p:sp>
          <p:nvSpPr>
            <p:cNvPr id="120910" name="Rectangle 77"/>
            <p:cNvSpPr>
              <a:spLocks noChangeArrowheads="1"/>
            </p:cNvSpPr>
            <p:nvPr/>
          </p:nvSpPr>
          <p:spPr bwMode="auto">
            <a:xfrm>
              <a:off x="2597" y="3911"/>
              <a:ext cx="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000">
                  <a:latin typeface="Nimbus Roman No9 L"/>
                </a:rPr>
                <a:t>e</a:t>
              </a:r>
              <a:endParaRPr lang="en-US" altLang="en-US" sz="2400"/>
            </a:p>
          </p:txBody>
        </p:sp>
        <p:sp>
          <p:nvSpPr>
            <p:cNvPr id="120911" name="Rectangle 78"/>
            <p:cNvSpPr>
              <a:spLocks noChangeArrowheads="1"/>
            </p:cNvSpPr>
            <p:nvPr/>
          </p:nvSpPr>
          <p:spPr bwMode="auto">
            <a:xfrm>
              <a:off x="2624" y="3911"/>
              <a:ext cx="245"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000">
                  <a:solidFill>
                    <a:srgbClr val="000000"/>
                  </a:solidFill>
                  <a:latin typeface="Nimbus Roman No9 L"/>
                </a:rPr>
                <a:t>yboard</a:t>
              </a:r>
              <a:endParaRPr lang="en-US" altLang="en-US" sz="2400">
                <a:solidFill>
                  <a:srgbClr val="000000"/>
                </a:solidFill>
              </a:endParaRPr>
            </a:p>
          </p:txBody>
        </p:sp>
        <p:sp>
          <p:nvSpPr>
            <p:cNvPr id="120912" name="Rectangle 79"/>
            <p:cNvSpPr>
              <a:spLocks noChangeArrowheads="1"/>
            </p:cNvSpPr>
            <p:nvPr/>
          </p:nvSpPr>
          <p:spPr bwMode="auto">
            <a:xfrm>
              <a:off x="3038" y="3839"/>
              <a:ext cx="307" cy="244"/>
            </a:xfrm>
            <a:prstGeom prst="rect">
              <a:avLst/>
            </a:prstGeom>
            <a:noFill/>
            <a:ln w="14288">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913" name="Rectangle 80"/>
            <p:cNvSpPr>
              <a:spLocks noChangeArrowheads="1"/>
            </p:cNvSpPr>
            <p:nvPr/>
          </p:nvSpPr>
          <p:spPr bwMode="auto">
            <a:xfrm>
              <a:off x="3092" y="3911"/>
              <a:ext cx="219"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000">
                  <a:solidFill>
                    <a:srgbClr val="000000"/>
                  </a:solidFill>
                  <a:latin typeface="Nimbus Roman No9 L"/>
                </a:rPr>
                <a:t>Game</a:t>
              </a:r>
              <a:endParaRPr lang="en-US" altLang="en-US" sz="2400">
                <a:solidFill>
                  <a:srgbClr val="000000"/>
                </a:solidFill>
              </a:endParaRPr>
            </a:p>
          </p:txBody>
        </p:sp>
        <p:sp>
          <p:nvSpPr>
            <p:cNvPr id="120914" name="Rectangle 81"/>
            <p:cNvSpPr>
              <a:spLocks noChangeArrowheads="1"/>
            </p:cNvSpPr>
            <p:nvPr/>
          </p:nvSpPr>
          <p:spPr bwMode="auto">
            <a:xfrm>
              <a:off x="3264" y="3110"/>
              <a:ext cx="324" cy="243"/>
            </a:xfrm>
            <a:prstGeom prst="rect">
              <a:avLst/>
            </a:prstGeom>
            <a:solidFill>
              <a:srgbClr val="FFFFFF"/>
            </a:solidFill>
            <a:ln w="0">
              <a:solidFill>
                <a:srgbClr val="FF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915" name="Rectangle 82"/>
            <p:cNvSpPr>
              <a:spLocks noChangeArrowheads="1"/>
            </p:cNvSpPr>
            <p:nvPr/>
          </p:nvSpPr>
          <p:spPr bwMode="auto">
            <a:xfrm>
              <a:off x="3264" y="3110"/>
              <a:ext cx="324" cy="243"/>
            </a:xfrm>
            <a:prstGeom prst="rect">
              <a:avLst/>
            </a:prstGeom>
            <a:noFill/>
            <a:ln w="14288">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916" name="Rectangle 83"/>
            <p:cNvSpPr>
              <a:spLocks noChangeArrowheads="1"/>
            </p:cNvSpPr>
            <p:nvPr/>
          </p:nvSpPr>
          <p:spPr bwMode="auto">
            <a:xfrm>
              <a:off x="3363" y="3209"/>
              <a:ext cx="14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000">
                  <a:solidFill>
                    <a:srgbClr val="000000"/>
                  </a:solidFill>
                  <a:latin typeface="Nimbus Roman No9 L"/>
                </a:rPr>
                <a:t>disk</a:t>
              </a:r>
              <a:endParaRPr lang="en-US" altLang="en-US" sz="2400">
                <a:solidFill>
                  <a:srgbClr val="000000"/>
                </a:solidFill>
              </a:endParaRPr>
            </a:p>
          </p:txBody>
        </p:sp>
        <p:sp>
          <p:nvSpPr>
            <p:cNvPr id="120917" name="Rectangle 84"/>
            <p:cNvSpPr>
              <a:spLocks noChangeArrowheads="1"/>
            </p:cNvSpPr>
            <p:nvPr/>
          </p:nvSpPr>
          <p:spPr bwMode="auto">
            <a:xfrm>
              <a:off x="3363" y="3128"/>
              <a:ext cx="13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000">
                  <a:solidFill>
                    <a:srgbClr val="000000"/>
                  </a:solidFill>
                  <a:latin typeface="Nimbus Roman No9 L"/>
                </a:rPr>
                <a:t>IDE</a:t>
              </a:r>
              <a:endParaRPr lang="en-US" altLang="en-US" sz="2400">
                <a:solidFill>
                  <a:srgbClr val="000000"/>
                </a:solidFill>
              </a:endParaRPr>
            </a:p>
          </p:txBody>
        </p:sp>
        <p:sp>
          <p:nvSpPr>
            <p:cNvPr id="120918" name="Rectangle 85"/>
            <p:cNvSpPr>
              <a:spLocks noChangeArrowheads="1"/>
            </p:cNvSpPr>
            <p:nvPr/>
          </p:nvSpPr>
          <p:spPr bwMode="auto">
            <a:xfrm>
              <a:off x="1732" y="3065"/>
              <a:ext cx="22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000">
                  <a:solidFill>
                    <a:srgbClr val="000000"/>
                  </a:solidFill>
                  <a:latin typeface="Nimbus Roman No9 L"/>
                </a:rPr>
                <a:t>SCSI b</a:t>
              </a:r>
              <a:endParaRPr lang="en-US" altLang="en-US" sz="2400"/>
            </a:p>
          </p:txBody>
        </p:sp>
        <p:sp>
          <p:nvSpPr>
            <p:cNvPr id="120919" name="Rectangle 86"/>
            <p:cNvSpPr>
              <a:spLocks noChangeArrowheads="1"/>
            </p:cNvSpPr>
            <p:nvPr/>
          </p:nvSpPr>
          <p:spPr bwMode="auto">
            <a:xfrm>
              <a:off x="1956" y="3065"/>
              <a:ext cx="7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000">
                  <a:solidFill>
                    <a:srgbClr val="000000"/>
                  </a:solidFill>
                  <a:latin typeface="Nimbus Roman No9 L"/>
                </a:rPr>
                <a:t>us</a:t>
              </a:r>
              <a:endParaRPr lang="en-US" altLang="en-US" sz="2400"/>
            </a:p>
          </p:txBody>
        </p:sp>
        <p:sp>
          <p:nvSpPr>
            <p:cNvPr id="120920" name="Rectangle 87"/>
            <p:cNvSpPr>
              <a:spLocks noChangeArrowheads="1"/>
            </p:cNvSpPr>
            <p:nvPr/>
          </p:nvSpPr>
          <p:spPr bwMode="auto">
            <a:xfrm>
              <a:off x="3183" y="2623"/>
              <a:ext cx="486" cy="325"/>
            </a:xfrm>
            <a:prstGeom prst="rect">
              <a:avLst/>
            </a:prstGeom>
            <a:solidFill>
              <a:srgbClr val="FFFFFF"/>
            </a:solidFill>
            <a:ln w="0">
              <a:solidFill>
                <a:srgbClr val="FF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921" name="Rectangle 88"/>
            <p:cNvSpPr>
              <a:spLocks noChangeArrowheads="1"/>
            </p:cNvSpPr>
            <p:nvPr/>
          </p:nvSpPr>
          <p:spPr bwMode="auto">
            <a:xfrm>
              <a:off x="3183" y="2623"/>
              <a:ext cx="486" cy="325"/>
            </a:xfrm>
            <a:prstGeom prst="rect">
              <a:avLst/>
            </a:prstGeom>
            <a:noFill/>
            <a:ln w="14288">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922" name="Rectangle 89"/>
            <p:cNvSpPr>
              <a:spLocks noChangeArrowheads="1"/>
            </p:cNvSpPr>
            <p:nvPr/>
          </p:nvSpPr>
          <p:spPr bwMode="auto">
            <a:xfrm>
              <a:off x="3363" y="2677"/>
              <a:ext cx="15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ISA</a:t>
              </a:r>
              <a:endParaRPr lang="en-US" altLang="en-US" sz="1200">
                <a:solidFill>
                  <a:srgbClr val="000000"/>
                </a:solidFill>
              </a:endParaRPr>
            </a:p>
          </p:txBody>
        </p:sp>
        <p:sp>
          <p:nvSpPr>
            <p:cNvPr id="120923" name="Line 92"/>
            <p:cNvSpPr>
              <a:spLocks noChangeShapeType="1"/>
            </p:cNvSpPr>
            <p:nvPr/>
          </p:nvSpPr>
          <p:spPr bwMode="auto">
            <a:xfrm flipV="1">
              <a:off x="2291" y="2461"/>
              <a:ext cx="1" cy="16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0924" name="Rectangle 93"/>
            <p:cNvSpPr>
              <a:spLocks noChangeArrowheads="1"/>
            </p:cNvSpPr>
            <p:nvPr/>
          </p:nvSpPr>
          <p:spPr bwMode="auto">
            <a:xfrm>
              <a:off x="2047" y="2623"/>
              <a:ext cx="487" cy="325"/>
            </a:xfrm>
            <a:prstGeom prst="rect">
              <a:avLst/>
            </a:prstGeom>
            <a:solidFill>
              <a:srgbClr val="FFFFFF"/>
            </a:solidFill>
            <a:ln w="0">
              <a:solidFill>
                <a:srgbClr val="FFFFFF"/>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925" name="Rectangle 94"/>
            <p:cNvSpPr>
              <a:spLocks noChangeArrowheads="1"/>
            </p:cNvSpPr>
            <p:nvPr/>
          </p:nvSpPr>
          <p:spPr bwMode="auto">
            <a:xfrm>
              <a:off x="2047" y="2623"/>
              <a:ext cx="487" cy="325"/>
            </a:xfrm>
            <a:prstGeom prst="rect">
              <a:avLst/>
            </a:prstGeom>
            <a:noFill/>
            <a:ln w="14288">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0926" name="Rectangle 95"/>
            <p:cNvSpPr>
              <a:spLocks noChangeArrowheads="1"/>
            </p:cNvSpPr>
            <p:nvPr/>
          </p:nvSpPr>
          <p:spPr bwMode="auto">
            <a:xfrm>
              <a:off x="2135" y="2677"/>
              <a:ext cx="36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Ethernet</a:t>
              </a:r>
              <a:endParaRPr lang="en-US" altLang="en-US" sz="1200">
                <a:solidFill>
                  <a:srgbClr val="000000"/>
                </a:solidFill>
              </a:endParaRPr>
            </a:p>
          </p:txBody>
        </p:sp>
        <p:sp>
          <p:nvSpPr>
            <p:cNvPr id="120927" name="Rectangle 96"/>
            <p:cNvSpPr>
              <a:spLocks noChangeArrowheads="1"/>
            </p:cNvSpPr>
            <p:nvPr/>
          </p:nvSpPr>
          <p:spPr bwMode="auto">
            <a:xfrm>
              <a:off x="2146" y="2767"/>
              <a:ext cx="37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Interface</a:t>
              </a:r>
              <a:endParaRPr lang="en-US" altLang="en-US" sz="1200">
                <a:solidFill>
                  <a:srgbClr val="000000"/>
                </a:solidFill>
              </a:endParaRPr>
            </a:p>
          </p:txBody>
        </p:sp>
        <p:sp>
          <p:nvSpPr>
            <p:cNvPr id="120928" name="Oval 98"/>
            <p:cNvSpPr>
              <a:spLocks noChangeArrowheads="1"/>
            </p:cNvSpPr>
            <p:nvPr/>
          </p:nvSpPr>
          <p:spPr bwMode="auto">
            <a:xfrm>
              <a:off x="2836" y="3504"/>
              <a:ext cx="196" cy="178"/>
            </a:xfrm>
            <a:prstGeom prst="ellipse">
              <a:avLst/>
            </a:prstGeom>
            <a:solidFill>
              <a:schemeClr val="bg1"/>
            </a:solidFill>
            <a:ln w="19050">
              <a:solidFill>
                <a:schemeClr val="tx1"/>
              </a:solidFill>
              <a:round/>
              <a:headEnd/>
              <a:tailEnd/>
            </a:ln>
          </p:spPr>
          <p:txBody>
            <a:bodyPr wrap="none" anchor="ct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grpSp>
      <p:sp>
        <p:nvSpPr>
          <p:cNvPr id="120835" name="Text Box 99"/>
          <p:cNvSpPr txBox="1">
            <a:spLocks noChangeArrowheads="1"/>
          </p:cNvSpPr>
          <p:nvPr/>
        </p:nvSpPr>
        <p:spPr bwMode="auto">
          <a:xfrm>
            <a:off x="5895975" y="3122613"/>
            <a:ext cx="2044700" cy="641350"/>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a:latin typeface="Comic Sans MS" pitchFamily="66" charset="0"/>
              </a:rPr>
              <a:t>Expansion bus on </a:t>
            </a:r>
          </a:p>
          <a:p>
            <a:r>
              <a:rPr lang="en-US" altLang="en-US">
                <a:latin typeface="Comic Sans MS" pitchFamily="66" charset="0"/>
              </a:rPr>
              <a:t>the motherboard</a:t>
            </a:r>
          </a:p>
        </p:txBody>
      </p:sp>
      <p:sp>
        <p:nvSpPr>
          <p:cNvPr id="120836" name="Text Box 102"/>
          <p:cNvSpPr txBox="1">
            <a:spLocks noChangeArrowheads="1"/>
          </p:cNvSpPr>
          <p:nvPr/>
        </p:nvSpPr>
        <p:spPr bwMode="auto">
          <a:xfrm>
            <a:off x="5729288" y="1454150"/>
            <a:ext cx="2981325" cy="915988"/>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algn="ctr"/>
            <a:r>
              <a:rPr lang="en-US" altLang="en-US">
                <a:latin typeface="Comic Sans MS" pitchFamily="66" charset="0"/>
              </a:rPr>
              <a:t>Bridge circuit translates</a:t>
            </a:r>
          </a:p>
          <a:p>
            <a:pPr algn="ctr"/>
            <a:r>
              <a:rPr lang="en-US" altLang="en-US">
                <a:latin typeface="Comic Sans MS" pitchFamily="66" charset="0"/>
              </a:rPr>
              <a:t>signals and protocols from</a:t>
            </a:r>
          </a:p>
          <a:p>
            <a:pPr algn="ctr"/>
            <a:r>
              <a:rPr lang="en-US" altLang="en-US">
                <a:latin typeface="Comic Sans MS" pitchFamily="66" charset="0"/>
              </a:rPr>
              <a:t>processor bus to PCI bus.</a:t>
            </a:r>
          </a:p>
        </p:txBody>
      </p:sp>
      <p:sp>
        <p:nvSpPr>
          <p:cNvPr id="120837" name="Freeform 104"/>
          <p:cNvSpPr>
            <a:spLocks/>
          </p:cNvSpPr>
          <p:nvPr/>
        </p:nvSpPr>
        <p:spPr bwMode="auto">
          <a:xfrm>
            <a:off x="3340100" y="2139950"/>
            <a:ext cx="2374900" cy="600075"/>
          </a:xfrm>
          <a:custGeom>
            <a:avLst/>
            <a:gdLst>
              <a:gd name="T0" fmla="*/ 1496 w 1496"/>
              <a:gd name="T1" fmla="*/ 0 h 378"/>
              <a:gd name="T2" fmla="*/ 681 w 1496"/>
              <a:gd name="T3" fmla="*/ 245 h 378"/>
              <a:gd name="T4" fmla="*/ 0 w 1496"/>
              <a:gd name="T5" fmla="*/ 378 h 378"/>
              <a:gd name="T6" fmla="*/ 0 60000 65536"/>
              <a:gd name="T7" fmla="*/ 0 60000 65536"/>
              <a:gd name="T8" fmla="*/ 0 60000 65536"/>
              <a:gd name="T9" fmla="*/ 0 w 1496"/>
              <a:gd name="T10" fmla="*/ 0 h 378"/>
              <a:gd name="T11" fmla="*/ 1496 w 1496"/>
              <a:gd name="T12" fmla="*/ 378 h 378"/>
            </a:gdLst>
            <a:ahLst/>
            <a:cxnLst>
              <a:cxn ang="T6">
                <a:pos x="T0" y="T1"/>
              </a:cxn>
              <a:cxn ang="T7">
                <a:pos x="T2" y="T3"/>
              </a:cxn>
              <a:cxn ang="T8">
                <a:pos x="T4" y="T5"/>
              </a:cxn>
            </a:cxnLst>
            <a:rect l="T9" t="T10" r="T11" b="T12"/>
            <a:pathLst>
              <a:path w="1496" h="378">
                <a:moveTo>
                  <a:pt x="1496" y="0"/>
                </a:moveTo>
                <a:cubicBezTo>
                  <a:pt x="1213" y="91"/>
                  <a:pt x="930" y="182"/>
                  <a:pt x="681" y="245"/>
                </a:cubicBezTo>
                <a:cubicBezTo>
                  <a:pt x="432" y="308"/>
                  <a:pt x="116" y="356"/>
                  <a:pt x="0" y="378"/>
                </a:cubicBezTo>
              </a:path>
            </a:pathLst>
          </a:custGeom>
          <a:noFill/>
          <a:ln w="19050" cap="flat" cmpd="sng">
            <a:solidFill>
              <a:srgbClr val="CC3300"/>
            </a:solidFill>
            <a:prstDash val="solid"/>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20838" name="Freeform 105"/>
          <p:cNvSpPr>
            <a:spLocks/>
          </p:cNvSpPr>
          <p:nvPr/>
        </p:nvSpPr>
        <p:spPr bwMode="auto">
          <a:xfrm>
            <a:off x="5126038" y="3252788"/>
            <a:ext cx="765175" cy="111125"/>
          </a:xfrm>
          <a:custGeom>
            <a:avLst/>
            <a:gdLst>
              <a:gd name="T0" fmla="*/ 482 w 482"/>
              <a:gd name="T1" fmla="*/ 10 h 70"/>
              <a:gd name="T2" fmla="*/ 252 w 482"/>
              <a:gd name="T3" fmla="*/ 10 h 70"/>
              <a:gd name="T4" fmla="*/ 0 w 482"/>
              <a:gd name="T5" fmla="*/ 70 h 70"/>
              <a:gd name="T6" fmla="*/ 0 60000 65536"/>
              <a:gd name="T7" fmla="*/ 0 60000 65536"/>
              <a:gd name="T8" fmla="*/ 0 60000 65536"/>
              <a:gd name="T9" fmla="*/ 0 w 482"/>
              <a:gd name="T10" fmla="*/ 0 h 70"/>
              <a:gd name="T11" fmla="*/ 482 w 482"/>
              <a:gd name="T12" fmla="*/ 70 h 70"/>
            </a:gdLst>
            <a:ahLst/>
            <a:cxnLst>
              <a:cxn ang="T6">
                <a:pos x="T0" y="T1"/>
              </a:cxn>
              <a:cxn ang="T7">
                <a:pos x="T2" y="T3"/>
              </a:cxn>
              <a:cxn ang="T8">
                <a:pos x="T4" y="T5"/>
              </a:cxn>
            </a:cxnLst>
            <a:rect l="T9" t="T10" r="T11" b="T12"/>
            <a:pathLst>
              <a:path w="482" h="70">
                <a:moveTo>
                  <a:pt x="482" y="10"/>
                </a:moveTo>
                <a:cubicBezTo>
                  <a:pt x="407" y="5"/>
                  <a:pt x="332" y="0"/>
                  <a:pt x="252" y="10"/>
                </a:cubicBezTo>
                <a:cubicBezTo>
                  <a:pt x="172" y="20"/>
                  <a:pt x="86" y="45"/>
                  <a:pt x="0" y="70"/>
                </a:cubicBezTo>
              </a:path>
            </a:pathLst>
          </a:custGeom>
          <a:noFill/>
          <a:ln w="19050" cap="flat" cmpd="sng">
            <a:solidFill>
              <a:srgbClr val="CC3300"/>
            </a:solidFill>
            <a:prstDash val="solid"/>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20839" name="Rectangle 96"/>
          <p:cNvSpPr>
            <a:spLocks noChangeArrowheads="1"/>
          </p:cNvSpPr>
          <p:nvPr/>
        </p:nvSpPr>
        <p:spPr bwMode="auto">
          <a:xfrm>
            <a:off x="4610100" y="3886200"/>
            <a:ext cx="59848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200">
                <a:solidFill>
                  <a:srgbClr val="000000"/>
                </a:solidFill>
                <a:latin typeface="Nimbus Roman No9 L"/>
              </a:rPr>
              <a:t>Interface</a:t>
            </a:r>
            <a:endParaRPr lang="en-US" altLang="en-US" sz="1200">
              <a:solidFill>
                <a:srgbClr val="000000"/>
              </a:solidFill>
            </a:endParaRPr>
          </a:p>
        </p:txBody>
      </p:sp>
    </p:spTree>
    <p:extLst>
      <p:ext uri="{BB962C8B-B14F-4D97-AF65-F5344CB8AC3E}">
        <p14:creationId xmlns:p14="http://schemas.microsoft.com/office/powerpoint/2010/main" val="178370054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B6F15528-21DE-4FAA-801E-634DDDAF4B2B}" type="slidenum">
              <a:rPr lang="en-US" smtClean="0"/>
              <a:pPr/>
              <a:t>91</a:t>
            </a:fld>
            <a:endParaRPr lang="en-US"/>
          </a:p>
        </p:txBody>
      </p:sp>
      <p:pic>
        <p:nvPicPr>
          <p:cNvPr id="4098" name="Picture 2" descr="https://wafflesandpirates.files.wordpress.com/2007/05/atx-mobo-overhe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8153400"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9699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B6F15528-21DE-4FAA-801E-634DDDAF4B2B}" type="slidenum">
              <a:rPr lang="en-US" smtClean="0"/>
              <a:pPr/>
              <a:t>92</a:t>
            </a:fld>
            <a:endParaRPr lang="en-US"/>
          </a:p>
        </p:txBody>
      </p:sp>
      <p:pic>
        <p:nvPicPr>
          <p:cNvPr id="6146" name="Picture 2" descr="http://www.what-is-my-computer.com/images/atx-motherboard-por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19075"/>
            <a:ext cx="5905500" cy="38957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www.informatics.buzdo.com/_images/f367-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4191000"/>
            <a:ext cx="6477000"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07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148"/>
                                        </p:tgtEl>
                                        <p:attrNameLst>
                                          <p:attrName>style.visibility</p:attrName>
                                        </p:attrNameLst>
                                      </p:cBhvr>
                                      <p:to>
                                        <p:strVal val="visible"/>
                                      </p:to>
                                    </p:set>
                                    <p:animEffect transition="in" filter="fade">
                                      <p:cBhvr>
                                        <p:cTn id="14" dur="1000"/>
                                        <p:tgtEl>
                                          <p:spTgt spid="6148"/>
                                        </p:tgtEl>
                                      </p:cBhvr>
                                    </p:animEffect>
                                    <p:anim calcmode="lin" valueType="num">
                                      <p:cBhvr>
                                        <p:cTn id="15" dur="1000" fill="hold"/>
                                        <p:tgtEl>
                                          <p:spTgt spid="6148"/>
                                        </p:tgtEl>
                                        <p:attrNameLst>
                                          <p:attrName>ppt_x</p:attrName>
                                        </p:attrNameLst>
                                      </p:cBhvr>
                                      <p:tavLst>
                                        <p:tav tm="0">
                                          <p:val>
                                            <p:strVal val="#ppt_x"/>
                                          </p:val>
                                        </p:tav>
                                        <p:tav tm="100000">
                                          <p:val>
                                            <p:strVal val="#ppt_x"/>
                                          </p:val>
                                        </p:tav>
                                      </p:tavLst>
                                    </p:anim>
                                    <p:anim calcmode="lin" valueType="num">
                                      <p:cBhvr>
                                        <p:cTn id="16" dur="1000" fill="hold"/>
                                        <p:tgtEl>
                                          <p:spTgt spid="61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title"/>
          </p:nvPr>
        </p:nvSpPr>
        <p:spPr/>
        <p:txBody>
          <a:bodyPr/>
          <a:lstStyle/>
          <a:p>
            <a:r>
              <a:rPr lang="en-US" altLang="en-US"/>
              <a:t>PCI  Bus</a:t>
            </a:r>
          </a:p>
        </p:txBody>
      </p:sp>
      <p:sp>
        <p:nvSpPr>
          <p:cNvPr id="75779" name="Rectangle 3"/>
          <p:cNvSpPr>
            <a:spLocks noGrp="1" noChangeArrowheads="1"/>
          </p:cNvSpPr>
          <p:nvPr>
            <p:ph type="body" idx="1"/>
          </p:nvPr>
        </p:nvSpPr>
        <p:spPr/>
        <p:txBody>
          <a:bodyPr>
            <a:normAutofit fontScale="70000" lnSpcReduction="20000"/>
          </a:bodyPr>
          <a:lstStyle/>
          <a:p>
            <a:pPr marL="274320" indent="-274320" algn="just" fontAlgn="auto">
              <a:spcAft>
                <a:spcPts val="0"/>
              </a:spcAft>
              <a:buClr>
                <a:schemeClr val="accent3"/>
              </a:buClr>
              <a:buFont typeface="Wingdings 2"/>
              <a:buChar char=""/>
              <a:defRPr/>
            </a:pPr>
            <a:r>
              <a:rPr lang="en-US" i="1" dirty="0"/>
              <a:t>Peripheral Component Interconnect</a:t>
            </a:r>
          </a:p>
          <a:p>
            <a:pPr marL="274320" indent="-274320" algn="just" fontAlgn="auto">
              <a:spcAft>
                <a:spcPts val="0"/>
              </a:spcAft>
              <a:buClr>
                <a:schemeClr val="accent3"/>
              </a:buClr>
              <a:buFont typeface="Wingdings 2"/>
              <a:buChar char=""/>
              <a:defRPr/>
            </a:pPr>
            <a:r>
              <a:rPr lang="en-US" dirty="0"/>
              <a:t>Introduced in 1992</a:t>
            </a:r>
          </a:p>
          <a:p>
            <a:pPr marL="274320" indent="-274320" algn="just" fontAlgn="auto">
              <a:spcAft>
                <a:spcPts val="0"/>
              </a:spcAft>
              <a:buClr>
                <a:schemeClr val="accent3"/>
              </a:buClr>
              <a:buFont typeface="Wingdings 2"/>
              <a:buChar char=""/>
              <a:defRPr/>
            </a:pPr>
            <a:r>
              <a:rPr lang="en-US" dirty="0"/>
              <a:t>Low-cost bus</a:t>
            </a:r>
          </a:p>
          <a:p>
            <a:pPr marL="274320" indent="-274320" algn="just" fontAlgn="auto">
              <a:spcAft>
                <a:spcPts val="0"/>
              </a:spcAft>
              <a:buClr>
                <a:schemeClr val="accent3"/>
              </a:buClr>
              <a:buFont typeface="Wingdings 2"/>
              <a:buChar char=""/>
              <a:defRPr/>
            </a:pPr>
            <a:r>
              <a:rPr lang="en-US" dirty="0"/>
              <a:t>Processor independent</a:t>
            </a:r>
          </a:p>
          <a:p>
            <a:pPr marL="274320" indent="-274320" algn="just" fontAlgn="auto">
              <a:spcAft>
                <a:spcPts val="0"/>
              </a:spcAft>
              <a:buClr>
                <a:schemeClr val="accent3"/>
              </a:buClr>
              <a:buFont typeface="Wingdings 2"/>
              <a:buChar char=""/>
              <a:defRPr/>
            </a:pPr>
            <a:r>
              <a:rPr lang="en-US" dirty="0"/>
              <a:t>Plug-and-play capability</a:t>
            </a:r>
          </a:p>
          <a:p>
            <a:pPr marL="274320" indent="-274320" algn="just" fontAlgn="auto">
              <a:spcAft>
                <a:spcPts val="0"/>
              </a:spcAft>
              <a:buClr>
                <a:schemeClr val="accent3"/>
              </a:buClr>
              <a:buFont typeface="Wingdings 2"/>
              <a:buChar char=""/>
              <a:defRPr/>
            </a:pPr>
            <a:r>
              <a:rPr lang="en-US" dirty="0"/>
              <a:t>In today’s computers, most memory transfers involve a burst of data rather than just one word. The PCI is designed primarily to support this mode of operation.</a:t>
            </a:r>
          </a:p>
          <a:p>
            <a:pPr marL="274320" indent="-274320" algn="just" fontAlgn="auto">
              <a:spcAft>
                <a:spcPts val="0"/>
              </a:spcAft>
              <a:buClr>
                <a:schemeClr val="accent3"/>
              </a:buClr>
              <a:buFont typeface="Wingdings 2"/>
              <a:buChar char=""/>
              <a:defRPr/>
            </a:pPr>
            <a:r>
              <a:rPr lang="en-US" dirty="0"/>
              <a:t>The bus supports three independent address spaces: memory, I/O, and configuration.</a:t>
            </a:r>
          </a:p>
          <a:p>
            <a:pPr marL="274320" indent="-274320" algn="just" fontAlgn="auto">
              <a:spcAft>
                <a:spcPts val="0"/>
              </a:spcAft>
              <a:buClr>
                <a:schemeClr val="accent3"/>
              </a:buClr>
              <a:buFont typeface="Wingdings 2"/>
              <a:buChar char=""/>
              <a:defRPr/>
            </a:pPr>
            <a:r>
              <a:rPr lang="en-US" dirty="0"/>
              <a:t>We assumed that the master maintains the address information on the bus until data transfer is completed. But, the address is needed only long enough for the slave to be selected. Thus, the address is needed on the bus for one clock cycle only, freeing the address lines to be used for sending data in subsequent clock cycles. The result is a significant cost reduction.</a:t>
            </a:r>
          </a:p>
          <a:p>
            <a:pPr marL="274320" indent="-274320" algn="just" fontAlgn="auto">
              <a:spcAft>
                <a:spcPts val="0"/>
              </a:spcAft>
              <a:buClr>
                <a:schemeClr val="accent3"/>
              </a:buClr>
              <a:buFont typeface="Wingdings 2"/>
              <a:buChar char=""/>
              <a:defRPr/>
            </a:pPr>
            <a:r>
              <a:rPr lang="en-US" dirty="0"/>
              <a:t>A master is called an initiator in PCI terminology. The addressed device that responds to read and write commands is called a target.</a:t>
            </a:r>
          </a:p>
        </p:txBody>
      </p:sp>
      <p:pic>
        <p:nvPicPr>
          <p:cNvPr id="1026" name="Picture 2" descr="https://upload.wikimedia.org/wikipedia/commons/6/67/PCI_Slots_Digon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5800" y="99332"/>
            <a:ext cx="4343400" cy="2977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7873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ChangeArrowheads="1"/>
          </p:cNvSpPr>
          <p:nvPr/>
        </p:nvSpPr>
        <p:spPr bwMode="auto">
          <a:xfrm>
            <a:off x="838200" y="758825"/>
            <a:ext cx="4470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2000" b="1" u="sng">
                <a:solidFill>
                  <a:srgbClr val="000000"/>
                </a:solidFill>
                <a:latin typeface="Computer Modern"/>
              </a:rPr>
              <a:t>Data transfer signals on the PCI bus.</a:t>
            </a:r>
            <a:endParaRPr lang="en-US" altLang="en-US" sz="2000" b="1" u="sng"/>
          </a:p>
        </p:txBody>
      </p:sp>
      <p:sp>
        <p:nvSpPr>
          <p:cNvPr id="122882" name="Rectangle 3"/>
          <p:cNvSpPr>
            <a:spLocks noChangeArrowheads="1"/>
          </p:cNvSpPr>
          <p:nvPr/>
        </p:nvSpPr>
        <p:spPr bwMode="auto">
          <a:xfrm>
            <a:off x="914400" y="1198563"/>
            <a:ext cx="7010400" cy="3175"/>
          </a:xfrm>
          <a:prstGeom prst="rect">
            <a:avLst/>
          </a:prstGeom>
          <a:solidFill>
            <a:srgbClr val="000000"/>
          </a:solidFill>
          <a:ln w="0">
            <a:solidFill>
              <a:srgbClr val="000000"/>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2883" name="Rectangle 4"/>
          <p:cNvSpPr>
            <a:spLocks noChangeArrowheads="1"/>
          </p:cNvSpPr>
          <p:nvPr/>
        </p:nvSpPr>
        <p:spPr bwMode="auto">
          <a:xfrm>
            <a:off x="1046163" y="1406525"/>
            <a:ext cx="508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600" b="1">
                <a:solidFill>
                  <a:srgbClr val="000000"/>
                </a:solidFill>
                <a:latin typeface="Computer Modern"/>
              </a:rPr>
              <a:t>Name</a:t>
            </a:r>
            <a:endParaRPr lang="en-US" altLang="en-US" sz="1600" b="1"/>
          </a:p>
        </p:txBody>
      </p:sp>
      <p:sp>
        <p:nvSpPr>
          <p:cNvPr id="122884" name="Rectangle 5"/>
          <p:cNvSpPr>
            <a:spLocks noChangeArrowheads="1"/>
          </p:cNvSpPr>
          <p:nvPr/>
        </p:nvSpPr>
        <p:spPr bwMode="auto">
          <a:xfrm>
            <a:off x="3030538" y="1406525"/>
            <a:ext cx="1238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600" b="1">
                <a:solidFill>
                  <a:srgbClr val="000000"/>
                </a:solidFill>
                <a:latin typeface="Computer Modern"/>
              </a:rPr>
              <a:t>F</a:t>
            </a:r>
            <a:endParaRPr lang="en-US" altLang="en-US" sz="1600" b="1"/>
          </a:p>
        </p:txBody>
      </p:sp>
      <p:sp>
        <p:nvSpPr>
          <p:cNvPr id="122885" name="Rectangle 6"/>
          <p:cNvSpPr>
            <a:spLocks noChangeArrowheads="1"/>
          </p:cNvSpPr>
          <p:nvPr/>
        </p:nvSpPr>
        <p:spPr bwMode="auto">
          <a:xfrm>
            <a:off x="3162300" y="1406525"/>
            <a:ext cx="6556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600" b="1">
                <a:solidFill>
                  <a:srgbClr val="000000"/>
                </a:solidFill>
                <a:latin typeface="Computer Modern"/>
              </a:rPr>
              <a:t>unction</a:t>
            </a:r>
            <a:endParaRPr lang="en-US" altLang="en-US" sz="1600" b="1"/>
          </a:p>
        </p:txBody>
      </p:sp>
      <p:sp>
        <p:nvSpPr>
          <p:cNvPr id="122886" name="Rectangle 7"/>
          <p:cNvSpPr>
            <a:spLocks noChangeArrowheads="1"/>
          </p:cNvSpPr>
          <p:nvPr/>
        </p:nvSpPr>
        <p:spPr bwMode="auto">
          <a:xfrm>
            <a:off x="914400" y="1676400"/>
            <a:ext cx="7010400" cy="3175"/>
          </a:xfrm>
          <a:prstGeom prst="rect">
            <a:avLst/>
          </a:prstGeom>
          <a:solidFill>
            <a:srgbClr val="000000"/>
          </a:solidFill>
          <a:ln w="0">
            <a:solidFill>
              <a:srgbClr val="000000"/>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122887" name="Rectangle 8"/>
          <p:cNvSpPr>
            <a:spLocks noChangeArrowheads="1"/>
          </p:cNvSpPr>
          <p:nvPr/>
        </p:nvSpPr>
        <p:spPr bwMode="auto">
          <a:xfrm>
            <a:off x="1046163" y="1743075"/>
            <a:ext cx="3556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CLK</a:t>
            </a:r>
            <a:endParaRPr lang="en-US" altLang="en-US"/>
          </a:p>
        </p:txBody>
      </p:sp>
      <p:sp>
        <p:nvSpPr>
          <p:cNvPr id="122888" name="Rectangle 9"/>
          <p:cNvSpPr>
            <a:spLocks noChangeArrowheads="1"/>
          </p:cNvSpPr>
          <p:nvPr/>
        </p:nvSpPr>
        <p:spPr bwMode="auto">
          <a:xfrm>
            <a:off x="3030538" y="1743075"/>
            <a:ext cx="1285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A</a:t>
            </a:r>
            <a:endParaRPr lang="en-US" altLang="en-US"/>
          </a:p>
        </p:txBody>
      </p:sp>
      <p:sp>
        <p:nvSpPr>
          <p:cNvPr id="122889" name="Rectangle 10"/>
          <p:cNvSpPr>
            <a:spLocks noChangeArrowheads="1"/>
          </p:cNvSpPr>
          <p:nvPr/>
        </p:nvSpPr>
        <p:spPr bwMode="auto">
          <a:xfrm>
            <a:off x="3273425" y="1743075"/>
            <a:ext cx="6032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33-MHz</a:t>
            </a:r>
            <a:endParaRPr lang="en-US" altLang="en-US"/>
          </a:p>
        </p:txBody>
      </p:sp>
      <p:sp>
        <p:nvSpPr>
          <p:cNvPr id="122890" name="Rectangle 11"/>
          <p:cNvSpPr>
            <a:spLocks noChangeArrowheads="1"/>
          </p:cNvSpPr>
          <p:nvPr/>
        </p:nvSpPr>
        <p:spPr bwMode="auto">
          <a:xfrm>
            <a:off x="4087813" y="1743075"/>
            <a:ext cx="14763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or</a:t>
            </a:r>
            <a:endParaRPr lang="en-US" altLang="en-US"/>
          </a:p>
        </p:txBody>
      </p:sp>
      <p:sp>
        <p:nvSpPr>
          <p:cNvPr id="122891" name="Rectangle 12"/>
          <p:cNvSpPr>
            <a:spLocks noChangeArrowheads="1"/>
          </p:cNvSpPr>
          <p:nvPr/>
        </p:nvSpPr>
        <p:spPr bwMode="auto">
          <a:xfrm>
            <a:off x="4354513" y="1743075"/>
            <a:ext cx="6032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66-MHz</a:t>
            </a:r>
            <a:endParaRPr lang="en-US" altLang="en-US"/>
          </a:p>
        </p:txBody>
      </p:sp>
      <p:sp>
        <p:nvSpPr>
          <p:cNvPr id="122892" name="Rectangle 13"/>
          <p:cNvSpPr>
            <a:spLocks noChangeArrowheads="1"/>
          </p:cNvSpPr>
          <p:nvPr/>
        </p:nvSpPr>
        <p:spPr bwMode="auto">
          <a:xfrm>
            <a:off x="5191125" y="1743075"/>
            <a:ext cx="43021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clock.</a:t>
            </a:r>
            <a:endParaRPr lang="en-US" altLang="en-US"/>
          </a:p>
        </p:txBody>
      </p:sp>
      <p:sp>
        <p:nvSpPr>
          <p:cNvPr id="122893" name="Rectangle 16"/>
          <p:cNvSpPr>
            <a:spLocks noChangeArrowheads="1"/>
          </p:cNvSpPr>
          <p:nvPr/>
        </p:nvSpPr>
        <p:spPr bwMode="auto">
          <a:xfrm>
            <a:off x="1046163" y="2151063"/>
            <a:ext cx="7016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FRAME#</a:t>
            </a:r>
            <a:endParaRPr lang="en-US" altLang="en-US"/>
          </a:p>
        </p:txBody>
      </p:sp>
      <p:sp>
        <p:nvSpPr>
          <p:cNvPr id="122894" name="Rectangle 17"/>
          <p:cNvSpPr>
            <a:spLocks noChangeArrowheads="1"/>
          </p:cNvSpPr>
          <p:nvPr/>
        </p:nvSpPr>
        <p:spPr bwMode="auto">
          <a:xfrm>
            <a:off x="3030538" y="2151063"/>
            <a:ext cx="31591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Sent</a:t>
            </a:r>
            <a:endParaRPr lang="en-US" altLang="en-US"/>
          </a:p>
        </p:txBody>
      </p:sp>
      <p:sp>
        <p:nvSpPr>
          <p:cNvPr id="122895" name="Rectangle 19"/>
          <p:cNvSpPr>
            <a:spLocks noChangeArrowheads="1"/>
          </p:cNvSpPr>
          <p:nvPr/>
        </p:nvSpPr>
        <p:spPr bwMode="auto">
          <a:xfrm>
            <a:off x="3514725" y="2151063"/>
            <a:ext cx="889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b</a:t>
            </a:r>
            <a:endParaRPr lang="en-US" altLang="en-US"/>
          </a:p>
        </p:txBody>
      </p:sp>
      <p:sp>
        <p:nvSpPr>
          <p:cNvPr id="122896" name="Rectangle 20"/>
          <p:cNvSpPr>
            <a:spLocks noChangeArrowheads="1"/>
          </p:cNvSpPr>
          <p:nvPr/>
        </p:nvSpPr>
        <p:spPr bwMode="auto">
          <a:xfrm>
            <a:off x="3625850" y="2151063"/>
            <a:ext cx="889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y</a:t>
            </a:r>
            <a:endParaRPr lang="en-US" altLang="en-US"/>
          </a:p>
        </p:txBody>
      </p:sp>
      <p:sp>
        <p:nvSpPr>
          <p:cNvPr id="122897" name="Rectangle 21"/>
          <p:cNvSpPr>
            <a:spLocks noChangeArrowheads="1"/>
          </p:cNvSpPr>
          <p:nvPr/>
        </p:nvSpPr>
        <p:spPr bwMode="auto">
          <a:xfrm>
            <a:off x="3824288" y="2151063"/>
            <a:ext cx="2174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the</a:t>
            </a:r>
            <a:endParaRPr lang="en-US" altLang="en-US"/>
          </a:p>
        </p:txBody>
      </p:sp>
      <p:sp>
        <p:nvSpPr>
          <p:cNvPr id="122898" name="Rectangle 22"/>
          <p:cNvSpPr>
            <a:spLocks noChangeArrowheads="1"/>
          </p:cNvSpPr>
          <p:nvPr/>
        </p:nvSpPr>
        <p:spPr bwMode="auto">
          <a:xfrm>
            <a:off x="4198938" y="2151063"/>
            <a:ext cx="5619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initiator</a:t>
            </a:r>
            <a:endParaRPr lang="en-US" altLang="en-US"/>
          </a:p>
        </p:txBody>
      </p:sp>
      <p:sp>
        <p:nvSpPr>
          <p:cNvPr id="122899" name="Rectangle 23"/>
          <p:cNvSpPr>
            <a:spLocks noChangeArrowheads="1"/>
          </p:cNvSpPr>
          <p:nvPr/>
        </p:nvSpPr>
        <p:spPr bwMode="auto">
          <a:xfrm>
            <a:off x="4976813" y="2151063"/>
            <a:ext cx="13811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to</a:t>
            </a:r>
            <a:endParaRPr lang="en-US" altLang="en-US"/>
          </a:p>
        </p:txBody>
      </p:sp>
      <p:sp>
        <p:nvSpPr>
          <p:cNvPr id="122900" name="Rectangle 24"/>
          <p:cNvSpPr>
            <a:spLocks noChangeArrowheads="1"/>
          </p:cNvSpPr>
          <p:nvPr/>
        </p:nvSpPr>
        <p:spPr bwMode="auto">
          <a:xfrm>
            <a:off x="5241925" y="2151063"/>
            <a:ext cx="5635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indicate</a:t>
            </a:r>
            <a:endParaRPr lang="en-US" altLang="en-US"/>
          </a:p>
        </p:txBody>
      </p:sp>
      <p:sp>
        <p:nvSpPr>
          <p:cNvPr id="122901" name="Rectangle 25"/>
          <p:cNvSpPr>
            <a:spLocks noChangeArrowheads="1"/>
          </p:cNvSpPr>
          <p:nvPr/>
        </p:nvSpPr>
        <p:spPr bwMode="auto">
          <a:xfrm>
            <a:off x="6021388" y="2151063"/>
            <a:ext cx="2159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the</a:t>
            </a:r>
            <a:endParaRPr lang="en-US" altLang="en-US"/>
          </a:p>
        </p:txBody>
      </p:sp>
      <p:sp>
        <p:nvSpPr>
          <p:cNvPr id="122902" name="Rectangle 26"/>
          <p:cNvSpPr>
            <a:spLocks noChangeArrowheads="1"/>
          </p:cNvSpPr>
          <p:nvPr/>
        </p:nvSpPr>
        <p:spPr bwMode="auto">
          <a:xfrm>
            <a:off x="6397625" y="2151063"/>
            <a:ext cx="5921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duration</a:t>
            </a:r>
            <a:endParaRPr lang="en-US" altLang="en-US"/>
          </a:p>
        </p:txBody>
      </p:sp>
      <p:sp>
        <p:nvSpPr>
          <p:cNvPr id="122903" name="Rectangle 27"/>
          <p:cNvSpPr>
            <a:spLocks noChangeArrowheads="1"/>
          </p:cNvSpPr>
          <p:nvPr/>
        </p:nvSpPr>
        <p:spPr bwMode="auto">
          <a:xfrm>
            <a:off x="7219950" y="2151063"/>
            <a:ext cx="1476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of</a:t>
            </a:r>
            <a:endParaRPr lang="en-US" altLang="en-US"/>
          </a:p>
        </p:txBody>
      </p:sp>
      <p:sp>
        <p:nvSpPr>
          <p:cNvPr id="122904" name="Rectangle 28"/>
          <p:cNvSpPr>
            <a:spLocks noChangeArrowheads="1"/>
          </p:cNvSpPr>
          <p:nvPr/>
        </p:nvSpPr>
        <p:spPr bwMode="auto">
          <a:xfrm>
            <a:off x="7461250" y="2151063"/>
            <a:ext cx="793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a</a:t>
            </a:r>
            <a:endParaRPr lang="en-US" altLang="en-US"/>
          </a:p>
        </p:txBody>
      </p:sp>
      <p:sp>
        <p:nvSpPr>
          <p:cNvPr id="122905" name="Rectangle 29"/>
          <p:cNvSpPr>
            <a:spLocks noChangeArrowheads="1"/>
          </p:cNvSpPr>
          <p:nvPr/>
        </p:nvSpPr>
        <p:spPr bwMode="auto">
          <a:xfrm>
            <a:off x="3030538" y="2457450"/>
            <a:ext cx="8255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transaction.</a:t>
            </a:r>
            <a:endParaRPr lang="en-US" altLang="en-US"/>
          </a:p>
        </p:txBody>
      </p:sp>
      <p:sp>
        <p:nvSpPr>
          <p:cNvPr id="122906" name="Rectangle 30"/>
          <p:cNvSpPr>
            <a:spLocks noChangeArrowheads="1"/>
          </p:cNvSpPr>
          <p:nvPr/>
        </p:nvSpPr>
        <p:spPr bwMode="auto">
          <a:xfrm>
            <a:off x="1046163" y="2868613"/>
            <a:ext cx="257175"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AD</a:t>
            </a:r>
            <a:endParaRPr lang="en-US" altLang="en-US"/>
          </a:p>
        </p:txBody>
      </p:sp>
      <p:sp>
        <p:nvSpPr>
          <p:cNvPr id="122907" name="Rectangle 31"/>
          <p:cNvSpPr>
            <a:spLocks noChangeArrowheads="1"/>
          </p:cNvSpPr>
          <p:nvPr/>
        </p:nvSpPr>
        <p:spPr bwMode="auto">
          <a:xfrm>
            <a:off x="3030538" y="2868613"/>
            <a:ext cx="17938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32</a:t>
            </a:r>
            <a:endParaRPr lang="en-US" altLang="en-US"/>
          </a:p>
        </p:txBody>
      </p:sp>
      <p:sp>
        <p:nvSpPr>
          <p:cNvPr id="122908" name="Rectangle 32"/>
          <p:cNvSpPr>
            <a:spLocks noChangeArrowheads="1"/>
          </p:cNvSpPr>
          <p:nvPr/>
        </p:nvSpPr>
        <p:spPr bwMode="auto">
          <a:xfrm>
            <a:off x="3362325" y="2868613"/>
            <a:ext cx="881063"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address/data</a:t>
            </a:r>
            <a:endParaRPr lang="en-US" altLang="en-US"/>
          </a:p>
        </p:txBody>
      </p:sp>
      <p:sp>
        <p:nvSpPr>
          <p:cNvPr id="122909" name="Rectangle 33"/>
          <p:cNvSpPr>
            <a:spLocks noChangeArrowheads="1"/>
          </p:cNvSpPr>
          <p:nvPr/>
        </p:nvSpPr>
        <p:spPr bwMode="auto">
          <a:xfrm>
            <a:off x="4554538" y="2868613"/>
            <a:ext cx="379412"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lines,</a:t>
            </a:r>
            <a:endParaRPr lang="en-US" altLang="en-US"/>
          </a:p>
        </p:txBody>
      </p:sp>
      <p:sp>
        <p:nvSpPr>
          <p:cNvPr id="122910" name="Rectangle 34"/>
          <p:cNvSpPr>
            <a:spLocks noChangeArrowheads="1"/>
          </p:cNvSpPr>
          <p:nvPr/>
        </p:nvSpPr>
        <p:spPr bwMode="auto">
          <a:xfrm>
            <a:off x="5126038" y="2868613"/>
            <a:ext cx="4349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which</a:t>
            </a:r>
            <a:endParaRPr lang="en-US" altLang="en-US"/>
          </a:p>
        </p:txBody>
      </p:sp>
      <p:sp>
        <p:nvSpPr>
          <p:cNvPr id="122911" name="Rectangle 36"/>
          <p:cNvSpPr>
            <a:spLocks noChangeArrowheads="1"/>
          </p:cNvSpPr>
          <p:nvPr/>
        </p:nvSpPr>
        <p:spPr bwMode="auto">
          <a:xfrm>
            <a:off x="5786438" y="2868613"/>
            <a:ext cx="3063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may</a:t>
            </a:r>
            <a:endParaRPr lang="en-US" altLang="en-US"/>
          </a:p>
        </p:txBody>
      </p:sp>
      <p:sp>
        <p:nvSpPr>
          <p:cNvPr id="122912" name="Rectangle 38"/>
          <p:cNvSpPr>
            <a:spLocks noChangeArrowheads="1"/>
          </p:cNvSpPr>
          <p:nvPr/>
        </p:nvSpPr>
        <p:spPr bwMode="auto">
          <a:xfrm>
            <a:off x="6259513" y="2868613"/>
            <a:ext cx="88900"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b</a:t>
            </a:r>
            <a:endParaRPr lang="en-US" altLang="en-US"/>
          </a:p>
        </p:txBody>
      </p:sp>
      <p:sp>
        <p:nvSpPr>
          <p:cNvPr id="122913" name="Rectangle 39"/>
          <p:cNvSpPr>
            <a:spLocks noChangeArrowheads="1"/>
          </p:cNvSpPr>
          <p:nvPr/>
        </p:nvSpPr>
        <p:spPr bwMode="auto">
          <a:xfrm>
            <a:off x="6356350" y="2868613"/>
            <a:ext cx="79375"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e</a:t>
            </a:r>
            <a:endParaRPr lang="en-US" altLang="en-US"/>
          </a:p>
        </p:txBody>
      </p:sp>
      <p:sp>
        <p:nvSpPr>
          <p:cNvPr id="122914" name="Rectangle 40"/>
          <p:cNvSpPr>
            <a:spLocks noChangeArrowheads="1"/>
          </p:cNvSpPr>
          <p:nvPr/>
        </p:nvSpPr>
        <p:spPr bwMode="auto">
          <a:xfrm>
            <a:off x="6521450" y="2868613"/>
            <a:ext cx="722313"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optionally</a:t>
            </a:r>
            <a:endParaRPr lang="en-US" altLang="en-US"/>
          </a:p>
        </p:txBody>
      </p:sp>
      <p:sp>
        <p:nvSpPr>
          <p:cNvPr id="122915" name="Rectangle 41"/>
          <p:cNvSpPr>
            <a:spLocks noChangeArrowheads="1"/>
          </p:cNvSpPr>
          <p:nvPr/>
        </p:nvSpPr>
        <p:spPr bwMode="auto">
          <a:xfrm>
            <a:off x="3030538" y="3175000"/>
            <a:ext cx="6731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increased</a:t>
            </a:r>
            <a:endParaRPr lang="en-US" altLang="en-US"/>
          </a:p>
        </p:txBody>
      </p:sp>
      <p:sp>
        <p:nvSpPr>
          <p:cNvPr id="122916" name="Rectangle 42"/>
          <p:cNvSpPr>
            <a:spLocks noChangeArrowheads="1"/>
          </p:cNvSpPr>
          <p:nvPr/>
        </p:nvSpPr>
        <p:spPr bwMode="auto">
          <a:xfrm>
            <a:off x="3978275" y="3175000"/>
            <a:ext cx="1365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to</a:t>
            </a:r>
            <a:endParaRPr lang="en-US" altLang="en-US"/>
          </a:p>
        </p:txBody>
      </p:sp>
      <p:sp>
        <p:nvSpPr>
          <p:cNvPr id="122917" name="Rectangle 43"/>
          <p:cNvSpPr>
            <a:spLocks noChangeArrowheads="1"/>
          </p:cNvSpPr>
          <p:nvPr/>
        </p:nvSpPr>
        <p:spPr bwMode="auto">
          <a:xfrm>
            <a:off x="4243388" y="3175000"/>
            <a:ext cx="2222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64.</a:t>
            </a:r>
            <a:endParaRPr lang="en-US" altLang="en-US"/>
          </a:p>
        </p:txBody>
      </p:sp>
      <p:sp>
        <p:nvSpPr>
          <p:cNvPr id="122918" name="Rectangle 44"/>
          <p:cNvSpPr>
            <a:spLocks noChangeArrowheads="1"/>
          </p:cNvSpPr>
          <p:nvPr/>
        </p:nvSpPr>
        <p:spPr bwMode="auto">
          <a:xfrm>
            <a:off x="1046163" y="3611563"/>
            <a:ext cx="4841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C/BE#</a:t>
            </a:r>
            <a:endParaRPr lang="en-US" altLang="en-US"/>
          </a:p>
        </p:txBody>
      </p:sp>
      <p:sp>
        <p:nvSpPr>
          <p:cNvPr id="122919" name="Rectangle 45"/>
          <p:cNvSpPr>
            <a:spLocks noChangeArrowheads="1"/>
          </p:cNvSpPr>
          <p:nvPr/>
        </p:nvSpPr>
        <p:spPr bwMode="auto">
          <a:xfrm>
            <a:off x="3030538" y="3611563"/>
            <a:ext cx="889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4</a:t>
            </a:r>
            <a:endParaRPr lang="en-US" altLang="en-US"/>
          </a:p>
        </p:txBody>
      </p:sp>
      <p:sp>
        <p:nvSpPr>
          <p:cNvPr id="122920" name="Rectangle 46"/>
          <p:cNvSpPr>
            <a:spLocks noChangeArrowheads="1"/>
          </p:cNvSpPr>
          <p:nvPr/>
        </p:nvSpPr>
        <p:spPr bwMode="auto">
          <a:xfrm>
            <a:off x="3206750" y="3611563"/>
            <a:ext cx="15811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command/byte-enable</a:t>
            </a:r>
            <a:endParaRPr lang="en-US" altLang="en-US"/>
          </a:p>
        </p:txBody>
      </p:sp>
      <p:sp>
        <p:nvSpPr>
          <p:cNvPr id="122921" name="Rectangle 48"/>
          <p:cNvSpPr>
            <a:spLocks noChangeArrowheads="1"/>
          </p:cNvSpPr>
          <p:nvPr/>
        </p:nvSpPr>
        <p:spPr bwMode="auto">
          <a:xfrm>
            <a:off x="5237163" y="3611563"/>
            <a:ext cx="3365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lines</a:t>
            </a:r>
            <a:endParaRPr lang="en-US" altLang="en-US"/>
          </a:p>
        </p:txBody>
      </p:sp>
      <p:sp>
        <p:nvSpPr>
          <p:cNvPr id="122922" name="Rectangle 49"/>
          <p:cNvSpPr>
            <a:spLocks noChangeArrowheads="1"/>
          </p:cNvSpPr>
          <p:nvPr/>
        </p:nvSpPr>
        <p:spPr bwMode="auto">
          <a:xfrm>
            <a:off x="5722938" y="3611563"/>
            <a:ext cx="14763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(8</a:t>
            </a:r>
            <a:endParaRPr lang="en-US" altLang="en-US"/>
          </a:p>
        </p:txBody>
      </p:sp>
      <p:sp>
        <p:nvSpPr>
          <p:cNvPr id="122923" name="Rectangle 50"/>
          <p:cNvSpPr>
            <a:spLocks noChangeArrowheads="1"/>
          </p:cNvSpPr>
          <p:nvPr/>
        </p:nvSpPr>
        <p:spPr bwMode="auto">
          <a:xfrm>
            <a:off x="5986463" y="3611563"/>
            <a:ext cx="2063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for</a:t>
            </a:r>
            <a:endParaRPr lang="en-US" altLang="en-US"/>
          </a:p>
        </p:txBody>
      </p:sp>
      <p:sp>
        <p:nvSpPr>
          <p:cNvPr id="122924" name="Rectangle 51"/>
          <p:cNvSpPr>
            <a:spLocks noChangeArrowheads="1"/>
          </p:cNvSpPr>
          <p:nvPr/>
        </p:nvSpPr>
        <p:spPr bwMode="auto">
          <a:xfrm>
            <a:off x="6338888" y="3611563"/>
            <a:ext cx="793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a</a:t>
            </a:r>
            <a:endParaRPr lang="en-US" altLang="en-US"/>
          </a:p>
        </p:txBody>
      </p:sp>
      <p:sp>
        <p:nvSpPr>
          <p:cNvPr id="122925" name="Rectangle 52"/>
          <p:cNvSpPr>
            <a:spLocks noChangeArrowheads="1"/>
          </p:cNvSpPr>
          <p:nvPr/>
        </p:nvSpPr>
        <p:spPr bwMode="auto">
          <a:xfrm>
            <a:off x="6516688" y="3611563"/>
            <a:ext cx="4238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64-bit</a:t>
            </a:r>
            <a:endParaRPr lang="en-US" altLang="en-US"/>
          </a:p>
        </p:txBody>
      </p:sp>
      <p:sp>
        <p:nvSpPr>
          <p:cNvPr id="122926" name="Rectangle 53"/>
          <p:cNvSpPr>
            <a:spLocks noChangeArrowheads="1"/>
          </p:cNvSpPr>
          <p:nvPr/>
        </p:nvSpPr>
        <p:spPr bwMode="auto">
          <a:xfrm>
            <a:off x="7132638" y="3611563"/>
            <a:ext cx="35083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bus).</a:t>
            </a:r>
            <a:endParaRPr lang="en-US" altLang="en-US"/>
          </a:p>
        </p:txBody>
      </p:sp>
      <p:sp>
        <p:nvSpPr>
          <p:cNvPr id="122927" name="Rectangle 54"/>
          <p:cNvSpPr>
            <a:spLocks noChangeArrowheads="1"/>
          </p:cNvSpPr>
          <p:nvPr/>
        </p:nvSpPr>
        <p:spPr bwMode="auto">
          <a:xfrm>
            <a:off x="1046163" y="4021138"/>
            <a:ext cx="3063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IRD</a:t>
            </a:r>
            <a:endParaRPr lang="en-US" altLang="en-US"/>
          </a:p>
        </p:txBody>
      </p:sp>
      <p:sp>
        <p:nvSpPr>
          <p:cNvPr id="122928" name="Rectangle 55"/>
          <p:cNvSpPr>
            <a:spLocks noChangeArrowheads="1"/>
          </p:cNvSpPr>
          <p:nvPr/>
        </p:nvSpPr>
        <p:spPr bwMode="auto">
          <a:xfrm>
            <a:off x="1355954" y="4021138"/>
            <a:ext cx="26193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dirty="0">
                <a:solidFill>
                  <a:srgbClr val="000000"/>
                </a:solidFill>
                <a:latin typeface="Computer Modern"/>
              </a:rPr>
              <a:t>Y#,</a:t>
            </a:r>
            <a:endParaRPr lang="en-US" altLang="en-US" dirty="0"/>
          </a:p>
        </p:txBody>
      </p:sp>
      <p:sp>
        <p:nvSpPr>
          <p:cNvPr id="122929" name="Rectangle 56"/>
          <p:cNvSpPr>
            <a:spLocks noChangeArrowheads="1"/>
          </p:cNvSpPr>
          <p:nvPr/>
        </p:nvSpPr>
        <p:spPr bwMode="auto">
          <a:xfrm>
            <a:off x="1928813" y="4021138"/>
            <a:ext cx="35401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TRD</a:t>
            </a:r>
            <a:endParaRPr lang="en-US" altLang="en-US"/>
          </a:p>
        </p:txBody>
      </p:sp>
      <p:sp>
        <p:nvSpPr>
          <p:cNvPr id="122930" name="Rectangle 57"/>
          <p:cNvSpPr>
            <a:spLocks noChangeArrowheads="1"/>
          </p:cNvSpPr>
          <p:nvPr/>
        </p:nvSpPr>
        <p:spPr bwMode="auto">
          <a:xfrm>
            <a:off x="2297112" y="4021138"/>
            <a:ext cx="21748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dirty="0">
                <a:solidFill>
                  <a:srgbClr val="000000"/>
                </a:solidFill>
                <a:latin typeface="Computer Modern"/>
              </a:rPr>
              <a:t>Y#</a:t>
            </a:r>
            <a:endParaRPr lang="en-US" altLang="en-US" dirty="0"/>
          </a:p>
        </p:txBody>
      </p:sp>
      <p:sp>
        <p:nvSpPr>
          <p:cNvPr id="122931" name="Rectangle 58"/>
          <p:cNvSpPr>
            <a:spLocks noChangeArrowheads="1"/>
          </p:cNvSpPr>
          <p:nvPr/>
        </p:nvSpPr>
        <p:spPr bwMode="auto">
          <a:xfrm>
            <a:off x="3030538" y="4021138"/>
            <a:ext cx="10255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dirty="0">
                <a:solidFill>
                  <a:srgbClr val="000000"/>
                </a:solidFill>
                <a:latin typeface="Computer Modern"/>
              </a:rPr>
              <a:t>Initiator-ready</a:t>
            </a:r>
            <a:endParaRPr lang="en-US" altLang="en-US" dirty="0"/>
          </a:p>
        </p:txBody>
      </p:sp>
      <p:sp>
        <p:nvSpPr>
          <p:cNvPr id="122932" name="Rectangle 59"/>
          <p:cNvSpPr>
            <a:spLocks noChangeArrowheads="1"/>
          </p:cNvSpPr>
          <p:nvPr/>
        </p:nvSpPr>
        <p:spPr bwMode="auto">
          <a:xfrm>
            <a:off x="4392613" y="4021138"/>
            <a:ext cx="2571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and</a:t>
            </a:r>
            <a:endParaRPr lang="en-US" altLang="en-US"/>
          </a:p>
        </p:txBody>
      </p:sp>
      <p:sp>
        <p:nvSpPr>
          <p:cNvPr id="122933" name="Rectangle 61"/>
          <p:cNvSpPr>
            <a:spLocks noChangeArrowheads="1"/>
          </p:cNvSpPr>
          <p:nvPr/>
        </p:nvSpPr>
        <p:spPr bwMode="auto">
          <a:xfrm>
            <a:off x="4954588" y="4021138"/>
            <a:ext cx="9175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Target-ready</a:t>
            </a:r>
            <a:endParaRPr lang="en-US" altLang="en-US"/>
          </a:p>
        </p:txBody>
      </p:sp>
      <p:sp>
        <p:nvSpPr>
          <p:cNvPr id="122934" name="Rectangle 62"/>
          <p:cNvSpPr>
            <a:spLocks noChangeArrowheads="1"/>
          </p:cNvSpPr>
          <p:nvPr/>
        </p:nvSpPr>
        <p:spPr bwMode="auto">
          <a:xfrm>
            <a:off x="6040438" y="4021138"/>
            <a:ext cx="5397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signals.</a:t>
            </a:r>
            <a:endParaRPr lang="en-US" altLang="en-US"/>
          </a:p>
        </p:txBody>
      </p:sp>
      <p:sp>
        <p:nvSpPr>
          <p:cNvPr id="122935" name="Rectangle 63"/>
          <p:cNvSpPr>
            <a:spLocks noChangeArrowheads="1"/>
          </p:cNvSpPr>
          <p:nvPr/>
        </p:nvSpPr>
        <p:spPr bwMode="auto">
          <a:xfrm>
            <a:off x="1046163" y="4429125"/>
            <a:ext cx="7683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DEVSEL#</a:t>
            </a:r>
            <a:endParaRPr lang="en-US" altLang="en-US"/>
          </a:p>
        </p:txBody>
      </p:sp>
      <p:sp>
        <p:nvSpPr>
          <p:cNvPr id="122936" name="Rectangle 64"/>
          <p:cNvSpPr>
            <a:spLocks noChangeArrowheads="1"/>
          </p:cNvSpPr>
          <p:nvPr/>
        </p:nvSpPr>
        <p:spPr bwMode="auto">
          <a:xfrm>
            <a:off x="3030538" y="4429125"/>
            <a:ext cx="1285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A</a:t>
            </a:r>
            <a:endParaRPr lang="en-US" altLang="en-US"/>
          </a:p>
        </p:txBody>
      </p:sp>
      <p:sp>
        <p:nvSpPr>
          <p:cNvPr id="122937" name="Rectangle 65"/>
          <p:cNvSpPr>
            <a:spLocks noChangeArrowheads="1"/>
          </p:cNvSpPr>
          <p:nvPr/>
        </p:nvSpPr>
        <p:spPr bwMode="auto">
          <a:xfrm>
            <a:off x="3273425" y="4429125"/>
            <a:ext cx="62388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response</a:t>
            </a:r>
            <a:endParaRPr lang="en-US" altLang="en-US"/>
          </a:p>
        </p:txBody>
      </p:sp>
      <p:sp>
        <p:nvSpPr>
          <p:cNvPr id="122938" name="Rectangle 67"/>
          <p:cNvSpPr>
            <a:spLocks noChangeArrowheads="1"/>
          </p:cNvSpPr>
          <p:nvPr/>
        </p:nvSpPr>
        <p:spPr bwMode="auto">
          <a:xfrm>
            <a:off x="4130675" y="4429125"/>
            <a:ext cx="34448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from</a:t>
            </a:r>
            <a:endParaRPr lang="en-US" altLang="en-US"/>
          </a:p>
        </p:txBody>
      </p:sp>
      <p:sp>
        <p:nvSpPr>
          <p:cNvPr id="122939" name="Rectangle 68"/>
          <p:cNvSpPr>
            <a:spLocks noChangeArrowheads="1"/>
          </p:cNvSpPr>
          <p:nvPr/>
        </p:nvSpPr>
        <p:spPr bwMode="auto">
          <a:xfrm>
            <a:off x="4660900" y="4429125"/>
            <a:ext cx="21748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the</a:t>
            </a:r>
            <a:endParaRPr lang="en-US" altLang="en-US"/>
          </a:p>
        </p:txBody>
      </p:sp>
      <p:sp>
        <p:nvSpPr>
          <p:cNvPr id="122940" name="Rectangle 69"/>
          <p:cNvSpPr>
            <a:spLocks noChangeArrowheads="1"/>
          </p:cNvSpPr>
          <p:nvPr/>
        </p:nvSpPr>
        <p:spPr bwMode="auto">
          <a:xfrm>
            <a:off x="5035550" y="4429125"/>
            <a:ext cx="4651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device</a:t>
            </a:r>
            <a:endParaRPr lang="en-US" altLang="en-US"/>
          </a:p>
        </p:txBody>
      </p:sp>
      <p:sp>
        <p:nvSpPr>
          <p:cNvPr id="122941" name="Rectangle 70"/>
          <p:cNvSpPr>
            <a:spLocks noChangeArrowheads="1"/>
          </p:cNvSpPr>
          <p:nvPr/>
        </p:nvSpPr>
        <p:spPr bwMode="auto">
          <a:xfrm>
            <a:off x="5719763" y="4429125"/>
            <a:ext cx="7112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indicating</a:t>
            </a:r>
            <a:endParaRPr lang="en-US" altLang="en-US"/>
          </a:p>
        </p:txBody>
      </p:sp>
      <p:sp>
        <p:nvSpPr>
          <p:cNvPr id="122942" name="Rectangle 71"/>
          <p:cNvSpPr>
            <a:spLocks noChangeArrowheads="1"/>
          </p:cNvSpPr>
          <p:nvPr/>
        </p:nvSpPr>
        <p:spPr bwMode="auto">
          <a:xfrm>
            <a:off x="6686550" y="4429125"/>
            <a:ext cx="2667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that</a:t>
            </a:r>
            <a:endParaRPr lang="en-US" altLang="en-US"/>
          </a:p>
        </p:txBody>
      </p:sp>
      <p:sp>
        <p:nvSpPr>
          <p:cNvPr id="122943" name="Rectangle 72"/>
          <p:cNvSpPr>
            <a:spLocks noChangeArrowheads="1"/>
          </p:cNvSpPr>
          <p:nvPr/>
        </p:nvSpPr>
        <p:spPr bwMode="auto">
          <a:xfrm>
            <a:off x="7170738" y="4429125"/>
            <a:ext cx="9683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it</a:t>
            </a:r>
            <a:endParaRPr lang="en-US" altLang="en-US"/>
          </a:p>
        </p:txBody>
      </p:sp>
      <p:sp>
        <p:nvSpPr>
          <p:cNvPr id="122944" name="Rectangle 73"/>
          <p:cNvSpPr>
            <a:spLocks noChangeArrowheads="1"/>
          </p:cNvSpPr>
          <p:nvPr/>
        </p:nvSpPr>
        <p:spPr bwMode="auto">
          <a:xfrm>
            <a:off x="7392988" y="4429125"/>
            <a:ext cx="2381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has</a:t>
            </a:r>
            <a:endParaRPr lang="en-US" altLang="en-US"/>
          </a:p>
        </p:txBody>
      </p:sp>
      <p:sp>
        <p:nvSpPr>
          <p:cNvPr id="122945" name="Rectangle 74"/>
          <p:cNvSpPr>
            <a:spLocks noChangeArrowheads="1"/>
          </p:cNvSpPr>
          <p:nvPr/>
        </p:nvSpPr>
        <p:spPr bwMode="auto">
          <a:xfrm>
            <a:off x="3030538" y="4738688"/>
            <a:ext cx="7810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recognized</a:t>
            </a:r>
            <a:endParaRPr lang="en-US" altLang="en-US"/>
          </a:p>
        </p:txBody>
      </p:sp>
      <p:sp>
        <p:nvSpPr>
          <p:cNvPr id="122946" name="Rectangle 75"/>
          <p:cNvSpPr>
            <a:spLocks noChangeArrowheads="1"/>
          </p:cNvSpPr>
          <p:nvPr/>
        </p:nvSpPr>
        <p:spPr bwMode="auto">
          <a:xfrm>
            <a:off x="4084638" y="4738688"/>
            <a:ext cx="1682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its</a:t>
            </a:r>
            <a:endParaRPr lang="en-US" altLang="en-US"/>
          </a:p>
        </p:txBody>
      </p:sp>
      <p:sp>
        <p:nvSpPr>
          <p:cNvPr id="122947" name="Rectangle 76"/>
          <p:cNvSpPr>
            <a:spLocks noChangeArrowheads="1"/>
          </p:cNvSpPr>
          <p:nvPr/>
        </p:nvSpPr>
        <p:spPr bwMode="auto">
          <a:xfrm>
            <a:off x="4392613" y="4738688"/>
            <a:ext cx="5349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address</a:t>
            </a:r>
            <a:endParaRPr lang="en-US" altLang="en-US"/>
          </a:p>
        </p:txBody>
      </p:sp>
      <p:sp>
        <p:nvSpPr>
          <p:cNvPr id="122948" name="Rectangle 77"/>
          <p:cNvSpPr>
            <a:spLocks noChangeArrowheads="1"/>
          </p:cNvSpPr>
          <p:nvPr/>
        </p:nvSpPr>
        <p:spPr bwMode="auto">
          <a:xfrm>
            <a:off x="5148263" y="4738688"/>
            <a:ext cx="2571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and</a:t>
            </a:r>
            <a:endParaRPr lang="en-US" altLang="en-US"/>
          </a:p>
        </p:txBody>
      </p:sp>
      <p:sp>
        <p:nvSpPr>
          <p:cNvPr id="122949" name="Rectangle 78"/>
          <p:cNvSpPr>
            <a:spLocks noChangeArrowheads="1"/>
          </p:cNvSpPr>
          <p:nvPr/>
        </p:nvSpPr>
        <p:spPr bwMode="auto">
          <a:xfrm>
            <a:off x="5588000" y="4738688"/>
            <a:ext cx="1190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is</a:t>
            </a:r>
            <a:endParaRPr lang="en-US" altLang="en-US"/>
          </a:p>
        </p:txBody>
      </p:sp>
      <p:sp>
        <p:nvSpPr>
          <p:cNvPr id="122950" name="Rectangle 79"/>
          <p:cNvSpPr>
            <a:spLocks noChangeArrowheads="1"/>
          </p:cNvSpPr>
          <p:nvPr/>
        </p:nvSpPr>
        <p:spPr bwMode="auto">
          <a:xfrm>
            <a:off x="5862638" y="4738688"/>
            <a:ext cx="3952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ready</a:t>
            </a:r>
            <a:endParaRPr lang="en-US" altLang="en-US"/>
          </a:p>
        </p:txBody>
      </p:sp>
      <p:sp>
        <p:nvSpPr>
          <p:cNvPr id="122951" name="Rectangle 80"/>
          <p:cNvSpPr>
            <a:spLocks noChangeArrowheads="1"/>
          </p:cNvSpPr>
          <p:nvPr/>
        </p:nvSpPr>
        <p:spPr bwMode="auto">
          <a:xfrm>
            <a:off x="6500813" y="4738688"/>
            <a:ext cx="2063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for</a:t>
            </a:r>
            <a:endParaRPr lang="en-US" altLang="en-US"/>
          </a:p>
        </p:txBody>
      </p:sp>
      <p:sp>
        <p:nvSpPr>
          <p:cNvPr id="122952" name="Rectangle 81"/>
          <p:cNvSpPr>
            <a:spLocks noChangeArrowheads="1"/>
          </p:cNvSpPr>
          <p:nvPr/>
        </p:nvSpPr>
        <p:spPr bwMode="auto">
          <a:xfrm>
            <a:off x="6897688" y="4738688"/>
            <a:ext cx="793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a</a:t>
            </a:r>
            <a:endParaRPr lang="en-US" altLang="en-US"/>
          </a:p>
        </p:txBody>
      </p:sp>
      <p:sp>
        <p:nvSpPr>
          <p:cNvPr id="122953" name="Rectangle 82"/>
          <p:cNvSpPr>
            <a:spLocks noChangeArrowheads="1"/>
          </p:cNvSpPr>
          <p:nvPr/>
        </p:nvSpPr>
        <p:spPr bwMode="auto">
          <a:xfrm>
            <a:off x="7119938" y="4738688"/>
            <a:ext cx="2968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data</a:t>
            </a:r>
            <a:endParaRPr lang="en-US" altLang="en-US"/>
          </a:p>
        </p:txBody>
      </p:sp>
      <p:sp>
        <p:nvSpPr>
          <p:cNvPr id="122954" name="Rectangle 83"/>
          <p:cNvSpPr>
            <a:spLocks noChangeArrowheads="1"/>
          </p:cNvSpPr>
          <p:nvPr/>
        </p:nvSpPr>
        <p:spPr bwMode="auto">
          <a:xfrm>
            <a:off x="3030538" y="5043488"/>
            <a:ext cx="542925"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transfer</a:t>
            </a:r>
            <a:endParaRPr lang="en-US" altLang="en-US"/>
          </a:p>
        </p:txBody>
      </p:sp>
      <p:sp>
        <p:nvSpPr>
          <p:cNvPr id="122955" name="Rectangle 84"/>
          <p:cNvSpPr>
            <a:spLocks noChangeArrowheads="1"/>
          </p:cNvSpPr>
          <p:nvPr/>
        </p:nvSpPr>
        <p:spPr bwMode="auto">
          <a:xfrm>
            <a:off x="3787775" y="5043488"/>
            <a:ext cx="825500"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transaction.</a:t>
            </a:r>
            <a:endParaRPr lang="en-US" altLang="en-US"/>
          </a:p>
        </p:txBody>
      </p:sp>
      <p:sp>
        <p:nvSpPr>
          <p:cNvPr id="122956" name="Rectangle 85"/>
          <p:cNvSpPr>
            <a:spLocks noChangeArrowheads="1"/>
          </p:cNvSpPr>
          <p:nvPr/>
        </p:nvSpPr>
        <p:spPr bwMode="auto">
          <a:xfrm>
            <a:off x="1046163" y="5453063"/>
            <a:ext cx="5905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IDSEL#</a:t>
            </a:r>
            <a:endParaRPr lang="en-US" altLang="en-US"/>
          </a:p>
        </p:txBody>
      </p:sp>
      <p:sp>
        <p:nvSpPr>
          <p:cNvPr id="122957" name="Rectangle 86"/>
          <p:cNvSpPr>
            <a:spLocks noChangeArrowheads="1"/>
          </p:cNvSpPr>
          <p:nvPr/>
        </p:nvSpPr>
        <p:spPr bwMode="auto">
          <a:xfrm>
            <a:off x="3030538" y="5453063"/>
            <a:ext cx="9080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Initialization</a:t>
            </a:r>
            <a:endParaRPr lang="en-US" altLang="en-US"/>
          </a:p>
        </p:txBody>
      </p:sp>
      <p:sp>
        <p:nvSpPr>
          <p:cNvPr id="122958" name="Rectangle 87"/>
          <p:cNvSpPr>
            <a:spLocks noChangeArrowheads="1"/>
          </p:cNvSpPr>
          <p:nvPr/>
        </p:nvSpPr>
        <p:spPr bwMode="auto">
          <a:xfrm>
            <a:off x="4330700" y="5453063"/>
            <a:ext cx="5048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Device</a:t>
            </a:r>
            <a:endParaRPr lang="en-US" altLang="en-US"/>
          </a:p>
        </p:txBody>
      </p:sp>
      <p:sp>
        <p:nvSpPr>
          <p:cNvPr id="122959" name="Rectangle 88"/>
          <p:cNvSpPr>
            <a:spLocks noChangeArrowheads="1"/>
          </p:cNvSpPr>
          <p:nvPr/>
        </p:nvSpPr>
        <p:spPr bwMode="auto">
          <a:xfrm>
            <a:off x="5037138" y="5453063"/>
            <a:ext cx="47783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Computer Modern"/>
              </a:rPr>
              <a:t>Select.</a:t>
            </a:r>
            <a:endParaRPr lang="en-US" altLang="en-US"/>
          </a:p>
        </p:txBody>
      </p:sp>
      <p:sp>
        <p:nvSpPr>
          <p:cNvPr id="122960" name="Rectangle 89"/>
          <p:cNvSpPr>
            <a:spLocks noChangeArrowheads="1"/>
          </p:cNvSpPr>
          <p:nvPr/>
        </p:nvSpPr>
        <p:spPr bwMode="auto">
          <a:xfrm>
            <a:off x="914400" y="5776686"/>
            <a:ext cx="7010400" cy="1587"/>
          </a:xfrm>
          <a:prstGeom prst="rect">
            <a:avLst/>
          </a:prstGeom>
          <a:solidFill>
            <a:srgbClr val="000000"/>
          </a:solidFill>
          <a:ln w="0">
            <a:solidFill>
              <a:srgbClr val="000000"/>
            </a:solidFill>
            <a:miter lim="800000"/>
            <a:headEnd/>
            <a:tailEnd/>
          </a:ln>
        </p:spPr>
        <p:txBody>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endParaRPr lang="en-US" altLang="en-US"/>
          </a:p>
        </p:txBody>
      </p:sp>
      <p:sp>
        <p:nvSpPr>
          <p:cNvPr id="2" name="Rectangle 1"/>
          <p:cNvSpPr/>
          <p:nvPr/>
        </p:nvSpPr>
        <p:spPr>
          <a:xfrm>
            <a:off x="838200" y="6019800"/>
            <a:ext cx="8001000" cy="646331"/>
          </a:xfrm>
          <a:prstGeom prst="rect">
            <a:avLst/>
          </a:prstGeom>
        </p:spPr>
        <p:txBody>
          <a:bodyPr wrap="square">
            <a:spAutoFit/>
          </a:bodyPr>
          <a:lstStyle/>
          <a:p>
            <a:pPr algn="just"/>
            <a:r>
              <a:rPr lang="en-IN" dirty="0"/>
              <a:t>A signal whose name ends with the symbol # is asserted when in the low-voltage state.</a:t>
            </a:r>
          </a:p>
        </p:txBody>
      </p:sp>
      <p:pic>
        <p:nvPicPr>
          <p:cNvPr id="2050" name="Picture 2" descr="http://menehune.opt.wfu.edu/Kokua/Irix_6.5.21_doc_cd/usr/share/Insight/library/SGI_bookshelves/SGI_Developer/books/DevDriver_PG/sgi_html/figures/19-pci.overview.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7381" y="1227138"/>
            <a:ext cx="4562475" cy="4629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62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685800" y="228600"/>
            <a:ext cx="7751763" cy="6248400"/>
            <a:chOff x="685800" y="228600"/>
            <a:chExt cx="7751763" cy="6248400"/>
          </a:xfrm>
        </p:grpSpPr>
        <p:sp>
          <p:nvSpPr>
            <p:cNvPr id="123905" name="Line 10"/>
            <p:cNvSpPr>
              <a:spLocks noChangeShapeType="1"/>
            </p:cNvSpPr>
            <p:nvPr/>
          </p:nvSpPr>
          <p:spPr bwMode="auto">
            <a:xfrm flipV="1">
              <a:off x="2200275" y="1238250"/>
              <a:ext cx="1588" cy="45227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06" name="Line 11"/>
            <p:cNvSpPr>
              <a:spLocks noChangeShapeType="1"/>
            </p:cNvSpPr>
            <p:nvPr/>
          </p:nvSpPr>
          <p:spPr bwMode="auto">
            <a:xfrm flipV="1">
              <a:off x="3068638" y="3419475"/>
              <a:ext cx="1587" cy="23415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07" name="Line 12"/>
            <p:cNvSpPr>
              <a:spLocks noChangeShapeType="1"/>
            </p:cNvSpPr>
            <p:nvPr/>
          </p:nvSpPr>
          <p:spPr bwMode="auto">
            <a:xfrm flipV="1">
              <a:off x="3935413" y="3419475"/>
              <a:ext cx="1587" cy="23415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08" name="Line 13"/>
            <p:cNvSpPr>
              <a:spLocks noChangeShapeType="1"/>
            </p:cNvSpPr>
            <p:nvPr/>
          </p:nvSpPr>
          <p:spPr bwMode="auto">
            <a:xfrm flipV="1">
              <a:off x="4803775" y="3419475"/>
              <a:ext cx="1588" cy="23415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09" name="Line 14"/>
            <p:cNvSpPr>
              <a:spLocks noChangeShapeType="1"/>
            </p:cNvSpPr>
            <p:nvPr/>
          </p:nvSpPr>
          <p:spPr bwMode="auto">
            <a:xfrm flipV="1">
              <a:off x="5692775" y="3419475"/>
              <a:ext cx="1588" cy="23415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10" name="Line 15"/>
            <p:cNvSpPr>
              <a:spLocks noChangeShapeType="1"/>
            </p:cNvSpPr>
            <p:nvPr/>
          </p:nvSpPr>
          <p:spPr bwMode="auto">
            <a:xfrm flipV="1">
              <a:off x="6561138" y="3419475"/>
              <a:ext cx="1587" cy="23415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11" name="Line 16"/>
            <p:cNvSpPr>
              <a:spLocks noChangeShapeType="1"/>
            </p:cNvSpPr>
            <p:nvPr/>
          </p:nvSpPr>
          <p:spPr bwMode="auto">
            <a:xfrm flipV="1">
              <a:off x="7427913" y="3419475"/>
              <a:ext cx="1587" cy="23415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12" name="Line 17"/>
            <p:cNvSpPr>
              <a:spLocks noChangeShapeType="1"/>
            </p:cNvSpPr>
            <p:nvPr/>
          </p:nvSpPr>
          <p:spPr bwMode="auto">
            <a:xfrm flipV="1">
              <a:off x="8296275" y="1238250"/>
              <a:ext cx="1588" cy="45227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13" name="Rectangle 18"/>
            <p:cNvSpPr>
              <a:spLocks noChangeArrowheads="1"/>
            </p:cNvSpPr>
            <p:nvPr/>
          </p:nvSpPr>
          <p:spPr bwMode="auto">
            <a:xfrm>
              <a:off x="2582863" y="288925"/>
              <a:ext cx="2016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1</a:t>
              </a:r>
              <a:endParaRPr lang="en-US" altLang="en-US"/>
            </a:p>
          </p:txBody>
        </p:sp>
        <p:sp>
          <p:nvSpPr>
            <p:cNvPr id="123914" name="Rectangle 19"/>
            <p:cNvSpPr>
              <a:spLocks noChangeArrowheads="1"/>
            </p:cNvSpPr>
            <p:nvPr/>
          </p:nvSpPr>
          <p:spPr bwMode="auto">
            <a:xfrm>
              <a:off x="3451225" y="288925"/>
              <a:ext cx="20161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2</a:t>
              </a:r>
              <a:endParaRPr lang="en-US" altLang="en-US"/>
            </a:p>
          </p:txBody>
        </p:sp>
        <p:sp>
          <p:nvSpPr>
            <p:cNvPr id="123915" name="Rectangle 20"/>
            <p:cNvSpPr>
              <a:spLocks noChangeArrowheads="1"/>
            </p:cNvSpPr>
            <p:nvPr/>
          </p:nvSpPr>
          <p:spPr bwMode="auto">
            <a:xfrm>
              <a:off x="4319588" y="288925"/>
              <a:ext cx="2016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3</a:t>
              </a:r>
              <a:endParaRPr lang="en-US" altLang="en-US"/>
            </a:p>
          </p:txBody>
        </p:sp>
        <p:sp>
          <p:nvSpPr>
            <p:cNvPr id="123916" name="Rectangle 21"/>
            <p:cNvSpPr>
              <a:spLocks noChangeArrowheads="1"/>
            </p:cNvSpPr>
            <p:nvPr/>
          </p:nvSpPr>
          <p:spPr bwMode="auto">
            <a:xfrm>
              <a:off x="5208588" y="288925"/>
              <a:ext cx="2016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4</a:t>
              </a:r>
              <a:endParaRPr lang="en-US" altLang="en-US"/>
            </a:p>
          </p:txBody>
        </p:sp>
        <p:sp>
          <p:nvSpPr>
            <p:cNvPr id="123917" name="Rectangle 22"/>
            <p:cNvSpPr>
              <a:spLocks noChangeArrowheads="1"/>
            </p:cNvSpPr>
            <p:nvPr/>
          </p:nvSpPr>
          <p:spPr bwMode="auto">
            <a:xfrm>
              <a:off x="6075363" y="288925"/>
              <a:ext cx="2016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5</a:t>
              </a:r>
              <a:endParaRPr lang="en-US" altLang="en-US"/>
            </a:p>
          </p:txBody>
        </p:sp>
        <p:sp>
          <p:nvSpPr>
            <p:cNvPr id="123918" name="Rectangle 23"/>
            <p:cNvSpPr>
              <a:spLocks noChangeArrowheads="1"/>
            </p:cNvSpPr>
            <p:nvPr/>
          </p:nvSpPr>
          <p:spPr bwMode="auto">
            <a:xfrm>
              <a:off x="6943725" y="288925"/>
              <a:ext cx="20161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6</a:t>
              </a:r>
              <a:endParaRPr lang="en-US" altLang="en-US"/>
            </a:p>
          </p:txBody>
        </p:sp>
        <p:sp>
          <p:nvSpPr>
            <p:cNvPr id="123919" name="Rectangle 24"/>
            <p:cNvSpPr>
              <a:spLocks noChangeArrowheads="1"/>
            </p:cNvSpPr>
            <p:nvPr/>
          </p:nvSpPr>
          <p:spPr bwMode="auto">
            <a:xfrm>
              <a:off x="7812088" y="288925"/>
              <a:ext cx="2016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7</a:t>
              </a:r>
              <a:endParaRPr lang="en-US" altLang="en-US"/>
            </a:p>
          </p:txBody>
        </p:sp>
        <p:sp>
          <p:nvSpPr>
            <p:cNvPr id="123920" name="Freeform 25"/>
            <p:cNvSpPr>
              <a:spLocks/>
            </p:cNvSpPr>
            <p:nvPr/>
          </p:nvSpPr>
          <p:spPr bwMode="auto">
            <a:xfrm>
              <a:off x="1755775" y="1541463"/>
              <a:ext cx="6681788" cy="282575"/>
            </a:xfrm>
            <a:custGeom>
              <a:avLst/>
              <a:gdLst>
                <a:gd name="T0" fmla="*/ 331 w 331"/>
                <a:gd name="T1" fmla="*/ 0 h 14"/>
                <a:gd name="T2" fmla="*/ 209 w 331"/>
                <a:gd name="T3" fmla="*/ 0 h 14"/>
                <a:gd name="T4" fmla="*/ 209 w 331"/>
                <a:gd name="T5" fmla="*/ 14 h 14"/>
                <a:gd name="T6" fmla="*/ 36 w 331"/>
                <a:gd name="T7" fmla="*/ 14 h 14"/>
                <a:gd name="T8" fmla="*/ 36 w 331"/>
                <a:gd name="T9" fmla="*/ 0 h 14"/>
                <a:gd name="T10" fmla="*/ 0 w 331"/>
                <a:gd name="T11" fmla="*/ 0 h 14"/>
                <a:gd name="T12" fmla="*/ 0 60000 65536"/>
                <a:gd name="T13" fmla="*/ 0 60000 65536"/>
                <a:gd name="T14" fmla="*/ 0 60000 65536"/>
                <a:gd name="T15" fmla="*/ 0 60000 65536"/>
                <a:gd name="T16" fmla="*/ 0 60000 65536"/>
                <a:gd name="T17" fmla="*/ 0 60000 65536"/>
                <a:gd name="T18" fmla="*/ 0 w 331"/>
                <a:gd name="T19" fmla="*/ 0 h 14"/>
                <a:gd name="T20" fmla="*/ 331 w 331"/>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331" h="14">
                  <a:moveTo>
                    <a:pt x="331" y="0"/>
                  </a:moveTo>
                  <a:lnTo>
                    <a:pt x="209" y="0"/>
                  </a:lnTo>
                  <a:lnTo>
                    <a:pt x="209" y="14"/>
                  </a:lnTo>
                  <a:lnTo>
                    <a:pt x="36" y="14"/>
                  </a:lnTo>
                  <a:lnTo>
                    <a:pt x="36" y="0"/>
                  </a:lnTo>
                  <a:lnTo>
                    <a:pt x="0" y="0"/>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21" name="Line 26"/>
            <p:cNvSpPr>
              <a:spLocks noChangeShapeType="1"/>
            </p:cNvSpPr>
            <p:nvPr/>
          </p:nvSpPr>
          <p:spPr bwMode="auto">
            <a:xfrm flipH="1">
              <a:off x="1755775" y="2409825"/>
              <a:ext cx="727075" cy="1588"/>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22" name="Freeform 27"/>
            <p:cNvSpPr>
              <a:spLocks/>
            </p:cNvSpPr>
            <p:nvPr/>
          </p:nvSpPr>
          <p:spPr bwMode="auto">
            <a:xfrm>
              <a:off x="2482850" y="2268538"/>
              <a:ext cx="80963" cy="282575"/>
            </a:xfrm>
            <a:custGeom>
              <a:avLst/>
              <a:gdLst>
                <a:gd name="T0" fmla="*/ 4 w 4"/>
                <a:gd name="T1" fmla="*/ 14 h 14"/>
                <a:gd name="T2" fmla="*/ 0 w 4"/>
                <a:gd name="T3" fmla="*/ 7 h 14"/>
                <a:gd name="T4" fmla="*/ 4 w 4"/>
                <a:gd name="T5" fmla="*/ 0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4" y="14"/>
                  </a:moveTo>
                  <a:lnTo>
                    <a:pt x="0" y="7"/>
                  </a:lnTo>
                  <a:lnTo>
                    <a:pt x="4" y="0"/>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23" name="Freeform 28"/>
            <p:cNvSpPr>
              <a:spLocks/>
            </p:cNvSpPr>
            <p:nvPr/>
          </p:nvSpPr>
          <p:spPr bwMode="auto">
            <a:xfrm>
              <a:off x="3351213" y="2268538"/>
              <a:ext cx="79375" cy="282575"/>
            </a:xfrm>
            <a:custGeom>
              <a:avLst/>
              <a:gdLst>
                <a:gd name="T0" fmla="*/ 0 w 4"/>
                <a:gd name="T1" fmla="*/ 0 h 14"/>
                <a:gd name="T2" fmla="*/ 4 w 4"/>
                <a:gd name="T3" fmla="*/ 7 h 14"/>
                <a:gd name="T4" fmla="*/ 0 w 4"/>
                <a:gd name="T5" fmla="*/ 14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0" y="0"/>
                  </a:moveTo>
                  <a:lnTo>
                    <a:pt x="4" y="7"/>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24" name="Line 29"/>
            <p:cNvSpPr>
              <a:spLocks noChangeShapeType="1"/>
            </p:cNvSpPr>
            <p:nvPr/>
          </p:nvSpPr>
          <p:spPr bwMode="auto">
            <a:xfrm flipH="1">
              <a:off x="2563813" y="2268538"/>
              <a:ext cx="787400" cy="1587"/>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25" name="Line 30"/>
            <p:cNvSpPr>
              <a:spLocks noChangeShapeType="1"/>
            </p:cNvSpPr>
            <p:nvPr/>
          </p:nvSpPr>
          <p:spPr bwMode="auto">
            <a:xfrm flipH="1">
              <a:off x="2563813" y="2551113"/>
              <a:ext cx="787400" cy="1587"/>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26" name="Freeform 31"/>
            <p:cNvSpPr>
              <a:spLocks/>
            </p:cNvSpPr>
            <p:nvPr/>
          </p:nvSpPr>
          <p:spPr bwMode="auto">
            <a:xfrm>
              <a:off x="4238625" y="2268538"/>
              <a:ext cx="60325" cy="282575"/>
            </a:xfrm>
            <a:custGeom>
              <a:avLst/>
              <a:gdLst>
                <a:gd name="T0" fmla="*/ 3 w 3"/>
                <a:gd name="T1" fmla="*/ 14 h 14"/>
                <a:gd name="T2" fmla="*/ 0 w 3"/>
                <a:gd name="T3" fmla="*/ 7 h 14"/>
                <a:gd name="T4" fmla="*/ 3 w 3"/>
                <a:gd name="T5" fmla="*/ 0 h 14"/>
                <a:gd name="T6" fmla="*/ 0 60000 65536"/>
                <a:gd name="T7" fmla="*/ 0 60000 65536"/>
                <a:gd name="T8" fmla="*/ 0 60000 65536"/>
                <a:gd name="T9" fmla="*/ 0 w 3"/>
                <a:gd name="T10" fmla="*/ 0 h 14"/>
                <a:gd name="T11" fmla="*/ 3 w 3"/>
                <a:gd name="T12" fmla="*/ 14 h 14"/>
              </a:gdLst>
              <a:ahLst/>
              <a:cxnLst>
                <a:cxn ang="T6">
                  <a:pos x="T0" y="T1"/>
                </a:cxn>
                <a:cxn ang="T7">
                  <a:pos x="T2" y="T3"/>
                </a:cxn>
                <a:cxn ang="T8">
                  <a:pos x="T4" y="T5"/>
                </a:cxn>
              </a:cxnLst>
              <a:rect l="T9" t="T10" r="T11" b="T12"/>
              <a:pathLst>
                <a:path w="3" h="14">
                  <a:moveTo>
                    <a:pt x="3" y="14"/>
                  </a:moveTo>
                  <a:lnTo>
                    <a:pt x="0" y="7"/>
                  </a:lnTo>
                  <a:lnTo>
                    <a:pt x="3" y="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27" name="Freeform 32"/>
            <p:cNvSpPr>
              <a:spLocks/>
            </p:cNvSpPr>
            <p:nvPr/>
          </p:nvSpPr>
          <p:spPr bwMode="auto">
            <a:xfrm>
              <a:off x="5026025" y="2268538"/>
              <a:ext cx="80963" cy="282575"/>
            </a:xfrm>
            <a:custGeom>
              <a:avLst/>
              <a:gdLst>
                <a:gd name="T0" fmla="*/ 0 w 4"/>
                <a:gd name="T1" fmla="*/ 0 h 14"/>
                <a:gd name="T2" fmla="*/ 4 w 4"/>
                <a:gd name="T3" fmla="*/ 7 h 14"/>
                <a:gd name="T4" fmla="*/ 0 w 4"/>
                <a:gd name="T5" fmla="*/ 14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0" y="0"/>
                  </a:moveTo>
                  <a:lnTo>
                    <a:pt x="4" y="7"/>
                  </a:lnTo>
                  <a:lnTo>
                    <a:pt x="0" y="14"/>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28" name="Line 33"/>
            <p:cNvSpPr>
              <a:spLocks noChangeShapeType="1"/>
            </p:cNvSpPr>
            <p:nvPr/>
          </p:nvSpPr>
          <p:spPr bwMode="auto">
            <a:xfrm flipH="1">
              <a:off x="4298950" y="2268538"/>
              <a:ext cx="727075"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29" name="Line 34"/>
            <p:cNvSpPr>
              <a:spLocks noChangeShapeType="1"/>
            </p:cNvSpPr>
            <p:nvPr/>
          </p:nvSpPr>
          <p:spPr bwMode="auto">
            <a:xfrm flipH="1">
              <a:off x="4298950" y="2551113"/>
              <a:ext cx="727075"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30" name="Freeform 35"/>
            <p:cNvSpPr>
              <a:spLocks/>
            </p:cNvSpPr>
            <p:nvPr/>
          </p:nvSpPr>
          <p:spPr bwMode="auto">
            <a:xfrm>
              <a:off x="6843713" y="2268538"/>
              <a:ext cx="80962" cy="282575"/>
            </a:xfrm>
            <a:custGeom>
              <a:avLst/>
              <a:gdLst>
                <a:gd name="T0" fmla="*/ 4 w 4"/>
                <a:gd name="T1" fmla="*/ 14 h 14"/>
                <a:gd name="T2" fmla="*/ 0 w 4"/>
                <a:gd name="T3" fmla="*/ 7 h 14"/>
                <a:gd name="T4" fmla="*/ 4 w 4"/>
                <a:gd name="T5" fmla="*/ 0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4" y="14"/>
                  </a:moveTo>
                  <a:lnTo>
                    <a:pt x="0" y="7"/>
                  </a:lnTo>
                  <a:lnTo>
                    <a:pt x="4" y="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31" name="Freeform 36"/>
            <p:cNvSpPr>
              <a:spLocks/>
            </p:cNvSpPr>
            <p:nvPr/>
          </p:nvSpPr>
          <p:spPr bwMode="auto">
            <a:xfrm>
              <a:off x="7650163" y="2268538"/>
              <a:ext cx="60325" cy="282575"/>
            </a:xfrm>
            <a:custGeom>
              <a:avLst/>
              <a:gdLst>
                <a:gd name="T0" fmla="*/ 0 w 3"/>
                <a:gd name="T1" fmla="*/ 0 h 14"/>
                <a:gd name="T2" fmla="*/ 3 w 3"/>
                <a:gd name="T3" fmla="*/ 7 h 14"/>
                <a:gd name="T4" fmla="*/ 0 w 3"/>
                <a:gd name="T5" fmla="*/ 14 h 14"/>
                <a:gd name="T6" fmla="*/ 0 60000 65536"/>
                <a:gd name="T7" fmla="*/ 0 60000 65536"/>
                <a:gd name="T8" fmla="*/ 0 60000 65536"/>
                <a:gd name="T9" fmla="*/ 0 w 3"/>
                <a:gd name="T10" fmla="*/ 0 h 14"/>
                <a:gd name="T11" fmla="*/ 3 w 3"/>
                <a:gd name="T12" fmla="*/ 14 h 14"/>
              </a:gdLst>
              <a:ahLst/>
              <a:cxnLst>
                <a:cxn ang="T6">
                  <a:pos x="T0" y="T1"/>
                </a:cxn>
                <a:cxn ang="T7">
                  <a:pos x="T2" y="T3"/>
                </a:cxn>
                <a:cxn ang="T8">
                  <a:pos x="T4" y="T5"/>
                </a:cxn>
              </a:cxnLst>
              <a:rect l="T9" t="T10" r="T11" b="T12"/>
              <a:pathLst>
                <a:path w="3" h="14">
                  <a:moveTo>
                    <a:pt x="0" y="0"/>
                  </a:moveTo>
                  <a:lnTo>
                    <a:pt x="3" y="7"/>
                  </a:lnTo>
                  <a:lnTo>
                    <a:pt x="0" y="14"/>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32" name="Line 37"/>
            <p:cNvSpPr>
              <a:spLocks noChangeShapeType="1"/>
            </p:cNvSpPr>
            <p:nvPr/>
          </p:nvSpPr>
          <p:spPr bwMode="auto">
            <a:xfrm flipH="1">
              <a:off x="6924675" y="2268538"/>
              <a:ext cx="725488"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33" name="Freeform 38"/>
            <p:cNvSpPr>
              <a:spLocks/>
            </p:cNvSpPr>
            <p:nvPr/>
          </p:nvSpPr>
          <p:spPr bwMode="auto">
            <a:xfrm>
              <a:off x="2482850" y="2994025"/>
              <a:ext cx="80963" cy="284163"/>
            </a:xfrm>
            <a:custGeom>
              <a:avLst/>
              <a:gdLst>
                <a:gd name="T0" fmla="*/ 4 w 4"/>
                <a:gd name="T1" fmla="*/ 14 h 14"/>
                <a:gd name="T2" fmla="*/ 0 w 4"/>
                <a:gd name="T3" fmla="*/ 7 h 14"/>
                <a:gd name="T4" fmla="*/ 4 w 4"/>
                <a:gd name="T5" fmla="*/ 0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4" y="14"/>
                  </a:moveTo>
                  <a:lnTo>
                    <a:pt x="0" y="7"/>
                  </a:lnTo>
                  <a:lnTo>
                    <a:pt x="4" y="0"/>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34" name="Freeform 39"/>
            <p:cNvSpPr>
              <a:spLocks/>
            </p:cNvSpPr>
            <p:nvPr/>
          </p:nvSpPr>
          <p:spPr bwMode="auto">
            <a:xfrm>
              <a:off x="3351213" y="2994025"/>
              <a:ext cx="79375" cy="284163"/>
            </a:xfrm>
            <a:custGeom>
              <a:avLst/>
              <a:gdLst>
                <a:gd name="T0" fmla="*/ 0 w 4"/>
                <a:gd name="T1" fmla="*/ 0 h 14"/>
                <a:gd name="T2" fmla="*/ 4 w 4"/>
                <a:gd name="T3" fmla="*/ 7 h 14"/>
                <a:gd name="T4" fmla="*/ 0 w 4"/>
                <a:gd name="T5" fmla="*/ 14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0" y="0"/>
                  </a:moveTo>
                  <a:lnTo>
                    <a:pt x="4" y="7"/>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35" name="Line 40"/>
            <p:cNvSpPr>
              <a:spLocks noChangeShapeType="1"/>
            </p:cNvSpPr>
            <p:nvPr/>
          </p:nvSpPr>
          <p:spPr bwMode="auto">
            <a:xfrm flipH="1">
              <a:off x="2563813" y="2994025"/>
              <a:ext cx="787400" cy="1588"/>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36" name="Line 41"/>
            <p:cNvSpPr>
              <a:spLocks noChangeShapeType="1"/>
            </p:cNvSpPr>
            <p:nvPr/>
          </p:nvSpPr>
          <p:spPr bwMode="auto">
            <a:xfrm flipH="1">
              <a:off x="2563813" y="3278188"/>
              <a:ext cx="787400" cy="1587"/>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37" name="Line 42"/>
            <p:cNvSpPr>
              <a:spLocks noChangeShapeType="1"/>
            </p:cNvSpPr>
            <p:nvPr/>
          </p:nvSpPr>
          <p:spPr bwMode="auto">
            <a:xfrm flipH="1">
              <a:off x="1755775" y="3136900"/>
              <a:ext cx="727075" cy="1588"/>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38" name="Freeform 43"/>
            <p:cNvSpPr>
              <a:spLocks/>
            </p:cNvSpPr>
            <p:nvPr/>
          </p:nvSpPr>
          <p:spPr bwMode="auto">
            <a:xfrm>
              <a:off x="3430588" y="2994025"/>
              <a:ext cx="80962" cy="284163"/>
            </a:xfrm>
            <a:custGeom>
              <a:avLst/>
              <a:gdLst>
                <a:gd name="T0" fmla="*/ 4 w 4"/>
                <a:gd name="T1" fmla="*/ 14 h 14"/>
                <a:gd name="T2" fmla="*/ 0 w 4"/>
                <a:gd name="T3" fmla="*/ 7 h 14"/>
                <a:gd name="T4" fmla="*/ 4 w 4"/>
                <a:gd name="T5" fmla="*/ 0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4" y="14"/>
                  </a:moveTo>
                  <a:lnTo>
                    <a:pt x="0" y="7"/>
                  </a:lnTo>
                  <a:lnTo>
                    <a:pt x="4" y="0"/>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39" name="Freeform 44"/>
            <p:cNvSpPr>
              <a:spLocks/>
            </p:cNvSpPr>
            <p:nvPr/>
          </p:nvSpPr>
          <p:spPr bwMode="auto">
            <a:xfrm>
              <a:off x="7710488" y="2994025"/>
              <a:ext cx="80962" cy="284163"/>
            </a:xfrm>
            <a:custGeom>
              <a:avLst/>
              <a:gdLst>
                <a:gd name="T0" fmla="*/ 0 w 4"/>
                <a:gd name="T1" fmla="*/ 0 h 14"/>
                <a:gd name="T2" fmla="*/ 4 w 4"/>
                <a:gd name="T3" fmla="*/ 7 h 14"/>
                <a:gd name="T4" fmla="*/ 0 w 4"/>
                <a:gd name="T5" fmla="*/ 14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0" y="0"/>
                  </a:moveTo>
                  <a:lnTo>
                    <a:pt x="4" y="7"/>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40" name="Line 45"/>
            <p:cNvSpPr>
              <a:spLocks noChangeShapeType="1"/>
            </p:cNvSpPr>
            <p:nvPr/>
          </p:nvSpPr>
          <p:spPr bwMode="auto">
            <a:xfrm flipH="1">
              <a:off x="3511550" y="2994025"/>
              <a:ext cx="4198938" cy="1588"/>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1" name="Line 46"/>
            <p:cNvSpPr>
              <a:spLocks noChangeShapeType="1"/>
            </p:cNvSpPr>
            <p:nvPr/>
          </p:nvSpPr>
          <p:spPr bwMode="auto">
            <a:xfrm flipH="1">
              <a:off x="3511550" y="3278188"/>
              <a:ext cx="4198938" cy="1587"/>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2" name="Line 47"/>
            <p:cNvSpPr>
              <a:spLocks noChangeShapeType="1"/>
            </p:cNvSpPr>
            <p:nvPr/>
          </p:nvSpPr>
          <p:spPr bwMode="auto">
            <a:xfrm flipH="1">
              <a:off x="7791450" y="3136900"/>
              <a:ext cx="646113" cy="1588"/>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3" name="Line 48"/>
            <p:cNvSpPr>
              <a:spLocks noChangeShapeType="1"/>
            </p:cNvSpPr>
            <p:nvPr/>
          </p:nvSpPr>
          <p:spPr bwMode="auto">
            <a:xfrm flipH="1">
              <a:off x="6924675" y="2551113"/>
              <a:ext cx="725488"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4" name="Line 49"/>
            <p:cNvSpPr>
              <a:spLocks noChangeShapeType="1"/>
            </p:cNvSpPr>
            <p:nvPr/>
          </p:nvSpPr>
          <p:spPr bwMode="auto">
            <a:xfrm flipH="1">
              <a:off x="7710488" y="2409825"/>
              <a:ext cx="727075" cy="15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5" name="Freeform 50"/>
            <p:cNvSpPr>
              <a:spLocks/>
            </p:cNvSpPr>
            <p:nvPr/>
          </p:nvSpPr>
          <p:spPr bwMode="auto">
            <a:xfrm>
              <a:off x="1755775" y="5175250"/>
              <a:ext cx="6681788" cy="282575"/>
            </a:xfrm>
            <a:custGeom>
              <a:avLst/>
              <a:gdLst>
                <a:gd name="T0" fmla="*/ 331 w 331"/>
                <a:gd name="T1" fmla="*/ 0 h 14"/>
                <a:gd name="T2" fmla="*/ 295 w 331"/>
                <a:gd name="T3" fmla="*/ 0 h 14"/>
                <a:gd name="T4" fmla="*/ 295 w 331"/>
                <a:gd name="T5" fmla="*/ 14 h 14"/>
                <a:gd name="T6" fmla="*/ 79 w 331"/>
                <a:gd name="T7" fmla="*/ 14 h 14"/>
                <a:gd name="T8" fmla="*/ 79 w 331"/>
                <a:gd name="T9" fmla="*/ 0 h 14"/>
                <a:gd name="T10" fmla="*/ 0 w 331"/>
                <a:gd name="T11" fmla="*/ 0 h 14"/>
                <a:gd name="T12" fmla="*/ 0 60000 65536"/>
                <a:gd name="T13" fmla="*/ 0 60000 65536"/>
                <a:gd name="T14" fmla="*/ 0 60000 65536"/>
                <a:gd name="T15" fmla="*/ 0 60000 65536"/>
                <a:gd name="T16" fmla="*/ 0 60000 65536"/>
                <a:gd name="T17" fmla="*/ 0 60000 65536"/>
                <a:gd name="T18" fmla="*/ 0 w 331"/>
                <a:gd name="T19" fmla="*/ 0 h 14"/>
                <a:gd name="T20" fmla="*/ 331 w 331"/>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331" h="14">
                  <a:moveTo>
                    <a:pt x="331" y="0"/>
                  </a:moveTo>
                  <a:lnTo>
                    <a:pt x="295" y="0"/>
                  </a:lnTo>
                  <a:lnTo>
                    <a:pt x="295" y="14"/>
                  </a:lnTo>
                  <a:lnTo>
                    <a:pt x="79" y="14"/>
                  </a:lnTo>
                  <a:lnTo>
                    <a:pt x="79" y="0"/>
                  </a:lnTo>
                  <a:lnTo>
                    <a:pt x="0" y="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46" name="Line 51"/>
            <p:cNvSpPr>
              <a:spLocks noChangeShapeType="1"/>
            </p:cNvSpPr>
            <p:nvPr/>
          </p:nvSpPr>
          <p:spPr bwMode="auto">
            <a:xfrm>
              <a:off x="2200275" y="228600"/>
              <a:ext cx="1588"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7" name="Line 52"/>
            <p:cNvSpPr>
              <a:spLocks noChangeShapeType="1"/>
            </p:cNvSpPr>
            <p:nvPr/>
          </p:nvSpPr>
          <p:spPr bwMode="auto">
            <a:xfrm>
              <a:off x="3068638" y="228600"/>
              <a:ext cx="1587"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8" name="Line 53"/>
            <p:cNvSpPr>
              <a:spLocks noChangeShapeType="1"/>
            </p:cNvSpPr>
            <p:nvPr/>
          </p:nvSpPr>
          <p:spPr bwMode="auto">
            <a:xfrm>
              <a:off x="3935413" y="228600"/>
              <a:ext cx="1587"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9" name="Line 54"/>
            <p:cNvSpPr>
              <a:spLocks noChangeShapeType="1"/>
            </p:cNvSpPr>
            <p:nvPr/>
          </p:nvSpPr>
          <p:spPr bwMode="auto">
            <a:xfrm>
              <a:off x="4803775" y="228600"/>
              <a:ext cx="1588"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50" name="Line 55"/>
            <p:cNvSpPr>
              <a:spLocks noChangeShapeType="1"/>
            </p:cNvSpPr>
            <p:nvPr/>
          </p:nvSpPr>
          <p:spPr bwMode="auto">
            <a:xfrm>
              <a:off x="5692775" y="228600"/>
              <a:ext cx="1588"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51" name="Line 56"/>
            <p:cNvSpPr>
              <a:spLocks noChangeShapeType="1"/>
            </p:cNvSpPr>
            <p:nvPr/>
          </p:nvSpPr>
          <p:spPr bwMode="auto">
            <a:xfrm>
              <a:off x="6561138" y="228600"/>
              <a:ext cx="1587"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52" name="Line 57"/>
            <p:cNvSpPr>
              <a:spLocks noChangeShapeType="1"/>
            </p:cNvSpPr>
            <p:nvPr/>
          </p:nvSpPr>
          <p:spPr bwMode="auto">
            <a:xfrm>
              <a:off x="7427913" y="228600"/>
              <a:ext cx="1587"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53" name="Line 58"/>
            <p:cNvSpPr>
              <a:spLocks noChangeShapeType="1"/>
            </p:cNvSpPr>
            <p:nvPr/>
          </p:nvSpPr>
          <p:spPr bwMode="auto">
            <a:xfrm>
              <a:off x="8296275" y="228600"/>
              <a:ext cx="1588"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54" name="Rectangle 59"/>
            <p:cNvSpPr>
              <a:spLocks noChangeArrowheads="1"/>
            </p:cNvSpPr>
            <p:nvPr/>
          </p:nvSpPr>
          <p:spPr bwMode="auto">
            <a:xfrm>
              <a:off x="1109663" y="874713"/>
              <a:ext cx="42386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CLK</a:t>
              </a:r>
              <a:endParaRPr lang="en-US" altLang="en-US"/>
            </a:p>
          </p:txBody>
        </p:sp>
        <p:sp>
          <p:nvSpPr>
            <p:cNvPr id="123955" name="Rectangle 60"/>
            <p:cNvSpPr>
              <a:spLocks noChangeArrowheads="1"/>
            </p:cNvSpPr>
            <p:nvPr/>
          </p:nvSpPr>
          <p:spPr bwMode="auto">
            <a:xfrm>
              <a:off x="908050" y="1601788"/>
              <a:ext cx="74771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Frame#</a:t>
              </a:r>
              <a:endParaRPr lang="en-US" altLang="en-US"/>
            </a:p>
          </p:txBody>
        </p:sp>
        <p:sp>
          <p:nvSpPr>
            <p:cNvPr id="123956" name="Rectangle 61"/>
            <p:cNvSpPr>
              <a:spLocks noChangeArrowheads="1"/>
            </p:cNvSpPr>
            <p:nvPr/>
          </p:nvSpPr>
          <p:spPr bwMode="auto">
            <a:xfrm>
              <a:off x="1211263" y="2347913"/>
              <a:ext cx="363537"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AD</a:t>
              </a:r>
              <a:endParaRPr lang="en-US" altLang="en-US"/>
            </a:p>
          </p:txBody>
        </p:sp>
        <p:sp>
          <p:nvSpPr>
            <p:cNvPr id="123957" name="Rectangle 62"/>
            <p:cNvSpPr>
              <a:spLocks noChangeArrowheads="1"/>
            </p:cNvSpPr>
            <p:nvPr/>
          </p:nvSpPr>
          <p:spPr bwMode="auto">
            <a:xfrm>
              <a:off x="968375" y="3055938"/>
              <a:ext cx="6667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C/BE#</a:t>
              </a:r>
              <a:endParaRPr lang="en-US" altLang="en-US"/>
            </a:p>
          </p:txBody>
        </p:sp>
        <p:sp>
          <p:nvSpPr>
            <p:cNvPr id="123958" name="Rectangle 63"/>
            <p:cNvSpPr>
              <a:spLocks noChangeArrowheads="1"/>
            </p:cNvSpPr>
            <p:nvPr/>
          </p:nvSpPr>
          <p:spPr bwMode="auto">
            <a:xfrm>
              <a:off x="947738" y="3783013"/>
              <a:ext cx="4032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IRD</a:t>
              </a:r>
              <a:endParaRPr lang="en-US" altLang="en-US"/>
            </a:p>
          </p:txBody>
        </p:sp>
        <p:sp>
          <p:nvSpPr>
            <p:cNvPr id="123959" name="Rectangle 64"/>
            <p:cNvSpPr>
              <a:spLocks noChangeArrowheads="1"/>
            </p:cNvSpPr>
            <p:nvPr/>
          </p:nvSpPr>
          <p:spPr bwMode="auto">
            <a:xfrm>
              <a:off x="1250950" y="3783013"/>
              <a:ext cx="3429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Y#</a:t>
              </a:r>
              <a:endParaRPr lang="en-US" altLang="en-US"/>
            </a:p>
          </p:txBody>
        </p:sp>
        <p:sp>
          <p:nvSpPr>
            <p:cNvPr id="123960" name="Rectangle 65"/>
            <p:cNvSpPr>
              <a:spLocks noChangeArrowheads="1"/>
            </p:cNvSpPr>
            <p:nvPr/>
          </p:nvSpPr>
          <p:spPr bwMode="auto">
            <a:xfrm>
              <a:off x="887413" y="4489450"/>
              <a:ext cx="4445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TRD</a:t>
              </a:r>
              <a:endParaRPr lang="en-US" altLang="en-US"/>
            </a:p>
          </p:txBody>
        </p:sp>
        <p:sp>
          <p:nvSpPr>
            <p:cNvPr id="123961" name="Rectangle 66"/>
            <p:cNvSpPr>
              <a:spLocks noChangeArrowheads="1"/>
            </p:cNvSpPr>
            <p:nvPr/>
          </p:nvSpPr>
          <p:spPr bwMode="auto">
            <a:xfrm>
              <a:off x="1250950" y="4489450"/>
              <a:ext cx="3429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Y#</a:t>
              </a:r>
              <a:endParaRPr lang="en-US" altLang="en-US"/>
            </a:p>
          </p:txBody>
        </p:sp>
        <p:sp>
          <p:nvSpPr>
            <p:cNvPr id="123962" name="Rectangle 67"/>
            <p:cNvSpPr>
              <a:spLocks noChangeArrowheads="1"/>
            </p:cNvSpPr>
            <p:nvPr/>
          </p:nvSpPr>
          <p:spPr bwMode="auto">
            <a:xfrm>
              <a:off x="685800" y="5216525"/>
              <a:ext cx="9080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DEVSEL#</a:t>
              </a:r>
              <a:endParaRPr lang="en-US" altLang="en-US"/>
            </a:p>
          </p:txBody>
        </p:sp>
        <p:sp>
          <p:nvSpPr>
            <p:cNvPr id="123963" name="Line 68"/>
            <p:cNvSpPr>
              <a:spLocks noChangeShapeType="1"/>
            </p:cNvSpPr>
            <p:nvPr/>
          </p:nvSpPr>
          <p:spPr bwMode="auto">
            <a:xfrm>
              <a:off x="3068638" y="1238250"/>
              <a:ext cx="1587" cy="88741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64" name="Line 69"/>
            <p:cNvSpPr>
              <a:spLocks noChangeShapeType="1"/>
            </p:cNvSpPr>
            <p:nvPr/>
          </p:nvSpPr>
          <p:spPr bwMode="auto">
            <a:xfrm>
              <a:off x="4803775" y="1238250"/>
              <a:ext cx="1588" cy="88741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65" name="Rectangle 70"/>
            <p:cNvSpPr>
              <a:spLocks noChangeArrowheads="1"/>
            </p:cNvSpPr>
            <p:nvPr/>
          </p:nvSpPr>
          <p:spPr bwMode="auto">
            <a:xfrm>
              <a:off x="2743200" y="2286000"/>
              <a:ext cx="4953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latin typeface="Nimbus Roman No9 L"/>
                </a:rPr>
                <a:t>Adress</a:t>
              </a:r>
              <a:endParaRPr lang="en-US" altLang="en-US"/>
            </a:p>
          </p:txBody>
        </p:sp>
        <p:sp>
          <p:nvSpPr>
            <p:cNvPr id="123966" name="Rectangle 71"/>
            <p:cNvSpPr>
              <a:spLocks noChangeArrowheads="1"/>
            </p:cNvSpPr>
            <p:nvPr/>
          </p:nvSpPr>
          <p:spPr bwMode="auto">
            <a:xfrm>
              <a:off x="4602163" y="2301875"/>
              <a:ext cx="1778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latin typeface="Nimbus Roman No9 L"/>
                </a:rPr>
                <a:t>#1</a:t>
              </a:r>
              <a:endParaRPr lang="en-US" altLang="en-US"/>
            </a:p>
          </p:txBody>
        </p:sp>
        <p:sp>
          <p:nvSpPr>
            <p:cNvPr id="123967" name="Rectangle 72"/>
            <p:cNvSpPr>
              <a:spLocks noChangeArrowheads="1"/>
            </p:cNvSpPr>
            <p:nvPr/>
          </p:nvSpPr>
          <p:spPr bwMode="auto">
            <a:xfrm>
              <a:off x="7186613" y="2301875"/>
              <a:ext cx="1778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latin typeface="Nimbus Roman No9 L"/>
                </a:rPr>
                <a:t>#4</a:t>
              </a:r>
              <a:endParaRPr lang="en-US" altLang="en-US"/>
            </a:p>
          </p:txBody>
        </p:sp>
        <p:sp>
          <p:nvSpPr>
            <p:cNvPr id="123968" name="Line 73"/>
            <p:cNvSpPr>
              <a:spLocks noChangeShapeType="1"/>
            </p:cNvSpPr>
            <p:nvPr/>
          </p:nvSpPr>
          <p:spPr bwMode="auto">
            <a:xfrm>
              <a:off x="3068638" y="2692400"/>
              <a:ext cx="1587" cy="16033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69" name="Rectangle 74"/>
            <p:cNvSpPr>
              <a:spLocks noChangeArrowheads="1"/>
            </p:cNvSpPr>
            <p:nvPr/>
          </p:nvSpPr>
          <p:spPr bwMode="auto">
            <a:xfrm>
              <a:off x="2743200" y="3048000"/>
              <a:ext cx="4349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latin typeface="Nimbus Roman No9 L"/>
                </a:rPr>
                <a:t>Cmnd</a:t>
              </a:r>
              <a:endParaRPr lang="en-US" altLang="en-US"/>
            </a:p>
          </p:txBody>
        </p:sp>
        <p:sp>
          <p:nvSpPr>
            <p:cNvPr id="123970" name="Rectangle 75"/>
            <p:cNvSpPr>
              <a:spLocks noChangeArrowheads="1"/>
            </p:cNvSpPr>
            <p:nvPr/>
          </p:nvSpPr>
          <p:spPr bwMode="auto">
            <a:xfrm>
              <a:off x="5181600" y="3048000"/>
              <a:ext cx="8461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latin typeface="Nimbus Roman No9 L"/>
                </a:rPr>
                <a:t>Byte enable</a:t>
              </a:r>
              <a:endParaRPr lang="en-US" altLang="en-US"/>
            </a:p>
          </p:txBody>
        </p:sp>
        <p:sp>
          <p:nvSpPr>
            <p:cNvPr id="123971" name="Line 76"/>
            <p:cNvSpPr>
              <a:spLocks noChangeShapeType="1"/>
            </p:cNvSpPr>
            <p:nvPr/>
          </p:nvSpPr>
          <p:spPr bwMode="auto">
            <a:xfrm>
              <a:off x="6561138" y="1238250"/>
              <a:ext cx="1587" cy="88741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72" name="Rectangle 78"/>
            <p:cNvSpPr>
              <a:spLocks noChangeArrowheads="1"/>
            </p:cNvSpPr>
            <p:nvPr/>
          </p:nvSpPr>
          <p:spPr bwMode="auto">
            <a:xfrm>
              <a:off x="2590800" y="6172200"/>
              <a:ext cx="441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2000" b="1">
                  <a:solidFill>
                    <a:srgbClr val="000000"/>
                  </a:solidFill>
                  <a:latin typeface="Nimbus Roman No9 L"/>
                </a:rPr>
                <a:t>A read operation on the PCI bus</a:t>
              </a:r>
              <a:endParaRPr lang="en-US" altLang="en-US" sz="2000" b="1"/>
            </a:p>
          </p:txBody>
        </p:sp>
        <p:sp>
          <p:nvSpPr>
            <p:cNvPr id="123973" name="Line 80"/>
            <p:cNvSpPr>
              <a:spLocks noChangeShapeType="1"/>
            </p:cNvSpPr>
            <p:nvPr/>
          </p:nvSpPr>
          <p:spPr bwMode="auto">
            <a:xfrm>
              <a:off x="3935413" y="1238250"/>
              <a:ext cx="1587" cy="16144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74" name="Line 81"/>
            <p:cNvSpPr>
              <a:spLocks noChangeShapeType="1"/>
            </p:cNvSpPr>
            <p:nvPr/>
          </p:nvSpPr>
          <p:spPr bwMode="auto">
            <a:xfrm flipH="1">
              <a:off x="3430588" y="2409825"/>
              <a:ext cx="808037" cy="15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75" name="Line 82"/>
            <p:cNvSpPr>
              <a:spLocks noChangeShapeType="1"/>
            </p:cNvSpPr>
            <p:nvPr/>
          </p:nvSpPr>
          <p:spPr bwMode="auto">
            <a:xfrm>
              <a:off x="4803775" y="2692400"/>
              <a:ext cx="1588" cy="16033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76" name="Line 83"/>
            <p:cNvSpPr>
              <a:spLocks noChangeShapeType="1"/>
            </p:cNvSpPr>
            <p:nvPr/>
          </p:nvSpPr>
          <p:spPr bwMode="auto">
            <a:xfrm>
              <a:off x="5692775" y="1238250"/>
              <a:ext cx="1588" cy="88741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77" name="Line 84"/>
            <p:cNvSpPr>
              <a:spLocks noChangeShapeType="1"/>
            </p:cNvSpPr>
            <p:nvPr/>
          </p:nvSpPr>
          <p:spPr bwMode="auto">
            <a:xfrm>
              <a:off x="5692775" y="2692400"/>
              <a:ext cx="1588" cy="16033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78" name="Line 85"/>
            <p:cNvSpPr>
              <a:spLocks noChangeShapeType="1"/>
            </p:cNvSpPr>
            <p:nvPr/>
          </p:nvSpPr>
          <p:spPr bwMode="auto">
            <a:xfrm>
              <a:off x="6561138" y="2692400"/>
              <a:ext cx="1587" cy="16033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79" name="Line 86"/>
            <p:cNvSpPr>
              <a:spLocks noChangeShapeType="1"/>
            </p:cNvSpPr>
            <p:nvPr/>
          </p:nvSpPr>
          <p:spPr bwMode="auto">
            <a:xfrm>
              <a:off x="7427913" y="1238250"/>
              <a:ext cx="1587" cy="88741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80" name="Line 87"/>
            <p:cNvSpPr>
              <a:spLocks noChangeShapeType="1"/>
            </p:cNvSpPr>
            <p:nvPr/>
          </p:nvSpPr>
          <p:spPr bwMode="auto">
            <a:xfrm>
              <a:off x="7427913" y="2692400"/>
              <a:ext cx="1587" cy="16033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81" name="Freeform 88"/>
            <p:cNvSpPr>
              <a:spLocks/>
            </p:cNvSpPr>
            <p:nvPr/>
          </p:nvSpPr>
          <p:spPr bwMode="auto">
            <a:xfrm>
              <a:off x="5106988" y="2268538"/>
              <a:ext cx="60325" cy="282575"/>
            </a:xfrm>
            <a:custGeom>
              <a:avLst/>
              <a:gdLst>
                <a:gd name="T0" fmla="*/ 3 w 3"/>
                <a:gd name="T1" fmla="*/ 14 h 14"/>
                <a:gd name="T2" fmla="*/ 0 w 3"/>
                <a:gd name="T3" fmla="*/ 7 h 14"/>
                <a:gd name="T4" fmla="*/ 3 w 3"/>
                <a:gd name="T5" fmla="*/ 0 h 14"/>
                <a:gd name="T6" fmla="*/ 0 60000 65536"/>
                <a:gd name="T7" fmla="*/ 0 60000 65536"/>
                <a:gd name="T8" fmla="*/ 0 60000 65536"/>
                <a:gd name="T9" fmla="*/ 0 w 3"/>
                <a:gd name="T10" fmla="*/ 0 h 14"/>
                <a:gd name="T11" fmla="*/ 3 w 3"/>
                <a:gd name="T12" fmla="*/ 14 h 14"/>
              </a:gdLst>
              <a:ahLst/>
              <a:cxnLst>
                <a:cxn ang="T6">
                  <a:pos x="T0" y="T1"/>
                </a:cxn>
                <a:cxn ang="T7">
                  <a:pos x="T2" y="T3"/>
                </a:cxn>
                <a:cxn ang="T8">
                  <a:pos x="T4" y="T5"/>
                </a:cxn>
              </a:cxnLst>
              <a:rect l="T9" t="T10" r="T11" b="T12"/>
              <a:pathLst>
                <a:path w="3" h="14">
                  <a:moveTo>
                    <a:pt x="3" y="14"/>
                  </a:moveTo>
                  <a:lnTo>
                    <a:pt x="0" y="7"/>
                  </a:lnTo>
                  <a:lnTo>
                    <a:pt x="3" y="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82" name="Freeform 89"/>
            <p:cNvSpPr>
              <a:spLocks/>
            </p:cNvSpPr>
            <p:nvPr/>
          </p:nvSpPr>
          <p:spPr bwMode="auto">
            <a:xfrm>
              <a:off x="5915025" y="2268538"/>
              <a:ext cx="60325" cy="282575"/>
            </a:xfrm>
            <a:custGeom>
              <a:avLst/>
              <a:gdLst>
                <a:gd name="T0" fmla="*/ 0 w 3"/>
                <a:gd name="T1" fmla="*/ 0 h 14"/>
                <a:gd name="T2" fmla="*/ 3 w 3"/>
                <a:gd name="T3" fmla="*/ 7 h 14"/>
                <a:gd name="T4" fmla="*/ 0 w 3"/>
                <a:gd name="T5" fmla="*/ 14 h 14"/>
                <a:gd name="T6" fmla="*/ 0 60000 65536"/>
                <a:gd name="T7" fmla="*/ 0 60000 65536"/>
                <a:gd name="T8" fmla="*/ 0 60000 65536"/>
                <a:gd name="T9" fmla="*/ 0 w 3"/>
                <a:gd name="T10" fmla="*/ 0 h 14"/>
                <a:gd name="T11" fmla="*/ 3 w 3"/>
                <a:gd name="T12" fmla="*/ 14 h 14"/>
              </a:gdLst>
              <a:ahLst/>
              <a:cxnLst>
                <a:cxn ang="T6">
                  <a:pos x="T0" y="T1"/>
                </a:cxn>
                <a:cxn ang="T7">
                  <a:pos x="T2" y="T3"/>
                </a:cxn>
                <a:cxn ang="T8">
                  <a:pos x="T4" y="T5"/>
                </a:cxn>
              </a:cxnLst>
              <a:rect l="T9" t="T10" r="T11" b="T12"/>
              <a:pathLst>
                <a:path w="3" h="14">
                  <a:moveTo>
                    <a:pt x="0" y="0"/>
                  </a:moveTo>
                  <a:lnTo>
                    <a:pt x="3" y="7"/>
                  </a:lnTo>
                  <a:lnTo>
                    <a:pt x="0" y="14"/>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83" name="Line 90"/>
            <p:cNvSpPr>
              <a:spLocks noChangeShapeType="1"/>
            </p:cNvSpPr>
            <p:nvPr/>
          </p:nvSpPr>
          <p:spPr bwMode="auto">
            <a:xfrm flipH="1">
              <a:off x="5167313" y="2268538"/>
              <a:ext cx="747712"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84" name="Line 91"/>
            <p:cNvSpPr>
              <a:spLocks noChangeShapeType="1"/>
            </p:cNvSpPr>
            <p:nvPr/>
          </p:nvSpPr>
          <p:spPr bwMode="auto">
            <a:xfrm flipH="1">
              <a:off x="5167313" y="2551113"/>
              <a:ext cx="747712"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85" name="Freeform 92"/>
            <p:cNvSpPr>
              <a:spLocks/>
            </p:cNvSpPr>
            <p:nvPr/>
          </p:nvSpPr>
          <p:spPr bwMode="auto">
            <a:xfrm>
              <a:off x="5975350" y="2268538"/>
              <a:ext cx="60325" cy="282575"/>
            </a:xfrm>
            <a:custGeom>
              <a:avLst/>
              <a:gdLst>
                <a:gd name="T0" fmla="*/ 3 w 3"/>
                <a:gd name="T1" fmla="*/ 14 h 14"/>
                <a:gd name="T2" fmla="*/ 0 w 3"/>
                <a:gd name="T3" fmla="*/ 7 h 14"/>
                <a:gd name="T4" fmla="*/ 3 w 3"/>
                <a:gd name="T5" fmla="*/ 0 h 14"/>
                <a:gd name="T6" fmla="*/ 0 60000 65536"/>
                <a:gd name="T7" fmla="*/ 0 60000 65536"/>
                <a:gd name="T8" fmla="*/ 0 60000 65536"/>
                <a:gd name="T9" fmla="*/ 0 w 3"/>
                <a:gd name="T10" fmla="*/ 0 h 14"/>
                <a:gd name="T11" fmla="*/ 3 w 3"/>
                <a:gd name="T12" fmla="*/ 14 h 14"/>
              </a:gdLst>
              <a:ahLst/>
              <a:cxnLst>
                <a:cxn ang="T6">
                  <a:pos x="T0" y="T1"/>
                </a:cxn>
                <a:cxn ang="T7">
                  <a:pos x="T2" y="T3"/>
                </a:cxn>
                <a:cxn ang="T8">
                  <a:pos x="T4" y="T5"/>
                </a:cxn>
              </a:cxnLst>
              <a:rect l="T9" t="T10" r="T11" b="T12"/>
              <a:pathLst>
                <a:path w="3" h="14">
                  <a:moveTo>
                    <a:pt x="3" y="14"/>
                  </a:moveTo>
                  <a:lnTo>
                    <a:pt x="0" y="7"/>
                  </a:lnTo>
                  <a:lnTo>
                    <a:pt x="3" y="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86" name="Freeform 93"/>
            <p:cNvSpPr>
              <a:spLocks/>
            </p:cNvSpPr>
            <p:nvPr/>
          </p:nvSpPr>
          <p:spPr bwMode="auto">
            <a:xfrm>
              <a:off x="6781800" y="2268538"/>
              <a:ext cx="61913" cy="282575"/>
            </a:xfrm>
            <a:custGeom>
              <a:avLst/>
              <a:gdLst>
                <a:gd name="T0" fmla="*/ 0 w 3"/>
                <a:gd name="T1" fmla="*/ 0 h 14"/>
                <a:gd name="T2" fmla="*/ 3 w 3"/>
                <a:gd name="T3" fmla="*/ 7 h 14"/>
                <a:gd name="T4" fmla="*/ 0 w 3"/>
                <a:gd name="T5" fmla="*/ 14 h 14"/>
                <a:gd name="T6" fmla="*/ 0 60000 65536"/>
                <a:gd name="T7" fmla="*/ 0 60000 65536"/>
                <a:gd name="T8" fmla="*/ 0 60000 65536"/>
                <a:gd name="T9" fmla="*/ 0 w 3"/>
                <a:gd name="T10" fmla="*/ 0 h 14"/>
                <a:gd name="T11" fmla="*/ 3 w 3"/>
                <a:gd name="T12" fmla="*/ 14 h 14"/>
              </a:gdLst>
              <a:ahLst/>
              <a:cxnLst>
                <a:cxn ang="T6">
                  <a:pos x="T0" y="T1"/>
                </a:cxn>
                <a:cxn ang="T7">
                  <a:pos x="T2" y="T3"/>
                </a:cxn>
                <a:cxn ang="T8">
                  <a:pos x="T4" y="T5"/>
                </a:cxn>
              </a:cxnLst>
              <a:rect l="T9" t="T10" r="T11" b="T12"/>
              <a:pathLst>
                <a:path w="3" h="14">
                  <a:moveTo>
                    <a:pt x="0" y="0"/>
                  </a:moveTo>
                  <a:lnTo>
                    <a:pt x="3" y="7"/>
                  </a:lnTo>
                  <a:lnTo>
                    <a:pt x="0" y="14"/>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87" name="Line 94"/>
            <p:cNvSpPr>
              <a:spLocks noChangeShapeType="1"/>
            </p:cNvSpPr>
            <p:nvPr/>
          </p:nvSpPr>
          <p:spPr bwMode="auto">
            <a:xfrm flipH="1">
              <a:off x="6035675" y="2268538"/>
              <a:ext cx="746125"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88" name="Line 95"/>
            <p:cNvSpPr>
              <a:spLocks noChangeShapeType="1"/>
            </p:cNvSpPr>
            <p:nvPr/>
          </p:nvSpPr>
          <p:spPr bwMode="auto">
            <a:xfrm flipH="1">
              <a:off x="6035675" y="2551113"/>
              <a:ext cx="746125"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89" name="Freeform 96"/>
            <p:cNvSpPr>
              <a:spLocks/>
            </p:cNvSpPr>
            <p:nvPr/>
          </p:nvSpPr>
          <p:spPr bwMode="auto">
            <a:xfrm>
              <a:off x="1755775" y="3721100"/>
              <a:ext cx="6681788" cy="284163"/>
            </a:xfrm>
            <a:custGeom>
              <a:avLst/>
              <a:gdLst>
                <a:gd name="T0" fmla="*/ 331 w 331"/>
                <a:gd name="T1" fmla="*/ 0 h 14"/>
                <a:gd name="T2" fmla="*/ 295 w 331"/>
                <a:gd name="T3" fmla="*/ 0 h 14"/>
                <a:gd name="T4" fmla="*/ 295 w 331"/>
                <a:gd name="T5" fmla="*/ 14 h 14"/>
                <a:gd name="T6" fmla="*/ 123 w 331"/>
                <a:gd name="T7" fmla="*/ 14 h 14"/>
                <a:gd name="T8" fmla="*/ 123 w 331"/>
                <a:gd name="T9" fmla="*/ 0 h 14"/>
                <a:gd name="T10" fmla="*/ 0 w 331"/>
                <a:gd name="T11" fmla="*/ 0 h 14"/>
                <a:gd name="T12" fmla="*/ 0 60000 65536"/>
                <a:gd name="T13" fmla="*/ 0 60000 65536"/>
                <a:gd name="T14" fmla="*/ 0 60000 65536"/>
                <a:gd name="T15" fmla="*/ 0 60000 65536"/>
                <a:gd name="T16" fmla="*/ 0 60000 65536"/>
                <a:gd name="T17" fmla="*/ 0 60000 65536"/>
                <a:gd name="T18" fmla="*/ 0 w 331"/>
                <a:gd name="T19" fmla="*/ 0 h 14"/>
                <a:gd name="T20" fmla="*/ 331 w 331"/>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331" h="14">
                  <a:moveTo>
                    <a:pt x="331" y="0"/>
                  </a:moveTo>
                  <a:lnTo>
                    <a:pt x="295" y="0"/>
                  </a:lnTo>
                  <a:lnTo>
                    <a:pt x="295" y="14"/>
                  </a:lnTo>
                  <a:lnTo>
                    <a:pt x="123" y="14"/>
                  </a:lnTo>
                  <a:lnTo>
                    <a:pt x="123" y="0"/>
                  </a:lnTo>
                  <a:lnTo>
                    <a:pt x="0" y="0"/>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90" name="Freeform 97"/>
            <p:cNvSpPr>
              <a:spLocks/>
            </p:cNvSpPr>
            <p:nvPr/>
          </p:nvSpPr>
          <p:spPr bwMode="auto">
            <a:xfrm>
              <a:off x="1755775" y="4448175"/>
              <a:ext cx="6681788" cy="284163"/>
            </a:xfrm>
            <a:custGeom>
              <a:avLst/>
              <a:gdLst>
                <a:gd name="T0" fmla="*/ 331 w 331"/>
                <a:gd name="T1" fmla="*/ 0 h 14"/>
                <a:gd name="T2" fmla="*/ 295 w 331"/>
                <a:gd name="T3" fmla="*/ 0 h 14"/>
                <a:gd name="T4" fmla="*/ 295 w 331"/>
                <a:gd name="T5" fmla="*/ 14 h 14"/>
                <a:gd name="T6" fmla="*/ 123 w 331"/>
                <a:gd name="T7" fmla="*/ 14 h 14"/>
                <a:gd name="T8" fmla="*/ 123 w 331"/>
                <a:gd name="T9" fmla="*/ 0 h 14"/>
                <a:gd name="T10" fmla="*/ 0 w 331"/>
                <a:gd name="T11" fmla="*/ 0 h 14"/>
                <a:gd name="T12" fmla="*/ 0 60000 65536"/>
                <a:gd name="T13" fmla="*/ 0 60000 65536"/>
                <a:gd name="T14" fmla="*/ 0 60000 65536"/>
                <a:gd name="T15" fmla="*/ 0 60000 65536"/>
                <a:gd name="T16" fmla="*/ 0 60000 65536"/>
                <a:gd name="T17" fmla="*/ 0 60000 65536"/>
                <a:gd name="T18" fmla="*/ 0 w 331"/>
                <a:gd name="T19" fmla="*/ 0 h 14"/>
                <a:gd name="T20" fmla="*/ 331 w 331"/>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331" h="14">
                  <a:moveTo>
                    <a:pt x="331" y="0"/>
                  </a:moveTo>
                  <a:lnTo>
                    <a:pt x="295" y="0"/>
                  </a:lnTo>
                  <a:lnTo>
                    <a:pt x="295" y="14"/>
                  </a:lnTo>
                  <a:lnTo>
                    <a:pt x="123" y="14"/>
                  </a:lnTo>
                  <a:lnTo>
                    <a:pt x="123" y="0"/>
                  </a:lnTo>
                  <a:lnTo>
                    <a:pt x="0" y="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nvGrpSpPr>
            <p:cNvPr id="123991" name="Group 98"/>
            <p:cNvGrpSpPr>
              <a:grpSpLocks/>
            </p:cNvGrpSpPr>
            <p:nvPr/>
          </p:nvGrpSpPr>
          <p:grpSpPr bwMode="auto">
            <a:xfrm>
              <a:off x="1755775" y="814388"/>
              <a:ext cx="6681788" cy="282575"/>
              <a:chOff x="1755775" y="814388"/>
              <a:chExt cx="6681788" cy="282575"/>
            </a:xfrm>
          </p:grpSpPr>
          <p:sp>
            <p:nvSpPr>
              <p:cNvPr id="123994" name="Freeform 3"/>
              <p:cNvSpPr>
                <a:spLocks/>
              </p:cNvSpPr>
              <p:nvPr/>
            </p:nvSpPr>
            <p:spPr bwMode="auto">
              <a:xfrm>
                <a:off x="1755775" y="814388"/>
                <a:ext cx="868363" cy="282575"/>
              </a:xfrm>
              <a:custGeom>
                <a:avLst/>
                <a:gdLst>
                  <a:gd name="T0" fmla="*/ 43 w 43"/>
                  <a:gd name="T1" fmla="*/ 14 h 14"/>
                  <a:gd name="T2" fmla="*/ 43 w 43"/>
                  <a:gd name="T3" fmla="*/ 0 h 14"/>
                  <a:gd name="T4" fmla="*/ 22 w 43"/>
                  <a:gd name="T5" fmla="*/ 0 h 14"/>
                  <a:gd name="T6" fmla="*/ 22 w 43"/>
                  <a:gd name="T7" fmla="*/ 14 h 14"/>
                  <a:gd name="T8" fmla="*/ 0 w 43"/>
                  <a:gd name="T9" fmla="*/ 14 h 14"/>
                  <a:gd name="T10" fmla="*/ 0 60000 65536"/>
                  <a:gd name="T11" fmla="*/ 0 60000 65536"/>
                  <a:gd name="T12" fmla="*/ 0 60000 65536"/>
                  <a:gd name="T13" fmla="*/ 0 60000 65536"/>
                  <a:gd name="T14" fmla="*/ 0 60000 65536"/>
                  <a:gd name="T15" fmla="*/ 0 w 43"/>
                  <a:gd name="T16" fmla="*/ 0 h 14"/>
                  <a:gd name="T17" fmla="*/ 43 w 43"/>
                  <a:gd name="T18" fmla="*/ 14 h 14"/>
                </a:gdLst>
                <a:ahLst/>
                <a:cxnLst>
                  <a:cxn ang="T10">
                    <a:pos x="T0" y="T1"/>
                  </a:cxn>
                  <a:cxn ang="T11">
                    <a:pos x="T2" y="T3"/>
                  </a:cxn>
                  <a:cxn ang="T12">
                    <a:pos x="T4" y="T5"/>
                  </a:cxn>
                  <a:cxn ang="T13">
                    <a:pos x="T6" y="T7"/>
                  </a:cxn>
                  <a:cxn ang="T14">
                    <a:pos x="T8" y="T9"/>
                  </a:cxn>
                </a:cxnLst>
                <a:rect l="T15" t="T16" r="T17" b="T18"/>
                <a:pathLst>
                  <a:path w="43" h="14">
                    <a:moveTo>
                      <a:pt x="43" y="14"/>
                    </a:moveTo>
                    <a:lnTo>
                      <a:pt x="43" y="0"/>
                    </a:lnTo>
                    <a:lnTo>
                      <a:pt x="22" y="0"/>
                    </a:lnTo>
                    <a:lnTo>
                      <a:pt x="22"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95" name="Freeform 4"/>
              <p:cNvSpPr>
                <a:spLocks/>
              </p:cNvSpPr>
              <p:nvPr/>
            </p:nvSpPr>
            <p:spPr bwMode="auto">
              <a:xfrm>
                <a:off x="2624138" y="814388"/>
                <a:ext cx="887412" cy="282575"/>
              </a:xfrm>
              <a:custGeom>
                <a:avLst/>
                <a:gdLst>
                  <a:gd name="T0" fmla="*/ 44 w 44"/>
                  <a:gd name="T1" fmla="*/ 14 h 14"/>
                  <a:gd name="T2" fmla="*/ 44 w 44"/>
                  <a:gd name="T3" fmla="*/ 0 h 14"/>
                  <a:gd name="T4" fmla="*/ 22 w 44"/>
                  <a:gd name="T5" fmla="*/ 0 h 14"/>
                  <a:gd name="T6" fmla="*/ 22 w 44"/>
                  <a:gd name="T7" fmla="*/ 14 h 14"/>
                  <a:gd name="T8" fmla="*/ 0 w 44"/>
                  <a:gd name="T9" fmla="*/ 14 h 14"/>
                  <a:gd name="T10" fmla="*/ 0 60000 65536"/>
                  <a:gd name="T11" fmla="*/ 0 60000 65536"/>
                  <a:gd name="T12" fmla="*/ 0 60000 65536"/>
                  <a:gd name="T13" fmla="*/ 0 60000 65536"/>
                  <a:gd name="T14" fmla="*/ 0 60000 65536"/>
                  <a:gd name="T15" fmla="*/ 0 w 44"/>
                  <a:gd name="T16" fmla="*/ 0 h 14"/>
                  <a:gd name="T17" fmla="*/ 44 w 44"/>
                  <a:gd name="T18" fmla="*/ 14 h 14"/>
                </a:gdLst>
                <a:ahLst/>
                <a:cxnLst>
                  <a:cxn ang="T10">
                    <a:pos x="T0" y="T1"/>
                  </a:cxn>
                  <a:cxn ang="T11">
                    <a:pos x="T2" y="T3"/>
                  </a:cxn>
                  <a:cxn ang="T12">
                    <a:pos x="T4" y="T5"/>
                  </a:cxn>
                  <a:cxn ang="T13">
                    <a:pos x="T6" y="T7"/>
                  </a:cxn>
                  <a:cxn ang="T14">
                    <a:pos x="T8" y="T9"/>
                  </a:cxn>
                </a:cxnLst>
                <a:rect l="T15" t="T16" r="T17" b="T18"/>
                <a:pathLst>
                  <a:path w="44" h="14">
                    <a:moveTo>
                      <a:pt x="44" y="14"/>
                    </a:moveTo>
                    <a:lnTo>
                      <a:pt x="44" y="0"/>
                    </a:lnTo>
                    <a:lnTo>
                      <a:pt x="22" y="0"/>
                    </a:lnTo>
                    <a:lnTo>
                      <a:pt x="22"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96" name="Freeform 5"/>
              <p:cNvSpPr>
                <a:spLocks/>
              </p:cNvSpPr>
              <p:nvPr/>
            </p:nvSpPr>
            <p:spPr bwMode="auto">
              <a:xfrm>
                <a:off x="3511550" y="814388"/>
                <a:ext cx="868363" cy="282575"/>
              </a:xfrm>
              <a:custGeom>
                <a:avLst/>
                <a:gdLst>
                  <a:gd name="T0" fmla="*/ 43 w 43"/>
                  <a:gd name="T1" fmla="*/ 14 h 14"/>
                  <a:gd name="T2" fmla="*/ 43 w 43"/>
                  <a:gd name="T3" fmla="*/ 0 h 14"/>
                  <a:gd name="T4" fmla="*/ 21 w 43"/>
                  <a:gd name="T5" fmla="*/ 0 h 14"/>
                  <a:gd name="T6" fmla="*/ 21 w 43"/>
                  <a:gd name="T7" fmla="*/ 14 h 14"/>
                  <a:gd name="T8" fmla="*/ 0 w 43"/>
                  <a:gd name="T9" fmla="*/ 14 h 14"/>
                  <a:gd name="T10" fmla="*/ 0 60000 65536"/>
                  <a:gd name="T11" fmla="*/ 0 60000 65536"/>
                  <a:gd name="T12" fmla="*/ 0 60000 65536"/>
                  <a:gd name="T13" fmla="*/ 0 60000 65536"/>
                  <a:gd name="T14" fmla="*/ 0 60000 65536"/>
                  <a:gd name="T15" fmla="*/ 0 w 43"/>
                  <a:gd name="T16" fmla="*/ 0 h 14"/>
                  <a:gd name="T17" fmla="*/ 43 w 43"/>
                  <a:gd name="T18" fmla="*/ 14 h 14"/>
                </a:gdLst>
                <a:ahLst/>
                <a:cxnLst>
                  <a:cxn ang="T10">
                    <a:pos x="T0" y="T1"/>
                  </a:cxn>
                  <a:cxn ang="T11">
                    <a:pos x="T2" y="T3"/>
                  </a:cxn>
                  <a:cxn ang="T12">
                    <a:pos x="T4" y="T5"/>
                  </a:cxn>
                  <a:cxn ang="T13">
                    <a:pos x="T6" y="T7"/>
                  </a:cxn>
                  <a:cxn ang="T14">
                    <a:pos x="T8" y="T9"/>
                  </a:cxn>
                </a:cxnLst>
                <a:rect l="T15" t="T16" r="T17" b="T18"/>
                <a:pathLst>
                  <a:path w="43" h="14">
                    <a:moveTo>
                      <a:pt x="43" y="14"/>
                    </a:moveTo>
                    <a:lnTo>
                      <a:pt x="43" y="0"/>
                    </a:lnTo>
                    <a:lnTo>
                      <a:pt x="21" y="0"/>
                    </a:lnTo>
                    <a:lnTo>
                      <a:pt x="21"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97" name="Freeform 6"/>
              <p:cNvSpPr>
                <a:spLocks/>
              </p:cNvSpPr>
              <p:nvPr/>
            </p:nvSpPr>
            <p:spPr bwMode="auto">
              <a:xfrm>
                <a:off x="4379913" y="814388"/>
                <a:ext cx="868362" cy="282575"/>
              </a:xfrm>
              <a:custGeom>
                <a:avLst/>
                <a:gdLst>
                  <a:gd name="T0" fmla="*/ 43 w 43"/>
                  <a:gd name="T1" fmla="*/ 14 h 14"/>
                  <a:gd name="T2" fmla="*/ 43 w 43"/>
                  <a:gd name="T3" fmla="*/ 0 h 14"/>
                  <a:gd name="T4" fmla="*/ 21 w 43"/>
                  <a:gd name="T5" fmla="*/ 0 h 14"/>
                  <a:gd name="T6" fmla="*/ 21 w 43"/>
                  <a:gd name="T7" fmla="*/ 14 h 14"/>
                  <a:gd name="T8" fmla="*/ 0 w 43"/>
                  <a:gd name="T9" fmla="*/ 14 h 14"/>
                  <a:gd name="T10" fmla="*/ 0 60000 65536"/>
                  <a:gd name="T11" fmla="*/ 0 60000 65536"/>
                  <a:gd name="T12" fmla="*/ 0 60000 65536"/>
                  <a:gd name="T13" fmla="*/ 0 60000 65536"/>
                  <a:gd name="T14" fmla="*/ 0 60000 65536"/>
                  <a:gd name="T15" fmla="*/ 0 w 43"/>
                  <a:gd name="T16" fmla="*/ 0 h 14"/>
                  <a:gd name="T17" fmla="*/ 43 w 43"/>
                  <a:gd name="T18" fmla="*/ 14 h 14"/>
                </a:gdLst>
                <a:ahLst/>
                <a:cxnLst>
                  <a:cxn ang="T10">
                    <a:pos x="T0" y="T1"/>
                  </a:cxn>
                  <a:cxn ang="T11">
                    <a:pos x="T2" y="T3"/>
                  </a:cxn>
                  <a:cxn ang="T12">
                    <a:pos x="T4" y="T5"/>
                  </a:cxn>
                  <a:cxn ang="T13">
                    <a:pos x="T6" y="T7"/>
                  </a:cxn>
                  <a:cxn ang="T14">
                    <a:pos x="T8" y="T9"/>
                  </a:cxn>
                </a:cxnLst>
                <a:rect l="T15" t="T16" r="T17" b="T18"/>
                <a:pathLst>
                  <a:path w="43" h="14">
                    <a:moveTo>
                      <a:pt x="43" y="14"/>
                    </a:moveTo>
                    <a:lnTo>
                      <a:pt x="43" y="0"/>
                    </a:lnTo>
                    <a:lnTo>
                      <a:pt x="21" y="0"/>
                    </a:lnTo>
                    <a:lnTo>
                      <a:pt x="21"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98" name="Freeform 7"/>
              <p:cNvSpPr>
                <a:spLocks/>
              </p:cNvSpPr>
              <p:nvPr/>
            </p:nvSpPr>
            <p:spPr bwMode="auto">
              <a:xfrm>
                <a:off x="5248275" y="814388"/>
                <a:ext cx="868363" cy="282575"/>
              </a:xfrm>
              <a:custGeom>
                <a:avLst/>
                <a:gdLst>
                  <a:gd name="T0" fmla="*/ 43 w 43"/>
                  <a:gd name="T1" fmla="*/ 14 h 14"/>
                  <a:gd name="T2" fmla="*/ 43 w 43"/>
                  <a:gd name="T3" fmla="*/ 0 h 14"/>
                  <a:gd name="T4" fmla="*/ 22 w 43"/>
                  <a:gd name="T5" fmla="*/ 0 h 14"/>
                  <a:gd name="T6" fmla="*/ 22 w 43"/>
                  <a:gd name="T7" fmla="*/ 14 h 14"/>
                  <a:gd name="T8" fmla="*/ 0 w 43"/>
                  <a:gd name="T9" fmla="*/ 14 h 14"/>
                  <a:gd name="T10" fmla="*/ 0 60000 65536"/>
                  <a:gd name="T11" fmla="*/ 0 60000 65536"/>
                  <a:gd name="T12" fmla="*/ 0 60000 65536"/>
                  <a:gd name="T13" fmla="*/ 0 60000 65536"/>
                  <a:gd name="T14" fmla="*/ 0 60000 65536"/>
                  <a:gd name="T15" fmla="*/ 0 w 43"/>
                  <a:gd name="T16" fmla="*/ 0 h 14"/>
                  <a:gd name="T17" fmla="*/ 43 w 43"/>
                  <a:gd name="T18" fmla="*/ 14 h 14"/>
                </a:gdLst>
                <a:ahLst/>
                <a:cxnLst>
                  <a:cxn ang="T10">
                    <a:pos x="T0" y="T1"/>
                  </a:cxn>
                  <a:cxn ang="T11">
                    <a:pos x="T2" y="T3"/>
                  </a:cxn>
                  <a:cxn ang="T12">
                    <a:pos x="T4" y="T5"/>
                  </a:cxn>
                  <a:cxn ang="T13">
                    <a:pos x="T6" y="T7"/>
                  </a:cxn>
                  <a:cxn ang="T14">
                    <a:pos x="T8" y="T9"/>
                  </a:cxn>
                </a:cxnLst>
                <a:rect l="T15" t="T16" r="T17" b="T18"/>
                <a:pathLst>
                  <a:path w="43" h="14">
                    <a:moveTo>
                      <a:pt x="43" y="14"/>
                    </a:moveTo>
                    <a:lnTo>
                      <a:pt x="43" y="0"/>
                    </a:lnTo>
                    <a:lnTo>
                      <a:pt x="22" y="0"/>
                    </a:lnTo>
                    <a:lnTo>
                      <a:pt x="22"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99" name="Freeform 8"/>
              <p:cNvSpPr>
                <a:spLocks/>
              </p:cNvSpPr>
              <p:nvPr/>
            </p:nvSpPr>
            <p:spPr bwMode="auto">
              <a:xfrm>
                <a:off x="6116638" y="814388"/>
                <a:ext cx="868362" cy="282575"/>
              </a:xfrm>
              <a:custGeom>
                <a:avLst/>
                <a:gdLst>
                  <a:gd name="T0" fmla="*/ 43 w 43"/>
                  <a:gd name="T1" fmla="*/ 14 h 14"/>
                  <a:gd name="T2" fmla="*/ 43 w 43"/>
                  <a:gd name="T3" fmla="*/ 0 h 14"/>
                  <a:gd name="T4" fmla="*/ 22 w 43"/>
                  <a:gd name="T5" fmla="*/ 0 h 14"/>
                  <a:gd name="T6" fmla="*/ 22 w 43"/>
                  <a:gd name="T7" fmla="*/ 14 h 14"/>
                  <a:gd name="T8" fmla="*/ 0 w 43"/>
                  <a:gd name="T9" fmla="*/ 14 h 14"/>
                  <a:gd name="T10" fmla="*/ 0 60000 65536"/>
                  <a:gd name="T11" fmla="*/ 0 60000 65536"/>
                  <a:gd name="T12" fmla="*/ 0 60000 65536"/>
                  <a:gd name="T13" fmla="*/ 0 60000 65536"/>
                  <a:gd name="T14" fmla="*/ 0 60000 65536"/>
                  <a:gd name="T15" fmla="*/ 0 w 43"/>
                  <a:gd name="T16" fmla="*/ 0 h 14"/>
                  <a:gd name="T17" fmla="*/ 43 w 43"/>
                  <a:gd name="T18" fmla="*/ 14 h 14"/>
                </a:gdLst>
                <a:ahLst/>
                <a:cxnLst>
                  <a:cxn ang="T10">
                    <a:pos x="T0" y="T1"/>
                  </a:cxn>
                  <a:cxn ang="T11">
                    <a:pos x="T2" y="T3"/>
                  </a:cxn>
                  <a:cxn ang="T12">
                    <a:pos x="T4" y="T5"/>
                  </a:cxn>
                  <a:cxn ang="T13">
                    <a:pos x="T6" y="T7"/>
                  </a:cxn>
                  <a:cxn ang="T14">
                    <a:pos x="T8" y="T9"/>
                  </a:cxn>
                </a:cxnLst>
                <a:rect l="T15" t="T16" r="T17" b="T18"/>
                <a:pathLst>
                  <a:path w="43" h="14">
                    <a:moveTo>
                      <a:pt x="43" y="14"/>
                    </a:moveTo>
                    <a:lnTo>
                      <a:pt x="43" y="0"/>
                    </a:lnTo>
                    <a:lnTo>
                      <a:pt x="22" y="0"/>
                    </a:lnTo>
                    <a:lnTo>
                      <a:pt x="22"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4000" name="Freeform 9"/>
              <p:cNvSpPr>
                <a:spLocks/>
              </p:cNvSpPr>
              <p:nvPr/>
            </p:nvSpPr>
            <p:spPr bwMode="auto">
              <a:xfrm>
                <a:off x="6985000" y="814388"/>
                <a:ext cx="887413" cy="282575"/>
              </a:xfrm>
              <a:custGeom>
                <a:avLst/>
                <a:gdLst>
                  <a:gd name="T0" fmla="*/ 44 w 44"/>
                  <a:gd name="T1" fmla="*/ 14 h 14"/>
                  <a:gd name="T2" fmla="*/ 44 w 44"/>
                  <a:gd name="T3" fmla="*/ 0 h 14"/>
                  <a:gd name="T4" fmla="*/ 22 w 44"/>
                  <a:gd name="T5" fmla="*/ 0 h 14"/>
                  <a:gd name="T6" fmla="*/ 22 w 44"/>
                  <a:gd name="T7" fmla="*/ 14 h 14"/>
                  <a:gd name="T8" fmla="*/ 0 w 44"/>
                  <a:gd name="T9" fmla="*/ 14 h 14"/>
                  <a:gd name="T10" fmla="*/ 0 60000 65536"/>
                  <a:gd name="T11" fmla="*/ 0 60000 65536"/>
                  <a:gd name="T12" fmla="*/ 0 60000 65536"/>
                  <a:gd name="T13" fmla="*/ 0 60000 65536"/>
                  <a:gd name="T14" fmla="*/ 0 60000 65536"/>
                  <a:gd name="T15" fmla="*/ 0 w 44"/>
                  <a:gd name="T16" fmla="*/ 0 h 14"/>
                  <a:gd name="T17" fmla="*/ 44 w 44"/>
                  <a:gd name="T18" fmla="*/ 14 h 14"/>
                </a:gdLst>
                <a:ahLst/>
                <a:cxnLst>
                  <a:cxn ang="T10">
                    <a:pos x="T0" y="T1"/>
                  </a:cxn>
                  <a:cxn ang="T11">
                    <a:pos x="T2" y="T3"/>
                  </a:cxn>
                  <a:cxn ang="T12">
                    <a:pos x="T4" y="T5"/>
                  </a:cxn>
                  <a:cxn ang="T13">
                    <a:pos x="T6" y="T7"/>
                  </a:cxn>
                  <a:cxn ang="T14">
                    <a:pos x="T8" y="T9"/>
                  </a:cxn>
                </a:cxnLst>
                <a:rect l="T15" t="T16" r="T17" b="T18"/>
                <a:pathLst>
                  <a:path w="44" h="14">
                    <a:moveTo>
                      <a:pt x="44" y="14"/>
                    </a:moveTo>
                    <a:lnTo>
                      <a:pt x="44" y="0"/>
                    </a:lnTo>
                    <a:lnTo>
                      <a:pt x="22" y="0"/>
                    </a:lnTo>
                    <a:lnTo>
                      <a:pt x="22"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4001" name="Freeform 98"/>
              <p:cNvSpPr>
                <a:spLocks/>
              </p:cNvSpPr>
              <p:nvPr/>
            </p:nvSpPr>
            <p:spPr bwMode="auto">
              <a:xfrm>
                <a:off x="7872413" y="814388"/>
                <a:ext cx="565150" cy="282575"/>
              </a:xfrm>
              <a:custGeom>
                <a:avLst/>
                <a:gdLst>
                  <a:gd name="T0" fmla="*/ 28 w 28"/>
                  <a:gd name="T1" fmla="*/ 0 h 14"/>
                  <a:gd name="T2" fmla="*/ 21 w 28"/>
                  <a:gd name="T3" fmla="*/ 0 h 14"/>
                  <a:gd name="T4" fmla="*/ 21 w 28"/>
                  <a:gd name="T5" fmla="*/ 14 h 14"/>
                  <a:gd name="T6" fmla="*/ 0 w 28"/>
                  <a:gd name="T7" fmla="*/ 14 h 14"/>
                  <a:gd name="T8" fmla="*/ 0 60000 65536"/>
                  <a:gd name="T9" fmla="*/ 0 60000 65536"/>
                  <a:gd name="T10" fmla="*/ 0 60000 65536"/>
                  <a:gd name="T11" fmla="*/ 0 60000 65536"/>
                  <a:gd name="T12" fmla="*/ 0 w 28"/>
                  <a:gd name="T13" fmla="*/ 0 h 14"/>
                  <a:gd name="T14" fmla="*/ 28 w 28"/>
                  <a:gd name="T15" fmla="*/ 14 h 14"/>
                </a:gdLst>
                <a:ahLst/>
                <a:cxnLst>
                  <a:cxn ang="T8">
                    <a:pos x="T0" y="T1"/>
                  </a:cxn>
                  <a:cxn ang="T9">
                    <a:pos x="T2" y="T3"/>
                  </a:cxn>
                  <a:cxn ang="T10">
                    <a:pos x="T4" y="T5"/>
                  </a:cxn>
                  <a:cxn ang="T11">
                    <a:pos x="T6" y="T7"/>
                  </a:cxn>
                </a:cxnLst>
                <a:rect l="T12" t="T13" r="T14" b="T15"/>
                <a:pathLst>
                  <a:path w="28" h="14">
                    <a:moveTo>
                      <a:pt x="28" y="0"/>
                    </a:moveTo>
                    <a:lnTo>
                      <a:pt x="21" y="0"/>
                    </a:lnTo>
                    <a:lnTo>
                      <a:pt x="21"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123992" name="Rectangle 99"/>
            <p:cNvSpPr>
              <a:spLocks noChangeArrowheads="1"/>
            </p:cNvSpPr>
            <p:nvPr/>
          </p:nvSpPr>
          <p:spPr bwMode="auto">
            <a:xfrm>
              <a:off x="5449888" y="2301875"/>
              <a:ext cx="1778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latin typeface="Nimbus Roman No9 L"/>
                </a:rPr>
                <a:t>#2</a:t>
              </a:r>
              <a:endParaRPr lang="en-US" altLang="en-US"/>
            </a:p>
          </p:txBody>
        </p:sp>
        <p:sp>
          <p:nvSpPr>
            <p:cNvPr id="123993" name="Rectangle 100"/>
            <p:cNvSpPr>
              <a:spLocks noChangeArrowheads="1"/>
            </p:cNvSpPr>
            <p:nvPr/>
          </p:nvSpPr>
          <p:spPr bwMode="auto">
            <a:xfrm>
              <a:off x="6318250" y="2301875"/>
              <a:ext cx="1778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latin typeface="Nimbus Roman No9 L"/>
                </a:rPr>
                <a:t>#3</a:t>
              </a:r>
              <a:endParaRPr lang="en-US" altLang="en-US"/>
            </a:p>
          </p:txBody>
        </p:sp>
      </p:grpSp>
    </p:spTree>
    <p:extLst>
      <p:ext uri="{BB962C8B-B14F-4D97-AF65-F5344CB8AC3E}">
        <p14:creationId xmlns:p14="http://schemas.microsoft.com/office/powerpoint/2010/main" val="231963781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Line 10"/>
          <p:cNvSpPr>
            <a:spLocks noChangeShapeType="1"/>
          </p:cNvSpPr>
          <p:nvPr/>
        </p:nvSpPr>
        <p:spPr bwMode="auto">
          <a:xfrm flipV="1">
            <a:off x="2200275" y="1238250"/>
            <a:ext cx="1588" cy="45227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06" name="Line 11"/>
          <p:cNvSpPr>
            <a:spLocks noChangeShapeType="1"/>
          </p:cNvSpPr>
          <p:nvPr/>
        </p:nvSpPr>
        <p:spPr bwMode="auto">
          <a:xfrm flipV="1">
            <a:off x="3068638" y="3419475"/>
            <a:ext cx="1587" cy="23415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07" name="Line 12"/>
          <p:cNvSpPr>
            <a:spLocks noChangeShapeType="1"/>
          </p:cNvSpPr>
          <p:nvPr/>
        </p:nvSpPr>
        <p:spPr bwMode="auto">
          <a:xfrm flipV="1">
            <a:off x="3935413" y="3419475"/>
            <a:ext cx="1587" cy="23415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08" name="Line 13"/>
          <p:cNvSpPr>
            <a:spLocks noChangeShapeType="1"/>
          </p:cNvSpPr>
          <p:nvPr/>
        </p:nvSpPr>
        <p:spPr bwMode="auto">
          <a:xfrm flipV="1">
            <a:off x="4803775" y="3419475"/>
            <a:ext cx="1588" cy="23415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09" name="Line 14"/>
          <p:cNvSpPr>
            <a:spLocks noChangeShapeType="1"/>
          </p:cNvSpPr>
          <p:nvPr/>
        </p:nvSpPr>
        <p:spPr bwMode="auto">
          <a:xfrm flipV="1">
            <a:off x="5692775" y="3419475"/>
            <a:ext cx="1588" cy="23415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10" name="Line 15"/>
          <p:cNvSpPr>
            <a:spLocks noChangeShapeType="1"/>
          </p:cNvSpPr>
          <p:nvPr/>
        </p:nvSpPr>
        <p:spPr bwMode="auto">
          <a:xfrm flipV="1">
            <a:off x="6561138" y="3419475"/>
            <a:ext cx="1587" cy="23415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11" name="Line 16"/>
          <p:cNvSpPr>
            <a:spLocks noChangeShapeType="1"/>
          </p:cNvSpPr>
          <p:nvPr/>
        </p:nvSpPr>
        <p:spPr bwMode="auto">
          <a:xfrm flipV="1">
            <a:off x="7427913" y="3419475"/>
            <a:ext cx="1587" cy="23415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12" name="Line 17"/>
          <p:cNvSpPr>
            <a:spLocks noChangeShapeType="1"/>
          </p:cNvSpPr>
          <p:nvPr/>
        </p:nvSpPr>
        <p:spPr bwMode="auto">
          <a:xfrm flipV="1">
            <a:off x="8296275" y="1238250"/>
            <a:ext cx="1588" cy="45227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13" name="Rectangle 18"/>
          <p:cNvSpPr>
            <a:spLocks noChangeArrowheads="1"/>
          </p:cNvSpPr>
          <p:nvPr/>
        </p:nvSpPr>
        <p:spPr bwMode="auto">
          <a:xfrm>
            <a:off x="2582863" y="288925"/>
            <a:ext cx="2016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1</a:t>
            </a:r>
            <a:endParaRPr lang="en-US" altLang="en-US"/>
          </a:p>
        </p:txBody>
      </p:sp>
      <p:sp>
        <p:nvSpPr>
          <p:cNvPr id="123914" name="Rectangle 19"/>
          <p:cNvSpPr>
            <a:spLocks noChangeArrowheads="1"/>
          </p:cNvSpPr>
          <p:nvPr/>
        </p:nvSpPr>
        <p:spPr bwMode="auto">
          <a:xfrm>
            <a:off x="3451225" y="288925"/>
            <a:ext cx="20161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2</a:t>
            </a:r>
            <a:endParaRPr lang="en-US" altLang="en-US"/>
          </a:p>
        </p:txBody>
      </p:sp>
      <p:sp>
        <p:nvSpPr>
          <p:cNvPr id="123915" name="Rectangle 20"/>
          <p:cNvSpPr>
            <a:spLocks noChangeArrowheads="1"/>
          </p:cNvSpPr>
          <p:nvPr/>
        </p:nvSpPr>
        <p:spPr bwMode="auto">
          <a:xfrm>
            <a:off x="4319588" y="288925"/>
            <a:ext cx="2016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3</a:t>
            </a:r>
            <a:endParaRPr lang="en-US" altLang="en-US"/>
          </a:p>
        </p:txBody>
      </p:sp>
      <p:sp>
        <p:nvSpPr>
          <p:cNvPr id="123916" name="Rectangle 21"/>
          <p:cNvSpPr>
            <a:spLocks noChangeArrowheads="1"/>
          </p:cNvSpPr>
          <p:nvPr/>
        </p:nvSpPr>
        <p:spPr bwMode="auto">
          <a:xfrm>
            <a:off x="5208588" y="288925"/>
            <a:ext cx="2016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4</a:t>
            </a:r>
            <a:endParaRPr lang="en-US" altLang="en-US"/>
          </a:p>
        </p:txBody>
      </p:sp>
      <p:sp>
        <p:nvSpPr>
          <p:cNvPr id="123917" name="Rectangle 22"/>
          <p:cNvSpPr>
            <a:spLocks noChangeArrowheads="1"/>
          </p:cNvSpPr>
          <p:nvPr/>
        </p:nvSpPr>
        <p:spPr bwMode="auto">
          <a:xfrm>
            <a:off x="6075363" y="288925"/>
            <a:ext cx="2016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5</a:t>
            </a:r>
            <a:endParaRPr lang="en-US" altLang="en-US"/>
          </a:p>
        </p:txBody>
      </p:sp>
      <p:sp>
        <p:nvSpPr>
          <p:cNvPr id="123918" name="Rectangle 23"/>
          <p:cNvSpPr>
            <a:spLocks noChangeArrowheads="1"/>
          </p:cNvSpPr>
          <p:nvPr/>
        </p:nvSpPr>
        <p:spPr bwMode="auto">
          <a:xfrm>
            <a:off x="6943725" y="288925"/>
            <a:ext cx="20161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6</a:t>
            </a:r>
            <a:endParaRPr lang="en-US" altLang="en-US"/>
          </a:p>
        </p:txBody>
      </p:sp>
      <p:sp>
        <p:nvSpPr>
          <p:cNvPr id="123919" name="Rectangle 24"/>
          <p:cNvSpPr>
            <a:spLocks noChangeArrowheads="1"/>
          </p:cNvSpPr>
          <p:nvPr/>
        </p:nvSpPr>
        <p:spPr bwMode="auto">
          <a:xfrm>
            <a:off x="7812088" y="288925"/>
            <a:ext cx="2016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7</a:t>
            </a:r>
            <a:endParaRPr lang="en-US" altLang="en-US"/>
          </a:p>
        </p:txBody>
      </p:sp>
      <p:sp>
        <p:nvSpPr>
          <p:cNvPr id="123920" name="Freeform 25"/>
          <p:cNvSpPr>
            <a:spLocks/>
          </p:cNvSpPr>
          <p:nvPr/>
        </p:nvSpPr>
        <p:spPr bwMode="auto">
          <a:xfrm>
            <a:off x="1755775" y="1541463"/>
            <a:ext cx="6681788" cy="282575"/>
          </a:xfrm>
          <a:custGeom>
            <a:avLst/>
            <a:gdLst>
              <a:gd name="T0" fmla="*/ 331 w 331"/>
              <a:gd name="T1" fmla="*/ 0 h 14"/>
              <a:gd name="T2" fmla="*/ 209 w 331"/>
              <a:gd name="T3" fmla="*/ 0 h 14"/>
              <a:gd name="T4" fmla="*/ 209 w 331"/>
              <a:gd name="T5" fmla="*/ 14 h 14"/>
              <a:gd name="T6" fmla="*/ 36 w 331"/>
              <a:gd name="T7" fmla="*/ 14 h 14"/>
              <a:gd name="T8" fmla="*/ 36 w 331"/>
              <a:gd name="T9" fmla="*/ 0 h 14"/>
              <a:gd name="T10" fmla="*/ 0 w 331"/>
              <a:gd name="T11" fmla="*/ 0 h 14"/>
              <a:gd name="T12" fmla="*/ 0 60000 65536"/>
              <a:gd name="T13" fmla="*/ 0 60000 65536"/>
              <a:gd name="T14" fmla="*/ 0 60000 65536"/>
              <a:gd name="T15" fmla="*/ 0 60000 65536"/>
              <a:gd name="T16" fmla="*/ 0 60000 65536"/>
              <a:gd name="T17" fmla="*/ 0 60000 65536"/>
              <a:gd name="T18" fmla="*/ 0 w 331"/>
              <a:gd name="T19" fmla="*/ 0 h 14"/>
              <a:gd name="T20" fmla="*/ 331 w 331"/>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331" h="14">
                <a:moveTo>
                  <a:pt x="331" y="0"/>
                </a:moveTo>
                <a:lnTo>
                  <a:pt x="209" y="0"/>
                </a:lnTo>
                <a:lnTo>
                  <a:pt x="209" y="14"/>
                </a:lnTo>
                <a:lnTo>
                  <a:pt x="36" y="14"/>
                </a:lnTo>
                <a:lnTo>
                  <a:pt x="36" y="0"/>
                </a:lnTo>
                <a:lnTo>
                  <a:pt x="0" y="0"/>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21" name="Line 26"/>
          <p:cNvSpPr>
            <a:spLocks noChangeShapeType="1"/>
          </p:cNvSpPr>
          <p:nvPr/>
        </p:nvSpPr>
        <p:spPr bwMode="auto">
          <a:xfrm flipH="1">
            <a:off x="1755775" y="2409825"/>
            <a:ext cx="727075" cy="1588"/>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22" name="Freeform 27"/>
          <p:cNvSpPr>
            <a:spLocks/>
          </p:cNvSpPr>
          <p:nvPr/>
        </p:nvSpPr>
        <p:spPr bwMode="auto">
          <a:xfrm>
            <a:off x="2482850" y="2268538"/>
            <a:ext cx="80963" cy="282575"/>
          </a:xfrm>
          <a:custGeom>
            <a:avLst/>
            <a:gdLst>
              <a:gd name="T0" fmla="*/ 4 w 4"/>
              <a:gd name="T1" fmla="*/ 14 h 14"/>
              <a:gd name="T2" fmla="*/ 0 w 4"/>
              <a:gd name="T3" fmla="*/ 7 h 14"/>
              <a:gd name="T4" fmla="*/ 4 w 4"/>
              <a:gd name="T5" fmla="*/ 0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4" y="14"/>
                </a:moveTo>
                <a:lnTo>
                  <a:pt x="0" y="7"/>
                </a:lnTo>
                <a:lnTo>
                  <a:pt x="4" y="0"/>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23" name="Freeform 28"/>
          <p:cNvSpPr>
            <a:spLocks/>
          </p:cNvSpPr>
          <p:nvPr/>
        </p:nvSpPr>
        <p:spPr bwMode="auto">
          <a:xfrm>
            <a:off x="3351213" y="2268538"/>
            <a:ext cx="79375" cy="282575"/>
          </a:xfrm>
          <a:custGeom>
            <a:avLst/>
            <a:gdLst>
              <a:gd name="T0" fmla="*/ 0 w 4"/>
              <a:gd name="T1" fmla="*/ 0 h 14"/>
              <a:gd name="T2" fmla="*/ 4 w 4"/>
              <a:gd name="T3" fmla="*/ 7 h 14"/>
              <a:gd name="T4" fmla="*/ 0 w 4"/>
              <a:gd name="T5" fmla="*/ 14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0" y="0"/>
                </a:moveTo>
                <a:lnTo>
                  <a:pt x="4" y="7"/>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24" name="Line 29"/>
          <p:cNvSpPr>
            <a:spLocks noChangeShapeType="1"/>
          </p:cNvSpPr>
          <p:nvPr/>
        </p:nvSpPr>
        <p:spPr bwMode="auto">
          <a:xfrm flipH="1">
            <a:off x="2563813" y="2268538"/>
            <a:ext cx="787400" cy="1587"/>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25" name="Line 30"/>
          <p:cNvSpPr>
            <a:spLocks noChangeShapeType="1"/>
          </p:cNvSpPr>
          <p:nvPr/>
        </p:nvSpPr>
        <p:spPr bwMode="auto">
          <a:xfrm flipH="1">
            <a:off x="2563813" y="2551113"/>
            <a:ext cx="787400" cy="1587"/>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26" name="Freeform 31"/>
          <p:cNvSpPr>
            <a:spLocks/>
          </p:cNvSpPr>
          <p:nvPr/>
        </p:nvSpPr>
        <p:spPr bwMode="auto">
          <a:xfrm>
            <a:off x="4238625" y="2268538"/>
            <a:ext cx="60325" cy="282575"/>
          </a:xfrm>
          <a:custGeom>
            <a:avLst/>
            <a:gdLst>
              <a:gd name="T0" fmla="*/ 3 w 3"/>
              <a:gd name="T1" fmla="*/ 14 h 14"/>
              <a:gd name="T2" fmla="*/ 0 w 3"/>
              <a:gd name="T3" fmla="*/ 7 h 14"/>
              <a:gd name="T4" fmla="*/ 3 w 3"/>
              <a:gd name="T5" fmla="*/ 0 h 14"/>
              <a:gd name="T6" fmla="*/ 0 60000 65536"/>
              <a:gd name="T7" fmla="*/ 0 60000 65536"/>
              <a:gd name="T8" fmla="*/ 0 60000 65536"/>
              <a:gd name="T9" fmla="*/ 0 w 3"/>
              <a:gd name="T10" fmla="*/ 0 h 14"/>
              <a:gd name="T11" fmla="*/ 3 w 3"/>
              <a:gd name="T12" fmla="*/ 14 h 14"/>
            </a:gdLst>
            <a:ahLst/>
            <a:cxnLst>
              <a:cxn ang="T6">
                <a:pos x="T0" y="T1"/>
              </a:cxn>
              <a:cxn ang="T7">
                <a:pos x="T2" y="T3"/>
              </a:cxn>
              <a:cxn ang="T8">
                <a:pos x="T4" y="T5"/>
              </a:cxn>
            </a:cxnLst>
            <a:rect l="T9" t="T10" r="T11" b="T12"/>
            <a:pathLst>
              <a:path w="3" h="14">
                <a:moveTo>
                  <a:pt x="3" y="14"/>
                </a:moveTo>
                <a:lnTo>
                  <a:pt x="0" y="7"/>
                </a:lnTo>
                <a:lnTo>
                  <a:pt x="3" y="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27" name="Freeform 32"/>
          <p:cNvSpPr>
            <a:spLocks/>
          </p:cNvSpPr>
          <p:nvPr/>
        </p:nvSpPr>
        <p:spPr bwMode="auto">
          <a:xfrm>
            <a:off x="5026025" y="2268538"/>
            <a:ext cx="80963" cy="282575"/>
          </a:xfrm>
          <a:custGeom>
            <a:avLst/>
            <a:gdLst>
              <a:gd name="T0" fmla="*/ 0 w 4"/>
              <a:gd name="T1" fmla="*/ 0 h 14"/>
              <a:gd name="T2" fmla="*/ 4 w 4"/>
              <a:gd name="T3" fmla="*/ 7 h 14"/>
              <a:gd name="T4" fmla="*/ 0 w 4"/>
              <a:gd name="T5" fmla="*/ 14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0" y="0"/>
                </a:moveTo>
                <a:lnTo>
                  <a:pt x="4" y="7"/>
                </a:lnTo>
                <a:lnTo>
                  <a:pt x="0" y="14"/>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28" name="Line 33"/>
          <p:cNvSpPr>
            <a:spLocks noChangeShapeType="1"/>
          </p:cNvSpPr>
          <p:nvPr/>
        </p:nvSpPr>
        <p:spPr bwMode="auto">
          <a:xfrm flipH="1">
            <a:off x="4298950" y="2268538"/>
            <a:ext cx="727075"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29" name="Line 34"/>
          <p:cNvSpPr>
            <a:spLocks noChangeShapeType="1"/>
          </p:cNvSpPr>
          <p:nvPr/>
        </p:nvSpPr>
        <p:spPr bwMode="auto">
          <a:xfrm flipH="1">
            <a:off x="4298950" y="2551113"/>
            <a:ext cx="727075"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30" name="Freeform 35"/>
          <p:cNvSpPr>
            <a:spLocks/>
          </p:cNvSpPr>
          <p:nvPr/>
        </p:nvSpPr>
        <p:spPr bwMode="auto">
          <a:xfrm>
            <a:off x="6843713" y="2268538"/>
            <a:ext cx="80962" cy="282575"/>
          </a:xfrm>
          <a:custGeom>
            <a:avLst/>
            <a:gdLst>
              <a:gd name="T0" fmla="*/ 4 w 4"/>
              <a:gd name="T1" fmla="*/ 14 h 14"/>
              <a:gd name="T2" fmla="*/ 0 w 4"/>
              <a:gd name="T3" fmla="*/ 7 h 14"/>
              <a:gd name="T4" fmla="*/ 4 w 4"/>
              <a:gd name="T5" fmla="*/ 0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4" y="14"/>
                </a:moveTo>
                <a:lnTo>
                  <a:pt x="0" y="7"/>
                </a:lnTo>
                <a:lnTo>
                  <a:pt x="4" y="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31" name="Freeform 36"/>
          <p:cNvSpPr>
            <a:spLocks/>
          </p:cNvSpPr>
          <p:nvPr/>
        </p:nvSpPr>
        <p:spPr bwMode="auto">
          <a:xfrm>
            <a:off x="7650163" y="2268538"/>
            <a:ext cx="60325" cy="282575"/>
          </a:xfrm>
          <a:custGeom>
            <a:avLst/>
            <a:gdLst>
              <a:gd name="T0" fmla="*/ 0 w 3"/>
              <a:gd name="T1" fmla="*/ 0 h 14"/>
              <a:gd name="T2" fmla="*/ 3 w 3"/>
              <a:gd name="T3" fmla="*/ 7 h 14"/>
              <a:gd name="T4" fmla="*/ 0 w 3"/>
              <a:gd name="T5" fmla="*/ 14 h 14"/>
              <a:gd name="T6" fmla="*/ 0 60000 65536"/>
              <a:gd name="T7" fmla="*/ 0 60000 65536"/>
              <a:gd name="T8" fmla="*/ 0 60000 65536"/>
              <a:gd name="T9" fmla="*/ 0 w 3"/>
              <a:gd name="T10" fmla="*/ 0 h 14"/>
              <a:gd name="T11" fmla="*/ 3 w 3"/>
              <a:gd name="T12" fmla="*/ 14 h 14"/>
            </a:gdLst>
            <a:ahLst/>
            <a:cxnLst>
              <a:cxn ang="T6">
                <a:pos x="T0" y="T1"/>
              </a:cxn>
              <a:cxn ang="T7">
                <a:pos x="T2" y="T3"/>
              </a:cxn>
              <a:cxn ang="T8">
                <a:pos x="T4" y="T5"/>
              </a:cxn>
            </a:cxnLst>
            <a:rect l="T9" t="T10" r="T11" b="T12"/>
            <a:pathLst>
              <a:path w="3" h="14">
                <a:moveTo>
                  <a:pt x="0" y="0"/>
                </a:moveTo>
                <a:lnTo>
                  <a:pt x="3" y="7"/>
                </a:lnTo>
                <a:lnTo>
                  <a:pt x="0" y="14"/>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32" name="Line 37"/>
          <p:cNvSpPr>
            <a:spLocks noChangeShapeType="1"/>
          </p:cNvSpPr>
          <p:nvPr/>
        </p:nvSpPr>
        <p:spPr bwMode="auto">
          <a:xfrm flipH="1">
            <a:off x="6924675" y="2268538"/>
            <a:ext cx="725488"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33" name="Freeform 38"/>
          <p:cNvSpPr>
            <a:spLocks/>
          </p:cNvSpPr>
          <p:nvPr/>
        </p:nvSpPr>
        <p:spPr bwMode="auto">
          <a:xfrm>
            <a:off x="2482850" y="2994025"/>
            <a:ext cx="80963" cy="284163"/>
          </a:xfrm>
          <a:custGeom>
            <a:avLst/>
            <a:gdLst>
              <a:gd name="T0" fmla="*/ 4 w 4"/>
              <a:gd name="T1" fmla="*/ 14 h 14"/>
              <a:gd name="T2" fmla="*/ 0 w 4"/>
              <a:gd name="T3" fmla="*/ 7 h 14"/>
              <a:gd name="T4" fmla="*/ 4 w 4"/>
              <a:gd name="T5" fmla="*/ 0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4" y="14"/>
                </a:moveTo>
                <a:lnTo>
                  <a:pt x="0" y="7"/>
                </a:lnTo>
                <a:lnTo>
                  <a:pt x="4" y="0"/>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34" name="Freeform 39"/>
          <p:cNvSpPr>
            <a:spLocks/>
          </p:cNvSpPr>
          <p:nvPr/>
        </p:nvSpPr>
        <p:spPr bwMode="auto">
          <a:xfrm>
            <a:off x="3351213" y="2994025"/>
            <a:ext cx="79375" cy="284163"/>
          </a:xfrm>
          <a:custGeom>
            <a:avLst/>
            <a:gdLst>
              <a:gd name="T0" fmla="*/ 0 w 4"/>
              <a:gd name="T1" fmla="*/ 0 h 14"/>
              <a:gd name="T2" fmla="*/ 4 w 4"/>
              <a:gd name="T3" fmla="*/ 7 h 14"/>
              <a:gd name="T4" fmla="*/ 0 w 4"/>
              <a:gd name="T5" fmla="*/ 14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0" y="0"/>
                </a:moveTo>
                <a:lnTo>
                  <a:pt x="4" y="7"/>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35" name="Line 40"/>
          <p:cNvSpPr>
            <a:spLocks noChangeShapeType="1"/>
          </p:cNvSpPr>
          <p:nvPr/>
        </p:nvSpPr>
        <p:spPr bwMode="auto">
          <a:xfrm flipH="1">
            <a:off x="2563813" y="2994025"/>
            <a:ext cx="787400" cy="1588"/>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36" name="Line 41"/>
          <p:cNvSpPr>
            <a:spLocks noChangeShapeType="1"/>
          </p:cNvSpPr>
          <p:nvPr/>
        </p:nvSpPr>
        <p:spPr bwMode="auto">
          <a:xfrm flipH="1">
            <a:off x="2563813" y="3278188"/>
            <a:ext cx="787400" cy="1587"/>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37" name="Line 42"/>
          <p:cNvSpPr>
            <a:spLocks noChangeShapeType="1"/>
          </p:cNvSpPr>
          <p:nvPr/>
        </p:nvSpPr>
        <p:spPr bwMode="auto">
          <a:xfrm flipH="1">
            <a:off x="1755775" y="3136900"/>
            <a:ext cx="727075" cy="1588"/>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38" name="Freeform 43"/>
          <p:cNvSpPr>
            <a:spLocks/>
          </p:cNvSpPr>
          <p:nvPr/>
        </p:nvSpPr>
        <p:spPr bwMode="auto">
          <a:xfrm>
            <a:off x="3430588" y="2994025"/>
            <a:ext cx="80962" cy="284163"/>
          </a:xfrm>
          <a:custGeom>
            <a:avLst/>
            <a:gdLst>
              <a:gd name="T0" fmla="*/ 4 w 4"/>
              <a:gd name="T1" fmla="*/ 14 h 14"/>
              <a:gd name="T2" fmla="*/ 0 w 4"/>
              <a:gd name="T3" fmla="*/ 7 h 14"/>
              <a:gd name="T4" fmla="*/ 4 w 4"/>
              <a:gd name="T5" fmla="*/ 0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4" y="14"/>
                </a:moveTo>
                <a:lnTo>
                  <a:pt x="0" y="7"/>
                </a:lnTo>
                <a:lnTo>
                  <a:pt x="4" y="0"/>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39" name="Freeform 44"/>
          <p:cNvSpPr>
            <a:spLocks/>
          </p:cNvSpPr>
          <p:nvPr/>
        </p:nvSpPr>
        <p:spPr bwMode="auto">
          <a:xfrm>
            <a:off x="7710488" y="2994025"/>
            <a:ext cx="80962" cy="284163"/>
          </a:xfrm>
          <a:custGeom>
            <a:avLst/>
            <a:gdLst>
              <a:gd name="T0" fmla="*/ 0 w 4"/>
              <a:gd name="T1" fmla="*/ 0 h 14"/>
              <a:gd name="T2" fmla="*/ 4 w 4"/>
              <a:gd name="T3" fmla="*/ 7 h 14"/>
              <a:gd name="T4" fmla="*/ 0 w 4"/>
              <a:gd name="T5" fmla="*/ 14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0" y="0"/>
                </a:moveTo>
                <a:lnTo>
                  <a:pt x="4" y="7"/>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40" name="Line 45"/>
          <p:cNvSpPr>
            <a:spLocks noChangeShapeType="1"/>
          </p:cNvSpPr>
          <p:nvPr/>
        </p:nvSpPr>
        <p:spPr bwMode="auto">
          <a:xfrm flipH="1">
            <a:off x="3511550" y="2994025"/>
            <a:ext cx="4198938" cy="1588"/>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1" name="Line 46"/>
          <p:cNvSpPr>
            <a:spLocks noChangeShapeType="1"/>
          </p:cNvSpPr>
          <p:nvPr/>
        </p:nvSpPr>
        <p:spPr bwMode="auto">
          <a:xfrm flipH="1">
            <a:off x="3511550" y="3278188"/>
            <a:ext cx="4198938" cy="1587"/>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2" name="Line 47"/>
          <p:cNvSpPr>
            <a:spLocks noChangeShapeType="1"/>
          </p:cNvSpPr>
          <p:nvPr/>
        </p:nvSpPr>
        <p:spPr bwMode="auto">
          <a:xfrm flipH="1">
            <a:off x="7791450" y="3136900"/>
            <a:ext cx="646113" cy="1588"/>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3" name="Line 48"/>
          <p:cNvSpPr>
            <a:spLocks noChangeShapeType="1"/>
          </p:cNvSpPr>
          <p:nvPr/>
        </p:nvSpPr>
        <p:spPr bwMode="auto">
          <a:xfrm flipH="1">
            <a:off x="6924675" y="2551113"/>
            <a:ext cx="725488"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4" name="Line 49"/>
          <p:cNvSpPr>
            <a:spLocks noChangeShapeType="1"/>
          </p:cNvSpPr>
          <p:nvPr/>
        </p:nvSpPr>
        <p:spPr bwMode="auto">
          <a:xfrm flipH="1">
            <a:off x="7710488" y="2409825"/>
            <a:ext cx="727075" cy="15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5" name="Freeform 50"/>
          <p:cNvSpPr>
            <a:spLocks/>
          </p:cNvSpPr>
          <p:nvPr/>
        </p:nvSpPr>
        <p:spPr bwMode="auto">
          <a:xfrm>
            <a:off x="1755775" y="5175250"/>
            <a:ext cx="6681788" cy="282575"/>
          </a:xfrm>
          <a:custGeom>
            <a:avLst/>
            <a:gdLst>
              <a:gd name="T0" fmla="*/ 331 w 331"/>
              <a:gd name="T1" fmla="*/ 0 h 14"/>
              <a:gd name="T2" fmla="*/ 295 w 331"/>
              <a:gd name="T3" fmla="*/ 0 h 14"/>
              <a:gd name="T4" fmla="*/ 295 w 331"/>
              <a:gd name="T5" fmla="*/ 14 h 14"/>
              <a:gd name="T6" fmla="*/ 79 w 331"/>
              <a:gd name="T7" fmla="*/ 14 h 14"/>
              <a:gd name="T8" fmla="*/ 79 w 331"/>
              <a:gd name="T9" fmla="*/ 0 h 14"/>
              <a:gd name="T10" fmla="*/ 0 w 331"/>
              <a:gd name="T11" fmla="*/ 0 h 14"/>
              <a:gd name="T12" fmla="*/ 0 60000 65536"/>
              <a:gd name="T13" fmla="*/ 0 60000 65536"/>
              <a:gd name="T14" fmla="*/ 0 60000 65536"/>
              <a:gd name="T15" fmla="*/ 0 60000 65536"/>
              <a:gd name="T16" fmla="*/ 0 60000 65536"/>
              <a:gd name="T17" fmla="*/ 0 60000 65536"/>
              <a:gd name="T18" fmla="*/ 0 w 331"/>
              <a:gd name="T19" fmla="*/ 0 h 14"/>
              <a:gd name="T20" fmla="*/ 331 w 331"/>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331" h="14">
                <a:moveTo>
                  <a:pt x="331" y="0"/>
                </a:moveTo>
                <a:lnTo>
                  <a:pt x="295" y="0"/>
                </a:lnTo>
                <a:lnTo>
                  <a:pt x="295" y="14"/>
                </a:lnTo>
                <a:lnTo>
                  <a:pt x="79" y="14"/>
                </a:lnTo>
                <a:lnTo>
                  <a:pt x="79" y="0"/>
                </a:lnTo>
                <a:lnTo>
                  <a:pt x="0" y="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46" name="Line 51"/>
          <p:cNvSpPr>
            <a:spLocks noChangeShapeType="1"/>
          </p:cNvSpPr>
          <p:nvPr/>
        </p:nvSpPr>
        <p:spPr bwMode="auto">
          <a:xfrm>
            <a:off x="2200275" y="228600"/>
            <a:ext cx="1588"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7" name="Line 52"/>
          <p:cNvSpPr>
            <a:spLocks noChangeShapeType="1"/>
          </p:cNvSpPr>
          <p:nvPr/>
        </p:nvSpPr>
        <p:spPr bwMode="auto">
          <a:xfrm>
            <a:off x="3068638" y="228600"/>
            <a:ext cx="1587"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8" name="Line 53"/>
          <p:cNvSpPr>
            <a:spLocks noChangeShapeType="1"/>
          </p:cNvSpPr>
          <p:nvPr/>
        </p:nvSpPr>
        <p:spPr bwMode="auto">
          <a:xfrm>
            <a:off x="3935413" y="228600"/>
            <a:ext cx="1587"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9" name="Line 54"/>
          <p:cNvSpPr>
            <a:spLocks noChangeShapeType="1"/>
          </p:cNvSpPr>
          <p:nvPr/>
        </p:nvSpPr>
        <p:spPr bwMode="auto">
          <a:xfrm>
            <a:off x="4803775" y="228600"/>
            <a:ext cx="1588"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50" name="Line 55"/>
          <p:cNvSpPr>
            <a:spLocks noChangeShapeType="1"/>
          </p:cNvSpPr>
          <p:nvPr/>
        </p:nvSpPr>
        <p:spPr bwMode="auto">
          <a:xfrm>
            <a:off x="5692775" y="228600"/>
            <a:ext cx="1588"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51" name="Line 56"/>
          <p:cNvSpPr>
            <a:spLocks noChangeShapeType="1"/>
          </p:cNvSpPr>
          <p:nvPr/>
        </p:nvSpPr>
        <p:spPr bwMode="auto">
          <a:xfrm>
            <a:off x="6561138" y="228600"/>
            <a:ext cx="1587"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52" name="Line 57"/>
          <p:cNvSpPr>
            <a:spLocks noChangeShapeType="1"/>
          </p:cNvSpPr>
          <p:nvPr/>
        </p:nvSpPr>
        <p:spPr bwMode="auto">
          <a:xfrm>
            <a:off x="7427913" y="228600"/>
            <a:ext cx="1587"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53" name="Line 58"/>
          <p:cNvSpPr>
            <a:spLocks noChangeShapeType="1"/>
          </p:cNvSpPr>
          <p:nvPr/>
        </p:nvSpPr>
        <p:spPr bwMode="auto">
          <a:xfrm>
            <a:off x="8296275" y="228600"/>
            <a:ext cx="1588"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54" name="Rectangle 59"/>
          <p:cNvSpPr>
            <a:spLocks noChangeArrowheads="1"/>
          </p:cNvSpPr>
          <p:nvPr/>
        </p:nvSpPr>
        <p:spPr bwMode="auto">
          <a:xfrm>
            <a:off x="1109663" y="874713"/>
            <a:ext cx="42386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CLK</a:t>
            </a:r>
            <a:endParaRPr lang="en-US" altLang="en-US"/>
          </a:p>
        </p:txBody>
      </p:sp>
      <p:sp>
        <p:nvSpPr>
          <p:cNvPr id="123955" name="Rectangle 60"/>
          <p:cNvSpPr>
            <a:spLocks noChangeArrowheads="1"/>
          </p:cNvSpPr>
          <p:nvPr/>
        </p:nvSpPr>
        <p:spPr bwMode="auto">
          <a:xfrm>
            <a:off x="908050" y="1601788"/>
            <a:ext cx="74771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Frame#</a:t>
            </a:r>
            <a:endParaRPr lang="en-US" altLang="en-US"/>
          </a:p>
        </p:txBody>
      </p:sp>
      <p:sp>
        <p:nvSpPr>
          <p:cNvPr id="123956" name="Rectangle 61"/>
          <p:cNvSpPr>
            <a:spLocks noChangeArrowheads="1"/>
          </p:cNvSpPr>
          <p:nvPr/>
        </p:nvSpPr>
        <p:spPr bwMode="auto">
          <a:xfrm>
            <a:off x="1211263" y="2347913"/>
            <a:ext cx="363537"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AD</a:t>
            </a:r>
            <a:endParaRPr lang="en-US" altLang="en-US"/>
          </a:p>
        </p:txBody>
      </p:sp>
      <p:sp>
        <p:nvSpPr>
          <p:cNvPr id="123957" name="Rectangle 62"/>
          <p:cNvSpPr>
            <a:spLocks noChangeArrowheads="1"/>
          </p:cNvSpPr>
          <p:nvPr/>
        </p:nvSpPr>
        <p:spPr bwMode="auto">
          <a:xfrm>
            <a:off x="968375" y="3055938"/>
            <a:ext cx="6667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C/BE#</a:t>
            </a:r>
            <a:endParaRPr lang="en-US" altLang="en-US"/>
          </a:p>
        </p:txBody>
      </p:sp>
      <p:sp>
        <p:nvSpPr>
          <p:cNvPr id="123958" name="Rectangle 63"/>
          <p:cNvSpPr>
            <a:spLocks noChangeArrowheads="1"/>
          </p:cNvSpPr>
          <p:nvPr/>
        </p:nvSpPr>
        <p:spPr bwMode="auto">
          <a:xfrm>
            <a:off x="947738" y="3783013"/>
            <a:ext cx="4032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IRD</a:t>
            </a:r>
            <a:endParaRPr lang="en-US" altLang="en-US"/>
          </a:p>
        </p:txBody>
      </p:sp>
      <p:sp>
        <p:nvSpPr>
          <p:cNvPr id="123959" name="Rectangle 64"/>
          <p:cNvSpPr>
            <a:spLocks noChangeArrowheads="1"/>
          </p:cNvSpPr>
          <p:nvPr/>
        </p:nvSpPr>
        <p:spPr bwMode="auto">
          <a:xfrm>
            <a:off x="1250950" y="3783013"/>
            <a:ext cx="3429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Y#</a:t>
            </a:r>
            <a:endParaRPr lang="en-US" altLang="en-US"/>
          </a:p>
        </p:txBody>
      </p:sp>
      <p:sp>
        <p:nvSpPr>
          <p:cNvPr id="123960" name="Rectangle 65"/>
          <p:cNvSpPr>
            <a:spLocks noChangeArrowheads="1"/>
          </p:cNvSpPr>
          <p:nvPr/>
        </p:nvSpPr>
        <p:spPr bwMode="auto">
          <a:xfrm>
            <a:off x="887413" y="4489450"/>
            <a:ext cx="4445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TRD</a:t>
            </a:r>
            <a:endParaRPr lang="en-US" altLang="en-US"/>
          </a:p>
        </p:txBody>
      </p:sp>
      <p:sp>
        <p:nvSpPr>
          <p:cNvPr id="123961" name="Rectangle 66"/>
          <p:cNvSpPr>
            <a:spLocks noChangeArrowheads="1"/>
          </p:cNvSpPr>
          <p:nvPr/>
        </p:nvSpPr>
        <p:spPr bwMode="auto">
          <a:xfrm>
            <a:off x="1250950" y="4489450"/>
            <a:ext cx="3429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Y#</a:t>
            </a:r>
            <a:endParaRPr lang="en-US" altLang="en-US"/>
          </a:p>
        </p:txBody>
      </p:sp>
      <p:sp>
        <p:nvSpPr>
          <p:cNvPr id="123962" name="Rectangle 67"/>
          <p:cNvSpPr>
            <a:spLocks noChangeArrowheads="1"/>
          </p:cNvSpPr>
          <p:nvPr/>
        </p:nvSpPr>
        <p:spPr bwMode="auto">
          <a:xfrm>
            <a:off x="685800" y="5216525"/>
            <a:ext cx="9080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DEVSEL#</a:t>
            </a:r>
            <a:endParaRPr lang="en-US" altLang="en-US"/>
          </a:p>
        </p:txBody>
      </p:sp>
      <p:sp>
        <p:nvSpPr>
          <p:cNvPr id="123963" name="Line 68"/>
          <p:cNvSpPr>
            <a:spLocks noChangeShapeType="1"/>
          </p:cNvSpPr>
          <p:nvPr/>
        </p:nvSpPr>
        <p:spPr bwMode="auto">
          <a:xfrm>
            <a:off x="3068638" y="1238250"/>
            <a:ext cx="1587" cy="88741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64" name="Line 69"/>
          <p:cNvSpPr>
            <a:spLocks noChangeShapeType="1"/>
          </p:cNvSpPr>
          <p:nvPr/>
        </p:nvSpPr>
        <p:spPr bwMode="auto">
          <a:xfrm>
            <a:off x="4803775" y="1238250"/>
            <a:ext cx="1588" cy="88741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65" name="Rectangle 70"/>
          <p:cNvSpPr>
            <a:spLocks noChangeArrowheads="1"/>
          </p:cNvSpPr>
          <p:nvPr/>
        </p:nvSpPr>
        <p:spPr bwMode="auto">
          <a:xfrm>
            <a:off x="2743200" y="2286000"/>
            <a:ext cx="4953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latin typeface="Nimbus Roman No9 L"/>
              </a:rPr>
              <a:t>Adress</a:t>
            </a:r>
            <a:endParaRPr lang="en-US" altLang="en-US"/>
          </a:p>
        </p:txBody>
      </p:sp>
      <p:sp>
        <p:nvSpPr>
          <p:cNvPr id="123966" name="Rectangle 71"/>
          <p:cNvSpPr>
            <a:spLocks noChangeArrowheads="1"/>
          </p:cNvSpPr>
          <p:nvPr/>
        </p:nvSpPr>
        <p:spPr bwMode="auto">
          <a:xfrm>
            <a:off x="4602163" y="2301875"/>
            <a:ext cx="1778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latin typeface="Nimbus Roman No9 L"/>
              </a:rPr>
              <a:t>#1</a:t>
            </a:r>
            <a:endParaRPr lang="en-US" altLang="en-US"/>
          </a:p>
        </p:txBody>
      </p:sp>
      <p:sp>
        <p:nvSpPr>
          <p:cNvPr id="123967" name="Rectangle 72"/>
          <p:cNvSpPr>
            <a:spLocks noChangeArrowheads="1"/>
          </p:cNvSpPr>
          <p:nvPr/>
        </p:nvSpPr>
        <p:spPr bwMode="auto">
          <a:xfrm>
            <a:off x="7186613" y="2301875"/>
            <a:ext cx="1778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latin typeface="Nimbus Roman No9 L"/>
              </a:rPr>
              <a:t>#4</a:t>
            </a:r>
            <a:endParaRPr lang="en-US" altLang="en-US"/>
          </a:p>
        </p:txBody>
      </p:sp>
      <p:sp>
        <p:nvSpPr>
          <p:cNvPr id="123968" name="Line 73"/>
          <p:cNvSpPr>
            <a:spLocks noChangeShapeType="1"/>
          </p:cNvSpPr>
          <p:nvPr/>
        </p:nvSpPr>
        <p:spPr bwMode="auto">
          <a:xfrm>
            <a:off x="3068638" y="2692400"/>
            <a:ext cx="1587" cy="16033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69" name="Rectangle 74"/>
          <p:cNvSpPr>
            <a:spLocks noChangeArrowheads="1"/>
          </p:cNvSpPr>
          <p:nvPr/>
        </p:nvSpPr>
        <p:spPr bwMode="auto">
          <a:xfrm>
            <a:off x="2743200" y="3048000"/>
            <a:ext cx="4349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latin typeface="Nimbus Roman No9 L"/>
              </a:rPr>
              <a:t>Cmnd</a:t>
            </a:r>
            <a:endParaRPr lang="en-US" altLang="en-US"/>
          </a:p>
        </p:txBody>
      </p:sp>
      <p:sp>
        <p:nvSpPr>
          <p:cNvPr id="123970" name="Rectangle 75"/>
          <p:cNvSpPr>
            <a:spLocks noChangeArrowheads="1"/>
          </p:cNvSpPr>
          <p:nvPr/>
        </p:nvSpPr>
        <p:spPr bwMode="auto">
          <a:xfrm>
            <a:off x="5181600" y="3048000"/>
            <a:ext cx="8461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latin typeface="Nimbus Roman No9 L"/>
              </a:rPr>
              <a:t>Byte enable</a:t>
            </a:r>
            <a:endParaRPr lang="en-US" altLang="en-US"/>
          </a:p>
        </p:txBody>
      </p:sp>
      <p:sp>
        <p:nvSpPr>
          <p:cNvPr id="123971" name="Line 76"/>
          <p:cNvSpPr>
            <a:spLocks noChangeShapeType="1"/>
          </p:cNvSpPr>
          <p:nvPr/>
        </p:nvSpPr>
        <p:spPr bwMode="auto">
          <a:xfrm>
            <a:off x="6561138" y="1238250"/>
            <a:ext cx="1587" cy="88741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72" name="Rectangle 78"/>
          <p:cNvSpPr>
            <a:spLocks noChangeArrowheads="1"/>
          </p:cNvSpPr>
          <p:nvPr/>
        </p:nvSpPr>
        <p:spPr bwMode="auto">
          <a:xfrm>
            <a:off x="2590800" y="6172200"/>
            <a:ext cx="441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2000" b="1">
                <a:solidFill>
                  <a:srgbClr val="000000"/>
                </a:solidFill>
                <a:latin typeface="Nimbus Roman No9 L"/>
              </a:rPr>
              <a:t>A read operation on the PCI bus</a:t>
            </a:r>
            <a:endParaRPr lang="en-US" altLang="en-US" sz="2000" b="1"/>
          </a:p>
        </p:txBody>
      </p:sp>
      <p:sp>
        <p:nvSpPr>
          <p:cNvPr id="123973" name="Line 80"/>
          <p:cNvSpPr>
            <a:spLocks noChangeShapeType="1"/>
          </p:cNvSpPr>
          <p:nvPr/>
        </p:nvSpPr>
        <p:spPr bwMode="auto">
          <a:xfrm>
            <a:off x="3935413" y="1238250"/>
            <a:ext cx="1587" cy="16144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74" name="Line 81"/>
          <p:cNvSpPr>
            <a:spLocks noChangeShapeType="1"/>
          </p:cNvSpPr>
          <p:nvPr/>
        </p:nvSpPr>
        <p:spPr bwMode="auto">
          <a:xfrm flipH="1">
            <a:off x="3430588" y="2409825"/>
            <a:ext cx="808037" cy="15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75" name="Line 82"/>
          <p:cNvSpPr>
            <a:spLocks noChangeShapeType="1"/>
          </p:cNvSpPr>
          <p:nvPr/>
        </p:nvSpPr>
        <p:spPr bwMode="auto">
          <a:xfrm>
            <a:off x="4803775" y="2692400"/>
            <a:ext cx="1588" cy="16033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76" name="Line 83"/>
          <p:cNvSpPr>
            <a:spLocks noChangeShapeType="1"/>
          </p:cNvSpPr>
          <p:nvPr/>
        </p:nvSpPr>
        <p:spPr bwMode="auto">
          <a:xfrm>
            <a:off x="5692775" y="1238250"/>
            <a:ext cx="1588" cy="88741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77" name="Line 84"/>
          <p:cNvSpPr>
            <a:spLocks noChangeShapeType="1"/>
          </p:cNvSpPr>
          <p:nvPr/>
        </p:nvSpPr>
        <p:spPr bwMode="auto">
          <a:xfrm>
            <a:off x="5692775" y="2692400"/>
            <a:ext cx="1588" cy="16033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78" name="Line 85"/>
          <p:cNvSpPr>
            <a:spLocks noChangeShapeType="1"/>
          </p:cNvSpPr>
          <p:nvPr/>
        </p:nvSpPr>
        <p:spPr bwMode="auto">
          <a:xfrm>
            <a:off x="6561138" y="2692400"/>
            <a:ext cx="1587" cy="16033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79" name="Line 86"/>
          <p:cNvSpPr>
            <a:spLocks noChangeShapeType="1"/>
          </p:cNvSpPr>
          <p:nvPr/>
        </p:nvSpPr>
        <p:spPr bwMode="auto">
          <a:xfrm>
            <a:off x="7427913" y="1238250"/>
            <a:ext cx="1587" cy="88741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80" name="Line 87"/>
          <p:cNvSpPr>
            <a:spLocks noChangeShapeType="1"/>
          </p:cNvSpPr>
          <p:nvPr/>
        </p:nvSpPr>
        <p:spPr bwMode="auto">
          <a:xfrm>
            <a:off x="7427913" y="2692400"/>
            <a:ext cx="1587" cy="16033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81" name="Freeform 88"/>
          <p:cNvSpPr>
            <a:spLocks/>
          </p:cNvSpPr>
          <p:nvPr/>
        </p:nvSpPr>
        <p:spPr bwMode="auto">
          <a:xfrm>
            <a:off x="5106988" y="2268538"/>
            <a:ext cx="60325" cy="282575"/>
          </a:xfrm>
          <a:custGeom>
            <a:avLst/>
            <a:gdLst>
              <a:gd name="T0" fmla="*/ 3 w 3"/>
              <a:gd name="T1" fmla="*/ 14 h 14"/>
              <a:gd name="T2" fmla="*/ 0 w 3"/>
              <a:gd name="T3" fmla="*/ 7 h 14"/>
              <a:gd name="T4" fmla="*/ 3 w 3"/>
              <a:gd name="T5" fmla="*/ 0 h 14"/>
              <a:gd name="T6" fmla="*/ 0 60000 65536"/>
              <a:gd name="T7" fmla="*/ 0 60000 65536"/>
              <a:gd name="T8" fmla="*/ 0 60000 65536"/>
              <a:gd name="T9" fmla="*/ 0 w 3"/>
              <a:gd name="T10" fmla="*/ 0 h 14"/>
              <a:gd name="T11" fmla="*/ 3 w 3"/>
              <a:gd name="T12" fmla="*/ 14 h 14"/>
            </a:gdLst>
            <a:ahLst/>
            <a:cxnLst>
              <a:cxn ang="T6">
                <a:pos x="T0" y="T1"/>
              </a:cxn>
              <a:cxn ang="T7">
                <a:pos x="T2" y="T3"/>
              </a:cxn>
              <a:cxn ang="T8">
                <a:pos x="T4" y="T5"/>
              </a:cxn>
            </a:cxnLst>
            <a:rect l="T9" t="T10" r="T11" b="T12"/>
            <a:pathLst>
              <a:path w="3" h="14">
                <a:moveTo>
                  <a:pt x="3" y="14"/>
                </a:moveTo>
                <a:lnTo>
                  <a:pt x="0" y="7"/>
                </a:lnTo>
                <a:lnTo>
                  <a:pt x="3" y="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82" name="Freeform 89"/>
          <p:cNvSpPr>
            <a:spLocks/>
          </p:cNvSpPr>
          <p:nvPr/>
        </p:nvSpPr>
        <p:spPr bwMode="auto">
          <a:xfrm>
            <a:off x="5915025" y="2268538"/>
            <a:ext cx="60325" cy="282575"/>
          </a:xfrm>
          <a:custGeom>
            <a:avLst/>
            <a:gdLst>
              <a:gd name="T0" fmla="*/ 0 w 3"/>
              <a:gd name="T1" fmla="*/ 0 h 14"/>
              <a:gd name="T2" fmla="*/ 3 w 3"/>
              <a:gd name="T3" fmla="*/ 7 h 14"/>
              <a:gd name="T4" fmla="*/ 0 w 3"/>
              <a:gd name="T5" fmla="*/ 14 h 14"/>
              <a:gd name="T6" fmla="*/ 0 60000 65536"/>
              <a:gd name="T7" fmla="*/ 0 60000 65536"/>
              <a:gd name="T8" fmla="*/ 0 60000 65536"/>
              <a:gd name="T9" fmla="*/ 0 w 3"/>
              <a:gd name="T10" fmla="*/ 0 h 14"/>
              <a:gd name="T11" fmla="*/ 3 w 3"/>
              <a:gd name="T12" fmla="*/ 14 h 14"/>
            </a:gdLst>
            <a:ahLst/>
            <a:cxnLst>
              <a:cxn ang="T6">
                <a:pos x="T0" y="T1"/>
              </a:cxn>
              <a:cxn ang="T7">
                <a:pos x="T2" y="T3"/>
              </a:cxn>
              <a:cxn ang="T8">
                <a:pos x="T4" y="T5"/>
              </a:cxn>
            </a:cxnLst>
            <a:rect l="T9" t="T10" r="T11" b="T12"/>
            <a:pathLst>
              <a:path w="3" h="14">
                <a:moveTo>
                  <a:pt x="0" y="0"/>
                </a:moveTo>
                <a:lnTo>
                  <a:pt x="3" y="7"/>
                </a:lnTo>
                <a:lnTo>
                  <a:pt x="0" y="14"/>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83" name="Line 90"/>
          <p:cNvSpPr>
            <a:spLocks noChangeShapeType="1"/>
          </p:cNvSpPr>
          <p:nvPr/>
        </p:nvSpPr>
        <p:spPr bwMode="auto">
          <a:xfrm flipH="1">
            <a:off x="5167313" y="2268538"/>
            <a:ext cx="747712"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84" name="Line 91"/>
          <p:cNvSpPr>
            <a:spLocks noChangeShapeType="1"/>
          </p:cNvSpPr>
          <p:nvPr/>
        </p:nvSpPr>
        <p:spPr bwMode="auto">
          <a:xfrm flipH="1">
            <a:off x="5167313" y="2551113"/>
            <a:ext cx="747712"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85" name="Freeform 92"/>
          <p:cNvSpPr>
            <a:spLocks/>
          </p:cNvSpPr>
          <p:nvPr/>
        </p:nvSpPr>
        <p:spPr bwMode="auto">
          <a:xfrm>
            <a:off x="5975350" y="2268538"/>
            <a:ext cx="60325" cy="282575"/>
          </a:xfrm>
          <a:custGeom>
            <a:avLst/>
            <a:gdLst>
              <a:gd name="T0" fmla="*/ 3 w 3"/>
              <a:gd name="T1" fmla="*/ 14 h 14"/>
              <a:gd name="T2" fmla="*/ 0 w 3"/>
              <a:gd name="T3" fmla="*/ 7 h 14"/>
              <a:gd name="T4" fmla="*/ 3 w 3"/>
              <a:gd name="T5" fmla="*/ 0 h 14"/>
              <a:gd name="T6" fmla="*/ 0 60000 65536"/>
              <a:gd name="T7" fmla="*/ 0 60000 65536"/>
              <a:gd name="T8" fmla="*/ 0 60000 65536"/>
              <a:gd name="T9" fmla="*/ 0 w 3"/>
              <a:gd name="T10" fmla="*/ 0 h 14"/>
              <a:gd name="T11" fmla="*/ 3 w 3"/>
              <a:gd name="T12" fmla="*/ 14 h 14"/>
            </a:gdLst>
            <a:ahLst/>
            <a:cxnLst>
              <a:cxn ang="T6">
                <a:pos x="T0" y="T1"/>
              </a:cxn>
              <a:cxn ang="T7">
                <a:pos x="T2" y="T3"/>
              </a:cxn>
              <a:cxn ang="T8">
                <a:pos x="T4" y="T5"/>
              </a:cxn>
            </a:cxnLst>
            <a:rect l="T9" t="T10" r="T11" b="T12"/>
            <a:pathLst>
              <a:path w="3" h="14">
                <a:moveTo>
                  <a:pt x="3" y="14"/>
                </a:moveTo>
                <a:lnTo>
                  <a:pt x="0" y="7"/>
                </a:lnTo>
                <a:lnTo>
                  <a:pt x="3" y="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86" name="Freeform 93"/>
          <p:cNvSpPr>
            <a:spLocks/>
          </p:cNvSpPr>
          <p:nvPr/>
        </p:nvSpPr>
        <p:spPr bwMode="auto">
          <a:xfrm>
            <a:off x="6781800" y="2268538"/>
            <a:ext cx="61913" cy="282575"/>
          </a:xfrm>
          <a:custGeom>
            <a:avLst/>
            <a:gdLst>
              <a:gd name="T0" fmla="*/ 0 w 3"/>
              <a:gd name="T1" fmla="*/ 0 h 14"/>
              <a:gd name="T2" fmla="*/ 3 w 3"/>
              <a:gd name="T3" fmla="*/ 7 h 14"/>
              <a:gd name="T4" fmla="*/ 0 w 3"/>
              <a:gd name="T5" fmla="*/ 14 h 14"/>
              <a:gd name="T6" fmla="*/ 0 60000 65536"/>
              <a:gd name="T7" fmla="*/ 0 60000 65536"/>
              <a:gd name="T8" fmla="*/ 0 60000 65536"/>
              <a:gd name="T9" fmla="*/ 0 w 3"/>
              <a:gd name="T10" fmla="*/ 0 h 14"/>
              <a:gd name="T11" fmla="*/ 3 w 3"/>
              <a:gd name="T12" fmla="*/ 14 h 14"/>
            </a:gdLst>
            <a:ahLst/>
            <a:cxnLst>
              <a:cxn ang="T6">
                <a:pos x="T0" y="T1"/>
              </a:cxn>
              <a:cxn ang="T7">
                <a:pos x="T2" y="T3"/>
              </a:cxn>
              <a:cxn ang="T8">
                <a:pos x="T4" y="T5"/>
              </a:cxn>
            </a:cxnLst>
            <a:rect l="T9" t="T10" r="T11" b="T12"/>
            <a:pathLst>
              <a:path w="3" h="14">
                <a:moveTo>
                  <a:pt x="0" y="0"/>
                </a:moveTo>
                <a:lnTo>
                  <a:pt x="3" y="7"/>
                </a:lnTo>
                <a:lnTo>
                  <a:pt x="0" y="14"/>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87" name="Line 94"/>
          <p:cNvSpPr>
            <a:spLocks noChangeShapeType="1"/>
          </p:cNvSpPr>
          <p:nvPr/>
        </p:nvSpPr>
        <p:spPr bwMode="auto">
          <a:xfrm flipH="1">
            <a:off x="6035675" y="2268538"/>
            <a:ext cx="746125"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88" name="Line 95"/>
          <p:cNvSpPr>
            <a:spLocks noChangeShapeType="1"/>
          </p:cNvSpPr>
          <p:nvPr/>
        </p:nvSpPr>
        <p:spPr bwMode="auto">
          <a:xfrm flipH="1">
            <a:off x="6035675" y="2551113"/>
            <a:ext cx="746125"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89" name="Freeform 96"/>
          <p:cNvSpPr>
            <a:spLocks/>
          </p:cNvSpPr>
          <p:nvPr/>
        </p:nvSpPr>
        <p:spPr bwMode="auto">
          <a:xfrm>
            <a:off x="1755775" y="3721100"/>
            <a:ext cx="6681788" cy="284163"/>
          </a:xfrm>
          <a:custGeom>
            <a:avLst/>
            <a:gdLst>
              <a:gd name="T0" fmla="*/ 331 w 331"/>
              <a:gd name="T1" fmla="*/ 0 h 14"/>
              <a:gd name="T2" fmla="*/ 295 w 331"/>
              <a:gd name="T3" fmla="*/ 0 h 14"/>
              <a:gd name="T4" fmla="*/ 295 w 331"/>
              <a:gd name="T5" fmla="*/ 14 h 14"/>
              <a:gd name="T6" fmla="*/ 123 w 331"/>
              <a:gd name="T7" fmla="*/ 14 h 14"/>
              <a:gd name="T8" fmla="*/ 123 w 331"/>
              <a:gd name="T9" fmla="*/ 0 h 14"/>
              <a:gd name="T10" fmla="*/ 0 w 331"/>
              <a:gd name="T11" fmla="*/ 0 h 14"/>
              <a:gd name="T12" fmla="*/ 0 60000 65536"/>
              <a:gd name="T13" fmla="*/ 0 60000 65536"/>
              <a:gd name="T14" fmla="*/ 0 60000 65536"/>
              <a:gd name="T15" fmla="*/ 0 60000 65536"/>
              <a:gd name="T16" fmla="*/ 0 60000 65536"/>
              <a:gd name="T17" fmla="*/ 0 60000 65536"/>
              <a:gd name="T18" fmla="*/ 0 w 331"/>
              <a:gd name="T19" fmla="*/ 0 h 14"/>
              <a:gd name="T20" fmla="*/ 331 w 331"/>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331" h="14">
                <a:moveTo>
                  <a:pt x="331" y="0"/>
                </a:moveTo>
                <a:lnTo>
                  <a:pt x="295" y="0"/>
                </a:lnTo>
                <a:lnTo>
                  <a:pt x="295" y="14"/>
                </a:lnTo>
                <a:lnTo>
                  <a:pt x="123" y="14"/>
                </a:lnTo>
                <a:lnTo>
                  <a:pt x="123" y="0"/>
                </a:lnTo>
                <a:lnTo>
                  <a:pt x="0" y="0"/>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90" name="Freeform 97"/>
          <p:cNvSpPr>
            <a:spLocks/>
          </p:cNvSpPr>
          <p:nvPr/>
        </p:nvSpPr>
        <p:spPr bwMode="auto">
          <a:xfrm>
            <a:off x="1755775" y="4448175"/>
            <a:ext cx="6681788" cy="284163"/>
          </a:xfrm>
          <a:custGeom>
            <a:avLst/>
            <a:gdLst>
              <a:gd name="T0" fmla="*/ 331 w 331"/>
              <a:gd name="T1" fmla="*/ 0 h 14"/>
              <a:gd name="T2" fmla="*/ 295 w 331"/>
              <a:gd name="T3" fmla="*/ 0 h 14"/>
              <a:gd name="T4" fmla="*/ 295 w 331"/>
              <a:gd name="T5" fmla="*/ 14 h 14"/>
              <a:gd name="T6" fmla="*/ 123 w 331"/>
              <a:gd name="T7" fmla="*/ 14 h 14"/>
              <a:gd name="T8" fmla="*/ 123 w 331"/>
              <a:gd name="T9" fmla="*/ 0 h 14"/>
              <a:gd name="T10" fmla="*/ 0 w 331"/>
              <a:gd name="T11" fmla="*/ 0 h 14"/>
              <a:gd name="T12" fmla="*/ 0 60000 65536"/>
              <a:gd name="T13" fmla="*/ 0 60000 65536"/>
              <a:gd name="T14" fmla="*/ 0 60000 65536"/>
              <a:gd name="T15" fmla="*/ 0 60000 65536"/>
              <a:gd name="T16" fmla="*/ 0 60000 65536"/>
              <a:gd name="T17" fmla="*/ 0 60000 65536"/>
              <a:gd name="T18" fmla="*/ 0 w 331"/>
              <a:gd name="T19" fmla="*/ 0 h 14"/>
              <a:gd name="T20" fmla="*/ 331 w 331"/>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331" h="14">
                <a:moveTo>
                  <a:pt x="331" y="0"/>
                </a:moveTo>
                <a:lnTo>
                  <a:pt x="295" y="0"/>
                </a:lnTo>
                <a:lnTo>
                  <a:pt x="295" y="14"/>
                </a:lnTo>
                <a:lnTo>
                  <a:pt x="123" y="14"/>
                </a:lnTo>
                <a:lnTo>
                  <a:pt x="123" y="0"/>
                </a:lnTo>
                <a:lnTo>
                  <a:pt x="0" y="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nvGrpSpPr>
          <p:cNvPr id="123991" name="Group 98"/>
          <p:cNvGrpSpPr>
            <a:grpSpLocks/>
          </p:cNvGrpSpPr>
          <p:nvPr/>
        </p:nvGrpSpPr>
        <p:grpSpPr bwMode="auto">
          <a:xfrm>
            <a:off x="1755775" y="814388"/>
            <a:ext cx="6681788" cy="282575"/>
            <a:chOff x="1755775" y="814388"/>
            <a:chExt cx="6681788" cy="282575"/>
          </a:xfrm>
        </p:grpSpPr>
        <p:sp>
          <p:nvSpPr>
            <p:cNvPr id="123994" name="Freeform 3"/>
            <p:cNvSpPr>
              <a:spLocks/>
            </p:cNvSpPr>
            <p:nvPr/>
          </p:nvSpPr>
          <p:spPr bwMode="auto">
            <a:xfrm>
              <a:off x="1755775" y="814388"/>
              <a:ext cx="868363" cy="282575"/>
            </a:xfrm>
            <a:custGeom>
              <a:avLst/>
              <a:gdLst>
                <a:gd name="T0" fmla="*/ 43 w 43"/>
                <a:gd name="T1" fmla="*/ 14 h 14"/>
                <a:gd name="T2" fmla="*/ 43 w 43"/>
                <a:gd name="T3" fmla="*/ 0 h 14"/>
                <a:gd name="T4" fmla="*/ 22 w 43"/>
                <a:gd name="T5" fmla="*/ 0 h 14"/>
                <a:gd name="T6" fmla="*/ 22 w 43"/>
                <a:gd name="T7" fmla="*/ 14 h 14"/>
                <a:gd name="T8" fmla="*/ 0 w 43"/>
                <a:gd name="T9" fmla="*/ 14 h 14"/>
                <a:gd name="T10" fmla="*/ 0 60000 65536"/>
                <a:gd name="T11" fmla="*/ 0 60000 65536"/>
                <a:gd name="T12" fmla="*/ 0 60000 65536"/>
                <a:gd name="T13" fmla="*/ 0 60000 65536"/>
                <a:gd name="T14" fmla="*/ 0 60000 65536"/>
                <a:gd name="T15" fmla="*/ 0 w 43"/>
                <a:gd name="T16" fmla="*/ 0 h 14"/>
                <a:gd name="T17" fmla="*/ 43 w 43"/>
                <a:gd name="T18" fmla="*/ 14 h 14"/>
              </a:gdLst>
              <a:ahLst/>
              <a:cxnLst>
                <a:cxn ang="T10">
                  <a:pos x="T0" y="T1"/>
                </a:cxn>
                <a:cxn ang="T11">
                  <a:pos x="T2" y="T3"/>
                </a:cxn>
                <a:cxn ang="T12">
                  <a:pos x="T4" y="T5"/>
                </a:cxn>
                <a:cxn ang="T13">
                  <a:pos x="T6" y="T7"/>
                </a:cxn>
                <a:cxn ang="T14">
                  <a:pos x="T8" y="T9"/>
                </a:cxn>
              </a:cxnLst>
              <a:rect l="T15" t="T16" r="T17" b="T18"/>
              <a:pathLst>
                <a:path w="43" h="14">
                  <a:moveTo>
                    <a:pt x="43" y="14"/>
                  </a:moveTo>
                  <a:lnTo>
                    <a:pt x="43" y="0"/>
                  </a:lnTo>
                  <a:lnTo>
                    <a:pt x="22" y="0"/>
                  </a:lnTo>
                  <a:lnTo>
                    <a:pt x="22"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95" name="Freeform 4"/>
            <p:cNvSpPr>
              <a:spLocks/>
            </p:cNvSpPr>
            <p:nvPr/>
          </p:nvSpPr>
          <p:spPr bwMode="auto">
            <a:xfrm>
              <a:off x="2624138" y="814388"/>
              <a:ext cx="887412" cy="282575"/>
            </a:xfrm>
            <a:custGeom>
              <a:avLst/>
              <a:gdLst>
                <a:gd name="T0" fmla="*/ 44 w 44"/>
                <a:gd name="T1" fmla="*/ 14 h 14"/>
                <a:gd name="T2" fmla="*/ 44 w 44"/>
                <a:gd name="T3" fmla="*/ 0 h 14"/>
                <a:gd name="T4" fmla="*/ 22 w 44"/>
                <a:gd name="T5" fmla="*/ 0 h 14"/>
                <a:gd name="T6" fmla="*/ 22 w 44"/>
                <a:gd name="T7" fmla="*/ 14 h 14"/>
                <a:gd name="T8" fmla="*/ 0 w 44"/>
                <a:gd name="T9" fmla="*/ 14 h 14"/>
                <a:gd name="T10" fmla="*/ 0 60000 65536"/>
                <a:gd name="T11" fmla="*/ 0 60000 65536"/>
                <a:gd name="T12" fmla="*/ 0 60000 65536"/>
                <a:gd name="T13" fmla="*/ 0 60000 65536"/>
                <a:gd name="T14" fmla="*/ 0 60000 65536"/>
                <a:gd name="T15" fmla="*/ 0 w 44"/>
                <a:gd name="T16" fmla="*/ 0 h 14"/>
                <a:gd name="T17" fmla="*/ 44 w 44"/>
                <a:gd name="T18" fmla="*/ 14 h 14"/>
              </a:gdLst>
              <a:ahLst/>
              <a:cxnLst>
                <a:cxn ang="T10">
                  <a:pos x="T0" y="T1"/>
                </a:cxn>
                <a:cxn ang="T11">
                  <a:pos x="T2" y="T3"/>
                </a:cxn>
                <a:cxn ang="T12">
                  <a:pos x="T4" y="T5"/>
                </a:cxn>
                <a:cxn ang="T13">
                  <a:pos x="T6" y="T7"/>
                </a:cxn>
                <a:cxn ang="T14">
                  <a:pos x="T8" y="T9"/>
                </a:cxn>
              </a:cxnLst>
              <a:rect l="T15" t="T16" r="T17" b="T18"/>
              <a:pathLst>
                <a:path w="44" h="14">
                  <a:moveTo>
                    <a:pt x="44" y="14"/>
                  </a:moveTo>
                  <a:lnTo>
                    <a:pt x="44" y="0"/>
                  </a:lnTo>
                  <a:lnTo>
                    <a:pt x="22" y="0"/>
                  </a:lnTo>
                  <a:lnTo>
                    <a:pt x="22"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96" name="Freeform 5"/>
            <p:cNvSpPr>
              <a:spLocks/>
            </p:cNvSpPr>
            <p:nvPr/>
          </p:nvSpPr>
          <p:spPr bwMode="auto">
            <a:xfrm>
              <a:off x="3511550" y="814388"/>
              <a:ext cx="868363" cy="282575"/>
            </a:xfrm>
            <a:custGeom>
              <a:avLst/>
              <a:gdLst>
                <a:gd name="T0" fmla="*/ 43 w 43"/>
                <a:gd name="T1" fmla="*/ 14 h 14"/>
                <a:gd name="T2" fmla="*/ 43 w 43"/>
                <a:gd name="T3" fmla="*/ 0 h 14"/>
                <a:gd name="T4" fmla="*/ 21 w 43"/>
                <a:gd name="T5" fmla="*/ 0 h 14"/>
                <a:gd name="T6" fmla="*/ 21 w 43"/>
                <a:gd name="T7" fmla="*/ 14 h 14"/>
                <a:gd name="T8" fmla="*/ 0 w 43"/>
                <a:gd name="T9" fmla="*/ 14 h 14"/>
                <a:gd name="T10" fmla="*/ 0 60000 65536"/>
                <a:gd name="T11" fmla="*/ 0 60000 65536"/>
                <a:gd name="T12" fmla="*/ 0 60000 65536"/>
                <a:gd name="T13" fmla="*/ 0 60000 65536"/>
                <a:gd name="T14" fmla="*/ 0 60000 65536"/>
                <a:gd name="T15" fmla="*/ 0 w 43"/>
                <a:gd name="T16" fmla="*/ 0 h 14"/>
                <a:gd name="T17" fmla="*/ 43 w 43"/>
                <a:gd name="T18" fmla="*/ 14 h 14"/>
              </a:gdLst>
              <a:ahLst/>
              <a:cxnLst>
                <a:cxn ang="T10">
                  <a:pos x="T0" y="T1"/>
                </a:cxn>
                <a:cxn ang="T11">
                  <a:pos x="T2" y="T3"/>
                </a:cxn>
                <a:cxn ang="T12">
                  <a:pos x="T4" y="T5"/>
                </a:cxn>
                <a:cxn ang="T13">
                  <a:pos x="T6" y="T7"/>
                </a:cxn>
                <a:cxn ang="T14">
                  <a:pos x="T8" y="T9"/>
                </a:cxn>
              </a:cxnLst>
              <a:rect l="T15" t="T16" r="T17" b="T18"/>
              <a:pathLst>
                <a:path w="43" h="14">
                  <a:moveTo>
                    <a:pt x="43" y="14"/>
                  </a:moveTo>
                  <a:lnTo>
                    <a:pt x="43" y="0"/>
                  </a:lnTo>
                  <a:lnTo>
                    <a:pt x="21" y="0"/>
                  </a:lnTo>
                  <a:lnTo>
                    <a:pt x="21"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97" name="Freeform 6"/>
            <p:cNvSpPr>
              <a:spLocks/>
            </p:cNvSpPr>
            <p:nvPr/>
          </p:nvSpPr>
          <p:spPr bwMode="auto">
            <a:xfrm>
              <a:off x="4379913" y="814388"/>
              <a:ext cx="868362" cy="282575"/>
            </a:xfrm>
            <a:custGeom>
              <a:avLst/>
              <a:gdLst>
                <a:gd name="T0" fmla="*/ 43 w 43"/>
                <a:gd name="T1" fmla="*/ 14 h 14"/>
                <a:gd name="T2" fmla="*/ 43 w 43"/>
                <a:gd name="T3" fmla="*/ 0 h 14"/>
                <a:gd name="T4" fmla="*/ 21 w 43"/>
                <a:gd name="T5" fmla="*/ 0 h 14"/>
                <a:gd name="T6" fmla="*/ 21 w 43"/>
                <a:gd name="T7" fmla="*/ 14 h 14"/>
                <a:gd name="T8" fmla="*/ 0 w 43"/>
                <a:gd name="T9" fmla="*/ 14 h 14"/>
                <a:gd name="T10" fmla="*/ 0 60000 65536"/>
                <a:gd name="T11" fmla="*/ 0 60000 65536"/>
                <a:gd name="T12" fmla="*/ 0 60000 65536"/>
                <a:gd name="T13" fmla="*/ 0 60000 65536"/>
                <a:gd name="T14" fmla="*/ 0 60000 65536"/>
                <a:gd name="T15" fmla="*/ 0 w 43"/>
                <a:gd name="T16" fmla="*/ 0 h 14"/>
                <a:gd name="T17" fmla="*/ 43 w 43"/>
                <a:gd name="T18" fmla="*/ 14 h 14"/>
              </a:gdLst>
              <a:ahLst/>
              <a:cxnLst>
                <a:cxn ang="T10">
                  <a:pos x="T0" y="T1"/>
                </a:cxn>
                <a:cxn ang="T11">
                  <a:pos x="T2" y="T3"/>
                </a:cxn>
                <a:cxn ang="T12">
                  <a:pos x="T4" y="T5"/>
                </a:cxn>
                <a:cxn ang="T13">
                  <a:pos x="T6" y="T7"/>
                </a:cxn>
                <a:cxn ang="T14">
                  <a:pos x="T8" y="T9"/>
                </a:cxn>
              </a:cxnLst>
              <a:rect l="T15" t="T16" r="T17" b="T18"/>
              <a:pathLst>
                <a:path w="43" h="14">
                  <a:moveTo>
                    <a:pt x="43" y="14"/>
                  </a:moveTo>
                  <a:lnTo>
                    <a:pt x="43" y="0"/>
                  </a:lnTo>
                  <a:lnTo>
                    <a:pt x="21" y="0"/>
                  </a:lnTo>
                  <a:lnTo>
                    <a:pt x="21"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98" name="Freeform 7"/>
            <p:cNvSpPr>
              <a:spLocks/>
            </p:cNvSpPr>
            <p:nvPr/>
          </p:nvSpPr>
          <p:spPr bwMode="auto">
            <a:xfrm>
              <a:off x="5248275" y="814388"/>
              <a:ext cx="868363" cy="282575"/>
            </a:xfrm>
            <a:custGeom>
              <a:avLst/>
              <a:gdLst>
                <a:gd name="T0" fmla="*/ 43 w 43"/>
                <a:gd name="T1" fmla="*/ 14 h 14"/>
                <a:gd name="T2" fmla="*/ 43 w 43"/>
                <a:gd name="T3" fmla="*/ 0 h 14"/>
                <a:gd name="T4" fmla="*/ 22 w 43"/>
                <a:gd name="T5" fmla="*/ 0 h 14"/>
                <a:gd name="T6" fmla="*/ 22 w 43"/>
                <a:gd name="T7" fmla="*/ 14 h 14"/>
                <a:gd name="T8" fmla="*/ 0 w 43"/>
                <a:gd name="T9" fmla="*/ 14 h 14"/>
                <a:gd name="T10" fmla="*/ 0 60000 65536"/>
                <a:gd name="T11" fmla="*/ 0 60000 65536"/>
                <a:gd name="T12" fmla="*/ 0 60000 65536"/>
                <a:gd name="T13" fmla="*/ 0 60000 65536"/>
                <a:gd name="T14" fmla="*/ 0 60000 65536"/>
                <a:gd name="T15" fmla="*/ 0 w 43"/>
                <a:gd name="T16" fmla="*/ 0 h 14"/>
                <a:gd name="T17" fmla="*/ 43 w 43"/>
                <a:gd name="T18" fmla="*/ 14 h 14"/>
              </a:gdLst>
              <a:ahLst/>
              <a:cxnLst>
                <a:cxn ang="T10">
                  <a:pos x="T0" y="T1"/>
                </a:cxn>
                <a:cxn ang="T11">
                  <a:pos x="T2" y="T3"/>
                </a:cxn>
                <a:cxn ang="T12">
                  <a:pos x="T4" y="T5"/>
                </a:cxn>
                <a:cxn ang="T13">
                  <a:pos x="T6" y="T7"/>
                </a:cxn>
                <a:cxn ang="T14">
                  <a:pos x="T8" y="T9"/>
                </a:cxn>
              </a:cxnLst>
              <a:rect l="T15" t="T16" r="T17" b="T18"/>
              <a:pathLst>
                <a:path w="43" h="14">
                  <a:moveTo>
                    <a:pt x="43" y="14"/>
                  </a:moveTo>
                  <a:lnTo>
                    <a:pt x="43" y="0"/>
                  </a:lnTo>
                  <a:lnTo>
                    <a:pt x="22" y="0"/>
                  </a:lnTo>
                  <a:lnTo>
                    <a:pt x="22"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99" name="Freeform 8"/>
            <p:cNvSpPr>
              <a:spLocks/>
            </p:cNvSpPr>
            <p:nvPr/>
          </p:nvSpPr>
          <p:spPr bwMode="auto">
            <a:xfrm>
              <a:off x="6116638" y="814388"/>
              <a:ext cx="868362" cy="282575"/>
            </a:xfrm>
            <a:custGeom>
              <a:avLst/>
              <a:gdLst>
                <a:gd name="T0" fmla="*/ 43 w 43"/>
                <a:gd name="T1" fmla="*/ 14 h 14"/>
                <a:gd name="T2" fmla="*/ 43 w 43"/>
                <a:gd name="T3" fmla="*/ 0 h 14"/>
                <a:gd name="T4" fmla="*/ 22 w 43"/>
                <a:gd name="T5" fmla="*/ 0 h 14"/>
                <a:gd name="T6" fmla="*/ 22 w 43"/>
                <a:gd name="T7" fmla="*/ 14 h 14"/>
                <a:gd name="T8" fmla="*/ 0 w 43"/>
                <a:gd name="T9" fmla="*/ 14 h 14"/>
                <a:gd name="T10" fmla="*/ 0 60000 65536"/>
                <a:gd name="T11" fmla="*/ 0 60000 65536"/>
                <a:gd name="T12" fmla="*/ 0 60000 65536"/>
                <a:gd name="T13" fmla="*/ 0 60000 65536"/>
                <a:gd name="T14" fmla="*/ 0 60000 65536"/>
                <a:gd name="T15" fmla="*/ 0 w 43"/>
                <a:gd name="T16" fmla="*/ 0 h 14"/>
                <a:gd name="T17" fmla="*/ 43 w 43"/>
                <a:gd name="T18" fmla="*/ 14 h 14"/>
              </a:gdLst>
              <a:ahLst/>
              <a:cxnLst>
                <a:cxn ang="T10">
                  <a:pos x="T0" y="T1"/>
                </a:cxn>
                <a:cxn ang="T11">
                  <a:pos x="T2" y="T3"/>
                </a:cxn>
                <a:cxn ang="T12">
                  <a:pos x="T4" y="T5"/>
                </a:cxn>
                <a:cxn ang="T13">
                  <a:pos x="T6" y="T7"/>
                </a:cxn>
                <a:cxn ang="T14">
                  <a:pos x="T8" y="T9"/>
                </a:cxn>
              </a:cxnLst>
              <a:rect l="T15" t="T16" r="T17" b="T18"/>
              <a:pathLst>
                <a:path w="43" h="14">
                  <a:moveTo>
                    <a:pt x="43" y="14"/>
                  </a:moveTo>
                  <a:lnTo>
                    <a:pt x="43" y="0"/>
                  </a:lnTo>
                  <a:lnTo>
                    <a:pt x="22" y="0"/>
                  </a:lnTo>
                  <a:lnTo>
                    <a:pt x="22"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4000" name="Freeform 9"/>
            <p:cNvSpPr>
              <a:spLocks/>
            </p:cNvSpPr>
            <p:nvPr/>
          </p:nvSpPr>
          <p:spPr bwMode="auto">
            <a:xfrm>
              <a:off x="6985000" y="814388"/>
              <a:ext cx="887413" cy="282575"/>
            </a:xfrm>
            <a:custGeom>
              <a:avLst/>
              <a:gdLst>
                <a:gd name="T0" fmla="*/ 44 w 44"/>
                <a:gd name="T1" fmla="*/ 14 h 14"/>
                <a:gd name="T2" fmla="*/ 44 w 44"/>
                <a:gd name="T3" fmla="*/ 0 h 14"/>
                <a:gd name="T4" fmla="*/ 22 w 44"/>
                <a:gd name="T5" fmla="*/ 0 h 14"/>
                <a:gd name="T6" fmla="*/ 22 w 44"/>
                <a:gd name="T7" fmla="*/ 14 h 14"/>
                <a:gd name="T8" fmla="*/ 0 w 44"/>
                <a:gd name="T9" fmla="*/ 14 h 14"/>
                <a:gd name="T10" fmla="*/ 0 60000 65536"/>
                <a:gd name="T11" fmla="*/ 0 60000 65536"/>
                <a:gd name="T12" fmla="*/ 0 60000 65536"/>
                <a:gd name="T13" fmla="*/ 0 60000 65536"/>
                <a:gd name="T14" fmla="*/ 0 60000 65536"/>
                <a:gd name="T15" fmla="*/ 0 w 44"/>
                <a:gd name="T16" fmla="*/ 0 h 14"/>
                <a:gd name="T17" fmla="*/ 44 w 44"/>
                <a:gd name="T18" fmla="*/ 14 h 14"/>
              </a:gdLst>
              <a:ahLst/>
              <a:cxnLst>
                <a:cxn ang="T10">
                  <a:pos x="T0" y="T1"/>
                </a:cxn>
                <a:cxn ang="T11">
                  <a:pos x="T2" y="T3"/>
                </a:cxn>
                <a:cxn ang="T12">
                  <a:pos x="T4" y="T5"/>
                </a:cxn>
                <a:cxn ang="T13">
                  <a:pos x="T6" y="T7"/>
                </a:cxn>
                <a:cxn ang="T14">
                  <a:pos x="T8" y="T9"/>
                </a:cxn>
              </a:cxnLst>
              <a:rect l="T15" t="T16" r="T17" b="T18"/>
              <a:pathLst>
                <a:path w="44" h="14">
                  <a:moveTo>
                    <a:pt x="44" y="14"/>
                  </a:moveTo>
                  <a:lnTo>
                    <a:pt x="44" y="0"/>
                  </a:lnTo>
                  <a:lnTo>
                    <a:pt x="22" y="0"/>
                  </a:lnTo>
                  <a:lnTo>
                    <a:pt x="22"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4001" name="Freeform 98"/>
            <p:cNvSpPr>
              <a:spLocks/>
            </p:cNvSpPr>
            <p:nvPr/>
          </p:nvSpPr>
          <p:spPr bwMode="auto">
            <a:xfrm>
              <a:off x="7872413" y="814388"/>
              <a:ext cx="565150" cy="282575"/>
            </a:xfrm>
            <a:custGeom>
              <a:avLst/>
              <a:gdLst>
                <a:gd name="T0" fmla="*/ 28 w 28"/>
                <a:gd name="T1" fmla="*/ 0 h 14"/>
                <a:gd name="T2" fmla="*/ 21 w 28"/>
                <a:gd name="T3" fmla="*/ 0 h 14"/>
                <a:gd name="T4" fmla="*/ 21 w 28"/>
                <a:gd name="T5" fmla="*/ 14 h 14"/>
                <a:gd name="T6" fmla="*/ 0 w 28"/>
                <a:gd name="T7" fmla="*/ 14 h 14"/>
                <a:gd name="T8" fmla="*/ 0 60000 65536"/>
                <a:gd name="T9" fmla="*/ 0 60000 65536"/>
                <a:gd name="T10" fmla="*/ 0 60000 65536"/>
                <a:gd name="T11" fmla="*/ 0 60000 65536"/>
                <a:gd name="T12" fmla="*/ 0 w 28"/>
                <a:gd name="T13" fmla="*/ 0 h 14"/>
                <a:gd name="T14" fmla="*/ 28 w 28"/>
                <a:gd name="T15" fmla="*/ 14 h 14"/>
              </a:gdLst>
              <a:ahLst/>
              <a:cxnLst>
                <a:cxn ang="T8">
                  <a:pos x="T0" y="T1"/>
                </a:cxn>
                <a:cxn ang="T9">
                  <a:pos x="T2" y="T3"/>
                </a:cxn>
                <a:cxn ang="T10">
                  <a:pos x="T4" y="T5"/>
                </a:cxn>
                <a:cxn ang="T11">
                  <a:pos x="T6" y="T7"/>
                </a:cxn>
              </a:cxnLst>
              <a:rect l="T12" t="T13" r="T14" b="T15"/>
              <a:pathLst>
                <a:path w="28" h="14">
                  <a:moveTo>
                    <a:pt x="28" y="0"/>
                  </a:moveTo>
                  <a:lnTo>
                    <a:pt x="21" y="0"/>
                  </a:lnTo>
                  <a:lnTo>
                    <a:pt x="21"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123992" name="Rectangle 99"/>
          <p:cNvSpPr>
            <a:spLocks noChangeArrowheads="1"/>
          </p:cNvSpPr>
          <p:nvPr/>
        </p:nvSpPr>
        <p:spPr bwMode="auto">
          <a:xfrm>
            <a:off x="5449888" y="2301875"/>
            <a:ext cx="1778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latin typeface="Nimbus Roman No9 L"/>
              </a:rPr>
              <a:t>#2</a:t>
            </a:r>
            <a:endParaRPr lang="en-US" altLang="en-US"/>
          </a:p>
        </p:txBody>
      </p:sp>
      <p:sp>
        <p:nvSpPr>
          <p:cNvPr id="123993" name="Rectangle 100"/>
          <p:cNvSpPr>
            <a:spLocks noChangeArrowheads="1"/>
          </p:cNvSpPr>
          <p:nvPr/>
        </p:nvSpPr>
        <p:spPr bwMode="auto">
          <a:xfrm>
            <a:off x="6318250" y="2301875"/>
            <a:ext cx="1778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latin typeface="Nimbus Roman No9 L"/>
              </a:rPr>
              <a:t>#3</a:t>
            </a:r>
            <a:endParaRPr lang="en-US" altLang="en-US"/>
          </a:p>
        </p:txBody>
      </p:sp>
      <p:sp>
        <p:nvSpPr>
          <p:cNvPr id="2" name="Rounded Rectangular Callout 1"/>
          <p:cNvSpPr/>
          <p:nvPr/>
        </p:nvSpPr>
        <p:spPr>
          <a:xfrm>
            <a:off x="6019800" y="152400"/>
            <a:ext cx="2924177" cy="1033890"/>
          </a:xfrm>
          <a:prstGeom prst="wedgeRoundRectCallout">
            <a:avLst>
              <a:gd name="adj1" fmla="val -161674"/>
              <a:gd name="adj2" fmla="val 55463"/>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lIns="36000" tIns="36000" rIns="36000" bIns="36000" rtlCol="0" anchor="ctr">
            <a:spAutoFit/>
          </a:bodyPr>
          <a:lstStyle/>
          <a:p>
            <a:pPr algn="just"/>
            <a:r>
              <a:rPr lang="en-IN" sz="1400" dirty="0"/>
              <a:t>FRAME# indicate the beginning of a transaction. </a:t>
            </a:r>
          </a:p>
          <a:p>
            <a:pPr algn="just"/>
            <a:r>
              <a:rPr lang="en-IN" sz="1400" dirty="0"/>
              <a:t>Address on the AD lines</a:t>
            </a:r>
          </a:p>
          <a:p>
            <a:pPr algn="just"/>
            <a:r>
              <a:rPr lang="en-IN" sz="1400" dirty="0"/>
              <a:t>Read on the C/BE# lines. </a:t>
            </a:r>
          </a:p>
        </p:txBody>
      </p:sp>
    </p:spTree>
    <p:extLst>
      <p:ext uri="{BB962C8B-B14F-4D97-AF65-F5344CB8AC3E}">
        <p14:creationId xmlns:p14="http://schemas.microsoft.com/office/powerpoint/2010/main" val="8849198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Line 10"/>
          <p:cNvSpPr>
            <a:spLocks noChangeShapeType="1"/>
          </p:cNvSpPr>
          <p:nvPr/>
        </p:nvSpPr>
        <p:spPr bwMode="auto">
          <a:xfrm flipV="1">
            <a:off x="2200275" y="1238250"/>
            <a:ext cx="1588" cy="45227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06" name="Line 11"/>
          <p:cNvSpPr>
            <a:spLocks noChangeShapeType="1"/>
          </p:cNvSpPr>
          <p:nvPr/>
        </p:nvSpPr>
        <p:spPr bwMode="auto">
          <a:xfrm flipV="1">
            <a:off x="3068638" y="3419475"/>
            <a:ext cx="1587" cy="23415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07" name="Line 12"/>
          <p:cNvSpPr>
            <a:spLocks noChangeShapeType="1"/>
          </p:cNvSpPr>
          <p:nvPr/>
        </p:nvSpPr>
        <p:spPr bwMode="auto">
          <a:xfrm flipV="1">
            <a:off x="3935413" y="3419475"/>
            <a:ext cx="1587" cy="23415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08" name="Line 13"/>
          <p:cNvSpPr>
            <a:spLocks noChangeShapeType="1"/>
          </p:cNvSpPr>
          <p:nvPr/>
        </p:nvSpPr>
        <p:spPr bwMode="auto">
          <a:xfrm flipV="1">
            <a:off x="4803775" y="3419475"/>
            <a:ext cx="1588" cy="23415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09" name="Line 14"/>
          <p:cNvSpPr>
            <a:spLocks noChangeShapeType="1"/>
          </p:cNvSpPr>
          <p:nvPr/>
        </p:nvSpPr>
        <p:spPr bwMode="auto">
          <a:xfrm flipV="1">
            <a:off x="5692775" y="3419475"/>
            <a:ext cx="1588" cy="23415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10" name="Line 15"/>
          <p:cNvSpPr>
            <a:spLocks noChangeShapeType="1"/>
          </p:cNvSpPr>
          <p:nvPr/>
        </p:nvSpPr>
        <p:spPr bwMode="auto">
          <a:xfrm flipV="1">
            <a:off x="6561138" y="3419475"/>
            <a:ext cx="1587" cy="23415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11" name="Line 16"/>
          <p:cNvSpPr>
            <a:spLocks noChangeShapeType="1"/>
          </p:cNvSpPr>
          <p:nvPr/>
        </p:nvSpPr>
        <p:spPr bwMode="auto">
          <a:xfrm flipV="1">
            <a:off x="7427913" y="3419475"/>
            <a:ext cx="1587" cy="23415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12" name="Line 17"/>
          <p:cNvSpPr>
            <a:spLocks noChangeShapeType="1"/>
          </p:cNvSpPr>
          <p:nvPr/>
        </p:nvSpPr>
        <p:spPr bwMode="auto">
          <a:xfrm flipV="1">
            <a:off x="8296275" y="1238250"/>
            <a:ext cx="1588" cy="45227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13" name="Rectangle 18"/>
          <p:cNvSpPr>
            <a:spLocks noChangeArrowheads="1"/>
          </p:cNvSpPr>
          <p:nvPr/>
        </p:nvSpPr>
        <p:spPr bwMode="auto">
          <a:xfrm>
            <a:off x="2582863" y="288925"/>
            <a:ext cx="2016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1</a:t>
            </a:r>
            <a:endParaRPr lang="en-US" altLang="en-US"/>
          </a:p>
        </p:txBody>
      </p:sp>
      <p:sp>
        <p:nvSpPr>
          <p:cNvPr id="123914" name="Rectangle 19"/>
          <p:cNvSpPr>
            <a:spLocks noChangeArrowheads="1"/>
          </p:cNvSpPr>
          <p:nvPr/>
        </p:nvSpPr>
        <p:spPr bwMode="auto">
          <a:xfrm>
            <a:off x="3451225" y="288925"/>
            <a:ext cx="20161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2</a:t>
            </a:r>
            <a:endParaRPr lang="en-US" altLang="en-US"/>
          </a:p>
        </p:txBody>
      </p:sp>
      <p:sp>
        <p:nvSpPr>
          <p:cNvPr id="123915" name="Rectangle 20"/>
          <p:cNvSpPr>
            <a:spLocks noChangeArrowheads="1"/>
          </p:cNvSpPr>
          <p:nvPr/>
        </p:nvSpPr>
        <p:spPr bwMode="auto">
          <a:xfrm>
            <a:off x="4319588" y="288925"/>
            <a:ext cx="2016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3</a:t>
            </a:r>
            <a:endParaRPr lang="en-US" altLang="en-US"/>
          </a:p>
        </p:txBody>
      </p:sp>
      <p:sp>
        <p:nvSpPr>
          <p:cNvPr id="123916" name="Rectangle 21"/>
          <p:cNvSpPr>
            <a:spLocks noChangeArrowheads="1"/>
          </p:cNvSpPr>
          <p:nvPr/>
        </p:nvSpPr>
        <p:spPr bwMode="auto">
          <a:xfrm>
            <a:off x="5208588" y="288925"/>
            <a:ext cx="2016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4</a:t>
            </a:r>
            <a:endParaRPr lang="en-US" altLang="en-US"/>
          </a:p>
        </p:txBody>
      </p:sp>
      <p:sp>
        <p:nvSpPr>
          <p:cNvPr id="123917" name="Rectangle 22"/>
          <p:cNvSpPr>
            <a:spLocks noChangeArrowheads="1"/>
          </p:cNvSpPr>
          <p:nvPr/>
        </p:nvSpPr>
        <p:spPr bwMode="auto">
          <a:xfrm>
            <a:off x="6075363" y="288925"/>
            <a:ext cx="2016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5</a:t>
            </a:r>
            <a:endParaRPr lang="en-US" altLang="en-US"/>
          </a:p>
        </p:txBody>
      </p:sp>
      <p:sp>
        <p:nvSpPr>
          <p:cNvPr id="123918" name="Rectangle 23"/>
          <p:cNvSpPr>
            <a:spLocks noChangeArrowheads="1"/>
          </p:cNvSpPr>
          <p:nvPr/>
        </p:nvSpPr>
        <p:spPr bwMode="auto">
          <a:xfrm>
            <a:off x="6943725" y="288925"/>
            <a:ext cx="20161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6</a:t>
            </a:r>
            <a:endParaRPr lang="en-US" altLang="en-US"/>
          </a:p>
        </p:txBody>
      </p:sp>
      <p:sp>
        <p:nvSpPr>
          <p:cNvPr id="123919" name="Rectangle 24"/>
          <p:cNvSpPr>
            <a:spLocks noChangeArrowheads="1"/>
          </p:cNvSpPr>
          <p:nvPr/>
        </p:nvSpPr>
        <p:spPr bwMode="auto">
          <a:xfrm>
            <a:off x="7812088" y="288925"/>
            <a:ext cx="2016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7</a:t>
            </a:r>
            <a:endParaRPr lang="en-US" altLang="en-US"/>
          </a:p>
        </p:txBody>
      </p:sp>
      <p:sp>
        <p:nvSpPr>
          <p:cNvPr id="123920" name="Freeform 25"/>
          <p:cNvSpPr>
            <a:spLocks/>
          </p:cNvSpPr>
          <p:nvPr/>
        </p:nvSpPr>
        <p:spPr bwMode="auto">
          <a:xfrm>
            <a:off x="1755775" y="1541463"/>
            <a:ext cx="6681788" cy="282575"/>
          </a:xfrm>
          <a:custGeom>
            <a:avLst/>
            <a:gdLst>
              <a:gd name="T0" fmla="*/ 331 w 331"/>
              <a:gd name="T1" fmla="*/ 0 h 14"/>
              <a:gd name="T2" fmla="*/ 209 w 331"/>
              <a:gd name="T3" fmla="*/ 0 h 14"/>
              <a:gd name="T4" fmla="*/ 209 w 331"/>
              <a:gd name="T5" fmla="*/ 14 h 14"/>
              <a:gd name="T6" fmla="*/ 36 w 331"/>
              <a:gd name="T7" fmla="*/ 14 h 14"/>
              <a:gd name="T8" fmla="*/ 36 w 331"/>
              <a:gd name="T9" fmla="*/ 0 h 14"/>
              <a:gd name="T10" fmla="*/ 0 w 331"/>
              <a:gd name="T11" fmla="*/ 0 h 14"/>
              <a:gd name="T12" fmla="*/ 0 60000 65536"/>
              <a:gd name="T13" fmla="*/ 0 60000 65536"/>
              <a:gd name="T14" fmla="*/ 0 60000 65536"/>
              <a:gd name="T15" fmla="*/ 0 60000 65536"/>
              <a:gd name="T16" fmla="*/ 0 60000 65536"/>
              <a:gd name="T17" fmla="*/ 0 60000 65536"/>
              <a:gd name="T18" fmla="*/ 0 w 331"/>
              <a:gd name="T19" fmla="*/ 0 h 14"/>
              <a:gd name="T20" fmla="*/ 331 w 331"/>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331" h="14">
                <a:moveTo>
                  <a:pt x="331" y="0"/>
                </a:moveTo>
                <a:lnTo>
                  <a:pt x="209" y="0"/>
                </a:lnTo>
                <a:lnTo>
                  <a:pt x="209" y="14"/>
                </a:lnTo>
                <a:lnTo>
                  <a:pt x="36" y="14"/>
                </a:lnTo>
                <a:lnTo>
                  <a:pt x="36" y="0"/>
                </a:lnTo>
                <a:lnTo>
                  <a:pt x="0" y="0"/>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21" name="Line 26"/>
          <p:cNvSpPr>
            <a:spLocks noChangeShapeType="1"/>
          </p:cNvSpPr>
          <p:nvPr/>
        </p:nvSpPr>
        <p:spPr bwMode="auto">
          <a:xfrm flipH="1">
            <a:off x="1755775" y="2409825"/>
            <a:ext cx="727075" cy="1588"/>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22" name="Freeform 27"/>
          <p:cNvSpPr>
            <a:spLocks/>
          </p:cNvSpPr>
          <p:nvPr/>
        </p:nvSpPr>
        <p:spPr bwMode="auto">
          <a:xfrm>
            <a:off x="2482850" y="2268538"/>
            <a:ext cx="80963" cy="282575"/>
          </a:xfrm>
          <a:custGeom>
            <a:avLst/>
            <a:gdLst>
              <a:gd name="T0" fmla="*/ 4 w 4"/>
              <a:gd name="T1" fmla="*/ 14 h 14"/>
              <a:gd name="T2" fmla="*/ 0 w 4"/>
              <a:gd name="T3" fmla="*/ 7 h 14"/>
              <a:gd name="T4" fmla="*/ 4 w 4"/>
              <a:gd name="T5" fmla="*/ 0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4" y="14"/>
                </a:moveTo>
                <a:lnTo>
                  <a:pt x="0" y="7"/>
                </a:lnTo>
                <a:lnTo>
                  <a:pt x="4" y="0"/>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23" name="Freeform 28"/>
          <p:cNvSpPr>
            <a:spLocks/>
          </p:cNvSpPr>
          <p:nvPr/>
        </p:nvSpPr>
        <p:spPr bwMode="auto">
          <a:xfrm>
            <a:off x="3351213" y="2268538"/>
            <a:ext cx="79375" cy="282575"/>
          </a:xfrm>
          <a:custGeom>
            <a:avLst/>
            <a:gdLst>
              <a:gd name="T0" fmla="*/ 0 w 4"/>
              <a:gd name="T1" fmla="*/ 0 h 14"/>
              <a:gd name="T2" fmla="*/ 4 w 4"/>
              <a:gd name="T3" fmla="*/ 7 h 14"/>
              <a:gd name="T4" fmla="*/ 0 w 4"/>
              <a:gd name="T5" fmla="*/ 14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0" y="0"/>
                </a:moveTo>
                <a:lnTo>
                  <a:pt x="4" y="7"/>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24" name="Line 29"/>
          <p:cNvSpPr>
            <a:spLocks noChangeShapeType="1"/>
          </p:cNvSpPr>
          <p:nvPr/>
        </p:nvSpPr>
        <p:spPr bwMode="auto">
          <a:xfrm flipH="1">
            <a:off x="2563813" y="2268538"/>
            <a:ext cx="787400" cy="1587"/>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25" name="Line 30"/>
          <p:cNvSpPr>
            <a:spLocks noChangeShapeType="1"/>
          </p:cNvSpPr>
          <p:nvPr/>
        </p:nvSpPr>
        <p:spPr bwMode="auto">
          <a:xfrm flipH="1">
            <a:off x="2563813" y="2551113"/>
            <a:ext cx="787400" cy="1587"/>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26" name="Freeform 31"/>
          <p:cNvSpPr>
            <a:spLocks/>
          </p:cNvSpPr>
          <p:nvPr/>
        </p:nvSpPr>
        <p:spPr bwMode="auto">
          <a:xfrm>
            <a:off x="4238625" y="2268538"/>
            <a:ext cx="60325" cy="282575"/>
          </a:xfrm>
          <a:custGeom>
            <a:avLst/>
            <a:gdLst>
              <a:gd name="T0" fmla="*/ 3 w 3"/>
              <a:gd name="T1" fmla="*/ 14 h 14"/>
              <a:gd name="T2" fmla="*/ 0 w 3"/>
              <a:gd name="T3" fmla="*/ 7 h 14"/>
              <a:gd name="T4" fmla="*/ 3 w 3"/>
              <a:gd name="T5" fmla="*/ 0 h 14"/>
              <a:gd name="T6" fmla="*/ 0 60000 65536"/>
              <a:gd name="T7" fmla="*/ 0 60000 65536"/>
              <a:gd name="T8" fmla="*/ 0 60000 65536"/>
              <a:gd name="T9" fmla="*/ 0 w 3"/>
              <a:gd name="T10" fmla="*/ 0 h 14"/>
              <a:gd name="T11" fmla="*/ 3 w 3"/>
              <a:gd name="T12" fmla="*/ 14 h 14"/>
            </a:gdLst>
            <a:ahLst/>
            <a:cxnLst>
              <a:cxn ang="T6">
                <a:pos x="T0" y="T1"/>
              </a:cxn>
              <a:cxn ang="T7">
                <a:pos x="T2" y="T3"/>
              </a:cxn>
              <a:cxn ang="T8">
                <a:pos x="T4" y="T5"/>
              </a:cxn>
            </a:cxnLst>
            <a:rect l="T9" t="T10" r="T11" b="T12"/>
            <a:pathLst>
              <a:path w="3" h="14">
                <a:moveTo>
                  <a:pt x="3" y="14"/>
                </a:moveTo>
                <a:lnTo>
                  <a:pt x="0" y="7"/>
                </a:lnTo>
                <a:lnTo>
                  <a:pt x="3" y="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27" name="Freeform 32"/>
          <p:cNvSpPr>
            <a:spLocks/>
          </p:cNvSpPr>
          <p:nvPr/>
        </p:nvSpPr>
        <p:spPr bwMode="auto">
          <a:xfrm>
            <a:off x="5026025" y="2268538"/>
            <a:ext cx="80963" cy="282575"/>
          </a:xfrm>
          <a:custGeom>
            <a:avLst/>
            <a:gdLst>
              <a:gd name="T0" fmla="*/ 0 w 4"/>
              <a:gd name="T1" fmla="*/ 0 h 14"/>
              <a:gd name="T2" fmla="*/ 4 w 4"/>
              <a:gd name="T3" fmla="*/ 7 h 14"/>
              <a:gd name="T4" fmla="*/ 0 w 4"/>
              <a:gd name="T5" fmla="*/ 14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0" y="0"/>
                </a:moveTo>
                <a:lnTo>
                  <a:pt x="4" y="7"/>
                </a:lnTo>
                <a:lnTo>
                  <a:pt x="0" y="14"/>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28" name="Line 33"/>
          <p:cNvSpPr>
            <a:spLocks noChangeShapeType="1"/>
          </p:cNvSpPr>
          <p:nvPr/>
        </p:nvSpPr>
        <p:spPr bwMode="auto">
          <a:xfrm flipH="1">
            <a:off x="4298950" y="2268538"/>
            <a:ext cx="727075"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29" name="Line 34"/>
          <p:cNvSpPr>
            <a:spLocks noChangeShapeType="1"/>
          </p:cNvSpPr>
          <p:nvPr/>
        </p:nvSpPr>
        <p:spPr bwMode="auto">
          <a:xfrm flipH="1">
            <a:off x="4298950" y="2551113"/>
            <a:ext cx="727075"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30" name="Freeform 35"/>
          <p:cNvSpPr>
            <a:spLocks/>
          </p:cNvSpPr>
          <p:nvPr/>
        </p:nvSpPr>
        <p:spPr bwMode="auto">
          <a:xfrm>
            <a:off x="6843713" y="2268538"/>
            <a:ext cx="80962" cy="282575"/>
          </a:xfrm>
          <a:custGeom>
            <a:avLst/>
            <a:gdLst>
              <a:gd name="T0" fmla="*/ 4 w 4"/>
              <a:gd name="T1" fmla="*/ 14 h 14"/>
              <a:gd name="T2" fmla="*/ 0 w 4"/>
              <a:gd name="T3" fmla="*/ 7 h 14"/>
              <a:gd name="T4" fmla="*/ 4 w 4"/>
              <a:gd name="T5" fmla="*/ 0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4" y="14"/>
                </a:moveTo>
                <a:lnTo>
                  <a:pt x="0" y="7"/>
                </a:lnTo>
                <a:lnTo>
                  <a:pt x="4" y="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31" name="Freeform 36"/>
          <p:cNvSpPr>
            <a:spLocks/>
          </p:cNvSpPr>
          <p:nvPr/>
        </p:nvSpPr>
        <p:spPr bwMode="auto">
          <a:xfrm>
            <a:off x="7650163" y="2268538"/>
            <a:ext cx="60325" cy="282575"/>
          </a:xfrm>
          <a:custGeom>
            <a:avLst/>
            <a:gdLst>
              <a:gd name="T0" fmla="*/ 0 w 3"/>
              <a:gd name="T1" fmla="*/ 0 h 14"/>
              <a:gd name="T2" fmla="*/ 3 w 3"/>
              <a:gd name="T3" fmla="*/ 7 h 14"/>
              <a:gd name="T4" fmla="*/ 0 w 3"/>
              <a:gd name="T5" fmla="*/ 14 h 14"/>
              <a:gd name="T6" fmla="*/ 0 60000 65536"/>
              <a:gd name="T7" fmla="*/ 0 60000 65536"/>
              <a:gd name="T8" fmla="*/ 0 60000 65536"/>
              <a:gd name="T9" fmla="*/ 0 w 3"/>
              <a:gd name="T10" fmla="*/ 0 h 14"/>
              <a:gd name="T11" fmla="*/ 3 w 3"/>
              <a:gd name="T12" fmla="*/ 14 h 14"/>
            </a:gdLst>
            <a:ahLst/>
            <a:cxnLst>
              <a:cxn ang="T6">
                <a:pos x="T0" y="T1"/>
              </a:cxn>
              <a:cxn ang="T7">
                <a:pos x="T2" y="T3"/>
              </a:cxn>
              <a:cxn ang="T8">
                <a:pos x="T4" y="T5"/>
              </a:cxn>
            </a:cxnLst>
            <a:rect l="T9" t="T10" r="T11" b="T12"/>
            <a:pathLst>
              <a:path w="3" h="14">
                <a:moveTo>
                  <a:pt x="0" y="0"/>
                </a:moveTo>
                <a:lnTo>
                  <a:pt x="3" y="7"/>
                </a:lnTo>
                <a:lnTo>
                  <a:pt x="0" y="14"/>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32" name="Line 37"/>
          <p:cNvSpPr>
            <a:spLocks noChangeShapeType="1"/>
          </p:cNvSpPr>
          <p:nvPr/>
        </p:nvSpPr>
        <p:spPr bwMode="auto">
          <a:xfrm flipH="1">
            <a:off x="6924675" y="2268538"/>
            <a:ext cx="725488"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33" name="Freeform 38"/>
          <p:cNvSpPr>
            <a:spLocks/>
          </p:cNvSpPr>
          <p:nvPr/>
        </p:nvSpPr>
        <p:spPr bwMode="auto">
          <a:xfrm>
            <a:off x="2482850" y="2994025"/>
            <a:ext cx="80963" cy="284163"/>
          </a:xfrm>
          <a:custGeom>
            <a:avLst/>
            <a:gdLst>
              <a:gd name="T0" fmla="*/ 4 w 4"/>
              <a:gd name="T1" fmla="*/ 14 h 14"/>
              <a:gd name="T2" fmla="*/ 0 w 4"/>
              <a:gd name="T3" fmla="*/ 7 h 14"/>
              <a:gd name="T4" fmla="*/ 4 w 4"/>
              <a:gd name="T5" fmla="*/ 0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4" y="14"/>
                </a:moveTo>
                <a:lnTo>
                  <a:pt x="0" y="7"/>
                </a:lnTo>
                <a:lnTo>
                  <a:pt x="4" y="0"/>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34" name="Freeform 39"/>
          <p:cNvSpPr>
            <a:spLocks/>
          </p:cNvSpPr>
          <p:nvPr/>
        </p:nvSpPr>
        <p:spPr bwMode="auto">
          <a:xfrm>
            <a:off x="3351213" y="2994025"/>
            <a:ext cx="79375" cy="284163"/>
          </a:xfrm>
          <a:custGeom>
            <a:avLst/>
            <a:gdLst>
              <a:gd name="T0" fmla="*/ 0 w 4"/>
              <a:gd name="T1" fmla="*/ 0 h 14"/>
              <a:gd name="T2" fmla="*/ 4 w 4"/>
              <a:gd name="T3" fmla="*/ 7 h 14"/>
              <a:gd name="T4" fmla="*/ 0 w 4"/>
              <a:gd name="T5" fmla="*/ 14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0" y="0"/>
                </a:moveTo>
                <a:lnTo>
                  <a:pt x="4" y="7"/>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35" name="Line 40"/>
          <p:cNvSpPr>
            <a:spLocks noChangeShapeType="1"/>
          </p:cNvSpPr>
          <p:nvPr/>
        </p:nvSpPr>
        <p:spPr bwMode="auto">
          <a:xfrm flipH="1">
            <a:off x="2563813" y="2994025"/>
            <a:ext cx="787400" cy="1588"/>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36" name="Line 41"/>
          <p:cNvSpPr>
            <a:spLocks noChangeShapeType="1"/>
          </p:cNvSpPr>
          <p:nvPr/>
        </p:nvSpPr>
        <p:spPr bwMode="auto">
          <a:xfrm flipH="1">
            <a:off x="2563813" y="3278188"/>
            <a:ext cx="787400" cy="1587"/>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37" name="Line 42"/>
          <p:cNvSpPr>
            <a:spLocks noChangeShapeType="1"/>
          </p:cNvSpPr>
          <p:nvPr/>
        </p:nvSpPr>
        <p:spPr bwMode="auto">
          <a:xfrm flipH="1">
            <a:off x="1755775" y="3136900"/>
            <a:ext cx="727075" cy="1588"/>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38" name="Freeform 43"/>
          <p:cNvSpPr>
            <a:spLocks/>
          </p:cNvSpPr>
          <p:nvPr/>
        </p:nvSpPr>
        <p:spPr bwMode="auto">
          <a:xfrm>
            <a:off x="3430588" y="2994025"/>
            <a:ext cx="80962" cy="284163"/>
          </a:xfrm>
          <a:custGeom>
            <a:avLst/>
            <a:gdLst>
              <a:gd name="T0" fmla="*/ 4 w 4"/>
              <a:gd name="T1" fmla="*/ 14 h 14"/>
              <a:gd name="T2" fmla="*/ 0 w 4"/>
              <a:gd name="T3" fmla="*/ 7 h 14"/>
              <a:gd name="T4" fmla="*/ 4 w 4"/>
              <a:gd name="T5" fmla="*/ 0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4" y="14"/>
                </a:moveTo>
                <a:lnTo>
                  <a:pt x="0" y="7"/>
                </a:lnTo>
                <a:lnTo>
                  <a:pt x="4" y="0"/>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39" name="Freeform 44"/>
          <p:cNvSpPr>
            <a:spLocks/>
          </p:cNvSpPr>
          <p:nvPr/>
        </p:nvSpPr>
        <p:spPr bwMode="auto">
          <a:xfrm>
            <a:off x="7710488" y="2994025"/>
            <a:ext cx="80962" cy="284163"/>
          </a:xfrm>
          <a:custGeom>
            <a:avLst/>
            <a:gdLst>
              <a:gd name="T0" fmla="*/ 0 w 4"/>
              <a:gd name="T1" fmla="*/ 0 h 14"/>
              <a:gd name="T2" fmla="*/ 4 w 4"/>
              <a:gd name="T3" fmla="*/ 7 h 14"/>
              <a:gd name="T4" fmla="*/ 0 w 4"/>
              <a:gd name="T5" fmla="*/ 14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0" y="0"/>
                </a:moveTo>
                <a:lnTo>
                  <a:pt x="4" y="7"/>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40" name="Line 45"/>
          <p:cNvSpPr>
            <a:spLocks noChangeShapeType="1"/>
          </p:cNvSpPr>
          <p:nvPr/>
        </p:nvSpPr>
        <p:spPr bwMode="auto">
          <a:xfrm flipH="1">
            <a:off x="3511550" y="2994025"/>
            <a:ext cx="4198938" cy="1588"/>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1" name="Line 46"/>
          <p:cNvSpPr>
            <a:spLocks noChangeShapeType="1"/>
          </p:cNvSpPr>
          <p:nvPr/>
        </p:nvSpPr>
        <p:spPr bwMode="auto">
          <a:xfrm flipH="1">
            <a:off x="3511550" y="3278188"/>
            <a:ext cx="4198938" cy="1587"/>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2" name="Line 47"/>
          <p:cNvSpPr>
            <a:spLocks noChangeShapeType="1"/>
          </p:cNvSpPr>
          <p:nvPr/>
        </p:nvSpPr>
        <p:spPr bwMode="auto">
          <a:xfrm flipH="1">
            <a:off x="7791450" y="3136900"/>
            <a:ext cx="646113" cy="1588"/>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3" name="Line 48"/>
          <p:cNvSpPr>
            <a:spLocks noChangeShapeType="1"/>
          </p:cNvSpPr>
          <p:nvPr/>
        </p:nvSpPr>
        <p:spPr bwMode="auto">
          <a:xfrm flipH="1">
            <a:off x="6924675" y="2551113"/>
            <a:ext cx="725488"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4" name="Line 49"/>
          <p:cNvSpPr>
            <a:spLocks noChangeShapeType="1"/>
          </p:cNvSpPr>
          <p:nvPr/>
        </p:nvSpPr>
        <p:spPr bwMode="auto">
          <a:xfrm flipH="1">
            <a:off x="7710488" y="2409825"/>
            <a:ext cx="727075" cy="15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5" name="Freeform 50"/>
          <p:cNvSpPr>
            <a:spLocks/>
          </p:cNvSpPr>
          <p:nvPr/>
        </p:nvSpPr>
        <p:spPr bwMode="auto">
          <a:xfrm>
            <a:off x="1755775" y="5175250"/>
            <a:ext cx="6681788" cy="282575"/>
          </a:xfrm>
          <a:custGeom>
            <a:avLst/>
            <a:gdLst>
              <a:gd name="T0" fmla="*/ 331 w 331"/>
              <a:gd name="T1" fmla="*/ 0 h 14"/>
              <a:gd name="T2" fmla="*/ 295 w 331"/>
              <a:gd name="T3" fmla="*/ 0 h 14"/>
              <a:gd name="T4" fmla="*/ 295 w 331"/>
              <a:gd name="T5" fmla="*/ 14 h 14"/>
              <a:gd name="T6" fmla="*/ 79 w 331"/>
              <a:gd name="T7" fmla="*/ 14 h 14"/>
              <a:gd name="T8" fmla="*/ 79 w 331"/>
              <a:gd name="T9" fmla="*/ 0 h 14"/>
              <a:gd name="T10" fmla="*/ 0 w 331"/>
              <a:gd name="T11" fmla="*/ 0 h 14"/>
              <a:gd name="T12" fmla="*/ 0 60000 65536"/>
              <a:gd name="T13" fmla="*/ 0 60000 65536"/>
              <a:gd name="T14" fmla="*/ 0 60000 65536"/>
              <a:gd name="T15" fmla="*/ 0 60000 65536"/>
              <a:gd name="T16" fmla="*/ 0 60000 65536"/>
              <a:gd name="T17" fmla="*/ 0 60000 65536"/>
              <a:gd name="T18" fmla="*/ 0 w 331"/>
              <a:gd name="T19" fmla="*/ 0 h 14"/>
              <a:gd name="T20" fmla="*/ 331 w 331"/>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331" h="14">
                <a:moveTo>
                  <a:pt x="331" y="0"/>
                </a:moveTo>
                <a:lnTo>
                  <a:pt x="295" y="0"/>
                </a:lnTo>
                <a:lnTo>
                  <a:pt x="295" y="14"/>
                </a:lnTo>
                <a:lnTo>
                  <a:pt x="79" y="14"/>
                </a:lnTo>
                <a:lnTo>
                  <a:pt x="79" y="0"/>
                </a:lnTo>
                <a:lnTo>
                  <a:pt x="0" y="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46" name="Line 51"/>
          <p:cNvSpPr>
            <a:spLocks noChangeShapeType="1"/>
          </p:cNvSpPr>
          <p:nvPr/>
        </p:nvSpPr>
        <p:spPr bwMode="auto">
          <a:xfrm>
            <a:off x="2200275" y="228600"/>
            <a:ext cx="1588"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7" name="Line 52"/>
          <p:cNvSpPr>
            <a:spLocks noChangeShapeType="1"/>
          </p:cNvSpPr>
          <p:nvPr/>
        </p:nvSpPr>
        <p:spPr bwMode="auto">
          <a:xfrm>
            <a:off x="3068638" y="228600"/>
            <a:ext cx="1587"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8" name="Line 53"/>
          <p:cNvSpPr>
            <a:spLocks noChangeShapeType="1"/>
          </p:cNvSpPr>
          <p:nvPr/>
        </p:nvSpPr>
        <p:spPr bwMode="auto">
          <a:xfrm>
            <a:off x="3935413" y="228600"/>
            <a:ext cx="1587"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9" name="Line 54"/>
          <p:cNvSpPr>
            <a:spLocks noChangeShapeType="1"/>
          </p:cNvSpPr>
          <p:nvPr/>
        </p:nvSpPr>
        <p:spPr bwMode="auto">
          <a:xfrm>
            <a:off x="4803775" y="228600"/>
            <a:ext cx="1588"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50" name="Line 55"/>
          <p:cNvSpPr>
            <a:spLocks noChangeShapeType="1"/>
          </p:cNvSpPr>
          <p:nvPr/>
        </p:nvSpPr>
        <p:spPr bwMode="auto">
          <a:xfrm>
            <a:off x="5692775" y="228600"/>
            <a:ext cx="1588"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51" name="Line 56"/>
          <p:cNvSpPr>
            <a:spLocks noChangeShapeType="1"/>
          </p:cNvSpPr>
          <p:nvPr/>
        </p:nvSpPr>
        <p:spPr bwMode="auto">
          <a:xfrm>
            <a:off x="6561138" y="228600"/>
            <a:ext cx="1587"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52" name="Line 57"/>
          <p:cNvSpPr>
            <a:spLocks noChangeShapeType="1"/>
          </p:cNvSpPr>
          <p:nvPr/>
        </p:nvSpPr>
        <p:spPr bwMode="auto">
          <a:xfrm>
            <a:off x="7427913" y="228600"/>
            <a:ext cx="1587"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53" name="Line 58"/>
          <p:cNvSpPr>
            <a:spLocks noChangeShapeType="1"/>
          </p:cNvSpPr>
          <p:nvPr/>
        </p:nvSpPr>
        <p:spPr bwMode="auto">
          <a:xfrm>
            <a:off x="8296275" y="228600"/>
            <a:ext cx="1588"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54" name="Rectangle 59"/>
          <p:cNvSpPr>
            <a:spLocks noChangeArrowheads="1"/>
          </p:cNvSpPr>
          <p:nvPr/>
        </p:nvSpPr>
        <p:spPr bwMode="auto">
          <a:xfrm>
            <a:off x="1109663" y="874713"/>
            <a:ext cx="42386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CLK</a:t>
            </a:r>
            <a:endParaRPr lang="en-US" altLang="en-US"/>
          </a:p>
        </p:txBody>
      </p:sp>
      <p:sp>
        <p:nvSpPr>
          <p:cNvPr id="123955" name="Rectangle 60"/>
          <p:cNvSpPr>
            <a:spLocks noChangeArrowheads="1"/>
          </p:cNvSpPr>
          <p:nvPr/>
        </p:nvSpPr>
        <p:spPr bwMode="auto">
          <a:xfrm>
            <a:off x="908050" y="1601788"/>
            <a:ext cx="74771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Frame#</a:t>
            </a:r>
            <a:endParaRPr lang="en-US" altLang="en-US"/>
          </a:p>
        </p:txBody>
      </p:sp>
      <p:sp>
        <p:nvSpPr>
          <p:cNvPr id="123956" name="Rectangle 61"/>
          <p:cNvSpPr>
            <a:spLocks noChangeArrowheads="1"/>
          </p:cNvSpPr>
          <p:nvPr/>
        </p:nvSpPr>
        <p:spPr bwMode="auto">
          <a:xfrm>
            <a:off x="1211263" y="2347913"/>
            <a:ext cx="363537"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AD</a:t>
            </a:r>
            <a:endParaRPr lang="en-US" altLang="en-US"/>
          </a:p>
        </p:txBody>
      </p:sp>
      <p:sp>
        <p:nvSpPr>
          <p:cNvPr id="123957" name="Rectangle 62"/>
          <p:cNvSpPr>
            <a:spLocks noChangeArrowheads="1"/>
          </p:cNvSpPr>
          <p:nvPr/>
        </p:nvSpPr>
        <p:spPr bwMode="auto">
          <a:xfrm>
            <a:off x="968375" y="3055938"/>
            <a:ext cx="6667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C/BE#</a:t>
            </a:r>
            <a:endParaRPr lang="en-US" altLang="en-US"/>
          </a:p>
        </p:txBody>
      </p:sp>
      <p:sp>
        <p:nvSpPr>
          <p:cNvPr id="123958" name="Rectangle 63"/>
          <p:cNvSpPr>
            <a:spLocks noChangeArrowheads="1"/>
          </p:cNvSpPr>
          <p:nvPr/>
        </p:nvSpPr>
        <p:spPr bwMode="auto">
          <a:xfrm>
            <a:off x="947738" y="3783013"/>
            <a:ext cx="4032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IRD</a:t>
            </a:r>
            <a:endParaRPr lang="en-US" altLang="en-US"/>
          </a:p>
        </p:txBody>
      </p:sp>
      <p:sp>
        <p:nvSpPr>
          <p:cNvPr id="123959" name="Rectangle 64"/>
          <p:cNvSpPr>
            <a:spLocks noChangeArrowheads="1"/>
          </p:cNvSpPr>
          <p:nvPr/>
        </p:nvSpPr>
        <p:spPr bwMode="auto">
          <a:xfrm>
            <a:off x="1250950" y="3783013"/>
            <a:ext cx="3429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Y#</a:t>
            </a:r>
            <a:endParaRPr lang="en-US" altLang="en-US"/>
          </a:p>
        </p:txBody>
      </p:sp>
      <p:sp>
        <p:nvSpPr>
          <p:cNvPr id="123960" name="Rectangle 65"/>
          <p:cNvSpPr>
            <a:spLocks noChangeArrowheads="1"/>
          </p:cNvSpPr>
          <p:nvPr/>
        </p:nvSpPr>
        <p:spPr bwMode="auto">
          <a:xfrm>
            <a:off x="887413" y="4489450"/>
            <a:ext cx="4445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TRD</a:t>
            </a:r>
            <a:endParaRPr lang="en-US" altLang="en-US"/>
          </a:p>
        </p:txBody>
      </p:sp>
      <p:sp>
        <p:nvSpPr>
          <p:cNvPr id="123961" name="Rectangle 66"/>
          <p:cNvSpPr>
            <a:spLocks noChangeArrowheads="1"/>
          </p:cNvSpPr>
          <p:nvPr/>
        </p:nvSpPr>
        <p:spPr bwMode="auto">
          <a:xfrm>
            <a:off x="1250950" y="4489450"/>
            <a:ext cx="3429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Y#</a:t>
            </a:r>
            <a:endParaRPr lang="en-US" altLang="en-US"/>
          </a:p>
        </p:txBody>
      </p:sp>
      <p:sp>
        <p:nvSpPr>
          <p:cNvPr id="123962" name="Rectangle 67"/>
          <p:cNvSpPr>
            <a:spLocks noChangeArrowheads="1"/>
          </p:cNvSpPr>
          <p:nvPr/>
        </p:nvSpPr>
        <p:spPr bwMode="auto">
          <a:xfrm>
            <a:off x="685800" y="5216525"/>
            <a:ext cx="9080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DEVSEL#</a:t>
            </a:r>
            <a:endParaRPr lang="en-US" altLang="en-US"/>
          </a:p>
        </p:txBody>
      </p:sp>
      <p:sp>
        <p:nvSpPr>
          <p:cNvPr id="123963" name="Line 68"/>
          <p:cNvSpPr>
            <a:spLocks noChangeShapeType="1"/>
          </p:cNvSpPr>
          <p:nvPr/>
        </p:nvSpPr>
        <p:spPr bwMode="auto">
          <a:xfrm>
            <a:off x="3068638" y="1238250"/>
            <a:ext cx="1587" cy="88741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64" name="Line 69"/>
          <p:cNvSpPr>
            <a:spLocks noChangeShapeType="1"/>
          </p:cNvSpPr>
          <p:nvPr/>
        </p:nvSpPr>
        <p:spPr bwMode="auto">
          <a:xfrm>
            <a:off x="4803775" y="1238250"/>
            <a:ext cx="1588" cy="88741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65" name="Rectangle 70"/>
          <p:cNvSpPr>
            <a:spLocks noChangeArrowheads="1"/>
          </p:cNvSpPr>
          <p:nvPr/>
        </p:nvSpPr>
        <p:spPr bwMode="auto">
          <a:xfrm>
            <a:off x="2743200" y="2286000"/>
            <a:ext cx="4953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latin typeface="Nimbus Roman No9 L"/>
              </a:rPr>
              <a:t>Adress</a:t>
            </a:r>
            <a:endParaRPr lang="en-US" altLang="en-US"/>
          </a:p>
        </p:txBody>
      </p:sp>
      <p:sp>
        <p:nvSpPr>
          <p:cNvPr id="123966" name="Rectangle 71"/>
          <p:cNvSpPr>
            <a:spLocks noChangeArrowheads="1"/>
          </p:cNvSpPr>
          <p:nvPr/>
        </p:nvSpPr>
        <p:spPr bwMode="auto">
          <a:xfrm>
            <a:off x="4602163" y="2301875"/>
            <a:ext cx="1778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latin typeface="Nimbus Roman No9 L"/>
              </a:rPr>
              <a:t>#1</a:t>
            </a:r>
            <a:endParaRPr lang="en-US" altLang="en-US"/>
          </a:p>
        </p:txBody>
      </p:sp>
      <p:sp>
        <p:nvSpPr>
          <p:cNvPr id="123967" name="Rectangle 72"/>
          <p:cNvSpPr>
            <a:spLocks noChangeArrowheads="1"/>
          </p:cNvSpPr>
          <p:nvPr/>
        </p:nvSpPr>
        <p:spPr bwMode="auto">
          <a:xfrm>
            <a:off x="7186613" y="2301875"/>
            <a:ext cx="1778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latin typeface="Nimbus Roman No9 L"/>
              </a:rPr>
              <a:t>#4</a:t>
            </a:r>
            <a:endParaRPr lang="en-US" altLang="en-US"/>
          </a:p>
        </p:txBody>
      </p:sp>
      <p:sp>
        <p:nvSpPr>
          <p:cNvPr id="123968" name="Line 73"/>
          <p:cNvSpPr>
            <a:spLocks noChangeShapeType="1"/>
          </p:cNvSpPr>
          <p:nvPr/>
        </p:nvSpPr>
        <p:spPr bwMode="auto">
          <a:xfrm>
            <a:off x="3068638" y="2692400"/>
            <a:ext cx="1587" cy="16033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69" name="Rectangle 74"/>
          <p:cNvSpPr>
            <a:spLocks noChangeArrowheads="1"/>
          </p:cNvSpPr>
          <p:nvPr/>
        </p:nvSpPr>
        <p:spPr bwMode="auto">
          <a:xfrm>
            <a:off x="2743200" y="3048000"/>
            <a:ext cx="4349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latin typeface="Nimbus Roman No9 L"/>
              </a:rPr>
              <a:t>Cmnd</a:t>
            </a:r>
            <a:endParaRPr lang="en-US" altLang="en-US"/>
          </a:p>
        </p:txBody>
      </p:sp>
      <p:sp>
        <p:nvSpPr>
          <p:cNvPr id="123970" name="Rectangle 75"/>
          <p:cNvSpPr>
            <a:spLocks noChangeArrowheads="1"/>
          </p:cNvSpPr>
          <p:nvPr/>
        </p:nvSpPr>
        <p:spPr bwMode="auto">
          <a:xfrm>
            <a:off x="5181600" y="3048000"/>
            <a:ext cx="8461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latin typeface="Nimbus Roman No9 L"/>
              </a:rPr>
              <a:t>Byte enable</a:t>
            </a:r>
            <a:endParaRPr lang="en-US" altLang="en-US"/>
          </a:p>
        </p:txBody>
      </p:sp>
      <p:sp>
        <p:nvSpPr>
          <p:cNvPr id="123971" name="Line 76"/>
          <p:cNvSpPr>
            <a:spLocks noChangeShapeType="1"/>
          </p:cNvSpPr>
          <p:nvPr/>
        </p:nvSpPr>
        <p:spPr bwMode="auto">
          <a:xfrm>
            <a:off x="6561138" y="1238250"/>
            <a:ext cx="1587" cy="88741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72" name="Rectangle 78"/>
          <p:cNvSpPr>
            <a:spLocks noChangeArrowheads="1"/>
          </p:cNvSpPr>
          <p:nvPr/>
        </p:nvSpPr>
        <p:spPr bwMode="auto">
          <a:xfrm>
            <a:off x="2590800" y="6172200"/>
            <a:ext cx="441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2000" b="1">
                <a:solidFill>
                  <a:srgbClr val="000000"/>
                </a:solidFill>
                <a:latin typeface="Nimbus Roman No9 L"/>
              </a:rPr>
              <a:t>A read operation on the PCI bus</a:t>
            </a:r>
            <a:endParaRPr lang="en-US" altLang="en-US" sz="2000" b="1"/>
          </a:p>
        </p:txBody>
      </p:sp>
      <p:sp>
        <p:nvSpPr>
          <p:cNvPr id="123973" name="Line 80"/>
          <p:cNvSpPr>
            <a:spLocks noChangeShapeType="1"/>
          </p:cNvSpPr>
          <p:nvPr/>
        </p:nvSpPr>
        <p:spPr bwMode="auto">
          <a:xfrm>
            <a:off x="3935413" y="1238250"/>
            <a:ext cx="1587" cy="16144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74" name="Line 81"/>
          <p:cNvSpPr>
            <a:spLocks noChangeShapeType="1"/>
          </p:cNvSpPr>
          <p:nvPr/>
        </p:nvSpPr>
        <p:spPr bwMode="auto">
          <a:xfrm flipH="1">
            <a:off x="3430588" y="2409825"/>
            <a:ext cx="808037" cy="15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75" name="Line 82"/>
          <p:cNvSpPr>
            <a:spLocks noChangeShapeType="1"/>
          </p:cNvSpPr>
          <p:nvPr/>
        </p:nvSpPr>
        <p:spPr bwMode="auto">
          <a:xfrm>
            <a:off x="4803775" y="2692400"/>
            <a:ext cx="1588" cy="16033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76" name="Line 83"/>
          <p:cNvSpPr>
            <a:spLocks noChangeShapeType="1"/>
          </p:cNvSpPr>
          <p:nvPr/>
        </p:nvSpPr>
        <p:spPr bwMode="auto">
          <a:xfrm>
            <a:off x="5692775" y="1238250"/>
            <a:ext cx="1588" cy="88741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77" name="Line 84"/>
          <p:cNvSpPr>
            <a:spLocks noChangeShapeType="1"/>
          </p:cNvSpPr>
          <p:nvPr/>
        </p:nvSpPr>
        <p:spPr bwMode="auto">
          <a:xfrm>
            <a:off x="5692775" y="2692400"/>
            <a:ext cx="1588" cy="16033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78" name="Line 85"/>
          <p:cNvSpPr>
            <a:spLocks noChangeShapeType="1"/>
          </p:cNvSpPr>
          <p:nvPr/>
        </p:nvSpPr>
        <p:spPr bwMode="auto">
          <a:xfrm>
            <a:off x="6561138" y="2692400"/>
            <a:ext cx="1587" cy="16033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79" name="Line 86"/>
          <p:cNvSpPr>
            <a:spLocks noChangeShapeType="1"/>
          </p:cNvSpPr>
          <p:nvPr/>
        </p:nvSpPr>
        <p:spPr bwMode="auto">
          <a:xfrm>
            <a:off x="7427913" y="1238250"/>
            <a:ext cx="1587" cy="88741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80" name="Line 87"/>
          <p:cNvSpPr>
            <a:spLocks noChangeShapeType="1"/>
          </p:cNvSpPr>
          <p:nvPr/>
        </p:nvSpPr>
        <p:spPr bwMode="auto">
          <a:xfrm>
            <a:off x="7427913" y="2692400"/>
            <a:ext cx="1587" cy="16033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81" name="Freeform 88"/>
          <p:cNvSpPr>
            <a:spLocks/>
          </p:cNvSpPr>
          <p:nvPr/>
        </p:nvSpPr>
        <p:spPr bwMode="auto">
          <a:xfrm>
            <a:off x="5106988" y="2268538"/>
            <a:ext cx="60325" cy="282575"/>
          </a:xfrm>
          <a:custGeom>
            <a:avLst/>
            <a:gdLst>
              <a:gd name="T0" fmla="*/ 3 w 3"/>
              <a:gd name="T1" fmla="*/ 14 h 14"/>
              <a:gd name="T2" fmla="*/ 0 w 3"/>
              <a:gd name="T3" fmla="*/ 7 h 14"/>
              <a:gd name="T4" fmla="*/ 3 w 3"/>
              <a:gd name="T5" fmla="*/ 0 h 14"/>
              <a:gd name="T6" fmla="*/ 0 60000 65536"/>
              <a:gd name="T7" fmla="*/ 0 60000 65536"/>
              <a:gd name="T8" fmla="*/ 0 60000 65536"/>
              <a:gd name="T9" fmla="*/ 0 w 3"/>
              <a:gd name="T10" fmla="*/ 0 h 14"/>
              <a:gd name="T11" fmla="*/ 3 w 3"/>
              <a:gd name="T12" fmla="*/ 14 h 14"/>
            </a:gdLst>
            <a:ahLst/>
            <a:cxnLst>
              <a:cxn ang="T6">
                <a:pos x="T0" y="T1"/>
              </a:cxn>
              <a:cxn ang="T7">
                <a:pos x="T2" y="T3"/>
              </a:cxn>
              <a:cxn ang="T8">
                <a:pos x="T4" y="T5"/>
              </a:cxn>
            </a:cxnLst>
            <a:rect l="T9" t="T10" r="T11" b="T12"/>
            <a:pathLst>
              <a:path w="3" h="14">
                <a:moveTo>
                  <a:pt x="3" y="14"/>
                </a:moveTo>
                <a:lnTo>
                  <a:pt x="0" y="7"/>
                </a:lnTo>
                <a:lnTo>
                  <a:pt x="3" y="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82" name="Freeform 89"/>
          <p:cNvSpPr>
            <a:spLocks/>
          </p:cNvSpPr>
          <p:nvPr/>
        </p:nvSpPr>
        <p:spPr bwMode="auto">
          <a:xfrm>
            <a:off x="5915025" y="2268538"/>
            <a:ext cx="60325" cy="282575"/>
          </a:xfrm>
          <a:custGeom>
            <a:avLst/>
            <a:gdLst>
              <a:gd name="T0" fmla="*/ 0 w 3"/>
              <a:gd name="T1" fmla="*/ 0 h 14"/>
              <a:gd name="T2" fmla="*/ 3 w 3"/>
              <a:gd name="T3" fmla="*/ 7 h 14"/>
              <a:gd name="T4" fmla="*/ 0 w 3"/>
              <a:gd name="T5" fmla="*/ 14 h 14"/>
              <a:gd name="T6" fmla="*/ 0 60000 65536"/>
              <a:gd name="T7" fmla="*/ 0 60000 65536"/>
              <a:gd name="T8" fmla="*/ 0 60000 65536"/>
              <a:gd name="T9" fmla="*/ 0 w 3"/>
              <a:gd name="T10" fmla="*/ 0 h 14"/>
              <a:gd name="T11" fmla="*/ 3 w 3"/>
              <a:gd name="T12" fmla="*/ 14 h 14"/>
            </a:gdLst>
            <a:ahLst/>
            <a:cxnLst>
              <a:cxn ang="T6">
                <a:pos x="T0" y="T1"/>
              </a:cxn>
              <a:cxn ang="T7">
                <a:pos x="T2" y="T3"/>
              </a:cxn>
              <a:cxn ang="T8">
                <a:pos x="T4" y="T5"/>
              </a:cxn>
            </a:cxnLst>
            <a:rect l="T9" t="T10" r="T11" b="T12"/>
            <a:pathLst>
              <a:path w="3" h="14">
                <a:moveTo>
                  <a:pt x="0" y="0"/>
                </a:moveTo>
                <a:lnTo>
                  <a:pt x="3" y="7"/>
                </a:lnTo>
                <a:lnTo>
                  <a:pt x="0" y="14"/>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83" name="Line 90"/>
          <p:cNvSpPr>
            <a:spLocks noChangeShapeType="1"/>
          </p:cNvSpPr>
          <p:nvPr/>
        </p:nvSpPr>
        <p:spPr bwMode="auto">
          <a:xfrm flipH="1">
            <a:off x="5167313" y="2268538"/>
            <a:ext cx="747712"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84" name="Line 91"/>
          <p:cNvSpPr>
            <a:spLocks noChangeShapeType="1"/>
          </p:cNvSpPr>
          <p:nvPr/>
        </p:nvSpPr>
        <p:spPr bwMode="auto">
          <a:xfrm flipH="1">
            <a:off x="5167313" y="2551113"/>
            <a:ext cx="747712"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85" name="Freeform 92"/>
          <p:cNvSpPr>
            <a:spLocks/>
          </p:cNvSpPr>
          <p:nvPr/>
        </p:nvSpPr>
        <p:spPr bwMode="auto">
          <a:xfrm>
            <a:off x="5975350" y="2268538"/>
            <a:ext cx="60325" cy="282575"/>
          </a:xfrm>
          <a:custGeom>
            <a:avLst/>
            <a:gdLst>
              <a:gd name="T0" fmla="*/ 3 w 3"/>
              <a:gd name="T1" fmla="*/ 14 h 14"/>
              <a:gd name="T2" fmla="*/ 0 w 3"/>
              <a:gd name="T3" fmla="*/ 7 h 14"/>
              <a:gd name="T4" fmla="*/ 3 w 3"/>
              <a:gd name="T5" fmla="*/ 0 h 14"/>
              <a:gd name="T6" fmla="*/ 0 60000 65536"/>
              <a:gd name="T7" fmla="*/ 0 60000 65536"/>
              <a:gd name="T8" fmla="*/ 0 60000 65536"/>
              <a:gd name="T9" fmla="*/ 0 w 3"/>
              <a:gd name="T10" fmla="*/ 0 h 14"/>
              <a:gd name="T11" fmla="*/ 3 w 3"/>
              <a:gd name="T12" fmla="*/ 14 h 14"/>
            </a:gdLst>
            <a:ahLst/>
            <a:cxnLst>
              <a:cxn ang="T6">
                <a:pos x="T0" y="T1"/>
              </a:cxn>
              <a:cxn ang="T7">
                <a:pos x="T2" y="T3"/>
              </a:cxn>
              <a:cxn ang="T8">
                <a:pos x="T4" y="T5"/>
              </a:cxn>
            </a:cxnLst>
            <a:rect l="T9" t="T10" r="T11" b="T12"/>
            <a:pathLst>
              <a:path w="3" h="14">
                <a:moveTo>
                  <a:pt x="3" y="14"/>
                </a:moveTo>
                <a:lnTo>
                  <a:pt x="0" y="7"/>
                </a:lnTo>
                <a:lnTo>
                  <a:pt x="3" y="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86" name="Freeform 93"/>
          <p:cNvSpPr>
            <a:spLocks/>
          </p:cNvSpPr>
          <p:nvPr/>
        </p:nvSpPr>
        <p:spPr bwMode="auto">
          <a:xfrm>
            <a:off x="6781800" y="2268538"/>
            <a:ext cx="61913" cy="282575"/>
          </a:xfrm>
          <a:custGeom>
            <a:avLst/>
            <a:gdLst>
              <a:gd name="T0" fmla="*/ 0 w 3"/>
              <a:gd name="T1" fmla="*/ 0 h 14"/>
              <a:gd name="T2" fmla="*/ 3 w 3"/>
              <a:gd name="T3" fmla="*/ 7 h 14"/>
              <a:gd name="T4" fmla="*/ 0 w 3"/>
              <a:gd name="T5" fmla="*/ 14 h 14"/>
              <a:gd name="T6" fmla="*/ 0 60000 65536"/>
              <a:gd name="T7" fmla="*/ 0 60000 65536"/>
              <a:gd name="T8" fmla="*/ 0 60000 65536"/>
              <a:gd name="T9" fmla="*/ 0 w 3"/>
              <a:gd name="T10" fmla="*/ 0 h 14"/>
              <a:gd name="T11" fmla="*/ 3 w 3"/>
              <a:gd name="T12" fmla="*/ 14 h 14"/>
            </a:gdLst>
            <a:ahLst/>
            <a:cxnLst>
              <a:cxn ang="T6">
                <a:pos x="T0" y="T1"/>
              </a:cxn>
              <a:cxn ang="T7">
                <a:pos x="T2" y="T3"/>
              </a:cxn>
              <a:cxn ang="T8">
                <a:pos x="T4" y="T5"/>
              </a:cxn>
            </a:cxnLst>
            <a:rect l="T9" t="T10" r="T11" b="T12"/>
            <a:pathLst>
              <a:path w="3" h="14">
                <a:moveTo>
                  <a:pt x="0" y="0"/>
                </a:moveTo>
                <a:lnTo>
                  <a:pt x="3" y="7"/>
                </a:lnTo>
                <a:lnTo>
                  <a:pt x="0" y="14"/>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87" name="Line 94"/>
          <p:cNvSpPr>
            <a:spLocks noChangeShapeType="1"/>
          </p:cNvSpPr>
          <p:nvPr/>
        </p:nvSpPr>
        <p:spPr bwMode="auto">
          <a:xfrm flipH="1">
            <a:off x="6035675" y="2268538"/>
            <a:ext cx="746125"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88" name="Line 95"/>
          <p:cNvSpPr>
            <a:spLocks noChangeShapeType="1"/>
          </p:cNvSpPr>
          <p:nvPr/>
        </p:nvSpPr>
        <p:spPr bwMode="auto">
          <a:xfrm flipH="1">
            <a:off x="6035675" y="2551113"/>
            <a:ext cx="746125"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89" name="Freeform 96"/>
          <p:cNvSpPr>
            <a:spLocks/>
          </p:cNvSpPr>
          <p:nvPr/>
        </p:nvSpPr>
        <p:spPr bwMode="auto">
          <a:xfrm>
            <a:off x="1755775" y="3721100"/>
            <a:ext cx="6681788" cy="284163"/>
          </a:xfrm>
          <a:custGeom>
            <a:avLst/>
            <a:gdLst>
              <a:gd name="T0" fmla="*/ 331 w 331"/>
              <a:gd name="T1" fmla="*/ 0 h 14"/>
              <a:gd name="T2" fmla="*/ 295 w 331"/>
              <a:gd name="T3" fmla="*/ 0 h 14"/>
              <a:gd name="T4" fmla="*/ 295 w 331"/>
              <a:gd name="T5" fmla="*/ 14 h 14"/>
              <a:gd name="T6" fmla="*/ 123 w 331"/>
              <a:gd name="T7" fmla="*/ 14 h 14"/>
              <a:gd name="T8" fmla="*/ 123 w 331"/>
              <a:gd name="T9" fmla="*/ 0 h 14"/>
              <a:gd name="T10" fmla="*/ 0 w 331"/>
              <a:gd name="T11" fmla="*/ 0 h 14"/>
              <a:gd name="T12" fmla="*/ 0 60000 65536"/>
              <a:gd name="T13" fmla="*/ 0 60000 65536"/>
              <a:gd name="T14" fmla="*/ 0 60000 65536"/>
              <a:gd name="T15" fmla="*/ 0 60000 65536"/>
              <a:gd name="T16" fmla="*/ 0 60000 65536"/>
              <a:gd name="T17" fmla="*/ 0 60000 65536"/>
              <a:gd name="T18" fmla="*/ 0 w 331"/>
              <a:gd name="T19" fmla="*/ 0 h 14"/>
              <a:gd name="T20" fmla="*/ 331 w 331"/>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331" h="14">
                <a:moveTo>
                  <a:pt x="331" y="0"/>
                </a:moveTo>
                <a:lnTo>
                  <a:pt x="295" y="0"/>
                </a:lnTo>
                <a:lnTo>
                  <a:pt x="295" y="14"/>
                </a:lnTo>
                <a:lnTo>
                  <a:pt x="123" y="14"/>
                </a:lnTo>
                <a:lnTo>
                  <a:pt x="123" y="0"/>
                </a:lnTo>
                <a:lnTo>
                  <a:pt x="0" y="0"/>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90" name="Freeform 97"/>
          <p:cNvSpPr>
            <a:spLocks/>
          </p:cNvSpPr>
          <p:nvPr/>
        </p:nvSpPr>
        <p:spPr bwMode="auto">
          <a:xfrm>
            <a:off x="1755775" y="4448175"/>
            <a:ext cx="6681788" cy="284163"/>
          </a:xfrm>
          <a:custGeom>
            <a:avLst/>
            <a:gdLst>
              <a:gd name="T0" fmla="*/ 331 w 331"/>
              <a:gd name="T1" fmla="*/ 0 h 14"/>
              <a:gd name="T2" fmla="*/ 295 w 331"/>
              <a:gd name="T3" fmla="*/ 0 h 14"/>
              <a:gd name="T4" fmla="*/ 295 w 331"/>
              <a:gd name="T5" fmla="*/ 14 h 14"/>
              <a:gd name="T6" fmla="*/ 123 w 331"/>
              <a:gd name="T7" fmla="*/ 14 h 14"/>
              <a:gd name="T8" fmla="*/ 123 w 331"/>
              <a:gd name="T9" fmla="*/ 0 h 14"/>
              <a:gd name="T10" fmla="*/ 0 w 331"/>
              <a:gd name="T11" fmla="*/ 0 h 14"/>
              <a:gd name="T12" fmla="*/ 0 60000 65536"/>
              <a:gd name="T13" fmla="*/ 0 60000 65536"/>
              <a:gd name="T14" fmla="*/ 0 60000 65536"/>
              <a:gd name="T15" fmla="*/ 0 60000 65536"/>
              <a:gd name="T16" fmla="*/ 0 60000 65536"/>
              <a:gd name="T17" fmla="*/ 0 60000 65536"/>
              <a:gd name="T18" fmla="*/ 0 w 331"/>
              <a:gd name="T19" fmla="*/ 0 h 14"/>
              <a:gd name="T20" fmla="*/ 331 w 331"/>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331" h="14">
                <a:moveTo>
                  <a:pt x="331" y="0"/>
                </a:moveTo>
                <a:lnTo>
                  <a:pt x="295" y="0"/>
                </a:lnTo>
                <a:lnTo>
                  <a:pt x="295" y="14"/>
                </a:lnTo>
                <a:lnTo>
                  <a:pt x="123" y="14"/>
                </a:lnTo>
                <a:lnTo>
                  <a:pt x="123" y="0"/>
                </a:lnTo>
                <a:lnTo>
                  <a:pt x="0" y="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nvGrpSpPr>
          <p:cNvPr id="123991" name="Group 98"/>
          <p:cNvGrpSpPr>
            <a:grpSpLocks/>
          </p:cNvGrpSpPr>
          <p:nvPr/>
        </p:nvGrpSpPr>
        <p:grpSpPr bwMode="auto">
          <a:xfrm>
            <a:off x="1755775" y="814388"/>
            <a:ext cx="6681788" cy="282575"/>
            <a:chOff x="1755775" y="814388"/>
            <a:chExt cx="6681788" cy="282575"/>
          </a:xfrm>
        </p:grpSpPr>
        <p:sp>
          <p:nvSpPr>
            <p:cNvPr id="123994" name="Freeform 3"/>
            <p:cNvSpPr>
              <a:spLocks/>
            </p:cNvSpPr>
            <p:nvPr/>
          </p:nvSpPr>
          <p:spPr bwMode="auto">
            <a:xfrm>
              <a:off x="1755775" y="814388"/>
              <a:ext cx="868363" cy="282575"/>
            </a:xfrm>
            <a:custGeom>
              <a:avLst/>
              <a:gdLst>
                <a:gd name="T0" fmla="*/ 43 w 43"/>
                <a:gd name="T1" fmla="*/ 14 h 14"/>
                <a:gd name="T2" fmla="*/ 43 w 43"/>
                <a:gd name="T3" fmla="*/ 0 h 14"/>
                <a:gd name="T4" fmla="*/ 22 w 43"/>
                <a:gd name="T5" fmla="*/ 0 h 14"/>
                <a:gd name="T6" fmla="*/ 22 w 43"/>
                <a:gd name="T7" fmla="*/ 14 h 14"/>
                <a:gd name="T8" fmla="*/ 0 w 43"/>
                <a:gd name="T9" fmla="*/ 14 h 14"/>
                <a:gd name="T10" fmla="*/ 0 60000 65536"/>
                <a:gd name="T11" fmla="*/ 0 60000 65536"/>
                <a:gd name="T12" fmla="*/ 0 60000 65536"/>
                <a:gd name="T13" fmla="*/ 0 60000 65536"/>
                <a:gd name="T14" fmla="*/ 0 60000 65536"/>
                <a:gd name="T15" fmla="*/ 0 w 43"/>
                <a:gd name="T16" fmla="*/ 0 h 14"/>
                <a:gd name="T17" fmla="*/ 43 w 43"/>
                <a:gd name="T18" fmla="*/ 14 h 14"/>
              </a:gdLst>
              <a:ahLst/>
              <a:cxnLst>
                <a:cxn ang="T10">
                  <a:pos x="T0" y="T1"/>
                </a:cxn>
                <a:cxn ang="T11">
                  <a:pos x="T2" y="T3"/>
                </a:cxn>
                <a:cxn ang="T12">
                  <a:pos x="T4" y="T5"/>
                </a:cxn>
                <a:cxn ang="T13">
                  <a:pos x="T6" y="T7"/>
                </a:cxn>
                <a:cxn ang="T14">
                  <a:pos x="T8" y="T9"/>
                </a:cxn>
              </a:cxnLst>
              <a:rect l="T15" t="T16" r="T17" b="T18"/>
              <a:pathLst>
                <a:path w="43" h="14">
                  <a:moveTo>
                    <a:pt x="43" y="14"/>
                  </a:moveTo>
                  <a:lnTo>
                    <a:pt x="43" y="0"/>
                  </a:lnTo>
                  <a:lnTo>
                    <a:pt x="22" y="0"/>
                  </a:lnTo>
                  <a:lnTo>
                    <a:pt x="22"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95" name="Freeform 4"/>
            <p:cNvSpPr>
              <a:spLocks/>
            </p:cNvSpPr>
            <p:nvPr/>
          </p:nvSpPr>
          <p:spPr bwMode="auto">
            <a:xfrm>
              <a:off x="2624138" y="814388"/>
              <a:ext cx="887412" cy="282575"/>
            </a:xfrm>
            <a:custGeom>
              <a:avLst/>
              <a:gdLst>
                <a:gd name="T0" fmla="*/ 44 w 44"/>
                <a:gd name="T1" fmla="*/ 14 h 14"/>
                <a:gd name="T2" fmla="*/ 44 w 44"/>
                <a:gd name="T3" fmla="*/ 0 h 14"/>
                <a:gd name="T4" fmla="*/ 22 w 44"/>
                <a:gd name="T5" fmla="*/ 0 h 14"/>
                <a:gd name="T6" fmla="*/ 22 w 44"/>
                <a:gd name="T7" fmla="*/ 14 h 14"/>
                <a:gd name="T8" fmla="*/ 0 w 44"/>
                <a:gd name="T9" fmla="*/ 14 h 14"/>
                <a:gd name="T10" fmla="*/ 0 60000 65536"/>
                <a:gd name="T11" fmla="*/ 0 60000 65536"/>
                <a:gd name="T12" fmla="*/ 0 60000 65536"/>
                <a:gd name="T13" fmla="*/ 0 60000 65536"/>
                <a:gd name="T14" fmla="*/ 0 60000 65536"/>
                <a:gd name="T15" fmla="*/ 0 w 44"/>
                <a:gd name="T16" fmla="*/ 0 h 14"/>
                <a:gd name="T17" fmla="*/ 44 w 44"/>
                <a:gd name="T18" fmla="*/ 14 h 14"/>
              </a:gdLst>
              <a:ahLst/>
              <a:cxnLst>
                <a:cxn ang="T10">
                  <a:pos x="T0" y="T1"/>
                </a:cxn>
                <a:cxn ang="T11">
                  <a:pos x="T2" y="T3"/>
                </a:cxn>
                <a:cxn ang="T12">
                  <a:pos x="T4" y="T5"/>
                </a:cxn>
                <a:cxn ang="T13">
                  <a:pos x="T6" y="T7"/>
                </a:cxn>
                <a:cxn ang="T14">
                  <a:pos x="T8" y="T9"/>
                </a:cxn>
              </a:cxnLst>
              <a:rect l="T15" t="T16" r="T17" b="T18"/>
              <a:pathLst>
                <a:path w="44" h="14">
                  <a:moveTo>
                    <a:pt x="44" y="14"/>
                  </a:moveTo>
                  <a:lnTo>
                    <a:pt x="44" y="0"/>
                  </a:lnTo>
                  <a:lnTo>
                    <a:pt x="22" y="0"/>
                  </a:lnTo>
                  <a:lnTo>
                    <a:pt x="22"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96" name="Freeform 5"/>
            <p:cNvSpPr>
              <a:spLocks/>
            </p:cNvSpPr>
            <p:nvPr/>
          </p:nvSpPr>
          <p:spPr bwMode="auto">
            <a:xfrm>
              <a:off x="3511550" y="814388"/>
              <a:ext cx="868363" cy="282575"/>
            </a:xfrm>
            <a:custGeom>
              <a:avLst/>
              <a:gdLst>
                <a:gd name="T0" fmla="*/ 43 w 43"/>
                <a:gd name="T1" fmla="*/ 14 h 14"/>
                <a:gd name="T2" fmla="*/ 43 w 43"/>
                <a:gd name="T3" fmla="*/ 0 h 14"/>
                <a:gd name="T4" fmla="*/ 21 w 43"/>
                <a:gd name="T5" fmla="*/ 0 h 14"/>
                <a:gd name="T6" fmla="*/ 21 w 43"/>
                <a:gd name="T7" fmla="*/ 14 h 14"/>
                <a:gd name="T8" fmla="*/ 0 w 43"/>
                <a:gd name="T9" fmla="*/ 14 h 14"/>
                <a:gd name="T10" fmla="*/ 0 60000 65536"/>
                <a:gd name="T11" fmla="*/ 0 60000 65536"/>
                <a:gd name="T12" fmla="*/ 0 60000 65536"/>
                <a:gd name="T13" fmla="*/ 0 60000 65536"/>
                <a:gd name="T14" fmla="*/ 0 60000 65536"/>
                <a:gd name="T15" fmla="*/ 0 w 43"/>
                <a:gd name="T16" fmla="*/ 0 h 14"/>
                <a:gd name="T17" fmla="*/ 43 w 43"/>
                <a:gd name="T18" fmla="*/ 14 h 14"/>
              </a:gdLst>
              <a:ahLst/>
              <a:cxnLst>
                <a:cxn ang="T10">
                  <a:pos x="T0" y="T1"/>
                </a:cxn>
                <a:cxn ang="T11">
                  <a:pos x="T2" y="T3"/>
                </a:cxn>
                <a:cxn ang="T12">
                  <a:pos x="T4" y="T5"/>
                </a:cxn>
                <a:cxn ang="T13">
                  <a:pos x="T6" y="T7"/>
                </a:cxn>
                <a:cxn ang="T14">
                  <a:pos x="T8" y="T9"/>
                </a:cxn>
              </a:cxnLst>
              <a:rect l="T15" t="T16" r="T17" b="T18"/>
              <a:pathLst>
                <a:path w="43" h="14">
                  <a:moveTo>
                    <a:pt x="43" y="14"/>
                  </a:moveTo>
                  <a:lnTo>
                    <a:pt x="43" y="0"/>
                  </a:lnTo>
                  <a:lnTo>
                    <a:pt x="21" y="0"/>
                  </a:lnTo>
                  <a:lnTo>
                    <a:pt x="21"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97" name="Freeform 6"/>
            <p:cNvSpPr>
              <a:spLocks/>
            </p:cNvSpPr>
            <p:nvPr/>
          </p:nvSpPr>
          <p:spPr bwMode="auto">
            <a:xfrm>
              <a:off x="4379913" y="814388"/>
              <a:ext cx="868362" cy="282575"/>
            </a:xfrm>
            <a:custGeom>
              <a:avLst/>
              <a:gdLst>
                <a:gd name="T0" fmla="*/ 43 w 43"/>
                <a:gd name="T1" fmla="*/ 14 h 14"/>
                <a:gd name="T2" fmla="*/ 43 w 43"/>
                <a:gd name="T3" fmla="*/ 0 h 14"/>
                <a:gd name="T4" fmla="*/ 21 w 43"/>
                <a:gd name="T5" fmla="*/ 0 h 14"/>
                <a:gd name="T6" fmla="*/ 21 w 43"/>
                <a:gd name="T7" fmla="*/ 14 h 14"/>
                <a:gd name="T8" fmla="*/ 0 w 43"/>
                <a:gd name="T9" fmla="*/ 14 h 14"/>
                <a:gd name="T10" fmla="*/ 0 60000 65536"/>
                <a:gd name="T11" fmla="*/ 0 60000 65536"/>
                <a:gd name="T12" fmla="*/ 0 60000 65536"/>
                <a:gd name="T13" fmla="*/ 0 60000 65536"/>
                <a:gd name="T14" fmla="*/ 0 60000 65536"/>
                <a:gd name="T15" fmla="*/ 0 w 43"/>
                <a:gd name="T16" fmla="*/ 0 h 14"/>
                <a:gd name="T17" fmla="*/ 43 w 43"/>
                <a:gd name="T18" fmla="*/ 14 h 14"/>
              </a:gdLst>
              <a:ahLst/>
              <a:cxnLst>
                <a:cxn ang="T10">
                  <a:pos x="T0" y="T1"/>
                </a:cxn>
                <a:cxn ang="T11">
                  <a:pos x="T2" y="T3"/>
                </a:cxn>
                <a:cxn ang="T12">
                  <a:pos x="T4" y="T5"/>
                </a:cxn>
                <a:cxn ang="T13">
                  <a:pos x="T6" y="T7"/>
                </a:cxn>
                <a:cxn ang="T14">
                  <a:pos x="T8" y="T9"/>
                </a:cxn>
              </a:cxnLst>
              <a:rect l="T15" t="T16" r="T17" b="T18"/>
              <a:pathLst>
                <a:path w="43" h="14">
                  <a:moveTo>
                    <a:pt x="43" y="14"/>
                  </a:moveTo>
                  <a:lnTo>
                    <a:pt x="43" y="0"/>
                  </a:lnTo>
                  <a:lnTo>
                    <a:pt x="21" y="0"/>
                  </a:lnTo>
                  <a:lnTo>
                    <a:pt x="21"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98" name="Freeform 7"/>
            <p:cNvSpPr>
              <a:spLocks/>
            </p:cNvSpPr>
            <p:nvPr/>
          </p:nvSpPr>
          <p:spPr bwMode="auto">
            <a:xfrm>
              <a:off x="5248275" y="814388"/>
              <a:ext cx="868363" cy="282575"/>
            </a:xfrm>
            <a:custGeom>
              <a:avLst/>
              <a:gdLst>
                <a:gd name="T0" fmla="*/ 43 w 43"/>
                <a:gd name="T1" fmla="*/ 14 h 14"/>
                <a:gd name="T2" fmla="*/ 43 w 43"/>
                <a:gd name="T3" fmla="*/ 0 h 14"/>
                <a:gd name="T4" fmla="*/ 22 w 43"/>
                <a:gd name="T5" fmla="*/ 0 h 14"/>
                <a:gd name="T6" fmla="*/ 22 w 43"/>
                <a:gd name="T7" fmla="*/ 14 h 14"/>
                <a:gd name="T8" fmla="*/ 0 w 43"/>
                <a:gd name="T9" fmla="*/ 14 h 14"/>
                <a:gd name="T10" fmla="*/ 0 60000 65536"/>
                <a:gd name="T11" fmla="*/ 0 60000 65536"/>
                <a:gd name="T12" fmla="*/ 0 60000 65536"/>
                <a:gd name="T13" fmla="*/ 0 60000 65536"/>
                <a:gd name="T14" fmla="*/ 0 60000 65536"/>
                <a:gd name="T15" fmla="*/ 0 w 43"/>
                <a:gd name="T16" fmla="*/ 0 h 14"/>
                <a:gd name="T17" fmla="*/ 43 w 43"/>
                <a:gd name="T18" fmla="*/ 14 h 14"/>
              </a:gdLst>
              <a:ahLst/>
              <a:cxnLst>
                <a:cxn ang="T10">
                  <a:pos x="T0" y="T1"/>
                </a:cxn>
                <a:cxn ang="T11">
                  <a:pos x="T2" y="T3"/>
                </a:cxn>
                <a:cxn ang="T12">
                  <a:pos x="T4" y="T5"/>
                </a:cxn>
                <a:cxn ang="T13">
                  <a:pos x="T6" y="T7"/>
                </a:cxn>
                <a:cxn ang="T14">
                  <a:pos x="T8" y="T9"/>
                </a:cxn>
              </a:cxnLst>
              <a:rect l="T15" t="T16" r="T17" b="T18"/>
              <a:pathLst>
                <a:path w="43" h="14">
                  <a:moveTo>
                    <a:pt x="43" y="14"/>
                  </a:moveTo>
                  <a:lnTo>
                    <a:pt x="43" y="0"/>
                  </a:lnTo>
                  <a:lnTo>
                    <a:pt x="22" y="0"/>
                  </a:lnTo>
                  <a:lnTo>
                    <a:pt x="22"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99" name="Freeform 8"/>
            <p:cNvSpPr>
              <a:spLocks/>
            </p:cNvSpPr>
            <p:nvPr/>
          </p:nvSpPr>
          <p:spPr bwMode="auto">
            <a:xfrm>
              <a:off x="6116638" y="814388"/>
              <a:ext cx="868362" cy="282575"/>
            </a:xfrm>
            <a:custGeom>
              <a:avLst/>
              <a:gdLst>
                <a:gd name="T0" fmla="*/ 43 w 43"/>
                <a:gd name="T1" fmla="*/ 14 h 14"/>
                <a:gd name="T2" fmla="*/ 43 w 43"/>
                <a:gd name="T3" fmla="*/ 0 h 14"/>
                <a:gd name="T4" fmla="*/ 22 w 43"/>
                <a:gd name="T5" fmla="*/ 0 h 14"/>
                <a:gd name="T6" fmla="*/ 22 w 43"/>
                <a:gd name="T7" fmla="*/ 14 h 14"/>
                <a:gd name="T8" fmla="*/ 0 w 43"/>
                <a:gd name="T9" fmla="*/ 14 h 14"/>
                <a:gd name="T10" fmla="*/ 0 60000 65536"/>
                <a:gd name="T11" fmla="*/ 0 60000 65536"/>
                <a:gd name="T12" fmla="*/ 0 60000 65536"/>
                <a:gd name="T13" fmla="*/ 0 60000 65536"/>
                <a:gd name="T14" fmla="*/ 0 60000 65536"/>
                <a:gd name="T15" fmla="*/ 0 w 43"/>
                <a:gd name="T16" fmla="*/ 0 h 14"/>
                <a:gd name="T17" fmla="*/ 43 w 43"/>
                <a:gd name="T18" fmla="*/ 14 h 14"/>
              </a:gdLst>
              <a:ahLst/>
              <a:cxnLst>
                <a:cxn ang="T10">
                  <a:pos x="T0" y="T1"/>
                </a:cxn>
                <a:cxn ang="T11">
                  <a:pos x="T2" y="T3"/>
                </a:cxn>
                <a:cxn ang="T12">
                  <a:pos x="T4" y="T5"/>
                </a:cxn>
                <a:cxn ang="T13">
                  <a:pos x="T6" y="T7"/>
                </a:cxn>
                <a:cxn ang="T14">
                  <a:pos x="T8" y="T9"/>
                </a:cxn>
              </a:cxnLst>
              <a:rect l="T15" t="T16" r="T17" b="T18"/>
              <a:pathLst>
                <a:path w="43" h="14">
                  <a:moveTo>
                    <a:pt x="43" y="14"/>
                  </a:moveTo>
                  <a:lnTo>
                    <a:pt x="43" y="0"/>
                  </a:lnTo>
                  <a:lnTo>
                    <a:pt x="22" y="0"/>
                  </a:lnTo>
                  <a:lnTo>
                    <a:pt x="22"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4000" name="Freeform 9"/>
            <p:cNvSpPr>
              <a:spLocks/>
            </p:cNvSpPr>
            <p:nvPr/>
          </p:nvSpPr>
          <p:spPr bwMode="auto">
            <a:xfrm>
              <a:off x="6985000" y="814388"/>
              <a:ext cx="887413" cy="282575"/>
            </a:xfrm>
            <a:custGeom>
              <a:avLst/>
              <a:gdLst>
                <a:gd name="T0" fmla="*/ 44 w 44"/>
                <a:gd name="T1" fmla="*/ 14 h 14"/>
                <a:gd name="T2" fmla="*/ 44 w 44"/>
                <a:gd name="T3" fmla="*/ 0 h 14"/>
                <a:gd name="T4" fmla="*/ 22 w 44"/>
                <a:gd name="T5" fmla="*/ 0 h 14"/>
                <a:gd name="T6" fmla="*/ 22 w 44"/>
                <a:gd name="T7" fmla="*/ 14 h 14"/>
                <a:gd name="T8" fmla="*/ 0 w 44"/>
                <a:gd name="T9" fmla="*/ 14 h 14"/>
                <a:gd name="T10" fmla="*/ 0 60000 65536"/>
                <a:gd name="T11" fmla="*/ 0 60000 65536"/>
                <a:gd name="T12" fmla="*/ 0 60000 65536"/>
                <a:gd name="T13" fmla="*/ 0 60000 65536"/>
                <a:gd name="T14" fmla="*/ 0 60000 65536"/>
                <a:gd name="T15" fmla="*/ 0 w 44"/>
                <a:gd name="T16" fmla="*/ 0 h 14"/>
                <a:gd name="T17" fmla="*/ 44 w 44"/>
                <a:gd name="T18" fmla="*/ 14 h 14"/>
              </a:gdLst>
              <a:ahLst/>
              <a:cxnLst>
                <a:cxn ang="T10">
                  <a:pos x="T0" y="T1"/>
                </a:cxn>
                <a:cxn ang="T11">
                  <a:pos x="T2" y="T3"/>
                </a:cxn>
                <a:cxn ang="T12">
                  <a:pos x="T4" y="T5"/>
                </a:cxn>
                <a:cxn ang="T13">
                  <a:pos x="T6" y="T7"/>
                </a:cxn>
                <a:cxn ang="T14">
                  <a:pos x="T8" y="T9"/>
                </a:cxn>
              </a:cxnLst>
              <a:rect l="T15" t="T16" r="T17" b="T18"/>
              <a:pathLst>
                <a:path w="44" h="14">
                  <a:moveTo>
                    <a:pt x="44" y="14"/>
                  </a:moveTo>
                  <a:lnTo>
                    <a:pt x="44" y="0"/>
                  </a:lnTo>
                  <a:lnTo>
                    <a:pt x="22" y="0"/>
                  </a:lnTo>
                  <a:lnTo>
                    <a:pt x="22"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4001" name="Freeform 98"/>
            <p:cNvSpPr>
              <a:spLocks/>
            </p:cNvSpPr>
            <p:nvPr/>
          </p:nvSpPr>
          <p:spPr bwMode="auto">
            <a:xfrm>
              <a:off x="7872413" y="814388"/>
              <a:ext cx="565150" cy="282575"/>
            </a:xfrm>
            <a:custGeom>
              <a:avLst/>
              <a:gdLst>
                <a:gd name="T0" fmla="*/ 28 w 28"/>
                <a:gd name="T1" fmla="*/ 0 h 14"/>
                <a:gd name="T2" fmla="*/ 21 w 28"/>
                <a:gd name="T3" fmla="*/ 0 h 14"/>
                <a:gd name="T4" fmla="*/ 21 w 28"/>
                <a:gd name="T5" fmla="*/ 14 h 14"/>
                <a:gd name="T6" fmla="*/ 0 w 28"/>
                <a:gd name="T7" fmla="*/ 14 h 14"/>
                <a:gd name="T8" fmla="*/ 0 60000 65536"/>
                <a:gd name="T9" fmla="*/ 0 60000 65536"/>
                <a:gd name="T10" fmla="*/ 0 60000 65536"/>
                <a:gd name="T11" fmla="*/ 0 60000 65536"/>
                <a:gd name="T12" fmla="*/ 0 w 28"/>
                <a:gd name="T13" fmla="*/ 0 h 14"/>
                <a:gd name="T14" fmla="*/ 28 w 28"/>
                <a:gd name="T15" fmla="*/ 14 h 14"/>
              </a:gdLst>
              <a:ahLst/>
              <a:cxnLst>
                <a:cxn ang="T8">
                  <a:pos x="T0" y="T1"/>
                </a:cxn>
                <a:cxn ang="T9">
                  <a:pos x="T2" y="T3"/>
                </a:cxn>
                <a:cxn ang="T10">
                  <a:pos x="T4" y="T5"/>
                </a:cxn>
                <a:cxn ang="T11">
                  <a:pos x="T6" y="T7"/>
                </a:cxn>
              </a:cxnLst>
              <a:rect l="T12" t="T13" r="T14" b="T15"/>
              <a:pathLst>
                <a:path w="28" h="14">
                  <a:moveTo>
                    <a:pt x="28" y="0"/>
                  </a:moveTo>
                  <a:lnTo>
                    <a:pt x="21" y="0"/>
                  </a:lnTo>
                  <a:lnTo>
                    <a:pt x="21"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123992" name="Rectangle 99"/>
          <p:cNvSpPr>
            <a:spLocks noChangeArrowheads="1"/>
          </p:cNvSpPr>
          <p:nvPr/>
        </p:nvSpPr>
        <p:spPr bwMode="auto">
          <a:xfrm>
            <a:off x="5449888" y="2301875"/>
            <a:ext cx="1778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latin typeface="Nimbus Roman No9 L"/>
              </a:rPr>
              <a:t>#2</a:t>
            </a:r>
            <a:endParaRPr lang="en-US" altLang="en-US"/>
          </a:p>
        </p:txBody>
      </p:sp>
      <p:sp>
        <p:nvSpPr>
          <p:cNvPr id="123993" name="Rectangle 100"/>
          <p:cNvSpPr>
            <a:spLocks noChangeArrowheads="1"/>
          </p:cNvSpPr>
          <p:nvPr/>
        </p:nvSpPr>
        <p:spPr bwMode="auto">
          <a:xfrm>
            <a:off x="6318250" y="2301875"/>
            <a:ext cx="1778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latin typeface="Nimbus Roman No9 L"/>
              </a:rPr>
              <a:t>#3</a:t>
            </a:r>
            <a:endParaRPr lang="en-US" altLang="en-US"/>
          </a:p>
        </p:txBody>
      </p:sp>
      <p:sp>
        <p:nvSpPr>
          <p:cNvPr id="100" name="Rounded Rectangular Callout 99"/>
          <p:cNvSpPr/>
          <p:nvPr/>
        </p:nvSpPr>
        <p:spPr>
          <a:xfrm>
            <a:off x="6067423" y="1318547"/>
            <a:ext cx="2924177" cy="1272253"/>
          </a:xfrm>
          <a:prstGeom prst="wedgeRoundRectCallout">
            <a:avLst>
              <a:gd name="adj1" fmla="val -138843"/>
              <a:gd name="adj2" fmla="val -28437"/>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lIns="36000" tIns="36000" rIns="36000" bIns="36000" rtlCol="0" anchor="ctr">
            <a:spAutoFit/>
          </a:bodyPr>
          <a:lstStyle/>
          <a:p>
            <a:pPr algn="just"/>
            <a:r>
              <a:rPr lang="en-IN" sz="1400" dirty="0"/>
              <a:t>The initiator removes the address, from the AD lines</a:t>
            </a:r>
          </a:p>
          <a:p>
            <a:pPr algn="just"/>
            <a:r>
              <a:rPr lang="en-IN" sz="1400" dirty="0"/>
              <a:t>The selected target asserts DEVSEL# to indicate recognized its address and is ready to respond</a:t>
            </a:r>
          </a:p>
        </p:txBody>
      </p:sp>
    </p:spTree>
    <p:extLst>
      <p:ext uri="{BB962C8B-B14F-4D97-AF65-F5344CB8AC3E}">
        <p14:creationId xmlns:p14="http://schemas.microsoft.com/office/powerpoint/2010/main" val="29691690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Line 10"/>
          <p:cNvSpPr>
            <a:spLocks noChangeShapeType="1"/>
          </p:cNvSpPr>
          <p:nvPr/>
        </p:nvSpPr>
        <p:spPr bwMode="auto">
          <a:xfrm flipV="1">
            <a:off x="2200275" y="1238250"/>
            <a:ext cx="1588" cy="45227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06" name="Line 11"/>
          <p:cNvSpPr>
            <a:spLocks noChangeShapeType="1"/>
          </p:cNvSpPr>
          <p:nvPr/>
        </p:nvSpPr>
        <p:spPr bwMode="auto">
          <a:xfrm flipV="1">
            <a:off x="3068638" y="3419475"/>
            <a:ext cx="1587" cy="23415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07" name="Line 12"/>
          <p:cNvSpPr>
            <a:spLocks noChangeShapeType="1"/>
          </p:cNvSpPr>
          <p:nvPr/>
        </p:nvSpPr>
        <p:spPr bwMode="auto">
          <a:xfrm flipV="1">
            <a:off x="3935413" y="3419475"/>
            <a:ext cx="1587" cy="23415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08" name="Line 13"/>
          <p:cNvSpPr>
            <a:spLocks noChangeShapeType="1"/>
          </p:cNvSpPr>
          <p:nvPr/>
        </p:nvSpPr>
        <p:spPr bwMode="auto">
          <a:xfrm flipV="1">
            <a:off x="4803775" y="3419475"/>
            <a:ext cx="1588" cy="23415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09" name="Line 14"/>
          <p:cNvSpPr>
            <a:spLocks noChangeShapeType="1"/>
          </p:cNvSpPr>
          <p:nvPr/>
        </p:nvSpPr>
        <p:spPr bwMode="auto">
          <a:xfrm flipV="1">
            <a:off x="5692775" y="3419475"/>
            <a:ext cx="1588" cy="23415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10" name="Line 15"/>
          <p:cNvSpPr>
            <a:spLocks noChangeShapeType="1"/>
          </p:cNvSpPr>
          <p:nvPr/>
        </p:nvSpPr>
        <p:spPr bwMode="auto">
          <a:xfrm flipV="1">
            <a:off x="6561138" y="3419475"/>
            <a:ext cx="1587" cy="23415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11" name="Line 16"/>
          <p:cNvSpPr>
            <a:spLocks noChangeShapeType="1"/>
          </p:cNvSpPr>
          <p:nvPr/>
        </p:nvSpPr>
        <p:spPr bwMode="auto">
          <a:xfrm flipV="1">
            <a:off x="7427913" y="3419475"/>
            <a:ext cx="1587" cy="23415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12" name="Line 17"/>
          <p:cNvSpPr>
            <a:spLocks noChangeShapeType="1"/>
          </p:cNvSpPr>
          <p:nvPr/>
        </p:nvSpPr>
        <p:spPr bwMode="auto">
          <a:xfrm flipV="1">
            <a:off x="8296275" y="1238250"/>
            <a:ext cx="1588" cy="45227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13" name="Rectangle 18"/>
          <p:cNvSpPr>
            <a:spLocks noChangeArrowheads="1"/>
          </p:cNvSpPr>
          <p:nvPr/>
        </p:nvSpPr>
        <p:spPr bwMode="auto">
          <a:xfrm>
            <a:off x="2582863" y="288925"/>
            <a:ext cx="2016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1</a:t>
            </a:r>
            <a:endParaRPr lang="en-US" altLang="en-US"/>
          </a:p>
        </p:txBody>
      </p:sp>
      <p:sp>
        <p:nvSpPr>
          <p:cNvPr id="123914" name="Rectangle 19"/>
          <p:cNvSpPr>
            <a:spLocks noChangeArrowheads="1"/>
          </p:cNvSpPr>
          <p:nvPr/>
        </p:nvSpPr>
        <p:spPr bwMode="auto">
          <a:xfrm>
            <a:off x="3451225" y="288925"/>
            <a:ext cx="20161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2</a:t>
            </a:r>
            <a:endParaRPr lang="en-US" altLang="en-US"/>
          </a:p>
        </p:txBody>
      </p:sp>
      <p:sp>
        <p:nvSpPr>
          <p:cNvPr id="123915" name="Rectangle 20"/>
          <p:cNvSpPr>
            <a:spLocks noChangeArrowheads="1"/>
          </p:cNvSpPr>
          <p:nvPr/>
        </p:nvSpPr>
        <p:spPr bwMode="auto">
          <a:xfrm>
            <a:off x="4319588" y="288925"/>
            <a:ext cx="2016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3</a:t>
            </a:r>
            <a:endParaRPr lang="en-US" altLang="en-US"/>
          </a:p>
        </p:txBody>
      </p:sp>
      <p:sp>
        <p:nvSpPr>
          <p:cNvPr id="123916" name="Rectangle 21"/>
          <p:cNvSpPr>
            <a:spLocks noChangeArrowheads="1"/>
          </p:cNvSpPr>
          <p:nvPr/>
        </p:nvSpPr>
        <p:spPr bwMode="auto">
          <a:xfrm>
            <a:off x="5208588" y="288925"/>
            <a:ext cx="2016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4</a:t>
            </a:r>
            <a:endParaRPr lang="en-US" altLang="en-US"/>
          </a:p>
        </p:txBody>
      </p:sp>
      <p:sp>
        <p:nvSpPr>
          <p:cNvPr id="123917" name="Rectangle 22"/>
          <p:cNvSpPr>
            <a:spLocks noChangeArrowheads="1"/>
          </p:cNvSpPr>
          <p:nvPr/>
        </p:nvSpPr>
        <p:spPr bwMode="auto">
          <a:xfrm>
            <a:off x="6075363" y="288925"/>
            <a:ext cx="2016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5</a:t>
            </a:r>
            <a:endParaRPr lang="en-US" altLang="en-US"/>
          </a:p>
        </p:txBody>
      </p:sp>
      <p:sp>
        <p:nvSpPr>
          <p:cNvPr id="123918" name="Rectangle 23"/>
          <p:cNvSpPr>
            <a:spLocks noChangeArrowheads="1"/>
          </p:cNvSpPr>
          <p:nvPr/>
        </p:nvSpPr>
        <p:spPr bwMode="auto">
          <a:xfrm>
            <a:off x="6943725" y="288925"/>
            <a:ext cx="20161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6</a:t>
            </a:r>
            <a:endParaRPr lang="en-US" altLang="en-US"/>
          </a:p>
        </p:txBody>
      </p:sp>
      <p:sp>
        <p:nvSpPr>
          <p:cNvPr id="123919" name="Rectangle 24"/>
          <p:cNvSpPr>
            <a:spLocks noChangeArrowheads="1"/>
          </p:cNvSpPr>
          <p:nvPr/>
        </p:nvSpPr>
        <p:spPr bwMode="auto">
          <a:xfrm>
            <a:off x="7812088" y="288925"/>
            <a:ext cx="2016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7</a:t>
            </a:r>
            <a:endParaRPr lang="en-US" altLang="en-US"/>
          </a:p>
        </p:txBody>
      </p:sp>
      <p:sp>
        <p:nvSpPr>
          <p:cNvPr id="123920" name="Freeform 25"/>
          <p:cNvSpPr>
            <a:spLocks/>
          </p:cNvSpPr>
          <p:nvPr/>
        </p:nvSpPr>
        <p:spPr bwMode="auto">
          <a:xfrm>
            <a:off x="1755775" y="1541463"/>
            <a:ext cx="6681788" cy="282575"/>
          </a:xfrm>
          <a:custGeom>
            <a:avLst/>
            <a:gdLst>
              <a:gd name="T0" fmla="*/ 331 w 331"/>
              <a:gd name="T1" fmla="*/ 0 h 14"/>
              <a:gd name="T2" fmla="*/ 209 w 331"/>
              <a:gd name="T3" fmla="*/ 0 h 14"/>
              <a:gd name="T4" fmla="*/ 209 w 331"/>
              <a:gd name="T5" fmla="*/ 14 h 14"/>
              <a:gd name="T6" fmla="*/ 36 w 331"/>
              <a:gd name="T7" fmla="*/ 14 h 14"/>
              <a:gd name="T8" fmla="*/ 36 w 331"/>
              <a:gd name="T9" fmla="*/ 0 h 14"/>
              <a:gd name="T10" fmla="*/ 0 w 331"/>
              <a:gd name="T11" fmla="*/ 0 h 14"/>
              <a:gd name="T12" fmla="*/ 0 60000 65536"/>
              <a:gd name="T13" fmla="*/ 0 60000 65536"/>
              <a:gd name="T14" fmla="*/ 0 60000 65536"/>
              <a:gd name="T15" fmla="*/ 0 60000 65536"/>
              <a:gd name="T16" fmla="*/ 0 60000 65536"/>
              <a:gd name="T17" fmla="*/ 0 60000 65536"/>
              <a:gd name="T18" fmla="*/ 0 w 331"/>
              <a:gd name="T19" fmla="*/ 0 h 14"/>
              <a:gd name="T20" fmla="*/ 331 w 331"/>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331" h="14">
                <a:moveTo>
                  <a:pt x="331" y="0"/>
                </a:moveTo>
                <a:lnTo>
                  <a:pt x="209" y="0"/>
                </a:lnTo>
                <a:lnTo>
                  <a:pt x="209" y="14"/>
                </a:lnTo>
                <a:lnTo>
                  <a:pt x="36" y="14"/>
                </a:lnTo>
                <a:lnTo>
                  <a:pt x="36" y="0"/>
                </a:lnTo>
                <a:lnTo>
                  <a:pt x="0" y="0"/>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21" name="Line 26"/>
          <p:cNvSpPr>
            <a:spLocks noChangeShapeType="1"/>
          </p:cNvSpPr>
          <p:nvPr/>
        </p:nvSpPr>
        <p:spPr bwMode="auto">
          <a:xfrm flipH="1">
            <a:off x="1755775" y="2409825"/>
            <a:ext cx="727075" cy="1588"/>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22" name="Freeform 27"/>
          <p:cNvSpPr>
            <a:spLocks/>
          </p:cNvSpPr>
          <p:nvPr/>
        </p:nvSpPr>
        <p:spPr bwMode="auto">
          <a:xfrm>
            <a:off x="2482850" y="2268538"/>
            <a:ext cx="80963" cy="282575"/>
          </a:xfrm>
          <a:custGeom>
            <a:avLst/>
            <a:gdLst>
              <a:gd name="T0" fmla="*/ 4 w 4"/>
              <a:gd name="T1" fmla="*/ 14 h 14"/>
              <a:gd name="T2" fmla="*/ 0 w 4"/>
              <a:gd name="T3" fmla="*/ 7 h 14"/>
              <a:gd name="T4" fmla="*/ 4 w 4"/>
              <a:gd name="T5" fmla="*/ 0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4" y="14"/>
                </a:moveTo>
                <a:lnTo>
                  <a:pt x="0" y="7"/>
                </a:lnTo>
                <a:lnTo>
                  <a:pt x="4" y="0"/>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23" name="Freeform 28"/>
          <p:cNvSpPr>
            <a:spLocks/>
          </p:cNvSpPr>
          <p:nvPr/>
        </p:nvSpPr>
        <p:spPr bwMode="auto">
          <a:xfrm>
            <a:off x="3351213" y="2268538"/>
            <a:ext cx="79375" cy="282575"/>
          </a:xfrm>
          <a:custGeom>
            <a:avLst/>
            <a:gdLst>
              <a:gd name="T0" fmla="*/ 0 w 4"/>
              <a:gd name="T1" fmla="*/ 0 h 14"/>
              <a:gd name="T2" fmla="*/ 4 w 4"/>
              <a:gd name="T3" fmla="*/ 7 h 14"/>
              <a:gd name="T4" fmla="*/ 0 w 4"/>
              <a:gd name="T5" fmla="*/ 14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0" y="0"/>
                </a:moveTo>
                <a:lnTo>
                  <a:pt x="4" y="7"/>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24" name="Line 29"/>
          <p:cNvSpPr>
            <a:spLocks noChangeShapeType="1"/>
          </p:cNvSpPr>
          <p:nvPr/>
        </p:nvSpPr>
        <p:spPr bwMode="auto">
          <a:xfrm flipH="1">
            <a:off x="2563813" y="2268538"/>
            <a:ext cx="787400" cy="1587"/>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25" name="Line 30"/>
          <p:cNvSpPr>
            <a:spLocks noChangeShapeType="1"/>
          </p:cNvSpPr>
          <p:nvPr/>
        </p:nvSpPr>
        <p:spPr bwMode="auto">
          <a:xfrm flipH="1">
            <a:off x="2563813" y="2551113"/>
            <a:ext cx="787400" cy="1587"/>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26" name="Freeform 31"/>
          <p:cNvSpPr>
            <a:spLocks/>
          </p:cNvSpPr>
          <p:nvPr/>
        </p:nvSpPr>
        <p:spPr bwMode="auto">
          <a:xfrm>
            <a:off x="4238625" y="2268538"/>
            <a:ext cx="60325" cy="282575"/>
          </a:xfrm>
          <a:custGeom>
            <a:avLst/>
            <a:gdLst>
              <a:gd name="T0" fmla="*/ 3 w 3"/>
              <a:gd name="T1" fmla="*/ 14 h 14"/>
              <a:gd name="T2" fmla="*/ 0 w 3"/>
              <a:gd name="T3" fmla="*/ 7 h 14"/>
              <a:gd name="T4" fmla="*/ 3 w 3"/>
              <a:gd name="T5" fmla="*/ 0 h 14"/>
              <a:gd name="T6" fmla="*/ 0 60000 65536"/>
              <a:gd name="T7" fmla="*/ 0 60000 65536"/>
              <a:gd name="T8" fmla="*/ 0 60000 65536"/>
              <a:gd name="T9" fmla="*/ 0 w 3"/>
              <a:gd name="T10" fmla="*/ 0 h 14"/>
              <a:gd name="T11" fmla="*/ 3 w 3"/>
              <a:gd name="T12" fmla="*/ 14 h 14"/>
            </a:gdLst>
            <a:ahLst/>
            <a:cxnLst>
              <a:cxn ang="T6">
                <a:pos x="T0" y="T1"/>
              </a:cxn>
              <a:cxn ang="T7">
                <a:pos x="T2" y="T3"/>
              </a:cxn>
              <a:cxn ang="T8">
                <a:pos x="T4" y="T5"/>
              </a:cxn>
            </a:cxnLst>
            <a:rect l="T9" t="T10" r="T11" b="T12"/>
            <a:pathLst>
              <a:path w="3" h="14">
                <a:moveTo>
                  <a:pt x="3" y="14"/>
                </a:moveTo>
                <a:lnTo>
                  <a:pt x="0" y="7"/>
                </a:lnTo>
                <a:lnTo>
                  <a:pt x="3" y="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27" name="Freeform 32"/>
          <p:cNvSpPr>
            <a:spLocks/>
          </p:cNvSpPr>
          <p:nvPr/>
        </p:nvSpPr>
        <p:spPr bwMode="auto">
          <a:xfrm>
            <a:off x="5026025" y="2268538"/>
            <a:ext cx="80963" cy="282575"/>
          </a:xfrm>
          <a:custGeom>
            <a:avLst/>
            <a:gdLst>
              <a:gd name="T0" fmla="*/ 0 w 4"/>
              <a:gd name="T1" fmla="*/ 0 h 14"/>
              <a:gd name="T2" fmla="*/ 4 w 4"/>
              <a:gd name="T3" fmla="*/ 7 h 14"/>
              <a:gd name="T4" fmla="*/ 0 w 4"/>
              <a:gd name="T5" fmla="*/ 14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0" y="0"/>
                </a:moveTo>
                <a:lnTo>
                  <a:pt x="4" y="7"/>
                </a:lnTo>
                <a:lnTo>
                  <a:pt x="0" y="14"/>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28" name="Line 33"/>
          <p:cNvSpPr>
            <a:spLocks noChangeShapeType="1"/>
          </p:cNvSpPr>
          <p:nvPr/>
        </p:nvSpPr>
        <p:spPr bwMode="auto">
          <a:xfrm flipH="1">
            <a:off x="4298950" y="2268538"/>
            <a:ext cx="727075"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29" name="Line 34"/>
          <p:cNvSpPr>
            <a:spLocks noChangeShapeType="1"/>
          </p:cNvSpPr>
          <p:nvPr/>
        </p:nvSpPr>
        <p:spPr bwMode="auto">
          <a:xfrm flipH="1">
            <a:off x="4298950" y="2551113"/>
            <a:ext cx="727075"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30" name="Freeform 35"/>
          <p:cNvSpPr>
            <a:spLocks/>
          </p:cNvSpPr>
          <p:nvPr/>
        </p:nvSpPr>
        <p:spPr bwMode="auto">
          <a:xfrm>
            <a:off x="6843713" y="2268538"/>
            <a:ext cx="80962" cy="282575"/>
          </a:xfrm>
          <a:custGeom>
            <a:avLst/>
            <a:gdLst>
              <a:gd name="T0" fmla="*/ 4 w 4"/>
              <a:gd name="T1" fmla="*/ 14 h 14"/>
              <a:gd name="T2" fmla="*/ 0 w 4"/>
              <a:gd name="T3" fmla="*/ 7 h 14"/>
              <a:gd name="T4" fmla="*/ 4 w 4"/>
              <a:gd name="T5" fmla="*/ 0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4" y="14"/>
                </a:moveTo>
                <a:lnTo>
                  <a:pt x="0" y="7"/>
                </a:lnTo>
                <a:lnTo>
                  <a:pt x="4" y="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31" name="Freeform 36"/>
          <p:cNvSpPr>
            <a:spLocks/>
          </p:cNvSpPr>
          <p:nvPr/>
        </p:nvSpPr>
        <p:spPr bwMode="auto">
          <a:xfrm>
            <a:off x="7650163" y="2268538"/>
            <a:ext cx="60325" cy="282575"/>
          </a:xfrm>
          <a:custGeom>
            <a:avLst/>
            <a:gdLst>
              <a:gd name="T0" fmla="*/ 0 w 3"/>
              <a:gd name="T1" fmla="*/ 0 h 14"/>
              <a:gd name="T2" fmla="*/ 3 w 3"/>
              <a:gd name="T3" fmla="*/ 7 h 14"/>
              <a:gd name="T4" fmla="*/ 0 w 3"/>
              <a:gd name="T5" fmla="*/ 14 h 14"/>
              <a:gd name="T6" fmla="*/ 0 60000 65536"/>
              <a:gd name="T7" fmla="*/ 0 60000 65536"/>
              <a:gd name="T8" fmla="*/ 0 60000 65536"/>
              <a:gd name="T9" fmla="*/ 0 w 3"/>
              <a:gd name="T10" fmla="*/ 0 h 14"/>
              <a:gd name="T11" fmla="*/ 3 w 3"/>
              <a:gd name="T12" fmla="*/ 14 h 14"/>
            </a:gdLst>
            <a:ahLst/>
            <a:cxnLst>
              <a:cxn ang="T6">
                <a:pos x="T0" y="T1"/>
              </a:cxn>
              <a:cxn ang="T7">
                <a:pos x="T2" y="T3"/>
              </a:cxn>
              <a:cxn ang="T8">
                <a:pos x="T4" y="T5"/>
              </a:cxn>
            </a:cxnLst>
            <a:rect l="T9" t="T10" r="T11" b="T12"/>
            <a:pathLst>
              <a:path w="3" h="14">
                <a:moveTo>
                  <a:pt x="0" y="0"/>
                </a:moveTo>
                <a:lnTo>
                  <a:pt x="3" y="7"/>
                </a:lnTo>
                <a:lnTo>
                  <a:pt x="0" y="14"/>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32" name="Line 37"/>
          <p:cNvSpPr>
            <a:spLocks noChangeShapeType="1"/>
          </p:cNvSpPr>
          <p:nvPr/>
        </p:nvSpPr>
        <p:spPr bwMode="auto">
          <a:xfrm flipH="1">
            <a:off x="6924675" y="2268538"/>
            <a:ext cx="725488"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33" name="Freeform 38"/>
          <p:cNvSpPr>
            <a:spLocks/>
          </p:cNvSpPr>
          <p:nvPr/>
        </p:nvSpPr>
        <p:spPr bwMode="auto">
          <a:xfrm>
            <a:off x="2482850" y="2994025"/>
            <a:ext cx="80963" cy="284163"/>
          </a:xfrm>
          <a:custGeom>
            <a:avLst/>
            <a:gdLst>
              <a:gd name="T0" fmla="*/ 4 w 4"/>
              <a:gd name="T1" fmla="*/ 14 h 14"/>
              <a:gd name="T2" fmla="*/ 0 w 4"/>
              <a:gd name="T3" fmla="*/ 7 h 14"/>
              <a:gd name="T4" fmla="*/ 4 w 4"/>
              <a:gd name="T5" fmla="*/ 0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4" y="14"/>
                </a:moveTo>
                <a:lnTo>
                  <a:pt x="0" y="7"/>
                </a:lnTo>
                <a:lnTo>
                  <a:pt x="4" y="0"/>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34" name="Freeform 39"/>
          <p:cNvSpPr>
            <a:spLocks/>
          </p:cNvSpPr>
          <p:nvPr/>
        </p:nvSpPr>
        <p:spPr bwMode="auto">
          <a:xfrm>
            <a:off x="3351213" y="2994025"/>
            <a:ext cx="79375" cy="284163"/>
          </a:xfrm>
          <a:custGeom>
            <a:avLst/>
            <a:gdLst>
              <a:gd name="T0" fmla="*/ 0 w 4"/>
              <a:gd name="T1" fmla="*/ 0 h 14"/>
              <a:gd name="T2" fmla="*/ 4 w 4"/>
              <a:gd name="T3" fmla="*/ 7 h 14"/>
              <a:gd name="T4" fmla="*/ 0 w 4"/>
              <a:gd name="T5" fmla="*/ 14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0" y="0"/>
                </a:moveTo>
                <a:lnTo>
                  <a:pt x="4" y="7"/>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35" name="Line 40"/>
          <p:cNvSpPr>
            <a:spLocks noChangeShapeType="1"/>
          </p:cNvSpPr>
          <p:nvPr/>
        </p:nvSpPr>
        <p:spPr bwMode="auto">
          <a:xfrm flipH="1">
            <a:off x="2563813" y="2994025"/>
            <a:ext cx="787400" cy="1588"/>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36" name="Line 41"/>
          <p:cNvSpPr>
            <a:spLocks noChangeShapeType="1"/>
          </p:cNvSpPr>
          <p:nvPr/>
        </p:nvSpPr>
        <p:spPr bwMode="auto">
          <a:xfrm flipH="1">
            <a:off x="2563813" y="3278188"/>
            <a:ext cx="787400" cy="1587"/>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37" name="Line 42"/>
          <p:cNvSpPr>
            <a:spLocks noChangeShapeType="1"/>
          </p:cNvSpPr>
          <p:nvPr/>
        </p:nvSpPr>
        <p:spPr bwMode="auto">
          <a:xfrm flipH="1">
            <a:off x="1755775" y="3136900"/>
            <a:ext cx="727075" cy="1588"/>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38" name="Freeform 43"/>
          <p:cNvSpPr>
            <a:spLocks/>
          </p:cNvSpPr>
          <p:nvPr/>
        </p:nvSpPr>
        <p:spPr bwMode="auto">
          <a:xfrm>
            <a:off x="3430588" y="2994025"/>
            <a:ext cx="80962" cy="284163"/>
          </a:xfrm>
          <a:custGeom>
            <a:avLst/>
            <a:gdLst>
              <a:gd name="T0" fmla="*/ 4 w 4"/>
              <a:gd name="T1" fmla="*/ 14 h 14"/>
              <a:gd name="T2" fmla="*/ 0 w 4"/>
              <a:gd name="T3" fmla="*/ 7 h 14"/>
              <a:gd name="T4" fmla="*/ 4 w 4"/>
              <a:gd name="T5" fmla="*/ 0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4" y="14"/>
                </a:moveTo>
                <a:lnTo>
                  <a:pt x="0" y="7"/>
                </a:lnTo>
                <a:lnTo>
                  <a:pt x="4" y="0"/>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39" name="Freeform 44"/>
          <p:cNvSpPr>
            <a:spLocks/>
          </p:cNvSpPr>
          <p:nvPr/>
        </p:nvSpPr>
        <p:spPr bwMode="auto">
          <a:xfrm>
            <a:off x="7710488" y="2994025"/>
            <a:ext cx="80962" cy="284163"/>
          </a:xfrm>
          <a:custGeom>
            <a:avLst/>
            <a:gdLst>
              <a:gd name="T0" fmla="*/ 0 w 4"/>
              <a:gd name="T1" fmla="*/ 0 h 14"/>
              <a:gd name="T2" fmla="*/ 4 w 4"/>
              <a:gd name="T3" fmla="*/ 7 h 14"/>
              <a:gd name="T4" fmla="*/ 0 w 4"/>
              <a:gd name="T5" fmla="*/ 14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0" y="0"/>
                </a:moveTo>
                <a:lnTo>
                  <a:pt x="4" y="7"/>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40" name="Line 45"/>
          <p:cNvSpPr>
            <a:spLocks noChangeShapeType="1"/>
          </p:cNvSpPr>
          <p:nvPr/>
        </p:nvSpPr>
        <p:spPr bwMode="auto">
          <a:xfrm flipH="1">
            <a:off x="3511550" y="2994025"/>
            <a:ext cx="4198938" cy="1588"/>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1" name="Line 46"/>
          <p:cNvSpPr>
            <a:spLocks noChangeShapeType="1"/>
          </p:cNvSpPr>
          <p:nvPr/>
        </p:nvSpPr>
        <p:spPr bwMode="auto">
          <a:xfrm flipH="1">
            <a:off x="3511550" y="3278188"/>
            <a:ext cx="4198938" cy="1587"/>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2" name="Line 47"/>
          <p:cNvSpPr>
            <a:spLocks noChangeShapeType="1"/>
          </p:cNvSpPr>
          <p:nvPr/>
        </p:nvSpPr>
        <p:spPr bwMode="auto">
          <a:xfrm flipH="1">
            <a:off x="7791450" y="3136900"/>
            <a:ext cx="646113" cy="1588"/>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3" name="Line 48"/>
          <p:cNvSpPr>
            <a:spLocks noChangeShapeType="1"/>
          </p:cNvSpPr>
          <p:nvPr/>
        </p:nvSpPr>
        <p:spPr bwMode="auto">
          <a:xfrm flipH="1">
            <a:off x="6924675" y="2551113"/>
            <a:ext cx="725488"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4" name="Line 49"/>
          <p:cNvSpPr>
            <a:spLocks noChangeShapeType="1"/>
          </p:cNvSpPr>
          <p:nvPr/>
        </p:nvSpPr>
        <p:spPr bwMode="auto">
          <a:xfrm flipH="1">
            <a:off x="7710488" y="2409825"/>
            <a:ext cx="727075" cy="15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5" name="Freeform 50"/>
          <p:cNvSpPr>
            <a:spLocks/>
          </p:cNvSpPr>
          <p:nvPr/>
        </p:nvSpPr>
        <p:spPr bwMode="auto">
          <a:xfrm>
            <a:off x="1755775" y="5175250"/>
            <a:ext cx="6681788" cy="282575"/>
          </a:xfrm>
          <a:custGeom>
            <a:avLst/>
            <a:gdLst>
              <a:gd name="T0" fmla="*/ 331 w 331"/>
              <a:gd name="T1" fmla="*/ 0 h 14"/>
              <a:gd name="T2" fmla="*/ 295 w 331"/>
              <a:gd name="T3" fmla="*/ 0 h 14"/>
              <a:gd name="T4" fmla="*/ 295 w 331"/>
              <a:gd name="T5" fmla="*/ 14 h 14"/>
              <a:gd name="T6" fmla="*/ 79 w 331"/>
              <a:gd name="T7" fmla="*/ 14 h 14"/>
              <a:gd name="T8" fmla="*/ 79 w 331"/>
              <a:gd name="T9" fmla="*/ 0 h 14"/>
              <a:gd name="T10" fmla="*/ 0 w 331"/>
              <a:gd name="T11" fmla="*/ 0 h 14"/>
              <a:gd name="T12" fmla="*/ 0 60000 65536"/>
              <a:gd name="T13" fmla="*/ 0 60000 65536"/>
              <a:gd name="T14" fmla="*/ 0 60000 65536"/>
              <a:gd name="T15" fmla="*/ 0 60000 65536"/>
              <a:gd name="T16" fmla="*/ 0 60000 65536"/>
              <a:gd name="T17" fmla="*/ 0 60000 65536"/>
              <a:gd name="T18" fmla="*/ 0 w 331"/>
              <a:gd name="T19" fmla="*/ 0 h 14"/>
              <a:gd name="T20" fmla="*/ 331 w 331"/>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331" h="14">
                <a:moveTo>
                  <a:pt x="331" y="0"/>
                </a:moveTo>
                <a:lnTo>
                  <a:pt x="295" y="0"/>
                </a:lnTo>
                <a:lnTo>
                  <a:pt x="295" y="14"/>
                </a:lnTo>
                <a:lnTo>
                  <a:pt x="79" y="14"/>
                </a:lnTo>
                <a:lnTo>
                  <a:pt x="79" y="0"/>
                </a:lnTo>
                <a:lnTo>
                  <a:pt x="0" y="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46" name="Line 51"/>
          <p:cNvSpPr>
            <a:spLocks noChangeShapeType="1"/>
          </p:cNvSpPr>
          <p:nvPr/>
        </p:nvSpPr>
        <p:spPr bwMode="auto">
          <a:xfrm>
            <a:off x="2200275" y="228600"/>
            <a:ext cx="1588"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7" name="Line 52"/>
          <p:cNvSpPr>
            <a:spLocks noChangeShapeType="1"/>
          </p:cNvSpPr>
          <p:nvPr/>
        </p:nvSpPr>
        <p:spPr bwMode="auto">
          <a:xfrm>
            <a:off x="3068638" y="228600"/>
            <a:ext cx="1587"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8" name="Line 53"/>
          <p:cNvSpPr>
            <a:spLocks noChangeShapeType="1"/>
          </p:cNvSpPr>
          <p:nvPr/>
        </p:nvSpPr>
        <p:spPr bwMode="auto">
          <a:xfrm>
            <a:off x="3935413" y="228600"/>
            <a:ext cx="1587"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9" name="Line 54"/>
          <p:cNvSpPr>
            <a:spLocks noChangeShapeType="1"/>
          </p:cNvSpPr>
          <p:nvPr/>
        </p:nvSpPr>
        <p:spPr bwMode="auto">
          <a:xfrm>
            <a:off x="4803775" y="228600"/>
            <a:ext cx="1588"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50" name="Line 55"/>
          <p:cNvSpPr>
            <a:spLocks noChangeShapeType="1"/>
          </p:cNvSpPr>
          <p:nvPr/>
        </p:nvSpPr>
        <p:spPr bwMode="auto">
          <a:xfrm>
            <a:off x="5692775" y="228600"/>
            <a:ext cx="1588"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51" name="Line 56"/>
          <p:cNvSpPr>
            <a:spLocks noChangeShapeType="1"/>
          </p:cNvSpPr>
          <p:nvPr/>
        </p:nvSpPr>
        <p:spPr bwMode="auto">
          <a:xfrm>
            <a:off x="6561138" y="228600"/>
            <a:ext cx="1587"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52" name="Line 57"/>
          <p:cNvSpPr>
            <a:spLocks noChangeShapeType="1"/>
          </p:cNvSpPr>
          <p:nvPr/>
        </p:nvSpPr>
        <p:spPr bwMode="auto">
          <a:xfrm>
            <a:off x="7427913" y="228600"/>
            <a:ext cx="1587"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53" name="Line 58"/>
          <p:cNvSpPr>
            <a:spLocks noChangeShapeType="1"/>
          </p:cNvSpPr>
          <p:nvPr/>
        </p:nvSpPr>
        <p:spPr bwMode="auto">
          <a:xfrm>
            <a:off x="8296275" y="228600"/>
            <a:ext cx="1588"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54" name="Rectangle 59"/>
          <p:cNvSpPr>
            <a:spLocks noChangeArrowheads="1"/>
          </p:cNvSpPr>
          <p:nvPr/>
        </p:nvSpPr>
        <p:spPr bwMode="auto">
          <a:xfrm>
            <a:off x="1109663" y="874713"/>
            <a:ext cx="42386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CLK</a:t>
            </a:r>
            <a:endParaRPr lang="en-US" altLang="en-US"/>
          </a:p>
        </p:txBody>
      </p:sp>
      <p:sp>
        <p:nvSpPr>
          <p:cNvPr id="123955" name="Rectangle 60"/>
          <p:cNvSpPr>
            <a:spLocks noChangeArrowheads="1"/>
          </p:cNvSpPr>
          <p:nvPr/>
        </p:nvSpPr>
        <p:spPr bwMode="auto">
          <a:xfrm>
            <a:off x="908050" y="1601788"/>
            <a:ext cx="74771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Frame#</a:t>
            </a:r>
            <a:endParaRPr lang="en-US" altLang="en-US"/>
          </a:p>
        </p:txBody>
      </p:sp>
      <p:sp>
        <p:nvSpPr>
          <p:cNvPr id="123956" name="Rectangle 61"/>
          <p:cNvSpPr>
            <a:spLocks noChangeArrowheads="1"/>
          </p:cNvSpPr>
          <p:nvPr/>
        </p:nvSpPr>
        <p:spPr bwMode="auto">
          <a:xfrm>
            <a:off x="1211263" y="2347913"/>
            <a:ext cx="363537"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AD</a:t>
            </a:r>
            <a:endParaRPr lang="en-US" altLang="en-US"/>
          </a:p>
        </p:txBody>
      </p:sp>
      <p:sp>
        <p:nvSpPr>
          <p:cNvPr id="123957" name="Rectangle 62"/>
          <p:cNvSpPr>
            <a:spLocks noChangeArrowheads="1"/>
          </p:cNvSpPr>
          <p:nvPr/>
        </p:nvSpPr>
        <p:spPr bwMode="auto">
          <a:xfrm>
            <a:off x="968375" y="3055938"/>
            <a:ext cx="6667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C/BE#</a:t>
            </a:r>
            <a:endParaRPr lang="en-US" altLang="en-US"/>
          </a:p>
        </p:txBody>
      </p:sp>
      <p:sp>
        <p:nvSpPr>
          <p:cNvPr id="123958" name="Rectangle 63"/>
          <p:cNvSpPr>
            <a:spLocks noChangeArrowheads="1"/>
          </p:cNvSpPr>
          <p:nvPr/>
        </p:nvSpPr>
        <p:spPr bwMode="auto">
          <a:xfrm>
            <a:off x="947738" y="3783013"/>
            <a:ext cx="4032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IRD</a:t>
            </a:r>
            <a:endParaRPr lang="en-US" altLang="en-US"/>
          </a:p>
        </p:txBody>
      </p:sp>
      <p:sp>
        <p:nvSpPr>
          <p:cNvPr id="123959" name="Rectangle 64"/>
          <p:cNvSpPr>
            <a:spLocks noChangeArrowheads="1"/>
          </p:cNvSpPr>
          <p:nvPr/>
        </p:nvSpPr>
        <p:spPr bwMode="auto">
          <a:xfrm>
            <a:off x="1250950" y="3783013"/>
            <a:ext cx="3429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Y#</a:t>
            </a:r>
            <a:endParaRPr lang="en-US" altLang="en-US"/>
          </a:p>
        </p:txBody>
      </p:sp>
      <p:sp>
        <p:nvSpPr>
          <p:cNvPr id="123960" name="Rectangle 65"/>
          <p:cNvSpPr>
            <a:spLocks noChangeArrowheads="1"/>
          </p:cNvSpPr>
          <p:nvPr/>
        </p:nvSpPr>
        <p:spPr bwMode="auto">
          <a:xfrm>
            <a:off x="887413" y="4489450"/>
            <a:ext cx="4445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TRD</a:t>
            </a:r>
            <a:endParaRPr lang="en-US" altLang="en-US"/>
          </a:p>
        </p:txBody>
      </p:sp>
      <p:sp>
        <p:nvSpPr>
          <p:cNvPr id="123961" name="Rectangle 66"/>
          <p:cNvSpPr>
            <a:spLocks noChangeArrowheads="1"/>
          </p:cNvSpPr>
          <p:nvPr/>
        </p:nvSpPr>
        <p:spPr bwMode="auto">
          <a:xfrm>
            <a:off x="1250950" y="4489450"/>
            <a:ext cx="3429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Y#</a:t>
            </a:r>
            <a:endParaRPr lang="en-US" altLang="en-US"/>
          </a:p>
        </p:txBody>
      </p:sp>
      <p:sp>
        <p:nvSpPr>
          <p:cNvPr id="123962" name="Rectangle 67"/>
          <p:cNvSpPr>
            <a:spLocks noChangeArrowheads="1"/>
          </p:cNvSpPr>
          <p:nvPr/>
        </p:nvSpPr>
        <p:spPr bwMode="auto">
          <a:xfrm>
            <a:off x="685800" y="5216525"/>
            <a:ext cx="9080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DEVSEL#</a:t>
            </a:r>
            <a:endParaRPr lang="en-US" altLang="en-US"/>
          </a:p>
        </p:txBody>
      </p:sp>
      <p:sp>
        <p:nvSpPr>
          <p:cNvPr id="123963" name="Line 68"/>
          <p:cNvSpPr>
            <a:spLocks noChangeShapeType="1"/>
          </p:cNvSpPr>
          <p:nvPr/>
        </p:nvSpPr>
        <p:spPr bwMode="auto">
          <a:xfrm>
            <a:off x="3068638" y="1238250"/>
            <a:ext cx="1587" cy="88741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64" name="Line 69"/>
          <p:cNvSpPr>
            <a:spLocks noChangeShapeType="1"/>
          </p:cNvSpPr>
          <p:nvPr/>
        </p:nvSpPr>
        <p:spPr bwMode="auto">
          <a:xfrm>
            <a:off x="4803775" y="1238250"/>
            <a:ext cx="1588" cy="88741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65" name="Rectangle 70"/>
          <p:cNvSpPr>
            <a:spLocks noChangeArrowheads="1"/>
          </p:cNvSpPr>
          <p:nvPr/>
        </p:nvSpPr>
        <p:spPr bwMode="auto">
          <a:xfrm>
            <a:off x="2743200" y="2286000"/>
            <a:ext cx="4953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latin typeface="Nimbus Roman No9 L"/>
              </a:rPr>
              <a:t>Adress</a:t>
            </a:r>
            <a:endParaRPr lang="en-US" altLang="en-US"/>
          </a:p>
        </p:txBody>
      </p:sp>
      <p:sp>
        <p:nvSpPr>
          <p:cNvPr id="123966" name="Rectangle 71"/>
          <p:cNvSpPr>
            <a:spLocks noChangeArrowheads="1"/>
          </p:cNvSpPr>
          <p:nvPr/>
        </p:nvSpPr>
        <p:spPr bwMode="auto">
          <a:xfrm>
            <a:off x="4602163" y="2301875"/>
            <a:ext cx="1778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latin typeface="Nimbus Roman No9 L"/>
              </a:rPr>
              <a:t>#1</a:t>
            </a:r>
            <a:endParaRPr lang="en-US" altLang="en-US"/>
          </a:p>
        </p:txBody>
      </p:sp>
      <p:sp>
        <p:nvSpPr>
          <p:cNvPr id="123967" name="Rectangle 72"/>
          <p:cNvSpPr>
            <a:spLocks noChangeArrowheads="1"/>
          </p:cNvSpPr>
          <p:nvPr/>
        </p:nvSpPr>
        <p:spPr bwMode="auto">
          <a:xfrm>
            <a:off x="7186613" y="2301875"/>
            <a:ext cx="1778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latin typeface="Nimbus Roman No9 L"/>
              </a:rPr>
              <a:t>#4</a:t>
            </a:r>
            <a:endParaRPr lang="en-US" altLang="en-US"/>
          </a:p>
        </p:txBody>
      </p:sp>
      <p:sp>
        <p:nvSpPr>
          <p:cNvPr id="123968" name="Line 73"/>
          <p:cNvSpPr>
            <a:spLocks noChangeShapeType="1"/>
          </p:cNvSpPr>
          <p:nvPr/>
        </p:nvSpPr>
        <p:spPr bwMode="auto">
          <a:xfrm>
            <a:off x="3068638" y="2692400"/>
            <a:ext cx="1587" cy="16033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69" name="Rectangle 74"/>
          <p:cNvSpPr>
            <a:spLocks noChangeArrowheads="1"/>
          </p:cNvSpPr>
          <p:nvPr/>
        </p:nvSpPr>
        <p:spPr bwMode="auto">
          <a:xfrm>
            <a:off x="2743200" y="3048000"/>
            <a:ext cx="4349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latin typeface="Nimbus Roman No9 L"/>
              </a:rPr>
              <a:t>Cmnd</a:t>
            </a:r>
            <a:endParaRPr lang="en-US" altLang="en-US"/>
          </a:p>
        </p:txBody>
      </p:sp>
      <p:sp>
        <p:nvSpPr>
          <p:cNvPr id="123970" name="Rectangle 75"/>
          <p:cNvSpPr>
            <a:spLocks noChangeArrowheads="1"/>
          </p:cNvSpPr>
          <p:nvPr/>
        </p:nvSpPr>
        <p:spPr bwMode="auto">
          <a:xfrm>
            <a:off x="5181600" y="3048000"/>
            <a:ext cx="8461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latin typeface="Nimbus Roman No9 L"/>
              </a:rPr>
              <a:t>Byte enable</a:t>
            </a:r>
            <a:endParaRPr lang="en-US" altLang="en-US"/>
          </a:p>
        </p:txBody>
      </p:sp>
      <p:sp>
        <p:nvSpPr>
          <p:cNvPr id="123971" name="Line 76"/>
          <p:cNvSpPr>
            <a:spLocks noChangeShapeType="1"/>
          </p:cNvSpPr>
          <p:nvPr/>
        </p:nvSpPr>
        <p:spPr bwMode="auto">
          <a:xfrm>
            <a:off x="6561138" y="1238250"/>
            <a:ext cx="1587" cy="88741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72" name="Rectangle 78"/>
          <p:cNvSpPr>
            <a:spLocks noChangeArrowheads="1"/>
          </p:cNvSpPr>
          <p:nvPr/>
        </p:nvSpPr>
        <p:spPr bwMode="auto">
          <a:xfrm>
            <a:off x="2590800" y="6172200"/>
            <a:ext cx="441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2000" b="1">
                <a:solidFill>
                  <a:srgbClr val="000000"/>
                </a:solidFill>
                <a:latin typeface="Nimbus Roman No9 L"/>
              </a:rPr>
              <a:t>A read operation on the PCI bus</a:t>
            </a:r>
            <a:endParaRPr lang="en-US" altLang="en-US" sz="2000" b="1"/>
          </a:p>
        </p:txBody>
      </p:sp>
      <p:sp>
        <p:nvSpPr>
          <p:cNvPr id="123973" name="Line 80"/>
          <p:cNvSpPr>
            <a:spLocks noChangeShapeType="1"/>
          </p:cNvSpPr>
          <p:nvPr/>
        </p:nvSpPr>
        <p:spPr bwMode="auto">
          <a:xfrm>
            <a:off x="3935413" y="1238250"/>
            <a:ext cx="1587" cy="16144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74" name="Line 81"/>
          <p:cNvSpPr>
            <a:spLocks noChangeShapeType="1"/>
          </p:cNvSpPr>
          <p:nvPr/>
        </p:nvSpPr>
        <p:spPr bwMode="auto">
          <a:xfrm flipH="1">
            <a:off x="3430588" y="2409825"/>
            <a:ext cx="808037" cy="15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75" name="Line 82"/>
          <p:cNvSpPr>
            <a:spLocks noChangeShapeType="1"/>
          </p:cNvSpPr>
          <p:nvPr/>
        </p:nvSpPr>
        <p:spPr bwMode="auto">
          <a:xfrm>
            <a:off x="4803775" y="2692400"/>
            <a:ext cx="1588" cy="16033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76" name="Line 83"/>
          <p:cNvSpPr>
            <a:spLocks noChangeShapeType="1"/>
          </p:cNvSpPr>
          <p:nvPr/>
        </p:nvSpPr>
        <p:spPr bwMode="auto">
          <a:xfrm>
            <a:off x="5692775" y="1238250"/>
            <a:ext cx="1588" cy="88741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77" name="Line 84"/>
          <p:cNvSpPr>
            <a:spLocks noChangeShapeType="1"/>
          </p:cNvSpPr>
          <p:nvPr/>
        </p:nvSpPr>
        <p:spPr bwMode="auto">
          <a:xfrm>
            <a:off x="5692775" y="2692400"/>
            <a:ext cx="1588" cy="16033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78" name="Line 85"/>
          <p:cNvSpPr>
            <a:spLocks noChangeShapeType="1"/>
          </p:cNvSpPr>
          <p:nvPr/>
        </p:nvSpPr>
        <p:spPr bwMode="auto">
          <a:xfrm>
            <a:off x="6561138" y="2692400"/>
            <a:ext cx="1587" cy="16033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79" name="Line 86"/>
          <p:cNvSpPr>
            <a:spLocks noChangeShapeType="1"/>
          </p:cNvSpPr>
          <p:nvPr/>
        </p:nvSpPr>
        <p:spPr bwMode="auto">
          <a:xfrm>
            <a:off x="7427913" y="1238250"/>
            <a:ext cx="1587" cy="88741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80" name="Line 87"/>
          <p:cNvSpPr>
            <a:spLocks noChangeShapeType="1"/>
          </p:cNvSpPr>
          <p:nvPr/>
        </p:nvSpPr>
        <p:spPr bwMode="auto">
          <a:xfrm>
            <a:off x="7427913" y="2692400"/>
            <a:ext cx="1587" cy="16033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81" name="Freeform 88"/>
          <p:cNvSpPr>
            <a:spLocks/>
          </p:cNvSpPr>
          <p:nvPr/>
        </p:nvSpPr>
        <p:spPr bwMode="auto">
          <a:xfrm>
            <a:off x="5106988" y="2268538"/>
            <a:ext cx="60325" cy="282575"/>
          </a:xfrm>
          <a:custGeom>
            <a:avLst/>
            <a:gdLst>
              <a:gd name="T0" fmla="*/ 3 w 3"/>
              <a:gd name="T1" fmla="*/ 14 h 14"/>
              <a:gd name="T2" fmla="*/ 0 w 3"/>
              <a:gd name="T3" fmla="*/ 7 h 14"/>
              <a:gd name="T4" fmla="*/ 3 w 3"/>
              <a:gd name="T5" fmla="*/ 0 h 14"/>
              <a:gd name="T6" fmla="*/ 0 60000 65536"/>
              <a:gd name="T7" fmla="*/ 0 60000 65536"/>
              <a:gd name="T8" fmla="*/ 0 60000 65536"/>
              <a:gd name="T9" fmla="*/ 0 w 3"/>
              <a:gd name="T10" fmla="*/ 0 h 14"/>
              <a:gd name="T11" fmla="*/ 3 w 3"/>
              <a:gd name="T12" fmla="*/ 14 h 14"/>
            </a:gdLst>
            <a:ahLst/>
            <a:cxnLst>
              <a:cxn ang="T6">
                <a:pos x="T0" y="T1"/>
              </a:cxn>
              <a:cxn ang="T7">
                <a:pos x="T2" y="T3"/>
              </a:cxn>
              <a:cxn ang="T8">
                <a:pos x="T4" y="T5"/>
              </a:cxn>
            </a:cxnLst>
            <a:rect l="T9" t="T10" r="T11" b="T12"/>
            <a:pathLst>
              <a:path w="3" h="14">
                <a:moveTo>
                  <a:pt x="3" y="14"/>
                </a:moveTo>
                <a:lnTo>
                  <a:pt x="0" y="7"/>
                </a:lnTo>
                <a:lnTo>
                  <a:pt x="3" y="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82" name="Freeform 89"/>
          <p:cNvSpPr>
            <a:spLocks/>
          </p:cNvSpPr>
          <p:nvPr/>
        </p:nvSpPr>
        <p:spPr bwMode="auto">
          <a:xfrm>
            <a:off x="5915025" y="2268538"/>
            <a:ext cx="60325" cy="282575"/>
          </a:xfrm>
          <a:custGeom>
            <a:avLst/>
            <a:gdLst>
              <a:gd name="T0" fmla="*/ 0 w 3"/>
              <a:gd name="T1" fmla="*/ 0 h 14"/>
              <a:gd name="T2" fmla="*/ 3 w 3"/>
              <a:gd name="T3" fmla="*/ 7 h 14"/>
              <a:gd name="T4" fmla="*/ 0 w 3"/>
              <a:gd name="T5" fmla="*/ 14 h 14"/>
              <a:gd name="T6" fmla="*/ 0 60000 65536"/>
              <a:gd name="T7" fmla="*/ 0 60000 65536"/>
              <a:gd name="T8" fmla="*/ 0 60000 65536"/>
              <a:gd name="T9" fmla="*/ 0 w 3"/>
              <a:gd name="T10" fmla="*/ 0 h 14"/>
              <a:gd name="T11" fmla="*/ 3 w 3"/>
              <a:gd name="T12" fmla="*/ 14 h 14"/>
            </a:gdLst>
            <a:ahLst/>
            <a:cxnLst>
              <a:cxn ang="T6">
                <a:pos x="T0" y="T1"/>
              </a:cxn>
              <a:cxn ang="T7">
                <a:pos x="T2" y="T3"/>
              </a:cxn>
              <a:cxn ang="T8">
                <a:pos x="T4" y="T5"/>
              </a:cxn>
            </a:cxnLst>
            <a:rect l="T9" t="T10" r="T11" b="T12"/>
            <a:pathLst>
              <a:path w="3" h="14">
                <a:moveTo>
                  <a:pt x="0" y="0"/>
                </a:moveTo>
                <a:lnTo>
                  <a:pt x="3" y="7"/>
                </a:lnTo>
                <a:lnTo>
                  <a:pt x="0" y="14"/>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83" name="Line 90"/>
          <p:cNvSpPr>
            <a:spLocks noChangeShapeType="1"/>
          </p:cNvSpPr>
          <p:nvPr/>
        </p:nvSpPr>
        <p:spPr bwMode="auto">
          <a:xfrm flipH="1">
            <a:off x="5167313" y="2268538"/>
            <a:ext cx="747712"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84" name="Line 91"/>
          <p:cNvSpPr>
            <a:spLocks noChangeShapeType="1"/>
          </p:cNvSpPr>
          <p:nvPr/>
        </p:nvSpPr>
        <p:spPr bwMode="auto">
          <a:xfrm flipH="1">
            <a:off x="5167313" y="2551113"/>
            <a:ext cx="747712"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85" name="Freeform 92"/>
          <p:cNvSpPr>
            <a:spLocks/>
          </p:cNvSpPr>
          <p:nvPr/>
        </p:nvSpPr>
        <p:spPr bwMode="auto">
          <a:xfrm>
            <a:off x="5975350" y="2268538"/>
            <a:ext cx="60325" cy="282575"/>
          </a:xfrm>
          <a:custGeom>
            <a:avLst/>
            <a:gdLst>
              <a:gd name="T0" fmla="*/ 3 w 3"/>
              <a:gd name="T1" fmla="*/ 14 h 14"/>
              <a:gd name="T2" fmla="*/ 0 w 3"/>
              <a:gd name="T3" fmla="*/ 7 h 14"/>
              <a:gd name="T4" fmla="*/ 3 w 3"/>
              <a:gd name="T5" fmla="*/ 0 h 14"/>
              <a:gd name="T6" fmla="*/ 0 60000 65536"/>
              <a:gd name="T7" fmla="*/ 0 60000 65536"/>
              <a:gd name="T8" fmla="*/ 0 60000 65536"/>
              <a:gd name="T9" fmla="*/ 0 w 3"/>
              <a:gd name="T10" fmla="*/ 0 h 14"/>
              <a:gd name="T11" fmla="*/ 3 w 3"/>
              <a:gd name="T12" fmla="*/ 14 h 14"/>
            </a:gdLst>
            <a:ahLst/>
            <a:cxnLst>
              <a:cxn ang="T6">
                <a:pos x="T0" y="T1"/>
              </a:cxn>
              <a:cxn ang="T7">
                <a:pos x="T2" y="T3"/>
              </a:cxn>
              <a:cxn ang="T8">
                <a:pos x="T4" y="T5"/>
              </a:cxn>
            </a:cxnLst>
            <a:rect l="T9" t="T10" r="T11" b="T12"/>
            <a:pathLst>
              <a:path w="3" h="14">
                <a:moveTo>
                  <a:pt x="3" y="14"/>
                </a:moveTo>
                <a:lnTo>
                  <a:pt x="0" y="7"/>
                </a:lnTo>
                <a:lnTo>
                  <a:pt x="3" y="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86" name="Freeform 93"/>
          <p:cNvSpPr>
            <a:spLocks/>
          </p:cNvSpPr>
          <p:nvPr/>
        </p:nvSpPr>
        <p:spPr bwMode="auto">
          <a:xfrm>
            <a:off x="6781800" y="2268538"/>
            <a:ext cx="61913" cy="282575"/>
          </a:xfrm>
          <a:custGeom>
            <a:avLst/>
            <a:gdLst>
              <a:gd name="T0" fmla="*/ 0 w 3"/>
              <a:gd name="T1" fmla="*/ 0 h 14"/>
              <a:gd name="T2" fmla="*/ 3 w 3"/>
              <a:gd name="T3" fmla="*/ 7 h 14"/>
              <a:gd name="T4" fmla="*/ 0 w 3"/>
              <a:gd name="T5" fmla="*/ 14 h 14"/>
              <a:gd name="T6" fmla="*/ 0 60000 65536"/>
              <a:gd name="T7" fmla="*/ 0 60000 65536"/>
              <a:gd name="T8" fmla="*/ 0 60000 65536"/>
              <a:gd name="T9" fmla="*/ 0 w 3"/>
              <a:gd name="T10" fmla="*/ 0 h 14"/>
              <a:gd name="T11" fmla="*/ 3 w 3"/>
              <a:gd name="T12" fmla="*/ 14 h 14"/>
            </a:gdLst>
            <a:ahLst/>
            <a:cxnLst>
              <a:cxn ang="T6">
                <a:pos x="T0" y="T1"/>
              </a:cxn>
              <a:cxn ang="T7">
                <a:pos x="T2" y="T3"/>
              </a:cxn>
              <a:cxn ang="T8">
                <a:pos x="T4" y="T5"/>
              </a:cxn>
            </a:cxnLst>
            <a:rect l="T9" t="T10" r="T11" b="T12"/>
            <a:pathLst>
              <a:path w="3" h="14">
                <a:moveTo>
                  <a:pt x="0" y="0"/>
                </a:moveTo>
                <a:lnTo>
                  <a:pt x="3" y="7"/>
                </a:lnTo>
                <a:lnTo>
                  <a:pt x="0" y="14"/>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87" name="Line 94"/>
          <p:cNvSpPr>
            <a:spLocks noChangeShapeType="1"/>
          </p:cNvSpPr>
          <p:nvPr/>
        </p:nvSpPr>
        <p:spPr bwMode="auto">
          <a:xfrm flipH="1">
            <a:off x="6035675" y="2268538"/>
            <a:ext cx="746125"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88" name="Line 95"/>
          <p:cNvSpPr>
            <a:spLocks noChangeShapeType="1"/>
          </p:cNvSpPr>
          <p:nvPr/>
        </p:nvSpPr>
        <p:spPr bwMode="auto">
          <a:xfrm flipH="1">
            <a:off x="6035675" y="2551113"/>
            <a:ext cx="746125"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89" name="Freeform 96"/>
          <p:cNvSpPr>
            <a:spLocks/>
          </p:cNvSpPr>
          <p:nvPr/>
        </p:nvSpPr>
        <p:spPr bwMode="auto">
          <a:xfrm>
            <a:off x="1755775" y="3721100"/>
            <a:ext cx="6681788" cy="284163"/>
          </a:xfrm>
          <a:custGeom>
            <a:avLst/>
            <a:gdLst>
              <a:gd name="T0" fmla="*/ 331 w 331"/>
              <a:gd name="T1" fmla="*/ 0 h 14"/>
              <a:gd name="T2" fmla="*/ 295 w 331"/>
              <a:gd name="T3" fmla="*/ 0 h 14"/>
              <a:gd name="T4" fmla="*/ 295 w 331"/>
              <a:gd name="T5" fmla="*/ 14 h 14"/>
              <a:gd name="T6" fmla="*/ 123 w 331"/>
              <a:gd name="T7" fmla="*/ 14 h 14"/>
              <a:gd name="T8" fmla="*/ 123 w 331"/>
              <a:gd name="T9" fmla="*/ 0 h 14"/>
              <a:gd name="T10" fmla="*/ 0 w 331"/>
              <a:gd name="T11" fmla="*/ 0 h 14"/>
              <a:gd name="T12" fmla="*/ 0 60000 65536"/>
              <a:gd name="T13" fmla="*/ 0 60000 65536"/>
              <a:gd name="T14" fmla="*/ 0 60000 65536"/>
              <a:gd name="T15" fmla="*/ 0 60000 65536"/>
              <a:gd name="T16" fmla="*/ 0 60000 65536"/>
              <a:gd name="T17" fmla="*/ 0 60000 65536"/>
              <a:gd name="T18" fmla="*/ 0 w 331"/>
              <a:gd name="T19" fmla="*/ 0 h 14"/>
              <a:gd name="T20" fmla="*/ 331 w 331"/>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331" h="14">
                <a:moveTo>
                  <a:pt x="331" y="0"/>
                </a:moveTo>
                <a:lnTo>
                  <a:pt x="295" y="0"/>
                </a:lnTo>
                <a:lnTo>
                  <a:pt x="295" y="14"/>
                </a:lnTo>
                <a:lnTo>
                  <a:pt x="123" y="14"/>
                </a:lnTo>
                <a:lnTo>
                  <a:pt x="123" y="0"/>
                </a:lnTo>
                <a:lnTo>
                  <a:pt x="0" y="0"/>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90" name="Freeform 97"/>
          <p:cNvSpPr>
            <a:spLocks/>
          </p:cNvSpPr>
          <p:nvPr/>
        </p:nvSpPr>
        <p:spPr bwMode="auto">
          <a:xfrm>
            <a:off x="1755775" y="4448175"/>
            <a:ext cx="6681788" cy="284163"/>
          </a:xfrm>
          <a:custGeom>
            <a:avLst/>
            <a:gdLst>
              <a:gd name="T0" fmla="*/ 331 w 331"/>
              <a:gd name="T1" fmla="*/ 0 h 14"/>
              <a:gd name="T2" fmla="*/ 295 w 331"/>
              <a:gd name="T3" fmla="*/ 0 h 14"/>
              <a:gd name="T4" fmla="*/ 295 w 331"/>
              <a:gd name="T5" fmla="*/ 14 h 14"/>
              <a:gd name="T6" fmla="*/ 123 w 331"/>
              <a:gd name="T7" fmla="*/ 14 h 14"/>
              <a:gd name="T8" fmla="*/ 123 w 331"/>
              <a:gd name="T9" fmla="*/ 0 h 14"/>
              <a:gd name="T10" fmla="*/ 0 w 331"/>
              <a:gd name="T11" fmla="*/ 0 h 14"/>
              <a:gd name="T12" fmla="*/ 0 60000 65536"/>
              <a:gd name="T13" fmla="*/ 0 60000 65536"/>
              <a:gd name="T14" fmla="*/ 0 60000 65536"/>
              <a:gd name="T15" fmla="*/ 0 60000 65536"/>
              <a:gd name="T16" fmla="*/ 0 60000 65536"/>
              <a:gd name="T17" fmla="*/ 0 60000 65536"/>
              <a:gd name="T18" fmla="*/ 0 w 331"/>
              <a:gd name="T19" fmla="*/ 0 h 14"/>
              <a:gd name="T20" fmla="*/ 331 w 331"/>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331" h="14">
                <a:moveTo>
                  <a:pt x="331" y="0"/>
                </a:moveTo>
                <a:lnTo>
                  <a:pt x="295" y="0"/>
                </a:lnTo>
                <a:lnTo>
                  <a:pt x="295" y="14"/>
                </a:lnTo>
                <a:lnTo>
                  <a:pt x="123" y="14"/>
                </a:lnTo>
                <a:lnTo>
                  <a:pt x="123" y="0"/>
                </a:lnTo>
                <a:lnTo>
                  <a:pt x="0" y="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nvGrpSpPr>
          <p:cNvPr id="123991" name="Group 98"/>
          <p:cNvGrpSpPr>
            <a:grpSpLocks/>
          </p:cNvGrpSpPr>
          <p:nvPr/>
        </p:nvGrpSpPr>
        <p:grpSpPr bwMode="auto">
          <a:xfrm>
            <a:off x="1755775" y="814388"/>
            <a:ext cx="6681788" cy="282575"/>
            <a:chOff x="1755775" y="814388"/>
            <a:chExt cx="6681788" cy="282575"/>
          </a:xfrm>
        </p:grpSpPr>
        <p:sp>
          <p:nvSpPr>
            <p:cNvPr id="123994" name="Freeform 3"/>
            <p:cNvSpPr>
              <a:spLocks/>
            </p:cNvSpPr>
            <p:nvPr/>
          </p:nvSpPr>
          <p:spPr bwMode="auto">
            <a:xfrm>
              <a:off x="1755775" y="814388"/>
              <a:ext cx="868363" cy="282575"/>
            </a:xfrm>
            <a:custGeom>
              <a:avLst/>
              <a:gdLst>
                <a:gd name="T0" fmla="*/ 43 w 43"/>
                <a:gd name="T1" fmla="*/ 14 h 14"/>
                <a:gd name="T2" fmla="*/ 43 w 43"/>
                <a:gd name="T3" fmla="*/ 0 h 14"/>
                <a:gd name="T4" fmla="*/ 22 w 43"/>
                <a:gd name="T5" fmla="*/ 0 h 14"/>
                <a:gd name="T6" fmla="*/ 22 w 43"/>
                <a:gd name="T7" fmla="*/ 14 h 14"/>
                <a:gd name="T8" fmla="*/ 0 w 43"/>
                <a:gd name="T9" fmla="*/ 14 h 14"/>
                <a:gd name="T10" fmla="*/ 0 60000 65536"/>
                <a:gd name="T11" fmla="*/ 0 60000 65536"/>
                <a:gd name="T12" fmla="*/ 0 60000 65536"/>
                <a:gd name="T13" fmla="*/ 0 60000 65536"/>
                <a:gd name="T14" fmla="*/ 0 60000 65536"/>
                <a:gd name="T15" fmla="*/ 0 w 43"/>
                <a:gd name="T16" fmla="*/ 0 h 14"/>
                <a:gd name="T17" fmla="*/ 43 w 43"/>
                <a:gd name="T18" fmla="*/ 14 h 14"/>
              </a:gdLst>
              <a:ahLst/>
              <a:cxnLst>
                <a:cxn ang="T10">
                  <a:pos x="T0" y="T1"/>
                </a:cxn>
                <a:cxn ang="T11">
                  <a:pos x="T2" y="T3"/>
                </a:cxn>
                <a:cxn ang="T12">
                  <a:pos x="T4" y="T5"/>
                </a:cxn>
                <a:cxn ang="T13">
                  <a:pos x="T6" y="T7"/>
                </a:cxn>
                <a:cxn ang="T14">
                  <a:pos x="T8" y="T9"/>
                </a:cxn>
              </a:cxnLst>
              <a:rect l="T15" t="T16" r="T17" b="T18"/>
              <a:pathLst>
                <a:path w="43" h="14">
                  <a:moveTo>
                    <a:pt x="43" y="14"/>
                  </a:moveTo>
                  <a:lnTo>
                    <a:pt x="43" y="0"/>
                  </a:lnTo>
                  <a:lnTo>
                    <a:pt x="22" y="0"/>
                  </a:lnTo>
                  <a:lnTo>
                    <a:pt x="22"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95" name="Freeform 4"/>
            <p:cNvSpPr>
              <a:spLocks/>
            </p:cNvSpPr>
            <p:nvPr/>
          </p:nvSpPr>
          <p:spPr bwMode="auto">
            <a:xfrm>
              <a:off x="2624138" y="814388"/>
              <a:ext cx="887412" cy="282575"/>
            </a:xfrm>
            <a:custGeom>
              <a:avLst/>
              <a:gdLst>
                <a:gd name="T0" fmla="*/ 44 w 44"/>
                <a:gd name="T1" fmla="*/ 14 h 14"/>
                <a:gd name="T2" fmla="*/ 44 w 44"/>
                <a:gd name="T3" fmla="*/ 0 h 14"/>
                <a:gd name="T4" fmla="*/ 22 w 44"/>
                <a:gd name="T5" fmla="*/ 0 h 14"/>
                <a:gd name="T6" fmla="*/ 22 w 44"/>
                <a:gd name="T7" fmla="*/ 14 h 14"/>
                <a:gd name="T8" fmla="*/ 0 w 44"/>
                <a:gd name="T9" fmla="*/ 14 h 14"/>
                <a:gd name="T10" fmla="*/ 0 60000 65536"/>
                <a:gd name="T11" fmla="*/ 0 60000 65536"/>
                <a:gd name="T12" fmla="*/ 0 60000 65536"/>
                <a:gd name="T13" fmla="*/ 0 60000 65536"/>
                <a:gd name="T14" fmla="*/ 0 60000 65536"/>
                <a:gd name="T15" fmla="*/ 0 w 44"/>
                <a:gd name="T16" fmla="*/ 0 h 14"/>
                <a:gd name="T17" fmla="*/ 44 w 44"/>
                <a:gd name="T18" fmla="*/ 14 h 14"/>
              </a:gdLst>
              <a:ahLst/>
              <a:cxnLst>
                <a:cxn ang="T10">
                  <a:pos x="T0" y="T1"/>
                </a:cxn>
                <a:cxn ang="T11">
                  <a:pos x="T2" y="T3"/>
                </a:cxn>
                <a:cxn ang="T12">
                  <a:pos x="T4" y="T5"/>
                </a:cxn>
                <a:cxn ang="T13">
                  <a:pos x="T6" y="T7"/>
                </a:cxn>
                <a:cxn ang="T14">
                  <a:pos x="T8" y="T9"/>
                </a:cxn>
              </a:cxnLst>
              <a:rect l="T15" t="T16" r="T17" b="T18"/>
              <a:pathLst>
                <a:path w="44" h="14">
                  <a:moveTo>
                    <a:pt x="44" y="14"/>
                  </a:moveTo>
                  <a:lnTo>
                    <a:pt x="44" y="0"/>
                  </a:lnTo>
                  <a:lnTo>
                    <a:pt x="22" y="0"/>
                  </a:lnTo>
                  <a:lnTo>
                    <a:pt x="22"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96" name="Freeform 5"/>
            <p:cNvSpPr>
              <a:spLocks/>
            </p:cNvSpPr>
            <p:nvPr/>
          </p:nvSpPr>
          <p:spPr bwMode="auto">
            <a:xfrm>
              <a:off x="3511550" y="814388"/>
              <a:ext cx="868363" cy="282575"/>
            </a:xfrm>
            <a:custGeom>
              <a:avLst/>
              <a:gdLst>
                <a:gd name="T0" fmla="*/ 43 w 43"/>
                <a:gd name="T1" fmla="*/ 14 h 14"/>
                <a:gd name="T2" fmla="*/ 43 w 43"/>
                <a:gd name="T3" fmla="*/ 0 h 14"/>
                <a:gd name="T4" fmla="*/ 21 w 43"/>
                <a:gd name="T5" fmla="*/ 0 h 14"/>
                <a:gd name="T6" fmla="*/ 21 w 43"/>
                <a:gd name="T7" fmla="*/ 14 h 14"/>
                <a:gd name="T8" fmla="*/ 0 w 43"/>
                <a:gd name="T9" fmla="*/ 14 h 14"/>
                <a:gd name="T10" fmla="*/ 0 60000 65536"/>
                <a:gd name="T11" fmla="*/ 0 60000 65536"/>
                <a:gd name="T12" fmla="*/ 0 60000 65536"/>
                <a:gd name="T13" fmla="*/ 0 60000 65536"/>
                <a:gd name="T14" fmla="*/ 0 60000 65536"/>
                <a:gd name="T15" fmla="*/ 0 w 43"/>
                <a:gd name="T16" fmla="*/ 0 h 14"/>
                <a:gd name="T17" fmla="*/ 43 w 43"/>
                <a:gd name="T18" fmla="*/ 14 h 14"/>
              </a:gdLst>
              <a:ahLst/>
              <a:cxnLst>
                <a:cxn ang="T10">
                  <a:pos x="T0" y="T1"/>
                </a:cxn>
                <a:cxn ang="T11">
                  <a:pos x="T2" y="T3"/>
                </a:cxn>
                <a:cxn ang="T12">
                  <a:pos x="T4" y="T5"/>
                </a:cxn>
                <a:cxn ang="T13">
                  <a:pos x="T6" y="T7"/>
                </a:cxn>
                <a:cxn ang="T14">
                  <a:pos x="T8" y="T9"/>
                </a:cxn>
              </a:cxnLst>
              <a:rect l="T15" t="T16" r="T17" b="T18"/>
              <a:pathLst>
                <a:path w="43" h="14">
                  <a:moveTo>
                    <a:pt x="43" y="14"/>
                  </a:moveTo>
                  <a:lnTo>
                    <a:pt x="43" y="0"/>
                  </a:lnTo>
                  <a:lnTo>
                    <a:pt x="21" y="0"/>
                  </a:lnTo>
                  <a:lnTo>
                    <a:pt x="21"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97" name="Freeform 6"/>
            <p:cNvSpPr>
              <a:spLocks/>
            </p:cNvSpPr>
            <p:nvPr/>
          </p:nvSpPr>
          <p:spPr bwMode="auto">
            <a:xfrm>
              <a:off x="4379913" y="814388"/>
              <a:ext cx="868362" cy="282575"/>
            </a:xfrm>
            <a:custGeom>
              <a:avLst/>
              <a:gdLst>
                <a:gd name="T0" fmla="*/ 43 w 43"/>
                <a:gd name="T1" fmla="*/ 14 h 14"/>
                <a:gd name="T2" fmla="*/ 43 w 43"/>
                <a:gd name="T3" fmla="*/ 0 h 14"/>
                <a:gd name="T4" fmla="*/ 21 w 43"/>
                <a:gd name="T5" fmla="*/ 0 h 14"/>
                <a:gd name="T6" fmla="*/ 21 w 43"/>
                <a:gd name="T7" fmla="*/ 14 h 14"/>
                <a:gd name="T8" fmla="*/ 0 w 43"/>
                <a:gd name="T9" fmla="*/ 14 h 14"/>
                <a:gd name="T10" fmla="*/ 0 60000 65536"/>
                <a:gd name="T11" fmla="*/ 0 60000 65536"/>
                <a:gd name="T12" fmla="*/ 0 60000 65536"/>
                <a:gd name="T13" fmla="*/ 0 60000 65536"/>
                <a:gd name="T14" fmla="*/ 0 60000 65536"/>
                <a:gd name="T15" fmla="*/ 0 w 43"/>
                <a:gd name="T16" fmla="*/ 0 h 14"/>
                <a:gd name="T17" fmla="*/ 43 w 43"/>
                <a:gd name="T18" fmla="*/ 14 h 14"/>
              </a:gdLst>
              <a:ahLst/>
              <a:cxnLst>
                <a:cxn ang="T10">
                  <a:pos x="T0" y="T1"/>
                </a:cxn>
                <a:cxn ang="T11">
                  <a:pos x="T2" y="T3"/>
                </a:cxn>
                <a:cxn ang="T12">
                  <a:pos x="T4" y="T5"/>
                </a:cxn>
                <a:cxn ang="T13">
                  <a:pos x="T6" y="T7"/>
                </a:cxn>
                <a:cxn ang="T14">
                  <a:pos x="T8" y="T9"/>
                </a:cxn>
              </a:cxnLst>
              <a:rect l="T15" t="T16" r="T17" b="T18"/>
              <a:pathLst>
                <a:path w="43" h="14">
                  <a:moveTo>
                    <a:pt x="43" y="14"/>
                  </a:moveTo>
                  <a:lnTo>
                    <a:pt x="43" y="0"/>
                  </a:lnTo>
                  <a:lnTo>
                    <a:pt x="21" y="0"/>
                  </a:lnTo>
                  <a:lnTo>
                    <a:pt x="21"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98" name="Freeform 7"/>
            <p:cNvSpPr>
              <a:spLocks/>
            </p:cNvSpPr>
            <p:nvPr/>
          </p:nvSpPr>
          <p:spPr bwMode="auto">
            <a:xfrm>
              <a:off x="5248275" y="814388"/>
              <a:ext cx="868363" cy="282575"/>
            </a:xfrm>
            <a:custGeom>
              <a:avLst/>
              <a:gdLst>
                <a:gd name="T0" fmla="*/ 43 w 43"/>
                <a:gd name="T1" fmla="*/ 14 h 14"/>
                <a:gd name="T2" fmla="*/ 43 w 43"/>
                <a:gd name="T3" fmla="*/ 0 h 14"/>
                <a:gd name="T4" fmla="*/ 22 w 43"/>
                <a:gd name="T5" fmla="*/ 0 h 14"/>
                <a:gd name="T6" fmla="*/ 22 w 43"/>
                <a:gd name="T7" fmla="*/ 14 h 14"/>
                <a:gd name="T8" fmla="*/ 0 w 43"/>
                <a:gd name="T9" fmla="*/ 14 h 14"/>
                <a:gd name="T10" fmla="*/ 0 60000 65536"/>
                <a:gd name="T11" fmla="*/ 0 60000 65536"/>
                <a:gd name="T12" fmla="*/ 0 60000 65536"/>
                <a:gd name="T13" fmla="*/ 0 60000 65536"/>
                <a:gd name="T14" fmla="*/ 0 60000 65536"/>
                <a:gd name="T15" fmla="*/ 0 w 43"/>
                <a:gd name="T16" fmla="*/ 0 h 14"/>
                <a:gd name="T17" fmla="*/ 43 w 43"/>
                <a:gd name="T18" fmla="*/ 14 h 14"/>
              </a:gdLst>
              <a:ahLst/>
              <a:cxnLst>
                <a:cxn ang="T10">
                  <a:pos x="T0" y="T1"/>
                </a:cxn>
                <a:cxn ang="T11">
                  <a:pos x="T2" y="T3"/>
                </a:cxn>
                <a:cxn ang="T12">
                  <a:pos x="T4" y="T5"/>
                </a:cxn>
                <a:cxn ang="T13">
                  <a:pos x="T6" y="T7"/>
                </a:cxn>
                <a:cxn ang="T14">
                  <a:pos x="T8" y="T9"/>
                </a:cxn>
              </a:cxnLst>
              <a:rect l="T15" t="T16" r="T17" b="T18"/>
              <a:pathLst>
                <a:path w="43" h="14">
                  <a:moveTo>
                    <a:pt x="43" y="14"/>
                  </a:moveTo>
                  <a:lnTo>
                    <a:pt x="43" y="0"/>
                  </a:lnTo>
                  <a:lnTo>
                    <a:pt x="22" y="0"/>
                  </a:lnTo>
                  <a:lnTo>
                    <a:pt x="22"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99" name="Freeform 8"/>
            <p:cNvSpPr>
              <a:spLocks/>
            </p:cNvSpPr>
            <p:nvPr/>
          </p:nvSpPr>
          <p:spPr bwMode="auto">
            <a:xfrm>
              <a:off x="6116638" y="814388"/>
              <a:ext cx="868362" cy="282575"/>
            </a:xfrm>
            <a:custGeom>
              <a:avLst/>
              <a:gdLst>
                <a:gd name="T0" fmla="*/ 43 w 43"/>
                <a:gd name="T1" fmla="*/ 14 h 14"/>
                <a:gd name="T2" fmla="*/ 43 w 43"/>
                <a:gd name="T3" fmla="*/ 0 h 14"/>
                <a:gd name="T4" fmla="*/ 22 w 43"/>
                <a:gd name="T5" fmla="*/ 0 h 14"/>
                <a:gd name="T6" fmla="*/ 22 w 43"/>
                <a:gd name="T7" fmla="*/ 14 h 14"/>
                <a:gd name="T8" fmla="*/ 0 w 43"/>
                <a:gd name="T9" fmla="*/ 14 h 14"/>
                <a:gd name="T10" fmla="*/ 0 60000 65536"/>
                <a:gd name="T11" fmla="*/ 0 60000 65536"/>
                <a:gd name="T12" fmla="*/ 0 60000 65536"/>
                <a:gd name="T13" fmla="*/ 0 60000 65536"/>
                <a:gd name="T14" fmla="*/ 0 60000 65536"/>
                <a:gd name="T15" fmla="*/ 0 w 43"/>
                <a:gd name="T16" fmla="*/ 0 h 14"/>
                <a:gd name="T17" fmla="*/ 43 w 43"/>
                <a:gd name="T18" fmla="*/ 14 h 14"/>
              </a:gdLst>
              <a:ahLst/>
              <a:cxnLst>
                <a:cxn ang="T10">
                  <a:pos x="T0" y="T1"/>
                </a:cxn>
                <a:cxn ang="T11">
                  <a:pos x="T2" y="T3"/>
                </a:cxn>
                <a:cxn ang="T12">
                  <a:pos x="T4" y="T5"/>
                </a:cxn>
                <a:cxn ang="T13">
                  <a:pos x="T6" y="T7"/>
                </a:cxn>
                <a:cxn ang="T14">
                  <a:pos x="T8" y="T9"/>
                </a:cxn>
              </a:cxnLst>
              <a:rect l="T15" t="T16" r="T17" b="T18"/>
              <a:pathLst>
                <a:path w="43" h="14">
                  <a:moveTo>
                    <a:pt x="43" y="14"/>
                  </a:moveTo>
                  <a:lnTo>
                    <a:pt x="43" y="0"/>
                  </a:lnTo>
                  <a:lnTo>
                    <a:pt x="22" y="0"/>
                  </a:lnTo>
                  <a:lnTo>
                    <a:pt x="22"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4000" name="Freeform 9"/>
            <p:cNvSpPr>
              <a:spLocks/>
            </p:cNvSpPr>
            <p:nvPr/>
          </p:nvSpPr>
          <p:spPr bwMode="auto">
            <a:xfrm>
              <a:off x="6985000" y="814388"/>
              <a:ext cx="887413" cy="282575"/>
            </a:xfrm>
            <a:custGeom>
              <a:avLst/>
              <a:gdLst>
                <a:gd name="T0" fmla="*/ 44 w 44"/>
                <a:gd name="T1" fmla="*/ 14 h 14"/>
                <a:gd name="T2" fmla="*/ 44 w 44"/>
                <a:gd name="T3" fmla="*/ 0 h 14"/>
                <a:gd name="T4" fmla="*/ 22 w 44"/>
                <a:gd name="T5" fmla="*/ 0 h 14"/>
                <a:gd name="T6" fmla="*/ 22 w 44"/>
                <a:gd name="T7" fmla="*/ 14 h 14"/>
                <a:gd name="T8" fmla="*/ 0 w 44"/>
                <a:gd name="T9" fmla="*/ 14 h 14"/>
                <a:gd name="T10" fmla="*/ 0 60000 65536"/>
                <a:gd name="T11" fmla="*/ 0 60000 65536"/>
                <a:gd name="T12" fmla="*/ 0 60000 65536"/>
                <a:gd name="T13" fmla="*/ 0 60000 65536"/>
                <a:gd name="T14" fmla="*/ 0 60000 65536"/>
                <a:gd name="T15" fmla="*/ 0 w 44"/>
                <a:gd name="T16" fmla="*/ 0 h 14"/>
                <a:gd name="T17" fmla="*/ 44 w 44"/>
                <a:gd name="T18" fmla="*/ 14 h 14"/>
              </a:gdLst>
              <a:ahLst/>
              <a:cxnLst>
                <a:cxn ang="T10">
                  <a:pos x="T0" y="T1"/>
                </a:cxn>
                <a:cxn ang="T11">
                  <a:pos x="T2" y="T3"/>
                </a:cxn>
                <a:cxn ang="T12">
                  <a:pos x="T4" y="T5"/>
                </a:cxn>
                <a:cxn ang="T13">
                  <a:pos x="T6" y="T7"/>
                </a:cxn>
                <a:cxn ang="T14">
                  <a:pos x="T8" y="T9"/>
                </a:cxn>
              </a:cxnLst>
              <a:rect l="T15" t="T16" r="T17" b="T18"/>
              <a:pathLst>
                <a:path w="44" h="14">
                  <a:moveTo>
                    <a:pt x="44" y="14"/>
                  </a:moveTo>
                  <a:lnTo>
                    <a:pt x="44" y="0"/>
                  </a:lnTo>
                  <a:lnTo>
                    <a:pt x="22" y="0"/>
                  </a:lnTo>
                  <a:lnTo>
                    <a:pt x="22"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4001" name="Freeform 98"/>
            <p:cNvSpPr>
              <a:spLocks/>
            </p:cNvSpPr>
            <p:nvPr/>
          </p:nvSpPr>
          <p:spPr bwMode="auto">
            <a:xfrm>
              <a:off x="7872413" y="814388"/>
              <a:ext cx="565150" cy="282575"/>
            </a:xfrm>
            <a:custGeom>
              <a:avLst/>
              <a:gdLst>
                <a:gd name="T0" fmla="*/ 28 w 28"/>
                <a:gd name="T1" fmla="*/ 0 h 14"/>
                <a:gd name="T2" fmla="*/ 21 w 28"/>
                <a:gd name="T3" fmla="*/ 0 h 14"/>
                <a:gd name="T4" fmla="*/ 21 w 28"/>
                <a:gd name="T5" fmla="*/ 14 h 14"/>
                <a:gd name="T6" fmla="*/ 0 w 28"/>
                <a:gd name="T7" fmla="*/ 14 h 14"/>
                <a:gd name="T8" fmla="*/ 0 60000 65536"/>
                <a:gd name="T9" fmla="*/ 0 60000 65536"/>
                <a:gd name="T10" fmla="*/ 0 60000 65536"/>
                <a:gd name="T11" fmla="*/ 0 60000 65536"/>
                <a:gd name="T12" fmla="*/ 0 w 28"/>
                <a:gd name="T13" fmla="*/ 0 h 14"/>
                <a:gd name="T14" fmla="*/ 28 w 28"/>
                <a:gd name="T15" fmla="*/ 14 h 14"/>
              </a:gdLst>
              <a:ahLst/>
              <a:cxnLst>
                <a:cxn ang="T8">
                  <a:pos x="T0" y="T1"/>
                </a:cxn>
                <a:cxn ang="T9">
                  <a:pos x="T2" y="T3"/>
                </a:cxn>
                <a:cxn ang="T10">
                  <a:pos x="T4" y="T5"/>
                </a:cxn>
                <a:cxn ang="T11">
                  <a:pos x="T6" y="T7"/>
                </a:cxn>
              </a:cxnLst>
              <a:rect l="T12" t="T13" r="T14" b="T15"/>
              <a:pathLst>
                <a:path w="28" h="14">
                  <a:moveTo>
                    <a:pt x="28" y="0"/>
                  </a:moveTo>
                  <a:lnTo>
                    <a:pt x="21" y="0"/>
                  </a:lnTo>
                  <a:lnTo>
                    <a:pt x="21"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123992" name="Rectangle 99"/>
          <p:cNvSpPr>
            <a:spLocks noChangeArrowheads="1"/>
          </p:cNvSpPr>
          <p:nvPr/>
        </p:nvSpPr>
        <p:spPr bwMode="auto">
          <a:xfrm>
            <a:off x="5449888" y="2301875"/>
            <a:ext cx="1778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latin typeface="Nimbus Roman No9 L"/>
              </a:rPr>
              <a:t>#2</a:t>
            </a:r>
            <a:endParaRPr lang="en-US" altLang="en-US"/>
          </a:p>
        </p:txBody>
      </p:sp>
      <p:sp>
        <p:nvSpPr>
          <p:cNvPr id="123993" name="Rectangle 100"/>
          <p:cNvSpPr>
            <a:spLocks noChangeArrowheads="1"/>
          </p:cNvSpPr>
          <p:nvPr/>
        </p:nvSpPr>
        <p:spPr bwMode="auto">
          <a:xfrm>
            <a:off x="6318250" y="2301875"/>
            <a:ext cx="1778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latin typeface="Nimbus Roman No9 L"/>
              </a:rPr>
              <a:t>#3</a:t>
            </a:r>
            <a:endParaRPr lang="en-US" altLang="en-US"/>
          </a:p>
        </p:txBody>
      </p:sp>
      <p:sp>
        <p:nvSpPr>
          <p:cNvPr id="101" name="Rounded Rectangular Callout 100"/>
          <p:cNvSpPr/>
          <p:nvPr/>
        </p:nvSpPr>
        <p:spPr>
          <a:xfrm>
            <a:off x="6096000" y="2862383"/>
            <a:ext cx="2924177" cy="1033890"/>
          </a:xfrm>
          <a:prstGeom prst="wedgeRoundRectCallout">
            <a:avLst>
              <a:gd name="adj1" fmla="val -108069"/>
              <a:gd name="adj2" fmla="val -42127"/>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lIns="36000" tIns="36000" rIns="36000" bIns="36000" rtlCol="0" anchor="ctr">
            <a:spAutoFit/>
          </a:bodyPr>
          <a:lstStyle/>
          <a:p>
            <a:pPr algn="just"/>
            <a:r>
              <a:rPr lang="en-IN" sz="1400" dirty="0"/>
              <a:t>Asserts IRDY# to indicate ready to receive data.</a:t>
            </a:r>
          </a:p>
          <a:p>
            <a:pPr algn="just"/>
            <a:r>
              <a:rPr lang="en-IN" sz="1400" dirty="0"/>
              <a:t>Target asserts TRDY# and begins to send data.</a:t>
            </a:r>
          </a:p>
        </p:txBody>
      </p:sp>
    </p:spTree>
    <p:extLst>
      <p:ext uri="{BB962C8B-B14F-4D97-AF65-F5344CB8AC3E}">
        <p14:creationId xmlns:p14="http://schemas.microsoft.com/office/powerpoint/2010/main" val="169714474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Line 10"/>
          <p:cNvSpPr>
            <a:spLocks noChangeShapeType="1"/>
          </p:cNvSpPr>
          <p:nvPr/>
        </p:nvSpPr>
        <p:spPr bwMode="auto">
          <a:xfrm flipV="1">
            <a:off x="2200275" y="1238250"/>
            <a:ext cx="1588" cy="45227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06" name="Line 11"/>
          <p:cNvSpPr>
            <a:spLocks noChangeShapeType="1"/>
          </p:cNvSpPr>
          <p:nvPr/>
        </p:nvSpPr>
        <p:spPr bwMode="auto">
          <a:xfrm flipV="1">
            <a:off x="3068638" y="3419475"/>
            <a:ext cx="1587" cy="23415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07" name="Line 12"/>
          <p:cNvSpPr>
            <a:spLocks noChangeShapeType="1"/>
          </p:cNvSpPr>
          <p:nvPr/>
        </p:nvSpPr>
        <p:spPr bwMode="auto">
          <a:xfrm flipV="1">
            <a:off x="3935413" y="3419475"/>
            <a:ext cx="1587" cy="23415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08" name="Line 13"/>
          <p:cNvSpPr>
            <a:spLocks noChangeShapeType="1"/>
          </p:cNvSpPr>
          <p:nvPr/>
        </p:nvSpPr>
        <p:spPr bwMode="auto">
          <a:xfrm flipV="1">
            <a:off x="4803775" y="3419475"/>
            <a:ext cx="1588" cy="23415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09" name="Line 14"/>
          <p:cNvSpPr>
            <a:spLocks noChangeShapeType="1"/>
          </p:cNvSpPr>
          <p:nvPr/>
        </p:nvSpPr>
        <p:spPr bwMode="auto">
          <a:xfrm flipV="1">
            <a:off x="5692775" y="3419475"/>
            <a:ext cx="1588" cy="23415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10" name="Line 15"/>
          <p:cNvSpPr>
            <a:spLocks noChangeShapeType="1"/>
          </p:cNvSpPr>
          <p:nvPr/>
        </p:nvSpPr>
        <p:spPr bwMode="auto">
          <a:xfrm flipV="1">
            <a:off x="6561138" y="3419475"/>
            <a:ext cx="1587" cy="23415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11" name="Line 16"/>
          <p:cNvSpPr>
            <a:spLocks noChangeShapeType="1"/>
          </p:cNvSpPr>
          <p:nvPr/>
        </p:nvSpPr>
        <p:spPr bwMode="auto">
          <a:xfrm flipV="1">
            <a:off x="7427913" y="3419475"/>
            <a:ext cx="1587" cy="23415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12" name="Line 17"/>
          <p:cNvSpPr>
            <a:spLocks noChangeShapeType="1"/>
          </p:cNvSpPr>
          <p:nvPr/>
        </p:nvSpPr>
        <p:spPr bwMode="auto">
          <a:xfrm flipV="1">
            <a:off x="8296275" y="1238250"/>
            <a:ext cx="1588" cy="45227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13" name="Rectangle 18"/>
          <p:cNvSpPr>
            <a:spLocks noChangeArrowheads="1"/>
          </p:cNvSpPr>
          <p:nvPr/>
        </p:nvSpPr>
        <p:spPr bwMode="auto">
          <a:xfrm>
            <a:off x="2582863" y="288925"/>
            <a:ext cx="2016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1</a:t>
            </a:r>
            <a:endParaRPr lang="en-US" altLang="en-US"/>
          </a:p>
        </p:txBody>
      </p:sp>
      <p:sp>
        <p:nvSpPr>
          <p:cNvPr id="123914" name="Rectangle 19"/>
          <p:cNvSpPr>
            <a:spLocks noChangeArrowheads="1"/>
          </p:cNvSpPr>
          <p:nvPr/>
        </p:nvSpPr>
        <p:spPr bwMode="auto">
          <a:xfrm>
            <a:off x="3451225" y="288925"/>
            <a:ext cx="20161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2</a:t>
            </a:r>
            <a:endParaRPr lang="en-US" altLang="en-US"/>
          </a:p>
        </p:txBody>
      </p:sp>
      <p:sp>
        <p:nvSpPr>
          <p:cNvPr id="123915" name="Rectangle 20"/>
          <p:cNvSpPr>
            <a:spLocks noChangeArrowheads="1"/>
          </p:cNvSpPr>
          <p:nvPr/>
        </p:nvSpPr>
        <p:spPr bwMode="auto">
          <a:xfrm>
            <a:off x="4319588" y="288925"/>
            <a:ext cx="2016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3</a:t>
            </a:r>
            <a:endParaRPr lang="en-US" altLang="en-US"/>
          </a:p>
        </p:txBody>
      </p:sp>
      <p:sp>
        <p:nvSpPr>
          <p:cNvPr id="123916" name="Rectangle 21"/>
          <p:cNvSpPr>
            <a:spLocks noChangeArrowheads="1"/>
          </p:cNvSpPr>
          <p:nvPr/>
        </p:nvSpPr>
        <p:spPr bwMode="auto">
          <a:xfrm>
            <a:off x="5208588" y="288925"/>
            <a:ext cx="2016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4</a:t>
            </a:r>
            <a:endParaRPr lang="en-US" altLang="en-US"/>
          </a:p>
        </p:txBody>
      </p:sp>
      <p:sp>
        <p:nvSpPr>
          <p:cNvPr id="123917" name="Rectangle 22"/>
          <p:cNvSpPr>
            <a:spLocks noChangeArrowheads="1"/>
          </p:cNvSpPr>
          <p:nvPr/>
        </p:nvSpPr>
        <p:spPr bwMode="auto">
          <a:xfrm>
            <a:off x="6075363" y="288925"/>
            <a:ext cx="2016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5</a:t>
            </a:r>
            <a:endParaRPr lang="en-US" altLang="en-US"/>
          </a:p>
        </p:txBody>
      </p:sp>
      <p:sp>
        <p:nvSpPr>
          <p:cNvPr id="123918" name="Rectangle 23"/>
          <p:cNvSpPr>
            <a:spLocks noChangeArrowheads="1"/>
          </p:cNvSpPr>
          <p:nvPr/>
        </p:nvSpPr>
        <p:spPr bwMode="auto">
          <a:xfrm>
            <a:off x="6943725" y="288925"/>
            <a:ext cx="20161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6</a:t>
            </a:r>
            <a:endParaRPr lang="en-US" altLang="en-US"/>
          </a:p>
        </p:txBody>
      </p:sp>
      <p:sp>
        <p:nvSpPr>
          <p:cNvPr id="123919" name="Rectangle 24"/>
          <p:cNvSpPr>
            <a:spLocks noChangeArrowheads="1"/>
          </p:cNvSpPr>
          <p:nvPr/>
        </p:nvSpPr>
        <p:spPr bwMode="auto">
          <a:xfrm>
            <a:off x="7812088" y="288925"/>
            <a:ext cx="2016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7</a:t>
            </a:r>
            <a:endParaRPr lang="en-US" altLang="en-US"/>
          </a:p>
        </p:txBody>
      </p:sp>
      <p:sp>
        <p:nvSpPr>
          <p:cNvPr id="123920" name="Freeform 25"/>
          <p:cNvSpPr>
            <a:spLocks/>
          </p:cNvSpPr>
          <p:nvPr/>
        </p:nvSpPr>
        <p:spPr bwMode="auto">
          <a:xfrm>
            <a:off x="1755775" y="1541463"/>
            <a:ext cx="6681788" cy="282575"/>
          </a:xfrm>
          <a:custGeom>
            <a:avLst/>
            <a:gdLst>
              <a:gd name="T0" fmla="*/ 331 w 331"/>
              <a:gd name="T1" fmla="*/ 0 h 14"/>
              <a:gd name="T2" fmla="*/ 209 w 331"/>
              <a:gd name="T3" fmla="*/ 0 h 14"/>
              <a:gd name="T4" fmla="*/ 209 w 331"/>
              <a:gd name="T5" fmla="*/ 14 h 14"/>
              <a:gd name="T6" fmla="*/ 36 w 331"/>
              <a:gd name="T7" fmla="*/ 14 h 14"/>
              <a:gd name="T8" fmla="*/ 36 w 331"/>
              <a:gd name="T9" fmla="*/ 0 h 14"/>
              <a:gd name="T10" fmla="*/ 0 w 331"/>
              <a:gd name="T11" fmla="*/ 0 h 14"/>
              <a:gd name="T12" fmla="*/ 0 60000 65536"/>
              <a:gd name="T13" fmla="*/ 0 60000 65536"/>
              <a:gd name="T14" fmla="*/ 0 60000 65536"/>
              <a:gd name="T15" fmla="*/ 0 60000 65536"/>
              <a:gd name="T16" fmla="*/ 0 60000 65536"/>
              <a:gd name="T17" fmla="*/ 0 60000 65536"/>
              <a:gd name="T18" fmla="*/ 0 w 331"/>
              <a:gd name="T19" fmla="*/ 0 h 14"/>
              <a:gd name="T20" fmla="*/ 331 w 331"/>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331" h="14">
                <a:moveTo>
                  <a:pt x="331" y="0"/>
                </a:moveTo>
                <a:lnTo>
                  <a:pt x="209" y="0"/>
                </a:lnTo>
                <a:lnTo>
                  <a:pt x="209" y="14"/>
                </a:lnTo>
                <a:lnTo>
                  <a:pt x="36" y="14"/>
                </a:lnTo>
                <a:lnTo>
                  <a:pt x="36" y="0"/>
                </a:lnTo>
                <a:lnTo>
                  <a:pt x="0" y="0"/>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21" name="Line 26"/>
          <p:cNvSpPr>
            <a:spLocks noChangeShapeType="1"/>
          </p:cNvSpPr>
          <p:nvPr/>
        </p:nvSpPr>
        <p:spPr bwMode="auto">
          <a:xfrm flipH="1">
            <a:off x="1755775" y="2409825"/>
            <a:ext cx="727075" cy="1588"/>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22" name="Freeform 27"/>
          <p:cNvSpPr>
            <a:spLocks/>
          </p:cNvSpPr>
          <p:nvPr/>
        </p:nvSpPr>
        <p:spPr bwMode="auto">
          <a:xfrm>
            <a:off x="2482850" y="2268538"/>
            <a:ext cx="80963" cy="282575"/>
          </a:xfrm>
          <a:custGeom>
            <a:avLst/>
            <a:gdLst>
              <a:gd name="T0" fmla="*/ 4 w 4"/>
              <a:gd name="T1" fmla="*/ 14 h 14"/>
              <a:gd name="T2" fmla="*/ 0 w 4"/>
              <a:gd name="T3" fmla="*/ 7 h 14"/>
              <a:gd name="T4" fmla="*/ 4 w 4"/>
              <a:gd name="T5" fmla="*/ 0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4" y="14"/>
                </a:moveTo>
                <a:lnTo>
                  <a:pt x="0" y="7"/>
                </a:lnTo>
                <a:lnTo>
                  <a:pt x="4" y="0"/>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23" name="Freeform 28"/>
          <p:cNvSpPr>
            <a:spLocks/>
          </p:cNvSpPr>
          <p:nvPr/>
        </p:nvSpPr>
        <p:spPr bwMode="auto">
          <a:xfrm>
            <a:off x="3351213" y="2268538"/>
            <a:ext cx="79375" cy="282575"/>
          </a:xfrm>
          <a:custGeom>
            <a:avLst/>
            <a:gdLst>
              <a:gd name="T0" fmla="*/ 0 w 4"/>
              <a:gd name="T1" fmla="*/ 0 h 14"/>
              <a:gd name="T2" fmla="*/ 4 w 4"/>
              <a:gd name="T3" fmla="*/ 7 h 14"/>
              <a:gd name="T4" fmla="*/ 0 w 4"/>
              <a:gd name="T5" fmla="*/ 14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0" y="0"/>
                </a:moveTo>
                <a:lnTo>
                  <a:pt x="4" y="7"/>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24" name="Line 29"/>
          <p:cNvSpPr>
            <a:spLocks noChangeShapeType="1"/>
          </p:cNvSpPr>
          <p:nvPr/>
        </p:nvSpPr>
        <p:spPr bwMode="auto">
          <a:xfrm flipH="1">
            <a:off x="2563813" y="2268538"/>
            <a:ext cx="787400" cy="1587"/>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25" name="Line 30"/>
          <p:cNvSpPr>
            <a:spLocks noChangeShapeType="1"/>
          </p:cNvSpPr>
          <p:nvPr/>
        </p:nvSpPr>
        <p:spPr bwMode="auto">
          <a:xfrm flipH="1">
            <a:off x="2563813" y="2551113"/>
            <a:ext cx="787400" cy="1587"/>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26" name="Freeform 31"/>
          <p:cNvSpPr>
            <a:spLocks/>
          </p:cNvSpPr>
          <p:nvPr/>
        </p:nvSpPr>
        <p:spPr bwMode="auto">
          <a:xfrm>
            <a:off x="4238625" y="2268538"/>
            <a:ext cx="60325" cy="282575"/>
          </a:xfrm>
          <a:custGeom>
            <a:avLst/>
            <a:gdLst>
              <a:gd name="T0" fmla="*/ 3 w 3"/>
              <a:gd name="T1" fmla="*/ 14 h 14"/>
              <a:gd name="T2" fmla="*/ 0 w 3"/>
              <a:gd name="T3" fmla="*/ 7 h 14"/>
              <a:gd name="T4" fmla="*/ 3 w 3"/>
              <a:gd name="T5" fmla="*/ 0 h 14"/>
              <a:gd name="T6" fmla="*/ 0 60000 65536"/>
              <a:gd name="T7" fmla="*/ 0 60000 65536"/>
              <a:gd name="T8" fmla="*/ 0 60000 65536"/>
              <a:gd name="T9" fmla="*/ 0 w 3"/>
              <a:gd name="T10" fmla="*/ 0 h 14"/>
              <a:gd name="T11" fmla="*/ 3 w 3"/>
              <a:gd name="T12" fmla="*/ 14 h 14"/>
            </a:gdLst>
            <a:ahLst/>
            <a:cxnLst>
              <a:cxn ang="T6">
                <a:pos x="T0" y="T1"/>
              </a:cxn>
              <a:cxn ang="T7">
                <a:pos x="T2" y="T3"/>
              </a:cxn>
              <a:cxn ang="T8">
                <a:pos x="T4" y="T5"/>
              </a:cxn>
            </a:cxnLst>
            <a:rect l="T9" t="T10" r="T11" b="T12"/>
            <a:pathLst>
              <a:path w="3" h="14">
                <a:moveTo>
                  <a:pt x="3" y="14"/>
                </a:moveTo>
                <a:lnTo>
                  <a:pt x="0" y="7"/>
                </a:lnTo>
                <a:lnTo>
                  <a:pt x="3" y="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27" name="Freeform 32"/>
          <p:cNvSpPr>
            <a:spLocks/>
          </p:cNvSpPr>
          <p:nvPr/>
        </p:nvSpPr>
        <p:spPr bwMode="auto">
          <a:xfrm>
            <a:off x="5026025" y="2268538"/>
            <a:ext cx="80963" cy="282575"/>
          </a:xfrm>
          <a:custGeom>
            <a:avLst/>
            <a:gdLst>
              <a:gd name="T0" fmla="*/ 0 w 4"/>
              <a:gd name="T1" fmla="*/ 0 h 14"/>
              <a:gd name="T2" fmla="*/ 4 w 4"/>
              <a:gd name="T3" fmla="*/ 7 h 14"/>
              <a:gd name="T4" fmla="*/ 0 w 4"/>
              <a:gd name="T5" fmla="*/ 14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0" y="0"/>
                </a:moveTo>
                <a:lnTo>
                  <a:pt x="4" y="7"/>
                </a:lnTo>
                <a:lnTo>
                  <a:pt x="0" y="14"/>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28" name="Line 33"/>
          <p:cNvSpPr>
            <a:spLocks noChangeShapeType="1"/>
          </p:cNvSpPr>
          <p:nvPr/>
        </p:nvSpPr>
        <p:spPr bwMode="auto">
          <a:xfrm flipH="1">
            <a:off x="4298950" y="2268538"/>
            <a:ext cx="727075"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29" name="Line 34"/>
          <p:cNvSpPr>
            <a:spLocks noChangeShapeType="1"/>
          </p:cNvSpPr>
          <p:nvPr/>
        </p:nvSpPr>
        <p:spPr bwMode="auto">
          <a:xfrm flipH="1">
            <a:off x="4298950" y="2551113"/>
            <a:ext cx="727075"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30" name="Freeform 35"/>
          <p:cNvSpPr>
            <a:spLocks/>
          </p:cNvSpPr>
          <p:nvPr/>
        </p:nvSpPr>
        <p:spPr bwMode="auto">
          <a:xfrm>
            <a:off x="6843713" y="2268538"/>
            <a:ext cx="80962" cy="282575"/>
          </a:xfrm>
          <a:custGeom>
            <a:avLst/>
            <a:gdLst>
              <a:gd name="T0" fmla="*/ 4 w 4"/>
              <a:gd name="T1" fmla="*/ 14 h 14"/>
              <a:gd name="T2" fmla="*/ 0 w 4"/>
              <a:gd name="T3" fmla="*/ 7 h 14"/>
              <a:gd name="T4" fmla="*/ 4 w 4"/>
              <a:gd name="T5" fmla="*/ 0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4" y="14"/>
                </a:moveTo>
                <a:lnTo>
                  <a:pt x="0" y="7"/>
                </a:lnTo>
                <a:lnTo>
                  <a:pt x="4" y="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31" name="Freeform 36"/>
          <p:cNvSpPr>
            <a:spLocks/>
          </p:cNvSpPr>
          <p:nvPr/>
        </p:nvSpPr>
        <p:spPr bwMode="auto">
          <a:xfrm>
            <a:off x="7650163" y="2268538"/>
            <a:ext cx="60325" cy="282575"/>
          </a:xfrm>
          <a:custGeom>
            <a:avLst/>
            <a:gdLst>
              <a:gd name="T0" fmla="*/ 0 w 3"/>
              <a:gd name="T1" fmla="*/ 0 h 14"/>
              <a:gd name="T2" fmla="*/ 3 w 3"/>
              <a:gd name="T3" fmla="*/ 7 h 14"/>
              <a:gd name="T4" fmla="*/ 0 w 3"/>
              <a:gd name="T5" fmla="*/ 14 h 14"/>
              <a:gd name="T6" fmla="*/ 0 60000 65536"/>
              <a:gd name="T7" fmla="*/ 0 60000 65536"/>
              <a:gd name="T8" fmla="*/ 0 60000 65536"/>
              <a:gd name="T9" fmla="*/ 0 w 3"/>
              <a:gd name="T10" fmla="*/ 0 h 14"/>
              <a:gd name="T11" fmla="*/ 3 w 3"/>
              <a:gd name="T12" fmla="*/ 14 h 14"/>
            </a:gdLst>
            <a:ahLst/>
            <a:cxnLst>
              <a:cxn ang="T6">
                <a:pos x="T0" y="T1"/>
              </a:cxn>
              <a:cxn ang="T7">
                <a:pos x="T2" y="T3"/>
              </a:cxn>
              <a:cxn ang="T8">
                <a:pos x="T4" y="T5"/>
              </a:cxn>
            </a:cxnLst>
            <a:rect l="T9" t="T10" r="T11" b="T12"/>
            <a:pathLst>
              <a:path w="3" h="14">
                <a:moveTo>
                  <a:pt x="0" y="0"/>
                </a:moveTo>
                <a:lnTo>
                  <a:pt x="3" y="7"/>
                </a:lnTo>
                <a:lnTo>
                  <a:pt x="0" y="14"/>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32" name="Line 37"/>
          <p:cNvSpPr>
            <a:spLocks noChangeShapeType="1"/>
          </p:cNvSpPr>
          <p:nvPr/>
        </p:nvSpPr>
        <p:spPr bwMode="auto">
          <a:xfrm flipH="1">
            <a:off x="6924675" y="2268538"/>
            <a:ext cx="725488"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33" name="Freeform 38"/>
          <p:cNvSpPr>
            <a:spLocks/>
          </p:cNvSpPr>
          <p:nvPr/>
        </p:nvSpPr>
        <p:spPr bwMode="auto">
          <a:xfrm>
            <a:off x="2482850" y="2994025"/>
            <a:ext cx="80963" cy="284163"/>
          </a:xfrm>
          <a:custGeom>
            <a:avLst/>
            <a:gdLst>
              <a:gd name="T0" fmla="*/ 4 w 4"/>
              <a:gd name="T1" fmla="*/ 14 h 14"/>
              <a:gd name="T2" fmla="*/ 0 w 4"/>
              <a:gd name="T3" fmla="*/ 7 h 14"/>
              <a:gd name="T4" fmla="*/ 4 w 4"/>
              <a:gd name="T5" fmla="*/ 0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4" y="14"/>
                </a:moveTo>
                <a:lnTo>
                  <a:pt x="0" y="7"/>
                </a:lnTo>
                <a:lnTo>
                  <a:pt x="4" y="0"/>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34" name="Freeform 39"/>
          <p:cNvSpPr>
            <a:spLocks/>
          </p:cNvSpPr>
          <p:nvPr/>
        </p:nvSpPr>
        <p:spPr bwMode="auto">
          <a:xfrm>
            <a:off x="3351213" y="2994025"/>
            <a:ext cx="79375" cy="284163"/>
          </a:xfrm>
          <a:custGeom>
            <a:avLst/>
            <a:gdLst>
              <a:gd name="T0" fmla="*/ 0 w 4"/>
              <a:gd name="T1" fmla="*/ 0 h 14"/>
              <a:gd name="T2" fmla="*/ 4 w 4"/>
              <a:gd name="T3" fmla="*/ 7 h 14"/>
              <a:gd name="T4" fmla="*/ 0 w 4"/>
              <a:gd name="T5" fmla="*/ 14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0" y="0"/>
                </a:moveTo>
                <a:lnTo>
                  <a:pt x="4" y="7"/>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35" name="Line 40"/>
          <p:cNvSpPr>
            <a:spLocks noChangeShapeType="1"/>
          </p:cNvSpPr>
          <p:nvPr/>
        </p:nvSpPr>
        <p:spPr bwMode="auto">
          <a:xfrm flipH="1">
            <a:off x="2563813" y="2994025"/>
            <a:ext cx="787400" cy="1588"/>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36" name="Line 41"/>
          <p:cNvSpPr>
            <a:spLocks noChangeShapeType="1"/>
          </p:cNvSpPr>
          <p:nvPr/>
        </p:nvSpPr>
        <p:spPr bwMode="auto">
          <a:xfrm flipH="1">
            <a:off x="2563813" y="3278188"/>
            <a:ext cx="787400" cy="1587"/>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37" name="Line 42"/>
          <p:cNvSpPr>
            <a:spLocks noChangeShapeType="1"/>
          </p:cNvSpPr>
          <p:nvPr/>
        </p:nvSpPr>
        <p:spPr bwMode="auto">
          <a:xfrm flipH="1">
            <a:off x="1755775" y="3136900"/>
            <a:ext cx="727075" cy="1588"/>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38" name="Freeform 43"/>
          <p:cNvSpPr>
            <a:spLocks/>
          </p:cNvSpPr>
          <p:nvPr/>
        </p:nvSpPr>
        <p:spPr bwMode="auto">
          <a:xfrm>
            <a:off x="3430588" y="2994025"/>
            <a:ext cx="80962" cy="284163"/>
          </a:xfrm>
          <a:custGeom>
            <a:avLst/>
            <a:gdLst>
              <a:gd name="T0" fmla="*/ 4 w 4"/>
              <a:gd name="T1" fmla="*/ 14 h 14"/>
              <a:gd name="T2" fmla="*/ 0 w 4"/>
              <a:gd name="T3" fmla="*/ 7 h 14"/>
              <a:gd name="T4" fmla="*/ 4 w 4"/>
              <a:gd name="T5" fmla="*/ 0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4" y="14"/>
                </a:moveTo>
                <a:lnTo>
                  <a:pt x="0" y="7"/>
                </a:lnTo>
                <a:lnTo>
                  <a:pt x="4" y="0"/>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39" name="Freeform 44"/>
          <p:cNvSpPr>
            <a:spLocks/>
          </p:cNvSpPr>
          <p:nvPr/>
        </p:nvSpPr>
        <p:spPr bwMode="auto">
          <a:xfrm>
            <a:off x="7710488" y="2994025"/>
            <a:ext cx="80962" cy="284163"/>
          </a:xfrm>
          <a:custGeom>
            <a:avLst/>
            <a:gdLst>
              <a:gd name="T0" fmla="*/ 0 w 4"/>
              <a:gd name="T1" fmla="*/ 0 h 14"/>
              <a:gd name="T2" fmla="*/ 4 w 4"/>
              <a:gd name="T3" fmla="*/ 7 h 14"/>
              <a:gd name="T4" fmla="*/ 0 w 4"/>
              <a:gd name="T5" fmla="*/ 14 h 14"/>
              <a:gd name="T6" fmla="*/ 0 60000 65536"/>
              <a:gd name="T7" fmla="*/ 0 60000 65536"/>
              <a:gd name="T8" fmla="*/ 0 60000 65536"/>
              <a:gd name="T9" fmla="*/ 0 w 4"/>
              <a:gd name="T10" fmla="*/ 0 h 14"/>
              <a:gd name="T11" fmla="*/ 4 w 4"/>
              <a:gd name="T12" fmla="*/ 14 h 14"/>
            </a:gdLst>
            <a:ahLst/>
            <a:cxnLst>
              <a:cxn ang="T6">
                <a:pos x="T0" y="T1"/>
              </a:cxn>
              <a:cxn ang="T7">
                <a:pos x="T2" y="T3"/>
              </a:cxn>
              <a:cxn ang="T8">
                <a:pos x="T4" y="T5"/>
              </a:cxn>
            </a:cxnLst>
            <a:rect l="T9" t="T10" r="T11" b="T12"/>
            <a:pathLst>
              <a:path w="4" h="14">
                <a:moveTo>
                  <a:pt x="0" y="0"/>
                </a:moveTo>
                <a:lnTo>
                  <a:pt x="4" y="7"/>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40" name="Line 45"/>
          <p:cNvSpPr>
            <a:spLocks noChangeShapeType="1"/>
          </p:cNvSpPr>
          <p:nvPr/>
        </p:nvSpPr>
        <p:spPr bwMode="auto">
          <a:xfrm flipH="1">
            <a:off x="3511550" y="2994025"/>
            <a:ext cx="4198938" cy="1588"/>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1" name="Line 46"/>
          <p:cNvSpPr>
            <a:spLocks noChangeShapeType="1"/>
          </p:cNvSpPr>
          <p:nvPr/>
        </p:nvSpPr>
        <p:spPr bwMode="auto">
          <a:xfrm flipH="1">
            <a:off x="3511550" y="3278188"/>
            <a:ext cx="4198938" cy="1587"/>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2" name="Line 47"/>
          <p:cNvSpPr>
            <a:spLocks noChangeShapeType="1"/>
          </p:cNvSpPr>
          <p:nvPr/>
        </p:nvSpPr>
        <p:spPr bwMode="auto">
          <a:xfrm flipH="1">
            <a:off x="7791450" y="3136900"/>
            <a:ext cx="646113" cy="1588"/>
          </a:xfrm>
          <a:prstGeom prst="line">
            <a:avLst/>
          </a:prstGeom>
          <a:noFill/>
          <a:ln w="20638">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3" name="Line 48"/>
          <p:cNvSpPr>
            <a:spLocks noChangeShapeType="1"/>
          </p:cNvSpPr>
          <p:nvPr/>
        </p:nvSpPr>
        <p:spPr bwMode="auto">
          <a:xfrm flipH="1">
            <a:off x="6924675" y="2551113"/>
            <a:ext cx="725488"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4" name="Line 49"/>
          <p:cNvSpPr>
            <a:spLocks noChangeShapeType="1"/>
          </p:cNvSpPr>
          <p:nvPr/>
        </p:nvSpPr>
        <p:spPr bwMode="auto">
          <a:xfrm flipH="1">
            <a:off x="7710488" y="2409825"/>
            <a:ext cx="727075" cy="15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5" name="Freeform 50"/>
          <p:cNvSpPr>
            <a:spLocks/>
          </p:cNvSpPr>
          <p:nvPr/>
        </p:nvSpPr>
        <p:spPr bwMode="auto">
          <a:xfrm>
            <a:off x="1755775" y="5175250"/>
            <a:ext cx="6681788" cy="282575"/>
          </a:xfrm>
          <a:custGeom>
            <a:avLst/>
            <a:gdLst>
              <a:gd name="T0" fmla="*/ 331 w 331"/>
              <a:gd name="T1" fmla="*/ 0 h 14"/>
              <a:gd name="T2" fmla="*/ 295 w 331"/>
              <a:gd name="T3" fmla="*/ 0 h 14"/>
              <a:gd name="T4" fmla="*/ 295 w 331"/>
              <a:gd name="T5" fmla="*/ 14 h 14"/>
              <a:gd name="T6" fmla="*/ 79 w 331"/>
              <a:gd name="T7" fmla="*/ 14 h 14"/>
              <a:gd name="T8" fmla="*/ 79 w 331"/>
              <a:gd name="T9" fmla="*/ 0 h 14"/>
              <a:gd name="T10" fmla="*/ 0 w 331"/>
              <a:gd name="T11" fmla="*/ 0 h 14"/>
              <a:gd name="T12" fmla="*/ 0 60000 65536"/>
              <a:gd name="T13" fmla="*/ 0 60000 65536"/>
              <a:gd name="T14" fmla="*/ 0 60000 65536"/>
              <a:gd name="T15" fmla="*/ 0 60000 65536"/>
              <a:gd name="T16" fmla="*/ 0 60000 65536"/>
              <a:gd name="T17" fmla="*/ 0 60000 65536"/>
              <a:gd name="T18" fmla="*/ 0 w 331"/>
              <a:gd name="T19" fmla="*/ 0 h 14"/>
              <a:gd name="T20" fmla="*/ 331 w 331"/>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331" h="14">
                <a:moveTo>
                  <a:pt x="331" y="0"/>
                </a:moveTo>
                <a:lnTo>
                  <a:pt x="295" y="0"/>
                </a:lnTo>
                <a:lnTo>
                  <a:pt x="295" y="14"/>
                </a:lnTo>
                <a:lnTo>
                  <a:pt x="79" y="14"/>
                </a:lnTo>
                <a:lnTo>
                  <a:pt x="79" y="0"/>
                </a:lnTo>
                <a:lnTo>
                  <a:pt x="0" y="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46" name="Line 51"/>
          <p:cNvSpPr>
            <a:spLocks noChangeShapeType="1"/>
          </p:cNvSpPr>
          <p:nvPr/>
        </p:nvSpPr>
        <p:spPr bwMode="auto">
          <a:xfrm>
            <a:off x="2200275" y="228600"/>
            <a:ext cx="1588"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7" name="Line 52"/>
          <p:cNvSpPr>
            <a:spLocks noChangeShapeType="1"/>
          </p:cNvSpPr>
          <p:nvPr/>
        </p:nvSpPr>
        <p:spPr bwMode="auto">
          <a:xfrm>
            <a:off x="3068638" y="228600"/>
            <a:ext cx="1587"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8" name="Line 53"/>
          <p:cNvSpPr>
            <a:spLocks noChangeShapeType="1"/>
          </p:cNvSpPr>
          <p:nvPr/>
        </p:nvSpPr>
        <p:spPr bwMode="auto">
          <a:xfrm>
            <a:off x="3935413" y="228600"/>
            <a:ext cx="1587"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49" name="Line 54"/>
          <p:cNvSpPr>
            <a:spLocks noChangeShapeType="1"/>
          </p:cNvSpPr>
          <p:nvPr/>
        </p:nvSpPr>
        <p:spPr bwMode="auto">
          <a:xfrm>
            <a:off x="4803775" y="228600"/>
            <a:ext cx="1588"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50" name="Line 55"/>
          <p:cNvSpPr>
            <a:spLocks noChangeShapeType="1"/>
          </p:cNvSpPr>
          <p:nvPr/>
        </p:nvSpPr>
        <p:spPr bwMode="auto">
          <a:xfrm>
            <a:off x="5692775" y="228600"/>
            <a:ext cx="1588"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51" name="Line 56"/>
          <p:cNvSpPr>
            <a:spLocks noChangeShapeType="1"/>
          </p:cNvSpPr>
          <p:nvPr/>
        </p:nvSpPr>
        <p:spPr bwMode="auto">
          <a:xfrm>
            <a:off x="6561138" y="228600"/>
            <a:ext cx="1587"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52" name="Line 57"/>
          <p:cNvSpPr>
            <a:spLocks noChangeShapeType="1"/>
          </p:cNvSpPr>
          <p:nvPr/>
        </p:nvSpPr>
        <p:spPr bwMode="auto">
          <a:xfrm>
            <a:off x="7427913" y="228600"/>
            <a:ext cx="1587"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53" name="Line 58"/>
          <p:cNvSpPr>
            <a:spLocks noChangeShapeType="1"/>
          </p:cNvSpPr>
          <p:nvPr/>
        </p:nvSpPr>
        <p:spPr bwMode="auto">
          <a:xfrm>
            <a:off x="8296275" y="228600"/>
            <a:ext cx="1588" cy="4445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54" name="Rectangle 59"/>
          <p:cNvSpPr>
            <a:spLocks noChangeArrowheads="1"/>
          </p:cNvSpPr>
          <p:nvPr/>
        </p:nvSpPr>
        <p:spPr bwMode="auto">
          <a:xfrm>
            <a:off x="1109663" y="874713"/>
            <a:ext cx="42386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CLK</a:t>
            </a:r>
            <a:endParaRPr lang="en-US" altLang="en-US"/>
          </a:p>
        </p:txBody>
      </p:sp>
      <p:sp>
        <p:nvSpPr>
          <p:cNvPr id="123955" name="Rectangle 60"/>
          <p:cNvSpPr>
            <a:spLocks noChangeArrowheads="1"/>
          </p:cNvSpPr>
          <p:nvPr/>
        </p:nvSpPr>
        <p:spPr bwMode="auto">
          <a:xfrm>
            <a:off x="908050" y="1601788"/>
            <a:ext cx="74771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Frame#</a:t>
            </a:r>
            <a:endParaRPr lang="en-US" altLang="en-US"/>
          </a:p>
        </p:txBody>
      </p:sp>
      <p:sp>
        <p:nvSpPr>
          <p:cNvPr id="123956" name="Rectangle 61"/>
          <p:cNvSpPr>
            <a:spLocks noChangeArrowheads="1"/>
          </p:cNvSpPr>
          <p:nvPr/>
        </p:nvSpPr>
        <p:spPr bwMode="auto">
          <a:xfrm>
            <a:off x="1211263" y="2347913"/>
            <a:ext cx="363537"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AD</a:t>
            </a:r>
            <a:endParaRPr lang="en-US" altLang="en-US"/>
          </a:p>
        </p:txBody>
      </p:sp>
      <p:sp>
        <p:nvSpPr>
          <p:cNvPr id="123957" name="Rectangle 62"/>
          <p:cNvSpPr>
            <a:spLocks noChangeArrowheads="1"/>
          </p:cNvSpPr>
          <p:nvPr/>
        </p:nvSpPr>
        <p:spPr bwMode="auto">
          <a:xfrm>
            <a:off x="968375" y="3055938"/>
            <a:ext cx="6667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C/BE#</a:t>
            </a:r>
            <a:endParaRPr lang="en-US" altLang="en-US"/>
          </a:p>
        </p:txBody>
      </p:sp>
      <p:sp>
        <p:nvSpPr>
          <p:cNvPr id="123958" name="Rectangle 63"/>
          <p:cNvSpPr>
            <a:spLocks noChangeArrowheads="1"/>
          </p:cNvSpPr>
          <p:nvPr/>
        </p:nvSpPr>
        <p:spPr bwMode="auto">
          <a:xfrm>
            <a:off x="947738" y="3783013"/>
            <a:ext cx="4032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IRD</a:t>
            </a:r>
            <a:endParaRPr lang="en-US" altLang="en-US"/>
          </a:p>
        </p:txBody>
      </p:sp>
      <p:sp>
        <p:nvSpPr>
          <p:cNvPr id="123959" name="Rectangle 64"/>
          <p:cNvSpPr>
            <a:spLocks noChangeArrowheads="1"/>
          </p:cNvSpPr>
          <p:nvPr/>
        </p:nvSpPr>
        <p:spPr bwMode="auto">
          <a:xfrm>
            <a:off x="1250950" y="3783013"/>
            <a:ext cx="3429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Y#</a:t>
            </a:r>
            <a:endParaRPr lang="en-US" altLang="en-US"/>
          </a:p>
        </p:txBody>
      </p:sp>
      <p:sp>
        <p:nvSpPr>
          <p:cNvPr id="123960" name="Rectangle 65"/>
          <p:cNvSpPr>
            <a:spLocks noChangeArrowheads="1"/>
          </p:cNvSpPr>
          <p:nvPr/>
        </p:nvSpPr>
        <p:spPr bwMode="auto">
          <a:xfrm>
            <a:off x="887413" y="4489450"/>
            <a:ext cx="4445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TRD</a:t>
            </a:r>
            <a:endParaRPr lang="en-US" altLang="en-US"/>
          </a:p>
        </p:txBody>
      </p:sp>
      <p:sp>
        <p:nvSpPr>
          <p:cNvPr id="123961" name="Rectangle 66"/>
          <p:cNvSpPr>
            <a:spLocks noChangeArrowheads="1"/>
          </p:cNvSpPr>
          <p:nvPr/>
        </p:nvSpPr>
        <p:spPr bwMode="auto">
          <a:xfrm>
            <a:off x="1250950" y="4489450"/>
            <a:ext cx="3429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Y#</a:t>
            </a:r>
            <a:endParaRPr lang="en-US" altLang="en-US"/>
          </a:p>
        </p:txBody>
      </p:sp>
      <p:sp>
        <p:nvSpPr>
          <p:cNvPr id="123962" name="Rectangle 67"/>
          <p:cNvSpPr>
            <a:spLocks noChangeArrowheads="1"/>
          </p:cNvSpPr>
          <p:nvPr/>
        </p:nvSpPr>
        <p:spPr bwMode="auto">
          <a:xfrm>
            <a:off x="685800" y="5216525"/>
            <a:ext cx="9080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solidFill>
                  <a:srgbClr val="000000"/>
                </a:solidFill>
                <a:latin typeface="Nimbus Roman No9 L"/>
              </a:rPr>
              <a:t>DEVSEL#</a:t>
            </a:r>
            <a:endParaRPr lang="en-US" altLang="en-US"/>
          </a:p>
        </p:txBody>
      </p:sp>
      <p:sp>
        <p:nvSpPr>
          <p:cNvPr id="123963" name="Line 68"/>
          <p:cNvSpPr>
            <a:spLocks noChangeShapeType="1"/>
          </p:cNvSpPr>
          <p:nvPr/>
        </p:nvSpPr>
        <p:spPr bwMode="auto">
          <a:xfrm>
            <a:off x="3068638" y="1238250"/>
            <a:ext cx="1587" cy="88741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64" name="Line 69"/>
          <p:cNvSpPr>
            <a:spLocks noChangeShapeType="1"/>
          </p:cNvSpPr>
          <p:nvPr/>
        </p:nvSpPr>
        <p:spPr bwMode="auto">
          <a:xfrm>
            <a:off x="4803775" y="1238250"/>
            <a:ext cx="1588" cy="88741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65" name="Rectangle 70"/>
          <p:cNvSpPr>
            <a:spLocks noChangeArrowheads="1"/>
          </p:cNvSpPr>
          <p:nvPr/>
        </p:nvSpPr>
        <p:spPr bwMode="auto">
          <a:xfrm>
            <a:off x="2743200" y="2286000"/>
            <a:ext cx="4953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latin typeface="Nimbus Roman No9 L"/>
              </a:rPr>
              <a:t>Adress</a:t>
            </a:r>
            <a:endParaRPr lang="en-US" altLang="en-US"/>
          </a:p>
        </p:txBody>
      </p:sp>
      <p:sp>
        <p:nvSpPr>
          <p:cNvPr id="123966" name="Rectangle 71"/>
          <p:cNvSpPr>
            <a:spLocks noChangeArrowheads="1"/>
          </p:cNvSpPr>
          <p:nvPr/>
        </p:nvSpPr>
        <p:spPr bwMode="auto">
          <a:xfrm>
            <a:off x="4602163" y="2301875"/>
            <a:ext cx="1778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latin typeface="Nimbus Roman No9 L"/>
              </a:rPr>
              <a:t>#1</a:t>
            </a:r>
            <a:endParaRPr lang="en-US" altLang="en-US"/>
          </a:p>
        </p:txBody>
      </p:sp>
      <p:sp>
        <p:nvSpPr>
          <p:cNvPr id="123967" name="Rectangle 72"/>
          <p:cNvSpPr>
            <a:spLocks noChangeArrowheads="1"/>
          </p:cNvSpPr>
          <p:nvPr/>
        </p:nvSpPr>
        <p:spPr bwMode="auto">
          <a:xfrm>
            <a:off x="7186613" y="2301875"/>
            <a:ext cx="1778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latin typeface="Nimbus Roman No9 L"/>
              </a:rPr>
              <a:t>#4</a:t>
            </a:r>
            <a:endParaRPr lang="en-US" altLang="en-US"/>
          </a:p>
        </p:txBody>
      </p:sp>
      <p:sp>
        <p:nvSpPr>
          <p:cNvPr id="123968" name="Line 73"/>
          <p:cNvSpPr>
            <a:spLocks noChangeShapeType="1"/>
          </p:cNvSpPr>
          <p:nvPr/>
        </p:nvSpPr>
        <p:spPr bwMode="auto">
          <a:xfrm>
            <a:off x="3068638" y="2692400"/>
            <a:ext cx="1587" cy="16033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69" name="Rectangle 74"/>
          <p:cNvSpPr>
            <a:spLocks noChangeArrowheads="1"/>
          </p:cNvSpPr>
          <p:nvPr/>
        </p:nvSpPr>
        <p:spPr bwMode="auto">
          <a:xfrm>
            <a:off x="2743200" y="3048000"/>
            <a:ext cx="4349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latin typeface="Nimbus Roman No9 L"/>
              </a:rPr>
              <a:t>Cmnd</a:t>
            </a:r>
            <a:endParaRPr lang="en-US" altLang="en-US"/>
          </a:p>
        </p:txBody>
      </p:sp>
      <p:sp>
        <p:nvSpPr>
          <p:cNvPr id="123970" name="Rectangle 75"/>
          <p:cNvSpPr>
            <a:spLocks noChangeArrowheads="1"/>
          </p:cNvSpPr>
          <p:nvPr/>
        </p:nvSpPr>
        <p:spPr bwMode="auto">
          <a:xfrm>
            <a:off x="5181600" y="3048000"/>
            <a:ext cx="8461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latin typeface="Nimbus Roman No9 L"/>
              </a:rPr>
              <a:t>Byte enable</a:t>
            </a:r>
            <a:endParaRPr lang="en-US" altLang="en-US"/>
          </a:p>
        </p:txBody>
      </p:sp>
      <p:sp>
        <p:nvSpPr>
          <p:cNvPr id="123971" name="Line 76"/>
          <p:cNvSpPr>
            <a:spLocks noChangeShapeType="1"/>
          </p:cNvSpPr>
          <p:nvPr/>
        </p:nvSpPr>
        <p:spPr bwMode="auto">
          <a:xfrm>
            <a:off x="6561138" y="1238250"/>
            <a:ext cx="1587" cy="88741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72" name="Rectangle 78"/>
          <p:cNvSpPr>
            <a:spLocks noChangeArrowheads="1"/>
          </p:cNvSpPr>
          <p:nvPr/>
        </p:nvSpPr>
        <p:spPr bwMode="auto">
          <a:xfrm>
            <a:off x="2590800" y="6172200"/>
            <a:ext cx="441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2000" b="1">
                <a:solidFill>
                  <a:srgbClr val="000000"/>
                </a:solidFill>
                <a:latin typeface="Nimbus Roman No9 L"/>
              </a:rPr>
              <a:t>A read operation on the PCI bus</a:t>
            </a:r>
            <a:endParaRPr lang="en-US" altLang="en-US" sz="2000" b="1"/>
          </a:p>
        </p:txBody>
      </p:sp>
      <p:sp>
        <p:nvSpPr>
          <p:cNvPr id="123973" name="Line 80"/>
          <p:cNvSpPr>
            <a:spLocks noChangeShapeType="1"/>
          </p:cNvSpPr>
          <p:nvPr/>
        </p:nvSpPr>
        <p:spPr bwMode="auto">
          <a:xfrm>
            <a:off x="3935413" y="1238250"/>
            <a:ext cx="1587" cy="16144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74" name="Line 81"/>
          <p:cNvSpPr>
            <a:spLocks noChangeShapeType="1"/>
          </p:cNvSpPr>
          <p:nvPr/>
        </p:nvSpPr>
        <p:spPr bwMode="auto">
          <a:xfrm flipH="1">
            <a:off x="3430588" y="2409825"/>
            <a:ext cx="808037" cy="15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75" name="Line 82"/>
          <p:cNvSpPr>
            <a:spLocks noChangeShapeType="1"/>
          </p:cNvSpPr>
          <p:nvPr/>
        </p:nvSpPr>
        <p:spPr bwMode="auto">
          <a:xfrm>
            <a:off x="4803775" y="2692400"/>
            <a:ext cx="1588" cy="16033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76" name="Line 83"/>
          <p:cNvSpPr>
            <a:spLocks noChangeShapeType="1"/>
          </p:cNvSpPr>
          <p:nvPr/>
        </p:nvSpPr>
        <p:spPr bwMode="auto">
          <a:xfrm>
            <a:off x="5692775" y="1238250"/>
            <a:ext cx="1588" cy="88741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77" name="Line 84"/>
          <p:cNvSpPr>
            <a:spLocks noChangeShapeType="1"/>
          </p:cNvSpPr>
          <p:nvPr/>
        </p:nvSpPr>
        <p:spPr bwMode="auto">
          <a:xfrm>
            <a:off x="5692775" y="2692400"/>
            <a:ext cx="1588" cy="16033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78" name="Line 85"/>
          <p:cNvSpPr>
            <a:spLocks noChangeShapeType="1"/>
          </p:cNvSpPr>
          <p:nvPr/>
        </p:nvSpPr>
        <p:spPr bwMode="auto">
          <a:xfrm>
            <a:off x="6561138" y="2692400"/>
            <a:ext cx="1587" cy="16033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79" name="Line 86"/>
          <p:cNvSpPr>
            <a:spLocks noChangeShapeType="1"/>
          </p:cNvSpPr>
          <p:nvPr/>
        </p:nvSpPr>
        <p:spPr bwMode="auto">
          <a:xfrm>
            <a:off x="7427913" y="1238250"/>
            <a:ext cx="1587" cy="88741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80" name="Line 87"/>
          <p:cNvSpPr>
            <a:spLocks noChangeShapeType="1"/>
          </p:cNvSpPr>
          <p:nvPr/>
        </p:nvSpPr>
        <p:spPr bwMode="auto">
          <a:xfrm>
            <a:off x="7427913" y="2692400"/>
            <a:ext cx="1587" cy="16033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81" name="Freeform 88"/>
          <p:cNvSpPr>
            <a:spLocks/>
          </p:cNvSpPr>
          <p:nvPr/>
        </p:nvSpPr>
        <p:spPr bwMode="auto">
          <a:xfrm>
            <a:off x="5106988" y="2268538"/>
            <a:ext cx="60325" cy="282575"/>
          </a:xfrm>
          <a:custGeom>
            <a:avLst/>
            <a:gdLst>
              <a:gd name="T0" fmla="*/ 3 w 3"/>
              <a:gd name="T1" fmla="*/ 14 h 14"/>
              <a:gd name="T2" fmla="*/ 0 w 3"/>
              <a:gd name="T3" fmla="*/ 7 h 14"/>
              <a:gd name="T4" fmla="*/ 3 w 3"/>
              <a:gd name="T5" fmla="*/ 0 h 14"/>
              <a:gd name="T6" fmla="*/ 0 60000 65536"/>
              <a:gd name="T7" fmla="*/ 0 60000 65536"/>
              <a:gd name="T8" fmla="*/ 0 60000 65536"/>
              <a:gd name="T9" fmla="*/ 0 w 3"/>
              <a:gd name="T10" fmla="*/ 0 h 14"/>
              <a:gd name="T11" fmla="*/ 3 w 3"/>
              <a:gd name="T12" fmla="*/ 14 h 14"/>
            </a:gdLst>
            <a:ahLst/>
            <a:cxnLst>
              <a:cxn ang="T6">
                <a:pos x="T0" y="T1"/>
              </a:cxn>
              <a:cxn ang="T7">
                <a:pos x="T2" y="T3"/>
              </a:cxn>
              <a:cxn ang="T8">
                <a:pos x="T4" y="T5"/>
              </a:cxn>
            </a:cxnLst>
            <a:rect l="T9" t="T10" r="T11" b="T12"/>
            <a:pathLst>
              <a:path w="3" h="14">
                <a:moveTo>
                  <a:pt x="3" y="14"/>
                </a:moveTo>
                <a:lnTo>
                  <a:pt x="0" y="7"/>
                </a:lnTo>
                <a:lnTo>
                  <a:pt x="3" y="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82" name="Freeform 89"/>
          <p:cNvSpPr>
            <a:spLocks/>
          </p:cNvSpPr>
          <p:nvPr/>
        </p:nvSpPr>
        <p:spPr bwMode="auto">
          <a:xfrm>
            <a:off x="5915025" y="2268538"/>
            <a:ext cx="60325" cy="282575"/>
          </a:xfrm>
          <a:custGeom>
            <a:avLst/>
            <a:gdLst>
              <a:gd name="T0" fmla="*/ 0 w 3"/>
              <a:gd name="T1" fmla="*/ 0 h 14"/>
              <a:gd name="T2" fmla="*/ 3 w 3"/>
              <a:gd name="T3" fmla="*/ 7 h 14"/>
              <a:gd name="T4" fmla="*/ 0 w 3"/>
              <a:gd name="T5" fmla="*/ 14 h 14"/>
              <a:gd name="T6" fmla="*/ 0 60000 65536"/>
              <a:gd name="T7" fmla="*/ 0 60000 65536"/>
              <a:gd name="T8" fmla="*/ 0 60000 65536"/>
              <a:gd name="T9" fmla="*/ 0 w 3"/>
              <a:gd name="T10" fmla="*/ 0 h 14"/>
              <a:gd name="T11" fmla="*/ 3 w 3"/>
              <a:gd name="T12" fmla="*/ 14 h 14"/>
            </a:gdLst>
            <a:ahLst/>
            <a:cxnLst>
              <a:cxn ang="T6">
                <a:pos x="T0" y="T1"/>
              </a:cxn>
              <a:cxn ang="T7">
                <a:pos x="T2" y="T3"/>
              </a:cxn>
              <a:cxn ang="T8">
                <a:pos x="T4" y="T5"/>
              </a:cxn>
            </a:cxnLst>
            <a:rect l="T9" t="T10" r="T11" b="T12"/>
            <a:pathLst>
              <a:path w="3" h="14">
                <a:moveTo>
                  <a:pt x="0" y="0"/>
                </a:moveTo>
                <a:lnTo>
                  <a:pt x="3" y="7"/>
                </a:lnTo>
                <a:lnTo>
                  <a:pt x="0" y="14"/>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83" name="Line 90"/>
          <p:cNvSpPr>
            <a:spLocks noChangeShapeType="1"/>
          </p:cNvSpPr>
          <p:nvPr/>
        </p:nvSpPr>
        <p:spPr bwMode="auto">
          <a:xfrm flipH="1">
            <a:off x="5167313" y="2268538"/>
            <a:ext cx="747712"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84" name="Line 91"/>
          <p:cNvSpPr>
            <a:spLocks noChangeShapeType="1"/>
          </p:cNvSpPr>
          <p:nvPr/>
        </p:nvSpPr>
        <p:spPr bwMode="auto">
          <a:xfrm flipH="1">
            <a:off x="5167313" y="2551113"/>
            <a:ext cx="747712"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85" name="Freeform 92"/>
          <p:cNvSpPr>
            <a:spLocks/>
          </p:cNvSpPr>
          <p:nvPr/>
        </p:nvSpPr>
        <p:spPr bwMode="auto">
          <a:xfrm>
            <a:off x="5975350" y="2268538"/>
            <a:ext cx="60325" cy="282575"/>
          </a:xfrm>
          <a:custGeom>
            <a:avLst/>
            <a:gdLst>
              <a:gd name="T0" fmla="*/ 3 w 3"/>
              <a:gd name="T1" fmla="*/ 14 h 14"/>
              <a:gd name="T2" fmla="*/ 0 w 3"/>
              <a:gd name="T3" fmla="*/ 7 h 14"/>
              <a:gd name="T4" fmla="*/ 3 w 3"/>
              <a:gd name="T5" fmla="*/ 0 h 14"/>
              <a:gd name="T6" fmla="*/ 0 60000 65536"/>
              <a:gd name="T7" fmla="*/ 0 60000 65536"/>
              <a:gd name="T8" fmla="*/ 0 60000 65536"/>
              <a:gd name="T9" fmla="*/ 0 w 3"/>
              <a:gd name="T10" fmla="*/ 0 h 14"/>
              <a:gd name="T11" fmla="*/ 3 w 3"/>
              <a:gd name="T12" fmla="*/ 14 h 14"/>
            </a:gdLst>
            <a:ahLst/>
            <a:cxnLst>
              <a:cxn ang="T6">
                <a:pos x="T0" y="T1"/>
              </a:cxn>
              <a:cxn ang="T7">
                <a:pos x="T2" y="T3"/>
              </a:cxn>
              <a:cxn ang="T8">
                <a:pos x="T4" y="T5"/>
              </a:cxn>
            </a:cxnLst>
            <a:rect l="T9" t="T10" r="T11" b="T12"/>
            <a:pathLst>
              <a:path w="3" h="14">
                <a:moveTo>
                  <a:pt x="3" y="14"/>
                </a:moveTo>
                <a:lnTo>
                  <a:pt x="0" y="7"/>
                </a:lnTo>
                <a:lnTo>
                  <a:pt x="3" y="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86" name="Freeform 93"/>
          <p:cNvSpPr>
            <a:spLocks/>
          </p:cNvSpPr>
          <p:nvPr/>
        </p:nvSpPr>
        <p:spPr bwMode="auto">
          <a:xfrm>
            <a:off x="6781800" y="2268538"/>
            <a:ext cx="61913" cy="282575"/>
          </a:xfrm>
          <a:custGeom>
            <a:avLst/>
            <a:gdLst>
              <a:gd name="T0" fmla="*/ 0 w 3"/>
              <a:gd name="T1" fmla="*/ 0 h 14"/>
              <a:gd name="T2" fmla="*/ 3 w 3"/>
              <a:gd name="T3" fmla="*/ 7 h 14"/>
              <a:gd name="T4" fmla="*/ 0 w 3"/>
              <a:gd name="T5" fmla="*/ 14 h 14"/>
              <a:gd name="T6" fmla="*/ 0 60000 65536"/>
              <a:gd name="T7" fmla="*/ 0 60000 65536"/>
              <a:gd name="T8" fmla="*/ 0 60000 65536"/>
              <a:gd name="T9" fmla="*/ 0 w 3"/>
              <a:gd name="T10" fmla="*/ 0 h 14"/>
              <a:gd name="T11" fmla="*/ 3 w 3"/>
              <a:gd name="T12" fmla="*/ 14 h 14"/>
            </a:gdLst>
            <a:ahLst/>
            <a:cxnLst>
              <a:cxn ang="T6">
                <a:pos x="T0" y="T1"/>
              </a:cxn>
              <a:cxn ang="T7">
                <a:pos x="T2" y="T3"/>
              </a:cxn>
              <a:cxn ang="T8">
                <a:pos x="T4" y="T5"/>
              </a:cxn>
            </a:cxnLst>
            <a:rect l="T9" t="T10" r="T11" b="T12"/>
            <a:pathLst>
              <a:path w="3" h="14">
                <a:moveTo>
                  <a:pt x="0" y="0"/>
                </a:moveTo>
                <a:lnTo>
                  <a:pt x="3" y="7"/>
                </a:lnTo>
                <a:lnTo>
                  <a:pt x="0" y="14"/>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87" name="Line 94"/>
          <p:cNvSpPr>
            <a:spLocks noChangeShapeType="1"/>
          </p:cNvSpPr>
          <p:nvPr/>
        </p:nvSpPr>
        <p:spPr bwMode="auto">
          <a:xfrm flipH="1">
            <a:off x="6035675" y="2268538"/>
            <a:ext cx="746125"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88" name="Line 95"/>
          <p:cNvSpPr>
            <a:spLocks noChangeShapeType="1"/>
          </p:cNvSpPr>
          <p:nvPr/>
        </p:nvSpPr>
        <p:spPr bwMode="auto">
          <a:xfrm flipH="1">
            <a:off x="6035675" y="2551113"/>
            <a:ext cx="746125"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989" name="Freeform 96"/>
          <p:cNvSpPr>
            <a:spLocks/>
          </p:cNvSpPr>
          <p:nvPr/>
        </p:nvSpPr>
        <p:spPr bwMode="auto">
          <a:xfrm>
            <a:off x="1755775" y="3721100"/>
            <a:ext cx="6681788" cy="284163"/>
          </a:xfrm>
          <a:custGeom>
            <a:avLst/>
            <a:gdLst>
              <a:gd name="T0" fmla="*/ 331 w 331"/>
              <a:gd name="T1" fmla="*/ 0 h 14"/>
              <a:gd name="T2" fmla="*/ 295 w 331"/>
              <a:gd name="T3" fmla="*/ 0 h 14"/>
              <a:gd name="T4" fmla="*/ 295 w 331"/>
              <a:gd name="T5" fmla="*/ 14 h 14"/>
              <a:gd name="T6" fmla="*/ 123 w 331"/>
              <a:gd name="T7" fmla="*/ 14 h 14"/>
              <a:gd name="T8" fmla="*/ 123 w 331"/>
              <a:gd name="T9" fmla="*/ 0 h 14"/>
              <a:gd name="T10" fmla="*/ 0 w 331"/>
              <a:gd name="T11" fmla="*/ 0 h 14"/>
              <a:gd name="T12" fmla="*/ 0 60000 65536"/>
              <a:gd name="T13" fmla="*/ 0 60000 65536"/>
              <a:gd name="T14" fmla="*/ 0 60000 65536"/>
              <a:gd name="T15" fmla="*/ 0 60000 65536"/>
              <a:gd name="T16" fmla="*/ 0 60000 65536"/>
              <a:gd name="T17" fmla="*/ 0 60000 65536"/>
              <a:gd name="T18" fmla="*/ 0 w 331"/>
              <a:gd name="T19" fmla="*/ 0 h 14"/>
              <a:gd name="T20" fmla="*/ 331 w 331"/>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331" h="14">
                <a:moveTo>
                  <a:pt x="331" y="0"/>
                </a:moveTo>
                <a:lnTo>
                  <a:pt x="295" y="0"/>
                </a:lnTo>
                <a:lnTo>
                  <a:pt x="295" y="14"/>
                </a:lnTo>
                <a:lnTo>
                  <a:pt x="123" y="14"/>
                </a:lnTo>
                <a:lnTo>
                  <a:pt x="123" y="0"/>
                </a:lnTo>
                <a:lnTo>
                  <a:pt x="0" y="0"/>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90" name="Freeform 97"/>
          <p:cNvSpPr>
            <a:spLocks/>
          </p:cNvSpPr>
          <p:nvPr/>
        </p:nvSpPr>
        <p:spPr bwMode="auto">
          <a:xfrm>
            <a:off x="1755775" y="4448175"/>
            <a:ext cx="6681788" cy="284163"/>
          </a:xfrm>
          <a:custGeom>
            <a:avLst/>
            <a:gdLst>
              <a:gd name="T0" fmla="*/ 331 w 331"/>
              <a:gd name="T1" fmla="*/ 0 h 14"/>
              <a:gd name="T2" fmla="*/ 295 w 331"/>
              <a:gd name="T3" fmla="*/ 0 h 14"/>
              <a:gd name="T4" fmla="*/ 295 w 331"/>
              <a:gd name="T5" fmla="*/ 14 h 14"/>
              <a:gd name="T6" fmla="*/ 123 w 331"/>
              <a:gd name="T7" fmla="*/ 14 h 14"/>
              <a:gd name="T8" fmla="*/ 123 w 331"/>
              <a:gd name="T9" fmla="*/ 0 h 14"/>
              <a:gd name="T10" fmla="*/ 0 w 331"/>
              <a:gd name="T11" fmla="*/ 0 h 14"/>
              <a:gd name="T12" fmla="*/ 0 60000 65536"/>
              <a:gd name="T13" fmla="*/ 0 60000 65536"/>
              <a:gd name="T14" fmla="*/ 0 60000 65536"/>
              <a:gd name="T15" fmla="*/ 0 60000 65536"/>
              <a:gd name="T16" fmla="*/ 0 60000 65536"/>
              <a:gd name="T17" fmla="*/ 0 60000 65536"/>
              <a:gd name="T18" fmla="*/ 0 w 331"/>
              <a:gd name="T19" fmla="*/ 0 h 14"/>
              <a:gd name="T20" fmla="*/ 331 w 331"/>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331" h="14">
                <a:moveTo>
                  <a:pt x="331" y="0"/>
                </a:moveTo>
                <a:lnTo>
                  <a:pt x="295" y="0"/>
                </a:lnTo>
                <a:lnTo>
                  <a:pt x="295" y="14"/>
                </a:lnTo>
                <a:lnTo>
                  <a:pt x="123" y="14"/>
                </a:lnTo>
                <a:lnTo>
                  <a:pt x="123" y="0"/>
                </a:lnTo>
                <a:lnTo>
                  <a:pt x="0" y="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nvGrpSpPr>
          <p:cNvPr id="123991" name="Group 98"/>
          <p:cNvGrpSpPr>
            <a:grpSpLocks/>
          </p:cNvGrpSpPr>
          <p:nvPr/>
        </p:nvGrpSpPr>
        <p:grpSpPr bwMode="auto">
          <a:xfrm>
            <a:off x="1755775" y="814388"/>
            <a:ext cx="6681788" cy="282575"/>
            <a:chOff x="1755775" y="814388"/>
            <a:chExt cx="6681788" cy="282575"/>
          </a:xfrm>
        </p:grpSpPr>
        <p:sp>
          <p:nvSpPr>
            <p:cNvPr id="123994" name="Freeform 3"/>
            <p:cNvSpPr>
              <a:spLocks/>
            </p:cNvSpPr>
            <p:nvPr/>
          </p:nvSpPr>
          <p:spPr bwMode="auto">
            <a:xfrm>
              <a:off x="1755775" y="814388"/>
              <a:ext cx="868363" cy="282575"/>
            </a:xfrm>
            <a:custGeom>
              <a:avLst/>
              <a:gdLst>
                <a:gd name="T0" fmla="*/ 43 w 43"/>
                <a:gd name="T1" fmla="*/ 14 h 14"/>
                <a:gd name="T2" fmla="*/ 43 w 43"/>
                <a:gd name="T3" fmla="*/ 0 h 14"/>
                <a:gd name="T4" fmla="*/ 22 w 43"/>
                <a:gd name="T5" fmla="*/ 0 h 14"/>
                <a:gd name="T6" fmla="*/ 22 w 43"/>
                <a:gd name="T7" fmla="*/ 14 h 14"/>
                <a:gd name="T8" fmla="*/ 0 w 43"/>
                <a:gd name="T9" fmla="*/ 14 h 14"/>
                <a:gd name="T10" fmla="*/ 0 60000 65536"/>
                <a:gd name="T11" fmla="*/ 0 60000 65536"/>
                <a:gd name="T12" fmla="*/ 0 60000 65536"/>
                <a:gd name="T13" fmla="*/ 0 60000 65536"/>
                <a:gd name="T14" fmla="*/ 0 60000 65536"/>
                <a:gd name="T15" fmla="*/ 0 w 43"/>
                <a:gd name="T16" fmla="*/ 0 h 14"/>
                <a:gd name="T17" fmla="*/ 43 w 43"/>
                <a:gd name="T18" fmla="*/ 14 h 14"/>
              </a:gdLst>
              <a:ahLst/>
              <a:cxnLst>
                <a:cxn ang="T10">
                  <a:pos x="T0" y="T1"/>
                </a:cxn>
                <a:cxn ang="T11">
                  <a:pos x="T2" y="T3"/>
                </a:cxn>
                <a:cxn ang="T12">
                  <a:pos x="T4" y="T5"/>
                </a:cxn>
                <a:cxn ang="T13">
                  <a:pos x="T6" y="T7"/>
                </a:cxn>
                <a:cxn ang="T14">
                  <a:pos x="T8" y="T9"/>
                </a:cxn>
              </a:cxnLst>
              <a:rect l="T15" t="T16" r="T17" b="T18"/>
              <a:pathLst>
                <a:path w="43" h="14">
                  <a:moveTo>
                    <a:pt x="43" y="14"/>
                  </a:moveTo>
                  <a:lnTo>
                    <a:pt x="43" y="0"/>
                  </a:lnTo>
                  <a:lnTo>
                    <a:pt x="22" y="0"/>
                  </a:lnTo>
                  <a:lnTo>
                    <a:pt x="22"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95" name="Freeform 4"/>
            <p:cNvSpPr>
              <a:spLocks/>
            </p:cNvSpPr>
            <p:nvPr/>
          </p:nvSpPr>
          <p:spPr bwMode="auto">
            <a:xfrm>
              <a:off x="2624138" y="814388"/>
              <a:ext cx="887412" cy="282575"/>
            </a:xfrm>
            <a:custGeom>
              <a:avLst/>
              <a:gdLst>
                <a:gd name="T0" fmla="*/ 44 w 44"/>
                <a:gd name="T1" fmla="*/ 14 h 14"/>
                <a:gd name="T2" fmla="*/ 44 w 44"/>
                <a:gd name="T3" fmla="*/ 0 h 14"/>
                <a:gd name="T4" fmla="*/ 22 w 44"/>
                <a:gd name="T5" fmla="*/ 0 h 14"/>
                <a:gd name="T6" fmla="*/ 22 w 44"/>
                <a:gd name="T7" fmla="*/ 14 h 14"/>
                <a:gd name="T8" fmla="*/ 0 w 44"/>
                <a:gd name="T9" fmla="*/ 14 h 14"/>
                <a:gd name="T10" fmla="*/ 0 60000 65536"/>
                <a:gd name="T11" fmla="*/ 0 60000 65536"/>
                <a:gd name="T12" fmla="*/ 0 60000 65536"/>
                <a:gd name="T13" fmla="*/ 0 60000 65536"/>
                <a:gd name="T14" fmla="*/ 0 60000 65536"/>
                <a:gd name="T15" fmla="*/ 0 w 44"/>
                <a:gd name="T16" fmla="*/ 0 h 14"/>
                <a:gd name="T17" fmla="*/ 44 w 44"/>
                <a:gd name="T18" fmla="*/ 14 h 14"/>
              </a:gdLst>
              <a:ahLst/>
              <a:cxnLst>
                <a:cxn ang="T10">
                  <a:pos x="T0" y="T1"/>
                </a:cxn>
                <a:cxn ang="T11">
                  <a:pos x="T2" y="T3"/>
                </a:cxn>
                <a:cxn ang="T12">
                  <a:pos x="T4" y="T5"/>
                </a:cxn>
                <a:cxn ang="T13">
                  <a:pos x="T6" y="T7"/>
                </a:cxn>
                <a:cxn ang="T14">
                  <a:pos x="T8" y="T9"/>
                </a:cxn>
              </a:cxnLst>
              <a:rect l="T15" t="T16" r="T17" b="T18"/>
              <a:pathLst>
                <a:path w="44" h="14">
                  <a:moveTo>
                    <a:pt x="44" y="14"/>
                  </a:moveTo>
                  <a:lnTo>
                    <a:pt x="44" y="0"/>
                  </a:lnTo>
                  <a:lnTo>
                    <a:pt x="22" y="0"/>
                  </a:lnTo>
                  <a:lnTo>
                    <a:pt x="22"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96" name="Freeform 5"/>
            <p:cNvSpPr>
              <a:spLocks/>
            </p:cNvSpPr>
            <p:nvPr/>
          </p:nvSpPr>
          <p:spPr bwMode="auto">
            <a:xfrm>
              <a:off x="3511550" y="814388"/>
              <a:ext cx="868363" cy="282575"/>
            </a:xfrm>
            <a:custGeom>
              <a:avLst/>
              <a:gdLst>
                <a:gd name="T0" fmla="*/ 43 w 43"/>
                <a:gd name="T1" fmla="*/ 14 h 14"/>
                <a:gd name="T2" fmla="*/ 43 w 43"/>
                <a:gd name="T3" fmla="*/ 0 h 14"/>
                <a:gd name="T4" fmla="*/ 21 w 43"/>
                <a:gd name="T5" fmla="*/ 0 h 14"/>
                <a:gd name="T6" fmla="*/ 21 w 43"/>
                <a:gd name="T7" fmla="*/ 14 h 14"/>
                <a:gd name="T8" fmla="*/ 0 w 43"/>
                <a:gd name="T9" fmla="*/ 14 h 14"/>
                <a:gd name="T10" fmla="*/ 0 60000 65536"/>
                <a:gd name="T11" fmla="*/ 0 60000 65536"/>
                <a:gd name="T12" fmla="*/ 0 60000 65536"/>
                <a:gd name="T13" fmla="*/ 0 60000 65536"/>
                <a:gd name="T14" fmla="*/ 0 60000 65536"/>
                <a:gd name="T15" fmla="*/ 0 w 43"/>
                <a:gd name="T16" fmla="*/ 0 h 14"/>
                <a:gd name="T17" fmla="*/ 43 w 43"/>
                <a:gd name="T18" fmla="*/ 14 h 14"/>
              </a:gdLst>
              <a:ahLst/>
              <a:cxnLst>
                <a:cxn ang="T10">
                  <a:pos x="T0" y="T1"/>
                </a:cxn>
                <a:cxn ang="T11">
                  <a:pos x="T2" y="T3"/>
                </a:cxn>
                <a:cxn ang="T12">
                  <a:pos x="T4" y="T5"/>
                </a:cxn>
                <a:cxn ang="T13">
                  <a:pos x="T6" y="T7"/>
                </a:cxn>
                <a:cxn ang="T14">
                  <a:pos x="T8" y="T9"/>
                </a:cxn>
              </a:cxnLst>
              <a:rect l="T15" t="T16" r="T17" b="T18"/>
              <a:pathLst>
                <a:path w="43" h="14">
                  <a:moveTo>
                    <a:pt x="43" y="14"/>
                  </a:moveTo>
                  <a:lnTo>
                    <a:pt x="43" y="0"/>
                  </a:lnTo>
                  <a:lnTo>
                    <a:pt x="21" y="0"/>
                  </a:lnTo>
                  <a:lnTo>
                    <a:pt x="21"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97" name="Freeform 6"/>
            <p:cNvSpPr>
              <a:spLocks/>
            </p:cNvSpPr>
            <p:nvPr/>
          </p:nvSpPr>
          <p:spPr bwMode="auto">
            <a:xfrm>
              <a:off x="4379913" y="814388"/>
              <a:ext cx="868362" cy="282575"/>
            </a:xfrm>
            <a:custGeom>
              <a:avLst/>
              <a:gdLst>
                <a:gd name="T0" fmla="*/ 43 w 43"/>
                <a:gd name="T1" fmla="*/ 14 h 14"/>
                <a:gd name="T2" fmla="*/ 43 w 43"/>
                <a:gd name="T3" fmla="*/ 0 h 14"/>
                <a:gd name="T4" fmla="*/ 21 w 43"/>
                <a:gd name="T5" fmla="*/ 0 h 14"/>
                <a:gd name="T6" fmla="*/ 21 w 43"/>
                <a:gd name="T7" fmla="*/ 14 h 14"/>
                <a:gd name="T8" fmla="*/ 0 w 43"/>
                <a:gd name="T9" fmla="*/ 14 h 14"/>
                <a:gd name="T10" fmla="*/ 0 60000 65536"/>
                <a:gd name="T11" fmla="*/ 0 60000 65536"/>
                <a:gd name="T12" fmla="*/ 0 60000 65536"/>
                <a:gd name="T13" fmla="*/ 0 60000 65536"/>
                <a:gd name="T14" fmla="*/ 0 60000 65536"/>
                <a:gd name="T15" fmla="*/ 0 w 43"/>
                <a:gd name="T16" fmla="*/ 0 h 14"/>
                <a:gd name="T17" fmla="*/ 43 w 43"/>
                <a:gd name="T18" fmla="*/ 14 h 14"/>
              </a:gdLst>
              <a:ahLst/>
              <a:cxnLst>
                <a:cxn ang="T10">
                  <a:pos x="T0" y="T1"/>
                </a:cxn>
                <a:cxn ang="T11">
                  <a:pos x="T2" y="T3"/>
                </a:cxn>
                <a:cxn ang="T12">
                  <a:pos x="T4" y="T5"/>
                </a:cxn>
                <a:cxn ang="T13">
                  <a:pos x="T6" y="T7"/>
                </a:cxn>
                <a:cxn ang="T14">
                  <a:pos x="T8" y="T9"/>
                </a:cxn>
              </a:cxnLst>
              <a:rect l="T15" t="T16" r="T17" b="T18"/>
              <a:pathLst>
                <a:path w="43" h="14">
                  <a:moveTo>
                    <a:pt x="43" y="14"/>
                  </a:moveTo>
                  <a:lnTo>
                    <a:pt x="43" y="0"/>
                  </a:lnTo>
                  <a:lnTo>
                    <a:pt x="21" y="0"/>
                  </a:lnTo>
                  <a:lnTo>
                    <a:pt x="21"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98" name="Freeform 7"/>
            <p:cNvSpPr>
              <a:spLocks/>
            </p:cNvSpPr>
            <p:nvPr/>
          </p:nvSpPr>
          <p:spPr bwMode="auto">
            <a:xfrm>
              <a:off x="5248275" y="814388"/>
              <a:ext cx="868363" cy="282575"/>
            </a:xfrm>
            <a:custGeom>
              <a:avLst/>
              <a:gdLst>
                <a:gd name="T0" fmla="*/ 43 w 43"/>
                <a:gd name="T1" fmla="*/ 14 h 14"/>
                <a:gd name="T2" fmla="*/ 43 w 43"/>
                <a:gd name="T3" fmla="*/ 0 h 14"/>
                <a:gd name="T4" fmla="*/ 22 w 43"/>
                <a:gd name="T5" fmla="*/ 0 h 14"/>
                <a:gd name="T6" fmla="*/ 22 w 43"/>
                <a:gd name="T7" fmla="*/ 14 h 14"/>
                <a:gd name="T8" fmla="*/ 0 w 43"/>
                <a:gd name="T9" fmla="*/ 14 h 14"/>
                <a:gd name="T10" fmla="*/ 0 60000 65536"/>
                <a:gd name="T11" fmla="*/ 0 60000 65536"/>
                <a:gd name="T12" fmla="*/ 0 60000 65536"/>
                <a:gd name="T13" fmla="*/ 0 60000 65536"/>
                <a:gd name="T14" fmla="*/ 0 60000 65536"/>
                <a:gd name="T15" fmla="*/ 0 w 43"/>
                <a:gd name="T16" fmla="*/ 0 h 14"/>
                <a:gd name="T17" fmla="*/ 43 w 43"/>
                <a:gd name="T18" fmla="*/ 14 h 14"/>
              </a:gdLst>
              <a:ahLst/>
              <a:cxnLst>
                <a:cxn ang="T10">
                  <a:pos x="T0" y="T1"/>
                </a:cxn>
                <a:cxn ang="T11">
                  <a:pos x="T2" y="T3"/>
                </a:cxn>
                <a:cxn ang="T12">
                  <a:pos x="T4" y="T5"/>
                </a:cxn>
                <a:cxn ang="T13">
                  <a:pos x="T6" y="T7"/>
                </a:cxn>
                <a:cxn ang="T14">
                  <a:pos x="T8" y="T9"/>
                </a:cxn>
              </a:cxnLst>
              <a:rect l="T15" t="T16" r="T17" b="T18"/>
              <a:pathLst>
                <a:path w="43" h="14">
                  <a:moveTo>
                    <a:pt x="43" y="14"/>
                  </a:moveTo>
                  <a:lnTo>
                    <a:pt x="43" y="0"/>
                  </a:lnTo>
                  <a:lnTo>
                    <a:pt x="22" y="0"/>
                  </a:lnTo>
                  <a:lnTo>
                    <a:pt x="22"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3999" name="Freeform 8"/>
            <p:cNvSpPr>
              <a:spLocks/>
            </p:cNvSpPr>
            <p:nvPr/>
          </p:nvSpPr>
          <p:spPr bwMode="auto">
            <a:xfrm>
              <a:off x="6116638" y="814388"/>
              <a:ext cx="868362" cy="282575"/>
            </a:xfrm>
            <a:custGeom>
              <a:avLst/>
              <a:gdLst>
                <a:gd name="T0" fmla="*/ 43 w 43"/>
                <a:gd name="T1" fmla="*/ 14 h 14"/>
                <a:gd name="T2" fmla="*/ 43 w 43"/>
                <a:gd name="T3" fmla="*/ 0 h 14"/>
                <a:gd name="T4" fmla="*/ 22 w 43"/>
                <a:gd name="T5" fmla="*/ 0 h 14"/>
                <a:gd name="T6" fmla="*/ 22 w 43"/>
                <a:gd name="T7" fmla="*/ 14 h 14"/>
                <a:gd name="T8" fmla="*/ 0 w 43"/>
                <a:gd name="T9" fmla="*/ 14 h 14"/>
                <a:gd name="T10" fmla="*/ 0 60000 65536"/>
                <a:gd name="T11" fmla="*/ 0 60000 65536"/>
                <a:gd name="T12" fmla="*/ 0 60000 65536"/>
                <a:gd name="T13" fmla="*/ 0 60000 65536"/>
                <a:gd name="T14" fmla="*/ 0 60000 65536"/>
                <a:gd name="T15" fmla="*/ 0 w 43"/>
                <a:gd name="T16" fmla="*/ 0 h 14"/>
                <a:gd name="T17" fmla="*/ 43 w 43"/>
                <a:gd name="T18" fmla="*/ 14 h 14"/>
              </a:gdLst>
              <a:ahLst/>
              <a:cxnLst>
                <a:cxn ang="T10">
                  <a:pos x="T0" y="T1"/>
                </a:cxn>
                <a:cxn ang="T11">
                  <a:pos x="T2" y="T3"/>
                </a:cxn>
                <a:cxn ang="T12">
                  <a:pos x="T4" y="T5"/>
                </a:cxn>
                <a:cxn ang="T13">
                  <a:pos x="T6" y="T7"/>
                </a:cxn>
                <a:cxn ang="T14">
                  <a:pos x="T8" y="T9"/>
                </a:cxn>
              </a:cxnLst>
              <a:rect l="T15" t="T16" r="T17" b="T18"/>
              <a:pathLst>
                <a:path w="43" h="14">
                  <a:moveTo>
                    <a:pt x="43" y="14"/>
                  </a:moveTo>
                  <a:lnTo>
                    <a:pt x="43" y="0"/>
                  </a:lnTo>
                  <a:lnTo>
                    <a:pt x="22" y="0"/>
                  </a:lnTo>
                  <a:lnTo>
                    <a:pt x="22"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4000" name="Freeform 9"/>
            <p:cNvSpPr>
              <a:spLocks/>
            </p:cNvSpPr>
            <p:nvPr/>
          </p:nvSpPr>
          <p:spPr bwMode="auto">
            <a:xfrm>
              <a:off x="6985000" y="814388"/>
              <a:ext cx="887413" cy="282575"/>
            </a:xfrm>
            <a:custGeom>
              <a:avLst/>
              <a:gdLst>
                <a:gd name="T0" fmla="*/ 44 w 44"/>
                <a:gd name="T1" fmla="*/ 14 h 14"/>
                <a:gd name="T2" fmla="*/ 44 w 44"/>
                <a:gd name="T3" fmla="*/ 0 h 14"/>
                <a:gd name="T4" fmla="*/ 22 w 44"/>
                <a:gd name="T5" fmla="*/ 0 h 14"/>
                <a:gd name="T6" fmla="*/ 22 w 44"/>
                <a:gd name="T7" fmla="*/ 14 h 14"/>
                <a:gd name="T8" fmla="*/ 0 w 44"/>
                <a:gd name="T9" fmla="*/ 14 h 14"/>
                <a:gd name="T10" fmla="*/ 0 60000 65536"/>
                <a:gd name="T11" fmla="*/ 0 60000 65536"/>
                <a:gd name="T12" fmla="*/ 0 60000 65536"/>
                <a:gd name="T13" fmla="*/ 0 60000 65536"/>
                <a:gd name="T14" fmla="*/ 0 60000 65536"/>
                <a:gd name="T15" fmla="*/ 0 w 44"/>
                <a:gd name="T16" fmla="*/ 0 h 14"/>
                <a:gd name="T17" fmla="*/ 44 w 44"/>
                <a:gd name="T18" fmla="*/ 14 h 14"/>
              </a:gdLst>
              <a:ahLst/>
              <a:cxnLst>
                <a:cxn ang="T10">
                  <a:pos x="T0" y="T1"/>
                </a:cxn>
                <a:cxn ang="T11">
                  <a:pos x="T2" y="T3"/>
                </a:cxn>
                <a:cxn ang="T12">
                  <a:pos x="T4" y="T5"/>
                </a:cxn>
                <a:cxn ang="T13">
                  <a:pos x="T6" y="T7"/>
                </a:cxn>
                <a:cxn ang="T14">
                  <a:pos x="T8" y="T9"/>
                </a:cxn>
              </a:cxnLst>
              <a:rect l="T15" t="T16" r="T17" b="T18"/>
              <a:pathLst>
                <a:path w="44" h="14">
                  <a:moveTo>
                    <a:pt x="44" y="14"/>
                  </a:moveTo>
                  <a:lnTo>
                    <a:pt x="44" y="0"/>
                  </a:lnTo>
                  <a:lnTo>
                    <a:pt x="22" y="0"/>
                  </a:lnTo>
                  <a:lnTo>
                    <a:pt x="22"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4001" name="Freeform 98"/>
            <p:cNvSpPr>
              <a:spLocks/>
            </p:cNvSpPr>
            <p:nvPr/>
          </p:nvSpPr>
          <p:spPr bwMode="auto">
            <a:xfrm>
              <a:off x="7872413" y="814388"/>
              <a:ext cx="565150" cy="282575"/>
            </a:xfrm>
            <a:custGeom>
              <a:avLst/>
              <a:gdLst>
                <a:gd name="T0" fmla="*/ 28 w 28"/>
                <a:gd name="T1" fmla="*/ 0 h 14"/>
                <a:gd name="T2" fmla="*/ 21 w 28"/>
                <a:gd name="T3" fmla="*/ 0 h 14"/>
                <a:gd name="T4" fmla="*/ 21 w 28"/>
                <a:gd name="T5" fmla="*/ 14 h 14"/>
                <a:gd name="T6" fmla="*/ 0 w 28"/>
                <a:gd name="T7" fmla="*/ 14 h 14"/>
                <a:gd name="T8" fmla="*/ 0 60000 65536"/>
                <a:gd name="T9" fmla="*/ 0 60000 65536"/>
                <a:gd name="T10" fmla="*/ 0 60000 65536"/>
                <a:gd name="T11" fmla="*/ 0 60000 65536"/>
                <a:gd name="T12" fmla="*/ 0 w 28"/>
                <a:gd name="T13" fmla="*/ 0 h 14"/>
                <a:gd name="T14" fmla="*/ 28 w 28"/>
                <a:gd name="T15" fmla="*/ 14 h 14"/>
              </a:gdLst>
              <a:ahLst/>
              <a:cxnLst>
                <a:cxn ang="T8">
                  <a:pos x="T0" y="T1"/>
                </a:cxn>
                <a:cxn ang="T9">
                  <a:pos x="T2" y="T3"/>
                </a:cxn>
                <a:cxn ang="T10">
                  <a:pos x="T4" y="T5"/>
                </a:cxn>
                <a:cxn ang="T11">
                  <a:pos x="T6" y="T7"/>
                </a:cxn>
              </a:cxnLst>
              <a:rect l="T12" t="T13" r="T14" b="T15"/>
              <a:pathLst>
                <a:path w="28" h="14">
                  <a:moveTo>
                    <a:pt x="28" y="0"/>
                  </a:moveTo>
                  <a:lnTo>
                    <a:pt x="21" y="0"/>
                  </a:lnTo>
                  <a:lnTo>
                    <a:pt x="21" y="14"/>
                  </a:lnTo>
                  <a:lnTo>
                    <a:pt x="0" y="14"/>
                  </a:lnTo>
                </a:path>
              </a:pathLst>
            </a:custGeom>
            <a:noFill/>
            <a:ln w="20638">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123992" name="Rectangle 99"/>
          <p:cNvSpPr>
            <a:spLocks noChangeArrowheads="1"/>
          </p:cNvSpPr>
          <p:nvPr/>
        </p:nvSpPr>
        <p:spPr bwMode="auto">
          <a:xfrm>
            <a:off x="5449888" y="2301875"/>
            <a:ext cx="1778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latin typeface="Nimbus Roman No9 L"/>
              </a:rPr>
              <a:t>#2</a:t>
            </a:r>
            <a:endParaRPr lang="en-US" altLang="en-US"/>
          </a:p>
        </p:txBody>
      </p:sp>
      <p:sp>
        <p:nvSpPr>
          <p:cNvPr id="123993" name="Rectangle 100"/>
          <p:cNvSpPr>
            <a:spLocks noChangeArrowheads="1"/>
          </p:cNvSpPr>
          <p:nvPr/>
        </p:nvSpPr>
        <p:spPr bwMode="auto">
          <a:xfrm>
            <a:off x="6318250" y="2301875"/>
            <a:ext cx="1778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r>
              <a:rPr lang="en-US" altLang="en-US" sz="1400">
                <a:latin typeface="Nimbus Roman No9 L"/>
              </a:rPr>
              <a:t>#3</a:t>
            </a:r>
            <a:endParaRPr lang="en-US" altLang="en-US"/>
          </a:p>
        </p:txBody>
      </p:sp>
      <p:sp>
        <p:nvSpPr>
          <p:cNvPr id="105" name="Rounded Rectangular Callout 104"/>
          <p:cNvSpPr/>
          <p:nvPr/>
        </p:nvSpPr>
        <p:spPr>
          <a:xfrm>
            <a:off x="47623" y="685800"/>
            <a:ext cx="2924177" cy="2464069"/>
          </a:xfrm>
          <a:prstGeom prst="wedgeRoundRectCallout">
            <a:avLst>
              <a:gd name="adj1" fmla="val 132662"/>
              <a:gd name="adj2" fmla="val -19904"/>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lIns="36000" tIns="36000" rIns="36000" bIns="36000" rtlCol="0" anchor="ctr">
            <a:spAutoFit/>
          </a:bodyPr>
          <a:lstStyle/>
          <a:p>
            <a:pPr algn="just"/>
            <a:r>
              <a:rPr lang="en-IN" sz="1400" dirty="0"/>
              <a:t>If target is not ready , it would delay asserting TRDY# until it is ready. </a:t>
            </a:r>
          </a:p>
          <a:p>
            <a:pPr algn="just"/>
            <a:r>
              <a:rPr lang="en-IN" sz="1400" dirty="0"/>
              <a:t>The entire burst of data need not be sent in successive clock cycles. Either the initiator or the target may introduce a pause by deactivating its ready signal, then asserting it again when it is ready to resume the transfer of data.</a:t>
            </a:r>
          </a:p>
        </p:txBody>
      </p:sp>
    </p:spTree>
    <p:extLst>
      <p:ext uri="{BB962C8B-B14F-4D97-AF65-F5344CB8AC3E}">
        <p14:creationId xmlns:p14="http://schemas.microsoft.com/office/powerpoint/2010/main" val="38209608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29208</TotalTime>
  <Words>10644</Words>
  <Application>Microsoft Office PowerPoint</Application>
  <PresentationFormat>On-screen Show (4:3)</PresentationFormat>
  <Paragraphs>1627</Paragraphs>
  <Slides>123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123</vt:i4>
      </vt:variant>
    </vt:vector>
  </HeadingPairs>
  <TitlesOfParts>
    <vt:vector size="133" baseType="lpstr">
      <vt:lpstr>Arial</vt:lpstr>
      <vt:lpstr>Calibri</vt:lpstr>
      <vt:lpstr>Comic Sans MS</vt:lpstr>
      <vt:lpstr>Computer Modern</vt:lpstr>
      <vt:lpstr>Constantia</vt:lpstr>
      <vt:lpstr>Nimbus Roman No9 L</vt:lpstr>
      <vt:lpstr>Nimbus Sans L</vt:lpstr>
      <vt:lpstr>Times New Roman</vt:lpstr>
      <vt:lpstr>Wingdings 2</vt:lpstr>
      <vt:lpstr>Flow</vt:lpstr>
      <vt:lpstr>Unit - 3 Input / Output organization </vt:lpstr>
      <vt:lpstr>PowerPoint Presentation</vt:lpstr>
      <vt:lpstr>Introduction</vt:lpstr>
      <vt:lpstr>Accessing I/O Devices</vt:lpstr>
      <vt:lpstr>PowerPoint Presentation</vt:lpstr>
      <vt:lpstr>Count..</vt:lpstr>
      <vt:lpstr>PowerPoint Presentation</vt:lpstr>
      <vt:lpstr>Hardware needed to access I/O devices</vt:lpstr>
      <vt:lpstr>Example</vt:lpstr>
      <vt:lpstr>Count..</vt:lpstr>
      <vt:lpstr>Program Controlled I/O</vt:lpstr>
      <vt:lpstr>Interrupts -1</vt:lpstr>
      <vt:lpstr>Interrupt Example 1</vt:lpstr>
      <vt:lpstr>Interrupt Example 2</vt:lpstr>
      <vt:lpstr>Interrupt -2</vt:lpstr>
      <vt:lpstr>Interrupt -3</vt:lpstr>
      <vt:lpstr>Interrupt Hardware</vt:lpstr>
      <vt:lpstr>Enabling and Disabling Interrupt-1</vt:lpstr>
      <vt:lpstr>Enabling and Disabling Interrupt-2</vt:lpstr>
      <vt:lpstr>Enabling and Disabling Interrupt-3</vt:lpstr>
      <vt:lpstr>Enabling and Disabling Interrupt-4</vt:lpstr>
      <vt:lpstr>Enabling and Disabling Interrupt-4</vt:lpstr>
      <vt:lpstr>Summarize the sequence of events involved in handling an interrupt request from a single device</vt:lpstr>
      <vt:lpstr>Handling Multiple Devices-1</vt:lpstr>
      <vt:lpstr>Handling Multiple Devices-2</vt:lpstr>
      <vt:lpstr>Handling Multiple Devices-3</vt:lpstr>
      <vt:lpstr>Handling Multiple Devices-4</vt:lpstr>
      <vt:lpstr>Handling Multiple Devices-5</vt:lpstr>
      <vt:lpstr>Handling Multiple Devices-6</vt:lpstr>
      <vt:lpstr>Handling Multiple Devices-7</vt:lpstr>
      <vt:lpstr>Handling Multiple Devices-8</vt:lpstr>
      <vt:lpstr>Handling Multiple Devices-9</vt:lpstr>
      <vt:lpstr>Handling Multiple Devices-10</vt:lpstr>
      <vt:lpstr>Handling Multiple Devices-11</vt:lpstr>
      <vt:lpstr>Controlling Device Request-1</vt:lpstr>
      <vt:lpstr>Controlling Device Request-2</vt:lpstr>
      <vt:lpstr>Controlling Device Request-3</vt:lpstr>
      <vt:lpstr>Controlling Device Request-4</vt:lpstr>
      <vt:lpstr>Exceptions-1</vt:lpstr>
      <vt:lpstr>Exceptions-2</vt:lpstr>
      <vt:lpstr>Exceptions-3</vt:lpstr>
      <vt:lpstr>Exceptions-4 Debugging</vt:lpstr>
      <vt:lpstr>Exceptions-5 Debugging</vt:lpstr>
      <vt:lpstr>Exceptions-6</vt:lpstr>
      <vt:lpstr>Direct Memory Access (DMA)-1</vt:lpstr>
      <vt:lpstr>Direct Memory Access (DMA)-2</vt:lpstr>
      <vt:lpstr>Direct Memory Access (DMA)-3</vt:lpstr>
      <vt:lpstr>Direct Memory Access (DMA)-4</vt:lpstr>
      <vt:lpstr>Direct Memory Access (DMA)-5</vt:lpstr>
      <vt:lpstr>Direct Memory Access (DMA)-6</vt:lpstr>
      <vt:lpstr>Direct Memory Access (DMA)-8</vt:lpstr>
      <vt:lpstr>Direct Memory Access (DMA)-9</vt:lpstr>
      <vt:lpstr>Direct Memory Access (DMA)-10</vt:lpstr>
      <vt:lpstr>Direct Memory Access (DMA)-11</vt:lpstr>
      <vt:lpstr>Direct Memory Access (DMA)-12</vt:lpstr>
      <vt:lpstr>Direct Memory Access (DMA)-13</vt:lpstr>
      <vt:lpstr>Direct Memory Access (DMA)-13</vt:lpstr>
      <vt:lpstr>Buses-1</vt:lpstr>
      <vt:lpstr>Buses-2 Synchronous Bus</vt:lpstr>
      <vt:lpstr>Buses-3 Synchronous Bus</vt:lpstr>
      <vt:lpstr>Buses-4 Synchronous Bus</vt:lpstr>
      <vt:lpstr>Buses-5 Synchronous Bus</vt:lpstr>
      <vt:lpstr>Buses-6 Synchronous Bus</vt:lpstr>
      <vt:lpstr>Buses-7 Synchronous Bus Multiple-Cycle Data Transfer</vt:lpstr>
      <vt:lpstr>Buses-8 Synchronous Bus Multiple-Cycle Data Transfer</vt:lpstr>
      <vt:lpstr>Buses-9 Synchronous Bus Multiple-Cycle Data Transfer</vt:lpstr>
      <vt:lpstr>Buses-10 Asynchronous Bus</vt:lpstr>
      <vt:lpstr>Buses-10 Asynchronous Bus</vt:lpstr>
      <vt:lpstr>Buses-10 Asynchronous Bus</vt:lpstr>
      <vt:lpstr>Buses-10 Asynchronous Bus</vt:lpstr>
      <vt:lpstr>Buses-11 Asynchronous Bus</vt:lpstr>
      <vt:lpstr>Buses-12 Asynchronous Bus</vt:lpstr>
      <vt:lpstr>Interface Circuits</vt:lpstr>
      <vt:lpstr>Interface circuits-1</vt:lpstr>
      <vt:lpstr>Interface circuits-2</vt:lpstr>
      <vt:lpstr>Parallel port</vt:lpstr>
      <vt:lpstr>Parallel port (contd..)</vt:lpstr>
      <vt:lpstr>PowerPoint Presentation</vt:lpstr>
      <vt:lpstr>Parallel port (contd..)</vt:lpstr>
      <vt:lpstr>Parallel port (contd..)</vt:lpstr>
      <vt:lpstr>Output Interface Circuit</vt:lpstr>
      <vt:lpstr>PowerPoint Presentation</vt:lpstr>
      <vt:lpstr>PowerPoint Presentation</vt:lpstr>
      <vt:lpstr>Serial port</vt:lpstr>
      <vt:lpstr>PowerPoint Presentation</vt:lpstr>
      <vt:lpstr>Serial port (contd..)</vt:lpstr>
      <vt:lpstr>Standard I/O interfaces</vt:lpstr>
      <vt:lpstr>Standard I/O interfaces (contd..)</vt:lpstr>
      <vt:lpstr>Standard I/O interfaces (contd..)</vt:lpstr>
      <vt:lpstr>Standard I/O interfaces (contd..)</vt:lpstr>
      <vt:lpstr>PowerPoint Presentation</vt:lpstr>
      <vt:lpstr>PowerPoint Presentation</vt:lpstr>
      <vt:lpstr>PCI  Bus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Device Configuration</vt:lpstr>
      <vt:lpstr>SCSI Bus</vt:lpstr>
      <vt:lpstr>PowerPoint Presentation</vt:lpstr>
      <vt:lpstr>SCSI Bus (Contd.,)</vt:lpstr>
      <vt:lpstr>SCSI Bus (Contd.,)</vt:lpstr>
      <vt:lpstr>Standard I/O interfaces (contd..)</vt:lpstr>
      <vt:lpstr>SCSI Bus (Contd.,)</vt:lpstr>
      <vt:lpstr>SCSI Bus (Contd.,)</vt:lpstr>
      <vt:lpstr>PowerPoint Presentation</vt:lpstr>
      <vt:lpstr>PowerPoint Presentation</vt:lpstr>
      <vt:lpstr>Main Phases involved</vt:lpstr>
      <vt:lpstr>PowerPoint Presentation</vt:lpstr>
      <vt:lpstr>USB</vt:lpstr>
      <vt:lpstr>PowerPoint Presentation</vt:lpstr>
      <vt:lpstr>Universal Serial Bus tree structure</vt:lpstr>
      <vt:lpstr>Addressing</vt:lpstr>
      <vt:lpstr>USB Protocols</vt:lpstr>
      <vt:lpstr>PowerPoint Presentation</vt:lpstr>
      <vt:lpstr>PowerPoint Presentation</vt:lpstr>
      <vt:lpstr>Isochronous Traffic on USB</vt:lpstr>
      <vt:lpstr>USB Frames</vt:lpstr>
      <vt:lpstr>Electrical Characteristics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Unit-3 Input / Output organization</dc:title>
  <dc:creator>Santosh</dc:creator>
  <cp:lastModifiedBy>Gaurav Verma</cp:lastModifiedBy>
  <cp:revision>466</cp:revision>
  <dcterms:created xsi:type="dcterms:W3CDTF">2006-08-16T00:00:00Z</dcterms:created>
  <dcterms:modified xsi:type="dcterms:W3CDTF">2021-04-08T13:53:16Z</dcterms:modified>
</cp:coreProperties>
</file>