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4" r:id="rId2"/>
  </p:sldMasterIdLst>
  <p:notesMasterIdLst>
    <p:notesMasterId r:id="rId13"/>
  </p:notesMasterIdLst>
  <p:handoutMasterIdLst>
    <p:handoutMasterId r:id="rId14"/>
  </p:handoutMasterIdLst>
  <p:sldIdLst>
    <p:sldId id="582" r:id="rId3"/>
    <p:sldId id="697" r:id="rId4"/>
    <p:sldId id="702" r:id="rId5"/>
    <p:sldId id="699" r:id="rId6"/>
    <p:sldId id="700" r:id="rId7"/>
    <p:sldId id="708" r:id="rId8"/>
    <p:sldId id="709" r:id="rId9"/>
    <p:sldId id="710" r:id="rId10"/>
    <p:sldId id="711" r:id="rId11"/>
    <p:sldId id="712" r:id="rId12"/>
  </p:sldIdLst>
  <p:sldSz cx="9144000" cy="6858000" type="screen4x3"/>
  <p:notesSz cx="7150100" cy="94488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FF0000"/>
    <a:srgbClr val="970FC1"/>
    <a:srgbClr val="00359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8029" autoAdjust="0"/>
  </p:normalViewPr>
  <p:slideViewPr>
    <p:cSldViewPr>
      <p:cViewPr varScale="1">
        <p:scale>
          <a:sx n="72" d="100"/>
          <a:sy n="72" d="100"/>
        </p:scale>
        <p:origin x="-132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01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98800" cy="473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3795" name="Rectangle 3"/>
          <p:cNvSpPr>
            <a:spLocks noGrp="1" noChangeArrowheads="1"/>
          </p:cNvSpPr>
          <p:nvPr>
            <p:ph type="dt" sz="quarter" idx="1"/>
          </p:nvPr>
        </p:nvSpPr>
        <p:spPr bwMode="auto">
          <a:xfrm>
            <a:off x="4049713" y="0"/>
            <a:ext cx="3098800" cy="473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3796" name="Rectangle 4"/>
          <p:cNvSpPr>
            <a:spLocks noGrp="1" noChangeArrowheads="1"/>
          </p:cNvSpPr>
          <p:nvPr>
            <p:ph type="ftr" sz="quarter" idx="2"/>
          </p:nvPr>
        </p:nvSpPr>
        <p:spPr bwMode="auto">
          <a:xfrm>
            <a:off x="0" y="8974138"/>
            <a:ext cx="3098800" cy="473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3797" name="Rectangle 5"/>
          <p:cNvSpPr>
            <a:spLocks noGrp="1" noChangeArrowheads="1"/>
          </p:cNvSpPr>
          <p:nvPr>
            <p:ph type="sldNum" sz="quarter" idx="3"/>
          </p:nvPr>
        </p:nvSpPr>
        <p:spPr bwMode="auto">
          <a:xfrm>
            <a:off x="4049713" y="8974138"/>
            <a:ext cx="3098800" cy="473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392CB06-FB7A-4BB5-824F-916CA0FD572E}" type="slidenum">
              <a:rPr lang="en-US"/>
              <a:pPr/>
              <a:t>‹#›</a:t>
            </a:fld>
            <a:endParaRPr lang="en-US"/>
          </a:p>
        </p:txBody>
      </p:sp>
    </p:spTree>
    <p:extLst>
      <p:ext uri="{BB962C8B-B14F-4D97-AF65-F5344CB8AC3E}">
        <p14:creationId xmlns:p14="http://schemas.microsoft.com/office/powerpoint/2010/main" xmlns="" val="19353063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98800" cy="4730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49713" y="0"/>
            <a:ext cx="3098800" cy="473075"/>
          </a:xfrm>
          <a:prstGeom prst="rect">
            <a:avLst/>
          </a:prstGeom>
        </p:spPr>
        <p:txBody>
          <a:bodyPr vert="horz" lIns="91440" tIns="45720" rIns="91440" bIns="45720" rtlCol="0"/>
          <a:lstStyle>
            <a:lvl1pPr algn="r">
              <a:defRPr sz="1200"/>
            </a:lvl1pPr>
          </a:lstStyle>
          <a:p>
            <a:fld id="{19CB9CB8-3638-4E36-A05C-1094EC2EE6B0}" type="datetimeFigureOut">
              <a:rPr lang="en-US" smtClean="0"/>
              <a:pPr/>
              <a:t>5/8/2018</a:t>
            </a:fld>
            <a:endParaRPr lang="en-US"/>
          </a:p>
        </p:txBody>
      </p:sp>
      <p:sp>
        <p:nvSpPr>
          <p:cNvPr id="4" name="Slide Image Placeholder 3"/>
          <p:cNvSpPr>
            <a:spLocks noGrp="1" noRot="1" noChangeAspect="1"/>
          </p:cNvSpPr>
          <p:nvPr>
            <p:ph type="sldImg" idx="2"/>
          </p:nvPr>
        </p:nvSpPr>
        <p:spPr>
          <a:xfrm>
            <a:off x="1212850" y="708025"/>
            <a:ext cx="4724400" cy="35433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4375" y="4487863"/>
            <a:ext cx="5721350" cy="42529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74138"/>
            <a:ext cx="3098800" cy="4730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49713" y="8974138"/>
            <a:ext cx="3098800" cy="473075"/>
          </a:xfrm>
          <a:prstGeom prst="rect">
            <a:avLst/>
          </a:prstGeom>
        </p:spPr>
        <p:txBody>
          <a:bodyPr vert="horz" lIns="91440" tIns="45720" rIns="91440" bIns="45720" rtlCol="0" anchor="b"/>
          <a:lstStyle>
            <a:lvl1pPr algn="r">
              <a:defRPr sz="1200"/>
            </a:lvl1pPr>
          </a:lstStyle>
          <a:p>
            <a:fld id="{8A7C554B-052E-4161-9E55-B86D39002197}" type="slidenum">
              <a:rPr lang="en-US" smtClean="0"/>
              <a:pPr/>
              <a:t>‹#›</a:t>
            </a:fld>
            <a:endParaRPr lang="en-US"/>
          </a:p>
        </p:txBody>
      </p:sp>
    </p:spTree>
    <p:extLst>
      <p:ext uri="{BB962C8B-B14F-4D97-AF65-F5344CB8AC3E}">
        <p14:creationId xmlns:p14="http://schemas.microsoft.com/office/powerpoint/2010/main" xmlns="" val="1828435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434" name="Group 2"/>
          <p:cNvGrpSpPr>
            <a:grpSpLocks/>
          </p:cNvGrpSpPr>
          <p:nvPr/>
        </p:nvGrpSpPr>
        <p:grpSpPr bwMode="auto">
          <a:xfrm>
            <a:off x="1658938" y="1600200"/>
            <a:ext cx="6837362" cy="3200400"/>
            <a:chOff x="1045" y="1008"/>
            <a:chExt cx="4307" cy="2016"/>
          </a:xfrm>
        </p:grpSpPr>
        <p:sp>
          <p:nvSpPr>
            <p:cNvPr id="18435" name="Oval 3"/>
            <p:cNvSpPr>
              <a:spLocks noChangeArrowheads="1"/>
            </p:cNvSpPr>
            <p:nvPr/>
          </p:nvSpPr>
          <p:spPr bwMode="hidden">
            <a:xfrm flipH="1">
              <a:off x="4392" y="1008"/>
              <a:ext cx="960" cy="960"/>
            </a:xfrm>
            <a:prstGeom prst="ellipse">
              <a:avLst/>
            </a:prstGeom>
            <a:solidFill>
              <a:schemeClr val="accent2"/>
            </a:solidFill>
            <a:ln w="9525">
              <a:noFill/>
              <a:round/>
              <a:headEnd/>
              <a:tailEnd/>
            </a:ln>
            <a:effectLst/>
          </p:spPr>
          <p:txBody>
            <a:bodyPr wrap="none" anchor="ctr"/>
            <a:lstStyle/>
            <a:p>
              <a:pPr algn="ctr"/>
              <a:endParaRPr lang="en-US" sz="2400">
                <a:latin typeface="Times New Roman" charset="0"/>
              </a:endParaRPr>
            </a:p>
          </p:txBody>
        </p:sp>
        <p:sp>
          <p:nvSpPr>
            <p:cNvPr id="18436" name="Oval 4"/>
            <p:cNvSpPr>
              <a:spLocks noChangeArrowheads="1"/>
            </p:cNvSpPr>
            <p:nvPr/>
          </p:nvSpPr>
          <p:spPr bwMode="hidden">
            <a:xfrm flipH="1">
              <a:off x="3264" y="1008"/>
              <a:ext cx="960" cy="960"/>
            </a:xfrm>
            <a:prstGeom prst="ellipse">
              <a:avLst/>
            </a:prstGeom>
            <a:solidFill>
              <a:schemeClr val="accent2"/>
            </a:solidFill>
            <a:ln w="9525">
              <a:noFill/>
              <a:round/>
              <a:headEnd/>
              <a:tailEnd/>
            </a:ln>
            <a:effectLst/>
          </p:spPr>
          <p:txBody>
            <a:bodyPr wrap="none" anchor="ctr"/>
            <a:lstStyle/>
            <a:p>
              <a:pPr algn="ctr"/>
              <a:endParaRPr lang="en-US" sz="2400">
                <a:latin typeface="Times New Roman" charset="0"/>
              </a:endParaRPr>
            </a:p>
          </p:txBody>
        </p:sp>
        <p:sp>
          <p:nvSpPr>
            <p:cNvPr id="18437" name="Oval 5"/>
            <p:cNvSpPr>
              <a:spLocks noChangeArrowheads="1"/>
            </p:cNvSpPr>
            <p:nvPr/>
          </p:nvSpPr>
          <p:spPr bwMode="hidden">
            <a:xfrm flipH="1">
              <a:off x="2136" y="1008"/>
              <a:ext cx="960" cy="960"/>
            </a:xfrm>
            <a:prstGeom prst="ellipse">
              <a:avLst/>
            </a:prstGeom>
            <a:noFill/>
            <a:ln w="28575">
              <a:solidFill>
                <a:schemeClr val="accent2"/>
              </a:solidFill>
              <a:round/>
              <a:headEnd/>
              <a:tailEnd/>
            </a:ln>
            <a:effectLst/>
          </p:spPr>
          <p:txBody>
            <a:bodyPr wrap="none" anchor="ctr"/>
            <a:lstStyle/>
            <a:p>
              <a:pPr algn="ctr"/>
              <a:endParaRPr lang="en-US" sz="2400">
                <a:latin typeface="Times New Roman" charset="0"/>
              </a:endParaRPr>
            </a:p>
          </p:txBody>
        </p:sp>
        <p:sp>
          <p:nvSpPr>
            <p:cNvPr id="18438" name="Oval 6"/>
            <p:cNvSpPr>
              <a:spLocks noChangeArrowheads="1"/>
            </p:cNvSpPr>
            <p:nvPr/>
          </p:nvSpPr>
          <p:spPr bwMode="hidden">
            <a:xfrm flipH="1">
              <a:off x="2136" y="2064"/>
              <a:ext cx="960" cy="960"/>
            </a:xfrm>
            <a:prstGeom prst="ellipse">
              <a:avLst/>
            </a:prstGeom>
            <a:solidFill>
              <a:schemeClr val="accent2"/>
            </a:solidFill>
            <a:ln w="28575">
              <a:noFill/>
              <a:round/>
              <a:headEnd/>
              <a:tailEnd/>
            </a:ln>
            <a:effectLst/>
          </p:spPr>
          <p:txBody>
            <a:bodyPr wrap="none" anchor="ctr"/>
            <a:lstStyle/>
            <a:p>
              <a:pPr algn="ctr"/>
              <a:endParaRPr lang="en-US" sz="2400">
                <a:latin typeface="Times New Roman" charset="0"/>
              </a:endParaRPr>
            </a:p>
          </p:txBody>
        </p:sp>
        <p:sp>
          <p:nvSpPr>
            <p:cNvPr id="18439" name="Oval 7"/>
            <p:cNvSpPr>
              <a:spLocks noChangeArrowheads="1"/>
            </p:cNvSpPr>
            <p:nvPr/>
          </p:nvSpPr>
          <p:spPr bwMode="hidden">
            <a:xfrm flipH="1">
              <a:off x="1045" y="2064"/>
              <a:ext cx="960" cy="960"/>
            </a:xfrm>
            <a:prstGeom prst="ellipse">
              <a:avLst/>
            </a:prstGeom>
            <a:solidFill>
              <a:schemeClr val="accent2"/>
            </a:solidFill>
            <a:ln w="9525">
              <a:noFill/>
              <a:round/>
              <a:headEnd/>
              <a:tailEnd/>
            </a:ln>
            <a:effectLst/>
          </p:spPr>
          <p:txBody>
            <a:bodyPr wrap="none" anchor="ctr"/>
            <a:lstStyle/>
            <a:p>
              <a:pPr algn="ctr"/>
              <a:endParaRPr lang="en-US" sz="2400">
                <a:latin typeface="Times New Roman" charset="0"/>
              </a:endParaRPr>
            </a:p>
          </p:txBody>
        </p:sp>
        <p:sp>
          <p:nvSpPr>
            <p:cNvPr id="18440" name="Oval 8"/>
            <p:cNvSpPr>
              <a:spLocks noChangeArrowheads="1"/>
            </p:cNvSpPr>
            <p:nvPr/>
          </p:nvSpPr>
          <p:spPr bwMode="hidden">
            <a:xfrm flipH="1">
              <a:off x="4392" y="2064"/>
              <a:ext cx="960" cy="960"/>
            </a:xfrm>
            <a:prstGeom prst="ellipse">
              <a:avLst/>
            </a:prstGeom>
            <a:noFill/>
            <a:ln w="28575">
              <a:solidFill>
                <a:schemeClr val="accent2"/>
              </a:solidFill>
              <a:round/>
              <a:headEnd/>
              <a:tailEnd/>
            </a:ln>
            <a:effectLst/>
          </p:spPr>
          <p:txBody>
            <a:bodyPr wrap="none" anchor="ctr"/>
            <a:lstStyle/>
            <a:p>
              <a:pPr algn="ctr"/>
              <a:endParaRPr lang="en-US" sz="2400">
                <a:latin typeface="Times New Roman" charset="0"/>
              </a:endParaRPr>
            </a:p>
          </p:txBody>
        </p:sp>
      </p:grpSp>
      <p:sp>
        <p:nvSpPr>
          <p:cNvPr id="18441" name="Rectangle 9"/>
          <p:cNvSpPr>
            <a:spLocks noGrp="1" noChangeArrowheads="1"/>
          </p:cNvSpPr>
          <p:nvPr>
            <p:ph type="dt" sz="half" idx="2"/>
          </p:nvPr>
        </p:nvSpPr>
        <p:spPr/>
        <p:txBody>
          <a:bodyPr/>
          <a:lstStyle>
            <a:lvl1pPr>
              <a:defRPr/>
            </a:lvl1pPr>
          </a:lstStyle>
          <a:p>
            <a:endParaRPr lang="en-US" altLang="zh-CN"/>
          </a:p>
        </p:txBody>
      </p:sp>
      <p:sp>
        <p:nvSpPr>
          <p:cNvPr id="18442" name="Rectangle 10"/>
          <p:cNvSpPr>
            <a:spLocks noGrp="1" noChangeArrowheads="1"/>
          </p:cNvSpPr>
          <p:nvPr>
            <p:ph type="ftr" sz="quarter" idx="3"/>
          </p:nvPr>
        </p:nvSpPr>
        <p:spPr/>
        <p:txBody>
          <a:bodyPr/>
          <a:lstStyle>
            <a:lvl1pPr>
              <a:defRPr/>
            </a:lvl1pPr>
          </a:lstStyle>
          <a:p>
            <a:r>
              <a:rPr lang="en-US" altLang="zh-CN" smtClean="0"/>
              <a:t>(C) D. R. Gangodkar</a:t>
            </a:r>
            <a:endParaRPr lang="en-US" altLang="zh-CN"/>
          </a:p>
        </p:txBody>
      </p:sp>
      <p:sp>
        <p:nvSpPr>
          <p:cNvPr id="18443" name="Rectangle 11"/>
          <p:cNvSpPr>
            <a:spLocks noGrp="1" noChangeArrowheads="1"/>
          </p:cNvSpPr>
          <p:nvPr>
            <p:ph type="sldNum" sz="quarter" idx="4"/>
          </p:nvPr>
        </p:nvSpPr>
        <p:spPr/>
        <p:txBody>
          <a:bodyPr/>
          <a:lstStyle>
            <a:lvl1pPr>
              <a:defRPr/>
            </a:lvl1pPr>
          </a:lstStyle>
          <a:p>
            <a:fld id="{B6239EA8-20E0-4B4E-A169-2B368C07FC86}" type="slidenum">
              <a:rPr lang="en-US" altLang="zh-CN"/>
              <a:pPr/>
              <a:t>‹#›</a:t>
            </a:fld>
            <a:endParaRPr lang="en-US" altLang="zh-CN"/>
          </a:p>
        </p:txBody>
      </p:sp>
      <p:sp>
        <p:nvSpPr>
          <p:cNvPr id="18444" name="Rectangle 12"/>
          <p:cNvSpPr>
            <a:spLocks noGrp="1" noChangeArrowheads="1"/>
          </p:cNvSpPr>
          <p:nvPr>
            <p:ph type="ctrTitle"/>
          </p:nvPr>
        </p:nvSpPr>
        <p:spPr>
          <a:xfrm>
            <a:off x="685800" y="1219200"/>
            <a:ext cx="7772400" cy="1933575"/>
          </a:xfrm>
        </p:spPr>
        <p:txBody>
          <a:bodyPr anchor="b"/>
          <a:lstStyle>
            <a:lvl1pPr algn="r">
              <a:defRPr sz="4400"/>
            </a:lvl1pPr>
          </a:lstStyle>
          <a:p>
            <a:r>
              <a:rPr lang="en-US" altLang="zh-CN"/>
              <a:t>Click to edit Master title style</a:t>
            </a:r>
          </a:p>
        </p:txBody>
      </p:sp>
      <p:sp>
        <p:nvSpPr>
          <p:cNvPr id="18445"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r>
              <a:rPr lang="en-US" altLang="zh-CN"/>
              <a:t>Click to edit Master subtitle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(C) D. R. Gangodkar</a:t>
            </a:r>
            <a:endParaRPr lang="en-US" altLang="zh-CN"/>
          </a:p>
        </p:txBody>
      </p:sp>
      <p:sp>
        <p:nvSpPr>
          <p:cNvPr id="6" name="Slide Number Placeholder 5"/>
          <p:cNvSpPr>
            <a:spLocks noGrp="1"/>
          </p:cNvSpPr>
          <p:nvPr>
            <p:ph type="sldNum" sz="quarter" idx="12"/>
          </p:nvPr>
        </p:nvSpPr>
        <p:spPr/>
        <p:txBody>
          <a:bodyPr/>
          <a:lstStyle>
            <a:lvl1pPr>
              <a:defRPr/>
            </a:lvl1pPr>
          </a:lstStyle>
          <a:p>
            <a:fld id="{9E7D7374-FE2B-41A3-8EAB-DD4AE8117CA6}"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62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62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(C) D. R. Gangodkar</a:t>
            </a:r>
            <a:endParaRPr lang="en-US" altLang="zh-CN"/>
          </a:p>
        </p:txBody>
      </p:sp>
      <p:sp>
        <p:nvSpPr>
          <p:cNvPr id="6" name="Slide Number Placeholder 5"/>
          <p:cNvSpPr>
            <a:spLocks noGrp="1"/>
          </p:cNvSpPr>
          <p:nvPr>
            <p:ph type="sldNum" sz="quarter" idx="12"/>
          </p:nvPr>
        </p:nvSpPr>
        <p:spPr/>
        <p:txBody>
          <a:bodyPr/>
          <a:lstStyle>
            <a:lvl1pPr>
              <a:defRPr/>
            </a:lvl1pPr>
          </a:lstStyle>
          <a:p>
            <a:fld id="{87DEBF64-260B-486A-A577-9C525D7A1BAA}" type="slidenum">
              <a:rPr lang="en-US" altLang="zh-CN"/>
              <a:pPr/>
              <a:t>‹#›</a:t>
            </a:fld>
            <a:endParaRPr lang="en-US" altLang="zh-C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ltLang="zh-CN"/>
          </a:p>
        </p:txBody>
      </p:sp>
      <p:sp>
        <p:nvSpPr>
          <p:cNvPr id="4" name="Footer Placeholder 3"/>
          <p:cNvSpPr>
            <a:spLocks noGrp="1"/>
          </p:cNvSpPr>
          <p:nvPr>
            <p:ph type="ftr" sz="quarter" idx="11"/>
          </p:nvPr>
        </p:nvSpPr>
        <p:spPr/>
        <p:txBody>
          <a:bodyPr/>
          <a:lstStyle/>
          <a:p>
            <a:r>
              <a:rPr lang="en-US" altLang="zh-CN" smtClean="0"/>
              <a:t>(C) D. R. Gangodkar</a:t>
            </a:r>
            <a:endParaRPr lang="en-US" altLang="zh-CN"/>
          </a:p>
        </p:txBody>
      </p:sp>
      <p:sp>
        <p:nvSpPr>
          <p:cNvPr id="5" name="Slide Number Placeholder 4"/>
          <p:cNvSpPr>
            <a:spLocks noGrp="1"/>
          </p:cNvSpPr>
          <p:nvPr>
            <p:ph type="sldNum" sz="quarter" idx="12"/>
          </p:nvPr>
        </p:nvSpPr>
        <p:spPr/>
        <p:txBody>
          <a:bodyPr/>
          <a:lstStyle/>
          <a:p>
            <a:fld id="{ED55830A-D095-4ABA-A3E5-E687C9C295CC}" type="slidenum">
              <a:rPr lang="en-US" altLang="zh-CN" smtClean="0"/>
              <a:pPr/>
              <a:t>‹#›</a:t>
            </a:fld>
            <a:endParaRPr lang="en-US" altLang="zh-CN"/>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 D. R. Gangodkar</a:t>
            </a:r>
            <a:endParaRPr lang="en-US"/>
          </a:p>
        </p:txBody>
      </p:sp>
      <p:sp>
        <p:nvSpPr>
          <p:cNvPr id="6" name="Slide Number Placeholder 5"/>
          <p:cNvSpPr>
            <a:spLocks noGrp="1"/>
          </p:cNvSpPr>
          <p:nvPr>
            <p:ph type="sldNum" sz="quarter" idx="12"/>
          </p:nvPr>
        </p:nvSpPr>
        <p:spPr/>
        <p:txBody>
          <a:bodyPr/>
          <a:lstStyle/>
          <a:p>
            <a:fld id="{4865ED0A-59AB-44DF-AEFC-D8071FE89FDD}"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 D. R. Gangodkar</a:t>
            </a:r>
            <a:endParaRPr lang="en-US"/>
          </a:p>
        </p:txBody>
      </p:sp>
      <p:sp>
        <p:nvSpPr>
          <p:cNvPr id="6" name="Slide Number Placeholder 5"/>
          <p:cNvSpPr>
            <a:spLocks noGrp="1"/>
          </p:cNvSpPr>
          <p:nvPr>
            <p:ph type="sldNum" sz="quarter" idx="12"/>
          </p:nvPr>
        </p:nvSpPr>
        <p:spPr/>
        <p:txBody>
          <a:bodyPr/>
          <a:lstStyle/>
          <a:p>
            <a:fld id="{4865ED0A-59AB-44DF-AEFC-D8071FE89FDD}"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 D. R. Gangodkar</a:t>
            </a:r>
            <a:endParaRPr lang="en-US"/>
          </a:p>
        </p:txBody>
      </p:sp>
      <p:sp>
        <p:nvSpPr>
          <p:cNvPr id="6" name="Slide Number Placeholder 5"/>
          <p:cNvSpPr>
            <a:spLocks noGrp="1"/>
          </p:cNvSpPr>
          <p:nvPr>
            <p:ph type="sldNum" sz="quarter" idx="12"/>
          </p:nvPr>
        </p:nvSpPr>
        <p:spPr/>
        <p:txBody>
          <a:bodyPr/>
          <a:lstStyle/>
          <a:p>
            <a:fld id="{4865ED0A-59AB-44DF-AEFC-D8071FE89FDD}"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(C) D. R. Gangodkar</a:t>
            </a:r>
            <a:endParaRPr lang="en-US"/>
          </a:p>
        </p:txBody>
      </p:sp>
      <p:sp>
        <p:nvSpPr>
          <p:cNvPr id="7" name="Slide Number Placeholder 6"/>
          <p:cNvSpPr>
            <a:spLocks noGrp="1"/>
          </p:cNvSpPr>
          <p:nvPr>
            <p:ph type="sldNum" sz="quarter" idx="12"/>
          </p:nvPr>
        </p:nvSpPr>
        <p:spPr/>
        <p:txBody>
          <a:bodyPr/>
          <a:lstStyle/>
          <a:p>
            <a:fld id="{4865ED0A-59AB-44DF-AEFC-D8071FE89FDD}"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(C) D. R. Gangodkar</a:t>
            </a:r>
            <a:endParaRPr lang="en-US"/>
          </a:p>
        </p:txBody>
      </p:sp>
      <p:sp>
        <p:nvSpPr>
          <p:cNvPr id="9" name="Slide Number Placeholder 8"/>
          <p:cNvSpPr>
            <a:spLocks noGrp="1"/>
          </p:cNvSpPr>
          <p:nvPr>
            <p:ph type="sldNum" sz="quarter" idx="12"/>
          </p:nvPr>
        </p:nvSpPr>
        <p:spPr/>
        <p:txBody>
          <a:bodyPr/>
          <a:lstStyle/>
          <a:p>
            <a:fld id="{4865ED0A-59AB-44DF-AEFC-D8071FE89FDD}"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 D. R. Gangodkar</a:t>
            </a:r>
            <a:endParaRPr lang="en-US"/>
          </a:p>
        </p:txBody>
      </p:sp>
      <p:sp>
        <p:nvSpPr>
          <p:cNvPr id="5" name="Slide Number Placeholder 4"/>
          <p:cNvSpPr>
            <a:spLocks noGrp="1"/>
          </p:cNvSpPr>
          <p:nvPr>
            <p:ph type="sldNum" sz="quarter" idx="12"/>
          </p:nvPr>
        </p:nvSpPr>
        <p:spPr/>
        <p:txBody>
          <a:bodyPr/>
          <a:lstStyle/>
          <a:p>
            <a:fld id="{4865ED0A-59AB-44DF-AEFC-D8071FE89FDD}"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(C) D. R. Gangodkar</a:t>
            </a:r>
            <a:endParaRPr lang="en-US"/>
          </a:p>
        </p:txBody>
      </p:sp>
      <p:sp>
        <p:nvSpPr>
          <p:cNvPr id="4" name="Slide Number Placeholder 3"/>
          <p:cNvSpPr>
            <a:spLocks noGrp="1"/>
          </p:cNvSpPr>
          <p:nvPr>
            <p:ph type="sldNum" sz="quarter" idx="12"/>
          </p:nvPr>
        </p:nvSpPr>
        <p:spPr/>
        <p:txBody>
          <a:bodyPr/>
          <a:lstStyle/>
          <a:p>
            <a:fld id="{4865ED0A-59AB-44DF-AEFC-D8071FE89FD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(C) D. R. Gangodkar</a:t>
            </a:r>
            <a:endParaRPr lang="en-US" altLang="zh-CN"/>
          </a:p>
        </p:txBody>
      </p:sp>
      <p:sp>
        <p:nvSpPr>
          <p:cNvPr id="6" name="Slide Number Placeholder 5"/>
          <p:cNvSpPr>
            <a:spLocks noGrp="1"/>
          </p:cNvSpPr>
          <p:nvPr>
            <p:ph type="sldNum" sz="quarter" idx="12"/>
          </p:nvPr>
        </p:nvSpPr>
        <p:spPr>
          <a:xfrm>
            <a:off x="6477000" y="6248400"/>
            <a:ext cx="2133600" cy="228600"/>
          </a:xfrm>
        </p:spPr>
        <p:txBody>
          <a:bodyPr/>
          <a:lstStyle>
            <a:lvl1pPr>
              <a:defRPr sz="1400" b="1"/>
            </a:lvl1pPr>
          </a:lstStyle>
          <a:p>
            <a:r>
              <a:rPr lang="en-US" altLang="zh-CN" dirty="0" smtClean="0"/>
              <a:t>© D. R. </a:t>
            </a:r>
            <a:r>
              <a:rPr lang="en-US" altLang="zh-CN" dirty="0" err="1" smtClean="0"/>
              <a:t>Gangodkar</a:t>
            </a:r>
            <a:endParaRPr lang="en-US" altLang="zh-CN"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(C) D. R. Gangodkar</a:t>
            </a:r>
            <a:endParaRPr lang="en-US"/>
          </a:p>
        </p:txBody>
      </p:sp>
      <p:sp>
        <p:nvSpPr>
          <p:cNvPr id="7" name="Slide Number Placeholder 6"/>
          <p:cNvSpPr>
            <a:spLocks noGrp="1"/>
          </p:cNvSpPr>
          <p:nvPr>
            <p:ph type="sldNum" sz="quarter" idx="12"/>
          </p:nvPr>
        </p:nvSpPr>
        <p:spPr/>
        <p:txBody>
          <a:bodyPr/>
          <a:lstStyle/>
          <a:p>
            <a:fld id="{4865ED0A-59AB-44DF-AEFC-D8071FE89FDD}"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(C) D. R. Gangodkar</a:t>
            </a:r>
            <a:endParaRPr lang="en-US"/>
          </a:p>
        </p:txBody>
      </p:sp>
      <p:sp>
        <p:nvSpPr>
          <p:cNvPr id="7" name="Slide Number Placeholder 6"/>
          <p:cNvSpPr>
            <a:spLocks noGrp="1"/>
          </p:cNvSpPr>
          <p:nvPr>
            <p:ph type="sldNum" sz="quarter" idx="12"/>
          </p:nvPr>
        </p:nvSpPr>
        <p:spPr/>
        <p:txBody>
          <a:bodyPr/>
          <a:lstStyle/>
          <a:p>
            <a:fld id="{4865ED0A-59AB-44DF-AEFC-D8071FE89FDD}"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 D. R. Gangodkar</a:t>
            </a:r>
            <a:endParaRPr lang="en-US"/>
          </a:p>
        </p:txBody>
      </p:sp>
      <p:sp>
        <p:nvSpPr>
          <p:cNvPr id="6" name="Slide Number Placeholder 5"/>
          <p:cNvSpPr>
            <a:spLocks noGrp="1"/>
          </p:cNvSpPr>
          <p:nvPr>
            <p:ph type="sldNum" sz="quarter" idx="12"/>
          </p:nvPr>
        </p:nvSpPr>
        <p:spPr/>
        <p:txBody>
          <a:bodyPr/>
          <a:lstStyle/>
          <a:p>
            <a:fld id="{4865ED0A-59AB-44DF-AEFC-D8071FE89FDD}"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 D. R. Gangodkar</a:t>
            </a:r>
            <a:endParaRPr lang="en-US"/>
          </a:p>
        </p:txBody>
      </p:sp>
      <p:sp>
        <p:nvSpPr>
          <p:cNvPr id="6" name="Slide Number Placeholder 5"/>
          <p:cNvSpPr>
            <a:spLocks noGrp="1"/>
          </p:cNvSpPr>
          <p:nvPr>
            <p:ph type="sldNum" sz="quarter" idx="12"/>
          </p:nvPr>
        </p:nvSpPr>
        <p:spPr/>
        <p:txBody>
          <a:bodyPr/>
          <a:lstStyle/>
          <a:p>
            <a:fld id="{4865ED0A-59AB-44DF-AEFC-D8071FE89FD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r>
              <a:rPr lang="en-US" altLang="zh-CN" smtClean="0"/>
              <a:t>(C) D. R. Gangodkar</a:t>
            </a:r>
            <a:endParaRPr lang="en-US" altLang="zh-CN"/>
          </a:p>
        </p:txBody>
      </p:sp>
      <p:sp>
        <p:nvSpPr>
          <p:cNvPr id="6" name="Slide Number Placeholder 5"/>
          <p:cNvSpPr>
            <a:spLocks noGrp="1"/>
          </p:cNvSpPr>
          <p:nvPr>
            <p:ph type="sldNum" sz="quarter" idx="12"/>
          </p:nvPr>
        </p:nvSpPr>
        <p:spPr/>
        <p:txBody>
          <a:bodyPr/>
          <a:lstStyle>
            <a:lvl1pPr>
              <a:defRPr/>
            </a:lvl1pPr>
          </a:lstStyle>
          <a:p>
            <a:fld id="{3D5D4E60-DC2B-46EB-BD55-F3D8A1A39981}" type="slidenum">
              <a:rPr lang="en-US" altLang="zh-CN"/>
              <a:pPr/>
              <a:t>‹#›</a:t>
            </a:fld>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(C) D. R. Gangodkar</a:t>
            </a:r>
            <a:endParaRPr lang="en-US" altLang="zh-CN"/>
          </a:p>
        </p:txBody>
      </p:sp>
      <p:sp>
        <p:nvSpPr>
          <p:cNvPr id="7" name="Slide Number Placeholder 6"/>
          <p:cNvSpPr>
            <a:spLocks noGrp="1"/>
          </p:cNvSpPr>
          <p:nvPr>
            <p:ph type="sldNum" sz="quarter" idx="12"/>
          </p:nvPr>
        </p:nvSpPr>
        <p:spPr/>
        <p:txBody>
          <a:bodyPr/>
          <a:lstStyle>
            <a:lvl1pPr>
              <a:defRPr/>
            </a:lvl1pPr>
          </a:lstStyle>
          <a:p>
            <a:fld id="{F5375762-239E-437A-9B69-762CF9BC22FC}"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zh-CN"/>
          </a:p>
        </p:txBody>
      </p:sp>
      <p:sp>
        <p:nvSpPr>
          <p:cNvPr id="8" name="Footer Placeholder 7"/>
          <p:cNvSpPr>
            <a:spLocks noGrp="1"/>
          </p:cNvSpPr>
          <p:nvPr>
            <p:ph type="ftr" sz="quarter" idx="11"/>
          </p:nvPr>
        </p:nvSpPr>
        <p:spPr/>
        <p:txBody>
          <a:bodyPr/>
          <a:lstStyle>
            <a:lvl1pPr>
              <a:defRPr/>
            </a:lvl1pPr>
          </a:lstStyle>
          <a:p>
            <a:r>
              <a:rPr lang="en-US" altLang="zh-CN" smtClean="0"/>
              <a:t>(C) D. R. Gangodkar</a:t>
            </a:r>
            <a:endParaRPr lang="en-US" altLang="zh-CN"/>
          </a:p>
        </p:txBody>
      </p:sp>
      <p:sp>
        <p:nvSpPr>
          <p:cNvPr id="9" name="Slide Number Placeholder 8"/>
          <p:cNvSpPr>
            <a:spLocks noGrp="1"/>
          </p:cNvSpPr>
          <p:nvPr>
            <p:ph type="sldNum" sz="quarter" idx="12"/>
          </p:nvPr>
        </p:nvSpPr>
        <p:spPr/>
        <p:txBody>
          <a:bodyPr/>
          <a:lstStyle>
            <a:lvl1pPr>
              <a:defRPr/>
            </a:lvl1pPr>
          </a:lstStyle>
          <a:p>
            <a:fld id="{2B408B39-EB41-4832-B86A-F20A6CE34C46}" type="slidenum">
              <a:rPr lang="en-US" altLang="zh-CN"/>
              <a:pPr/>
              <a:t>‹#›</a:t>
            </a:fld>
            <a:endParaRPr lang="en-US" altLang="zh-C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zh-CN"/>
          </a:p>
        </p:txBody>
      </p:sp>
      <p:sp>
        <p:nvSpPr>
          <p:cNvPr id="4" name="Footer Placeholder 3"/>
          <p:cNvSpPr>
            <a:spLocks noGrp="1"/>
          </p:cNvSpPr>
          <p:nvPr>
            <p:ph type="ftr" sz="quarter" idx="11"/>
          </p:nvPr>
        </p:nvSpPr>
        <p:spPr/>
        <p:txBody>
          <a:bodyPr/>
          <a:lstStyle>
            <a:lvl1pPr>
              <a:defRPr/>
            </a:lvl1pPr>
          </a:lstStyle>
          <a:p>
            <a:r>
              <a:rPr lang="en-US" altLang="zh-CN" smtClean="0"/>
              <a:t>(C) D. R. Gangodkar</a:t>
            </a:r>
            <a:endParaRPr lang="en-US" altLang="zh-CN"/>
          </a:p>
        </p:txBody>
      </p:sp>
      <p:sp>
        <p:nvSpPr>
          <p:cNvPr id="5" name="Slide Number Placeholder 4"/>
          <p:cNvSpPr>
            <a:spLocks noGrp="1"/>
          </p:cNvSpPr>
          <p:nvPr>
            <p:ph type="sldNum" sz="quarter" idx="12"/>
          </p:nvPr>
        </p:nvSpPr>
        <p:spPr/>
        <p:txBody>
          <a:bodyPr/>
          <a:lstStyle>
            <a:lvl1pPr>
              <a:defRPr/>
            </a:lvl1pPr>
          </a:lstStyle>
          <a:p>
            <a:fld id="{1A40509D-C29D-462B-A201-213081EDC3FD}"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zh-CN"/>
          </a:p>
        </p:txBody>
      </p:sp>
      <p:sp>
        <p:nvSpPr>
          <p:cNvPr id="3" name="Footer Placeholder 2"/>
          <p:cNvSpPr>
            <a:spLocks noGrp="1"/>
          </p:cNvSpPr>
          <p:nvPr>
            <p:ph type="ftr" sz="quarter" idx="11"/>
          </p:nvPr>
        </p:nvSpPr>
        <p:spPr/>
        <p:txBody>
          <a:bodyPr/>
          <a:lstStyle>
            <a:lvl1pPr>
              <a:defRPr/>
            </a:lvl1pPr>
          </a:lstStyle>
          <a:p>
            <a:r>
              <a:rPr lang="en-US" altLang="zh-CN" smtClean="0"/>
              <a:t>(C) D. R. Gangodkar</a:t>
            </a:r>
            <a:endParaRPr lang="en-US" altLang="zh-CN"/>
          </a:p>
        </p:txBody>
      </p:sp>
      <p:sp>
        <p:nvSpPr>
          <p:cNvPr id="4" name="Slide Number Placeholder 3"/>
          <p:cNvSpPr>
            <a:spLocks noGrp="1"/>
          </p:cNvSpPr>
          <p:nvPr>
            <p:ph type="sldNum" sz="quarter" idx="12"/>
          </p:nvPr>
        </p:nvSpPr>
        <p:spPr/>
        <p:txBody>
          <a:bodyPr/>
          <a:lstStyle>
            <a:lvl1pPr>
              <a:defRPr/>
            </a:lvl1pPr>
          </a:lstStyle>
          <a:p>
            <a:fld id="{822D066F-F4FA-4740-A297-DCC99D731B3D}"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(C) D. R. Gangodkar</a:t>
            </a:r>
            <a:endParaRPr lang="en-US" altLang="zh-CN"/>
          </a:p>
        </p:txBody>
      </p:sp>
      <p:sp>
        <p:nvSpPr>
          <p:cNvPr id="7" name="Slide Number Placeholder 6"/>
          <p:cNvSpPr>
            <a:spLocks noGrp="1"/>
          </p:cNvSpPr>
          <p:nvPr>
            <p:ph type="sldNum" sz="quarter" idx="12"/>
          </p:nvPr>
        </p:nvSpPr>
        <p:spPr/>
        <p:txBody>
          <a:bodyPr/>
          <a:lstStyle>
            <a:lvl1pPr>
              <a:defRPr/>
            </a:lvl1pPr>
          </a:lstStyle>
          <a:p>
            <a:fld id="{9F50FF4F-64D7-4932-ABE7-2DEB23518C69}"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zh-CN"/>
          </a:p>
        </p:txBody>
      </p:sp>
      <p:sp>
        <p:nvSpPr>
          <p:cNvPr id="6" name="Footer Placeholder 5"/>
          <p:cNvSpPr>
            <a:spLocks noGrp="1"/>
          </p:cNvSpPr>
          <p:nvPr>
            <p:ph type="ftr" sz="quarter" idx="11"/>
          </p:nvPr>
        </p:nvSpPr>
        <p:spPr/>
        <p:txBody>
          <a:bodyPr/>
          <a:lstStyle>
            <a:lvl1pPr>
              <a:defRPr/>
            </a:lvl1pPr>
          </a:lstStyle>
          <a:p>
            <a:r>
              <a:rPr lang="en-US" altLang="zh-CN" smtClean="0"/>
              <a:t>(C) D. R. Gangodkar</a:t>
            </a:r>
            <a:endParaRPr lang="en-US" altLang="zh-CN"/>
          </a:p>
        </p:txBody>
      </p:sp>
      <p:sp>
        <p:nvSpPr>
          <p:cNvPr id="7" name="Slide Number Placeholder 6"/>
          <p:cNvSpPr>
            <a:spLocks noGrp="1"/>
          </p:cNvSpPr>
          <p:nvPr>
            <p:ph type="sldNum" sz="quarter" idx="12"/>
          </p:nvPr>
        </p:nvSpPr>
        <p:spPr/>
        <p:txBody>
          <a:bodyPr/>
          <a:lstStyle>
            <a:lvl1pPr>
              <a:defRPr/>
            </a:lvl1pPr>
          </a:lstStyle>
          <a:p>
            <a:fld id="{755F9E2E-6FE0-4D2E-BFE7-33A42766D1DA}"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410" name="Group 2"/>
          <p:cNvGrpSpPr>
            <a:grpSpLocks/>
          </p:cNvGrpSpPr>
          <p:nvPr/>
        </p:nvGrpSpPr>
        <p:grpSpPr bwMode="auto">
          <a:xfrm>
            <a:off x="1071563" y="304800"/>
            <a:ext cx="7615237" cy="1106488"/>
            <a:chOff x="675" y="192"/>
            <a:chExt cx="4797" cy="697"/>
          </a:xfrm>
        </p:grpSpPr>
        <p:sp>
          <p:nvSpPr>
            <p:cNvPr id="17411" name="Oval 3"/>
            <p:cNvSpPr>
              <a:spLocks noChangeArrowheads="1"/>
            </p:cNvSpPr>
            <p:nvPr/>
          </p:nvSpPr>
          <p:spPr bwMode="hidden">
            <a:xfrm flipH="1">
              <a:off x="3067" y="192"/>
              <a:ext cx="696" cy="696"/>
            </a:xfrm>
            <a:prstGeom prst="ellipse">
              <a:avLst/>
            </a:prstGeom>
            <a:solidFill>
              <a:schemeClr val="accent2"/>
            </a:solidFill>
            <a:ln w="28575">
              <a:noFill/>
              <a:round/>
              <a:headEnd/>
              <a:tailEnd/>
            </a:ln>
            <a:effectLst/>
          </p:spPr>
          <p:txBody>
            <a:bodyPr wrap="none" anchor="ctr"/>
            <a:lstStyle/>
            <a:p>
              <a:pPr algn="ctr"/>
              <a:endParaRPr lang="en-US" sz="2400" dirty="0">
                <a:latin typeface="Times New Roman" charset="0"/>
              </a:endParaRPr>
            </a:p>
          </p:txBody>
        </p:sp>
        <p:sp>
          <p:nvSpPr>
            <p:cNvPr id="17412" name="Oval 4"/>
            <p:cNvSpPr>
              <a:spLocks noChangeArrowheads="1"/>
            </p:cNvSpPr>
            <p:nvPr/>
          </p:nvSpPr>
          <p:spPr bwMode="hidden">
            <a:xfrm flipH="1">
              <a:off x="4777" y="192"/>
              <a:ext cx="695" cy="696"/>
            </a:xfrm>
            <a:prstGeom prst="ellipse">
              <a:avLst/>
            </a:prstGeom>
            <a:solidFill>
              <a:schemeClr val="accent2"/>
            </a:solidFill>
            <a:ln w="28575">
              <a:noFill/>
              <a:round/>
              <a:headEnd/>
              <a:tailEnd/>
            </a:ln>
            <a:effectLst/>
          </p:spPr>
          <p:txBody>
            <a:bodyPr wrap="none" anchor="ctr"/>
            <a:lstStyle/>
            <a:p>
              <a:pPr algn="ctr"/>
              <a:endParaRPr lang="en-US" sz="2400" dirty="0">
                <a:latin typeface="Times New Roman" charset="0"/>
              </a:endParaRPr>
            </a:p>
          </p:txBody>
        </p:sp>
        <p:sp>
          <p:nvSpPr>
            <p:cNvPr id="17413" name="Oval 5"/>
            <p:cNvSpPr>
              <a:spLocks noChangeArrowheads="1"/>
            </p:cNvSpPr>
            <p:nvPr/>
          </p:nvSpPr>
          <p:spPr bwMode="hidden">
            <a:xfrm flipH="1">
              <a:off x="675" y="193"/>
              <a:ext cx="695" cy="696"/>
            </a:xfrm>
            <a:prstGeom prst="ellipse">
              <a:avLst/>
            </a:prstGeom>
            <a:solidFill>
              <a:schemeClr val="accent2"/>
            </a:solidFill>
            <a:ln w="28575">
              <a:noFill/>
              <a:round/>
              <a:headEnd/>
              <a:tailEnd/>
            </a:ln>
            <a:effectLst/>
          </p:spPr>
          <p:txBody>
            <a:bodyPr wrap="none" anchor="ctr"/>
            <a:lstStyle/>
            <a:p>
              <a:pPr algn="ctr"/>
              <a:endParaRPr lang="en-US" sz="2400" dirty="0">
                <a:latin typeface="Times New Roman" charset="0"/>
              </a:endParaRPr>
            </a:p>
          </p:txBody>
        </p:sp>
        <p:sp>
          <p:nvSpPr>
            <p:cNvPr id="17414" name="Oval 6"/>
            <p:cNvSpPr>
              <a:spLocks noChangeArrowheads="1"/>
            </p:cNvSpPr>
            <p:nvPr/>
          </p:nvSpPr>
          <p:spPr bwMode="hidden">
            <a:xfrm flipH="1">
              <a:off x="3984" y="192"/>
              <a:ext cx="695" cy="696"/>
            </a:xfrm>
            <a:prstGeom prst="ellipse">
              <a:avLst/>
            </a:prstGeom>
            <a:noFill/>
            <a:ln w="28575">
              <a:solidFill>
                <a:schemeClr val="accent2"/>
              </a:solidFill>
              <a:round/>
              <a:headEnd/>
              <a:tailEnd/>
            </a:ln>
            <a:effectLst/>
          </p:spPr>
          <p:txBody>
            <a:bodyPr wrap="none" anchor="ctr"/>
            <a:lstStyle/>
            <a:p>
              <a:pPr algn="ctr"/>
              <a:endParaRPr lang="en-US" sz="2400" dirty="0">
                <a:latin typeface="Times New Roman" charset="0"/>
              </a:endParaRPr>
            </a:p>
          </p:txBody>
        </p:sp>
        <p:sp>
          <p:nvSpPr>
            <p:cNvPr id="17415" name="Oval 7"/>
            <p:cNvSpPr>
              <a:spLocks noChangeArrowheads="1"/>
            </p:cNvSpPr>
            <p:nvPr/>
          </p:nvSpPr>
          <p:spPr bwMode="hidden">
            <a:xfrm flipH="1">
              <a:off x="1486" y="192"/>
              <a:ext cx="695" cy="696"/>
            </a:xfrm>
            <a:prstGeom prst="ellipse">
              <a:avLst/>
            </a:prstGeom>
            <a:noFill/>
            <a:ln w="28575">
              <a:solidFill>
                <a:schemeClr val="accent2"/>
              </a:solidFill>
              <a:round/>
              <a:headEnd/>
              <a:tailEnd/>
            </a:ln>
            <a:effectLst/>
          </p:spPr>
          <p:txBody>
            <a:bodyPr wrap="none" anchor="ctr"/>
            <a:lstStyle/>
            <a:p>
              <a:pPr algn="ctr"/>
              <a:endParaRPr lang="en-US" sz="2400" dirty="0">
                <a:latin typeface="Times New Roman" charset="0"/>
              </a:endParaRPr>
            </a:p>
          </p:txBody>
        </p:sp>
      </p:grpSp>
      <p:sp>
        <p:nvSpPr>
          <p:cNvPr id="17416" name="Rectangle 8"/>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17417" name="Rectangle 9"/>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endParaRPr lang="en-US" altLang="zh-CN" dirty="0"/>
          </a:p>
        </p:txBody>
      </p:sp>
      <p:sp>
        <p:nvSpPr>
          <p:cNvPr id="17418" name="Rectangle 10"/>
          <p:cNvSpPr>
            <a:spLocks noGrp="1" noChangeArrowheads="1"/>
          </p:cNvSpPr>
          <p:nvPr>
            <p:ph type="ftr" sz="quarter" idx="3"/>
          </p:nvPr>
        </p:nvSpPr>
        <p:spPr bwMode="auto">
          <a:xfrm>
            <a:off x="3124200" y="64770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b="1"/>
            </a:lvl1pPr>
          </a:lstStyle>
          <a:p>
            <a:r>
              <a:rPr lang="en-US" altLang="zh-CN" smtClean="0"/>
              <a:t>(C) D. R. Gangodkar</a:t>
            </a:r>
            <a:endParaRPr lang="en-US" altLang="zh-CN" dirty="0"/>
          </a:p>
        </p:txBody>
      </p:sp>
      <p:sp>
        <p:nvSpPr>
          <p:cNvPr id="17419" name="Rectangle 11"/>
          <p:cNvSpPr>
            <a:spLocks noGrp="1" noChangeArrowheads="1"/>
          </p:cNvSpPr>
          <p:nvPr>
            <p:ph type="sldNum" sz="quarter" idx="4"/>
          </p:nvPr>
        </p:nvSpPr>
        <p:spPr bwMode="auto">
          <a:xfrm>
            <a:off x="6248400" y="6248400"/>
            <a:ext cx="25146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800" b="1"/>
            </a:lvl1pPr>
          </a:lstStyle>
          <a:p>
            <a:r>
              <a:rPr lang="en-US" altLang="zh-CN" dirty="0" smtClean="0"/>
              <a:t>© D. R. </a:t>
            </a:r>
            <a:r>
              <a:rPr lang="en-US" altLang="zh-CN" dirty="0" err="1" smtClean="0"/>
              <a:t>Gangodkar</a:t>
            </a:r>
            <a:endParaRPr lang="en-US" altLang="zh-CN" dirty="0"/>
          </a:p>
        </p:txBody>
      </p:sp>
      <p:sp>
        <p:nvSpPr>
          <p:cNvPr id="17420" name="Rectangle 1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hf sldNum="0" hdr="0" dt="0"/>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Arial" charset="0"/>
          <a:ea typeface="宋体" pitchFamily="2" charset="-122"/>
        </a:defRPr>
      </a:lvl2pPr>
      <a:lvl3pPr algn="l" rtl="0" fontAlgn="base">
        <a:spcBef>
          <a:spcPct val="0"/>
        </a:spcBef>
        <a:spcAft>
          <a:spcPct val="0"/>
        </a:spcAft>
        <a:defRPr sz="3800">
          <a:solidFill>
            <a:schemeClr val="tx2"/>
          </a:solidFill>
          <a:latin typeface="Arial" charset="0"/>
          <a:ea typeface="宋体" pitchFamily="2" charset="-122"/>
        </a:defRPr>
      </a:lvl3pPr>
      <a:lvl4pPr algn="l" rtl="0" fontAlgn="base">
        <a:spcBef>
          <a:spcPct val="0"/>
        </a:spcBef>
        <a:spcAft>
          <a:spcPct val="0"/>
        </a:spcAft>
        <a:defRPr sz="3800">
          <a:solidFill>
            <a:schemeClr val="tx2"/>
          </a:solidFill>
          <a:latin typeface="Arial" charset="0"/>
          <a:ea typeface="宋体" pitchFamily="2" charset="-122"/>
        </a:defRPr>
      </a:lvl4pPr>
      <a:lvl5pPr algn="l" rtl="0" fontAlgn="base">
        <a:spcBef>
          <a:spcPct val="0"/>
        </a:spcBef>
        <a:spcAft>
          <a:spcPct val="0"/>
        </a:spcAft>
        <a:defRPr sz="3800">
          <a:solidFill>
            <a:schemeClr val="tx2"/>
          </a:solidFill>
          <a:latin typeface="Arial" charset="0"/>
          <a:ea typeface="宋体" pitchFamily="2" charset="-122"/>
        </a:defRPr>
      </a:lvl5pPr>
      <a:lvl6pPr marL="457200" algn="l" rtl="0" fontAlgn="base">
        <a:spcBef>
          <a:spcPct val="0"/>
        </a:spcBef>
        <a:spcAft>
          <a:spcPct val="0"/>
        </a:spcAft>
        <a:defRPr sz="3800">
          <a:solidFill>
            <a:schemeClr val="tx2"/>
          </a:solidFill>
          <a:latin typeface="Arial" charset="0"/>
          <a:ea typeface="宋体" pitchFamily="2" charset="-122"/>
        </a:defRPr>
      </a:lvl6pPr>
      <a:lvl7pPr marL="914400" algn="l" rtl="0" fontAlgn="base">
        <a:spcBef>
          <a:spcPct val="0"/>
        </a:spcBef>
        <a:spcAft>
          <a:spcPct val="0"/>
        </a:spcAft>
        <a:defRPr sz="3800">
          <a:solidFill>
            <a:schemeClr val="tx2"/>
          </a:solidFill>
          <a:latin typeface="Arial" charset="0"/>
          <a:ea typeface="宋体" pitchFamily="2" charset="-122"/>
        </a:defRPr>
      </a:lvl7pPr>
      <a:lvl8pPr marL="1371600" algn="l" rtl="0" fontAlgn="base">
        <a:spcBef>
          <a:spcPct val="0"/>
        </a:spcBef>
        <a:spcAft>
          <a:spcPct val="0"/>
        </a:spcAft>
        <a:defRPr sz="3800">
          <a:solidFill>
            <a:schemeClr val="tx2"/>
          </a:solidFill>
          <a:latin typeface="Arial" charset="0"/>
          <a:ea typeface="宋体" pitchFamily="2" charset="-122"/>
        </a:defRPr>
      </a:lvl8pPr>
      <a:lvl9pPr marL="1828800" algn="l" rtl="0" fontAlgn="base">
        <a:spcBef>
          <a:spcPct val="0"/>
        </a:spcBef>
        <a:spcAft>
          <a:spcPct val="0"/>
        </a:spcAft>
        <a:defRPr sz="3800">
          <a:solidFill>
            <a:schemeClr val="tx2"/>
          </a:solidFill>
          <a:latin typeface="Arial" charset="0"/>
          <a:ea typeface="宋体" pitchFamily="2" charset="-122"/>
        </a:defRPr>
      </a:lvl9pPr>
    </p:titleStyle>
    <p:bodyStyle>
      <a:lvl1pPr marL="342900" indent="-342900" algn="l" rtl="0" fontAlgn="base">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fontAlgn="base">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fontAlgn="base">
        <a:spcBef>
          <a:spcPct val="20000"/>
        </a:spcBef>
        <a:spcAft>
          <a:spcPct val="0"/>
        </a:spcAft>
        <a:buClr>
          <a:schemeClr val="accent1"/>
        </a:buClr>
        <a:buChar char="•"/>
        <a:defRPr sz="2000">
          <a:solidFill>
            <a:schemeClr val="tx1"/>
          </a:solidFill>
          <a:latin typeface="+mn-lt"/>
          <a:ea typeface="+mn-ea"/>
        </a:defRPr>
      </a:lvl4pPr>
      <a:lvl5pPr marL="20574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 D. R. Gangodkar</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65ED0A-59AB-44DF-AEFC-D8071FE89FD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2590800"/>
            <a:ext cx="6750887" cy="1754326"/>
          </a:xfrm>
          <a:prstGeom prst="rect">
            <a:avLst/>
          </a:prstGeom>
        </p:spPr>
        <p:txBody>
          <a:bodyPr wrap="none">
            <a:spAutoFit/>
          </a:bodyPr>
          <a:lstStyle/>
          <a:p>
            <a:pPr algn="ctr"/>
            <a:r>
              <a:rPr lang="en-US" sz="3600" dirty="0" smtClean="0">
                <a:solidFill>
                  <a:srgbClr val="FF0000"/>
                </a:solidFill>
              </a:rPr>
              <a:t>Abstract Windows Toolkit (AWT)</a:t>
            </a:r>
          </a:p>
          <a:p>
            <a:pPr algn="ctr"/>
            <a:r>
              <a:rPr lang="en-US" sz="3600" dirty="0" smtClean="0">
                <a:solidFill>
                  <a:srgbClr val="FF0000"/>
                </a:solidFill>
              </a:rPr>
              <a:t>And</a:t>
            </a:r>
          </a:p>
          <a:p>
            <a:pPr algn="ctr"/>
            <a:r>
              <a:rPr lang="en-US" sz="3600" dirty="0">
                <a:solidFill>
                  <a:srgbClr val="FF0000"/>
                </a:solidFill>
              </a:rPr>
              <a:t>Java Swing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228600"/>
            <a:ext cx="7620000" cy="4893647"/>
          </a:xfrm>
          <a:prstGeom prst="rect">
            <a:avLst/>
          </a:prstGeom>
        </p:spPr>
        <p:txBody>
          <a:bodyPr wrap="square">
            <a:spAutoFit/>
          </a:bodyPr>
          <a:lstStyle/>
          <a:p>
            <a:pPr marL="0" indent="0" eaLnBrk="1" fontAlgn="auto" hangingPunct="1">
              <a:spcAft>
                <a:spcPts val="0"/>
              </a:spcAft>
              <a:buFont typeface="Arial" panose="020B0604020202020204" pitchFamily="34" charset="0"/>
              <a:buNone/>
              <a:defRPr/>
            </a:pPr>
            <a:r>
              <a:rPr lang="en-US" sz="2400" dirty="0" smtClean="0">
                <a:solidFill>
                  <a:srgbClr val="FF0000"/>
                </a:solidFill>
              </a:rPr>
              <a:t>Controls In Java Swings</a:t>
            </a:r>
            <a:endParaRPr lang="en-US" sz="2400" dirty="0">
              <a:solidFill>
                <a:srgbClr val="FF0000"/>
              </a:solidFill>
            </a:endParaRPr>
          </a:p>
          <a:p>
            <a:pPr marL="0" indent="0" eaLnBrk="1" fontAlgn="auto" hangingPunct="1">
              <a:spcAft>
                <a:spcPts val="0"/>
              </a:spcAft>
              <a:buFont typeface="Arial" panose="020B0604020202020204" pitchFamily="34" charset="0"/>
              <a:buNone/>
              <a:defRPr/>
            </a:pPr>
            <a:r>
              <a:rPr lang="en-US" sz="2400" dirty="0">
                <a:latin typeface="Arial" panose="020B0604020202020204" pitchFamily="34" charset="0"/>
                <a:cs typeface="Arial" panose="020B0604020202020204" pitchFamily="34" charset="0"/>
              </a:rPr>
              <a:t>Are </a:t>
            </a:r>
            <a:r>
              <a:rPr lang="en-US" sz="2400" dirty="0">
                <a:solidFill>
                  <a:srgbClr val="FF0000"/>
                </a:solidFill>
                <a:latin typeface="Arial" panose="020B0604020202020204" pitchFamily="34" charset="0"/>
                <a:cs typeface="Arial" panose="020B0604020202020204" pitchFamily="34" charset="0"/>
              </a:rPr>
              <a:t>components</a:t>
            </a:r>
            <a:r>
              <a:rPr lang="en-US" sz="2400" dirty="0">
                <a:latin typeface="Arial" panose="020B0604020202020204" pitchFamily="34" charset="0"/>
                <a:cs typeface="Arial" panose="020B0604020202020204" pitchFamily="34" charset="0"/>
              </a:rPr>
              <a:t> that allow a user to interact with your application in various ways- for Example</a:t>
            </a:r>
          </a:p>
          <a:p>
            <a:pPr eaLnBrk="1" fontAlgn="auto" hangingPunct="1">
              <a:spcAft>
                <a:spcPts val="0"/>
              </a:spcAft>
              <a:defRPr/>
            </a:pPr>
            <a:r>
              <a:rPr lang="en-US" sz="2400" dirty="0">
                <a:latin typeface="Arial" panose="020B0604020202020204" pitchFamily="34" charset="0"/>
                <a:cs typeface="Arial" panose="020B0604020202020204" pitchFamily="34" charset="0"/>
              </a:rPr>
              <a:t> </a:t>
            </a:r>
            <a:r>
              <a:rPr lang="en-US" sz="2400" dirty="0" err="1" smtClean="0">
                <a:solidFill>
                  <a:srgbClr val="3366FF"/>
                </a:solidFill>
                <a:latin typeface="Arial" panose="020B0604020202020204" pitchFamily="34" charset="0"/>
                <a:cs typeface="Arial" panose="020B0604020202020204" pitchFamily="34" charset="0"/>
              </a:rPr>
              <a:t>JButton</a:t>
            </a:r>
            <a:endParaRPr lang="en-US" sz="2400" dirty="0">
              <a:solidFill>
                <a:srgbClr val="3366FF"/>
              </a:solidFill>
              <a:latin typeface="Arial" panose="020B0604020202020204" pitchFamily="34" charset="0"/>
              <a:cs typeface="Arial" panose="020B0604020202020204" pitchFamily="34" charset="0"/>
            </a:endParaRPr>
          </a:p>
          <a:p>
            <a:pPr eaLnBrk="1" fontAlgn="auto" hangingPunct="1">
              <a:spcAft>
                <a:spcPts val="0"/>
              </a:spcAft>
              <a:defRPr/>
            </a:pPr>
            <a:r>
              <a:rPr lang="en-US" sz="2400" dirty="0">
                <a:solidFill>
                  <a:srgbClr val="3366FF"/>
                </a:solidFill>
                <a:latin typeface="Arial" panose="020B0604020202020204" pitchFamily="34" charset="0"/>
                <a:cs typeface="Arial" panose="020B0604020202020204" pitchFamily="34" charset="0"/>
              </a:rPr>
              <a:t> </a:t>
            </a:r>
            <a:r>
              <a:rPr lang="en-US" sz="2400" dirty="0" err="1" smtClean="0">
                <a:solidFill>
                  <a:srgbClr val="3366FF"/>
                </a:solidFill>
                <a:latin typeface="Arial" panose="020B0604020202020204" pitchFamily="34" charset="0"/>
                <a:cs typeface="Arial" panose="020B0604020202020204" pitchFamily="34" charset="0"/>
              </a:rPr>
              <a:t>JLabel</a:t>
            </a:r>
            <a:endParaRPr lang="en-US" sz="2400" dirty="0">
              <a:solidFill>
                <a:srgbClr val="3366FF"/>
              </a:solidFill>
              <a:latin typeface="Arial" panose="020B0604020202020204" pitchFamily="34" charset="0"/>
              <a:cs typeface="Arial" panose="020B0604020202020204" pitchFamily="34" charset="0"/>
            </a:endParaRPr>
          </a:p>
          <a:p>
            <a:pPr eaLnBrk="1" fontAlgn="auto" hangingPunct="1">
              <a:spcAft>
                <a:spcPts val="0"/>
              </a:spcAft>
              <a:defRPr/>
            </a:pPr>
            <a:r>
              <a:rPr lang="en-US" sz="2400" dirty="0">
                <a:solidFill>
                  <a:srgbClr val="3366FF"/>
                </a:solidFill>
                <a:latin typeface="Arial" panose="020B0604020202020204" pitchFamily="34" charset="0"/>
                <a:cs typeface="Arial" panose="020B0604020202020204" pitchFamily="34" charset="0"/>
              </a:rPr>
              <a:t> </a:t>
            </a:r>
            <a:r>
              <a:rPr lang="en-US" sz="2400" dirty="0" err="1">
                <a:solidFill>
                  <a:srgbClr val="3366FF"/>
                </a:solidFill>
                <a:latin typeface="Arial" panose="020B0604020202020204" pitchFamily="34" charset="0"/>
                <a:cs typeface="Arial" panose="020B0604020202020204" pitchFamily="34" charset="0"/>
              </a:rPr>
              <a:t>JCheckBox</a:t>
            </a:r>
            <a:r>
              <a:rPr lang="en-US" sz="2400" dirty="0">
                <a:solidFill>
                  <a:srgbClr val="3366FF"/>
                </a:solidFill>
                <a:latin typeface="Arial" panose="020B0604020202020204" pitchFamily="34" charset="0"/>
                <a:cs typeface="Arial" panose="020B0604020202020204" pitchFamily="34" charset="0"/>
              </a:rPr>
              <a:t> </a:t>
            </a:r>
          </a:p>
          <a:p>
            <a:pPr eaLnBrk="1" fontAlgn="auto" hangingPunct="1">
              <a:spcAft>
                <a:spcPts val="0"/>
              </a:spcAft>
              <a:defRPr/>
            </a:pPr>
            <a:r>
              <a:rPr lang="en-US" sz="2400" dirty="0">
                <a:solidFill>
                  <a:srgbClr val="3366FF"/>
                </a:solidFill>
                <a:latin typeface="Arial" panose="020B0604020202020204" pitchFamily="34" charset="0"/>
                <a:cs typeface="Arial" panose="020B0604020202020204" pitchFamily="34" charset="0"/>
              </a:rPr>
              <a:t> </a:t>
            </a:r>
            <a:r>
              <a:rPr lang="en-US" sz="2400" dirty="0" err="1">
                <a:solidFill>
                  <a:srgbClr val="3366FF"/>
                </a:solidFill>
                <a:latin typeface="Arial" panose="020B0604020202020204" pitchFamily="34" charset="0"/>
                <a:cs typeface="Arial" panose="020B0604020202020204" pitchFamily="34" charset="0"/>
              </a:rPr>
              <a:t>JRadioButton</a:t>
            </a:r>
            <a:r>
              <a:rPr lang="en-US" sz="2400" dirty="0">
                <a:solidFill>
                  <a:srgbClr val="3366FF"/>
                </a:solidFill>
                <a:latin typeface="Arial" panose="020B0604020202020204" pitchFamily="34" charset="0"/>
                <a:cs typeface="Arial" panose="020B0604020202020204" pitchFamily="34" charset="0"/>
              </a:rPr>
              <a:t> </a:t>
            </a:r>
          </a:p>
          <a:p>
            <a:pPr eaLnBrk="1" fontAlgn="auto" hangingPunct="1">
              <a:spcAft>
                <a:spcPts val="0"/>
              </a:spcAft>
              <a:defRPr/>
            </a:pPr>
            <a:r>
              <a:rPr lang="en-US" sz="2400" dirty="0">
                <a:solidFill>
                  <a:srgbClr val="3366FF"/>
                </a:solidFill>
                <a:latin typeface="Arial" panose="020B0604020202020204" pitchFamily="34" charset="0"/>
                <a:cs typeface="Arial" panose="020B0604020202020204" pitchFamily="34" charset="0"/>
              </a:rPr>
              <a:t> </a:t>
            </a:r>
            <a:r>
              <a:rPr lang="en-US" sz="2400" dirty="0" err="1" smtClean="0">
                <a:solidFill>
                  <a:srgbClr val="3366FF"/>
                </a:solidFill>
                <a:latin typeface="Arial" panose="020B0604020202020204" pitchFamily="34" charset="0"/>
                <a:cs typeface="Arial" panose="020B0604020202020204" pitchFamily="34" charset="0"/>
              </a:rPr>
              <a:t>JList</a:t>
            </a:r>
            <a:endParaRPr lang="en-US" sz="2400" dirty="0">
              <a:solidFill>
                <a:srgbClr val="3366FF"/>
              </a:solidFill>
              <a:latin typeface="Arial" panose="020B0604020202020204" pitchFamily="34" charset="0"/>
              <a:cs typeface="Arial" panose="020B0604020202020204" pitchFamily="34" charset="0"/>
            </a:endParaRPr>
          </a:p>
          <a:p>
            <a:pPr eaLnBrk="1" fontAlgn="auto" hangingPunct="1">
              <a:spcAft>
                <a:spcPts val="0"/>
              </a:spcAft>
              <a:defRPr/>
            </a:pPr>
            <a:r>
              <a:rPr lang="en-US" sz="2400" dirty="0">
                <a:solidFill>
                  <a:srgbClr val="3366FF"/>
                </a:solidFill>
                <a:latin typeface="Arial" panose="020B0604020202020204" pitchFamily="34" charset="0"/>
                <a:cs typeface="Arial" panose="020B0604020202020204" pitchFamily="34" charset="0"/>
              </a:rPr>
              <a:t> </a:t>
            </a:r>
            <a:r>
              <a:rPr lang="en-US" sz="2400" dirty="0" err="1">
                <a:solidFill>
                  <a:srgbClr val="3366FF"/>
                </a:solidFill>
                <a:latin typeface="Arial" panose="020B0604020202020204" pitchFamily="34" charset="0"/>
                <a:cs typeface="Arial" panose="020B0604020202020204" pitchFamily="34" charset="0"/>
              </a:rPr>
              <a:t>JComboBox</a:t>
            </a:r>
            <a:endParaRPr lang="en-US" sz="2400" dirty="0">
              <a:solidFill>
                <a:srgbClr val="3366FF"/>
              </a:solidFill>
              <a:latin typeface="Arial" panose="020B0604020202020204" pitchFamily="34" charset="0"/>
              <a:cs typeface="Arial" panose="020B0604020202020204" pitchFamily="34" charset="0"/>
            </a:endParaRPr>
          </a:p>
          <a:p>
            <a:pPr eaLnBrk="1" fontAlgn="auto" hangingPunct="1">
              <a:spcAft>
                <a:spcPts val="0"/>
              </a:spcAft>
              <a:defRPr/>
            </a:pPr>
            <a:r>
              <a:rPr lang="en-US" sz="2400" dirty="0">
                <a:solidFill>
                  <a:srgbClr val="3366FF"/>
                </a:solidFill>
                <a:latin typeface="Arial" panose="020B0604020202020204" pitchFamily="34" charset="0"/>
                <a:cs typeface="Arial" panose="020B0604020202020204" pitchFamily="34" charset="0"/>
              </a:rPr>
              <a:t> </a:t>
            </a:r>
            <a:r>
              <a:rPr lang="en-US" sz="2400" dirty="0" err="1">
                <a:solidFill>
                  <a:srgbClr val="3366FF"/>
                </a:solidFill>
                <a:latin typeface="Arial" panose="020B0604020202020204" pitchFamily="34" charset="0"/>
                <a:cs typeface="Arial" panose="020B0604020202020204" pitchFamily="34" charset="0"/>
              </a:rPr>
              <a:t>JTextFiled</a:t>
            </a:r>
            <a:endParaRPr lang="en-US" sz="2400" dirty="0">
              <a:solidFill>
                <a:srgbClr val="3366FF"/>
              </a:solidFill>
              <a:latin typeface="Arial" panose="020B0604020202020204" pitchFamily="34" charset="0"/>
              <a:cs typeface="Arial" panose="020B0604020202020204" pitchFamily="34" charset="0"/>
            </a:endParaRPr>
          </a:p>
          <a:p>
            <a:pPr eaLnBrk="1" fontAlgn="auto" hangingPunct="1">
              <a:spcAft>
                <a:spcPts val="0"/>
              </a:spcAft>
              <a:defRPr/>
            </a:pPr>
            <a:r>
              <a:rPr lang="en-US" sz="2400" dirty="0">
                <a:solidFill>
                  <a:srgbClr val="3366FF"/>
                </a:solidFill>
                <a:latin typeface="Arial" panose="020B0604020202020204" pitchFamily="34" charset="0"/>
                <a:cs typeface="Arial" panose="020B0604020202020204" pitchFamily="34" charset="0"/>
              </a:rPr>
              <a:t> </a:t>
            </a:r>
            <a:r>
              <a:rPr lang="en-US" sz="2400" dirty="0" err="1">
                <a:solidFill>
                  <a:srgbClr val="3366FF"/>
                </a:solidFill>
                <a:latin typeface="Arial" panose="020B0604020202020204" pitchFamily="34" charset="0"/>
                <a:cs typeface="Arial" panose="020B0604020202020204" pitchFamily="34" charset="0"/>
              </a:rPr>
              <a:t>JTextArea</a:t>
            </a:r>
            <a:r>
              <a:rPr lang="en-US" sz="2400" dirty="0">
                <a:solidFill>
                  <a:srgbClr val="3366FF"/>
                </a:solidFill>
                <a:latin typeface="Arial" panose="020B0604020202020204" pitchFamily="34" charset="0"/>
                <a:cs typeface="Arial" panose="020B0604020202020204" pitchFamily="34" charset="0"/>
              </a:rPr>
              <a:t> </a:t>
            </a:r>
          </a:p>
          <a:p>
            <a:pPr eaLnBrk="1" fontAlgn="auto" hangingPunct="1">
              <a:spcAft>
                <a:spcPts val="0"/>
              </a:spcAft>
              <a:defRPr/>
            </a:pPr>
            <a:r>
              <a:rPr lang="en-US" sz="2400" dirty="0">
                <a:solidFill>
                  <a:srgbClr val="3366FF"/>
                </a:solidFill>
                <a:latin typeface="Arial" panose="020B0604020202020204" pitchFamily="34" charset="0"/>
                <a:cs typeface="Arial" panose="020B0604020202020204" pitchFamily="34" charset="0"/>
              </a:rPr>
              <a:t> </a:t>
            </a:r>
            <a:r>
              <a:rPr lang="en-US" sz="2400" dirty="0" err="1">
                <a:solidFill>
                  <a:srgbClr val="3366FF"/>
                </a:solidFill>
                <a:latin typeface="Arial" panose="020B0604020202020204" pitchFamily="34" charset="0"/>
                <a:cs typeface="Arial" panose="020B0604020202020204" pitchFamily="34" charset="0"/>
              </a:rPr>
              <a:t>JScrollBar</a:t>
            </a:r>
            <a:endParaRPr lang="en-US" sz="2400" dirty="0">
              <a:solidFill>
                <a:srgbClr val="3366FF"/>
              </a:solidFill>
              <a:latin typeface="Arial" panose="020B0604020202020204" pitchFamily="34" charset="0"/>
              <a:cs typeface="Arial" panose="020B0604020202020204" pitchFamily="34" charset="0"/>
            </a:endParaRPr>
          </a:p>
          <a:p>
            <a:pPr eaLnBrk="1" fontAlgn="auto" hangingPunct="1">
              <a:spcAft>
                <a:spcPts val="0"/>
              </a:spcAft>
              <a:defRPr/>
            </a:pPr>
            <a:r>
              <a:rPr lang="en-US" sz="2400" dirty="0">
                <a:solidFill>
                  <a:srgbClr val="3366FF"/>
                </a:solidFill>
                <a:latin typeface="Arial" panose="020B0604020202020204" pitchFamily="34" charset="0"/>
                <a:cs typeface="Arial" panose="020B0604020202020204" pitchFamily="34" charset="0"/>
              </a:rPr>
              <a:t> </a:t>
            </a:r>
            <a:r>
              <a:rPr lang="en-US" sz="2400" dirty="0" err="1">
                <a:solidFill>
                  <a:srgbClr val="3366FF"/>
                </a:solidFill>
                <a:latin typeface="Arial" panose="020B0604020202020204" pitchFamily="34" charset="0"/>
                <a:cs typeface="Arial" panose="020B0604020202020204" pitchFamily="34" charset="0"/>
              </a:rPr>
              <a:t>JTable</a:t>
            </a:r>
            <a:endParaRPr lang="en-US" sz="2400" dirty="0">
              <a:solidFill>
                <a:srgbClr val="3366FF"/>
              </a:solidFill>
              <a:latin typeface="Arial" panose="020B0604020202020204" pitchFamily="34" charset="0"/>
              <a:cs typeface="Arial" panose="020B0604020202020204" pitchFamily="34" charset="0"/>
            </a:endParaRPr>
          </a:p>
        </p:txBody>
      </p:sp>
      <p:pic>
        <p:nvPicPr>
          <p:cNvPr id="7" name="Picture 4"/>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7000" y="1330176"/>
            <a:ext cx="5638800" cy="51468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525665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04800"/>
            <a:ext cx="9144000" cy="6063198"/>
          </a:xfrm>
          <a:prstGeom prst="rect">
            <a:avLst/>
          </a:prstGeom>
        </p:spPr>
        <p:txBody>
          <a:bodyPr wrap="square">
            <a:spAutoFit/>
          </a:bodyPr>
          <a:lstStyle/>
          <a:p>
            <a:r>
              <a:rPr lang="en-US" sz="2800" b="1" dirty="0" smtClean="0">
                <a:solidFill>
                  <a:srgbClr val="FF0000"/>
                </a:solidFill>
              </a:rPr>
              <a:t>Abstract Windows Toolkit (</a:t>
            </a:r>
            <a:r>
              <a:rPr lang="en-US" sz="2800" b="1" dirty="0" err="1" smtClean="0">
                <a:solidFill>
                  <a:srgbClr val="FF0000"/>
                </a:solidFill>
              </a:rPr>
              <a:t>AWT</a:t>
            </a:r>
            <a:r>
              <a:rPr lang="en-US" sz="2800" b="1" dirty="0" smtClean="0">
                <a:solidFill>
                  <a:srgbClr val="FF0000"/>
                </a:solidFill>
              </a:rPr>
              <a:t>): (java.awt) package</a:t>
            </a:r>
          </a:p>
          <a:p>
            <a:pPr marL="290513" indent="-231775">
              <a:buFont typeface="Arial" pitchFamily="34" charset="0"/>
              <a:buChar char="•"/>
            </a:pPr>
            <a:r>
              <a:rPr lang="en-US" sz="2400" dirty="0" smtClean="0"/>
              <a:t>The </a:t>
            </a:r>
            <a:r>
              <a:rPr lang="en-US" sz="2400" dirty="0" err="1" smtClean="0"/>
              <a:t>AWT</a:t>
            </a:r>
            <a:r>
              <a:rPr lang="en-US" sz="2400" dirty="0" smtClean="0"/>
              <a:t> contains numerous classes and methods that allow you to create and </a:t>
            </a:r>
            <a:r>
              <a:rPr lang="en-US" sz="2400" dirty="0" smtClean="0">
                <a:solidFill>
                  <a:srgbClr val="FF0000"/>
                </a:solidFill>
              </a:rPr>
              <a:t>manage windows or GUI</a:t>
            </a:r>
          </a:p>
          <a:p>
            <a:pPr marL="290513" indent="-231775">
              <a:buFont typeface="Arial" pitchFamily="34" charset="0"/>
              <a:buChar char="•"/>
            </a:pPr>
            <a:r>
              <a:rPr lang="en-US" sz="2400" dirty="0" smtClean="0"/>
              <a:t>will learn how to create and manage windows, manage fonts, output text,  etc.</a:t>
            </a:r>
          </a:p>
          <a:p>
            <a:pPr marL="231775" indent="-231775">
              <a:buFont typeface="Arial" pitchFamily="34" charset="0"/>
              <a:buChar char="•"/>
            </a:pPr>
            <a:r>
              <a:rPr lang="en-US" sz="2400" dirty="0" smtClean="0"/>
              <a:t>It also explains aspects of Java’s </a:t>
            </a:r>
            <a:r>
              <a:rPr lang="en-US" sz="2400" dirty="0" smtClean="0">
                <a:solidFill>
                  <a:srgbClr val="FF0000"/>
                </a:solidFill>
              </a:rPr>
              <a:t>event handling mechanism</a:t>
            </a:r>
          </a:p>
          <a:p>
            <a:pPr marL="231775" indent="-231775">
              <a:buFont typeface="Arial" pitchFamily="34" charset="0"/>
              <a:buChar char="•"/>
            </a:pPr>
            <a:r>
              <a:rPr lang="en-US" sz="2400" dirty="0" smtClean="0"/>
              <a:t>Although a common use of the </a:t>
            </a:r>
            <a:r>
              <a:rPr lang="en-US" sz="2400" dirty="0" err="1" smtClean="0"/>
              <a:t>AWT</a:t>
            </a:r>
            <a:r>
              <a:rPr lang="en-US" sz="2400" dirty="0" smtClean="0"/>
              <a:t> is in </a:t>
            </a:r>
            <a:r>
              <a:rPr lang="en-US" sz="2400" dirty="0" smtClean="0">
                <a:solidFill>
                  <a:srgbClr val="FF0000"/>
                </a:solidFill>
              </a:rPr>
              <a:t>applets</a:t>
            </a:r>
            <a:r>
              <a:rPr lang="en-US" sz="2400" dirty="0" smtClean="0"/>
              <a:t>, it is also used to create </a:t>
            </a:r>
            <a:r>
              <a:rPr lang="en-US" sz="2400" dirty="0" smtClean="0">
                <a:solidFill>
                  <a:srgbClr val="FF0000"/>
                </a:solidFill>
              </a:rPr>
              <a:t>stand-alone windows </a:t>
            </a:r>
            <a:r>
              <a:rPr lang="en-US" sz="2400" dirty="0" smtClean="0"/>
              <a:t>that run in a GUI environment, such as Windows</a:t>
            </a:r>
          </a:p>
          <a:p>
            <a:pPr marL="231775" indent="-231775">
              <a:buFont typeface="Arial" pitchFamily="34" charset="0"/>
              <a:buChar char="•"/>
            </a:pPr>
            <a:r>
              <a:rPr lang="en-US" sz="2400" dirty="0" smtClean="0"/>
              <a:t>Although </a:t>
            </a:r>
            <a:r>
              <a:rPr lang="en-US" sz="2400" b="1" dirty="0" smtClean="0">
                <a:solidFill>
                  <a:schemeClr val="accent1">
                    <a:lumMod val="50000"/>
                  </a:schemeClr>
                </a:solidFill>
              </a:rPr>
              <a:t>Swings</a:t>
            </a:r>
            <a:r>
              <a:rPr lang="en-US" sz="2400" dirty="0" smtClean="0"/>
              <a:t> are commonly used today, </a:t>
            </a:r>
          </a:p>
          <a:p>
            <a:pPr marL="688975" lvl="1" indent="-231775">
              <a:buFont typeface="Arial" pitchFamily="34" charset="0"/>
              <a:buChar char="•"/>
            </a:pPr>
            <a:r>
              <a:rPr lang="en-US" sz="2400" b="1" dirty="0" err="1" smtClean="0"/>
              <a:t>AWT</a:t>
            </a:r>
            <a:r>
              <a:rPr lang="en-US" sz="2400" b="1" dirty="0" smtClean="0"/>
              <a:t> is still important, as Swing controls </a:t>
            </a:r>
            <a:r>
              <a:rPr lang="en-US" sz="2400" b="1" dirty="0" smtClean="0">
                <a:solidFill>
                  <a:srgbClr val="FF0000"/>
                </a:solidFill>
              </a:rPr>
              <a:t>are built on </a:t>
            </a:r>
            <a:r>
              <a:rPr lang="en-US" sz="2400" b="1" dirty="0" err="1" smtClean="0">
                <a:solidFill>
                  <a:srgbClr val="FF0000"/>
                </a:solidFill>
              </a:rPr>
              <a:t>AWT</a:t>
            </a:r>
            <a:endParaRPr lang="en-US" sz="2400" b="1" dirty="0" smtClean="0">
              <a:solidFill>
                <a:srgbClr val="FF0000"/>
              </a:solidFill>
            </a:endParaRPr>
          </a:p>
          <a:p>
            <a:pPr marL="688975" lvl="1" indent="-231775">
              <a:buFont typeface="Arial" pitchFamily="34" charset="0"/>
              <a:buChar char="•"/>
            </a:pPr>
            <a:r>
              <a:rPr lang="en-US" sz="2400" b="1" dirty="0" smtClean="0"/>
              <a:t>many aspects of the </a:t>
            </a:r>
            <a:r>
              <a:rPr lang="en-US" sz="2400" b="1" dirty="0" err="1" smtClean="0"/>
              <a:t>AWT</a:t>
            </a:r>
            <a:r>
              <a:rPr lang="en-US" sz="2400" b="1" dirty="0" smtClean="0"/>
              <a:t> are </a:t>
            </a:r>
            <a:r>
              <a:rPr lang="en-US" sz="2400" b="1" dirty="0" smtClean="0">
                <a:solidFill>
                  <a:srgbClr val="FF0000"/>
                </a:solidFill>
              </a:rPr>
              <a:t>also aspects of Swing</a:t>
            </a:r>
          </a:p>
          <a:p>
            <a:pPr marL="688975" lvl="1" indent="-231775">
              <a:buFont typeface="Arial" pitchFamily="34" charset="0"/>
              <a:buChar char="•"/>
            </a:pPr>
            <a:r>
              <a:rPr lang="en-US" sz="2400" b="1" dirty="0" smtClean="0"/>
              <a:t>many </a:t>
            </a:r>
            <a:r>
              <a:rPr lang="en-US" sz="2400" b="1" dirty="0" err="1" smtClean="0"/>
              <a:t>AWT</a:t>
            </a:r>
            <a:r>
              <a:rPr lang="en-US" sz="2400" b="1" dirty="0" smtClean="0"/>
              <a:t> classes are used </a:t>
            </a:r>
            <a:r>
              <a:rPr lang="en-US" sz="2400" b="1" dirty="0" smtClean="0">
                <a:solidFill>
                  <a:srgbClr val="FF0000"/>
                </a:solidFill>
              </a:rPr>
              <a:t>either directly or indirectly </a:t>
            </a:r>
            <a:r>
              <a:rPr lang="en-US" sz="2400" b="1" dirty="0" smtClean="0"/>
              <a:t>by Swing</a:t>
            </a:r>
          </a:p>
          <a:p>
            <a:pPr marL="231775" indent="-231775">
              <a:buFont typeface="Arial" pitchFamily="34" charset="0"/>
              <a:buChar char="•"/>
            </a:pPr>
            <a:r>
              <a:rPr lang="en-US" sz="2400" b="1" dirty="0" smtClean="0"/>
              <a:t>Therefore solid knowledge of the </a:t>
            </a:r>
            <a:r>
              <a:rPr lang="en-US" sz="2400" b="1" dirty="0" err="1" smtClean="0"/>
              <a:t>AWT</a:t>
            </a:r>
            <a:r>
              <a:rPr lang="en-US" sz="2400" b="1" dirty="0" smtClean="0"/>
              <a:t> is still required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blinds(horizontal)">
                                      <p:cBhvr>
                                        <p:cTn id="10" dur="500"/>
                                        <p:tgtEl>
                                          <p:spTgt spid="5">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blinds(horizontal)">
                                      <p:cBhvr>
                                        <p:cTn id="15" dur="500"/>
                                        <p:tgtEl>
                                          <p:spTgt spid="5">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blinds(horizontal)">
                                      <p:cBhvr>
                                        <p:cTn id="18" dur="500"/>
                                        <p:tgtEl>
                                          <p:spTgt spid="5">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animEffect transition="in" filter="blinds(horizontal)">
                                      <p:cBhvr>
                                        <p:cTn id="21" dur="500"/>
                                        <p:tgtEl>
                                          <p:spTgt spid="5">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blinds(horizontal)">
                                      <p:cBhvr>
                                        <p:cTn id="24" dur="500"/>
                                        <p:tgtEl>
                                          <p:spTgt spid="5">
                                            <p:txEl>
                                              <p:pRg st="8" end="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Effect transition="in" filter="blinds(horizontal)">
                                      <p:cBhvr>
                                        <p:cTn id="2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p:cNvGrpSpPr/>
          <p:nvPr/>
        </p:nvGrpSpPr>
        <p:grpSpPr>
          <a:xfrm>
            <a:off x="38100" y="1701801"/>
            <a:ext cx="5113338" cy="4241799"/>
            <a:chOff x="873125" y="1436689"/>
            <a:chExt cx="5113338" cy="4241799"/>
          </a:xfrm>
        </p:grpSpPr>
        <p:sp>
          <p:nvSpPr>
            <p:cNvPr id="5" name="Line 1"/>
            <p:cNvSpPr>
              <a:spLocks noChangeShapeType="1"/>
            </p:cNvSpPr>
            <p:nvPr/>
          </p:nvSpPr>
          <p:spPr bwMode="auto">
            <a:xfrm>
              <a:off x="1295400" y="1752600"/>
              <a:ext cx="0" cy="3200400"/>
            </a:xfrm>
            <a:prstGeom prst="line">
              <a:avLst/>
            </a:prstGeom>
            <a:noFill/>
            <a:ln w="9360">
              <a:solidFill>
                <a:srgbClr val="000000"/>
              </a:solidFill>
              <a:round/>
              <a:headEnd/>
              <a:tailEnd/>
            </a:ln>
          </p:spPr>
          <p:txBody>
            <a:bodyPr/>
            <a:lstStyle/>
            <a:p>
              <a:endParaRPr lang="en-US" b="1"/>
            </a:p>
          </p:txBody>
        </p:sp>
        <p:grpSp>
          <p:nvGrpSpPr>
            <p:cNvPr id="6" name="Group 4"/>
            <p:cNvGrpSpPr>
              <a:grpSpLocks/>
            </p:cNvGrpSpPr>
            <p:nvPr/>
          </p:nvGrpSpPr>
          <p:grpSpPr bwMode="auto">
            <a:xfrm>
              <a:off x="3505202" y="2514600"/>
              <a:ext cx="735013" cy="344488"/>
              <a:chOff x="2208" y="1584"/>
              <a:chExt cx="463" cy="217"/>
            </a:xfrm>
          </p:grpSpPr>
          <p:sp>
            <p:nvSpPr>
              <p:cNvPr id="7" name="Text Box 5"/>
              <p:cNvSpPr txBox="1">
                <a:spLocks noChangeArrowheads="1"/>
              </p:cNvSpPr>
              <p:nvPr/>
            </p:nvSpPr>
            <p:spPr bwMode="auto">
              <a:xfrm>
                <a:off x="2208" y="1584"/>
                <a:ext cx="406" cy="217"/>
              </a:xfrm>
              <a:prstGeom prst="rect">
                <a:avLst/>
              </a:prstGeom>
              <a:noFill/>
              <a:ln w="9360">
                <a:solidFill>
                  <a:srgbClr val="000000"/>
                </a:solidFill>
                <a:miter lim="800000"/>
                <a:headEnd/>
                <a:tailEnd/>
              </a:ln>
            </p:spPr>
            <p:txBody>
              <a:bodyPr wrap="none" anchor="ctr"/>
              <a:lstStyle/>
              <a:p>
                <a:endParaRPr lang="en-US" b="1"/>
              </a:p>
            </p:txBody>
          </p:sp>
          <p:sp>
            <p:nvSpPr>
              <p:cNvPr id="8" name="Text Box 6"/>
              <p:cNvSpPr txBox="1">
                <a:spLocks noChangeArrowheads="1"/>
              </p:cNvSpPr>
              <p:nvPr/>
            </p:nvSpPr>
            <p:spPr bwMode="auto">
              <a:xfrm>
                <a:off x="2209" y="1584"/>
                <a:ext cx="462" cy="214"/>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t>Panel</a:t>
                </a:r>
              </a:p>
            </p:txBody>
          </p:sp>
        </p:grpSp>
        <p:grpSp>
          <p:nvGrpSpPr>
            <p:cNvPr id="9" name="Group 7"/>
            <p:cNvGrpSpPr>
              <a:grpSpLocks/>
            </p:cNvGrpSpPr>
            <p:nvPr/>
          </p:nvGrpSpPr>
          <p:grpSpPr bwMode="auto">
            <a:xfrm>
              <a:off x="1600200" y="2438404"/>
              <a:ext cx="846138" cy="344488"/>
              <a:chOff x="1008" y="1536"/>
              <a:chExt cx="533" cy="217"/>
            </a:xfrm>
          </p:grpSpPr>
          <p:sp>
            <p:nvSpPr>
              <p:cNvPr id="10" name="Text Box 8"/>
              <p:cNvSpPr txBox="1">
                <a:spLocks noChangeArrowheads="1"/>
              </p:cNvSpPr>
              <p:nvPr/>
            </p:nvSpPr>
            <p:spPr bwMode="auto">
              <a:xfrm>
                <a:off x="1008" y="1536"/>
                <a:ext cx="470" cy="217"/>
              </a:xfrm>
              <a:prstGeom prst="rect">
                <a:avLst/>
              </a:prstGeom>
              <a:noFill/>
              <a:ln w="9360">
                <a:solidFill>
                  <a:srgbClr val="000000"/>
                </a:solidFill>
                <a:miter lim="800000"/>
                <a:headEnd/>
                <a:tailEnd/>
              </a:ln>
            </p:spPr>
            <p:txBody>
              <a:bodyPr wrap="none" anchor="ctr"/>
              <a:lstStyle/>
              <a:p>
                <a:endParaRPr lang="en-US" b="1"/>
              </a:p>
            </p:txBody>
          </p:sp>
          <p:sp>
            <p:nvSpPr>
              <p:cNvPr id="11" name="Text Box 9"/>
              <p:cNvSpPr txBox="1">
                <a:spLocks noChangeArrowheads="1"/>
              </p:cNvSpPr>
              <p:nvPr/>
            </p:nvSpPr>
            <p:spPr bwMode="auto">
              <a:xfrm>
                <a:off x="1008" y="1536"/>
                <a:ext cx="533" cy="214"/>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t>Button</a:t>
                </a:r>
              </a:p>
            </p:txBody>
          </p:sp>
        </p:grpSp>
        <p:grpSp>
          <p:nvGrpSpPr>
            <p:cNvPr id="12" name="Group 10"/>
            <p:cNvGrpSpPr>
              <a:grpSpLocks/>
            </p:cNvGrpSpPr>
            <p:nvPr/>
          </p:nvGrpSpPr>
          <p:grpSpPr bwMode="auto">
            <a:xfrm>
              <a:off x="1597026" y="3352805"/>
              <a:ext cx="1163638" cy="344488"/>
              <a:chOff x="1006" y="2112"/>
              <a:chExt cx="733" cy="217"/>
            </a:xfrm>
          </p:grpSpPr>
          <p:sp>
            <p:nvSpPr>
              <p:cNvPr id="13" name="Text Box 11"/>
              <p:cNvSpPr txBox="1">
                <a:spLocks noChangeArrowheads="1"/>
              </p:cNvSpPr>
              <p:nvPr/>
            </p:nvSpPr>
            <p:spPr bwMode="auto">
              <a:xfrm>
                <a:off x="1008" y="2112"/>
                <a:ext cx="640" cy="217"/>
              </a:xfrm>
              <a:prstGeom prst="rect">
                <a:avLst/>
              </a:prstGeom>
              <a:noFill/>
              <a:ln w="9360">
                <a:solidFill>
                  <a:srgbClr val="000000"/>
                </a:solidFill>
                <a:miter lim="800000"/>
                <a:headEnd/>
                <a:tailEnd/>
              </a:ln>
            </p:spPr>
            <p:txBody>
              <a:bodyPr wrap="none" anchor="ctr"/>
              <a:lstStyle/>
              <a:p>
                <a:endParaRPr lang="en-US" b="1"/>
              </a:p>
            </p:txBody>
          </p:sp>
          <p:sp>
            <p:nvSpPr>
              <p:cNvPr id="14" name="Text Box 12"/>
              <p:cNvSpPr txBox="1">
                <a:spLocks noChangeArrowheads="1"/>
              </p:cNvSpPr>
              <p:nvPr/>
            </p:nvSpPr>
            <p:spPr bwMode="auto">
              <a:xfrm>
                <a:off x="1006" y="2112"/>
                <a:ext cx="733" cy="214"/>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t>Checkbox</a:t>
                </a:r>
              </a:p>
            </p:txBody>
          </p:sp>
        </p:grpSp>
        <p:grpSp>
          <p:nvGrpSpPr>
            <p:cNvPr id="15" name="Group 13"/>
            <p:cNvGrpSpPr>
              <a:grpSpLocks/>
            </p:cNvGrpSpPr>
            <p:nvPr/>
          </p:nvGrpSpPr>
          <p:grpSpPr bwMode="auto">
            <a:xfrm>
              <a:off x="1600200" y="3810006"/>
              <a:ext cx="868363" cy="344488"/>
              <a:chOff x="1008" y="2400"/>
              <a:chExt cx="547" cy="217"/>
            </a:xfrm>
          </p:grpSpPr>
          <p:sp>
            <p:nvSpPr>
              <p:cNvPr id="16" name="Text Box 14"/>
              <p:cNvSpPr txBox="1">
                <a:spLocks noChangeArrowheads="1"/>
              </p:cNvSpPr>
              <p:nvPr/>
            </p:nvSpPr>
            <p:spPr bwMode="auto">
              <a:xfrm>
                <a:off x="1008" y="2400"/>
                <a:ext cx="484" cy="217"/>
              </a:xfrm>
              <a:prstGeom prst="rect">
                <a:avLst/>
              </a:prstGeom>
              <a:noFill/>
              <a:ln w="9360">
                <a:solidFill>
                  <a:srgbClr val="000000"/>
                </a:solidFill>
                <a:miter lim="800000"/>
                <a:headEnd/>
                <a:tailEnd/>
              </a:ln>
            </p:spPr>
            <p:txBody>
              <a:bodyPr wrap="none" anchor="ctr"/>
              <a:lstStyle/>
              <a:p>
                <a:endParaRPr lang="en-US" b="1"/>
              </a:p>
            </p:txBody>
          </p:sp>
          <p:sp>
            <p:nvSpPr>
              <p:cNvPr id="17" name="Text Box 15"/>
              <p:cNvSpPr txBox="1">
                <a:spLocks noChangeArrowheads="1"/>
              </p:cNvSpPr>
              <p:nvPr/>
            </p:nvSpPr>
            <p:spPr bwMode="auto">
              <a:xfrm>
                <a:off x="1008" y="2400"/>
                <a:ext cx="547" cy="214"/>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t>Choice</a:t>
                </a:r>
              </a:p>
            </p:txBody>
          </p:sp>
        </p:grpSp>
        <p:grpSp>
          <p:nvGrpSpPr>
            <p:cNvPr id="18" name="Group 16"/>
            <p:cNvGrpSpPr>
              <a:grpSpLocks/>
            </p:cNvGrpSpPr>
            <p:nvPr/>
          </p:nvGrpSpPr>
          <p:grpSpPr bwMode="auto">
            <a:xfrm>
              <a:off x="1600201" y="4267206"/>
              <a:ext cx="723901" cy="344488"/>
              <a:chOff x="1008" y="2688"/>
              <a:chExt cx="456" cy="217"/>
            </a:xfrm>
          </p:grpSpPr>
          <p:sp>
            <p:nvSpPr>
              <p:cNvPr id="19" name="Text Box 17"/>
              <p:cNvSpPr txBox="1">
                <a:spLocks noChangeArrowheads="1"/>
              </p:cNvSpPr>
              <p:nvPr/>
            </p:nvSpPr>
            <p:spPr bwMode="auto">
              <a:xfrm>
                <a:off x="1008" y="2688"/>
                <a:ext cx="413" cy="217"/>
              </a:xfrm>
              <a:prstGeom prst="rect">
                <a:avLst/>
              </a:prstGeom>
              <a:noFill/>
              <a:ln w="9360">
                <a:solidFill>
                  <a:srgbClr val="000000"/>
                </a:solidFill>
                <a:miter lim="800000"/>
                <a:headEnd/>
                <a:tailEnd/>
              </a:ln>
            </p:spPr>
            <p:txBody>
              <a:bodyPr wrap="none" anchor="ctr"/>
              <a:lstStyle/>
              <a:p>
                <a:endParaRPr lang="en-US" b="1"/>
              </a:p>
            </p:txBody>
          </p:sp>
          <p:sp>
            <p:nvSpPr>
              <p:cNvPr id="20" name="Text Box 18"/>
              <p:cNvSpPr txBox="1">
                <a:spLocks noChangeArrowheads="1"/>
              </p:cNvSpPr>
              <p:nvPr/>
            </p:nvSpPr>
            <p:spPr bwMode="auto">
              <a:xfrm>
                <a:off x="1009" y="2688"/>
                <a:ext cx="455" cy="214"/>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t>Label</a:t>
                </a:r>
              </a:p>
            </p:txBody>
          </p:sp>
        </p:grpSp>
        <p:grpSp>
          <p:nvGrpSpPr>
            <p:cNvPr id="21" name="Group 19"/>
            <p:cNvGrpSpPr>
              <a:grpSpLocks/>
            </p:cNvGrpSpPr>
            <p:nvPr/>
          </p:nvGrpSpPr>
          <p:grpSpPr bwMode="auto">
            <a:xfrm>
              <a:off x="1600200" y="2895604"/>
              <a:ext cx="554038" cy="344488"/>
              <a:chOff x="1008" y="1824"/>
              <a:chExt cx="349" cy="217"/>
            </a:xfrm>
          </p:grpSpPr>
          <p:sp>
            <p:nvSpPr>
              <p:cNvPr id="22" name="Text Box 20"/>
              <p:cNvSpPr txBox="1">
                <a:spLocks noChangeArrowheads="1"/>
              </p:cNvSpPr>
              <p:nvPr/>
            </p:nvSpPr>
            <p:spPr bwMode="auto">
              <a:xfrm>
                <a:off x="1008" y="1824"/>
                <a:ext cx="321" cy="217"/>
              </a:xfrm>
              <a:prstGeom prst="rect">
                <a:avLst/>
              </a:prstGeom>
              <a:noFill/>
              <a:ln w="9360">
                <a:solidFill>
                  <a:srgbClr val="000000"/>
                </a:solidFill>
                <a:miter lim="800000"/>
                <a:headEnd/>
                <a:tailEnd/>
              </a:ln>
            </p:spPr>
            <p:txBody>
              <a:bodyPr wrap="none" anchor="ctr"/>
              <a:lstStyle/>
              <a:p>
                <a:endParaRPr lang="en-US" b="1"/>
              </a:p>
            </p:txBody>
          </p:sp>
          <p:sp>
            <p:nvSpPr>
              <p:cNvPr id="23" name="Text Box 21"/>
              <p:cNvSpPr txBox="1">
                <a:spLocks noChangeArrowheads="1"/>
              </p:cNvSpPr>
              <p:nvPr/>
            </p:nvSpPr>
            <p:spPr bwMode="auto">
              <a:xfrm>
                <a:off x="1010" y="1824"/>
                <a:ext cx="347" cy="214"/>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t>List</a:t>
                </a:r>
              </a:p>
            </p:txBody>
          </p:sp>
        </p:grpSp>
        <p:sp>
          <p:nvSpPr>
            <p:cNvPr id="24" name="Line 22"/>
            <p:cNvSpPr>
              <a:spLocks noChangeShapeType="1"/>
            </p:cNvSpPr>
            <p:nvPr/>
          </p:nvSpPr>
          <p:spPr bwMode="auto">
            <a:xfrm>
              <a:off x="1295400" y="4953000"/>
              <a:ext cx="304800" cy="0"/>
            </a:xfrm>
            <a:prstGeom prst="line">
              <a:avLst/>
            </a:prstGeom>
            <a:noFill/>
            <a:ln w="9360">
              <a:solidFill>
                <a:srgbClr val="000000"/>
              </a:solidFill>
              <a:round/>
              <a:headEnd/>
              <a:tailEnd/>
            </a:ln>
          </p:spPr>
          <p:txBody>
            <a:bodyPr/>
            <a:lstStyle/>
            <a:p>
              <a:endParaRPr lang="en-US" b="1"/>
            </a:p>
          </p:txBody>
        </p:sp>
        <p:grpSp>
          <p:nvGrpSpPr>
            <p:cNvPr id="25" name="Group 23"/>
            <p:cNvGrpSpPr>
              <a:grpSpLocks/>
            </p:cNvGrpSpPr>
            <p:nvPr/>
          </p:nvGrpSpPr>
          <p:grpSpPr bwMode="auto">
            <a:xfrm>
              <a:off x="873125" y="1436689"/>
              <a:ext cx="1527176" cy="355601"/>
              <a:chOff x="550" y="905"/>
              <a:chExt cx="962" cy="224"/>
            </a:xfrm>
          </p:grpSpPr>
          <p:sp>
            <p:nvSpPr>
              <p:cNvPr id="26" name="Text Box 24"/>
              <p:cNvSpPr txBox="1">
                <a:spLocks noChangeArrowheads="1"/>
              </p:cNvSpPr>
              <p:nvPr/>
            </p:nvSpPr>
            <p:spPr bwMode="auto">
              <a:xfrm>
                <a:off x="672" y="912"/>
                <a:ext cx="719" cy="217"/>
              </a:xfrm>
              <a:prstGeom prst="rect">
                <a:avLst/>
              </a:prstGeom>
              <a:solidFill>
                <a:srgbClr val="FFFFFF"/>
              </a:solidFill>
              <a:ln w="9360">
                <a:solidFill>
                  <a:srgbClr val="000000"/>
                </a:solidFill>
                <a:miter lim="800000"/>
                <a:headEnd/>
                <a:tailEnd/>
              </a:ln>
            </p:spPr>
            <p:txBody>
              <a:bodyPr wrap="none" anchor="ctr"/>
              <a:lstStyle/>
              <a:p>
                <a:endParaRPr lang="en-US" b="1"/>
              </a:p>
            </p:txBody>
          </p:sp>
          <p:sp>
            <p:nvSpPr>
              <p:cNvPr id="27" name="Text Box 25"/>
              <p:cNvSpPr txBox="1">
                <a:spLocks noChangeArrowheads="1"/>
              </p:cNvSpPr>
              <p:nvPr/>
            </p:nvSpPr>
            <p:spPr bwMode="auto">
              <a:xfrm>
                <a:off x="550" y="905"/>
                <a:ext cx="962" cy="214"/>
              </a:xfrm>
              <a:prstGeom prst="rect">
                <a:avLst/>
              </a:prstGeom>
              <a:noFill/>
              <a:ln w="9525">
                <a:noFill/>
                <a:miter lim="800000"/>
                <a:headEnd/>
                <a:tailEnd/>
              </a:ln>
            </p:spPr>
            <p:txBody>
              <a:bodyPr wrap="squar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t>Component</a:t>
                </a:r>
              </a:p>
            </p:txBody>
          </p:sp>
        </p:grpSp>
        <p:sp>
          <p:nvSpPr>
            <p:cNvPr id="28" name="Line 26"/>
            <p:cNvSpPr>
              <a:spLocks noChangeShapeType="1"/>
            </p:cNvSpPr>
            <p:nvPr/>
          </p:nvSpPr>
          <p:spPr bwMode="auto">
            <a:xfrm>
              <a:off x="1295400" y="2133600"/>
              <a:ext cx="304800" cy="0"/>
            </a:xfrm>
            <a:prstGeom prst="line">
              <a:avLst/>
            </a:prstGeom>
            <a:noFill/>
            <a:ln w="9360">
              <a:solidFill>
                <a:srgbClr val="000000"/>
              </a:solidFill>
              <a:round/>
              <a:headEnd/>
              <a:tailEnd/>
            </a:ln>
          </p:spPr>
          <p:txBody>
            <a:bodyPr/>
            <a:lstStyle/>
            <a:p>
              <a:endParaRPr lang="en-US" b="1"/>
            </a:p>
          </p:txBody>
        </p:sp>
        <p:sp>
          <p:nvSpPr>
            <p:cNvPr id="29" name="Line 27"/>
            <p:cNvSpPr>
              <a:spLocks noChangeShapeType="1"/>
            </p:cNvSpPr>
            <p:nvPr/>
          </p:nvSpPr>
          <p:spPr bwMode="auto">
            <a:xfrm>
              <a:off x="1295400" y="2590800"/>
              <a:ext cx="304800" cy="0"/>
            </a:xfrm>
            <a:prstGeom prst="line">
              <a:avLst/>
            </a:prstGeom>
            <a:noFill/>
            <a:ln w="9360">
              <a:solidFill>
                <a:srgbClr val="000000"/>
              </a:solidFill>
              <a:round/>
              <a:headEnd/>
              <a:tailEnd/>
            </a:ln>
          </p:spPr>
          <p:txBody>
            <a:bodyPr/>
            <a:lstStyle/>
            <a:p>
              <a:endParaRPr lang="en-US" b="1"/>
            </a:p>
          </p:txBody>
        </p:sp>
        <p:sp>
          <p:nvSpPr>
            <p:cNvPr id="30" name="Line 28"/>
            <p:cNvSpPr>
              <a:spLocks noChangeShapeType="1"/>
            </p:cNvSpPr>
            <p:nvPr/>
          </p:nvSpPr>
          <p:spPr bwMode="auto">
            <a:xfrm>
              <a:off x="1295400" y="3048000"/>
              <a:ext cx="304800" cy="0"/>
            </a:xfrm>
            <a:prstGeom prst="line">
              <a:avLst/>
            </a:prstGeom>
            <a:noFill/>
            <a:ln w="9360">
              <a:solidFill>
                <a:srgbClr val="000000"/>
              </a:solidFill>
              <a:round/>
              <a:headEnd/>
              <a:tailEnd/>
            </a:ln>
          </p:spPr>
          <p:txBody>
            <a:bodyPr/>
            <a:lstStyle/>
            <a:p>
              <a:endParaRPr lang="en-US" b="1"/>
            </a:p>
          </p:txBody>
        </p:sp>
        <p:sp>
          <p:nvSpPr>
            <p:cNvPr id="31" name="Line 29"/>
            <p:cNvSpPr>
              <a:spLocks noChangeShapeType="1"/>
            </p:cNvSpPr>
            <p:nvPr/>
          </p:nvSpPr>
          <p:spPr bwMode="auto">
            <a:xfrm>
              <a:off x="1295400" y="3505200"/>
              <a:ext cx="304800" cy="0"/>
            </a:xfrm>
            <a:prstGeom prst="line">
              <a:avLst/>
            </a:prstGeom>
            <a:noFill/>
            <a:ln w="9360">
              <a:solidFill>
                <a:srgbClr val="000000"/>
              </a:solidFill>
              <a:round/>
              <a:headEnd/>
              <a:tailEnd/>
            </a:ln>
          </p:spPr>
          <p:txBody>
            <a:bodyPr/>
            <a:lstStyle/>
            <a:p>
              <a:endParaRPr lang="en-US" b="1"/>
            </a:p>
          </p:txBody>
        </p:sp>
        <p:sp>
          <p:nvSpPr>
            <p:cNvPr id="32" name="Line 30"/>
            <p:cNvSpPr>
              <a:spLocks noChangeShapeType="1"/>
            </p:cNvSpPr>
            <p:nvPr/>
          </p:nvSpPr>
          <p:spPr bwMode="auto">
            <a:xfrm>
              <a:off x="1295400" y="3962400"/>
              <a:ext cx="304800" cy="0"/>
            </a:xfrm>
            <a:prstGeom prst="line">
              <a:avLst/>
            </a:prstGeom>
            <a:noFill/>
            <a:ln w="9360">
              <a:solidFill>
                <a:srgbClr val="000000"/>
              </a:solidFill>
              <a:round/>
              <a:headEnd/>
              <a:tailEnd/>
            </a:ln>
          </p:spPr>
          <p:txBody>
            <a:bodyPr/>
            <a:lstStyle/>
            <a:p>
              <a:endParaRPr lang="en-US" b="1"/>
            </a:p>
          </p:txBody>
        </p:sp>
        <p:sp>
          <p:nvSpPr>
            <p:cNvPr id="33" name="Line 31"/>
            <p:cNvSpPr>
              <a:spLocks noChangeShapeType="1"/>
            </p:cNvSpPr>
            <p:nvPr/>
          </p:nvSpPr>
          <p:spPr bwMode="auto">
            <a:xfrm>
              <a:off x="1295400" y="4419600"/>
              <a:ext cx="304800" cy="0"/>
            </a:xfrm>
            <a:prstGeom prst="line">
              <a:avLst/>
            </a:prstGeom>
            <a:noFill/>
            <a:ln w="9360">
              <a:solidFill>
                <a:srgbClr val="000000"/>
              </a:solidFill>
              <a:round/>
              <a:headEnd/>
              <a:tailEnd/>
            </a:ln>
          </p:spPr>
          <p:txBody>
            <a:bodyPr/>
            <a:lstStyle/>
            <a:p>
              <a:endParaRPr lang="en-US" b="1"/>
            </a:p>
          </p:txBody>
        </p:sp>
        <p:sp>
          <p:nvSpPr>
            <p:cNvPr id="34" name="Line 32"/>
            <p:cNvSpPr>
              <a:spLocks noChangeShapeType="1"/>
            </p:cNvSpPr>
            <p:nvPr/>
          </p:nvSpPr>
          <p:spPr bwMode="auto">
            <a:xfrm>
              <a:off x="2590800" y="2133600"/>
              <a:ext cx="990600" cy="0"/>
            </a:xfrm>
            <a:prstGeom prst="line">
              <a:avLst/>
            </a:prstGeom>
            <a:noFill/>
            <a:ln w="9360">
              <a:solidFill>
                <a:srgbClr val="000000"/>
              </a:solidFill>
              <a:round/>
              <a:headEnd/>
              <a:tailEnd/>
            </a:ln>
          </p:spPr>
          <p:txBody>
            <a:bodyPr/>
            <a:lstStyle/>
            <a:p>
              <a:endParaRPr lang="en-US" b="1"/>
            </a:p>
          </p:txBody>
        </p:sp>
        <p:grpSp>
          <p:nvGrpSpPr>
            <p:cNvPr id="35" name="Group 33"/>
            <p:cNvGrpSpPr>
              <a:grpSpLocks/>
            </p:cNvGrpSpPr>
            <p:nvPr/>
          </p:nvGrpSpPr>
          <p:grpSpPr bwMode="auto">
            <a:xfrm>
              <a:off x="1447801" y="1981203"/>
              <a:ext cx="1147762" cy="344488"/>
              <a:chOff x="912" y="1248"/>
              <a:chExt cx="723" cy="217"/>
            </a:xfrm>
          </p:grpSpPr>
          <p:sp>
            <p:nvSpPr>
              <p:cNvPr id="36" name="Text Box 34"/>
              <p:cNvSpPr txBox="1">
                <a:spLocks noChangeArrowheads="1"/>
              </p:cNvSpPr>
              <p:nvPr/>
            </p:nvSpPr>
            <p:spPr bwMode="auto">
              <a:xfrm>
                <a:off x="1008" y="1248"/>
                <a:ext cx="627" cy="217"/>
              </a:xfrm>
              <a:prstGeom prst="rect">
                <a:avLst/>
              </a:prstGeom>
              <a:solidFill>
                <a:srgbClr val="FFFFFF"/>
              </a:solidFill>
              <a:ln w="9360">
                <a:solidFill>
                  <a:srgbClr val="000000"/>
                </a:solidFill>
                <a:miter lim="800000"/>
                <a:headEnd/>
                <a:tailEnd/>
              </a:ln>
            </p:spPr>
            <p:txBody>
              <a:bodyPr wrap="none" anchor="ctr"/>
              <a:lstStyle/>
              <a:p>
                <a:endParaRPr lang="en-US" b="1"/>
              </a:p>
            </p:txBody>
          </p:sp>
          <p:sp>
            <p:nvSpPr>
              <p:cNvPr id="37" name="Text Box 35"/>
              <p:cNvSpPr txBox="1">
                <a:spLocks noChangeArrowheads="1"/>
              </p:cNvSpPr>
              <p:nvPr/>
            </p:nvSpPr>
            <p:spPr bwMode="auto">
              <a:xfrm>
                <a:off x="912" y="1248"/>
                <a:ext cx="720" cy="214"/>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t>Container</a:t>
                </a:r>
              </a:p>
            </p:txBody>
          </p:sp>
        </p:grpSp>
        <p:sp>
          <p:nvSpPr>
            <p:cNvPr id="38" name="Line 36"/>
            <p:cNvSpPr>
              <a:spLocks noChangeShapeType="1"/>
            </p:cNvSpPr>
            <p:nvPr/>
          </p:nvSpPr>
          <p:spPr bwMode="auto">
            <a:xfrm>
              <a:off x="2971800" y="2133600"/>
              <a:ext cx="0" cy="533400"/>
            </a:xfrm>
            <a:prstGeom prst="line">
              <a:avLst/>
            </a:prstGeom>
            <a:noFill/>
            <a:ln w="9360">
              <a:solidFill>
                <a:srgbClr val="000000"/>
              </a:solidFill>
              <a:round/>
              <a:headEnd/>
              <a:tailEnd/>
            </a:ln>
          </p:spPr>
          <p:txBody>
            <a:bodyPr/>
            <a:lstStyle/>
            <a:p>
              <a:endParaRPr lang="en-US" b="1"/>
            </a:p>
          </p:txBody>
        </p:sp>
        <p:sp>
          <p:nvSpPr>
            <p:cNvPr id="39" name="Line 37"/>
            <p:cNvSpPr>
              <a:spLocks noChangeShapeType="1"/>
            </p:cNvSpPr>
            <p:nvPr/>
          </p:nvSpPr>
          <p:spPr bwMode="auto">
            <a:xfrm>
              <a:off x="2971800" y="2667000"/>
              <a:ext cx="533400" cy="0"/>
            </a:xfrm>
            <a:prstGeom prst="line">
              <a:avLst/>
            </a:prstGeom>
            <a:noFill/>
            <a:ln w="9360">
              <a:solidFill>
                <a:srgbClr val="000000"/>
              </a:solidFill>
              <a:round/>
              <a:headEnd/>
              <a:tailEnd/>
            </a:ln>
          </p:spPr>
          <p:txBody>
            <a:bodyPr/>
            <a:lstStyle/>
            <a:p>
              <a:endParaRPr lang="en-US" b="1"/>
            </a:p>
          </p:txBody>
        </p:sp>
        <p:sp>
          <p:nvSpPr>
            <p:cNvPr id="40" name="Line 38"/>
            <p:cNvSpPr>
              <a:spLocks noChangeShapeType="1"/>
            </p:cNvSpPr>
            <p:nvPr/>
          </p:nvSpPr>
          <p:spPr bwMode="auto">
            <a:xfrm>
              <a:off x="4343400" y="2133600"/>
              <a:ext cx="914400" cy="0"/>
            </a:xfrm>
            <a:prstGeom prst="line">
              <a:avLst/>
            </a:prstGeom>
            <a:noFill/>
            <a:ln w="9360">
              <a:solidFill>
                <a:srgbClr val="000000"/>
              </a:solidFill>
              <a:round/>
              <a:headEnd/>
              <a:tailEnd/>
            </a:ln>
          </p:spPr>
          <p:txBody>
            <a:bodyPr/>
            <a:lstStyle/>
            <a:p>
              <a:endParaRPr lang="en-US" b="1"/>
            </a:p>
          </p:txBody>
        </p:sp>
        <p:grpSp>
          <p:nvGrpSpPr>
            <p:cNvPr id="41" name="Group 39"/>
            <p:cNvGrpSpPr>
              <a:grpSpLocks/>
            </p:cNvGrpSpPr>
            <p:nvPr/>
          </p:nvGrpSpPr>
          <p:grpSpPr bwMode="auto">
            <a:xfrm>
              <a:off x="5181600" y="1981203"/>
              <a:ext cx="804863" cy="344488"/>
              <a:chOff x="3264" y="1248"/>
              <a:chExt cx="507" cy="217"/>
            </a:xfrm>
          </p:grpSpPr>
          <p:sp>
            <p:nvSpPr>
              <p:cNvPr id="42" name="Text Box 40"/>
              <p:cNvSpPr txBox="1">
                <a:spLocks noChangeArrowheads="1"/>
              </p:cNvSpPr>
              <p:nvPr/>
            </p:nvSpPr>
            <p:spPr bwMode="auto">
              <a:xfrm>
                <a:off x="3264" y="1248"/>
                <a:ext cx="449" cy="217"/>
              </a:xfrm>
              <a:prstGeom prst="rect">
                <a:avLst/>
              </a:prstGeom>
              <a:solidFill>
                <a:srgbClr val="FFFFFF"/>
              </a:solidFill>
              <a:ln w="9360">
                <a:solidFill>
                  <a:srgbClr val="000000"/>
                </a:solidFill>
                <a:miter lim="800000"/>
                <a:headEnd/>
                <a:tailEnd/>
              </a:ln>
            </p:spPr>
            <p:txBody>
              <a:bodyPr wrap="none" anchor="ctr"/>
              <a:lstStyle/>
              <a:p>
                <a:endParaRPr lang="en-US" b="1"/>
              </a:p>
            </p:txBody>
          </p:sp>
          <p:sp>
            <p:nvSpPr>
              <p:cNvPr id="43" name="Text Box 41"/>
              <p:cNvSpPr txBox="1">
                <a:spLocks noChangeArrowheads="1"/>
              </p:cNvSpPr>
              <p:nvPr/>
            </p:nvSpPr>
            <p:spPr bwMode="auto">
              <a:xfrm>
                <a:off x="3266" y="1248"/>
                <a:ext cx="505" cy="214"/>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t>Frame</a:t>
                </a:r>
              </a:p>
            </p:txBody>
          </p:sp>
        </p:grpSp>
        <p:grpSp>
          <p:nvGrpSpPr>
            <p:cNvPr id="44" name="Group 42"/>
            <p:cNvGrpSpPr>
              <a:grpSpLocks/>
            </p:cNvGrpSpPr>
            <p:nvPr/>
          </p:nvGrpSpPr>
          <p:grpSpPr bwMode="auto">
            <a:xfrm>
              <a:off x="3505202" y="1981203"/>
              <a:ext cx="973138" cy="344488"/>
              <a:chOff x="2208" y="1248"/>
              <a:chExt cx="613" cy="217"/>
            </a:xfrm>
          </p:grpSpPr>
          <p:sp>
            <p:nvSpPr>
              <p:cNvPr id="45" name="Text Box 43"/>
              <p:cNvSpPr txBox="1">
                <a:spLocks noChangeArrowheads="1"/>
              </p:cNvSpPr>
              <p:nvPr/>
            </p:nvSpPr>
            <p:spPr bwMode="auto">
              <a:xfrm>
                <a:off x="2208" y="1248"/>
                <a:ext cx="562" cy="217"/>
              </a:xfrm>
              <a:prstGeom prst="rect">
                <a:avLst/>
              </a:prstGeom>
              <a:solidFill>
                <a:srgbClr val="FFFFFF"/>
              </a:solidFill>
              <a:ln w="9360">
                <a:solidFill>
                  <a:srgbClr val="000000"/>
                </a:solidFill>
                <a:miter lim="800000"/>
                <a:headEnd/>
                <a:tailEnd/>
              </a:ln>
            </p:spPr>
            <p:txBody>
              <a:bodyPr wrap="none" anchor="ctr"/>
              <a:lstStyle/>
              <a:p>
                <a:endParaRPr lang="en-US" b="1"/>
              </a:p>
            </p:txBody>
          </p:sp>
          <p:sp>
            <p:nvSpPr>
              <p:cNvPr id="46" name="Text Box 44"/>
              <p:cNvSpPr txBox="1">
                <a:spLocks noChangeArrowheads="1"/>
              </p:cNvSpPr>
              <p:nvPr/>
            </p:nvSpPr>
            <p:spPr bwMode="auto">
              <a:xfrm>
                <a:off x="2209" y="1248"/>
                <a:ext cx="612" cy="214"/>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t>Window</a:t>
                </a:r>
              </a:p>
            </p:txBody>
          </p:sp>
        </p:grpSp>
        <p:sp>
          <p:nvSpPr>
            <p:cNvPr id="47" name="Line 45"/>
            <p:cNvSpPr>
              <a:spLocks noChangeShapeType="1"/>
            </p:cNvSpPr>
            <p:nvPr/>
          </p:nvSpPr>
          <p:spPr bwMode="auto">
            <a:xfrm>
              <a:off x="3048000" y="4953000"/>
              <a:ext cx="762000" cy="0"/>
            </a:xfrm>
            <a:prstGeom prst="line">
              <a:avLst/>
            </a:prstGeom>
            <a:noFill/>
            <a:ln w="9360">
              <a:solidFill>
                <a:srgbClr val="000000"/>
              </a:solidFill>
              <a:round/>
              <a:headEnd/>
              <a:tailEnd/>
            </a:ln>
          </p:spPr>
          <p:txBody>
            <a:bodyPr/>
            <a:lstStyle/>
            <a:p>
              <a:endParaRPr lang="en-US" b="1"/>
            </a:p>
          </p:txBody>
        </p:sp>
        <p:sp>
          <p:nvSpPr>
            <p:cNvPr id="48" name="Line 46"/>
            <p:cNvSpPr>
              <a:spLocks noChangeShapeType="1"/>
            </p:cNvSpPr>
            <p:nvPr/>
          </p:nvSpPr>
          <p:spPr bwMode="auto">
            <a:xfrm>
              <a:off x="3429000" y="4953000"/>
              <a:ext cx="0" cy="533400"/>
            </a:xfrm>
            <a:prstGeom prst="line">
              <a:avLst/>
            </a:prstGeom>
            <a:noFill/>
            <a:ln w="9360">
              <a:solidFill>
                <a:srgbClr val="000000"/>
              </a:solidFill>
              <a:round/>
              <a:headEnd/>
              <a:tailEnd/>
            </a:ln>
          </p:spPr>
          <p:txBody>
            <a:bodyPr/>
            <a:lstStyle/>
            <a:p>
              <a:endParaRPr lang="en-US" b="1"/>
            </a:p>
          </p:txBody>
        </p:sp>
        <p:sp>
          <p:nvSpPr>
            <p:cNvPr id="49" name="Line 47"/>
            <p:cNvSpPr>
              <a:spLocks noChangeShapeType="1"/>
            </p:cNvSpPr>
            <p:nvPr/>
          </p:nvSpPr>
          <p:spPr bwMode="auto">
            <a:xfrm>
              <a:off x="3429000" y="5486400"/>
              <a:ext cx="381000" cy="0"/>
            </a:xfrm>
            <a:prstGeom prst="line">
              <a:avLst/>
            </a:prstGeom>
            <a:noFill/>
            <a:ln w="9360">
              <a:solidFill>
                <a:srgbClr val="000000"/>
              </a:solidFill>
              <a:round/>
              <a:headEnd/>
              <a:tailEnd/>
            </a:ln>
          </p:spPr>
          <p:txBody>
            <a:bodyPr/>
            <a:lstStyle/>
            <a:p>
              <a:endParaRPr lang="en-US" b="1"/>
            </a:p>
          </p:txBody>
        </p:sp>
        <p:grpSp>
          <p:nvGrpSpPr>
            <p:cNvPr id="50" name="Group 48"/>
            <p:cNvGrpSpPr>
              <a:grpSpLocks/>
            </p:cNvGrpSpPr>
            <p:nvPr/>
          </p:nvGrpSpPr>
          <p:grpSpPr bwMode="auto">
            <a:xfrm>
              <a:off x="3733800" y="5334000"/>
              <a:ext cx="1052513" cy="344488"/>
              <a:chOff x="2352" y="3360"/>
              <a:chExt cx="663" cy="217"/>
            </a:xfrm>
          </p:grpSpPr>
          <p:sp>
            <p:nvSpPr>
              <p:cNvPr id="51" name="Text Box 49"/>
              <p:cNvSpPr txBox="1">
                <a:spLocks noChangeArrowheads="1"/>
              </p:cNvSpPr>
              <p:nvPr/>
            </p:nvSpPr>
            <p:spPr bwMode="auto">
              <a:xfrm>
                <a:off x="2352" y="3360"/>
                <a:ext cx="605" cy="217"/>
              </a:xfrm>
              <a:prstGeom prst="rect">
                <a:avLst/>
              </a:prstGeom>
              <a:solidFill>
                <a:srgbClr val="FFFFFF"/>
              </a:solidFill>
              <a:ln w="9360">
                <a:solidFill>
                  <a:srgbClr val="000000"/>
                </a:solidFill>
                <a:miter lim="800000"/>
                <a:headEnd/>
                <a:tailEnd/>
              </a:ln>
            </p:spPr>
            <p:txBody>
              <a:bodyPr wrap="none" anchor="ctr"/>
              <a:lstStyle/>
              <a:p>
                <a:endParaRPr lang="en-US" b="1"/>
              </a:p>
            </p:txBody>
          </p:sp>
          <p:sp>
            <p:nvSpPr>
              <p:cNvPr id="52" name="Text Box 50"/>
              <p:cNvSpPr txBox="1">
                <a:spLocks noChangeArrowheads="1"/>
              </p:cNvSpPr>
              <p:nvPr/>
            </p:nvSpPr>
            <p:spPr bwMode="auto">
              <a:xfrm>
                <a:off x="2355" y="3362"/>
                <a:ext cx="660" cy="214"/>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t>TextArea</a:t>
                </a:r>
              </a:p>
            </p:txBody>
          </p:sp>
        </p:grpSp>
        <p:grpSp>
          <p:nvGrpSpPr>
            <p:cNvPr id="53" name="Group 51"/>
            <p:cNvGrpSpPr>
              <a:grpSpLocks/>
            </p:cNvGrpSpPr>
            <p:nvPr/>
          </p:nvGrpSpPr>
          <p:grpSpPr bwMode="auto">
            <a:xfrm>
              <a:off x="3733800" y="4800600"/>
              <a:ext cx="1076325" cy="344488"/>
              <a:chOff x="2352" y="3024"/>
              <a:chExt cx="678" cy="217"/>
            </a:xfrm>
          </p:grpSpPr>
          <p:sp>
            <p:nvSpPr>
              <p:cNvPr id="54" name="Text Box 52"/>
              <p:cNvSpPr txBox="1">
                <a:spLocks noChangeArrowheads="1"/>
              </p:cNvSpPr>
              <p:nvPr/>
            </p:nvSpPr>
            <p:spPr bwMode="auto">
              <a:xfrm>
                <a:off x="2352" y="3024"/>
                <a:ext cx="620" cy="217"/>
              </a:xfrm>
              <a:prstGeom prst="rect">
                <a:avLst/>
              </a:prstGeom>
              <a:solidFill>
                <a:srgbClr val="FFFFFF"/>
              </a:solidFill>
              <a:ln w="9360">
                <a:solidFill>
                  <a:srgbClr val="000000"/>
                </a:solidFill>
                <a:miter lim="800000"/>
                <a:headEnd/>
                <a:tailEnd/>
              </a:ln>
            </p:spPr>
            <p:txBody>
              <a:bodyPr wrap="none" anchor="ctr"/>
              <a:lstStyle/>
              <a:p>
                <a:endParaRPr lang="en-US" b="1"/>
              </a:p>
            </p:txBody>
          </p:sp>
          <p:sp>
            <p:nvSpPr>
              <p:cNvPr id="55" name="Text Box 53"/>
              <p:cNvSpPr txBox="1">
                <a:spLocks noChangeArrowheads="1"/>
              </p:cNvSpPr>
              <p:nvPr/>
            </p:nvSpPr>
            <p:spPr bwMode="auto">
              <a:xfrm>
                <a:off x="2355" y="3026"/>
                <a:ext cx="675" cy="214"/>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t>TextField</a:t>
                </a:r>
              </a:p>
            </p:txBody>
          </p:sp>
        </p:grpSp>
        <p:grpSp>
          <p:nvGrpSpPr>
            <p:cNvPr id="56" name="Group 54"/>
            <p:cNvGrpSpPr>
              <a:grpSpLocks/>
            </p:cNvGrpSpPr>
            <p:nvPr/>
          </p:nvGrpSpPr>
          <p:grpSpPr bwMode="auto">
            <a:xfrm>
              <a:off x="1495425" y="4792669"/>
              <a:ext cx="1730375" cy="352426"/>
              <a:chOff x="942" y="3019"/>
              <a:chExt cx="1090" cy="222"/>
            </a:xfrm>
          </p:grpSpPr>
          <p:sp>
            <p:nvSpPr>
              <p:cNvPr id="57" name="Text Box 55"/>
              <p:cNvSpPr txBox="1">
                <a:spLocks noChangeArrowheads="1"/>
              </p:cNvSpPr>
              <p:nvPr/>
            </p:nvSpPr>
            <p:spPr bwMode="auto">
              <a:xfrm>
                <a:off x="1008" y="3024"/>
                <a:ext cx="954" cy="217"/>
              </a:xfrm>
              <a:prstGeom prst="rect">
                <a:avLst/>
              </a:prstGeom>
              <a:solidFill>
                <a:srgbClr val="FFFFFF"/>
              </a:solidFill>
              <a:ln w="9360">
                <a:solidFill>
                  <a:srgbClr val="000000"/>
                </a:solidFill>
                <a:miter lim="800000"/>
                <a:headEnd/>
                <a:tailEnd/>
              </a:ln>
            </p:spPr>
            <p:txBody>
              <a:bodyPr wrap="none" anchor="ctr"/>
              <a:lstStyle/>
              <a:p>
                <a:endParaRPr lang="en-US" b="1"/>
              </a:p>
            </p:txBody>
          </p:sp>
          <p:sp>
            <p:nvSpPr>
              <p:cNvPr id="58" name="Text Box 56"/>
              <p:cNvSpPr txBox="1">
                <a:spLocks noChangeArrowheads="1"/>
              </p:cNvSpPr>
              <p:nvPr/>
            </p:nvSpPr>
            <p:spPr bwMode="auto">
              <a:xfrm>
                <a:off x="942" y="3019"/>
                <a:ext cx="1090" cy="214"/>
              </a:xfrm>
              <a:prstGeom prst="rect">
                <a:avLst/>
              </a:prstGeom>
              <a:noFill/>
              <a:ln w="9525">
                <a:noFill/>
                <a:miter lim="800000"/>
                <a:headEnd/>
                <a:tailEnd/>
              </a:ln>
            </p:spPr>
            <p:txBody>
              <a:bodyPr wrap="none" lIns="92160" tIns="46080" rIns="92160" bIns="46080" anchor="ctr" anchorCtr="1">
                <a:spAutoFit/>
              </a:bodyPr>
              <a:lstStyle/>
              <a:p>
                <a:pPr>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t>TextComponent</a:t>
                </a:r>
              </a:p>
            </p:txBody>
          </p:sp>
        </p:grpSp>
      </p:grpSp>
      <p:sp>
        <p:nvSpPr>
          <p:cNvPr id="59" name="Text Box 2"/>
          <p:cNvSpPr txBox="1">
            <a:spLocks noChangeArrowheads="1"/>
          </p:cNvSpPr>
          <p:nvPr/>
        </p:nvSpPr>
        <p:spPr bwMode="auto">
          <a:xfrm>
            <a:off x="760413" y="228600"/>
            <a:ext cx="7618412" cy="1172843"/>
          </a:xfrm>
          <a:prstGeom prst="rect">
            <a:avLst/>
          </a:prstGeom>
          <a:noFill/>
          <a:ln w="9525">
            <a:noFill/>
            <a:miter lim="800000"/>
            <a:headEnd/>
            <a:tailEnd/>
          </a:ln>
        </p:spPr>
        <p:txBody>
          <a:bodyPr lIns="92160" tIns="46080" rIns="92160" bIns="46080">
            <a:spAutoFit/>
          </a:bodyPr>
          <a:lstStyle/>
          <a:p>
            <a:pPr algn="ct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dirty="0" err="1">
                <a:latin typeface="Arial" pitchFamily="34" charset="0"/>
              </a:rPr>
              <a:t>AWT</a:t>
            </a:r>
            <a:r>
              <a:rPr lang="en-GB" sz="2800" b="1" dirty="0">
                <a:latin typeface="Arial" pitchFamily="34" charset="0"/>
              </a:rPr>
              <a:t> </a:t>
            </a:r>
            <a:r>
              <a:rPr lang="en-GB" sz="2800" b="1" dirty="0">
                <a:latin typeface="StarBats" charset="0"/>
              </a:rPr>
              <a:t></a:t>
            </a:r>
            <a:r>
              <a:rPr lang="en-GB" sz="2800" b="1" dirty="0">
                <a:latin typeface="Arial" pitchFamily="34" charset="0"/>
              </a:rPr>
              <a:t> Class </a:t>
            </a:r>
            <a:r>
              <a:rPr lang="en-GB" sz="2800" b="1" dirty="0" smtClean="0">
                <a:latin typeface="Arial" pitchFamily="34" charset="0"/>
              </a:rPr>
              <a:t>Hierarchy</a:t>
            </a:r>
          </a:p>
          <a:p>
            <a:pPr>
              <a:spcBef>
                <a:spcPts val="16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1" dirty="0" smtClean="0">
                <a:latin typeface="Arial" pitchFamily="34" charset="0"/>
              </a:rPr>
              <a:t>Some of the classes are as below:</a:t>
            </a:r>
            <a:endParaRPr lang="en-GB" sz="2800" b="1" dirty="0">
              <a:latin typeface="Arial" pitchFamily="34" charset="0"/>
            </a:endParaRPr>
          </a:p>
        </p:txBody>
      </p:sp>
      <p:grpSp>
        <p:nvGrpSpPr>
          <p:cNvPr id="60" name="Group 59"/>
          <p:cNvGrpSpPr/>
          <p:nvPr/>
        </p:nvGrpSpPr>
        <p:grpSpPr>
          <a:xfrm>
            <a:off x="5410200" y="762000"/>
            <a:ext cx="3429000" cy="3846668"/>
            <a:chOff x="4724400" y="1981200"/>
            <a:chExt cx="4038600" cy="4303868"/>
          </a:xfrm>
        </p:grpSpPr>
        <p:grpSp>
          <p:nvGrpSpPr>
            <p:cNvPr id="61" name="Group 7"/>
            <p:cNvGrpSpPr/>
            <p:nvPr/>
          </p:nvGrpSpPr>
          <p:grpSpPr>
            <a:xfrm>
              <a:off x="4724400" y="1981200"/>
              <a:ext cx="4038600" cy="4303868"/>
              <a:chOff x="5105400" y="2057400"/>
              <a:chExt cx="4038600" cy="4303868"/>
            </a:xfrm>
          </p:grpSpPr>
          <p:pic>
            <p:nvPicPr>
              <p:cNvPr id="64" name="Picture 2"/>
              <p:cNvPicPr>
                <a:picLocks noChangeAspect="1" noChangeArrowheads="1"/>
              </p:cNvPicPr>
              <p:nvPr/>
            </p:nvPicPr>
            <p:blipFill>
              <a:blip r:embed="rId2" cstate="print">
                <a:lum bright="-17000" contrast="24000"/>
              </a:blip>
              <a:srcRect/>
              <a:stretch>
                <a:fillRect/>
              </a:stretch>
            </p:blipFill>
            <p:spPr bwMode="auto">
              <a:xfrm>
                <a:off x="5105400" y="2057400"/>
                <a:ext cx="4038600" cy="4303868"/>
              </a:xfrm>
              <a:prstGeom prst="rect">
                <a:avLst/>
              </a:prstGeom>
              <a:noFill/>
              <a:ln w="9525">
                <a:noFill/>
                <a:miter lim="800000"/>
                <a:headEnd/>
                <a:tailEnd/>
              </a:ln>
              <a:effectLst/>
            </p:spPr>
          </p:pic>
          <p:pic>
            <p:nvPicPr>
              <p:cNvPr id="65" name="Picture 2"/>
              <p:cNvPicPr>
                <a:picLocks noChangeAspect="1" noChangeArrowheads="1"/>
              </p:cNvPicPr>
              <p:nvPr/>
            </p:nvPicPr>
            <p:blipFill>
              <a:blip r:embed="rId3" cstate="print"/>
              <a:srcRect/>
              <a:stretch>
                <a:fillRect/>
              </a:stretch>
            </p:blipFill>
            <p:spPr bwMode="auto">
              <a:xfrm>
                <a:off x="5562600" y="2819400"/>
                <a:ext cx="933450" cy="238125"/>
              </a:xfrm>
              <a:prstGeom prst="rect">
                <a:avLst/>
              </a:prstGeom>
              <a:noFill/>
              <a:ln w="9525">
                <a:noFill/>
                <a:miter lim="800000"/>
                <a:headEnd/>
                <a:tailEnd/>
              </a:ln>
              <a:effectLst/>
            </p:spPr>
          </p:pic>
          <p:pic>
            <p:nvPicPr>
              <p:cNvPr id="66" name="Picture 3"/>
              <p:cNvPicPr>
                <a:picLocks noChangeAspect="1" noChangeArrowheads="1"/>
              </p:cNvPicPr>
              <p:nvPr/>
            </p:nvPicPr>
            <p:blipFill>
              <a:blip r:embed="rId4" cstate="print"/>
              <a:srcRect/>
              <a:stretch>
                <a:fillRect/>
              </a:stretch>
            </p:blipFill>
            <p:spPr bwMode="auto">
              <a:xfrm>
                <a:off x="7162800" y="3124200"/>
                <a:ext cx="1600200" cy="447675"/>
              </a:xfrm>
              <a:prstGeom prst="rect">
                <a:avLst/>
              </a:prstGeom>
              <a:noFill/>
              <a:ln w="9525">
                <a:noFill/>
                <a:miter lim="800000"/>
                <a:headEnd/>
                <a:tailEnd/>
              </a:ln>
              <a:effectLst/>
            </p:spPr>
          </p:pic>
        </p:grpSp>
        <p:sp>
          <p:nvSpPr>
            <p:cNvPr id="62" name="Rectangle 61"/>
            <p:cNvSpPr/>
            <p:nvPr/>
          </p:nvSpPr>
          <p:spPr>
            <a:xfrm>
              <a:off x="7391400" y="3733800"/>
              <a:ext cx="954107" cy="369332"/>
            </a:xfrm>
            <a:prstGeom prst="rect">
              <a:avLst/>
            </a:prstGeom>
          </p:spPr>
          <p:txBody>
            <a:bodyPr wrap="none">
              <a:spAutoFit/>
            </a:bodyPr>
            <a:lstStyle/>
            <a:p>
              <a:r>
                <a:rPr lang="en-US" b="1" dirty="0" smtClean="0">
                  <a:solidFill>
                    <a:srgbClr val="000000"/>
                  </a:solidFill>
                  <a:latin typeface="Palatino-Roman"/>
                </a:rPr>
                <a:t>Choice</a:t>
              </a:r>
              <a:endParaRPr lang="en-US" dirty="0"/>
            </a:p>
          </p:txBody>
        </p:sp>
        <p:cxnSp>
          <p:nvCxnSpPr>
            <p:cNvPr id="63" name="Straight Arrow Connector 62"/>
            <p:cNvCxnSpPr/>
            <p:nvPr/>
          </p:nvCxnSpPr>
          <p:spPr>
            <a:xfrm rot="16200000" flipV="1">
              <a:off x="7581900" y="3467100"/>
              <a:ext cx="381000" cy="1524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pic>
        <p:nvPicPr>
          <p:cNvPr id="1027" name="Picture 3"/>
          <p:cNvPicPr>
            <a:picLocks noChangeAspect="1" noChangeArrowheads="1"/>
          </p:cNvPicPr>
          <p:nvPr/>
        </p:nvPicPr>
        <p:blipFill>
          <a:blip r:embed="rId5" cstate="print"/>
          <a:srcRect/>
          <a:stretch>
            <a:fillRect/>
          </a:stretch>
        </p:blipFill>
        <p:spPr bwMode="auto">
          <a:xfrm>
            <a:off x="5257800" y="4572000"/>
            <a:ext cx="3239243" cy="220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842427"/>
            <a:ext cx="9144000" cy="4462760"/>
          </a:xfrm>
          <a:prstGeom prst="rect">
            <a:avLst/>
          </a:prstGeom>
        </p:spPr>
        <p:txBody>
          <a:bodyPr wrap="square">
            <a:spAutoFit/>
          </a:bodyPr>
          <a:lstStyle/>
          <a:p>
            <a:endParaRPr lang="en-US" sz="2400" b="1" dirty="0" smtClean="0"/>
          </a:p>
          <a:p>
            <a:endParaRPr lang="en-US" sz="2400" b="1" dirty="0" smtClean="0"/>
          </a:p>
          <a:p>
            <a:r>
              <a:rPr lang="en-US" sz="2400" b="1" dirty="0" smtClean="0">
                <a:solidFill>
                  <a:schemeClr val="accent1">
                    <a:lumMod val="50000"/>
                  </a:schemeClr>
                </a:solidFill>
              </a:rPr>
              <a:t>Containers</a:t>
            </a:r>
          </a:p>
          <a:p>
            <a:pPr marL="231775" indent="-231775">
              <a:buFont typeface="Arial" pitchFamily="34" charset="0"/>
              <a:buChar char="•"/>
            </a:pPr>
            <a:r>
              <a:rPr lang="en-US" sz="2000" b="1" dirty="0" smtClean="0"/>
              <a:t>Most windows are a Container that can hold </a:t>
            </a:r>
            <a:r>
              <a:rPr lang="en-US" sz="2000" b="1" dirty="0" smtClean="0">
                <a:solidFill>
                  <a:srgbClr val="FF0000"/>
                </a:solidFill>
              </a:rPr>
              <a:t>other windows </a:t>
            </a:r>
            <a:r>
              <a:rPr lang="en-US" sz="2000" b="1" dirty="0" smtClean="0"/>
              <a:t>or </a:t>
            </a:r>
            <a:r>
              <a:rPr lang="en-US" sz="2000" b="1" dirty="0" smtClean="0">
                <a:solidFill>
                  <a:srgbClr val="FF0000"/>
                </a:solidFill>
              </a:rPr>
              <a:t>GUI components.</a:t>
            </a:r>
          </a:p>
          <a:p>
            <a:pPr marL="231775" indent="-231775">
              <a:buFont typeface="Arial" pitchFamily="34" charset="0"/>
              <a:buChar char="•"/>
            </a:pPr>
            <a:r>
              <a:rPr lang="en-US" sz="2000" b="1" dirty="0" smtClean="0"/>
              <a:t>Containers have a </a:t>
            </a:r>
            <a:r>
              <a:rPr lang="en-US" sz="2000" b="1" dirty="0" err="1" smtClean="0">
                <a:solidFill>
                  <a:srgbClr val="FF0000"/>
                </a:solidFill>
              </a:rPr>
              <a:t>LayoutManager</a:t>
            </a:r>
            <a:r>
              <a:rPr lang="en-US" sz="2000" b="1" dirty="0" smtClean="0"/>
              <a:t> that automatically sizes and positions components that are in the window</a:t>
            </a:r>
          </a:p>
          <a:p>
            <a:r>
              <a:rPr lang="en-US" sz="2400" b="1" dirty="0" smtClean="0">
                <a:solidFill>
                  <a:schemeClr val="accent1">
                    <a:lumMod val="50000"/>
                  </a:schemeClr>
                </a:solidFill>
              </a:rPr>
              <a:t>Panel</a:t>
            </a:r>
          </a:p>
          <a:p>
            <a:pPr lvl="1"/>
            <a:r>
              <a:rPr lang="en-US" sz="2400" dirty="0" smtClean="0"/>
              <a:t>– </a:t>
            </a:r>
            <a:r>
              <a:rPr lang="en-US" sz="2000" b="1" dirty="0" smtClean="0"/>
              <a:t>Purpose</a:t>
            </a:r>
          </a:p>
          <a:p>
            <a:pPr lvl="2"/>
            <a:r>
              <a:rPr lang="en-US" sz="2000" b="1" dirty="0" smtClean="0"/>
              <a:t>• To </a:t>
            </a:r>
            <a:r>
              <a:rPr lang="en-US" sz="2000" b="1" dirty="0" smtClean="0">
                <a:solidFill>
                  <a:srgbClr val="FF0000"/>
                </a:solidFill>
              </a:rPr>
              <a:t>group other components </a:t>
            </a:r>
            <a:r>
              <a:rPr lang="en-US" sz="2000" b="1" dirty="0" smtClean="0"/>
              <a:t>into rectangular regions.</a:t>
            </a:r>
          </a:p>
          <a:p>
            <a:pPr lvl="2"/>
            <a:r>
              <a:rPr lang="en-US" sz="2000" b="1" dirty="0" smtClean="0"/>
              <a:t>Applet is also a Panel</a:t>
            </a:r>
          </a:p>
          <a:p>
            <a:pPr lvl="1"/>
            <a:r>
              <a:rPr lang="en-US" sz="2000" b="1" dirty="0" smtClean="0"/>
              <a:t>– Code</a:t>
            </a:r>
          </a:p>
          <a:p>
            <a:pPr lvl="2"/>
            <a:r>
              <a:rPr lang="en-US" sz="2000" b="1" dirty="0" smtClean="0"/>
              <a:t>• Allocate Panel, put other components in it, add to window</a:t>
            </a:r>
            <a:r>
              <a:rPr lang="en-US" sz="2400" dirty="0" smtClean="0"/>
              <a:t>.</a:t>
            </a:r>
            <a:endParaRPr lang="en-US" sz="2400" dirty="0"/>
          </a:p>
        </p:txBody>
      </p:sp>
      <p:sp>
        <p:nvSpPr>
          <p:cNvPr id="6" name="Rectangle 5"/>
          <p:cNvSpPr/>
          <p:nvPr/>
        </p:nvSpPr>
        <p:spPr>
          <a:xfrm>
            <a:off x="0" y="5185827"/>
            <a:ext cx="9144000" cy="1138773"/>
          </a:xfrm>
          <a:prstGeom prst="rect">
            <a:avLst/>
          </a:prstGeom>
        </p:spPr>
        <p:txBody>
          <a:bodyPr wrap="square">
            <a:spAutoFit/>
          </a:bodyPr>
          <a:lstStyle/>
          <a:p>
            <a:r>
              <a:rPr lang="en-US" sz="2400" b="1" dirty="0" smtClean="0">
                <a:solidFill>
                  <a:schemeClr val="accent1">
                    <a:lumMod val="50000"/>
                  </a:schemeClr>
                </a:solidFill>
              </a:rPr>
              <a:t>Frame</a:t>
            </a:r>
          </a:p>
          <a:p>
            <a:pPr lvl="1"/>
            <a:r>
              <a:rPr lang="en-US" sz="2000" b="1" dirty="0" smtClean="0"/>
              <a:t>– Purpose : Core </a:t>
            </a:r>
            <a:r>
              <a:rPr lang="en-US" sz="2000" b="1" dirty="0" smtClean="0">
                <a:solidFill>
                  <a:srgbClr val="FF0000"/>
                </a:solidFill>
              </a:rPr>
              <a:t>popup window</a:t>
            </a:r>
            <a:r>
              <a:rPr lang="en-US" sz="2000" b="1" dirty="0" smtClean="0"/>
              <a:t>. Main window for your application.</a:t>
            </a:r>
          </a:p>
          <a:p>
            <a:pPr lvl="1"/>
            <a:r>
              <a:rPr lang="en-US" sz="2400" dirty="0" smtClean="0"/>
              <a:t>– </a:t>
            </a:r>
            <a:r>
              <a:rPr lang="en-US" sz="2000" b="1" dirty="0" smtClean="0"/>
              <a:t>Code: Allocate Frame, give it a size, add components, pop it up.</a:t>
            </a:r>
            <a:endParaRPr lang="en-US" sz="2400" b="1" dirty="0" smtClean="0"/>
          </a:p>
        </p:txBody>
      </p:sp>
      <p:sp>
        <p:nvSpPr>
          <p:cNvPr id="7" name="Rectangle 6"/>
          <p:cNvSpPr/>
          <p:nvPr/>
        </p:nvSpPr>
        <p:spPr>
          <a:xfrm>
            <a:off x="0" y="385227"/>
            <a:ext cx="9144000" cy="1077218"/>
          </a:xfrm>
          <a:prstGeom prst="rect">
            <a:avLst/>
          </a:prstGeom>
        </p:spPr>
        <p:txBody>
          <a:bodyPr wrap="square">
            <a:spAutoFit/>
          </a:bodyPr>
          <a:lstStyle/>
          <a:p>
            <a:r>
              <a:rPr lang="en-US" sz="2400" b="1" dirty="0" smtClean="0">
                <a:solidFill>
                  <a:schemeClr val="accent1">
                    <a:lumMod val="50000"/>
                  </a:schemeClr>
                </a:solidFill>
              </a:rPr>
              <a:t>Component</a:t>
            </a:r>
          </a:p>
          <a:p>
            <a:pPr marL="231775" indent="-173038">
              <a:buFont typeface="Arial" pitchFamily="34" charset="0"/>
              <a:buChar char="•"/>
            </a:pPr>
            <a:r>
              <a:rPr lang="en-US" sz="2000" b="1" dirty="0" smtClean="0"/>
              <a:t>Component is an </a:t>
            </a:r>
            <a:r>
              <a:rPr lang="en-US" sz="2000" b="1" dirty="0" smtClean="0">
                <a:solidFill>
                  <a:srgbClr val="FF0000"/>
                </a:solidFill>
              </a:rPr>
              <a:t>abstract class </a:t>
            </a:r>
            <a:r>
              <a:rPr lang="en-US" sz="2000" b="1" dirty="0" smtClean="0"/>
              <a:t>that encapsulates all of the attributes of a visual component</a:t>
            </a:r>
            <a:endParaRPr 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linds(horizontal)">
                                      <p:cBhvr>
                                        <p:cTn id="10" dur="500"/>
                                        <p:tgtEl>
                                          <p:spTgt spid="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blinds(horizontal)">
                                      <p:cBhvr>
                                        <p:cTn id="13" dur="500"/>
                                        <p:tgtEl>
                                          <p:spTgt spid="5">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blinds(horizontal)">
                                      <p:cBhvr>
                                        <p:cTn id="18" dur="500"/>
                                        <p:tgtEl>
                                          <p:spTgt spid="5">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blinds(horizontal)">
                                      <p:cBhvr>
                                        <p:cTn id="21" dur="500"/>
                                        <p:tgtEl>
                                          <p:spTgt spid="5">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blinds(horizontal)">
                                      <p:cBhvr>
                                        <p:cTn id="24" dur="500"/>
                                        <p:tgtEl>
                                          <p:spTgt spid="5">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blinds(horizontal)">
                                      <p:cBhvr>
                                        <p:cTn id="27" dur="500"/>
                                        <p:tgtEl>
                                          <p:spTgt spid="5">
                                            <p:txEl>
                                              <p:pRg st="8" end="8"/>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
                                            <p:txEl>
                                              <p:pRg st="9" end="9"/>
                                            </p:txEl>
                                          </p:spTgt>
                                        </p:tgtEl>
                                        <p:attrNameLst>
                                          <p:attrName>style.visibility</p:attrName>
                                        </p:attrNameLst>
                                      </p:cBhvr>
                                      <p:to>
                                        <p:strVal val="visible"/>
                                      </p:to>
                                    </p:set>
                                    <p:animEffect transition="in" filter="blinds(horizontal)">
                                      <p:cBhvr>
                                        <p:cTn id="30" dur="500"/>
                                        <p:tgtEl>
                                          <p:spTgt spid="5">
                                            <p:txEl>
                                              <p:pRg st="9" end="9"/>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animEffect transition="in" filter="blinds(horizontal)">
                                      <p:cBhvr>
                                        <p:cTn id="33" dur="500"/>
                                        <p:tgtEl>
                                          <p:spTgt spid="5">
                                            <p:txEl>
                                              <p:pRg st="10" end="1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linds(horizontal)">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04800"/>
            <a:ext cx="9144000" cy="830997"/>
          </a:xfrm>
          <a:prstGeom prst="rect">
            <a:avLst/>
          </a:prstGeom>
        </p:spPr>
        <p:txBody>
          <a:bodyPr wrap="square">
            <a:spAutoFit/>
          </a:bodyPr>
          <a:lstStyle/>
          <a:p>
            <a:r>
              <a:rPr lang="en-US" sz="2400" b="1" dirty="0" smtClean="0">
                <a:solidFill>
                  <a:schemeClr val="accent1">
                    <a:lumMod val="50000"/>
                  </a:schemeClr>
                </a:solidFill>
              </a:rPr>
              <a:t>Canvas</a:t>
            </a:r>
            <a:r>
              <a:rPr lang="en-US" sz="2400" b="1" dirty="0" smtClean="0"/>
              <a:t>: </a:t>
            </a:r>
            <a:r>
              <a:rPr lang="en-US" sz="2400" dirty="0" smtClean="0"/>
              <a:t>Reusable </a:t>
            </a:r>
            <a:r>
              <a:rPr lang="en-US" sz="2400" dirty="0" smtClean="0">
                <a:solidFill>
                  <a:srgbClr val="FF0000"/>
                </a:solidFill>
              </a:rPr>
              <a:t>drawing area</a:t>
            </a:r>
            <a:r>
              <a:rPr lang="en-US" sz="2400" dirty="0" smtClean="0"/>
              <a:t>. Basis for custom component. Canvas is not a Container, so </a:t>
            </a:r>
            <a:r>
              <a:rPr lang="en-US" sz="2400" dirty="0" smtClean="0">
                <a:solidFill>
                  <a:srgbClr val="FF0000"/>
                </a:solidFill>
              </a:rPr>
              <a:t>cannot enclose components</a:t>
            </a:r>
            <a:endParaRPr lang="en-US" sz="2400" dirty="0">
              <a:solidFill>
                <a:srgbClr val="FF0000"/>
              </a:solidFill>
            </a:endParaRPr>
          </a:p>
        </p:txBody>
      </p:sp>
      <p:sp>
        <p:nvSpPr>
          <p:cNvPr id="5" name="Rectangle 4"/>
          <p:cNvSpPr/>
          <p:nvPr/>
        </p:nvSpPr>
        <p:spPr>
          <a:xfrm>
            <a:off x="0" y="1143000"/>
            <a:ext cx="9144000" cy="5201424"/>
          </a:xfrm>
          <a:prstGeom prst="rect">
            <a:avLst/>
          </a:prstGeom>
        </p:spPr>
        <p:txBody>
          <a:bodyPr wrap="square">
            <a:spAutoFit/>
          </a:bodyPr>
          <a:lstStyle/>
          <a:p>
            <a:r>
              <a:rPr lang="en-US" sz="2400" b="1" dirty="0" err="1" smtClean="0">
                <a:solidFill>
                  <a:srgbClr val="FF0000"/>
                </a:solidFill>
              </a:rPr>
              <a:t>AWT</a:t>
            </a:r>
            <a:r>
              <a:rPr lang="en-US" sz="2400" b="1" dirty="0" smtClean="0">
                <a:solidFill>
                  <a:srgbClr val="FF0000"/>
                </a:solidFill>
              </a:rPr>
              <a:t> Components :</a:t>
            </a:r>
          </a:p>
          <a:p>
            <a:r>
              <a:rPr lang="en-US" sz="2400" b="1" dirty="0" smtClean="0"/>
              <a:t> </a:t>
            </a:r>
            <a:r>
              <a:rPr lang="en-US" sz="2000" b="1" dirty="0" smtClean="0"/>
              <a:t>are </a:t>
            </a:r>
            <a:r>
              <a:rPr lang="en-US" sz="2000" b="1" dirty="0" smtClean="0">
                <a:solidFill>
                  <a:srgbClr val="FF0000"/>
                </a:solidFill>
              </a:rPr>
              <a:t>components</a:t>
            </a:r>
            <a:r>
              <a:rPr lang="en-US" sz="2000" b="1" dirty="0" smtClean="0"/>
              <a:t> that allow a user to interact with your application in various ways—for example,</a:t>
            </a:r>
          </a:p>
          <a:p>
            <a:pPr marL="1089025" lvl="2" indent="-115888">
              <a:buFont typeface="Arial" pitchFamily="34" charset="0"/>
              <a:buChar char="•"/>
            </a:pPr>
            <a:r>
              <a:rPr lang="en-US" sz="2000" b="1" dirty="0" smtClean="0">
                <a:solidFill>
                  <a:srgbClr val="000000"/>
                </a:solidFill>
                <a:latin typeface="Palatino-Roman"/>
              </a:rPr>
              <a:t>Labels</a:t>
            </a:r>
          </a:p>
          <a:p>
            <a:pPr lvl="2"/>
            <a:r>
              <a:rPr lang="en-US" sz="2400" b="1" dirty="0" smtClean="0">
                <a:solidFill>
                  <a:srgbClr val="231F20"/>
                </a:solidFill>
                <a:latin typeface="Palatino-Roman"/>
              </a:rPr>
              <a:t>• </a:t>
            </a:r>
            <a:r>
              <a:rPr lang="en-US" sz="2000" b="1" dirty="0" smtClean="0">
                <a:solidFill>
                  <a:srgbClr val="000000"/>
                </a:solidFill>
                <a:latin typeface="Palatino-Roman"/>
              </a:rPr>
              <a:t>Push buttons</a:t>
            </a:r>
          </a:p>
          <a:p>
            <a:pPr lvl="2"/>
            <a:r>
              <a:rPr lang="en-US" sz="2400" b="1" dirty="0" smtClean="0">
                <a:solidFill>
                  <a:srgbClr val="231F20"/>
                </a:solidFill>
                <a:latin typeface="Palatino-Roman"/>
              </a:rPr>
              <a:t>• </a:t>
            </a:r>
            <a:r>
              <a:rPr lang="en-US" sz="2000" b="1" dirty="0" smtClean="0">
                <a:solidFill>
                  <a:srgbClr val="000000"/>
                </a:solidFill>
                <a:latin typeface="Palatino-Roman"/>
              </a:rPr>
              <a:t>Check boxes</a:t>
            </a:r>
          </a:p>
          <a:p>
            <a:pPr lvl="2"/>
            <a:r>
              <a:rPr lang="en-US" sz="2400" b="1" dirty="0" smtClean="0">
                <a:solidFill>
                  <a:srgbClr val="231F20"/>
                </a:solidFill>
                <a:latin typeface="Palatino-Roman"/>
              </a:rPr>
              <a:t>• </a:t>
            </a:r>
            <a:r>
              <a:rPr lang="en-US" sz="2000" b="1" dirty="0" smtClean="0">
                <a:solidFill>
                  <a:srgbClr val="000000"/>
                </a:solidFill>
                <a:latin typeface="Palatino-Roman"/>
              </a:rPr>
              <a:t>Choice lists</a:t>
            </a:r>
          </a:p>
          <a:p>
            <a:pPr lvl="2"/>
            <a:r>
              <a:rPr lang="en-US" sz="2400" b="1" dirty="0" smtClean="0">
                <a:solidFill>
                  <a:srgbClr val="231F20"/>
                </a:solidFill>
                <a:latin typeface="Palatino-Roman"/>
              </a:rPr>
              <a:t>• </a:t>
            </a:r>
            <a:r>
              <a:rPr lang="en-US" sz="2000" b="1" dirty="0" smtClean="0">
                <a:solidFill>
                  <a:srgbClr val="000000"/>
                </a:solidFill>
                <a:latin typeface="Palatino-Roman"/>
              </a:rPr>
              <a:t>Lists</a:t>
            </a:r>
            <a:r>
              <a:rPr lang="en-US" sz="2000" b="1" dirty="0" smtClean="0"/>
              <a:t> </a:t>
            </a:r>
          </a:p>
          <a:p>
            <a:pPr lvl="2"/>
            <a:r>
              <a:rPr lang="en-US" sz="2000" b="1" dirty="0" smtClean="0"/>
              <a:t>• Scroll bars</a:t>
            </a:r>
          </a:p>
          <a:p>
            <a:pPr lvl="2"/>
            <a:r>
              <a:rPr lang="en-US" sz="2000" b="1" dirty="0" smtClean="0"/>
              <a:t>• Text editing</a:t>
            </a:r>
          </a:p>
          <a:p>
            <a:pPr lvl="2"/>
            <a:endParaRPr lang="en-US" sz="2000" b="1" dirty="0" smtClean="0"/>
          </a:p>
          <a:p>
            <a:r>
              <a:rPr lang="en-US" sz="2400" b="1" dirty="0" smtClean="0">
                <a:solidFill>
                  <a:srgbClr val="FF0000"/>
                </a:solidFill>
              </a:rPr>
              <a:t>Lets add some components to </a:t>
            </a:r>
          </a:p>
          <a:p>
            <a:r>
              <a:rPr lang="en-US" sz="2400" b="1" dirty="0" err="1" smtClean="0">
                <a:solidFill>
                  <a:srgbClr val="FF0000"/>
                </a:solidFill>
              </a:rPr>
              <a:t>JApplet</a:t>
            </a:r>
            <a:r>
              <a:rPr lang="en-US" sz="2400" b="1" dirty="0" smtClean="0">
                <a:solidFill>
                  <a:srgbClr val="FF0000"/>
                </a:solidFill>
              </a:rPr>
              <a:t> as shown</a:t>
            </a:r>
          </a:p>
          <a:p>
            <a:endParaRPr lang="en-US" sz="2000" dirty="0" smtClean="0"/>
          </a:p>
          <a:p>
            <a:endParaRPr lang="en-US" sz="2000" dirty="0"/>
          </a:p>
        </p:txBody>
      </p:sp>
      <p:grpSp>
        <p:nvGrpSpPr>
          <p:cNvPr id="12" name="Group 11"/>
          <p:cNvGrpSpPr/>
          <p:nvPr/>
        </p:nvGrpSpPr>
        <p:grpSpPr>
          <a:xfrm>
            <a:off x="4724400" y="1981200"/>
            <a:ext cx="4038600" cy="4303868"/>
            <a:chOff x="4724400" y="1981200"/>
            <a:chExt cx="4038600" cy="4303868"/>
          </a:xfrm>
        </p:grpSpPr>
        <p:grpSp>
          <p:nvGrpSpPr>
            <p:cNvPr id="8" name="Group 7"/>
            <p:cNvGrpSpPr/>
            <p:nvPr/>
          </p:nvGrpSpPr>
          <p:grpSpPr>
            <a:xfrm>
              <a:off x="4724400" y="1981200"/>
              <a:ext cx="4038600" cy="4303868"/>
              <a:chOff x="5105400" y="2057400"/>
              <a:chExt cx="4038600" cy="4303868"/>
            </a:xfrm>
          </p:grpSpPr>
          <p:pic>
            <p:nvPicPr>
              <p:cNvPr id="1026" name="Picture 2"/>
              <p:cNvPicPr>
                <a:picLocks noChangeAspect="1" noChangeArrowheads="1"/>
              </p:cNvPicPr>
              <p:nvPr/>
            </p:nvPicPr>
            <p:blipFill>
              <a:blip r:embed="rId2" cstate="print">
                <a:lum bright="-17000" contrast="24000"/>
              </a:blip>
              <a:srcRect/>
              <a:stretch>
                <a:fillRect/>
              </a:stretch>
            </p:blipFill>
            <p:spPr bwMode="auto">
              <a:xfrm>
                <a:off x="5105400" y="2057400"/>
                <a:ext cx="4038600" cy="4303868"/>
              </a:xfrm>
              <a:prstGeom prst="rect">
                <a:avLst/>
              </a:prstGeom>
              <a:noFill/>
              <a:ln w="9525">
                <a:noFill/>
                <a:miter lim="800000"/>
                <a:headEnd/>
                <a:tailEnd/>
              </a:ln>
              <a:effectLst/>
            </p:spPr>
          </p:pic>
          <p:pic>
            <p:nvPicPr>
              <p:cNvPr id="2" name="Picture 2"/>
              <p:cNvPicPr>
                <a:picLocks noChangeAspect="1" noChangeArrowheads="1"/>
              </p:cNvPicPr>
              <p:nvPr/>
            </p:nvPicPr>
            <p:blipFill>
              <a:blip r:embed="rId3" cstate="print"/>
              <a:srcRect/>
              <a:stretch>
                <a:fillRect/>
              </a:stretch>
            </p:blipFill>
            <p:spPr bwMode="auto">
              <a:xfrm>
                <a:off x="5562600" y="2819400"/>
                <a:ext cx="933450" cy="2381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7162800" y="3124200"/>
                <a:ext cx="1600200" cy="447675"/>
              </a:xfrm>
              <a:prstGeom prst="rect">
                <a:avLst/>
              </a:prstGeom>
              <a:noFill/>
              <a:ln w="9525">
                <a:noFill/>
                <a:miter lim="800000"/>
                <a:headEnd/>
                <a:tailEnd/>
              </a:ln>
              <a:effectLst/>
            </p:spPr>
          </p:pic>
        </p:grpSp>
        <p:sp>
          <p:nvSpPr>
            <p:cNvPr id="9" name="Rectangle 8"/>
            <p:cNvSpPr/>
            <p:nvPr/>
          </p:nvSpPr>
          <p:spPr>
            <a:xfrm>
              <a:off x="7391400" y="3733800"/>
              <a:ext cx="954107" cy="369332"/>
            </a:xfrm>
            <a:prstGeom prst="rect">
              <a:avLst/>
            </a:prstGeom>
          </p:spPr>
          <p:txBody>
            <a:bodyPr wrap="none">
              <a:spAutoFit/>
            </a:bodyPr>
            <a:lstStyle/>
            <a:p>
              <a:r>
                <a:rPr lang="en-US" b="1" dirty="0" smtClean="0">
                  <a:solidFill>
                    <a:srgbClr val="000000"/>
                  </a:solidFill>
                  <a:latin typeface="Palatino-Roman"/>
                </a:rPr>
                <a:t>Choice</a:t>
              </a:r>
              <a:endParaRPr lang="en-US" dirty="0"/>
            </a:p>
          </p:txBody>
        </p:sp>
        <p:cxnSp>
          <p:nvCxnSpPr>
            <p:cNvPr id="11" name="Straight Arrow Connector 10"/>
            <p:cNvCxnSpPr/>
            <p:nvPr/>
          </p:nvCxnSpPr>
          <p:spPr>
            <a:xfrm rot="16200000" flipV="1">
              <a:off x="7581900" y="3467100"/>
              <a:ext cx="381000" cy="1524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linds(horizontal)">
                                      <p:cBhvr>
                                        <p:cTn id="10" dur="500"/>
                                        <p:tgtEl>
                                          <p:spTgt spid="5">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linds(horizontal)">
                                      <p:cBhvr>
                                        <p:cTn id="16" dur="500"/>
                                        <p:tgtEl>
                                          <p:spTgt spid="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linds(horizontal)">
                                      <p:cBhvr>
                                        <p:cTn id="19" dur="500"/>
                                        <p:tgtEl>
                                          <p:spTgt spid="5">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blinds(horizontal)">
                                      <p:cBhvr>
                                        <p:cTn id="25" dur="500"/>
                                        <p:tgtEl>
                                          <p:spTgt spid="5">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blinds(horizontal)">
                                      <p:cBhvr>
                                        <p:cTn id="28" dur="500"/>
                                        <p:tgtEl>
                                          <p:spTgt spid="5">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blinds(horizontal)">
                                      <p:cBhvr>
                                        <p:cTn id="31" dur="500"/>
                                        <p:tgtEl>
                                          <p:spTgt spid="5">
                                            <p:txEl>
                                              <p:pRg st="8" end="8"/>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blinds(horizontal)">
                                      <p:cBhvr>
                                        <p:cTn id="34" dur="500"/>
                                        <p:tgtEl>
                                          <p:spTgt spid="5">
                                            <p:txEl>
                                              <p:pRg st="0" end="0"/>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Effect transition="in" filter="blinds(horizontal)">
                                      <p:cBhvr>
                                        <p:cTn id="37" dur="500"/>
                                        <p:tgtEl>
                                          <p:spTgt spid="5">
                                            <p:txEl>
                                              <p:pRg st="1" end="1"/>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Effect transition="in" filter="blinds(horizontal)">
                                      <p:cBhvr>
                                        <p:cTn id="40" dur="500"/>
                                        <p:tgtEl>
                                          <p:spTgt spid="5">
                                            <p:txEl>
                                              <p:pRg st="2" end="2"/>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animEffect transition="in" filter="blinds(horizontal)">
                                      <p:cBhvr>
                                        <p:cTn id="43" dur="500"/>
                                        <p:tgtEl>
                                          <p:spTgt spid="5">
                                            <p:txEl>
                                              <p:pRg st="3" end="3"/>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
                                            <p:txEl>
                                              <p:pRg st="4" end="4"/>
                                            </p:txEl>
                                          </p:spTgt>
                                        </p:tgtEl>
                                        <p:attrNameLst>
                                          <p:attrName>style.visibility</p:attrName>
                                        </p:attrNameLst>
                                      </p:cBhvr>
                                      <p:to>
                                        <p:strVal val="visible"/>
                                      </p:to>
                                    </p:set>
                                    <p:animEffect transition="in" filter="blinds(horizontal)">
                                      <p:cBhvr>
                                        <p:cTn id="46" dur="500"/>
                                        <p:tgtEl>
                                          <p:spTgt spid="5">
                                            <p:txEl>
                                              <p:pRg st="4" end="4"/>
                                            </p:txEl>
                                          </p:spTgt>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animEffect transition="in" filter="blinds(horizontal)">
                                      <p:cBhvr>
                                        <p:cTn id="49" dur="500"/>
                                        <p:tgtEl>
                                          <p:spTgt spid="5">
                                            <p:txEl>
                                              <p:pRg st="5" end="5"/>
                                            </p:txEl>
                                          </p:spTgt>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5">
                                            <p:txEl>
                                              <p:pRg st="6" end="6"/>
                                            </p:txEl>
                                          </p:spTgt>
                                        </p:tgtEl>
                                        <p:attrNameLst>
                                          <p:attrName>style.visibility</p:attrName>
                                        </p:attrNameLst>
                                      </p:cBhvr>
                                      <p:to>
                                        <p:strVal val="visible"/>
                                      </p:to>
                                    </p:set>
                                    <p:animEffect transition="in" filter="blinds(horizontal)">
                                      <p:cBhvr>
                                        <p:cTn id="52" dur="500"/>
                                        <p:tgtEl>
                                          <p:spTgt spid="5">
                                            <p:txEl>
                                              <p:pRg st="6" end="6"/>
                                            </p:txEl>
                                          </p:spTgt>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animEffect transition="in" filter="blinds(horizontal)">
                                      <p:cBhvr>
                                        <p:cTn id="55" dur="500"/>
                                        <p:tgtEl>
                                          <p:spTgt spid="5">
                                            <p:txEl>
                                              <p:pRg st="7" end="7"/>
                                            </p:txEl>
                                          </p:spTgt>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5">
                                            <p:txEl>
                                              <p:pRg st="8" end="8"/>
                                            </p:txEl>
                                          </p:spTgt>
                                        </p:tgtEl>
                                        <p:attrNameLst>
                                          <p:attrName>style.visibility</p:attrName>
                                        </p:attrNameLst>
                                      </p:cBhvr>
                                      <p:to>
                                        <p:strVal val="visible"/>
                                      </p:to>
                                    </p:set>
                                    <p:animEffect transition="in" filter="blinds(horizontal)">
                                      <p:cBhvr>
                                        <p:cTn id="58" dur="500"/>
                                        <p:tgtEl>
                                          <p:spTgt spid="5">
                                            <p:txEl>
                                              <p:pRg st="8" end="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5">
                                            <p:txEl>
                                              <p:pRg st="10" end="10"/>
                                            </p:txEl>
                                          </p:spTgt>
                                        </p:tgtEl>
                                        <p:attrNameLst>
                                          <p:attrName>style.visibility</p:attrName>
                                        </p:attrNameLst>
                                      </p:cBhvr>
                                      <p:to>
                                        <p:strVal val="visible"/>
                                      </p:to>
                                    </p:set>
                                    <p:animEffect transition="in" filter="blinds(horizontal)">
                                      <p:cBhvr>
                                        <p:cTn id="63" dur="500"/>
                                        <p:tgtEl>
                                          <p:spTgt spid="5">
                                            <p:txEl>
                                              <p:pRg st="10" end="10"/>
                                            </p:txEl>
                                          </p:spTgt>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5">
                                            <p:txEl>
                                              <p:pRg st="11" end="11"/>
                                            </p:txEl>
                                          </p:spTgt>
                                        </p:tgtEl>
                                        <p:attrNameLst>
                                          <p:attrName>style.visibility</p:attrName>
                                        </p:attrNameLst>
                                      </p:cBhvr>
                                      <p:to>
                                        <p:strVal val="visible"/>
                                      </p:to>
                                    </p:set>
                                    <p:animEffect transition="in" filter="blinds(horizontal)">
                                      <p:cBhvr>
                                        <p:cTn id="66" dur="500"/>
                                        <p:tgtEl>
                                          <p:spTgt spid="5">
                                            <p:txEl>
                                              <p:pRg st="11" end="11"/>
                                            </p:txEl>
                                          </p:spTgt>
                                        </p:tgtEl>
                                      </p:cBhvr>
                                    </p:animEffect>
                                  </p:childTnLst>
                                </p:cTn>
                              </p:par>
                              <p:par>
                                <p:cTn id="67" presetID="3" presetClass="entr" presetSubtype="10" fill="hold" nodeType="withEffect">
                                  <p:stCondLst>
                                    <p:cond delay="0"/>
                                  </p:stCondLst>
                                  <p:childTnLst>
                                    <p:set>
                                      <p:cBhvr>
                                        <p:cTn id="68" dur="1" fill="hold">
                                          <p:stCondLst>
                                            <p:cond delay="0"/>
                                          </p:stCondLst>
                                        </p:cTn>
                                        <p:tgtEl>
                                          <p:spTgt spid="5">
                                            <p:txEl>
                                              <p:pRg st="10" end="10"/>
                                            </p:txEl>
                                          </p:spTgt>
                                        </p:tgtEl>
                                        <p:attrNameLst>
                                          <p:attrName>style.visibility</p:attrName>
                                        </p:attrNameLst>
                                      </p:cBhvr>
                                      <p:to>
                                        <p:strVal val="visible"/>
                                      </p:to>
                                    </p:set>
                                    <p:animEffect transition="in" filter="blinds(horizontal)">
                                      <p:cBhvr>
                                        <p:cTn id="69" dur="500"/>
                                        <p:tgtEl>
                                          <p:spTgt spid="5">
                                            <p:txEl>
                                              <p:pRg st="10" end="10"/>
                                            </p:txEl>
                                          </p:spTgt>
                                        </p:tgtEl>
                                      </p:cBhvr>
                                    </p:animEffect>
                                  </p:childTnLst>
                                </p:cTn>
                              </p:par>
                              <p:par>
                                <p:cTn id="70" presetID="3" presetClass="entr" presetSubtype="10" fill="hold" nodeType="withEffect">
                                  <p:stCondLst>
                                    <p:cond delay="0"/>
                                  </p:stCondLst>
                                  <p:childTnLst>
                                    <p:set>
                                      <p:cBhvr>
                                        <p:cTn id="71" dur="1" fill="hold">
                                          <p:stCondLst>
                                            <p:cond delay="0"/>
                                          </p:stCondLst>
                                        </p:cTn>
                                        <p:tgtEl>
                                          <p:spTgt spid="5">
                                            <p:txEl>
                                              <p:pRg st="11" end="11"/>
                                            </p:txEl>
                                          </p:spTgt>
                                        </p:tgtEl>
                                        <p:attrNameLst>
                                          <p:attrName>style.visibility</p:attrName>
                                        </p:attrNameLst>
                                      </p:cBhvr>
                                      <p:to>
                                        <p:strVal val="visible"/>
                                      </p:to>
                                    </p:set>
                                    <p:animEffect transition="in" filter="blinds(horizontal)">
                                      <p:cBhvr>
                                        <p:cTn id="7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152400"/>
            <a:ext cx="8686800" cy="4196020"/>
          </a:xfrm>
          <a:prstGeom prst="rect">
            <a:avLst/>
          </a:prstGeom>
        </p:spPr>
        <p:txBody>
          <a:bodyPr wrap="square">
            <a:spAutoFit/>
          </a:bodyPr>
          <a:lstStyle/>
          <a:p>
            <a:pPr algn="just" eaLnBrk="1" hangingPunct="1"/>
            <a:r>
              <a:rPr lang="en-US" sz="4000" b="1" baseline="-25000" dirty="0">
                <a:solidFill>
                  <a:srgbClr val="FF0000"/>
                </a:solidFill>
                <a:latin typeface="Arial" panose="020B0604020202020204" pitchFamily="34" charset="0"/>
                <a:ea typeface="Calibri" panose="020F0502020204030204" pitchFamily="34" charset="0"/>
                <a:cs typeface="Arial" panose="020B0604020202020204" pitchFamily="34" charset="0"/>
              </a:rPr>
              <a:t>AWT API</a:t>
            </a:r>
            <a:r>
              <a:rPr lang="en-US" sz="4000" baseline="-25000" dirty="0">
                <a:solidFill>
                  <a:srgbClr val="FF0000"/>
                </a:solidFill>
                <a:latin typeface="Arial" panose="020B0604020202020204" pitchFamily="34" charset="0"/>
                <a:ea typeface="Calibri" panose="020F0502020204030204" pitchFamily="34" charset="0"/>
                <a:cs typeface="Arial" panose="020B0604020202020204" pitchFamily="34" charset="0"/>
              </a:rPr>
              <a:t> </a:t>
            </a:r>
            <a:r>
              <a:rPr lang="en-US" sz="4000" baseline="-25000" dirty="0">
                <a:latin typeface="Arial" panose="020B0604020202020204" pitchFamily="34" charset="0"/>
                <a:ea typeface="Calibri" panose="020F0502020204030204" pitchFamily="34" charset="0"/>
                <a:cs typeface="Arial" panose="020B0604020202020204" pitchFamily="34" charset="0"/>
              </a:rPr>
              <a:t>is used to display GUI components which is the original toolkit supplied by Java. AWT provides the foundation upon which the rest of the JFC is built. AWT components lack many GUI features which other GUI technologies give. For example, we cannot place an image on the button or change the border of a button. All these are overcome in Swing. Swing adds many features to AWT components. To achieve this, designers added new classes and came out with a special packages </a:t>
            </a:r>
            <a:r>
              <a:rPr lang="en-US" sz="4000" b="1" baseline="-25000" dirty="0" err="1">
                <a:solidFill>
                  <a:srgbClr val="3366FF"/>
                </a:solidFill>
                <a:latin typeface="Arial" panose="020B0604020202020204" pitchFamily="34" charset="0"/>
                <a:ea typeface="Calibri" panose="020F0502020204030204" pitchFamily="34" charset="0"/>
                <a:cs typeface="Arial" panose="020B0604020202020204" pitchFamily="34" charset="0"/>
              </a:rPr>
              <a:t>javax.swing</a:t>
            </a:r>
            <a:r>
              <a:rPr lang="en-US" sz="4000" b="1" baseline="-25000" dirty="0">
                <a:solidFill>
                  <a:srgbClr val="3366FF"/>
                </a:solidFill>
                <a:latin typeface="Arial" panose="020B0604020202020204" pitchFamily="34" charset="0"/>
                <a:ea typeface="Calibri" panose="020F0502020204030204" pitchFamily="34" charset="0"/>
                <a:cs typeface="Arial" panose="020B0604020202020204" pitchFamily="34" charset="0"/>
              </a:rPr>
              <a:t>.</a:t>
            </a:r>
            <a:endParaRPr lang="en-US" sz="4000" baseline="-25000" dirty="0">
              <a:solidFill>
                <a:srgbClr val="3366FF"/>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3298471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95072"/>
            <a:ext cx="4953000" cy="523220"/>
          </a:xfrm>
          <a:prstGeom prst="rect">
            <a:avLst/>
          </a:prstGeom>
        </p:spPr>
        <p:txBody>
          <a:bodyPr wrap="square">
            <a:spAutoFit/>
          </a:bodyPr>
          <a:lstStyle/>
          <a:p>
            <a:pPr algn="ctr"/>
            <a:r>
              <a:rPr lang="en-US" sz="2800" dirty="0">
                <a:solidFill>
                  <a:srgbClr val="FF0000"/>
                </a:solidFill>
                <a:latin typeface="Arial" panose="020B0604020202020204" pitchFamily="34" charset="0"/>
                <a:cs typeface="Arial" panose="020B0604020202020204" pitchFamily="34" charset="0"/>
              </a:rPr>
              <a:t>SWING - Overview</a:t>
            </a:r>
            <a:endParaRPr lang="en-US" sz="2800" b="0" i="0" dirty="0">
              <a:solidFill>
                <a:srgbClr val="FF0000"/>
              </a:solidFill>
              <a:effectLst/>
              <a:latin typeface="Arial" panose="020B0604020202020204" pitchFamily="34" charset="0"/>
              <a:cs typeface="Arial" panose="020B0604020202020204" pitchFamily="34" charset="0"/>
            </a:endParaRPr>
          </a:p>
        </p:txBody>
      </p:sp>
      <p:sp>
        <p:nvSpPr>
          <p:cNvPr id="6" name="Rectangle 5"/>
          <p:cNvSpPr/>
          <p:nvPr/>
        </p:nvSpPr>
        <p:spPr>
          <a:xfrm>
            <a:off x="228600" y="612845"/>
            <a:ext cx="8458200" cy="1200329"/>
          </a:xfrm>
          <a:prstGeom prst="rect">
            <a:avLst/>
          </a:prstGeom>
        </p:spPr>
        <p:txBody>
          <a:bodyPr wrap="square">
            <a:spAutoFit/>
          </a:bodyPr>
          <a:lstStyle/>
          <a:p>
            <a:pPr algn="just"/>
            <a:r>
              <a:rPr lang="en-US" dirty="0">
                <a:solidFill>
                  <a:srgbClr val="FF0000"/>
                </a:solidFill>
                <a:latin typeface="Arial" panose="020B0604020202020204" pitchFamily="34" charset="0"/>
                <a:cs typeface="Arial" panose="020B0604020202020204" pitchFamily="34" charset="0"/>
              </a:rPr>
              <a:t>Swing API </a:t>
            </a:r>
            <a:r>
              <a:rPr lang="en-US" dirty="0">
                <a:solidFill>
                  <a:srgbClr val="000000"/>
                </a:solidFill>
                <a:latin typeface="Arial" panose="020B0604020202020204" pitchFamily="34" charset="0"/>
                <a:cs typeface="Arial" panose="020B0604020202020204" pitchFamily="34" charset="0"/>
              </a:rPr>
              <a:t>is a set of extensible GUI Components to ease the developer's life to create JAVA based Front End/GUI Applications. It is build on top of </a:t>
            </a:r>
            <a:r>
              <a:rPr lang="en-US" dirty="0">
                <a:solidFill>
                  <a:srgbClr val="FF0000"/>
                </a:solidFill>
                <a:latin typeface="Arial" panose="020B0604020202020204" pitchFamily="34" charset="0"/>
                <a:cs typeface="Arial" panose="020B0604020202020204" pitchFamily="34" charset="0"/>
              </a:rPr>
              <a:t>AWT API </a:t>
            </a:r>
            <a:r>
              <a:rPr lang="en-US" dirty="0">
                <a:solidFill>
                  <a:srgbClr val="000000"/>
                </a:solidFill>
                <a:latin typeface="Arial" panose="020B0604020202020204" pitchFamily="34" charset="0"/>
                <a:cs typeface="Arial" panose="020B0604020202020204" pitchFamily="34" charset="0"/>
              </a:rPr>
              <a:t>and acts as a replacement of </a:t>
            </a:r>
            <a:r>
              <a:rPr lang="en-US" dirty="0">
                <a:solidFill>
                  <a:srgbClr val="FF0000"/>
                </a:solidFill>
                <a:latin typeface="Arial" panose="020B0604020202020204" pitchFamily="34" charset="0"/>
                <a:cs typeface="Arial" panose="020B0604020202020204" pitchFamily="34" charset="0"/>
              </a:rPr>
              <a:t>AWT API</a:t>
            </a:r>
            <a:r>
              <a:rPr lang="en-US" dirty="0">
                <a:solidFill>
                  <a:srgbClr val="000000"/>
                </a:solidFill>
                <a:latin typeface="Arial" panose="020B0604020202020204" pitchFamily="34" charset="0"/>
                <a:cs typeface="Arial" panose="020B0604020202020204" pitchFamily="34" charset="0"/>
              </a:rPr>
              <a:t>, since it has almost every control corresponding to AWT controls. </a:t>
            </a:r>
          </a:p>
        </p:txBody>
      </p:sp>
      <p:sp>
        <p:nvSpPr>
          <p:cNvPr id="7" name="Rectangle 6"/>
          <p:cNvSpPr/>
          <p:nvPr/>
        </p:nvSpPr>
        <p:spPr>
          <a:xfrm>
            <a:off x="206829" y="1898318"/>
            <a:ext cx="8305800" cy="4493538"/>
          </a:xfrm>
          <a:prstGeom prst="rect">
            <a:avLst/>
          </a:prstGeom>
        </p:spPr>
        <p:txBody>
          <a:bodyPr wrap="square">
            <a:spAutoFit/>
          </a:bodyPr>
          <a:lstStyle/>
          <a:p>
            <a:r>
              <a:rPr lang="en-US" sz="2800" dirty="0">
                <a:solidFill>
                  <a:srgbClr val="FF0000"/>
                </a:solidFill>
                <a:latin typeface="Arial" panose="020B0604020202020204" pitchFamily="34" charset="0"/>
                <a:cs typeface="Arial" panose="020B0604020202020204" pitchFamily="34" charset="0"/>
              </a:rPr>
              <a:t>Swing Features</a:t>
            </a:r>
          </a:p>
          <a:p>
            <a:endParaRPr lang="en-US" dirty="0">
              <a:solidFill>
                <a:srgbClr val="121214"/>
              </a:solidFill>
              <a:latin typeface="Arial" panose="020B0604020202020204" pitchFamily="34" charset="0"/>
              <a:cs typeface="Arial" panose="020B0604020202020204" pitchFamily="34" charset="0"/>
            </a:endParaRPr>
          </a:p>
          <a:p>
            <a:pPr algn="just"/>
            <a:r>
              <a:rPr lang="en-US" sz="2000" b="1" dirty="0">
                <a:solidFill>
                  <a:srgbClr val="3366FF"/>
                </a:solidFill>
                <a:latin typeface="Arial" panose="020B0604020202020204" pitchFamily="34" charset="0"/>
                <a:cs typeface="Arial" panose="020B0604020202020204" pitchFamily="34" charset="0"/>
              </a:rPr>
              <a:t>Light Weight</a:t>
            </a:r>
            <a:r>
              <a:rPr lang="en-US" sz="2000" dirty="0">
                <a:solidFill>
                  <a:srgbClr val="3366FF"/>
                </a:solidFill>
                <a:latin typeface="Arial" panose="020B0604020202020204" pitchFamily="34" charset="0"/>
                <a:cs typeface="Arial" panose="020B0604020202020204" pitchFamily="34" charset="0"/>
              </a:rPr>
              <a:t> − </a:t>
            </a:r>
            <a:r>
              <a:rPr lang="en-US" sz="2000" dirty="0">
                <a:solidFill>
                  <a:srgbClr val="000000"/>
                </a:solidFill>
                <a:latin typeface="Arial" panose="020B0604020202020204" pitchFamily="34" charset="0"/>
                <a:cs typeface="Arial" panose="020B0604020202020204" pitchFamily="34" charset="0"/>
              </a:rPr>
              <a:t>Swing components are independent of native Operating System's API as Swing API controls are rendered mostly using pure JAVA code instead of underlying operating system calls</a:t>
            </a:r>
            <a:r>
              <a:rPr lang="en-US" sz="2000" dirty="0" smtClean="0">
                <a:solidFill>
                  <a:srgbClr val="000000"/>
                </a:solidFill>
                <a:latin typeface="Arial" panose="020B0604020202020204" pitchFamily="34" charset="0"/>
                <a:cs typeface="Arial" panose="020B0604020202020204" pitchFamily="34" charset="0"/>
              </a:rPr>
              <a:t>.</a:t>
            </a:r>
          </a:p>
          <a:p>
            <a:pPr algn="just">
              <a:buFont typeface="Arial" panose="020B0604020202020204" pitchFamily="34" charset="0"/>
              <a:buChar char="•"/>
            </a:pPr>
            <a:endParaRPr lang="en-US" sz="2000" dirty="0">
              <a:solidFill>
                <a:srgbClr val="000000"/>
              </a:solidFill>
              <a:latin typeface="Arial" panose="020B0604020202020204" pitchFamily="34" charset="0"/>
              <a:cs typeface="Arial" panose="020B0604020202020204" pitchFamily="34" charset="0"/>
            </a:endParaRPr>
          </a:p>
          <a:p>
            <a:pPr algn="just"/>
            <a:r>
              <a:rPr lang="en-US" sz="2000" b="1" dirty="0">
                <a:solidFill>
                  <a:srgbClr val="3366FF"/>
                </a:solidFill>
                <a:latin typeface="Arial" panose="020B0604020202020204" pitchFamily="34" charset="0"/>
                <a:cs typeface="Arial" panose="020B0604020202020204" pitchFamily="34" charset="0"/>
              </a:rPr>
              <a:t>Rich Controls</a:t>
            </a:r>
            <a:r>
              <a:rPr lang="en-US" sz="2000" dirty="0">
                <a:solidFill>
                  <a:srgbClr val="3366FF"/>
                </a:solidFill>
                <a:latin typeface="Arial" panose="020B0604020202020204" pitchFamily="34" charset="0"/>
                <a:cs typeface="Arial" panose="020B0604020202020204" pitchFamily="34" charset="0"/>
              </a:rPr>
              <a:t> − </a:t>
            </a:r>
            <a:r>
              <a:rPr lang="en-US" sz="2000" dirty="0">
                <a:solidFill>
                  <a:srgbClr val="000000"/>
                </a:solidFill>
                <a:latin typeface="Arial" panose="020B0604020202020204" pitchFamily="34" charset="0"/>
                <a:cs typeface="Arial" panose="020B0604020202020204" pitchFamily="34" charset="0"/>
              </a:rPr>
              <a:t>Swing provides a rich set of advanced controls like Tree, </a:t>
            </a:r>
            <a:r>
              <a:rPr lang="en-US" sz="2000" dirty="0" err="1">
                <a:solidFill>
                  <a:srgbClr val="000000"/>
                </a:solidFill>
                <a:latin typeface="Arial" panose="020B0604020202020204" pitchFamily="34" charset="0"/>
                <a:cs typeface="Arial" panose="020B0604020202020204" pitchFamily="34" charset="0"/>
              </a:rPr>
              <a:t>TabbedPane</a:t>
            </a:r>
            <a:r>
              <a:rPr lang="en-US" sz="2000" dirty="0">
                <a:solidFill>
                  <a:srgbClr val="000000"/>
                </a:solidFill>
                <a:latin typeface="Arial" panose="020B0604020202020204" pitchFamily="34" charset="0"/>
                <a:cs typeface="Arial" panose="020B0604020202020204" pitchFamily="34" charset="0"/>
              </a:rPr>
              <a:t>, slider, </a:t>
            </a:r>
            <a:r>
              <a:rPr lang="en-US" sz="2000" dirty="0" err="1">
                <a:solidFill>
                  <a:srgbClr val="000000"/>
                </a:solidFill>
                <a:latin typeface="Arial" panose="020B0604020202020204" pitchFamily="34" charset="0"/>
                <a:cs typeface="Arial" panose="020B0604020202020204" pitchFamily="34" charset="0"/>
              </a:rPr>
              <a:t>colorpicker</a:t>
            </a:r>
            <a:r>
              <a:rPr lang="en-US" sz="2000" dirty="0">
                <a:solidFill>
                  <a:srgbClr val="000000"/>
                </a:solidFill>
                <a:latin typeface="Arial" panose="020B0604020202020204" pitchFamily="34" charset="0"/>
                <a:cs typeface="Arial" panose="020B0604020202020204" pitchFamily="34" charset="0"/>
              </a:rPr>
              <a:t>, and table controls</a:t>
            </a:r>
            <a:r>
              <a:rPr lang="en-US" sz="2000" dirty="0" smtClean="0">
                <a:solidFill>
                  <a:srgbClr val="000000"/>
                </a:solidFill>
                <a:latin typeface="Arial" panose="020B0604020202020204" pitchFamily="34" charset="0"/>
                <a:cs typeface="Arial" panose="020B0604020202020204" pitchFamily="34" charset="0"/>
              </a:rPr>
              <a:t>.</a:t>
            </a:r>
          </a:p>
          <a:p>
            <a:pPr algn="just">
              <a:buFont typeface="Arial" panose="020B0604020202020204" pitchFamily="34" charset="0"/>
              <a:buChar char="•"/>
            </a:pPr>
            <a:endParaRPr lang="en-US" sz="2000" dirty="0">
              <a:solidFill>
                <a:srgbClr val="000000"/>
              </a:solidFill>
              <a:latin typeface="Arial" panose="020B0604020202020204" pitchFamily="34" charset="0"/>
              <a:cs typeface="Arial" panose="020B0604020202020204" pitchFamily="34" charset="0"/>
            </a:endParaRPr>
          </a:p>
          <a:p>
            <a:r>
              <a:rPr lang="en-US" sz="2000" b="1" dirty="0">
                <a:solidFill>
                  <a:srgbClr val="3366FF"/>
                </a:solidFill>
                <a:latin typeface="Arial" panose="020B0604020202020204" pitchFamily="34" charset="0"/>
                <a:cs typeface="Arial" panose="020B0604020202020204" pitchFamily="34" charset="0"/>
              </a:rPr>
              <a:t>Highly Customizable</a:t>
            </a:r>
            <a:r>
              <a:rPr lang="en-US" sz="2000" dirty="0">
                <a:solidFill>
                  <a:srgbClr val="3366FF"/>
                </a:solidFill>
                <a:latin typeface="Arial" panose="020B0604020202020204" pitchFamily="34" charset="0"/>
                <a:cs typeface="Arial" panose="020B0604020202020204" pitchFamily="34" charset="0"/>
              </a:rPr>
              <a:t> − </a:t>
            </a:r>
            <a:r>
              <a:rPr lang="en-US" sz="2000" dirty="0">
                <a:solidFill>
                  <a:srgbClr val="000000"/>
                </a:solidFill>
                <a:latin typeface="Arial" panose="020B0604020202020204" pitchFamily="34" charset="0"/>
                <a:cs typeface="Arial" panose="020B0604020202020204" pitchFamily="34" charset="0"/>
              </a:rPr>
              <a:t>Swing controls can be customized in a very easy way as visual </a:t>
            </a:r>
            <a:r>
              <a:rPr lang="en-US" sz="2000" dirty="0" smtClean="0">
                <a:solidFill>
                  <a:srgbClr val="000000"/>
                </a:solidFill>
                <a:latin typeface="Arial" panose="020B0604020202020204" pitchFamily="34" charset="0"/>
                <a:cs typeface="Arial" panose="020B0604020202020204" pitchFamily="34" charset="0"/>
              </a:rPr>
              <a:t>appearance </a:t>
            </a:r>
            <a:r>
              <a:rPr lang="en-US" sz="2000" dirty="0">
                <a:solidFill>
                  <a:srgbClr val="000000"/>
                </a:solidFill>
                <a:latin typeface="Arial" panose="020B0604020202020204" pitchFamily="34" charset="0"/>
                <a:cs typeface="Arial" panose="020B0604020202020204" pitchFamily="34" charset="0"/>
              </a:rPr>
              <a:t>is independent of internal </a:t>
            </a:r>
            <a:r>
              <a:rPr lang="en-US" dirty="0" smtClean="0">
                <a:solidFill>
                  <a:srgbClr val="000000"/>
                </a:solidFill>
                <a:latin typeface="Arial" panose="020B0604020202020204" pitchFamily="34" charset="0"/>
                <a:cs typeface="Arial" panose="020B0604020202020204" pitchFamily="34" charset="0"/>
              </a:rPr>
              <a:t>representation.</a:t>
            </a:r>
          </a:p>
          <a:p>
            <a:pPr algn="just">
              <a:buFont typeface="Arial" panose="020B0604020202020204" pitchFamily="34" charset="0"/>
              <a:buChar char="•"/>
            </a:pPr>
            <a:endParaRPr lang="en-US" sz="2000" dirty="0">
              <a:solidFill>
                <a:srgbClr val="000000"/>
              </a:solidFill>
              <a:latin typeface="Arial" panose="020B0604020202020204" pitchFamily="34" charset="0"/>
              <a:cs typeface="Arial" panose="020B0604020202020204" pitchFamily="34" charset="0"/>
            </a:endParaRPr>
          </a:p>
          <a:p>
            <a:pPr algn="just"/>
            <a:r>
              <a:rPr lang="en-US" sz="2000" b="1" dirty="0" smtClean="0">
                <a:solidFill>
                  <a:srgbClr val="3366FF"/>
                </a:solidFill>
                <a:latin typeface="Arial" panose="020B0604020202020204" pitchFamily="34" charset="0"/>
                <a:cs typeface="Arial" panose="020B0604020202020204" pitchFamily="34" charset="0"/>
              </a:rPr>
              <a:t>Pluggable </a:t>
            </a:r>
            <a:r>
              <a:rPr lang="en-US" sz="2000" b="1" dirty="0">
                <a:solidFill>
                  <a:srgbClr val="3366FF"/>
                </a:solidFill>
                <a:latin typeface="Arial" panose="020B0604020202020204" pitchFamily="34" charset="0"/>
                <a:cs typeface="Arial" panose="020B0604020202020204" pitchFamily="34" charset="0"/>
              </a:rPr>
              <a:t>look-and-feel</a:t>
            </a:r>
            <a:r>
              <a:rPr lang="en-US" sz="2000" dirty="0">
                <a:solidFill>
                  <a:srgbClr val="3366FF"/>
                </a:solidFill>
                <a:latin typeface="Arial" panose="020B0604020202020204" pitchFamily="34" charset="0"/>
                <a:cs typeface="Arial" panose="020B0604020202020204" pitchFamily="34" charset="0"/>
              </a:rPr>
              <a:t> − </a:t>
            </a:r>
            <a:r>
              <a:rPr lang="en-US" sz="2000" dirty="0">
                <a:solidFill>
                  <a:srgbClr val="000000"/>
                </a:solidFill>
                <a:latin typeface="Arial" panose="020B0604020202020204" pitchFamily="34" charset="0"/>
                <a:cs typeface="Arial" panose="020B0604020202020204" pitchFamily="34" charset="0"/>
              </a:rPr>
              <a:t>SWING based GUI Application look and feel can be changed at run-time, based on available values.</a:t>
            </a:r>
          </a:p>
        </p:txBody>
      </p:sp>
    </p:spTree>
    <p:extLst>
      <p:ext uri="{BB962C8B-B14F-4D97-AF65-F5344CB8AC3E}">
        <p14:creationId xmlns:p14="http://schemas.microsoft.com/office/powerpoint/2010/main" xmlns="" val="813273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xmlns="" val="113602913"/>
              </p:ext>
            </p:extLst>
          </p:nvPr>
        </p:nvGraphicFramePr>
        <p:xfrm>
          <a:off x="228600" y="1595805"/>
          <a:ext cx="8839200" cy="4718449"/>
        </p:xfrm>
        <a:graphic>
          <a:graphicData uri="http://schemas.openxmlformats.org/drawingml/2006/table">
            <a:tbl>
              <a:tblPr/>
              <a:tblGrid>
                <a:gridCol w="4419600"/>
                <a:gridCol w="4419600"/>
              </a:tblGrid>
              <a:tr h="321522">
                <a:tc>
                  <a:txBody>
                    <a:bodyPr/>
                    <a:lstStyle/>
                    <a:p>
                      <a:pPr algn="l" fontAlgn="t"/>
                      <a:r>
                        <a:rPr lang="en-US" sz="2400" dirty="0" smtClean="0">
                          <a:solidFill>
                            <a:srgbClr val="3366FF"/>
                          </a:solidFill>
                          <a:effectLst/>
                          <a:latin typeface="Arial" panose="020B0604020202020204" pitchFamily="34" charset="0"/>
                          <a:cs typeface="Arial" panose="020B0604020202020204" pitchFamily="34" charset="0"/>
                        </a:rPr>
                        <a:t>AWT</a:t>
                      </a:r>
                      <a:endParaRPr lang="en-US" sz="2400" dirty="0">
                        <a:solidFill>
                          <a:srgbClr val="3366FF"/>
                        </a:solidFill>
                        <a:effectLst/>
                        <a:latin typeface="Arial" panose="020B0604020202020204" pitchFamily="34" charset="0"/>
                        <a:cs typeface="Arial" panose="020B0604020202020204" pitchFamily="34" charset="0"/>
                      </a:endParaRPr>
                    </a:p>
                  </a:txBody>
                  <a:tcPr marL="29043" marR="29043" marT="29043" marB="2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FE1"/>
                    </a:solidFill>
                  </a:tcPr>
                </a:tc>
                <a:tc>
                  <a:txBody>
                    <a:bodyPr/>
                    <a:lstStyle/>
                    <a:p>
                      <a:r>
                        <a:rPr lang="en-US" sz="2400" b="0" i="0" dirty="0" smtClean="0">
                          <a:solidFill>
                            <a:srgbClr val="3366FF"/>
                          </a:solidFill>
                          <a:effectLst/>
                          <a:latin typeface="Arial" panose="020B0604020202020204" pitchFamily="34" charset="0"/>
                          <a:cs typeface="Arial" panose="020B0604020202020204" pitchFamily="34" charset="0"/>
                        </a:rPr>
                        <a:t>Java swing </a:t>
                      </a:r>
                      <a:endParaRPr lang="en-US" sz="2400" dirty="0">
                        <a:solidFill>
                          <a:srgbClr val="3366FF"/>
                        </a:solidFill>
                        <a:latin typeface="Arial" panose="020B0604020202020204" pitchFamily="34" charset="0"/>
                        <a:cs typeface="Arial" panose="020B0604020202020204" pitchFamily="34" charset="0"/>
                      </a:endParaRPr>
                    </a:p>
                  </a:txBody>
                  <a:tcPr marL="55763" marR="55763" marT="27881" marB="278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6861">
                <a:tc>
                  <a:txBody>
                    <a:bodyPr/>
                    <a:lstStyle/>
                    <a:p>
                      <a:pPr algn="just" fontAlgn="t"/>
                      <a:r>
                        <a:rPr lang="en-US" sz="1800" b="0" i="0" dirty="0">
                          <a:solidFill>
                            <a:srgbClr val="FF0000"/>
                          </a:solidFill>
                          <a:effectLst/>
                          <a:latin typeface="Arial" panose="020B0604020202020204" pitchFamily="34" charset="0"/>
                          <a:cs typeface="Arial" panose="020B0604020202020204" pitchFamily="34" charset="0"/>
                        </a:rPr>
                        <a:t>AWT components are </a:t>
                      </a:r>
                      <a:r>
                        <a:rPr lang="en-US" sz="1800" b="1" i="0" dirty="0">
                          <a:solidFill>
                            <a:srgbClr val="FF0000"/>
                          </a:solidFill>
                          <a:effectLst/>
                          <a:latin typeface="Arial" panose="020B0604020202020204" pitchFamily="34" charset="0"/>
                          <a:cs typeface="Arial" panose="020B0604020202020204" pitchFamily="34" charset="0"/>
                        </a:rPr>
                        <a:t>platform-dependent</a:t>
                      </a:r>
                      <a:r>
                        <a:rPr lang="en-US" sz="1800" b="0" i="0" dirty="0">
                          <a:solidFill>
                            <a:srgbClr val="FF0000"/>
                          </a:solidFill>
                          <a:effectLst/>
                          <a:latin typeface="Arial" panose="020B0604020202020204" pitchFamily="34" charset="0"/>
                          <a:cs typeface="Arial" panose="020B0604020202020204" pitchFamily="34" charset="0"/>
                        </a:rPr>
                        <a:t>.</a:t>
                      </a:r>
                    </a:p>
                  </a:txBody>
                  <a:tcPr marL="29043" marR="29043" marT="29043" marB="2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1800" b="0" i="0" dirty="0">
                          <a:solidFill>
                            <a:srgbClr val="FF0000"/>
                          </a:solidFill>
                          <a:effectLst/>
                          <a:latin typeface="Arial" panose="020B0604020202020204" pitchFamily="34" charset="0"/>
                          <a:cs typeface="Arial" panose="020B0604020202020204" pitchFamily="34" charset="0"/>
                        </a:rPr>
                        <a:t>Java swing components are </a:t>
                      </a:r>
                      <a:r>
                        <a:rPr lang="en-US" sz="1800" b="1" i="0" dirty="0">
                          <a:solidFill>
                            <a:srgbClr val="FF0000"/>
                          </a:solidFill>
                          <a:effectLst/>
                          <a:latin typeface="Arial" panose="020B0604020202020204" pitchFamily="34" charset="0"/>
                          <a:cs typeface="Arial" panose="020B0604020202020204" pitchFamily="34" charset="0"/>
                        </a:rPr>
                        <a:t>platform-independent</a:t>
                      </a:r>
                      <a:r>
                        <a:rPr lang="en-US" sz="1800" b="0" i="0" dirty="0">
                          <a:solidFill>
                            <a:srgbClr val="FF0000"/>
                          </a:solidFill>
                          <a:effectLst/>
                          <a:latin typeface="Arial" panose="020B0604020202020204" pitchFamily="34" charset="0"/>
                          <a:cs typeface="Arial" panose="020B0604020202020204" pitchFamily="34" charset="0"/>
                        </a:rPr>
                        <a:t>.</a:t>
                      </a:r>
                    </a:p>
                  </a:txBody>
                  <a:tcPr marL="29043" marR="29043" marT="29043" marB="2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79807">
                <a:tc>
                  <a:txBody>
                    <a:bodyPr/>
                    <a:lstStyle/>
                    <a:p>
                      <a:pPr algn="just" fontAlgn="t"/>
                      <a:r>
                        <a:rPr lang="en-US" sz="1800" b="0" i="0" dirty="0">
                          <a:solidFill>
                            <a:srgbClr val="FF0000"/>
                          </a:solidFill>
                          <a:effectLst/>
                          <a:latin typeface="Arial" panose="020B0604020202020204" pitchFamily="34" charset="0"/>
                          <a:cs typeface="Arial" panose="020B0604020202020204" pitchFamily="34" charset="0"/>
                        </a:rPr>
                        <a:t>AWT components are </a:t>
                      </a:r>
                      <a:r>
                        <a:rPr lang="en-US" sz="1800" b="1" i="0" dirty="0">
                          <a:solidFill>
                            <a:srgbClr val="FF0000"/>
                          </a:solidFill>
                          <a:effectLst/>
                          <a:latin typeface="Arial" panose="020B0604020202020204" pitchFamily="34" charset="0"/>
                          <a:cs typeface="Arial" panose="020B0604020202020204" pitchFamily="34" charset="0"/>
                        </a:rPr>
                        <a:t>heavyweight</a:t>
                      </a:r>
                      <a:r>
                        <a:rPr lang="en-US" sz="1800" b="0" i="0" dirty="0">
                          <a:solidFill>
                            <a:srgbClr val="FF0000"/>
                          </a:solidFill>
                          <a:effectLst/>
                          <a:latin typeface="Arial" panose="020B0604020202020204" pitchFamily="34" charset="0"/>
                          <a:cs typeface="Arial" panose="020B0604020202020204" pitchFamily="34" charset="0"/>
                        </a:rPr>
                        <a:t>.</a:t>
                      </a:r>
                    </a:p>
                  </a:txBody>
                  <a:tcPr marL="29043" marR="29043" marT="29043" marB="2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FE1"/>
                    </a:solidFill>
                  </a:tcPr>
                </a:tc>
                <a:tc>
                  <a:txBody>
                    <a:bodyPr/>
                    <a:lstStyle/>
                    <a:p>
                      <a:pPr algn="just" fontAlgn="t"/>
                      <a:r>
                        <a:rPr lang="en-US" sz="1800" b="0" i="0">
                          <a:solidFill>
                            <a:srgbClr val="FF0000"/>
                          </a:solidFill>
                          <a:effectLst/>
                          <a:latin typeface="Arial" panose="020B0604020202020204" pitchFamily="34" charset="0"/>
                          <a:cs typeface="Arial" panose="020B0604020202020204" pitchFamily="34" charset="0"/>
                        </a:rPr>
                        <a:t>Swing components are </a:t>
                      </a:r>
                      <a:r>
                        <a:rPr lang="en-US" sz="1800" b="1" i="0">
                          <a:solidFill>
                            <a:srgbClr val="FF0000"/>
                          </a:solidFill>
                          <a:effectLst/>
                          <a:latin typeface="Arial" panose="020B0604020202020204" pitchFamily="34" charset="0"/>
                          <a:cs typeface="Arial" panose="020B0604020202020204" pitchFamily="34" charset="0"/>
                        </a:rPr>
                        <a:t>lightweight</a:t>
                      </a:r>
                      <a:r>
                        <a:rPr lang="en-US" sz="1800" b="0" i="0">
                          <a:solidFill>
                            <a:srgbClr val="FF0000"/>
                          </a:solidFill>
                          <a:effectLst/>
                          <a:latin typeface="Arial" panose="020B0604020202020204" pitchFamily="34" charset="0"/>
                          <a:cs typeface="Arial" panose="020B0604020202020204" pitchFamily="34" charset="0"/>
                        </a:rPr>
                        <a:t>.</a:t>
                      </a:r>
                    </a:p>
                  </a:txBody>
                  <a:tcPr marL="29043" marR="29043" marT="29043" marB="2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FE1"/>
                    </a:solidFill>
                  </a:tcPr>
                </a:tc>
              </a:tr>
              <a:tr h="586861">
                <a:tc>
                  <a:txBody>
                    <a:bodyPr/>
                    <a:lstStyle/>
                    <a:p>
                      <a:pPr algn="just" fontAlgn="t"/>
                      <a:r>
                        <a:rPr lang="en-US" sz="1800" b="0" i="0" dirty="0">
                          <a:solidFill>
                            <a:srgbClr val="FF0000"/>
                          </a:solidFill>
                          <a:effectLst/>
                          <a:latin typeface="Arial" panose="020B0604020202020204" pitchFamily="34" charset="0"/>
                          <a:cs typeface="Arial" panose="020B0604020202020204" pitchFamily="34" charset="0"/>
                        </a:rPr>
                        <a:t>AWT </a:t>
                      </a:r>
                      <a:r>
                        <a:rPr lang="en-US" sz="1800" b="1" i="0" dirty="0">
                          <a:solidFill>
                            <a:srgbClr val="FF0000"/>
                          </a:solidFill>
                          <a:effectLst/>
                          <a:latin typeface="Arial" panose="020B0604020202020204" pitchFamily="34" charset="0"/>
                          <a:cs typeface="Arial" panose="020B0604020202020204" pitchFamily="34" charset="0"/>
                        </a:rPr>
                        <a:t>doesn't support pluggable look and feel</a:t>
                      </a:r>
                      <a:r>
                        <a:rPr lang="en-US" sz="1800" b="0" i="0" dirty="0">
                          <a:solidFill>
                            <a:srgbClr val="FF0000"/>
                          </a:solidFill>
                          <a:effectLst/>
                          <a:latin typeface="Arial" panose="020B0604020202020204" pitchFamily="34" charset="0"/>
                          <a:cs typeface="Arial" panose="020B0604020202020204" pitchFamily="34" charset="0"/>
                        </a:rPr>
                        <a:t>.</a:t>
                      </a:r>
                    </a:p>
                  </a:txBody>
                  <a:tcPr marL="29043" marR="29043" marT="29043" marB="2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1800" b="0" i="0">
                          <a:solidFill>
                            <a:srgbClr val="FF0000"/>
                          </a:solidFill>
                          <a:effectLst/>
                          <a:latin typeface="Arial" panose="020B0604020202020204" pitchFamily="34" charset="0"/>
                          <a:cs typeface="Arial" panose="020B0604020202020204" pitchFamily="34" charset="0"/>
                        </a:rPr>
                        <a:t>Swing </a:t>
                      </a:r>
                      <a:r>
                        <a:rPr lang="en-US" sz="1800" b="1" i="0">
                          <a:solidFill>
                            <a:srgbClr val="FF0000"/>
                          </a:solidFill>
                          <a:effectLst/>
                          <a:latin typeface="Arial" panose="020B0604020202020204" pitchFamily="34" charset="0"/>
                          <a:cs typeface="Arial" panose="020B0604020202020204" pitchFamily="34" charset="0"/>
                        </a:rPr>
                        <a:t>supports pluggable look and feel</a:t>
                      </a:r>
                      <a:r>
                        <a:rPr lang="en-US" sz="1800" b="0" i="0">
                          <a:solidFill>
                            <a:srgbClr val="FF0000"/>
                          </a:solidFill>
                          <a:effectLst/>
                          <a:latin typeface="Arial" panose="020B0604020202020204" pitchFamily="34" charset="0"/>
                          <a:cs typeface="Arial" panose="020B0604020202020204" pitchFamily="34" charset="0"/>
                        </a:rPr>
                        <a:t>.</a:t>
                      </a:r>
                    </a:p>
                  </a:txBody>
                  <a:tcPr marL="29043" marR="29043" marT="29043" marB="2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1188861">
                <a:tc>
                  <a:txBody>
                    <a:bodyPr/>
                    <a:lstStyle/>
                    <a:p>
                      <a:pPr algn="just" fontAlgn="t"/>
                      <a:r>
                        <a:rPr lang="en-US" sz="1800" b="0" i="0" dirty="0">
                          <a:solidFill>
                            <a:srgbClr val="FF0000"/>
                          </a:solidFill>
                          <a:effectLst/>
                          <a:latin typeface="Arial" panose="020B0604020202020204" pitchFamily="34" charset="0"/>
                          <a:cs typeface="Arial" panose="020B0604020202020204" pitchFamily="34" charset="0"/>
                        </a:rPr>
                        <a:t>AWT provides </a:t>
                      </a:r>
                      <a:r>
                        <a:rPr lang="en-US" sz="1800" b="1" i="0" dirty="0">
                          <a:solidFill>
                            <a:srgbClr val="FF0000"/>
                          </a:solidFill>
                          <a:effectLst/>
                          <a:latin typeface="Arial" panose="020B0604020202020204" pitchFamily="34" charset="0"/>
                          <a:cs typeface="Arial" panose="020B0604020202020204" pitchFamily="34" charset="0"/>
                        </a:rPr>
                        <a:t>less components</a:t>
                      </a:r>
                      <a:r>
                        <a:rPr lang="en-US" sz="1800" b="0" i="0" dirty="0">
                          <a:solidFill>
                            <a:srgbClr val="FF0000"/>
                          </a:solidFill>
                          <a:effectLst/>
                          <a:latin typeface="Arial" panose="020B0604020202020204" pitchFamily="34" charset="0"/>
                          <a:cs typeface="Arial" panose="020B0604020202020204" pitchFamily="34" charset="0"/>
                        </a:rPr>
                        <a:t> than Swing.</a:t>
                      </a:r>
                    </a:p>
                  </a:txBody>
                  <a:tcPr marL="29043" marR="29043" marT="29043" marB="2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FE1"/>
                    </a:solidFill>
                  </a:tcPr>
                </a:tc>
                <a:tc>
                  <a:txBody>
                    <a:bodyPr/>
                    <a:lstStyle/>
                    <a:p>
                      <a:pPr algn="just" fontAlgn="t"/>
                      <a:r>
                        <a:rPr lang="en-US" sz="1800" b="0" i="0" dirty="0">
                          <a:solidFill>
                            <a:srgbClr val="FF0000"/>
                          </a:solidFill>
                          <a:effectLst/>
                          <a:latin typeface="Arial" panose="020B0604020202020204" pitchFamily="34" charset="0"/>
                          <a:cs typeface="Arial" panose="020B0604020202020204" pitchFamily="34" charset="0"/>
                        </a:rPr>
                        <a:t>Swing provides </a:t>
                      </a:r>
                      <a:r>
                        <a:rPr lang="en-US" sz="1800" b="1" i="0" dirty="0">
                          <a:solidFill>
                            <a:srgbClr val="FF0000"/>
                          </a:solidFill>
                          <a:effectLst/>
                          <a:latin typeface="Arial" panose="020B0604020202020204" pitchFamily="34" charset="0"/>
                          <a:cs typeface="Arial" panose="020B0604020202020204" pitchFamily="34" charset="0"/>
                        </a:rPr>
                        <a:t>more powerful components</a:t>
                      </a:r>
                      <a:r>
                        <a:rPr lang="en-US" sz="1800" b="0" i="0" dirty="0">
                          <a:solidFill>
                            <a:srgbClr val="FF0000"/>
                          </a:solidFill>
                          <a:effectLst/>
                          <a:latin typeface="Arial" panose="020B0604020202020204" pitchFamily="34" charset="0"/>
                          <a:cs typeface="Arial" panose="020B0604020202020204" pitchFamily="34" charset="0"/>
                        </a:rPr>
                        <a:t> such as tables, lists, </a:t>
                      </a:r>
                      <a:r>
                        <a:rPr lang="en-US" sz="1800" b="0" i="0" dirty="0" err="1">
                          <a:solidFill>
                            <a:srgbClr val="FF0000"/>
                          </a:solidFill>
                          <a:effectLst/>
                          <a:latin typeface="Arial" panose="020B0604020202020204" pitchFamily="34" charset="0"/>
                          <a:cs typeface="Arial" panose="020B0604020202020204" pitchFamily="34" charset="0"/>
                        </a:rPr>
                        <a:t>scrollpanes</a:t>
                      </a:r>
                      <a:r>
                        <a:rPr lang="en-US" sz="1800" b="0" i="0" dirty="0">
                          <a:solidFill>
                            <a:srgbClr val="FF0000"/>
                          </a:solidFill>
                          <a:effectLst/>
                          <a:latin typeface="Arial" panose="020B0604020202020204" pitchFamily="34" charset="0"/>
                          <a:cs typeface="Arial" panose="020B0604020202020204" pitchFamily="34" charset="0"/>
                        </a:rPr>
                        <a:t>, </a:t>
                      </a:r>
                      <a:r>
                        <a:rPr lang="en-US" sz="1800" b="0" i="0" dirty="0" err="1">
                          <a:solidFill>
                            <a:srgbClr val="FF0000"/>
                          </a:solidFill>
                          <a:effectLst/>
                          <a:latin typeface="Arial" panose="020B0604020202020204" pitchFamily="34" charset="0"/>
                          <a:cs typeface="Arial" panose="020B0604020202020204" pitchFamily="34" charset="0"/>
                        </a:rPr>
                        <a:t>colorchooser</a:t>
                      </a:r>
                      <a:r>
                        <a:rPr lang="en-US" sz="1800" b="0" i="0" dirty="0">
                          <a:solidFill>
                            <a:srgbClr val="FF0000"/>
                          </a:solidFill>
                          <a:effectLst/>
                          <a:latin typeface="Arial" panose="020B0604020202020204" pitchFamily="34" charset="0"/>
                          <a:cs typeface="Arial" panose="020B0604020202020204" pitchFamily="34" charset="0"/>
                        </a:rPr>
                        <a:t>, </a:t>
                      </a:r>
                      <a:r>
                        <a:rPr lang="en-US" sz="1800" b="0" i="0" dirty="0" err="1">
                          <a:solidFill>
                            <a:srgbClr val="FF0000"/>
                          </a:solidFill>
                          <a:effectLst/>
                          <a:latin typeface="Arial" panose="020B0604020202020204" pitchFamily="34" charset="0"/>
                          <a:cs typeface="Arial" panose="020B0604020202020204" pitchFamily="34" charset="0"/>
                        </a:rPr>
                        <a:t>tabbedpane</a:t>
                      </a:r>
                      <a:r>
                        <a:rPr lang="en-US" sz="1800" b="0" i="0" dirty="0">
                          <a:solidFill>
                            <a:srgbClr val="FF0000"/>
                          </a:solidFill>
                          <a:effectLst/>
                          <a:latin typeface="Arial" panose="020B0604020202020204" pitchFamily="34" charset="0"/>
                          <a:cs typeface="Arial" panose="020B0604020202020204" pitchFamily="34" charset="0"/>
                        </a:rPr>
                        <a:t> etc.</a:t>
                      </a:r>
                    </a:p>
                  </a:txBody>
                  <a:tcPr marL="29043" marR="29043" marT="29043" marB="2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FE1"/>
                    </a:solidFill>
                  </a:tcPr>
                </a:tc>
              </a:tr>
              <a:tr h="1512483">
                <a:tc>
                  <a:txBody>
                    <a:bodyPr/>
                    <a:lstStyle/>
                    <a:p>
                      <a:pPr algn="just" fontAlgn="t"/>
                      <a:r>
                        <a:rPr lang="en-US" sz="1800" b="0" i="0">
                          <a:solidFill>
                            <a:srgbClr val="FF0000"/>
                          </a:solidFill>
                          <a:effectLst/>
                          <a:latin typeface="Arial" panose="020B0604020202020204" pitchFamily="34" charset="0"/>
                          <a:cs typeface="Arial" panose="020B0604020202020204" pitchFamily="34" charset="0"/>
                        </a:rPr>
                        <a:t>AWT </a:t>
                      </a:r>
                      <a:r>
                        <a:rPr lang="en-US" sz="1800" b="1" i="0">
                          <a:solidFill>
                            <a:srgbClr val="FF0000"/>
                          </a:solidFill>
                          <a:effectLst/>
                          <a:latin typeface="Arial" panose="020B0604020202020204" pitchFamily="34" charset="0"/>
                          <a:cs typeface="Arial" panose="020B0604020202020204" pitchFamily="34" charset="0"/>
                        </a:rPr>
                        <a:t>doesn't follows MVC</a:t>
                      </a:r>
                      <a:r>
                        <a:rPr lang="en-US" sz="1800" b="0" i="0">
                          <a:solidFill>
                            <a:srgbClr val="FF0000"/>
                          </a:solidFill>
                          <a:effectLst/>
                          <a:latin typeface="Arial" panose="020B0604020202020204" pitchFamily="34" charset="0"/>
                          <a:cs typeface="Arial" panose="020B0604020202020204" pitchFamily="34" charset="0"/>
                        </a:rPr>
                        <a:t>(Model View Controller) where model represents data, view represents presentation and controller acts as an interface between model and view.</a:t>
                      </a:r>
                    </a:p>
                  </a:txBody>
                  <a:tcPr marL="29043" marR="29043" marT="29043" marB="2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1800" b="0" i="0" dirty="0">
                          <a:solidFill>
                            <a:srgbClr val="FF0000"/>
                          </a:solidFill>
                          <a:effectLst/>
                          <a:latin typeface="Arial" panose="020B0604020202020204" pitchFamily="34" charset="0"/>
                          <a:cs typeface="Arial" panose="020B0604020202020204" pitchFamily="34" charset="0"/>
                        </a:rPr>
                        <a:t>Swing </a:t>
                      </a:r>
                      <a:r>
                        <a:rPr lang="en-US" sz="1800" b="1" i="0" dirty="0">
                          <a:solidFill>
                            <a:srgbClr val="FF0000"/>
                          </a:solidFill>
                          <a:effectLst/>
                          <a:latin typeface="Arial" panose="020B0604020202020204" pitchFamily="34" charset="0"/>
                          <a:cs typeface="Arial" panose="020B0604020202020204" pitchFamily="34" charset="0"/>
                        </a:rPr>
                        <a:t>follows MVC</a:t>
                      </a:r>
                      <a:r>
                        <a:rPr lang="en-US" sz="1800" b="0" i="0" dirty="0">
                          <a:solidFill>
                            <a:srgbClr val="FF0000"/>
                          </a:solidFill>
                          <a:effectLst/>
                          <a:latin typeface="Arial" panose="020B0604020202020204" pitchFamily="34" charset="0"/>
                          <a:cs typeface="Arial" panose="020B0604020202020204" pitchFamily="34" charset="0"/>
                        </a:rPr>
                        <a:t>.</a:t>
                      </a:r>
                    </a:p>
                  </a:txBody>
                  <a:tcPr marL="29043" marR="29043" marT="29043" marB="2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7" name="Rectangle 6"/>
          <p:cNvSpPr/>
          <p:nvPr/>
        </p:nvSpPr>
        <p:spPr>
          <a:xfrm>
            <a:off x="457200" y="381000"/>
            <a:ext cx="7848600" cy="954107"/>
          </a:xfrm>
          <a:prstGeom prst="rect">
            <a:avLst/>
          </a:prstGeom>
        </p:spPr>
        <p:txBody>
          <a:bodyPr wrap="square">
            <a:spAutoFit/>
          </a:bodyPr>
          <a:lstStyle/>
          <a:p>
            <a:r>
              <a:rPr lang="en-US" sz="2800" b="1" dirty="0">
                <a:solidFill>
                  <a:srgbClr val="3366FF"/>
                </a:solidFill>
                <a:latin typeface="Arial" panose="020B0604020202020204" pitchFamily="34" charset="0"/>
                <a:cs typeface="Arial" panose="020B0604020202020204" pitchFamily="34" charset="0"/>
              </a:rPr>
              <a:t>Differences between AWT and Swing</a:t>
            </a:r>
            <a:br>
              <a:rPr lang="en-US" sz="2800" b="1" dirty="0">
                <a:solidFill>
                  <a:srgbClr val="3366FF"/>
                </a:solidFill>
                <a:latin typeface="Arial" panose="020B0604020202020204" pitchFamily="34" charset="0"/>
                <a:cs typeface="Arial" panose="020B0604020202020204" pitchFamily="34" charset="0"/>
              </a:rPr>
            </a:br>
            <a:endParaRPr lang="en-US" sz="2800" dirty="0">
              <a:solidFill>
                <a:srgbClr val="3366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943260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stretch>
            <a:fillRect/>
          </a:stretch>
        </p:blipFill>
        <p:spPr>
          <a:xfrm>
            <a:off x="533400" y="0"/>
            <a:ext cx="7620660" cy="963251"/>
          </a:xfrm>
          <a:prstGeom prst="rect">
            <a:avLst/>
          </a:prstGeom>
        </p:spPr>
      </p:pic>
      <p:pic>
        <p:nvPicPr>
          <p:cNvPr id="6" name="Picture 2" descr="hierarchy of javax swi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762000"/>
            <a:ext cx="8906494" cy="571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309743798"/>
      </p:ext>
    </p:extLst>
  </p:cSld>
  <p:clrMapOvr>
    <a:masterClrMapping/>
  </p:clrMapOvr>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30210</TotalTime>
  <Words>565</Words>
  <Application>Microsoft Office PowerPoint</Application>
  <PresentationFormat>On-screen Show (4:3)</PresentationFormat>
  <Paragraphs>96</Paragraphs>
  <Slides>10</Slides>
  <Notes>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Watermark</vt:lpstr>
      <vt:lpstr>Custom Design</vt:lpstr>
      <vt:lpstr>Slide 1</vt:lpstr>
      <vt:lpstr>Slide 2</vt:lpstr>
      <vt:lpstr>Slide 3</vt:lpstr>
      <vt:lpstr>Slide 4</vt:lpstr>
      <vt:lpstr>Slide 5</vt:lpstr>
      <vt:lpstr>Slide 6</vt:lpstr>
      <vt:lpstr>Slide 7</vt:lpstr>
      <vt:lpstr>Slide 8</vt:lpstr>
      <vt:lpstr>Slide 9</vt:lpstr>
      <vt:lpstr>Slide 10</vt:lpstr>
    </vt:vector>
  </TitlesOfParts>
  <Company>CSE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Overview of Java</dc:title>
  <dc:creator>user</dc:creator>
  <cp:lastModifiedBy>backup</cp:lastModifiedBy>
  <cp:revision>1351</cp:revision>
  <dcterms:created xsi:type="dcterms:W3CDTF">2005-03-22T22:30:11Z</dcterms:created>
  <dcterms:modified xsi:type="dcterms:W3CDTF">2018-05-08T05:24:51Z</dcterms:modified>
</cp:coreProperties>
</file>