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6" r:id="rId13"/>
    <p:sldId id="268" r:id="rId14"/>
    <p:sldId id="269" r:id="rId15"/>
    <p:sldId id="270" r:id="rId16"/>
    <p:sldId id="271" r:id="rId17"/>
    <p:sldId id="272" r:id="rId18"/>
    <p:sldId id="331" r:id="rId19"/>
    <p:sldId id="274" r:id="rId20"/>
    <p:sldId id="275" r:id="rId21"/>
    <p:sldId id="273" r:id="rId22"/>
    <p:sldId id="277" r:id="rId23"/>
    <p:sldId id="280" r:id="rId24"/>
    <p:sldId id="281" r:id="rId25"/>
    <p:sldId id="282" r:id="rId26"/>
    <p:sldId id="283" r:id="rId27"/>
    <p:sldId id="285" r:id="rId28"/>
    <p:sldId id="278" r:id="rId29"/>
    <p:sldId id="284" r:id="rId30"/>
    <p:sldId id="286" r:id="rId31"/>
    <p:sldId id="289" r:id="rId32"/>
    <p:sldId id="288" r:id="rId33"/>
    <p:sldId id="292" r:id="rId34"/>
    <p:sldId id="290" r:id="rId35"/>
    <p:sldId id="326" r:id="rId36"/>
    <p:sldId id="327" r:id="rId37"/>
    <p:sldId id="330" r:id="rId38"/>
    <p:sldId id="328" r:id="rId39"/>
    <p:sldId id="287" r:id="rId40"/>
    <p:sldId id="341" r:id="rId41"/>
    <p:sldId id="294" r:id="rId42"/>
    <p:sldId id="293" r:id="rId43"/>
    <p:sldId id="291" r:id="rId44"/>
    <p:sldId id="300" r:id="rId45"/>
    <p:sldId id="298" r:id="rId46"/>
    <p:sldId id="295" r:id="rId47"/>
    <p:sldId id="312" r:id="rId48"/>
    <p:sldId id="296" r:id="rId49"/>
    <p:sldId id="297" r:id="rId50"/>
    <p:sldId id="299" r:id="rId51"/>
    <p:sldId id="301" r:id="rId52"/>
    <p:sldId id="303" r:id="rId53"/>
    <p:sldId id="336" r:id="rId54"/>
    <p:sldId id="314" r:id="rId55"/>
    <p:sldId id="316" r:id="rId56"/>
    <p:sldId id="315" r:id="rId57"/>
    <p:sldId id="317" r:id="rId58"/>
    <p:sldId id="337" r:id="rId59"/>
    <p:sldId id="338" r:id="rId60"/>
    <p:sldId id="318" r:id="rId61"/>
    <p:sldId id="319" r:id="rId62"/>
    <p:sldId id="320" r:id="rId63"/>
    <p:sldId id="321" r:id="rId64"/>
    <p:sldId id="345" r:id="rId65"/>
    <p:sldId id="346" r:id="rId66"/>
    <p:sldId id="347" r:id="rId67"/>
    <p:sldId id="348" r:id="rId68"/>
    <p:sldId id="349" r:id="rId69"/>
    <p:sldId id="335" r:id="rId70"/>
    <p:sldId id="332" r:id="rId71"/>
    <p:sldId id="333" r:id="rId72"/>
    <p:sldId id="334" r:id="rId73"/>
    <p:sldId id="340" r:id="rId74"/>
    <p:sldId id="342" r:id="rId75"/>
    <p:sldId id="343" r:id="rId76"/>
    <p:sldId id="344" r:id="rId77"/>
    <p:sldId id="339" r:id="rId78"/>
    <p:sldId id="353" r:id="rId79"/>
    <p:sldId id="354" r:id="rId80"/>
    <p:sldId id="356" r:id="rId81"/>
    <p:sldId id="355" r:id="rId82"/>
    <p:sldId id="360" r:id="rId83"/>
    <p:sldId id="357" r:id="rId84"/>
    <p:sldId id="358" r:id="rId85"/>
    <p:sldId id="359" r:id="rId86"/>
    <p:sldId id="362" r:id="rId87"/>
    <p:sldId id="363" r:id="rId88"/>
    <p:sldId id="361" r:id="rId89"/>
    <p:sldId id="364" r:id="rId90"/>
    <p:sldId id="365" r:id="rId91"/>
    <p:sldId id="366" r:id="rId92"/>
    <p:sldId id="367" r:id="rId93"/>
    <p:sldId id="369" r:id="rId94"/>
    <p:sldId id="368" r:id="rId95"/>
    <p:sldId id="370" r:id="rId96"/>
    <p:sldId id="371" r:id="rId97"/>
    <p:sldId id="372" r:id="rId98"/>
    <p:sldId id="373" r:id="rId99"/>
    <p:sldId id="374" r:id="rId100"/>
    <p:sldId id="375" r:id="rId101"/>
    <p:sldId id="376"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tableStyles" Target="tableStyle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05-25T17:04:30"/>
    </inkml:context>
    <inkml:brush xml:id="br0">
      <inkml:brushProperty name="width" value="0.05292" units="cm"/>
      <inkml:brushProperty name="height" value="0.05292" units="cm"/>
      <inkml:brushProperty name="color" value="#FF0000"/>
    </inkml:brush>
  </inkml:definitions>
  <inkml:trace contextRef="#ctx0" brushRef="#br0">1007 305,'64'0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05-25T17:04:30"/>
    </inkml:context>
    <inkml:brush xml:id="br0">
      <inkml:brushProperty name="width" value="0.05292" units="cm"/>
      <inkml:brushProperty name="height" value="0.05292" units="cm"/>
      <inkml:brushProperty name="color" value="#FF0000"/>
    </inkml:brush>
  </inkml:definitions>
  <inkml:trace contextRef="#ctx0" brushRef="#br0">396 359,'48'0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DDF61F-DBF2-4767-9878-F288DAF88122}"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DDF61F-DBF2-4767-9878-F288DAF88122}"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DDF61F-DBF2-4767-9878-F288DAF88122}"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DDF61F-DBF2-4767-9878-F288DAF88122}"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DF61F-DBF2-4767-9878-F288DAF88122}"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DDF61F-DBF2-4767-9878-F288DAF88122}"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DDF61F-DBF2-4767-9878-F288DAF88122}" type="datetimeFigureOut">
              <a:rPr lang="en-IN" smtClean="0"/>
              <a:t>08-06-2022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DDF61F-DBF2-4767-9878-F288DAF88122}" type="datetimeFigureOut">
              <a:rPr lang="en-IN" smtClean="0"/>
              <a:t>08-06-2022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DF61F-DBF2-4767-9878-F288DAF88122}" type="datetimeFigureOut">
              <a:rPr lang="en-IN" smtClean="0"/>
              <a:t>08-06-2022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DF61F-DBF2-4767-9878-F288DAF88122}"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DF61F-DBF2-4767-9878-F288DAF88122}"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5BC93-8171-45AB-9889-4CE9A6D3A96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DF61F-DBF2-4767-9878-F288DAF88122}" type="datetimeFigureOut">
              <a:rPr lang="en-IN" smtClean="0"/>
              <a:t>08-06-2022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5BC93-8171-45AB-9889-4CE9A6D3A96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customXml" Target="../ink/ink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customXml" Target="../ink/ink2.xml"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4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4.xml" /></Relationships>
</file>

<file path=ppt/slides/_rels/slide5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2.xml" /><Relationship Id="rId6" Type="http://schemas.openxmlformats.org/officeDocument/2006/relationships/image" Target="../media/image30.png" /><Relationship Id="rId5" Type="http://schemas.openxmlformats.org/officeDocument/2006/relationships/image" Target="../media/image34.png" /><Relationship Id="rId4" Type="http://schemas.openxmlformats.org/officeDocument/2006/relationships/image" Target="../media/image33.pn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78777" y="561703"/>
            <a:ext cx="5394960" cy="707886"/>
          </a:xfrm>
          <a:prstGeom prst="rect">
            <a:avLst/>
          </a:prstGeom>
          <a:noFill/>
        </p:spPr>
        <p:txBody>
          <a:bodyPr wrap="square" rtlCol="0">
            <a:spAutoFit/>
          </a:bodyPr>
          <a:lstStyle/>
          <a:p>
            <a:pPr algn="ctr"/>
            <a:r>
              <a:rPr lang="en-US" sz="4000" b="1" dirty="0">
                <a:solidFill>
                  <a:srgbClr val="FF0000"/>
                </a:solidFill>
              </a:rPr>
              <a:t>8086 MICROPROCESSOR</a:t>
            </a:r>
            <a:endParaRPr lang="en-IN" sz="4000" b="1" dirty="0">
              <a:solidFill>
                <a:srgbClr val="FF0000"/>
              </a:solidFill>
            </a:endParaRPr>
          </a:p>
        </p:txBody>
      </p:sp>
      <p:sp>
        <p:nvSpPr>
          <p:cNvPr id="6" name="Rectangle 5"/>
          <p:cNvSpPr/>
          <p:nvPr/>
        </p:nvSpPr>
        <p:spPr>
          <a:xfrm>
            <a:off x="1559548" y="1269589"/>
            <a:ext cx="1431802" cy="523220"/>
          </a:xfrm>
          <a:prstGeom prst="rect">
            <a:avLst/>
          </a:prstGeom>
          <a:solidFill>
            <a:srgbClr val="FF0000"/>
          </a:solidFill>
        </p:spPr>
        <p:txBody>
          <a:bodyPr wrap="none">
            <a:spAutoFit/>
          </a:bodyPr>
          <a:lstStyle/>
          <a:p>
            <a:r>
              <a:rPr lang="en-US" sz="2800" dirty="0"/>
              <a:t>Unit - III </a:t>
            </a:r>
            <a:endParaRPr lang="en-IN" sz="2800" dirty="0"/>
          </a:p>
        </p:txBody>
      </p:sp>
      <p:sp>
        <p:nvSpPr>
          <p:cNvPr id="7" name="Rectangle 6"/>
          <p:cNvSpPr/>
          <p:nvPr/>
        </p:nvSpPr>
        <p:spPr>
          <a:xfrm>
            <a:off x="1559548" y="1988752"/>
            <a:ext cx="10432155" cy="4154984"/>
          </a:xfrm>
          <a:prstGeom prst="rect">
            <a:avLst/>
          </a:prstGeom>
          <a:solidFill>
            <a:srgbClr val="00B050"/>
          </a:solidFill>
        </p:spPr>
        <p:txBody>
          <a:bodyPr wrap="square">
            <a:spAutoFit/>
          </a:bodyPr>
          <a:lstStyle/>
          <a:p>
            <a:pPr marL="285750" indent="-285750">
              <a:buFont typeface="Arial" panose="020B0604020202020204" pitchFamily="34" charset="0"/>
              <a:buChar char="•"/>
            </a:pPr>
            <a:r>
              <a:rPr lang="en-US" sz="2400" dirty="0"/>
              <a:t>16-bit Microprocessors (8086 )</a:t>
            </a:r>
          </a:p>
          <a:p>
            <a:pPr marL="285750" indent="-285750">
              <a:buFont typeface="Arial" panose="020B0604020202020204" pitchFamily="34" charset="0"/>
              <a:buChar char="•"/>
            </a:pPr>
            <a:r>
              <a:rPr lang="en-US" sz="2400" dirty="0"/>
              <a:t>Architecture</a:t>
            </a:r>
          </a:p>
          <a:p>
            <a:pPr marL="285750" indent="-285750">
              <a:buFont typeface="Arial" panose="020B0604020202020204" pitchFamily="34" charset="0"/>
              <a:buChar char="•"/>
            </a:pPr>
            <a:r>
              <a:rPr lang="en-US" sz="2400" dirty="0"/>
              <a:t>Pin diagram</a:t>
            </a:r>
          </a:p>
          <a:p>
            <a:pPr marL="285750" indent="-285750">
              <a:buFont typeface="Arial" panose="020B0604020202020204" pitchFamily="34" charset="0"/>
              <a:buChar char="•"/>
            </a:pPr>
            <a:r>
              <a:rPr lang="en-US" sz="2400" dirty="0"/>
              <a:t>Physical address </a:t>
            </a:r>
          </a:p>
          <a:p>
            <a:pPr marL="285750" indent="-285750">
              <a:buFont typeface="Arial" panose="020B0604020202020204" pitchFamily="34" charset="0"/>
              <a:buChar char="•"/>
            </a:pPr>
            <a:r>
              <a:rPr lang="en-US" sz="2400" dirty="0"/>
              <a:t>Segmentation</a:t>
            </a:r>
          </a:p>
          <a:p>
            <a:pPr marL="285750" indent="-285750">
              <a:buFont typeface="Arial" panose="020B0604020202020204" pitchFamily="34" charset="0"/>
              <a:buChar char="•"/>
            </a:pPr>
            <a:r>
              <a:rPr lang="en-US" sz="2400" dirty="0"/>
              <a:t>Memory organization </a:t>
            </a:r>
          </a:p>
          <a:p>
            <a:pPr marL="285750" indent="-285750">
              <a:buFont typeface="Arial" panose="020B0604020202020204" pitchFamily="34" charset="0"/>
              <a:buChar char="•"/>
            </a:pPr>
            <a:r>
              <a:rPr lang="en-US" sz="2400" dirty="0"/>
              <a:t>Bus cycle </a:t>
            </a:r>
          </a:p>
          <a:p>
            <a:pPr marL="285750" indent="-285750">
              <a:buFont typeface="Arial" panose="020B0604020202020204" pitchFamily="34" charset="0"/>
              <a:buChar char="•"/>
            </a:pPr>
            <a:r>
              <a:rPr lang="en-US" sz="2400" dirty="0"/>
              <a:t>Instruction set </a:t>
            </a:r>
          </a:p>
          <a:p>
            <a:pPr marL="285750" indent="-285750">
              <a:buFont typeface="Arial" panose="020B0604020202020204" pitchFamily="34" charset="0"/>
              <a:buChar char="•"/>
            </a:pPr>
            <a:r>
              <a:rPr lang="en-US" sz="2400" dirty="0"/>
              <a:t>Addressing modes</a:t>
            </a:r>
          </a:p>
          <a:p>
            <a:pPr marL="285750" indent="-285750">
              <a:buFont typeface="Arial" panose="020B0604020202020204" pitchFamily="34" charset="0"/>
              <a:buChar char="•"/>
            </a:pPr>
            <a:r>
              <a:rPr lang="en-US" sz="2400" dirty="0"/>
              <a:t>Assembly Language Programming of 8086</a:t>
            </a:r>
          </a:p>
          <a:p>
            <a:pPr marL="285750" indent="-285750">
              <a:buFont typeface="Arial" panose="020B0604020202020204" pitchFamily="34" charset="0"/>
              <a:buChar char="•"/>
            </a:pPr>
            <a:r>
              <a:rPr lang="en-US" sz="2400" dirty="0"/>
              <a:t>Comparison of 8086 &amp; 8088</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188" y="2024517"/>
            <a:ext cx="11192435" cy="2667012"/>
          </a:xfrm>
          <a:prstGeom prst="rect">
            <a:avLst/>
          </a:prstGeom>
        </p:spPr>
        <p:txBody>
          <a:bodyPr wrap="square">
            <a:spAutoFit/>
          </a:bodyPr>
          <a:lstStyle/>
          <a:p>
            <a:pPr marL="30480" marR="30480" algn="just">
              <a:lnSpc>
                <a:spcPct val="107000"/>
              </a:lnSpc>
              <a:spcBef>
                <a:spcPts val="600"/>
              </a:spcBef>
              <a:spcAft>
                <a:spcPts val="720"/>
              </a:spcAft>
            </a:pP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Control flags controls the operations of the execution unit. Following is the list of control flags −</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Trap flag</a:t>
            </a: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 − It is used for single step control and allows the user to execute one instruction at a time for debugging. If it is set, then the program can be run in a single step mode.</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Interrupt flag</a:t>
            </a: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 − It is an interrupt enable/disable flag, i.e. used to allow/prohibit the interruption of a program. It is set to 1 for interrupt enabled condition and set to 0 for interrupt disabled condition.</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Direction flag</a:t>
            </a: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 − It is used in string operation. As the name suggests when it is set then string bytes are accessed from the higher memory address to the lower memory address and vice-a-versa.</a:t>
            </a:r>
            <a:endParaRPr lang="en-IN"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1571580" y="1032926"/>
            <a:ext cx="2016899" cy="467629"/>
          </a:xfrm>
          <a:prstGeom prst="rect">
            <a:avLst/>
          </a:prstGeom>
        </p:spPr>
        <p:txBody>
          <a:bodyPr wrap="none">
            <a:spAutoFit/>
          </a:bodyPr>
          <a:lstStyle/>
          <a:p>
            <a:pPr>
              <a:lnSpc>
                <a:spcPct val="107000"/>
              </a:lnSpc>
              <a:spcAft>
                <a:spcPts val="800"/>
              </a:spcAft>
            </a:pP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Control Flags</a:t>
            </a:r>
            <a:endParaRPr lang="en-IN"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2591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35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086 Microprocessor"/>
          <p:cNvPicPr/>
          <p:nvPr/>
        </p:nvPicPr>
        <p:blipFill>
          <a:blip r:embed="rId2">
            <a:extLst>
              <a:ext uri="{28A0092B-C50C-407E-A947-70E740481C1C}">
                <a14:useLocalDpi xmlns:a14="http://schemas.microsoft.com/office/drawing/2010/main" val="0"/>
              </a:ext>
            </a:extLst>
          </a:blip>
          <a:srcRect/>
          <a:stretch>
            <a:fillRect/>
          </a:stretch>
        </p:blipFill>
        <p:spPr bwMode="auto">
          <a:xfrm>
            <a:off x="1571624" y="875800"/>
            <a:ext cx="8395335" cy="5760131"/>
          </a:xfrm>
          <a:prstGeom prst="rect">
            <a:avLst/>
          </a:prstGeom>
          <a:noFill/>
          <a:ln>
            <a:noFill/>
          </a:ln>
        </p:spPr>
      </p:pic>
      <p:sp>
        <p:nvSpPr>
          <p:cNvPr id="5" name="Rectangle 4"/>
          <p:cNvSpPr/>
          <p:nvPr/>
        </p:nvSpPr>
        <p:spPr>
          <a:xfrm>
            <a:off x="1414870" y="212643"/>
            <a:ext cx="9623244" cy="487506"/>
          </a:xfrm>
          <a:prstGeom prst="rect">
            <a:avLst/>
          </a:prstGeom>
        </p:spPr>
        <p:txBody>
          <a:bodyPr wrap="square">
            <a:spAutoFit/>
          </a:bodyPr>
          <a:lstStyle/>
          <a:p>
            <a:pPr algn="just">
              <a:lnSpc>
                <a:spcPct val="107000"/>
              </a:lnSpc>
              <a:spcAft>
                <a:spcPts val="800"/>
              </a:spcAft>
            </a:pPr>
            <a:r>
              <a:rPr lang="en-IN" sz="2400"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Block Diagram of Intel 8086 Microprocessor (8086 Architecture)</a:t>
            </a:r>
            <a:endParaRPr lang="en-IN"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a:spLocks noChangeArrowheads="1"/>
          </p:cNvSpPr>
          <p:nvPr/>
        </p:nvSpPr>
        <p:spPr bwMode="auto">
          <a:xfrm>
            <a:off x="2599508" y="372019"/>
            <a:ext cx="8490857" cy="610715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media.geeksforgeeks.org/wp-content/uploads/pin_diagram_of_8086-1-1.png"/>
          <p:cNvPicPr/>
          <p:nvPr/>
        </p:nvPicPr>
        <p:blipFill>
          <a:blip r:embed="rId2">
            <a:extLst>
              <a:ext uri="{28A0092B-C50C-407E-A947-70E740481C1C}">
                <a14:useLocalDpi xmlns:a14="http://schemas.microsoft.com/office/drawing/2010/main" val="0"/>
              </a:ext>
            </a:extLst>
          </a:blip>
          <a:srcRect/>
          <a:stretch>
            <a:fillRect/>
          </a:stretch>
        </p:blipFill>
        <p:spPr bwMode="auto">
          <a:xfrm>
            <a:off x="2193470" y="1529851"/>
            <a:ext cx="6859089" cy="5328149"/>
          </a:xfrm>
          <a:prstGeom prst="rect">
            <a:avLst/>
          </a:prstGeom>
          <a:noFill/>
          <a:ln>
            <a:noFill/>
          </a:ln>
        </p:spPr>
      </p:pic>
      <p:sp>
        <p:nvSpPr>
          <p:cNvPr id="5" name="Rectangle 4"/>
          <p:cNvSpPr/>
          <p:nvPr/>
        </p:nvSpPr>
        <p:spPr>
          <a:xfrm>
            <a:off x="2193470" y="465326"/>
            <a:ext cx="7734810" cy="467629"/>
          </a:xfrm>
          <a:prstGeom prst="rect">
            <a:avLst/>
          </a:prstGeom>
        </p:spPr>
        <p:txBody>
          <a:bodyPr wrap="none">
            <a:spAutoFit/>
          </a:bodyPr>
          <a:lstStyle/>
          <a:p>
            <a:pPr fontAlgn="base">
              <a:lnSpc>
                <a:spcPct val="107000"/>
              </a:lnSpc>
              <a:spcAft>
                <a:spcPts val="750"/>
              </a:spcAft>
            </a:pPr>
            <a:r>
              <a:rPr lang="en-IN" sz="2400" dirty="0">
                <a:solidFill>
                  <a:srgbClr val="C00000"/>
                </a:solidFill>
                <a:latin typeface="var(--font-din)"/>
                <a:ea typeface="Times New Roman" panose="02020603050405020304" pitchFamily="18" charset="0"/>
                <a:cs typeface="Times New Roman" panose="02020603050405020304" pitchFamily="18" charset="0"/>
              </a:rPr>
              <a:t>Pin diagram of 8086 microprocessor is as given below: </a:t>
            </a:r>
            <a:endParaRPr lang="en-IN"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1377" y="205678"/>
            <a:ext cx="8156400" cy="523220"/>
          </a:xfrm>
          <a:prstGeom prst="rect">
            <a:avLst/>
          </a:prstGeom>
        </p:spPr>
        <p:txBody>
          <a:bodyPr wrap="none">
            <a:spAutoFit/>
          </a:bodyPr>
          <a:lstStyle/>
          <a:p>
            <a:pPr fontAlgn="base">
              <a:spcAft>
                <a:spcPts val="0"/>
              </a:spcAft>
            </a:pPr>
            <a:r>
              <a:rPr lang="en-IN" sz="2800" b="1" dirty="0">
                <a:solidFill>
                  <a:srgbClr val="C00000"/>
                </a:solidFill>
                <a:latin typeface="Arial" panose="020B0604020202020204" pitchFamily="34" charset="0"/>
                <a:ea typeface="Times New Roman" panose="02020603050405020304" pitchFamily="18" charset="0"/>
              </a:rPr>
              <a:t>Memory Segmentation in 8086 Microprocessor</a:t>
            </a:r>
            <a:endParaRPr lang="en-IN" sz="2800" b="1" dirty="0">
              <a:solidFill>
                <a:srgbClr val="C00000"/>
              </a:solidFill>
              <a:latin typeface="Times New Roman" panose="02020603050405020304" pitchFamily="18" charset="0"/>
              <a:ea typeface="Times New Roman" panose="02020603050405020304" pitchFamily="18" charset="0"/>
            </a:endParaRPr>
          </a:p>
        </p:txBody>
      </p:sp>
      <p:sp>
        <p:nvSpPr>
          <p:cNvPr id="6" name="Rectangle 5"/>
          <p:cNvSpPr/>
          <p:nvPr/>
        </p:nvSpPr>
        <p:spPr>
          <a:xfrm>
            <a:off x="504731" y="824734"/>
            <a:ext cx="11421658" cy="1277786"/>
          </a:xfrm>
          <a:prstGeom prst="rect">
            <a:avLst/>
          </a:prstGeom>
        </p:spPr>
        <p:txBody>
          <a:bodyPr wrap="square">
            <a:spAutoFit/>
          </a:bodyPr>
          <a:lstStyle/>
          <a:p>
            <a:pPr fontAlgn="base">
              <a:lnSpc>
                <a:spcPct val="107000"/>
              </a:lnSpc>
              <a:spcAft>
                <a:spcPts val="0"/>
              </a:spcAft>
            </a:pPr>
            <a:r>
              <a:rPr lang="en-IN" b="1" spc="1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Segmentation</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t>
            </a:r>
            <a:r>
              <a:rPr lang="en-IN" spc="1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is the process in which the main memory of the computer is logically divided into different segments and each segment has its own base address. It is basically used to enhance the speed of execution of the computer system, so that the processor is able to fetch and execute the data from the memory easily and fast.</a:t>
            </a:r>
            <a:endParaRPr lang="en-IN" sz="1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04731" y="2102520"/>
            <a:ext cx="10977520" cy="646331"/>
          </a:xfrm>
          <a:prstGeom prst="rect">
            <a:avLst/>
          </a:prstGeom>
        </p:spPr>
        <p:txBody>
          <a:bodyPr wrap="square">
            <a:spAutoFit/>
          </a:bodyPr>
          <a:lstStyle/>
          <a:p>
            <a:r>
              <a:rPr lang="en-IN" b="1" spc="1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Need for Segmentation</a:t>
            </a: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t>
            </a:r>
            <a:b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br>
            <a:r>
              <a:rPr lang="en-IN" spc="1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The Bus Interface Unit (BIU) contains four 16 bit special purpose registers called as Segment Registers</a:t>
            </a:r>
            <a:endParaRPr lang="en-IN" dirty="0">
              <a:solidFill>
                <a:srgbClr val="00B050"/>
              </a:solidFill>
            </a:endParaRPr>
          </a:p>
        </p:txBody>
      </p:sp>
      <p:sp>
        <p:nvSpPr>
          <p:cNvPr id="8" name="Rectangle 7"/>
          <p:cNvSpPr/>
          <p:nvPr/>
        </p:nvSpPr>
        <p:spPr>
          <a:xfrm>
            <a:off x="579294" y="2990898"/>
            <a:ext cx="9000565" cy="2759602"/>
          </a:xfrm>
          <a:prstGeom prst="rect">
            <a:avLst/>
          </a:prstGeom>
        </p:spPr>
        <p:txBody>
          <a:bodyPr wrap="square">
            <a:spAutoFit/>
          </a:bodyPr>
          <a:lstStyle/>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Code segment register (CS):</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used for addressing memory location in the code segment of the memory, where the executable program is stored.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Data segment register (DS):</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points to the data segment of the memory where the data is stored.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Extra Segment Register (ES):</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also refers to a segment in the memory which is another data segment in the memory.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Stack Segment Register (SS):</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used for addressing stack segment of the memory. The stack segment is that segment of memory which is used to store stack data.</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447" y="759453"/>
            <a:ext cx="10896600" cy="3671518"/>
          </a:xfrm>
          <a:prstGeom prst="rect">
            <a:avLst/>
          </a:prstGeom>
        </p:spPr>
        <p:txBody>
          <a:bodyPr wrap="square">
            <a:spAutoFit/>
          </a:bodyPr>
          <a:lstStyle/>
          <a:p>
            <a:pPr fontAlgn="base">
              <a:lnSpc>
                <a:spcPct val="107000"/>
              </a:lnSpc>
              <a:spcAft>
                <a:spcPts val="750"/>
              </a:spcAf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The number of address lines in 8086 is 20, 8086 BIU will send 20bit address, so as to access one of the 1MB memory locations. </a:t>
            </a:r>
          </a:p>
          <a:p>
            <a:pPr fontAlgn="base">
              <a:lnSpc>
                <a:spcPct val="107000"/>
              </a:lnSpc>
              <a:spcAft>
                <a:spcPts val="750"/>
              </a:spcAf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The four segment registers actually contain the upper 16 bits of the starting addresses of the four memory segments of 64 KB each with which the 8086 is working at that instant of time. </a:t>
            </a:r>
          </a:p>
          <a:p>
            <a:pPr fontAlgn="base">
              <a:lnSpc>
                <a:spcPct val="107000"/>
              </a:lnSpc>
              <a:spcAft>
                <a:spcPts val="750"/>
              </a:spcAf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 segment is a logical unit of memory that may be up to 64 kilobytes long. </a:t>
            </a:r>
          </a:p>
          <a:p>
            <a:pPr fontAlgn="base">
              <a:lnSpc>
                <a:spcPct val="107000"/>
              </a:lnSpc>
              <a:spcAft>
                <a:spcPts val="750"/>
              </a:spcAf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Each segment is made up of contiguous memory locations. </a:t>
            </a:r>
          </a:p>
          <a:p>
            <a:pPr fontAlgn="base">
              <a:lnSpc>
                <a:spcPct val="107000"/>
              </a:lnSpc>
              <a:spcAft>
                <a:spcPts val="750"/>
              </a:spcAf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It is an independent, separately addressable unit. Starting address will always be changing. It will not be fixed.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Note that the 8086 does not work the whole 1MB memory at any given time. </a:t>
            </a:r>
          </a:p>
          <a:p>
            <a:pPr fontAlgn="base">
              <a:lnSpc>
                <a:spcPct val="107000"/>
              </a:lnSpc>
              <a:spcAft>
                <a:spcPts val="750"/>
              </a:spcAft>
            </a:pP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However, it works only with four 64KB segments within the whole 1MB memory.</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847" y="141565"/>
            <a:ext cx="11300012" cy="373757"/>
          </a:xfrm>
          <a:prstGeom prst="rect">
            <a:avLst/>
          </a:prstGeom>
        </p:spPr>
        <p:txBody>
          <a:bodyPr wrap="square">
            <a:spAutoFit/>
          </a:bodyPr>
          <a:lstStyle/>
          <a:p>
            <a:pPr fontAlgn="base">
              <a:lnSpc>
                <a:spcPct val="107000"/>
              </a:lnSpc>
              <a:spcAft>
                <a:spcPts val="750"/>
              </a:spcAft>
            </a:pPr>
            <a:r>
              <a:rPr lang="en-IN" spc="1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Below is the one way of positioning four 64 kilobyte segments within the 1M byte memory space of an 8086.</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descr="https://media.geeksforgeeks.org/wp-content/uploads/Screenshot-from-2018-05-10-09-52-1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343" y="771992"/>
            <a:ext cx="10285904" cy="55615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6057" y="1126957"/>
            <a:ext cx="10850879" cy="4905958"/>
          </a:xfrm>
          <a:prstGeom prst="rect">
            <a:avLst/>
          </a:prstGeom>
        </p:spPr>
        <p:txBody>
          <a:bodyPr wrap="square">
            <a:spAutoFit/>
          </a:bodyPr>
          <a:lstStyle/>
          <a:p>
            <a:pPr marL="228600" fontAlgn="base">
              <a:lnSpc>
                <a:spcPct val="107000"/>
              </a:lnSpc>
              <a:spcAft>
                <a:spcPts val="0"/>
              </a:spcAf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t>
            </a:r>
          </a:p>
          <a:p>
            <a:pPr marL="228600" fontAlgn="base">
              <a:lnSpc>
                <a:spcPct val="107000"/>
              </a:lnSpc>
              <a:spcAft>
                <a:spcPts val="0"/>
              </a:spcAf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The main advantages of segmentation are as follows: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Aft>
                <a:spcPts val="0"/>
              </a:spcAft>
              <a:buSzPts val="1000"/>
              <a:buFont typeface="Wingdings" panose="05000000000000000000" pitchFamily="2" charset="2"/>
              <a:buChar char="Ø"/>
              <a:tabLst>
                <a:tab pos="9144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It provides a powerful memory management mechanism.</a:t>
            </a:r>
            <a:endParaRPr lang="en-IN" sz="200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Aft>
                <a:spcPts val="0"/>
              </a:spcAft>
              <a:buSzPts val="1000"/>
              <a:buFont typeface="Wingdings" panose="05000000000000000000" pitchFamily="2" charset="2"/>
              <a:buChar char="Ø"/>
              <a:tabLst>
                <a:tab pos="9144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Data related or stack related operations can be performed in different segments.</a:t>
            </a:r>
            <a:endParaRPr lang="en-IN" sz="200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Aft>
                <a:spcPts val="0"/>
              </a:spcAft>
              <a:buSzPts val="1000"/>
              <a:buFont typeface="Wingdings" panose="05000000000000000000" pitchFamily="2" charset="2"/>
              <a:buChar char="Ø"/>
              <a:tabLst>
                <a:tab pos="9144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Code related operation can be done in separate code segments.</a:t>
            </a:r>
            <a:endParaRPr lang="en-IN" sz="200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Aft>
                <a:spcPts val="0"/>
              </a:spcAft>
              <a:buSzPts val="1000"/>
              <a:buFont typeface="Wingdings" panose="05000000000000000000" pitchFamily="2" charset="2"/>
              <a:buChar char="Ø"/>
              <a:tabLst>
                <a:tab pos="9144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It allows to processes to easily share data.</a:t>
            </a:r>
            <a:endParaRPr lang="en-IN" sz="200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Aft>
                <a:spcPts val="0"/>
              </a:spcAft>
              <a:buSzPts val="1000"/>
              <a:buFont typeface="Wingdings" panose="05000000000000000000" pitchFamily="2" charset="2"/>
              <a:buChar char="Ø"/>
              <a:tabLst>
                <a:tab pos="9144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It allows to extend the address ability of the processor, i.e. segmentation allows the use of 16 bit registers to give an addressing capability of 1 Megabytes. Without segmentation, it would require 20 bit registers.</a:t>
            </a:r>
            <a:endParaRPr lang="en-IN" sz="200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Aft>
                <a:spcPts val="0"/>
              </a:spcAft>
              <a:buSzPts val="1000"/>
              <a:buFont typeface="Wingdings" panose="05000000000000000000" pitchFamily="2" charset="2"/>
              <a:buChar char="Ø"/>
              <a:tabLst>
                <a:tab pos="914400" algn="l"/>
              </a:tabLst>
            </a:pPr>
            <a:r>
              <a:rPr lang="en-IN" sz="200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It is possible to enhance the memory size of code data or stack segments beyond 64 KB by allotting more than one segment for each area.</a:t>
            </a:r>
            <a:endParaRPr lang="en-IN" sz="200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97227" y="540323"/>
            <a:ext cx="3813865" cy="369332"/>
          </a:xfrm>
          <a:prstGeom prst="rect">
            <a:avLst/>
          </a:prstGeom>
        </p:spPr>
        <p:txBody>
          <a:bodyPr wrap="none">
            <a:spAutoFit/>
          </a:bodyPr>
          <a:lstStyle/>
          <a:p>
            <a:r>
              <a:rPr lang="en-IN" b="1" spc="1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Advantages of the Segmentation</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7945" y="305191"/>
            <a:ext cx="7209731" cy="461665"/>
          </a:xfrm>
          <a:prstGeom prst="rect">
            <a:avLst/>
          </a:prstGeom>
        </p:spPr>
        <p:txBody>
          <a:bodyPr wrap="none">
            <a:spAutoFit/>
          </a:bodyPr>
          <a:lstStyle/>
          <a:p>
            <a:r>
              <a:rPr lang="en-US" sz="2400" b="0" i="0" dirty="0">
                <a:solidFill>
                  <a:srgbClr val="C00000"/>
                </a:solidFill>
                <a:effectLst/>
                <a:latin typeface="Segoe UI" panose="020B0502040204020203" pitchFamily="34" charset="0"/>
              </a:rPr>
              <a:t>physical address calculation in 8086 Microprocessor</a:t>
            </a:r>
          </a:p>
        </p:txBody>
      </p:sp>
      <p:pic>
        <p:nvPicPr>
          <p:cNvPr id="5" name="Picture 4" descr="Memory organization in 8086 microprocessor - 20-bit Physical address generation in 8086 microprocessor."/>
          <p:cNvPicPr/>
          <p:nvPr/>
        </p:nvPicPr>
        <p:blipFill>
          <a:blip r:embed="rId2">
            <a:extLst>
              <a:ext uri="{28A0092B-C50C-407E-A947-70E740481C1C}">
                <a14:useLocalDpi xmlns:a14="http://schemas.microsoft.com/office/drawing/2010/main" val="0"/>
              </a:ext>
            </a:extLst>
          </a:blip>
          <a:srcRect/>
          <a:stretch>
            <a:fillRect/>
          </a:stretch>
        </p:blipFill>
        <p:spPr bwMode="auto">
          <a:xfrm>
            <a:off x="755985" y="1001487"/>
            <a:ext cx="10916061" cy="5103478"/>
          </a:xfrm>
          <a:prstGeom prst="rect">
            <a:avLst/>
          </a:prstGeom>
          <a:noFill/>
          <a:ln>
            <a:noFill/>
          </a:ln>
        </p:spPr>
      </p:pic>
    </p:spTree>
    <p:extLst>
      <p:ext uri="{BB962C8B-B14F-4D97-AF65-F5344CB8AC3E}">
        <p14:creationId xmlns:p14="http://schemas.microsoft.com/office/powerpoint/2010/main" val="17710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97945" y="305191"/>
            <a:ext cx="7209731" cy="461665"/>
          </a:xfrm>
          <a:prstGeom prst="rect">
            <a:avLst/>
          </a:prstGeom>
        </p:spPr>
        <p:txBody>
          <a:bodyPr wrap="none">
            <a:spAutoFit/>
          </a:bodyPr>
          <a:lstStyle/>
          <a:p>
            <a:r>
              <a:rPr lang="en-US" sz="2400" b="0" i="0" dirty="0">
                <a:solidFill>
                  <a:srgbClr val="C00000"/>
                </a:solidFill>
                <a:effectLst/>
                <a:latin typeface="Segoe UI" panose="020B0502040204020203" pitchFamily="34" charset="0"/>
              </a:rPr>
              <a:t>physical address calculation in 8086 Microprocessor</a:t>
            </a:r>
          </a:p>
        </p:txBody>
      </p:sp>
      <p:sp>
        <p:nvSpPr>
          <p:cNvPr id="5" name="Rectangle 4"/>
          <p:cNvSpPr/>
          <p:nvPr/>
        </p:nvSpPr>
        <p:spPr>
          <a:xfrm>
            <a:off x="944879" y="939913"/>
            <a:ext cx="10615749" cy="923330"/>
          </a:xfrm>
          <a:prstGeom prst="rect">
            <a:avLst/>
          </a:prstGeom>
        </p:spPr>
        <p:txBody>
          <a:bodyPr wrap="square">
            <a:spAutoFit/>
          </a:bodyPr>
          <a:lstStyle/>
          <a:p>
            <a:r>
              <a:rPr lang="en-US" b="0" i="0" dirty="0">
                <a:solidFill>
                  <a:srgbClr val="002060"/>
                </a:solidFill>
                <a:effectLst/>
                <a:latin typeface="Segoe UI" panose="020B0502040204020203" pitchFamily="34" charset="0"/>
              </a:rPr>
              <a:t>1.The value of Code Segment (CS) Register is 4042H and the value of different offsets is as follows:</a:t>
            </a:r>
            <a:br>
              <a:rPr lang="en-US" dirty="0">
                <a:solidFill>
                  <a:srgbClr val="002060"/>
                </a:solidFill>
              </a:rPr>
            </a:br>
            <a:r>
              <a:rPr lang="en-US" b="0" i="0" dirty="0">
                <a:solidFill>
                  <a:srgbClr val="002060"/>
                </a:solidFill>
                <a:effectLst/>
                <a:latin typeface="Segoe UI" panose="020B0502040204020203" pitchFamily="34" charset="0"/>
              </a:rPr>
              <a:t>BX: 2025H , IP: 0580H , DI: 4247H</a:t>
            </a:r>
            <a:br>
              <a:rPr lang="en-US" dirty="0">
                <a:solidFill>
                  <a:srgbClr val="002060"/>
                </a:solidFill>
              </a:rPr>
            </a:br>
            <a:r>
              <a:rPr lang="en-US" b="0" i="0" dirty="0">
                <a:solidFill>
                  <a:srgbClr val="002060"/>
                </a:solidFill>
                <a:effectLst/>
                <a:latin typeface="Segoe UI" panose="020B0502040204020203" pitchFamily="34" charset="0"/>
              </a:rPr>
              <a:t>Calculate the effective address of the memory location pointed by the CS register.</a:t>
            </a:r>
            <a:endParaRPr lang="en-IN" dirty="0">
              <a:solidFill>
                <a:srgbClr val="002060"/>
              </a:solidFill>
            </a:endParaRPr>
          </a:p>
        </p:txBody>
      </p:sp>
      <p:sp>
        <p:nvSpPr>
          <p:cNvPr id="6" name="Rectangle 5"/>
          <p:cNvSpPr/>
          <p:nvPr/>
        </p:nvSpPr>
        <p:spPr>
          <a:xfrm>
            <a:off x="944879" y="1888756"/>
            <a:ext cx="10850881" cy="923330"/>
          </a:xfrm>
          <a:prstGeom prst="rect">
            <a:avLst/>
          </a:prstGeom>
        </p:spPr>
        <p:txBody>
          <a:bodyPr wrap="square">
            <a:spAutoFit/>
          </a:bodyPr>
          <a:lstStyle/>
          <a:p>
            <a:r>
              <a:rPr lang="en-US" b="0" i="0" dirty="0">
                <a:solidFill>
                  <a:srgbClr val="00B050"/>
                </a:solidFill>
                <a:effectLst/>
                <a:latin typeface="Segoe UI" panose="020B0502040204020203" pitchFamily="34" charset="0"/>
              </a:rPr>
              <a:t>The offset of the CS Register is the IP register.</a:t>
            </a:r>
          </a:p>
          <a:p>
            <a:r>
              <a:rPr lang="en-US" b="0" i="0" dirty="0">
                <a:solidFill>
                  <a:srgbClr val="00B050"/>
                </a:solidFill>
                <a:effectLst/>
                <a:latin typeface="Segoe UI" panose="020B0502040204020203" pitchFamily="34" charset="0"/>
              </a:rPr>
              <a:t>Therefore, the effective address of the memory location pointed by the CS register is calculated as follows:</a:t>
            </a:r>
          </a:p>
          <a:p>
            <a:r>
              <a:rPr lang="en-US" b="0" i="0" dirty="0">
                <a:solidFill>
                  <a:srgbClr val="00B050"/>
                </a:solidFill>
                <a:effectLst/>
                <a:latin typeface="Segoe UI" panose="020B0502040204020203" pitchFamily="34" charset="0"/>
              </a:rPr>
              <a:t>Effective address= Base address of CS register X 10</a:t>
            </a:r>
            <a:r>
              <a:rPr lang="en-US" b="0" i="0" baseline="-25000" dirty="0">
                <a:solidFill>
                  <a:srgbClr val="00B050"/>
                </a:solidFill>
                <a:effectLst/>
                <a:latin typeface="Segoe UI" panose="020B0502040204020203" pitchFamily="34" charset="0"/>
              </a:rPr>
              <a:t>H</a:t>
            </a:r>
            <a:r>
              <a:rPr lang="en-US" b="0" i="0" dirty="0">
                <a:solidFill>
                  <a:srgbClr val="00B050"/>
                </a:solidFill>
                <a:effectLst/>
                <a:latin typeface="Segoe UI" panose="020B0502040204020203" pitchFamily="34" charset="0"/>
              </a:rPr>
              <a:t> + Address of IP</a:t>
            </a:r>
          </a:p>
        </p:txBody>
      </p:sp>
      <p:sp>
        <p:nvSpPr>
          <p:cNvPr id="7" name="Rectangle 1"/>
          <p:cNvSpPr>
            <a:spLocks noChangeArrowheads="1"/>
          </p:cNvSpPr>
          <p:nvPr/>
        </p:nvSpPr>
        <p:spPr bwMode="auto">
          <a:xfrm>
            <a:off x="1058092" y="2906132"/>
            <a:ext cx="5947462" cy="33855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4042</a:t>
            </a:r>
            <a:r>
              <a:rPr kumimoji="0" lang="en-US" altLang="en-US" sz="1600" b="0" i="0" u="none" strike="noStrike" cap="none" normalizeH="0" baseline="-30000" dirty="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 10</a:t>
            </a:r>
            <a:r>
              <a:rPr kumimoji="0" lang="en-US" altLang="en-US" sz="1600" b="0" i="0" u="none" strike="noStrike" cap="none" normalizeH="0" baseline="-30000" dirty="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+ 0580</a:t>
            </a:r>
            <a:r>
              <a:rPr kumimoji="0" lang="en-US" altLang="en-US" sz="1600" b="0" i="0" u="none" strike="noStrike" cap="none" normalizeH="0" baseline="-30000" dirty="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(40420 + 0580)</a:t>
            </a:r>
            <a:r>
              <a:rPr kumimoji="0" lang="en-US" altLang="en-US" sz="1600" b="0" i="0" u="none" strike="noStrike" cap="none" normalizeH="0" baseline="-30000" dirty="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41000</a:t>
            </a:r>
            <a:r>
              <a:rPr kumimoji="0" lang="en-US" altLang="en-US" sz="1600" b="0" i="0" u="none" strike="noStrike" cap="none" normalizeH="0" baseline="-30000" dirty="0">
                <a:ln>
                  <a:noFill/>
                </a:ln>
                <a:solidFill>
                  <a:srgbClr val="000000"/>
                </a:solidFill>
                <a:effectLst/>
                <a:latin typeface="Courier New" panose="02070309020205020404" pitchFamily="49" charset="0"/>
                <a:cs typeface="Courier New" panose="02070309020205020404" pitchFamily="49" charset="0"/>
              </a:rPr>
              <a:t>H</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944879" y="3338732"/>
            <a:ext cx="10615749" cy="646331"/>
          </a:xfrm>
          <a:prstGeom prst="rect">
            <a:avLst/>
          </a:prstGeom>
        </p:spPr>
        <p:txBody>
          <a:bodyPr wrap="square">
            <a:spAutoFit/>
          </a:bodyPr>
          <a:lstStyle/>
          <a:p>
            <a:r>
              <a:rPr lang="en-US" b="0" i="0" dirty="0">
                <a:solidFill>
                  <a:srgbClr val="FF0000"/>
                </a:solidFill>
                <a:effectLst/>
                <a:latin typeface="Segoe UI" panose="020B0502040204020203" pitchFamily="34" charset="0"/>
              </a:rPr>
              <a:t>2. Calculate the effective address for the following register:</a:t>
            </a:r>
            <a:br>
              <a:rPr lang="en-US" dirty="0">
                <a:solidFill>
                  <a:srgbClr val="FF0000"/>
                </a:solidFill>
              </a:rPr>
            </a:br>
            <a:r>
              <a:rPr lang="en-US" b="1" i="0" dirty="0">
                <a:solidFill>
                  <a:srgbClr val="FF0000"/>
                </a:solidFill>
                <a:effectLst/>
                <a:latin typeface="Segoe UI" panose="020B0502040204020203" pitchFamily="34" charset="0"/>
              </a:rPr>
              <a:t>SS: 3860H, SP: 1735H, BP: 4826H</a:t>
            </a:r>
            <a:endParaRPr lang="en-IN" dirty="0">
              <a:solidFill>
                <a:srgbClr val="FF0000"/>
              </a:solidFill>
            </a:endParaRPr>
          </a:p>
        </p:txBody>
      </p:sp>
      <p:sp>
        <p:nvSpPr>
          <p:cNvPr id="9" name="Rectangle 8"/>
          <p:cNvSpPr/>
          <p:nvPr/>
        </p:nvSpPr>
        <p:spPr>
          <a:xfrm>
            <a:off x="983822" y="4079109"/>
            <a:ext cx="10994817" cy="1200329"/>
          </a:xfrm>
          <a:prstGeom prst="rect">
            <a:avLst/>
          </a:prstGeom>
        </p:spPr>
        <p:txBody>
          <a:bodyPr wrap="square">
            <a:spAutoFit/>
          </a:bodyPr>
          <a:lstStyle/>
          <a:p>
            <a:r>
              <a:rPr lang="en-US" b="0" i="0" dirty="0">
                <a:solidFill>
                  <a:srgbClr val="0070C0"/>
                </a:solidFill>
                <a:effectLst/>
                <a:latin typeface="Segoe UI" panose="020B0502040204020203" pitchFamily="34" charset="0"/>
              </a:rPr>
              <a:t>Both SP and BP are the offsets for Stack Register (SS). The address calculated when BP is taken as the offset gives the starting address of the stack. The address when SP is taken as the offset denotes the memory location where the top of the stack lies.</a:t>
            </a:r>
          </a:p>
          <a:p>
            <a:r>
              <a:rPr lang="en-US" b="0" i="0" dirty="0">
                <a:solidFill>
                  <a:srgbClr val="0070C0"/>
                </a:solidFill>
                <a:effectLst/>
                <a:latin typeface="Segoe UI" panose="020B0502040204020203" pitchFamily="34" charset="0"/>
              </a:rPr>
              <a:t>Therefore, the effective address for both these cases is:</a:t>
            </a:r>
          </a:p>
        </p:txBody>
      </p:sp>
      <p:sp>
        <p:nvSpPr>
          <p:cNvPr id="10" name="Rectangle 2"/>
          <p:cNvSpPr>
            <a:spLocks noChangeArrowheads="1"/>
          </p:cNvSpPr>
          <p:nvPr/>
        </p:nvSpPr>
        <p:spPr bwMode="auto">
          <a:xfrm>
            <a:off x="983822" y="5279438"/>
            <a:ext cx="4584909" cy="95410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(SS X 10H) + SP = 3640H X 10H + 1735H</a:t>
            </a:r>
          </a:p>
          <a:p>
            <a:pPr marL="0" marR="0" lvl="0" indent="0" algn="l" defTabSz="914400" rtl="0" eaLnBrk="0" fontAlgn="base" latinLnBrk="0" hangingPunct="0">
              <a:lnSpc>
                <a:spcPct val="100000"/>
              </a:lnSpc>
              <a:spcBef>
                <a:spcPct val="0"/>
              </a:spcBef>
              <a:spcAft>
                <a:spcPct val="0"/>
              </a:spcAft>
              <a:buClrTx/>
              <a:buSzTx/>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36400H + 1735H = 38135H</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(SS X 10H) + BP = 3640H X 10H + 4826H </a:t>
            </a:r>
          </a:p>
          <a:p>
            <a:pPr marL="0" marR="0" lvl="0" indent="0" algn="l" defTabSz="914400" rtl="0" eaLnBrk="0" fontAlgn="base" latinLnBrk="0" hangingPunct="0">
              <a:lnSpc>
                <a:spcPct val="100000"/>
              </a:lnSpc>
              <a:spcBef>
                <a:spcPct val="0"/>
              </a:spcBef>
              <a:spcAft>
                <a:spcPct val="0"/>
              </a:spcAft>
              <a:buClrTx/>
              <a:buSzTx/>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36400H + 4826H = 41226H</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119" y="0"/>
            <a:ext cx="11164389" cy="646331"/>
          </a:xfrm>
          <a:prstGeom prst="rect">
            <a:avLst/>
          </a:prstGeom>
        </p:spPr>
        <p:txBody>
          <a:bodyPr wrap="square">
            <a:spAutoFit/>
          </a:bodyPr>
          <a:lstStyle/>
          <a:p>
            <a:pPr algn="ctr"/>
            <a:r>
              <a:rPr lang="en-US" altLang="en-US" sz="3600" dirty="0">
                <a:solidFill>
                  <a:srgbClr val="FF0000"/>
                </a:solidFill>
                <a:latin typeface="Arial" panose="020B0604020202020204" pitchFamily="34" charset="0"/>
              </a:rPr>
              <a:t>Microprocessor -</a:t>
            </a:r>
            <a:r>
              <a:rPr lang="en-US" altLang="en-US" sz="3600" dirty="0">
                <a:solidFill>
                  <a:srgbClr val="FF0000"/>
                </a:solidFill>
                <a:latin typeface="Times New Roman" panose="02020603050405020304" pitchFamily="18" charset="0"/>
                <a:cs typeface="Times New Roman" panose="02020603050405020304" pitchFamily="18" charset="0"/>
              </a:rPr>
              <a:t> </a:t>
            </a:r>
            <a:r>
              <a:rPr lang="en-US" altLang="en-US" sz="3600" dirty="0">
                <a:solidFill>
                  <a:srgbClr val="FF0000"/>
                </a:solidFill>
                <a:latin typeface="Arial" panose="020B0604020202020204" pitchFamily="34" charset="0"/>
              </a:rPr>
              <a:t>8086 Overview</a:t>
            </a:r>
          </a:p>
        </p:txBody>
      </p:sp>
      <p:sp>
        <p:nvSpPr>
          <p:cNvPr id="6" name="Rectangle 5"/>
          <p:cNvSpPr/>
          <p:nvPr/>
        </p:nvSpPr>
        <p:spPr>
          <a:xfrm>
            <a:off x="526867" y="966651"/>
            <a:ext cx="9479282" cy="4862870"/>
          </a:xfrm>
          <a:prstGeom prst="rect">
            <a:avLst/>
          </a:prstGeom>
        </p:spPr>
        <p:txBody>
          <a:bodyPr wrap="square">
            <a:spAutoFit/>
          </a:bodyPr>
          <a:lstStyle/>
          <a:p>
            <a:pPr marL="342900" indent="-342900" algn="just">
              <a:lnSpc>
                <a:spcPct val="150000"/>
              </a:lnSpc>
              <a:spcBef>
                <a:spcPts val="600"/>
              </a:spcBef>
              <a:spcAft>
                <a:spcPts val="600"/>
              </a:spcAft>
              <a:buFont typeface="Wingdings" panose="05000000000000000000" pitchFamily="2" charset="2"/>
              <a:buChar char="Ø"/>
            </a:pPr>
            <a:r>
              <a:rPr lang="en-US" altLang="en-US" dirty="0">
                <a:solidFill>
                  <a:srgbClr val="00B050"/>
                </a:solidFill>
                <a:latin typeface="Arial" panose="020B0604020202020204" pitchFamily="34" charset="0"/>
              </a:rPr>
              <a:t> 8086 Microprocessor</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is</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an</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enhanced</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version</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of</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8085 Microprocessor</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that</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was</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designed</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by</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Intel</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in</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Arial" panose="020B0604020202020204" pitchFamily="34" charset="0"/>
              </a:rPr>
              <a:t>1976.</a:t>
            </a:r>
            <a:r>
              <a:rPr lang="en-US" altLang="en-US" dirty="0">
                <a:solidFill>
                  <a:srgbClr val="00B050"/>
                </a:solidFill>
                <a:latin typeface="Times New Roman" panose="02020603050405020304" pitchFamily="18" charset="0"/>
                <a:cs typeface="Times New Roman" panose="02020603050405020304" pitchFamily="18" charset="0"/>
              </a:rPr>
              <a:t>  </a:t>
            </a:r>
          </a:p>
          <a:p>
            <a:pPr marL="342900" indent="-342900" algn="just">
              <a:lnSpc>
                <a:spcPct val="150000"/>
              </a:lnSpc>
              <a:spcBef>
                <a:spcPts val="600"/>
              </a:spcBef>
              <a:spcAft>
                <a:spcPts val="600"/>
              </a:spcAft>
              <a:buSzPct val="83000"/>
              <a:buFont typeface="Wingdings" panose="05000000000000000000" pitchFamily="2" charset="2"/>
              <a:buChar char="Ø"/>
            </a:pPr>
            <a:r>
              <a:rPr lang="en-US" altLang="en-US" dirty="0">
                <a:solidFill>
                  <a:srgbClr val="00B050"/>
                </a:solidFill>
                <a:latin typeface="Arial" panose="020B0604020202020204" pitchFamily="34" charset="0"/>
              </a:rPr>
              <a:t>The 8086 microprocessor is a16-bit, N-channel, HMOS microprocessor. Where the HMOS is used for "High-speed Metal Oxide Semiconductor".</a:t>
            </a:r>
          </a:p>
          <a:p>
            <a:pPr marL="342900" indent="-342900" algn="just">
              <a:lnSpc>
                <a:spcPct val="150000"/>
              </a:lnSpc>
              <a:spcBef>
                <a:spcPts val="600"/>
              </a:spcBef>
              <a:spcAft>
                <a:spcPts val="600"/>
              </a:spcAft>
              <a:buSzPct val="83000"/>
              <a:buFont typeface="Wingdings" panose="05000000000000000000" pitchFamily="2" charset="2"/>
              <a:buChar char="Ø"/>
            </a:pPr>
            <a:r>
              <a:rPr lang="en-US" altLang="en-US" dirty="0">
                <a:solidFill>
                  <a:srgbClr val="00B050"/>
                </a:solidFill>
                <a:latin typeface="Arial" panose="020B0604020202020204" pitchFamily="34" charset="0"/>
              </a:rPr>
              <a:t>Intel 8086 is built on a single semiconductor chip and packaged in a 40-pin IC package. The type of package is DIP (Dual Inline Package).</a:t>
            </a:r>
          </a:p>
          <a:p>
            <a:pPr marL="342900" indent="-342900" algn="just">
              <a:lnSpc>
                <a:spcPct val="150000"/>
              </a:lnSpc>
              <a:spcBef>
                <a:spcPts val="600"/>
              </a:spcBef>
              <a:spcAft>
                <a:spcPts val="600"/>
              </a:spcAft>
              <a:buSzPct val="83000"/>
              <a:buFont typeface="Wingdings" panose="05000000000000000000" pitchFamily="2" charset="2"/>
              <a:buChar char="Ø"/>
            </a:pPr>
            <a:r>
              <a:rPr lang="en-US" altLang="en-US" dirty="0">
                <a:solidFill>
                  <a:srgbClr val="00B050"/>
                </a:solidFill>
                <a:latin typeface="Arial" panose="020B0604020202020204" pitchFamily="34" charset="0"/>
              </a:rPr>
              <a:t>It  is  a  16-bit  Microprocessor  having  20  address  lines and 16 data lines It can directly address up to 220  = 1 Mbyte of memory.</a:t>
            </a:r>
          </a:p>
          <a:p>
            <a:pPr marL="342900" indent="-342900" algn="just">
              <a:lnSpc>
                <a:spcPct val="150000"/>
              </a:lnSpc>
              <a:spcBef>
                <a:spcPts val="600"/>
              </a:spcBef>
              <a:spcAft>
                <a:spcPts val="600"/>
              </a:spcAft>
              <a:buSzPct val="83000"/>
              <a:buFont typeface="Wingdings" panose="05000000000000000000" pitchFamily="2" charset="2"/>
              <a:buChar char="Ø"/>
            </a:pPr>
            <a:r>
              <a:rPr lang="en-US" altLang="en-US" dirty="0">
                <a:solidFill>
                  <a:srgbClr val="00B050"/>
                </a:solidFill>
                <a:latin typeface="Arial" panose="020B0604020202020204" pitchFamily="34" charset="0"/>
              </a:rPr>
              <a:t>It consists of powerful instruction set, which provides operations like multiplication and division easily.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3292" y="-2250"/>
            <a:ext cx="11438708" cy="1754326"/>
          </a:xfrm>
          <a:prstGeom prst="rect">
            <a:avLst/>
          </a:prstGeom>
        </p:spPr>
        <p:txBody>
          <a:bodyPr wrap="square">
            <a:spAutoFit/>
          </a:bodyPr>
          <a:lstStyle/>
          <a:p>
            <a:r>
              <a:rPr lang="en-US" b="1" i="0" dirty="0">
                <a:solidFill>
                  <a:srgbClr val="FF0000"/>
                </a:solidFill>
                <a:effectLst/>
                <a:latin typeface="Segoe UI" panose="020B0502040204020203" pitchFamily="34" charset="0"/>
              </a:rPr>
              <a:t>Q3)</a:t>
            </a:r>
            <a:r>
              <a:rPr lang="en-US" b="0" i="0" dirty="0">
                <a:solidFill>
                  <a:srgbClr val="FF0000"/>
                </a:solidFill>
                <a:effectLst/>
                <a:latin typeface="Segoe UI" panose="020B0502040204020203" pitchFamily="34" charset="0"/>
              </a:rPr>
              <a:t> The value of the DS register is 3032H. And the BX register contains a 16 bit value which is equal to 3032H. 0008H is added to BX.</a:t>
            </a:r>
            <a:br>
              <a:rPr lang="en-US" dirty="0">
                <a:solidFill>
                  <a:srgbClr val="FF0000"/>
                </a:solidFill>
              </a:rPr>
            </a:br>
            <a:r>
              <a:rPr lang="en-US" b="1" i="0" dirty="0">
                <a:solidFill>
                  <a:srgbClr val="FF0000"/>
                </a:solidFill>
                <a:effectLst/>
                <a:latin typeface="Segoe UI" panose="020B0502040204020203" pitchFamily="34" charset="0"/>
              </a:rPr>
              <a:t>ADD BX, 0008H</a:t>
            </a:r>
            <a:br>
              <a:rPr lang="en-US" dirty="0">
                <a:solidFill>
                  <a:srgbClr val="FF0000"/>
                </a:solidFill>
              </a:rPr>
            </a:br>
            <a:r>
              <a:rPr lang="en-US" b="0" i="0" dirty="0">
                <a:solidFill>
                  <a:srgbClr val="FF0000"/>
                </a:solidFill>
                <a:effectLst/>
                <a:latin typeface="Segoe UI" panose="020B0502040204020203" pitchFamily="34" charset="0"/>
              </a:rPr>
              <a:t>The register AX contains some value which needs to be stored at a location as follows:</a:t>
            </a:r>
            <a:br>
              <a:rPr lang="en-US" dirty="0">
                <a:solidFill>
                  <a:srgbClr val="FF0000"/>
                </a:solidFill>
              </a:rPr>
            </a:br>
            <a:r>
              <a:rPr lang="en-US" b="1" i="0" dirty="0">
                <a:solidFill>
                  <a:srgbClr val="FF0000"/>
                </a:solidFill>
                <a:effectLst/>
                <a:latin typeface="Segoe UI" panose="020B0502040204020203" pitchFamily="34" charset="0"/>
              </a:rPr>
              <a:t>MOV [BX], AX</a:t>
            </a:r>
            <a:br>
              <a:rPr lang="en-US" dirty="0">
                <a:solidFill>
                  <a:srgbClr val="FF0000"/>
                </a:solidFill>
              </a:rPr>
            </a:br>
            <a:r>
              <a:rPr lang="en-US" b="0" i="0" dirty="0">
                <a:solidFill>
                  <a:srgbClr val="FF0000"/>
                </a:solidFill>
                <a:effectLst/>
                <a:latin typeface="Segoe UI" panose="020B0502040204020203" pitchFamily="34" charset="0"/>
              </a:rPr>
              <a:t>Calculate the address at which the value of the AX will be stored.</a:t>
            </a:r>
            <a:endParaRPr lang="en-IN" dirty="0">
              <a:solidFill>
                <a:srgbClr val="FF0000"/>
              </a:solidFill>
            </a:endParaRPr>
          </a:p>
        </p:txBody>
      </p:sp>
      <p:sp>
        <p:nvSpPr>
          <p:cNvPr id="5" name="Rectangle 1"/>
          <p:cNvSpPr>
            <a:spLocks noChangeArrowheads="1"/>
          </p:cNvSpPr>
          <p:nvPr/>
        </p:nvSpPr>
        <p:spPr bwMode="auto">
          <a:xfrm>
            <a:off x="753292" y="1937408"/>
            <a:ext cx="9380581" cy="1477328"/>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2060"/>
                </a:solidFill>
                <a:effectLst/>
                <a:latin typeface="Segoe UI" panose="020B0502040204020203" pitchFamily="34" charset="0"/>
                <a:cs typeface="Segoe UI" panose="020B0502040204020203" pitchFamily="34" charset="0"/>
              </a:rPr>
              <a:t>After executing the first instruction, the value of BX Register is as follows:</a:t>
            </a:r>
            <a:br>
              <a:rPr kumimoji="0" lang="en-US" altLang="en-US" b="0" i="0" u="none" strike="noStrike" cap="none" normalizeH="0" baseline="0" dirty="0">
                <a:ln>
                  <a:noFill/>
                </a:ln>
                <a:solidFill>
                  <a:srgbClr val="002060"/>
                </a:solidFill>
                <a:effectLst/>
                <a:latin typeface="Segoe UI" panose="020B0502040204020203" pitchFamily="34" charset="0"/>
                <a:cs typeface="Segoe UI" panose="020B0502040204020203" pitchFamily="34" charset="0"/>
              </a:rPr>
            </a:br>
            <a:r>
              <a:rPr kumimoji="0" lang="en-US" altLang="en-US" b="1" i="0" u="none" strike="noStrike" cap="none" normalizeH="0" baseline="0" dirty="0">
                <a:ln>
                  <a:noFill/>
                </a:ln>
                <a:solidFill>
                  <a:srgbClr val="002060"/>
                </a:solidFill>
                <a:effectLst/>
                <a:latin typeface="Segoe UI" panose="020B0502040204020203" pitchFamily="34" charset="0"/>
                <a:cs typeface="Segoe UI" panose="020B0502040204020203" pitchFamily="34" charset="0"/>
              </a:rPr>
              <a:t>BX = 3040H</a:t>
            </a:r>
            <a:endParaRPr kumimoji="0" lang="en-US" altLang="en-US" b="0" i="0" u="none" strike="noStrike" cap="none" normalizeH="0" baseline="0" dirty="0">
              <a:ln>
                <a:noFill/>
              </a:ln>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2060"/>
                </a:solidFill>
                <a:effectLst/>
                <a:latin typeface="Segoe UI" panose="020B0502040204020203" pitchFamily="34" charset="0"/>
                <a:cs typeface="Segoe UI" panose="020B0502040204020203" pitchFamily="34" charset="0"/>
              </a:rPr>
              <a:t>The BX register is an offset of the Data Segment (DS) register.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2060"/>
                </a:solidFill>
                <a:effectLst/>
                <a:latin typeface="Segoe UI" panose="020B0502040204020203" pitchFamily="34" charset="0"/>
                <a:cs typeface="Segoe UI" panose="020B0502040204020203" pitchFamily="34" charset="0"/>
              </a:rPr>
              <a:t> So, the location at which the value of the AX register will be stored is calculated as follows:</a:t>
            </a:r>
            <a:endParaRPr kumimoji="0" lang="en-US" altLang="en-US" b="0"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(DS X 10H) + BX = 3032H X 10H +3040H = 30320H + 3040H = 33360H</a:t>
            </a:r>
            <a:r>
              <a:rPr kumimoji="0" lang="en-US" altLang="en-US" b="0" i="0" u="none" strike="noStrike" cap="none" normalizeH="0" baseline="0" dirty="0">
                <a:ln>
                  <a:noFill/>
                </a:ln>
                <a:solidFill>
                  <a:srgbClr val="002060"/>
                </a:solidFill>
                <a:effectLst/>
              </a:rPr>
              <a:t> </a:t>
            </a:r>
          </a:p>
        </p:txBody>
      </p:sp>
      <p:graphicFrame>
        <p:nvGraphicFramePr>
          <p:cNvPr id="6" name="Table 5"/>
          <p:cNvGraphicFramePr/>
          <p:nvPr/>
        </p:nvGraphicFramePr>
        <p:xfrm>
          <a:off x="856615" y="3600450"/>
          <a:ext cx="9322435" cy="2866390"/>
        </p:xfrm>
        <a:graphic>
          <a:graphicData uri="http://schemas.openxmlformats.org/drawingml/2006/table">
            <a:tbl>
              <a:tblPr firstRow="1" bandRow="1">
                <a:tableStyleId>{5C22544A-7EE6-4342-B048-85BDC9FD1C3A}</a:tableStyleId>
              </a:tblPr>
              <a:tblGrid>
                <a:gridCol w="2368550">
                  <a:extLst>
                    <a:ext uri="{9D8B030D-6E8A-4147-A177-3AD203B41FA5}">
                      <a16:colId xmlns:a16="http://schemas.microsoft.com/office/drawing/2014/main" val="20000"/>
                    </a:ext>
                  </a:extLst>
                </a:gridCol>
                <a:gridCol w="2307590">
                  <a:extLst>
                    <a:ext uri="{9D8B030D-6E8A-4147-A177-3AD203B41FA5}">
                      <a16:colId xmlns:a16="http://schemas.microsoft.com/office/drawing/2014/main" val="20001"/>
                    </a:ext>
                  </a:extLst>
                </a:gridCol>
                <a:gridCol w="4646295">
                  <a:extLst>
                    <a:ext uri="{9D8B030D-6E8A-4147-A177-3AD203B41FA5}">
                      <a16:colId xmlns:a16="http://schemas.microsoft.com/office/drawing/2014/main" val="20002"/>
                    </a:ext>
                  </a:extLst>
                </a:gridCol>
              </a:tblGrid>
              <a:tr h="553085">
                <a:tc>
                  <a:txBody>
                    <a:bodyPr/>
                    <a:lstStyle/>
                    <a:p>
                      <a:pPr>
                        <a:buNone/>
                      </a:pPr>
                      <a:r>
                        <a:rPr lang="en-US"/>
                        <a:t>SEGMENT REGISTERS</a:t>
                      </a:r>
                    </a:p>
                  </a:txBody>
                  <a:tcPr/>
                </a:tc>
                <a:tc>
                  <a:txBody>
                    <a:bodyPr/>
                    <a:lstStyle/>
                    <a:p>
                      <a:pPr>
                        <a:buNone/>
                      </a:pPr>
                      <a:r>
                        <a:rPr lang="en-US"/>
                        <a:t>OFFSET REGISTERS</a:t>
                      </a:r>
                    </a:p>
                  </a:txBody>
                  <a:tcPr/>
                </a:tc>
                <a:tc>
                  <a:txBody>
                    <a:bodyPr/>
                    <a:lstStyle/>
                    <a:p>
                      <a:pPr>
                        <a:buNone/>
                      </a:pPr>
                      <a:r>
                        <a:rPr lang="en-US"/>
                        <a:t>FUNCTION</a:t>
                      </a:r>
                    </a:p>
                  </a:txBody>
                  <a:tcPr/>
                </a:tc>
                <a:extLst>
                  <a:ext uri="{0D108BD9-81ED-4DB2-BD59-A6C34878D82A}">
                    <a16:rowId xmlns:a16="http://schemas.microsoft.com/office/drawing/2014/main" val="10000"/>
                  </a:ext>
                </a:extLst>
              </a:tr>
              <a:tr h="552450">
                <a:tc>
                  <a:txBody>
                    <a:bodyPr/>
                    <a:lstStyle/>
                    <a:p>
                      <a:pPr>
                        <a:buNone/>
                      </a:pPr>
                      <a:r>
                        <a:rPr lang="en-US"/>
                        <a:t>CS</a:t>
                      </a:r>
                    </a:p>
                  </a:txBody>
                  <a:tcPr/>
                </a:tc>
                <a:tc>
                  <a:txBody>
                    <a:bodyPr/>
                    <a:lstStyle/>
                    <a:p>
                      <a:pPr>
                        <a:buNone/>
                      </a:pPr>
                      <a:r>
                        <a:rPr lang="en-US"/>
                        <a:t>IP</a:t>
                      </a:r>
                    </a:p>
                  </a:txBody>
                  <a:tcPr/>
                </a:tc>
                <a:tc>
                  <a:txBody>
                    <a:bodyPr/>
                    <a:lstStyle/>
                    <a:p>
                      <a:pPr>
                        <a:buNone/>
                      </a:pPr>
                      <a:r>
                        <a:rPr lang="en-US"/>
                        <a:t>ADDRESS OF INSTRUCTION</a:t>
                      </a:r>
                    </a:p>
                  </a:txBody>
                  <a:tcPr/>
                </a:tc>
                <a:extLst>
                  <a:ext uri="{0D108BD9-81ED-4DB2-BD59-A6C34878D82A}">
                    <a16:rowId xmlns:a16="http://schemas.microsoft.com/office/drawing/2014/main" val="10001"/>
                  </a:ext>
                </a:extLst>
              </a:tr>
              <a:tr h="418465">
                <a:tc>
                  <a:txBody>
                    <a:bodyPr/>
                    <a:lstStyle/>
                    <a:p>
                      <a:pPr>
                        <a:buNone/>
                      </a:pPr>
                      <a:r>
                        <a:rPr lang="en-US"/>
                        <a:t>DS</a:t>
                      </a:r>
                    </a:p>
                  </a:txBody>
                  <a:tcPr/>
                </a:tc>
                <a:tc>
                  <a:txBody>
                    <a:bodyPr/>
                    <a:lstStyle/>
                    <a:p>
                      <a:pPr>
                        <a:buNone/>
                      </a:pPr>
                      <a:r>
                        <a:rPr lang="en-US"/>
                        <a:t>BX, SI,DI</a:t>
                      </a:r>
                    </a:p>
                  </a:txBody>
                  <a:tcPr/>
                </a:tc>
                <a:tc>
                  <a:txBody>
                    <a:bodyPr/>
                    <a:lstStyle/>
                    <a:p>
                      <a:pPr>
                        <a:buNone/>
                      </a:pPr>
                      <a:r>
                        <a:rPr lang="en-US"/>
                        <a:t>ADDRESS OF DATA</a:t>
                      </a:r>
                    </a:p>
                  </a:txBody>
                  <a:tcPr/>
                </a:tc>
                <a:extLst>
                  <a:ext uri="{0D108BD9-81ED-4DB2-BD59-A6C34878D82A}">
                    <a16:rowId xmlns:a16="http://schemas.microsoft.com/office/drawing/2014/main" val="10002"/>
                  </a:ext>
                </a:extLst>
              </a:tr>
              <a:tr h="552450">
                <a:tc>
                  <a:txBody>
                    <a:bodyPr/>
                    <a:lstStyle/>
                    <a:p>
                      <a:pPr>
                        <a:buNone/>
                      </a:pPr>
                      <a:r>
                        <a:rPr lang="en-US"/>
                        <a:t>SS</a:t>
                      </a:r>
                    </a:p>
                  </a:txBody>
                  <a:tcPr/>
                </a:tc>
                <a:tc>
                  <a:txBody>
                    <a:bodyPr/>
                    <a:lstStyle/>
                    <a:p>
                      <a:pPr>
                        <a:buNone/>
                      </a:pPr>
                      <a:r>
                        <a:rPr lang="en-US"/>
                        <a:t>SP, BP</a:t>
                      </a:r>
                    </a:p>
                  </a:txBody>
                  <a:tcPr/>
                </a:tc>
                <a:tc>
                  <a:txBody>
                    <a:bodyPr/>
                    <a:lstStyle/>
                    <a:p>
                      <a:pPr>
                        <a:buNone/>
                      </a:pPr>
                      <a:r>
                        <a:rPr lang="en-US"/>
                        <a:t>ADDRESS OF THE STACK</a:t>
                      </a:r>
                    </a:p>
                  </a:txBody>
                  <a:tcPr/>
                </a:tc>
                <a:extLst>
                  <a:ext uri="{0D108BD9-81ED-4DB2-BD59-A6C34878D82A}">
                    <a16:rowId xmlns:a16="http://schemas.microsoft.com/office/drawing/2014/main" val="10003"/>
                  </a:ext>
                </a:extLst>
              </a:tr>
              <a:tr h="789940">
                <a:tc>
                  <a:txBody>
                    <a:bodyPr/>
                    <a:lstStyle/>
                    <a:p>
                      <a:pPr>
                        <a:buNone/>
                      </a:pPr>
                      <a:r>
                        <a:rPr lang="en-US"/>
                        <a:t>ES</a:t>
                      </a:r>
                    </a:p>
                  </a:txBody>
                  <a:tcPr/>
                </a:tc>
                <a:tc>
                  <a:txBody>
                    <a:bodyPr/>
                    <a:lstStyle/>
                    <a:p>
                      <a:pPr>
                        <a:buNone/>
                      </a:pPr>
                      <a:r>
                        <a:rPr lang="en-US"/>
                        <a:t>BX, SI, DI</a:t>
                      </a:r>
                    </a:p>
                  </a:txBody>
                  <a:tcPr/>
                </a:tc>
                <a:tc>
                  <a:txBody>
                    <a:bodyPr/>
                    <a:lstStyle/>
                    <a:p>
                      <a:pPr>
                        <a:buNone/>
                      </a:pPr>
                      <a:r>
                        <a:rPr lang="en-US"/>
                        <a:t>ADDRESSOF DATA FOR STRING OPERATIONS</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7974" y="226815"/>
            <a:ext cx="9075558" cy="461665"/>
          </a:xfrm>
          <a:prstGeom prst="rect">
            <a:avLst/>
          </a:prstGeom>
        </p:spPr>
        <p:txBody>
          <a:bodyPr wrap="square">
            <a:spAutoFit/>
          </a:bodyPr>
          <a:lstStyle/>
          <a:p>
            <a:pPr fontAlgn="base">
              <a:spcAft>
                <a:spcPts val="0"/>
              </a:spcAft>
            </a:pPr>
            <a:r>
              <a:rPr lang="en-IN" sz="2400" b="1" dirty="0">
                <a:solidFill>
                  <a:srgbClr val="C00000"/>
                </a:solidFill>
                <a:latin typeface="Arial" panose="020B0604020202020204" pitchFamily="34" charset="0"/>
                <a:ea typeface="Times New Roman" panose="02020603050405020304" pitchFamily="18" charset="0"/>
              </a:rPr>
              <a:t>Differences between 8086 and 8088 microprocessors</a:t>
            </a:r>
            <a:endParaRPr lang="en-IN" sz="2400" b="1" dirty="0">
              <a:solidFill>
                <a:srgbClr val="C00000"/>
              </a:solidFill>
              <a:latin typeface="Times New Roman" panose="02020603050405020304" pitchFamily="18" charset="0"/>
              <a:ea typeface="Times New Roman" panose="02020603050405020304" pitchFamily="18" charset="0"/>
            </a:endParaRPr>
          </a:p>
        </p:txBody>
      </p:sp>
      <p:sp>
        <p:nvSpPr>
          <p:cNvPr id="5" name="Rectangle 4"/>
          <p:cNvSpPr/>
          <p:nvPr/>
        </p:nvSpPr>
        <p:spPr>
          <a:xfrm>
            <a:off x="1217974" y="688480"/>
            <a:ext cx="9937706" cy="670120"/>
          </a:xfrm>
          <a:prstGeom prst="rect">
            <a:avLst/>
          </a:prstGeom>
        </p:spPr>
        <p:txBody>
          <a:bodyPr wrap="square">
            <a:spAutoFit/>
          </a:bodyPr>
          <a:lstStyle/>
          <a:p>
            <a:pPr fontAlgn="base">
              <a:lnSpc>
                <a:spcPct val="107000"/>
              </a:lnSpc>
              <a:spcAft>
                <a:spcPts val="750"/>
              </a:spcAft>
            </a:pPr>
            <a:r>
              <a:rPr lang="en-IN" spc="1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Though the architecture and instruction set of both 8086 and 8088 processors are same, still there are differences between them.</a:t>
            </a:r>
            <a:endPar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17974" y="1358600"/>
            <a:ext cx="9663386" cy="373757"/>
          </a:xfrm>
          <a:prstGeom prst="rect">
            <a:avLst/>
          </a:prstGeom>
        </p:spPr>
        <p:txBody>
          <a:bodyPr wrap="square">
            <a:spAutoFit/>
          </a:bodyPr>
          <a:lstStyle/>
          <a:p>
            <a:pPr fontAlgn="base">
              <a:lnSpc>
                <a:spcPct val="107000"/>
              </a:lnSpc>
              <a:spcAft>
                <a:spcPts val="750"/>
              </a:spcAft>
            </a:pPr>
            <a:r>
              <a:rPr lang="en-IN" spc="1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Following is the table listing the differences between the two microprocessors:</a:t>
            </a:r>
            <a:endParaRPr lang="en-IN" sz="1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nvGraphicFramePr>
        <p:xfrm>
          <a:off x="1320980" y="2104671"/>
          <a:ext cx="9550550" cy="4523228"/>
        </p:xfrm>
        <a:graphic>
          <a:graphicData uri="http://schemas.openxmlformats.org/drawingml/2006/table">
            <a:tbl>
              <a:tblPr firstRow="1" firstCol="1" bandRow="1">
                <a:tableStyleId>{5C22544A-7EE6-4342-B048-85BDC9FD1C3A}</a:tableStyleId>
              </a:tblPr>
              <a:tblGrid>
                <a:gridCol w="135150">
                  <a:extLst>
                    <a:ext uri="{9D8B030D-6E8A-4147-A177-3AD203B41FA5}">
                      <a16:colId xmlns:a16="http://schemas.microsoft.com/office/drawing/2014/main" val="20000"/>
                    </a:ext>
                  </a:extLst>
                </a:gridCol>
                <a:gridCol w="4695831">
                  <a:extLst>
                    <a:ext uri="{9D8B030D-6E8A-4147-A177-3AD203B41FA5}">
                      <a16:colId xmlns:a16="http://schemas.microsoft.com/office/drawing/2014/main" val="20001"/>
                    </a:ext>
                  </a:extLst>
                </a:gridCol>
                <a:gridCol w="4719569">
                  <a:extLst>
                    <a:ext uri="{9D8B030D-6E8A-4147-A177-3AD203B41FA5}">
                      <a16:colId xmlns:a16="http://schemas.microsoft.com/office/drawing/2014/main" val="20002"/>
                    </a:ext>
                  </a:extLst>
                </a:gridCol>
              </a:tblGrid>
              <a:tr h="0">
                <a:tc rowSpan="7">
                  <a:txBody>
                    <a:bodyPr/>
                    <a:lstStyle/>
                    <a:p>
                      <a:pPr algn="ctr">
                        <a:lnSpc>
                          <a:spcPct val="107000"/>
                        </a:lnSpc>
                        <a:spcAft>
                          <a:spcPts val="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875" marR="54875" marT="54875" marB="54875" anchor="b"/>
                </a:tc>
                <a:tc>
                  <a:txBody>
                    <a:bodyPr/>
                    <a:lstStyle/>
                    <a:p>
                      <a:pPr algn="ctr">
                        <a:lnSpc>
                          <a:spcPct val="107000"/>
                        </a:lnSpc>
                        <a:spcAft>
                          <a:spcPts val="0"/>
                        </a:spcAft>
                      </a:pPr>
                      <a:r>
                        <a:rPr lang="en-IN" sz="2000" spc="10" dirty="0">
                          <a:effectLst/>
                        </a:rPr>
                        <a:t>8086 microprocessor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75" marR="54875" marT="54875" marB="54875" anchor="b"/>
                </a:tc>
                <a:tc>
                  <a:txBody>
                    <a:bodyPr/>
                    <a:lstStyle/>
                    <a:p>
                      <a:pPr algn="ctr">
                        <a:lnSpc>
                          <a:spcPct val="107000"/>
                        </a:lnSpc>
                        <a:spcAft>
                          <a:spcPts val="0"/>
                        </a:spcAft>
                      </a:pPr>
                      <a:r>
                        <a:rPr lang="en-IN" sz="2000" spc="10" dirty="0">
                          <a:effectLst/>
                        </a:rPr>
                        <a:t>8088 microprocessor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75" marR="54875" marT="54875" marB="54875" anchor="b"/>
                </a:tc>
                <a:extLst>
                  <a:ext uri="{0D108BD9-81ED-4DB2-BD59-A6C34878D82A}">
                    <a16:rowId xmlns:a16="http://schemas.microsoft.com/office/drawing/2014/main" val="10000"/>
                  </a:ext>
                </a:extLst>
              </a:tr>
              <a:tr h="295759">
                <a:tc vMerge="1">
                  <a:txBody>
                    <a:bodyPr/>
                    <a:lstStyle/>
                    <a:p>
                      <a:endParaRPr lang="en-US"/>
                    </a:p>
                  </a:txBody>
                  <a:tcPr marL="68593" marR="68593" marT="96031" marB="96031" anchor="b"/>
                </a:tc>
                <a:tc>
                  <a:txBody>
                    <a:bodyPr/>
                    <a:lstStyle/>
                    <a:p>
                      <a:pPr algn="ctr">
                        <a:lnSpc>
                          <a:spcPct val="107000"/>
                        </a:lnSpc>
                        <a:spcAft>
                          <a:spcPts val="0"/>
                        </a:spcAft>
                      </a:pPr>
                      <a:r>
                        <a:rPr lang="en-IN" sz="1800" spc="10" dirty="0">
                          <a:effectLst/>
                        </a:rPr>
                        <a:t>The data bus is of 16 bits.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tc>
                  <a:txBody>
                    <a:bodyPr/>
                    <a:lstStyle/>
                    <a:p>
                      <a:pPr algn="ctr">
                        <a:lnSpc>
                          <a:spcPct val="107000"/>
                        </a:lnSpc>
                        <a:spcAft>
                          <a:spcPts val="0"/>
                        </a:spcAft>
                      </a:pPr>
                      <a:r>
                        <a:rPr lang="en-IN" sz="1800" spc="10" dirty="0">
                          <a:effectLst/>
                        </a:rPr>
                        <a:t>The data bus is of 8 bits.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extLst>
                  <a:ext uri="{0D108BD9-81ED-4DB2-BD59-A6C34878D82A}">
                    <a16:rowId xmlns:a16="http://schemas.microsoft.com/office/drawing/2014/main" val="10001"/>
                  </a:ext>
                </a:extLst>
              </a:tr>
              <a:tr h="445028">
                <a:tc vMerge="1">
                  <a:txBody>
                    <a:bodyPr/>
                    <a:lstStyle/>
                    <a:p>
                      <a:endParaRPr lang="en-US"/>
                    </a:p>
                  </a:txBody>
                  <a:tcPr marL="68593" marR="68593" marT="96031" marB="96031" anchor="b"/>
                </a:tc>
                <a:tc>
                  <a:txBody>
                    <a:bodyPr/>
                    <a:lstStyle/>
                    <a:p>
                      <a:pPr algn="ctr">
                        <a:lnSpc>
                          <a:spcPct val="107000"/>
                        </a:lnSpc>
                        <a:spcAft>
                          <a:spcPts val="0"/>
                        </a:spcAft>
                      </a:pPr>
                      <a:r>
                        <a:rPr lang="en-IN" sz="1800" spc="10" dirty="0">
                          <a:effectLst/>
                        </a:rPr>
                        <a:t>It has 3 available clock speeds (5 MHz, 8 MHz (8086-2) and 10 MHz (8086-1)).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tc>
                  <a:txBody>
                    <a:bodyPr/>
                    <a:lstStyle/>
                    <a:p>
                      <a:pPr algn="ctr">
                        <a:lnSpc>
                          <a:spcPct val="107000"/>
                        </a:lnSpc>
                        <a:spcAft>
                          <a:spcPts val="0"/>
                        </a:spcAft>
                      </a:pPr>
                      <a:r>
                        <a:rPr lang="en-IN" sz="1800" spc="10">
                          <a:effectLst/>
                        </a:rPr>
                        <a:t>It has </a:t>
                      </a:r>
                      <a:r>
                        <a:rPr lang="en-US" altLang="en-IN" sz="1800" spc="10">
                          <a:effectLst/>
                        </a:rPr>
                        <a:t>2</a:t>
                      </a:r>
                      <a:r>
                        <a:rPr lang="en-IN" sz="1800" spc="10">
                          <a:effectLst/>
                        </a:rPr>
                        <a:t> available clock speeds (5 MHz, 8 MHz)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extLst>
                  <a:ext uri="{0D108BD9-81ED-4DB2-BD59-A6C34878D82A}">
                    <a16:rowId xmlns:a16="http://schemas.microsoft.com/office/drawing/2014/main" val="10002"/>
                  </a:ext>
                </a:extLst>
              </a:tr>
              <a:tr h="380876">
                <a:tc vMerge="1">
                  <a:txBody>
                    <a:bodyPr/>
                    <a:lstStyle/>
                    <a:p>
                      <a:endParaRPr lang="en-US"/>
                    </a:p>
                  </a:txBody>
                  <a:tcPr marL="68593" marR="68593" marT="96031" marB="96031" anchor="b"/>
                </a:tc>
                <a:tc>
                  <a:txBody>
                    <a:bodyPr/>
                    <a:lstStyle/>
                    <a:p>
                      <a:pPr algn="ctr">
                        <a:lnSpc>
                          <a:spcPct val="107000"/>
                        </a:lnSpc>
                        <a:spcAft>
                          <a:spcPts val="0"/>
                        </a:spcAft>
                      </a:pPr>
                      <a:r>
                        <a:rPr lang="en-IN" sz="1800" spc="10" dirty="0">
                          <a:effectLst/>
                        </a:rPr>
                        <a:t>It has memory control pin (M/IO) signal.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tc>
                  <a:txBody>
                    <a:bodyPr/>
                    <a:lstStyle/>
                    <a:p>
                      <a:pPr algn="ctr">
                        <a:lnSpc>
                          <a:spcPct val="107000"/>
                        </a:lnSpc>
                        <a:spcAft>
                          <a:spcPts val="0"/>
                        </a:spcAft>
                      </a:pPr>
                      <a:r>
                        <a:rPr lang="en-IN" sz="1800" spc="10">
                          <a:effectLst/>
                        </a:rPr>
                        <a:t>It has complemented memory control pin (IO/M) signal of 8086.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extLst>
                  <a:ext uri="{0D108BD9-81ED-4DB2-BD59-A6C34878D82A}">
                    <a16:rowId xmlns:a16="http://schemas.microsoft.com/office/drawing/2014/main" val="10003"/>
                  </a:ext>
                </a:extLst>
              </a:tr>
              <a:tr h="295759">
                <a:tc vMerge="1">
                  <a:txBody>
                    <a:bodyPr/>
                    <a:lstStyle/>
                    <a:p>
                      <a:endParaRPr lang="en-US"/>
                    </a:p>
                  </a:txBody>
                  <a:tcPr marL="68593" marR="68593" marT="96031" marB="96031" anchor="b"/>
                </a:tc>
                <a:tc>
                  <a:txBody>
                    <a:bodyPr/>
                    <a:lstStyle/>
                    <a:p>
                      <a:pPr algn="ctr">
                        <a:lnSpc>
                          <a:spcPct val="107000"/>
                        </a:lnSpc>
                        <a:spcAft>
                          <a:spcPts val="0"/>
                        </a:spcAft>
                      </a:pPr>
                      <a:r>
                        <a:rPr lang="en-IN" sz="1800" spc="10" dirty="0">
                          <a:effectLst/>
                        </a:rPr>
                        <a:t>It has Bank High Enable (BHE) signal.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tc>
                  <a:txBody>
                    <a:bodyPr/>
                    <a:lstStyle/>
                    <a:p>
                      <a:pPr algn="ctr">
                        <a:lnSpc>
                          <a:spcPct val="107000"/>
                        </a:lnSpc>
                        <a:spcAft>
                          <a:spcPts val="0"/>
                        </a:spcAft>
                      </a:pPr>
                      <a:r>
                        <a:rPr lang="en-IN" sz="1800" spc="10">
                          <a:effectLst/>
                        </a:rPr>
                        <a:t>It has Status Signal (SSO).</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extLst>
                  <a:ext uri="{0D108BD9-81ED-4DB2-BD59-A6C34878D82A}">
                    <a16:rowId xmlns:a16="http://schemas.microsoft.com/office/drawing/2014/main" val="10004"/>
                  </a:ext>
                </a:extLst>
              </a:tr>
              <a:tr h="380876">
                <a:tc vMerge="1">
                  <a:txBody>
                    <a:bodyPr/>
                    <a:lstStyle/>
                    <a:p>
                      <a:endParaRPr lang="en-US"/>
                    </a:p>
                  </a:txBody>
                  <a:tcPr marL="68593" marR="68593" marT="96031" marB="96031" anchor="b"/>
                </a:tc>
                <a:tc>
                  <a:txBody>
                    <a:bodyPr/>
                    <a:lstStyle/>
                    <a:p>
                      <a:pPr algn="ctr">
                        <a:lnSpc>
                          <a:spcPct val="107000"/>
                        </a:lnSpc>
                        <a:spcAft>
                          <a:spcPts val="0"/>
                        </a:spcAft>
                      </a:pPr>
                      <a:r>
                        <a:rPr lang="en-IN" sz="1800" spc="10" dirty="0">
                          <a:effectLst/>
                        </a:rPr>
                        <a:t>It can read or write either 8-bit or 16-bit word at the same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tc>
                  <a:txBody>
                    <a:bodyPr/>
                    <a:lstStyle/>
                    <a:p>
                      <a:pPr algn="ctr">
                        <a:lnSpc>
                          <a:spcPct val="107000"/>
                        </a:lnSpc>
                        <a:spcAft>
                          <a:spcPts val="0"/>
                        </a:spcAft>
                      </a:pPr>
                      <a:r>
                        <a:rPr lang="en-IN" sz="1800" spc="10" dirty="0">
                          <a:effectLst/>
                        </a:rPr>
                        <a:t>It can read only 8-bit word at the same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extLst>
                  <a:ext uri="{0D108BD9-81ED-4DB2-BD59-A6C34878D82A}">
                    <a16:rowId xmlns:a16="http://schemas.microsoft.com/office/drawing/2014/main" val="10005"/>
                  </a:ext>
                </a:extLst>
              </a:tr>
              <a:tr h="380876">
                <a:tc vMerge="1">
                  <a:txBody>
                    <a:bodyPr/>
                    <a:lstStyle/>
                    <a:p>
                      <a:endParaRPr lang="en-US"/>
                    </a:p>
                  </a:txBody>
                  <a:tcPr marL="68593" marR="68593" marT="96031" marB="96031" anchor="b"/>
                </a:tc>
                <a:tc>
                  <a:txBody>
                    <a:bodyPr/>
                    <a:lstStyle/>
                    <a:p>
                      <a:pPr algn="ctr">
                        <a:lnSpc>
                          <a:spcPct val="107000"/>
                        </a:lnSpc>
                        <a:spcAft>
                          <a:spcPts val="0"/>
                        </a:spcAft>
                      </a:pPr>
                      <a:r>
                        <a:rPr lang="en-IN" sz="1800" spc="10" dirty="0">
                          <a:effectLst/>
                        </a:rPr>
                        <a:t>It has 6 byte instruction queue.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tc>
                  <a:txBody>
                    <a:bodyPr/>
                    <a:lstStyle/>
                    <a:p>
                      <a:pPr algn="ctr">
                        <a:lnSpc>
                          <a:spcPct val="107000"/>
                        </a:lnSpc>
                        <a:spcAft>
                          <a:spcPts val="0"/>
                        </a:spcAft>
                      </a:pPr>
                      <a:r>
                        <a:rPr lang="en-IN" sz="1800" spc="10" dirty="0">
                          <a:effectLst/>
                        </a:rPr>
                        <a:t>It has 4 byte instruction queue as it can fetch only 1 byte at a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93" marR="68593" marT="96031" marB="96031" anchor="b"/>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8389" y="2100810"/>
            <a:ext cx="10641874" cy="3069366"/>
          </a:xfrm>
          <a:prstGeom prst="rect">
            <a:avLst/>
          </a:prstGeom>
        </p:spPr>
        <p:txBody>
          <a:bodyPr wrap="square">
            <a:spAutoFit/>
          </a:bodyPr>
          <a:lstStyle/>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Data Transfer Instructions</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Arithmetic Instructions</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Bit Manipulation Instructions</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String Instructions</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Program Execution Transfer Instructions (Branch &amp; Loop Instructions)</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Processor Control Instructions</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Iteration Control Instructions</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Ø"/>
              <a:tabLst>
                <a:tab pos="457200" algn="l"/>
              </a:tabLst>
            </a:pPr>
            <a:r>
              <a:rPr lang="en-IN"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Interrupt Instructions</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00811" y="536493"/>
            <a:ext cx="6341801" cy="530145"/>
          </a:xfrm>
          <a:prstGeom prst="rect">
            <a:avLst/>
          </a:prstGeom>
        </p:spPr>
        <p:txBody>
          <a:bodyPr wrap="none">
            <a:spAutoFit/>
          </a:bodyPr>
          <a:lstStyle/>
          <a:p>
            <a:pPr algn="ctr">
              <a:lnSpc>
                <a:spcPct val="107000"/>
              </a:lnSpc>
              <a:spcAft>
                <a:spcPts val="0"/>
              </a:spcAft>
            </a:pPr>
            <a:r>
              <a:rPr lang="en-IN" sz="2800" kern="18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Microprocessor - 8086 Instruction Sets</a:t>
            </a:r>
            <a:endParaRPr lang="en-IN" sz="28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58389" y="1540537"/>
            <a:ext cx="7781109" cy="373757"/>
          </a:xfrm>
          <a:prstGeom prst="rect">
            <a:avLst/>
          </a:prstGeom>
        </p:spPr>
        <p:txBody>
          <a:bodyPr wrap="square">
            <a:spAutoFit/>
          </a:bodyPr>
          <a:lstStyle/>
          <a:p>
            <a:pPr marL="30480" marR="30480" algn="just">
              <a:lnSpc>
                <a:spcPct val="107000"/>
              </a:lnSpc>
              <a:spcBef>
                <a:spcPts val="600"/>
              </a:spcBef>
              <a:spcAft>
                <a:spcPts val="720"/>
              </a:spcAft>
            </a:pP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The 8086 microprocessor supports 8 types of instructions :</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57942" y="102634"/>
            <a:ext cx="11086011" cy="592726"/>
          </a:xfrm>
          <a:prstGeom prst="rect">
            <a:avLst/>
          </a:prstGeom>
        </p:spPr>
        <p:txBody>
          <a:bodyPr wrap="square">
            <a:spAutoFit/>
          </a:bodyPr>
          <a:lstStyle/>
          <a:p>
            <a:pPr algn="ctr">
              <a:lnSpc>
                <a:spcPct val="107000"/>
              </a:lnSpc>
              <a:spcAft>
                <a:spcPts val="800"/>
              </a:spcAft>
            </a:pPr>
            <a:r>
              <a:rPr lang="en-IN" sz="32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Data Transfer instruction</a:t>
            </a:r>
            <a:endParaRPr lang="en-IN" sz="16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957941" y="695360"/>
            <a:ext cx="11086011" cy="923330"/>
          </a:xfrm>
          <a:prstGeom prst="rect">
            <a:avLst/>
          </a:prstGeom>
        </p:spPr>
        <p:txBody>
          <a:bodyPr wrap="square">
            <a:spAutoFit/>
          </a:bodyPr>
          <a:lstStyle/>
          <a:p>
            <a:r>
              <a:rPr lang="en-IN" dirty="0">
                <a:solidFill>
                  <a:srgbClr val="00B050"/>
                </a:solidFill>
                <a:latin typeface="Segoe UI" panose="020B0502040204020203" pitchFamily="34" charset="0"/>
                <a:ea typeface="Times New Roman" panose="02020603050405020304" pitchFamily="18" charset="0"/>
              </a:rPr>
              <a:t>All the instructions which perform data movement come under this category. The source data may be a register, memory location, port etc. the destination may be a register, memory location or port. The following instructions come under this category:</a:t>
            </a:r>
            <a:endParaRPr lang="en-IN" dirty="0">
              <a:solidFill>
                <a:srgbClr val="00B050"/>
              </a:solidFill>
            </a:endParaRPr>
          </a:p>
        </p:txBody>
      </p:sp>
      <p:graphicFrame>
        <p:nvGraphicFramePr>
          <p:cNvPr id="12" name="Table 11"/>
          <p:cNvGraphicFramePr>
            <a:graphicFrameLocks noGrp="1"/>
          </p:cNvGraphicFramePr>
          <p:nvPr/>
        </p:nvGraphicFramePr>
        <p:xfrm>
          <a:off x="1069766" y="1618690"/>
          <a:ext cx="10608428" cy="4646275"/>
        </p:xfrm>
        <a:graphic>
          <a:graphicData uri="http://schemas.openxmlformats.org/drawingml/2006/table">
            <a:tbl>
              <a:tblPr firstRow="1" firstCol="1" bandRow="1"/>
              <a:tblGrid>
                <a:gridCol w="1033354">
                  <a:extLst>
                    <a:ext uri="{9D8B030D-6E8A-4147-A177-3AD203B41FA5}">
                      <a16:colId xmlns:a16="http://schemas.microsoft.com/office/drawing/2014/main" val="20000"/>
                    </a:ext>
                  </a:extLst>
                </a:gridCol>
                <a:gridCol w="9575074">
                  <a:extLst>
                    <a:ext uri="{9D8B030D-6E8A-4147-A177-3AD203B41FA5}">
                      <a16:colId xmlns:a16="http://schemas.microsoft.com/office/drawing/2014/main" val="20001"/>
                    </a:ext>
                  </a:extLst>
                </a:gridCol>
              </a:tblGrid>
              <a:tr h="247169">
                <a:tc>
                  <a:txBody>
                    <a:bodyPr/>
                    <a:lstStyle/>
                    <a:p>
                      <a:pPr>
                        <a:lnSpc>
                          <a:spcPct val="107000"/>
                        </a:lnSpc>
                        <a:spcAft>
                          <a:spcPts val="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7913" marR="77913" marT="77913" marB="77913">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7913" marR="77913" marT="77913" marB="77913">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132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MOV</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Moves data from register to register, register to memory, memory to register, memory to accumulator, accumulator to memory, etc.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132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LDS</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Loads a word from the specified memory locations into specified register. It also loads a word from the next two memory locations into DS register.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0132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LES</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Loads a word from the specified memory locations into the specified register. It also loads a word from next two memory locations into ES register.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308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LEA</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Loads offset address into the specified register.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29034">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LAHF</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Loads low order 8-bits of the flag register into AH register.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29034">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SAHF</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Stores the content of AH register into low order bits of the flags register.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9308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XLAT/XLATB</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Reads a byte from the lookup table.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132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XCHG</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Exchanges the contents of the 16-bit or 8-bit specified register with the contents of AX register, specified register or memory locations.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0132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PUSH</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Pushes (sends, writes or moves) the content of a specified register or memory location(s) onto the top of the stack.</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132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POP</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Pops (reads) two bytes from the top of the stack and keeps them in a specified register, or memory location(s).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229034">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POPF</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Pops (reads) two bytes from the top of the stack and keeps them in the flag register.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29034">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IN</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Transfers data from a port to the accumulator or AX, DX or AL register.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01320">
                <a:tc>
                  <a:txBody>
                    <a:bodyPr/>
                    <a:lstStyle/>
                    <a:p>
                      <a:pPr algn="just">
                        <a:lnSpc>
                          <a:spcPct val="107000"/>
                        </a:lnSpc>
                        <a:spcAft>
                          <a:spcPts val="0"/>
                        </a:spcAft>
                      </a:pPr>
                      <a:r>
                        <a:rPr lang="en-IN" sz="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OUT</a:t>
                      </a:r>
                      <a:endParaRPr lang="en-IN"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Transfers data from accumulator or AL or AX register to an I/O port identified by the second byte of the instruction.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942" marR="51942" marT="51942" marB="51942">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7130" y="882939"/>
            <a:ext cx="10093236" cy="685059"/>
          </a:xfrm>
          <a:prstGeom prst="rect">
            <a:avLst/>
          </a:prstGeom>
        </p:spPr>
        <p:txBody>
          <a:bodyPr wrap="square">
            <a:spAutoFit/>
          </a:bodyPr>
          <a:lstStyle/>
          <a:p>
            <a:pPr algn="just">
              <a:lnSpc>
                <a:spcPct val="107000"/>
              </a:lnSpc>
              <a:spcAft>
                <a:spcPts val="800"/>
              </a:spcAft>
            </a:pP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Instructions of this group perform addition, subtraction, multiplication, division, increment, decrement, comparison, ASCII and decimal adjustment etc.</a:t>
            </a:r>
            <a:endParaRPr lang="en-IN" sz="16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808109" y="352795"/>
            <a:ext cx="3720890" cy="530145"/>
          </a:xfrm>
          <a:prstGeom prst="rect">
            <a:avLst/>
          </a:prstGeom>
        </p:spPr>
        <p:txBody>
          <a:bodyPr wrap="none">
            <a:spAutoFit/>
          </a:bodyPr>
          <a:lstStyle/>
          <a:p>
            <a:pPr algn="just">
              <a:lnSpc>
                <a:spcPct val="107000"/>
              </a:lnSpc>
              <a:spcAft>
                <a:spcPts val="800"/>
              </a:spcAft>
            </a:pPr>
            <a:r>
              <a:rPr lang="en-IN" sz="28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Arithmetic</a:t>
            </a:r>
            <a:r>
              <a:rPr lang="en-IN" sz="28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 </a:t>
            </a:r>
            <a:r>
              <a:rPr lang="en-IN" sz="28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Instructions</a:t>
            </a:r>
            <a:endParaRPr lang="en-IN" sz="28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97130" y="1567998"/>
            <a:ext cx="5918030" cy="388696"/>
          </a:xfrm>
          <a:prstGeom prst="rect">
            <a:avLst/>
          </a:prstGeom>
        </p:spPr>
        <p:txBody>
          <a:bodyPr wrap="none">
            <a:spAutoFit/>
          </a:bodyPr>
          <a:lstStyle/>
          <a:p>
            <a:pPr algn="just">
              <a:lnSpc>
                <a:spcPct val="107000"/>
              </a:lnSpc>
              <a:spcAft>
                <a:spcPts val="800"/>
              </a:spcAft>
            </a:pPr>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following instructions come under this category:</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nvGraphicFramePr>
        <p:xfrm>
          <a:off x="1112520" y="2298114"/>
          <a:ext cx="10946674" cy="3733120"/>
        </p:xfrm>
        <a:graphic>
          <a:graphicData uri="http://schemas.openxmlformats.org/drawingml/2006/table">
            <a:tbl>
              <a:tblPr firstRow="1" firstCol="1" bandRow="1"/>
              <a:tblGrid>
                <a:gridCol w="650966">
                  <a:extLst>
                    <a:ext uri="{9D8B030D-6E8A-4147-A177-3AD203B41FA5}">
                      <a16:colId xmlns:a16="http://schemas.microsoft.com/office/drawing/2014/main" val="20000"/>
                    </a:ext>
                  </a:extLst>
                </a:gridCol>
                <a:gridCol w="10295708">
                  <a:extLst>
                    <a:ext uri="{9D8B030D-6E8A-4147-A177-3AD203B41FA5}">
                      <a16:colId xmlns:a16="http://schemas.microsoft.com/office/drawing/2014/main" val="20001"/>
                    </a:ext>
                  </a:extLst>
                </a:gridCol>
              </a:tblGrid>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ADD</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Adds data to the accumulator i.e. AL or AX register or memory locations.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ADC</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Adds specified operands and the carry status (i.e. carry of the previous stage).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SUB</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Subtract immediate data from accumulator, memory or register.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SBB</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20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Subtract immediate data with borrow from accumulator, memory or register.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MUL</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Unsigned 8-bit or 16-bit multiplication.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IMUL</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Signed 8-bit or 16-bit multiplication.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DIV</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Unsigned 8-bit or 16-bit division.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IDIV</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Signed 8-bit or 16-bit division.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7"/>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INC</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20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Increment Register or memory by 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1477">
                <a:tc>
                  <a:txBody>
                    <a:bodyPr/>
                    <a:lstStyle/>
                    <a:p>
                      <a:pPr algn="just">
                        <a:lnSpc>
                          <a:spcPct val="107000"/>
                        </a:lnSpc>
                        <a:spcAft>
                          <a:spcPts val="0"/>
                        </a:spcAft>
                      </a:pPr>
                      <a:r>
                        <a:rPr lang="en-IN" sz="20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DEC</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20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Decrement register or memory by 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9"/>
                  </a:ext>
                </a:extLst>
              </a:tr>
            </a:tbl>
          </a:graphicData>
        </a:graphic>
      </p:graphicFrame>
      <p:graphicFrame>
        <p:nvGraphicFramePr>
          <p:cNvPr id="10" name="Table 9"/>
          <p:cNvGraphicFramePr>
            <a:graphicFrameLocks noGrp="1"/>
          </p:cNvGraphicFramePr>
          <p:nvPr/>
        </p:nvGraphicFramePr>
        <p:xfrm>
          <a:off x="1112520" y="1986455"/>
          <a:ext cx="10946674" cy="311659"/>
        </p:xfrm>
        <a:graphic>
          <a:graphicData uri="http://schemas.openxmlformats.org/drawingml/2006/table">
            <a:tbl>
              <a:tblPr firstRow="1" firstCol="1" bandRow="1"/>
              <a:tblGrid>
                <a:gridCol w="1624345">
                  <a:extLst>
                    <a:ext uri="{9D8B030D-6E8A-4147-A177-3AD203B41FA5}">
                      <a16:colId xmlns:a16="http://schemas.microsoft.com/office/drawing/2014/main" val="20000"/>
                    </a:ext>
                  </a:extLst>
                </a:gridCol>
                <a:gridCol w="9322329">
                  <a:extLst>
                    <a:ext uri="{9D8B030D-6E8A-4147-A177-3AD203B41FA5}">
                      <a16:colId xmlns:a16="http://schemas.microsoft.com/office/drawing/2014/main" val="20001"/>
                    </a:ext>
                  </a:extLst>
                </a:gridCol>
              </a:tblGrid>
              <a:tr h="311659">
                <a:tc>
                  <a:txBody>
                    <a:bodyPr/>
                    <a:lstStyle/>
                    <a:p>
                      <a:pPr>
                        <a:lnSpc>
                          <a:spcPct val="107000"/>
                        </a:lnSpc>
                        <a:spcAft>
                          <a:spcPts val="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382" marR="35382" marT="35382" marB="35382">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382" marR="35382" marT="35382" marB="35382">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IN" dirty="0"/>
          </a:p>
        </p:txBody>
      </p:sp>
      <p:graphicFrame>
        <p:nvGraphicFramePr>
          <p:cNvPr id="4" name="Table 3"/>
          <p:cNvGraphicFramePr>
            <a:graphicFrameLocks noGrp="1"/>
          </p:cNvGraphicFramePr>
          <p:nvPr/>
        </p:nvGraphicFramePr>
        <p:xfrm>
          <a:off x="407126" y="885540"/>
          <a:ext cx="10946674" cy="5737561"/>
        </p:xfrm>
        <a:graphic>
          <a:graphicData uri="http://schemas.openxmlformats.org/drawingml/2006/table">
            <a:tbl>
              <a:tblPr firstRow="1" firstCol="1" bandRow="1"/>
              <a:tblGrid>
                <a:gridCol w="1624345">
                  <a:extLst>
                    <a:ext uri="{9D8B030D-6E8A-4147-A177-3AD203B41FA5}">
                      <a16:colId xmlns:a16="http://schemas.microsoft.com/office/drawing/2014/main" val="20000"/>
                    </a:ext>
                  </a:extLst>
                </a:gridCol>
                <a:gridCol w="9322329">
                  <a:extLst>
                    <a:ext uri="{9D8B030D-6E8A-4147-A177-3AD203B41FA5}">
                      <a16:colId xmlns:a16="http://schemas.microsoft.com/office/drawing/2014/main" val="20001"/>
                    </a:ext>
                  </a:extLst>
                </a:gridCol>
              </a:tblGrid>
              <a:tr h="311659">
                <a:tc>
                  <a:txBody>
                    <a:bodyPr/>
                    <a:lstStyle/>
                    <a:p>
                      <a:pPr>
                        <a:lnSpc>
                          <a:spcPct val="107000"/>
                        </a:lnSpc>
                        <a:spcAft>
                          <a:spcPts val="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382" marR="35382" marT="35382" marB="35382">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382" marR="35382" marT="35382" marB="35382">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42590">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DAA</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4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Decimal Adjust after BCD Addition:</a:t>
                      </a: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When two BCD numbers are added, the DAA is used after ADD or ADC instruction to get correct answer in BCD.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2590">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DAS</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4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Decimal Adjust after BCD Subtraction:</a:t>
                      </a: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When two BCD numbers are added, the DAS is used after SUB or SBB instruction to get correct answer in BCD.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42590">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AAA</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4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ASCII Adjust for Addition:</a:t>
                      </a: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When ASCII codes of two decimal digits are added, the AAA is used after addition to get correct answer in unpacked BCD.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93704">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AAD</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4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Adjust AX Register for Division:</a:t>
                      </a: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It converts two unpacked BCD digits in AX to the equivalent binary number. This adjustment is done before dividing two unpacked BCD digits in AX by an unpacked BCD byte.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42590">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AAM</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4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Adjust result of BCD Multiplication:</a:t>
                      </a: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This instruction is used after the multiplication of two unpacked BCD.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93704">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AAS</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4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ASCII Adjust for Subtraction:</a:t>
                      </a: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This instruction is used to get the correct result in unpacked BCD after the subtraction of the ASCII code of a number from ASCII code another number.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91477">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CBW</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Convert signed Byte to signed Word.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1477">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CWD</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Convert signed Word to signed </a:t>
                      </a:r>
                      <a:r>
                        <a:rPr lang="en-IN" sz="1400"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Doubleword</a:t>
                      </a: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542590">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NEG</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Obtains 2's complement (i.e. negative) of the content of an 8-bit or 16-bit specified register or memory location(s).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542590">
                <a:tc>
                  <a:txBody>
                    <a:bodyPr/>
                    <a:lstStyle/>
                    <a:p>
                      <a:pPr algn="just">
                        <a:lnSpc>
                          <a:spcPct val="107000"/>
                        </a:lnSpc>
                        <a:spcAft>
                          <a:spcPts val="0"/>
                        </a:spcAft>
                      </a:pPr>
                      <a:r>
                        <a:rPr lang="en-IN" sz="14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CMP</a:t>
                      </a:r>
                      <a:endParaRPr lang="en-IN"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4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Compare Immediate data, register or memory with accumulator, register or memory location(s).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3588" marR="23588" marT="23588" marB="2358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9200" y="187626"/>
            <a:ext cx="3692036" cy="584775"/>
          </a:xfrm>
          <a:prstGeom prst="rect">
            <a:avLst/>
          </a:prstGeom>
        </p:spPr>
        <p:txBody>
          <a:bodyPr wrap="none">
            <a:spAutoFit/>
          </a:bodyPr>
          <a:lstStyle/>
          <a:p>
            <a:r>
              <a:rPr lang="en-IN" sz="32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Logical Instructions</a:t>
            </a:r>
            <a:endParaRPr lang="en-IN" sz="3200" dirty="0">
              <a:solidFill>
                <a:srgbClr val="C00000"/>
              </a:solidFill>
            </a:endParaRPr>
          </a:p>
        </p:txBody>
      </p:sp>
      <p:sp>
        <p:nvSpPr>
          <p:cNvPr id="5" name="Rectangle 4"/>
          <p:cNvSpPr/>
          <p:nvPr/>
        </p:nvSpPr>
        <p:spPr>
          <a:xfrm>
            <a:off x="592182" y="900483"/>
            <a:ext cx="11321143" cy="373692"/>
          </a:xfrm>
          <a:prstGeom prst="rect">
            <a:avLst/>
          </a:prstGeom>
        </p:spPr>
        <p:txBody>
          <a:bodyPr wrap="square">
            <a:spAutoFit/>
          </a:bodyPr>
          <a:lstStyle/>
          <a:p>
            <a:pPr algn="just">
              <a:lnSpc>
                <a:spcPct val="107000"/>
              </a:lnSpc>
              <a:spcAft>
                <a:spcPts val="800"/>
              </a:spcAft>
            </a:pP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Instruction of this group perform logical AND, OR, XOR, NOT and TEST operations. </a:t>
            </a: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92182" y="1417261"/>
            <a:ext cx="5918030" cy="369332"/>
          </a:xfrm>
          <a:prstGeom prst="rect">
            <a:avLst/>
          </a:prstGeom>
        </p:spPr>
        <p:txBody>
          <a:bodyPr wrap="none">
            <a:spAutoFit/>
          </a:bodyPr>
          <a:lstStyle/>
          <a:p>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following instructions come under this category:</a:t>
            </a:r>
            <a:endParaRPr lang="en-IN" dirty="0"/>
          </a:p>
        </p:txBody>
      </p:sp>
      <p:graphicFrame>
        <p:nvGraphicFramePr>
          <p:cNvPr id="8" name="Table 7"/>
          <p:cNvGraphicFramePr>
            <a:graphicFrameLocks noGrp="1"/>
          </p:cNvGraphicFramePr>
          <p:nvPr/>
        </p:nvGraphicFramePr>
        <p:xfrm>
          <a:off x="723536" y="1929679"/>
          <a:ext cx="10824029" cy="3807215"/>
        </p:xfrm>
        <a:graphic>
          <a:graphicData uri="http://schemas.openxmlformats.org/drawingml/2006/table">
            <a:tbl>
              <a:tblPr firstRow="1" firstCol="1" bandRow="1"/>
              <a:tblGrid>
                <a:gridCol w="1444898">
                  <a:extLst>
                    <a:ext uri="{9D8B030D-6E8A-4147-A177-3AD203B41FA5}">
                      <a16:colId xmlns:a16="http://schemas.microsoft.com/office/drawing/2014/main" val="20000"/>
                    </a:ext>
                  </a:extLst>
                </a:gridCol>
                <a:gridCol w="9379131">
                  <a:extLst>
                    <a:ext uri="{9D8B030D-6E8A-4147-A177-3AD203B41FA5}">
                      <a16:colId xmlns:a16="http://schemas.microsoft.com/office/drawing/2014/main" val="20001"/>
                    </a:ext>
                  </a:extLst>
                </a:gridCol>
              </a:tblGrid>
              <a:tr h="432181">
                <a:tc>
                  <a:txBody>
                    <a:bodyPr/>
                    <a:lstStyle/>
                    <a:p>
                      <a:pPr>
                        <a:lnSpc>
                          <a:spcPct val="107000"/>
                        </a:lnSpc>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33468">
                <a:tc>
                  <a:txBody>
                    <a:bodyPr/>
                    <a:lstStyle/>
                    <a:p>
                      <a:pPr algn="just">
                        <a:lnSpc>
                          <a:spcPct val="107000"/>
                        </a:lnSpc>
                        <a:spcAft>
                          <a:spcPts val="0"/>
                        </a:spcAft>
                      </a:pPr>
                      <a:r>
                        <a:rPr lang="en-IN"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AND</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Performs bit by bit logical AND operation of two operands and places the result in the specified destination.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3468">
                <a:tc>
                  <a:txBody>
                    <a:bodyPr/>
                    <a:lstStyle/>
                    <a:p>
                      <a:pPr algn="just">
                        <a:lnSpc>
                          <a:spcPct val="107000"/>
                        </a:lnSpc>
                        <a:spcAft>
                          <a:spcPts val="0"/>
                        </a:spcAft>
                      </a:pPr>
                      <a:r>
                        <a:rPr lang="en-IN"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OR</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Performs bit by bit logical OR operation of two operands and places the result in the specified destination.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33468">
                <a:tc>
                  <a:txBody>
                    <a:bodyPr/>
                    <a:lstStyle/>
                    <a:p>
                      <a:pPr algn="just">
                        <a:lnSpc>
                          <a:spcPct val="107000"/>
                        </a:lnSpc>
                        <a:spcAft>
                          <a:spcPts val="0"/>
                        </a:spcAft>
                      </a:pPr>
                      <a:r>
                        <a:rPr lang="en-IN"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XOR</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Performs bit by bit logical XOR operation of two operands and places the result in the specified destination.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3468">
                <a:tc>
                  <a:txBody>
                    <a:bodyPr/>
                    <a:lstStyle/>
                    <a:p>
                      <a:pPr algn="just">
                        <a:lnSpc>
                          <a:spcPct val="107000"/>
                        </a:lnSpc>
                        <a:spcAft>
                          <a:spcPts val="0"/>
                        </a:spcAft>
                      </a:pPr>
                      <a:r>
                        <a:rPr lang="en-IN"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NOT</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Takes one's complement of the content of a specified register or memory location(s).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33468">
                <a:tc>
                  <a:txBody>
                    <a:bodyPr/>
                    <a:lstStyle/>
                    <a:p>
                      <a:pPr algn="just">
                        <a:lnSpc>
                          <a:spcPct val="107000"/>
                        </a:lnSpc>
                        <a:spcAft>
                          <a:spcPts val="0"/>
                        </a:spcAft>
                      </a:pPr>
                      <a:r>
                        <a:rPr lang="en-IN"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TEST</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Perform logical AND operation of a specified operand with another specified operand.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6402" y="0"/>
            <a:ext cx="3182281" cy="530145"/>
          </a:xfrm>
          <a:prstGeom prst="rect">
            <a:avLst/>
          </a:prstGeom>
        </p:spPr>
        <p:txBody>
          <a:bodyPr wrap="none">
            <a:spAutoFit/>
          </a:bodyPr>
          <a:lstStyle/>
          <a:p>
            <a:pPr algn="just">
              <a:lnSpc>
                <a:spcPct val="107000"/>
              </a:lnSpc>
              <a:spcAft>
                <a:spcPts val="800"/>
              </a:spcAft>
            </a:pPr>
            <a:r>
              <a:rPr lang="en-IN" sz="28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Rotate Instructions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60817" y="345479"/>
            <a:ext cx="5918030" cy="369332"/>
          </a:xfrm>
          <a:prstGeom prst="rect">
            <a:avLst/>
          </a:prstGeom>
        </p:spPr>
        <p:txBody>
          <a:bodyPr wrap="none">
            <a:spAutoFit/>
          </a:bodyPr>
          <a:lstStyle/>
          <a:p>
            <a:r>
              <a:rPr lang="en-IN" b="1" dirty="0">
                <a:solidFill>
                  <a:srgbClr val="00B050"/>
                </a:solidFill>
                <a:latin typeface="Segoe UI" panose="020B0502040204020203" pitchFamily="34" charset="0"/>
                <a:ea typeface="Times New Roman" panose="02020603050405020304" pitchFamily="18" charset="0"/>
              </a:rPr>
              <a:t>The following instructions come under this category:</a:t>
            </a:r>
            <a:endParaRPr lang="en-IN" dirty="0">
              <a:solidFill>
                <a:srgbClr val="00B050"/>
              </a:solidFill>
            </a:endParaRPr>
          </a:p>
        </p:txBody>
      </p:sp>
      <p:graphicFrame>
        <p:nvGraphicFramePr>
          <p:cNvPr id="6" name="Table 5"/>
          <p:cNvGraphicFramePr>
            <a:graphicFrameLocks noGrp="1"/>
          </p:cNvGraphicFramePr>
          <p:nvPr/>
        </p:nvGraphicFramePr>
        <p:xfrm>
          <a:off x="1460817" y="714811"/>
          <a:ext cx="9890806" cy="2840754"/>
        </p:xfrm>
        <a:graphic>
          <a:graphicData uri="http://schemas.openxmlformats.org/drawingml/2006/table">
            <a:tbl>
              <a:tblPr firstRow="1" firstCol="1" bandRow="1"/>
              <a:tblGrid>
                <a:gridCol w="1373823">
                  <a:extLst>
                    <a:ext uri="{9D8B030D-6E8A-4147-A177-3AD203B41FA5}">
                      <a16:colId xmlns:a16="http://schemas.microsoft.com/office/drawing/2014/main" val="20000"/>
                    </a:ext>
                  </a:extLst>
                </a:gridCol>
                <a:gridCol w="8516983">
                  <a:extLst>
                    <a:ext uri="{9D8B030D-6E8A-4147-A177-3AD203B41FA5}">
                      <a16:colId xmlns:a16="http://schemas.microsoft.com/office/drawing/2014/main" val="20001"/>
                    </a:ext>
                  </a:extLst>
                </a:gridCol>
              </a:tblGrid>
              <a:tr h="411826">
                <a:tc>
                  <a:txBody>
                    <a:bodyPr/>
                    <a:lstStyle/>
                    <a:p>
                      <a:pPr>
                        <a:lnSpc>
                          <a:spcPct val="107000"/>
                        </a:lnSpc>
                        <a:spcAft>
                          <a:spcPts val="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87808">
                <a:tc>
                  <a:txBody>
                    <a:bodyPr/>
                    <a:lstStyle/>
                    <a:p>
                      <a:pPr algn="just">
                        <a:lnSpc>
                          <a:spcPct val="107000"/>
                        </a:lnSpc>
                        <a:spcAft>
                          <a:spcPts val="0"/>
                        </a:spcAft>
                      </a:pPr>
                      <a:r>
                        <a:rPr lang="en-IN" sz="16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RCL</a:t>
                      </a:r>
                      <a:endParaRPr lang="en-IN"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6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Rotate all bits of the operand left by specified number of bits through carry flag.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7808">
                <a:tc>
                  <a:txBody>
                    <a:bodyPr/>
                    <a:lstStyle/>
                    <a:p>
                      <a:pPr algn="just">
                        <a:lnSpc>
                          <a:spcPct val="107000"/>
                        </a:lnSpc>
                        <a:spcAft>
                          <a:spcPts val="0"/>
                        </a:spcAft>
                      </a:pPr>
                      <a:r>
                        <a:rPr lang="en-IN" sz="16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RCR</a:t>
                      </a:r>
                      <a:endParaRPr lang="en-IN"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6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Rotate all bits of the operand right by specified number of bits through carry flag.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87808">
                <a:tc>
                  <a:txBody>
                    <a:bodyPr/>
                    <a:lstStyle/>
                    <a:p>
                      <a:pPr algn="just">
                        <a:lnSpc>
                          <a:spcPct val="107000"/>
                        </a:lnSpc>
                        <a:spcAft>
                          <a:spcPts val="0"/>
                        </a:spcAft>
                      </a:pPr>
                      <a:r>
                        <a:rPr lang="en-IN" sz="16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ROL</a:t>
                      </a:r>
                      <a:endParaRPr lang="en-IN"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6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Rotate all bits of the operand left by specified number of bits.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87808">
                <a:tc>
                  <a:txBody>
                    <a:bodyPr/>
                    <a:lstStyle/>
                    <a:p>
                      <a:pPr algn="just">
                        <a:lnSpc>
                          <a:spcPct val="107000"/>
                        </a:lnSpc>
                        <a:spcAft>
                          <a:spcPts val="0"/>
                        </a:spcAft>
                      </a:pPr>
                      <a:r>
                        <a:rPr lang="en-IN" sz="16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ROR</a:t>
                      </a:r>
                      <a:endParaRPr lang="en-IN"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just">
                        <a:lnSpc>
                          <a:spcPct val="107000"/>
                        </a:lnSpc>
                        <a:spcAft>
                          <a:spcPts val="0"/>
                        </a:spcAft>
                      </a:pPr>
                      <a:r>
                        <a:rPr lang="en-IN" sz="16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Rotate all bits of the operand right by specified number of bits.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7" name="Rectangle 6"/>
          <p:cNvSpPr/>
          <p:nvPr/>
        </p:nvSpPr>
        <p:spPr>
          <a:xfrm>
            <a:off x="3786402" y="3525946"/>
            <a:ext cx="2840842" cy="519886"/>
          </a:xfrm>
          <a:prstGeom prst="rect">
            <a:avLst/>
          </a:prstGeom>
        </p:spPr>
        <p:txBody>
          <a:bodyPr wrap="none">
            <a:spAutoFit/>
          </a:bodyPr>
          <a:lstStyle/>
          <a:p>
            <a:pPr algn="just">
              <a:lnSpc>
                <a:spcPct val="107000"/>
              </a:lnSpc>
              <a:spcAft>
                <a:spcPts val="800"/>
              </a:spcAft>
            </a:pPr>
            <a:r>
              <a:rPr lang="en-IN" sz="28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Shift Instructions</a:t>
            </a:r>
          </a:p>
        </p:txBody>
      </p:sp>
      <p:sp>
        <p:nvSpPr>
          <p:cNvPr id="8" name="Rectangle 7"/>
          <p:cNvSpPr/>
          <p:nvPr/>
        </p:nvSpPr>
        <p:spPr>
          <a:xfrm>
            <a:off x="1687008" y="3890082"/>
            <a:ext cx="5918030" cy="373692"/>
          </a:xfrm>
          <a:prstGeom prst="rect">
            <a:avLst/>
          </a:prstGeom>
        </p:spPr>
        <p:txBody>
          <a:bodyPr wrap="none">
            <a:spAutoFit/>
          </a:bodyPr>
          <a:lstStyle/>
          <a:p>
            <a:pPr algn="just">
              <a:lnSpc>
                <a:spcPct val="107000"/>
              </a:lnSpc>
              <a:spcAft>
                <a:spcPts val="800"/>
              </a:spcAft>
            </a:pPr>
            <a:r>
              <a:rPr lang="en-IN" b="1"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The following instructions come under this category:</a:t>
            </a: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nvGraphicFramePr>
        <p:xfrm>
          <a:off x="1460817" y="4204081"/>
          <a:ext cx="9890806" cy="2379599"/>
        </p:xfrm>
        <a:graphic>
          <a:graphicData uri="http://schemas.openxmlformats.org/drawingml/2006/table">
            <a:tbl>
              <a:tblPr firstRow="1" firstCol="1" bandRow="1"/>
              <a:tblGrid>
                <a:gridCol w="1321995">
                  <a:extLst>
                    <a:ext uri="{9D8B030D-6E8A-4147-A177-3AD203B41FA5}">
                      <a16:colId xmlns:a16="http://schemas.microsoft.com/office/drawing/2014/main" val="20000"/>
                    </a:ext>
                  </a:extLst>
                </a:gridCol>
                <a:gridCol w="8568811">
                  <a:extLst>
                    <a:ext uri="{9D8B030D-6E8A-4147-A177-3AD203B41FA5}">
                      <a16:colId xmlns:a16="http://schemas.microsoft.com/office/drawing/2014/main" val="20001"/>
                    </a:ext>
                  </a:extLst>
                </a:gridCol>
              </a:tblGrid>
              <a:tr h="507761">
                <a:tc>
                  <a:txBody>
                    <a:bodyPr/>
                    <a:lstStyle/>
                    <a:p>
                      <a:pPr marL="0" algn="just" defTabSz="914400" rtl="0" eaLnBrk="1" latinLnBrk="0" hangingPunct="1">
                        <a:lnSpc>
                          <a:spcPct val="107000"/>
                        </a:lnSpc>
                        <a:spcAft>
                          <a:spcPts val="0"/>
                        </a:spcAft>
                      </a:pPr>
                      <a:r>
                        <a:rPr lang="en-IN" sz="16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Instruction</a:t>
                      </a: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Description</a:t>
                      </a: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33654">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SAL or SHL</a:t>
                      </a: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Shifts each bit of operand left by specified number of bits and put zero in LSB position.</a:t>
                      </a: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9092">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SAR</a:t>
                      </a: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Shift each bit of any operand right by specified number of bits. Copy old MSB into new MSB.</a:t>
                      </a: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19092">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SHR</a:t>
                      </a: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Shift each bit of operand right by specified number of bits and put zero in MSB position.</a:t>
                      </a: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59" y="0"/>
            <a:ext cx="3262432" cy="519886"/>
          </a:xfrm>
          <a:prstGeom prst="rect">
            <a:avLst/>
          </a:prstGeom>
        </p:spPr>
        <p:txBody>
          <a:bodyPr wrap="none">
            <a:spAutoFit/>
          </a:bodyPr>
          <a:lstStyle/>
          <a:p>
            <a:pPr algn="just">
              <a:lnSpc>
                <a:spcPct val="107000"/>
              </a:lnSpc>
              <a:spcAft>
                <a:spcPts val="800"/>
              </a:spcAft>
            </a:pPr>
            <a:r>
              <a:rPr lang="en-IN" sz="28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Branch Instructions</a:t>
            </a:r>
          </a:p>
        </p:txBody>
      </p:sp>
      <p:sp>
        <p:nvSpPr>
          <p:cNvPr id="6" name="Rectangle 5"/>
          <p:cNvSpPr/>
          <p:nvPr/>
        </p:nvSpPr>
        <p:spPr>
          <a:xfrm>
            <a:off x="476258" y="519887"/>
            <a:ext cx="11476255" cy="685059"/>
          </a:xfrm>
          <a:prstGeom prst="rect">
            <a:avLst/>
          </a:prstGeom>
        </p:spPr>
        <p:txBody>
          <a:bodyPr wrap="square">
            <a:spAutoFit/>
          </a:bodyPr>
          <a:lstStyle/>
          <a:p>
            <a:pPr algn="just">
              <a:lnSpc>
                <a:spcPct val="107000"/>
              </a:lnSpc>
              <a:spcAft>
                <a:spcPts val="800"/>
              </a:spcAft>
            </a:pP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It is also called program execution transfer instruction. Instructions of this group transfer program execution from the normal sequence of instructions to the specified destination or target. </a:t>
            </a: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476258" y="1204946"/>
            <a:ext cx="5918030" cy="369332"/>
          </a:xfrm>
          <a:prstGeom prst="rect">
            <a:avLst/>
          </a:prstGeom>
        </p:spPr>
        <p:txBody>
          <a:bodyPr wrap="none">
            <a:spAutoFit/>
          </a:bodyPr>
          <a:lstStyle/>
          <a:p>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a:t>
            </a:r>
            <a:r>
              <a:rPr lang="en-IN" b="1" dirty="0">
                <a:latin typeface="Segoe UI" panose="020B0502040204020203" pitchFamily="34" charset="0"/>
                <a:ea typeface="Times New Roman" panose="02020603050405020304" pitchFamily="18" charset="0"/>
                <a:cs typeface="Times New Roman" panose="02020603050405020304" pitchFamily="18" charset="0"/>
              </a:rPr>
              <a:t>following</a:t>
            </a:r>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instructions come under this category:</a:t>
            </a:r>
            <a:endParaRPr lang="en-IN" b="1" dirty="0"/>
          </a:p>
        </p:txBody>
      </p:sp>
      <p:graphicFrame>
        <p:nvGraphicFramePr>
          <p:cNvPr id="8" name="Table 7"/>
          <p:cNvGraphicFramePr>
            <a:graphicFrameLocks noGrp="1"/>
          </p:cNvGraphicFramePr>
          <p:nvPr/>
        </p:nvGraphicFramePr>
        <p:xfrm>
          <a:off x="653421" y="1574278"/>
          <a:ext cx="11011710" cy="5153528"/>
        </p:xfrm>
        <a:graphic>
          <a:graphicData uri="http://schemas.openxmlformats.org/drawingml/2006/table">
            <a:tbl>
              <a:tblPr firstRow="1" firstCol="1" bandRow="1"/>
              <a:tblGrid>
                <a:gridCol w="2024465">
                  <a:extLst>
                    <a:ext uri="{9D8B030D-6E8A-4147-A177-3AD203B41FA5}">
                      <a16:colId xmlns:a16="http://schemas.microsoft.com/office/drawing/2014/main" val="20000"/>
                    </a:ext>
                  </a:extLst>
                </a:gridCol>
                <a:gridCol w="8987245">
                  <a:extLst>
                    <a:ext uri="{9D8B030D-6E8A-4147-A177-3AD203B41FA5}">
                      <a16:colId xmlns:a16="http://schemas.microsoft.com/office/drawing/2014/main" val="20001"/>
                    </a:ext>
                  </a:extLst>
                </a:gridCol>
              </a:tblGrid>
              <a:tr h="131044">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Instruction</a:t>
                      </a:r>
                    </a:p>
                  </a:txBody>
                  <a:tcPr marL="45343" marR="45343" marT="45343" marB="45343">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algn="just" defTabSz="914400" rtl="0" eaLnBrk="1" latinLnBrk="0" hangingPunct="1">
                        <a:lnSpc>
                          <a:spcPct val="107000"/>
                        </a:lnSpc>
                        <a:spcAft>
                          <a:spcPts val="0"/>
                        </a:spcAft>
                      </a:pPr>
                      <a:r>
                        <a:rPr lang="en-IN" sz="12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Description</a:t>
                      </a:r>
                    </a:p>
                  </a:txBody>
                  <a:tcPr marL="45343" marR="45343" marT="45343" marB="45343">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JA or JNBE</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above, not below, or equal i.e. when CF and ZF = 0</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JAE/JNB/JNC</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above, not below, equal or no carry i.e. when CF = 0</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JB/JNAE/JC</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below, not above, equal or carry i.e. when CF = 0</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JBE/JNA</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below, not above, or equal i.e. when CF and ZF = 1</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JCXZ</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CX register = 0</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JE/JZ</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zero or equal i.e. when ZF = 1</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JG/JNLE</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greater, not less or equal i.e. when ZF = 0 and CF = OF</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JGE/JNL</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greater, not less or equal i.e. when SF = OF</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JL/JNGE</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less, not greater than or equal i.e. when SF ≠ OF</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JLE/JNG</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if less, equal or not greater i.e. when ZF = 1 and SF ≠ OF</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228732">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JMP</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Causes the program execution to jump unconditionally to the memory address or label given in the instruction.</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28732">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CALL</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Calls a procedure whose address is given in the instruction and saves their return address to the stack.</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228732">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RET</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Returns program execution from a procedure (subroutine) to the next instruction or main program.</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28732">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IRET</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Returns program execution from an interrupt service procedure (subroutine) to the main program.</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INT</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Used to generate software interrupt at the desired point in a program.</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INTO</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Software interrupts to indicate overflow after arithmetic operation.</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6"/>
                  </a:ext>
                </a:extLst>
              </a:tr>
              <a:tr h="0">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LOOP</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Jump to defined label until CX = 0.</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LOOPZ/LOOPE</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Decrement CX register and jump if CX ≠ 0 and ZF = 1.</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8"/>
                  </a:ext>
                </a:extLst>
              </a:tr>
              <a:tr h="167598">
                <a:tc>
                  <a:txBody>
                    <a:bodyPr/>
                    <a:lstStyle/>
                    <a:p>
                      <a:pPr marL="0" algn="just" defTabSz="914400" rtl="0" eaLnBrk="1" latinLnBrk="0" hangingPunct="1">
                        <a:lnSpc>
                          <a:spcPct val="107000"/>
                        </a:lnSpc>
                        <a:spcAft>
                          <a:spcPts val="0"/>
                        </a:spcAft>
                      </a:pPr>
                      <a:r>
                        <a:rPr lang="en-IN" sz="12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LOOPNZ/LOOPNE</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2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Decrement CX register and jump if CX ≠ 0 and ZF = 0.</a:t>
                      </a:r>
                    </a:p>
                  </a:txBody>
                  <a:tcPr marL="30229" marR="30229" marT="30229" marB="3022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6254" y="138754"/>
            <a:ext cx="5609228" cy="388696"/>
          </a:xfrm>
          <a:prstGeom prst="rect">
            <a:avLst/>
          </a:prstGeom>
        </p:spPr>
        <p:txBody>
          <a:bodyPr wrap="none">
            <a:spAutoFit/>
          </a:bodyPr>
          <a:lstStyle/>
          <a:p>
            <a:pPr algn="just">
              <a:lnSpc>
                <a:spcPct val="107000"/>
              </a:lnSpc>
              <a:spcAft>
                <a:spcPts val="800"/>
              </a:spcAft>
            </a:pPr>
            <a:r>
              <a:rPr lang="en-IN"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Flag Manipulation and Processor Control Instructions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88126" y="527450"/>
            <a:ext cx="11281954" cy="373692"/>
          </a:xfrm>
          <a:prstGeom prst="rect">
            <a:avLst/>
          </a:prstGeom>
        </p:spPr>
        <p:txBody>
          <a:bodyPr wrap="square">
            <a:spAutoFit/>
          </a:bodyPr>
          <a:lstStyle/>
          <a:p>
            <a:pPr algn="just">
              <a:lnSpc>
                <a:spcPct val="107000"/>
              </a:lnSpc>
              <a:spcAft>
                <a:spcPts val="800"/>
              </a:spcAft>
            </a:pP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Instructions of this instruction set are related to flag manipulation and machine control. </a:t>
            </a: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88126" y="901142"/>
            <a:ext cx="5918030" cy="373692"/>
          </a:xfrm>
          <a:prstGeom prst="rect">
            <a:avLst/>
          </a:prstGeom>
        </p:spPr>
        <p:txBody>
          <a:bodyPr wrap="none">
            <a:spAutoFit/>
          </a:bodyPr>
          <a:lstStyle/>
          <a:p>
            <a:pPr algn="just">
              <a:lnSpc>
                <a:spcPct val="107000"/>
              </a:lnSpc>
              <a:spcAft>
                <a:spcPts val="800"/>
              </a:spcAft>
            </a:pPr>
            <a:r>
              <a:rPr lang="en-IN" b="1" dirty="0">
                <a:latin typeface="Segoe UI" panose="020B0502040204020203" pitchFamily="34" charset="0"/>
                <a:ea typeface="Times New Roman" panose="02020603050405020304" pitchFamily="18" charset="0"/>
                <a:cs typeface="Times New Roman" panose="02020603050405020304" pitchFamily="18" charset="0"/>
              </a:rPr>
              <a:t>The following instructions come under this category:</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nvGraphicFramePr>
        <p:xfrm>
          <a:off x="914400" y="1274835"/>
          <a:ext cx="10972800" cy="5112802"/>
        </p:xfrm>
        <a:graphic>
          <a:graphicData uri="http://schemas.openxmlformats.org/drawingml/2006/table">
            <a:tbl>
              <a:tblPr firstRow="1" firstCol="1" bandRow="1"/>
              <a:tblGrid>
                <a:gridCol w="1319349">
                  <a:extLst>
                    <a:ext uri="{9D8B030D-6E8A-4147-A177-3AD203B41FA5}">
                      <a16:colId xmlns:a16="http://schemas.microsoft.com/office/drawing/2014/main" val="20000"/>
                    </a:ext>
                  </a:extLst>
                </a:gridCol>
                <a:gridCol w="9653451">
                  <a:extLst>
                    <a:ext uri="{9D8B030D-6E8A-4147-A177-3AD203B41FA5}">
                      <a16:colId xmlns:a16="http://schemas.microsoft.com/office/drawing/2014/main" val="20001"/>
                    </a:ext>
                  </a:extLst>
                </a:gridCol>
              </a:tblGrid>
              <a:tr h="252850">
                <a:tc>
                  <a:txBody>
                    <a:bodyPr/>
                    <a:lstStyle/>
                    <a:p>
                      <a:pPr marL="0" algn="just" defTabSz="914400" rtl="0" eaLnBrk="1" latinLnBrk="0" hangingPunct="1">
                        <a:lnSpc>
                          <a:spcPct val="107000"/>
                        </a:lnSpc>
                        <a:spcAft>
                          <a:spcPts val="0"/>
                        </a:spcAft>
                      </a:pPr>
                      <a:r>
                        <a:rPr lang="en-IN" sz="16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Instruction</a:t>
                      </a:r>
                    </a:p>
                  </a:txBody>
                  <a:tcPr marL="77965" marR="77965" marT="77965" marB="77965">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Description</a:t>
                      </a:r>
                    </a:p>
                  </a:txBody>
                  <a:tcPr marL="77965" marR="77965" marT="77965" marB="77965">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9875">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CLC</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Clear Carry Flag: This instruction resets the carry flag CF to 0.</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9875">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CLD</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Clear Direction Flag: This instruction resets the direction flag DF to 0.</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09875">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CLI</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Clear Interrupt Flag: This instruction resets the interrupt flag IF to 0.</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09875">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CMC</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This instruction take complement of carry flag CF.</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98358">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STC</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Set carry flag CF to 1.</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98358">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STD</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Set direction flag to 1.</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98358">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STI</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Set interrupt flag IF to 1.</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98358">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HLT</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Halt processing. It stops program execution.</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198358">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NOP</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Performs no operation.</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9875">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ESC</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Escape: makes bus free for external master like a coprocessor or peripheral device.</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421393">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WAIT</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When WAIT instruction is executed, the processor enters an idle state in which the processor does no processing.</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21393">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LOCK</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It is a prefix instruction. It makes the LOCK pin low till the execution of the next instruction.</a:t>
                      </a:r>
                    </a:p>
                  </a:txBody>
                  <a:tcPr marL="51977" marR="51977" marT="51977" marB="5197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122" y="1199018"/>
            <a:ext cx="10798630" cy="4247317"/>
          </a:xfrm>
          <a:prstGeom prst="rect">
            <a:avLst/>
          </a:prstGeom>
        </p:spPr>
        <p:txBody>
          <a:bodyPr wrap="square">
            <a:spAutoFit/>
          </a:bodyPr>
          <a:lstStyle/>
          <a:p>
            <a:pPr marL="342900" indent="-342900">
              <a:lnSpc>
                <a:spcPct val="150000"/>
              </a:lnSpc>
              <a:buSzPct val="83000"/>
              <a:buFont typeface="Wingdings" panose="05000000000000000000" pitchFamily="2" charset="2"/>
              <a:buChar char="Ø"/>
            </a:pPr>
            <a:r>
              <a:rPr lang="en-US" altLang="en-US" sz="2000" dirty="0">
                <a:solidFill>
                  <a:srgbClr val="002060"/>
                </a:solidFill>
                <a:latin typeface="Arial" panose="020B0604020202020204" pitchFamily="34" charset="0"/>
              </a:rPr>
              <a:t>It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has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an</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instruction</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queue,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which</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capable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of</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storing</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six</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instruction</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bytes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from</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the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memory</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resulting</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in</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faster</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processing.</a:t>
            </a:r>
          </a:p>
          <a:p>
            <a:pPr marL="342900" indent="-342900">
              <a:lnSpc>
                <a:spcPct val="150000"/>
              </a:lnSpc>
              <a:buSzPct val="83000"/>
              <a:buFont typeface="Wingdings" panose="05000000000000000000" pitchFamily="2" charset="2"/>
              <a:buChar char="Ø"/>
            </a:pPr>
            <a:r>
              <a:rPr lang="en-US" altLang="en-US" sz="2000" dirty="0">
                <a:solidFill>
                  <a:srgbClr val="002060"/>
                </a:solidFill>
                <a:latin typeface="Arial" panose="020B0604020202020204" pitchFamily="34" charset="0"/>
              </a:rPr>
              <a:t>It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was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the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first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16-bit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processor</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having</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16-bit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ALU,</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16-bit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registers,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internal</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data</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bus,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and</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16-bit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external</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data</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bus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resulting</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in</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faster</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processing.</a:t>
            </a:r>
          </a:p>
          <a:p>
            <a:pPr marL="342900" indent="-342900">
              <a:lnSpc>
                <a:spcPct val="150000"/>
              </a:lnSpc>
              <a:buSzPct val="83000"/>
              <a:buFont typeface="Wingdings" panose="05000000000000000000" pitchFamily="2" charset="2"/>
              <a:buChar char="Ø"/>
            </a:pPr>
            <a:r>
              <a:rPr lang="en-US" altLang="en-US" sz="2000" dirty="0">
                <a:solidFill>
                  <a:srgbClr val="002060"/>
                </a:solidFill>
                <a:latin typeface="Arial" panose="020B0604020202020204" pitchFamily="34" charset="0"/>
              </a:rPr>
              <a:t>It is available in 3 versions based on the frequency of operation −</a:t>
            </a:r>
          </a:p>
          <a:p>
            <a:pPr>
              <a:lnSpc>
                <a:spcPct val="150000"/>
              </a:lnSpc>
            </a:pP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8086 → 5MHz, </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8086-2 → 8MHz, </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8086-1 → 10 MHz</a:t>
            </a:r>
          </a:p>
          <a:p>
            <a:pPr marL="342900" indent="-342900">
              <a:lnSpc>
                <a:spcPct val="150000"/>
              </a:lnSpc>
              <a:buSzPct val="83000"/>
              <a:buFont typeface="Wingdings" panose="05000000000000000000" pitchFamily="2" charset="2"/>
              <a:buChar char="Ø"/>
            </a:pPr>
            <a:r>
              <a:rPr lang="en-US" altLang="en-US" sz="2000" dirty="0">
                <a:solidFill>
                  <a:srgbClr val="002060"/>
                </a:solidFill>
                <a:latin typeface="Arial" panose="020B0604020202020204" pitchFamily="34" charset="0"/>
              </a:rPr>
              <a:t>It</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uses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two</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stages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of</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pipelining,</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Fetch</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Stage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and</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Execute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Stage,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which</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improves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performance.</a:t>
            </a:r>
          </a:p>
          <a:p>
            <a:pPr marL="342900" indent="-342900">
              <a:lnSpc>
                <a:spcPct val="150000"/>
              </a:lnSpc>
              <a:buSzPct val="83000"/>
              <a:buFont typeface="Wingdings" panose="05000000000000000000" pitchFamily="2" charset="2"/>
              <a:buChar char="Ø"/>
            </a:pPr>
            <a:r>
              <a:rPr lang="en-US" altLang="en-US" sz="2000" dirty="0">
                <a:solidFill>
                  <a:srgbClr val="002060"/>
                </a:solidFill>
                <a:latin typeface="Arial" panose="020B0604020202020204" pitchFamily="34" charset="0"/>
              </a:rPr>
              <a:t>Fetch</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stage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can</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err="1">
                <a:solidFill>
                  <a:srgbClr val="002060"/>
                </a:solidFill>
                <a:latin typeface="Arial" panose="020B0604020202020204" pitchFamily="34" charset="0"/>
              </a:rPr>
              <a:t>prefetch</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err="1">
                <a:solidFill>
                  <a:srgbClr val="002060"/>
                </a:solidFill>
                <a:latin typeface="Arial" panose="020B0604020202020204" pitchFamily="34" charset="0"/>
              </a:rPr>
              <a:t>upto</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6</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bytes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of</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instructions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and</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stores</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them</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in</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the</a:t>
            </a:r>
            <a:r>
              <a:rPr lang="en-US" altLang="en-US" sz="2000" dirty="0">
                <a:solidFill>
                  <a:srgbClr val="002060"/>
                </a:solidFill>
                <a:latin typeface="Times New Roman" panose="02020603050405020304" pitchFamily="18" charset="0"/>
                <a:cs typeface="Times New Roman" panose="02020603050405020304" pitchFamily="18" charset="0"/>
              </a:rPr>
              <a:t> </a:t>
            </a:r>
            <a:r>
              <a:rPr lang="en-US" altLang="en-US" sz="2000" dirty="0">
                <a:solidFill>
                  <a:srgbClr val="002060"/>
                </a:solidFill>
                <a:latin typeface="Arial" panose="020B0604020202020204" pitchFamily="34" charset="0"/>
              </a:rPr>
              <a:t>queue.</a:t>
            </a:r>
          </a:p>
        </p:txBody>
      </p:sp>
      <p:sp>
        <p:nvSpPr>
          <p:cNvPr id="5" name="Rectangle 4"/>
          <p:cNvSpPr/>
          <p:nvPr/>
        </p:nvSpPr>
        <p:spPr>
          <a:xfrm>
            <a:off x="853825" y="152578"/>
            <a:ext cx="2885726" cy="523220"/>
          </a:xfrm>
          <a:prstGeom prst="rect">
            <a:avLst/>
          </a:prstGeom>
        </p:spPr>
        <p:txBody>
          <a:bodyPr wrap="none">
            <a:spAutoFit/>
          </a:bodyPr>
          <a:lstStyle/>
          <a:p>
            <a:pPr algn="just"/>
            <a:r>
              <a:rPr lang="en-US" altLang="en-US" sz="2800" dirty="0">
                <a:solidFill>
                  <a:srgbClr val="FF0000"/>
                </a:solidFill>
                <a:latin typeface="Arial" panose="020B0604020202020204" pitchFamily="34" charset="0"/>
              </a:rPr>
              <a:t>Features</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a:solidFill>
                  <a:srgbClr val="FF0000"/>
                </a:solidFill>
                <a:latin typeface="Arial" panose="020B0604020202020204" pitchFamily="34" charset="0"/>
              </a:rPr>
              <a:t>of</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a:solidFill>
                  <a:srgbClr val="FF0000"/>
                </a:solidFill>
                <a:latin typeface="Arial" panose="020B0604020202020204" pitchFamily="34" charset="0"/>
              </a:rPr>
              <a:t>8086</a:t>
            </a:r>
          </a:p>
        </p:txBody>
      </p:sp>
      <p:sp>
        <p:nvSpPr>
          <p:cNvPr id="6" name="Rectangle 5"/>
          <p:cNvSpPr/>
          <p:nvPr/>
        </p:nvSpPr>
        <p:spPr>
          <a:xfrm>
            <a:off x="647122" y="675798"/>
            <a:ext cx="10158550" cy="507831"/>
          </a:xfrm>
          <a:prstGeom prst="rect">
            <a:avLst/>
          </a:prstGeom>
        </p:spPr>
        <p:txBody>
          <a:bodyPr wrap="square">
            <a:spAutoFit/>
          </a:bodyPr>
          <a:lstStyle/>
          <a:p>
            <a:pPr algn="just">
              <a:lnSpc>
                <a:spcPct val="150000"/>
              </a:lnSpc>
            </a:pPr>
            <a:r>
              <a:rPr lang="en-US" altLang="en-US" dirty="0">
                <a:solidFill>
                  <a:srgbClr val="00B050"/>
                </a:solidFill>
                <a:latin typeface="Arial" panose="020B0604020202020204" pitchFamily="34" charset="0"/>
              </a:rPr>
              <a:t>The most prominent features of a 8086 microprocessor are as follows :</a:t>
            </a:r>
          </a:p>
        </p:txBody>
      </p:sp>
      <p:sp>
        <p:nvSpPr>
          <p:cNvPr id="7" name="Rectangle 6"/>
          <p:cNvSpPr/>
          <p:nvPr/>
        </p:nvSpPr>
        <p:spPr>
          <a:xfrm>
            <a:off x="33168" y="5397207"/>
            <a:ext cx="11386458" cy="498342"/>
          </a:xfrm>
          <a:prstGeom prst="rect">
            <a:avLst/>
          </a:prstGeom>
        </p:spPr>
        <p:txBody>
          <a:bodyPr wrap="square">
            <a:spAutoFit/>
          </a:bodyPr>
          <a:lstStyle/>
          <a:p>
            <a:pPr algn="just">
              <a:lnSpc>
                <a:spcPct val="150000"/>
              </a:lnSpc>
              <a:spcBef>
                <a:spcPts val="600"/>
              </a:spcBef>
              <a:spcAft>
                <a:spcPts val="600"/>
              </a:spcAft>
            </a:pPr>
            <a:r>
              <a:rPr lang="en-US" altLang="en-US" dirty="0">
                <a:solidFill>
                  <a:srgbClr val="FF0000"/>
                </a:solidFill>
                <a:latin typeface="Arial" panose="020B0604020202020204" pitchFamily="34" charset="0"/>
              </a:rPr>
              <a:t>	</a:t>
            </a:r>
            <a:r>
              <a:rPr lang="en-US" altLang="en-US" sz="2000" dirty="0">
                <a:solidFill>
                  <a:srgbClr val="FF0000"/>
                </a:solidFill>
                <a:latin typeface="Arial" panose="020B0604020202020204" pitchFamily="34" charset="0"/>
              </a:rPr>
              <a:t>8086</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supports</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two</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modes</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of</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operation,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i.e.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Maximum</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mode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and</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Minimum</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Arial" panose="020B0604020202020204" pitchFamily="34" charset="0"/>
              </a:rPr>
              <a:t>mode.</a:t>
            </a:r>
          </a:p>
        </p:txBody>
      </p:sp>
      <p:sp>
        <p:nvSpPr>
          <p:cNvPr id="8" name="Rectangle 7"/>
          <p:cNvSpPr/>
          <p:nvPr/>
        </p:nvSpPr>
        <p:spPr>
          <a:xfrm>
            <a:off x="647122" y="5780782"/>
            <a:ext cx="9763442" cy="1077218"/>
          </a:xfrm>
          <a:prstGeom prst="rect">
            <a:avLst/>
          </a:prstGeom>
        </p:spPr>
        <p:txBody>
          <a:bodyPr wrap="square">
            <a:spAutoFit/>
          </a:bodyPr>
          <a:lstStyle/>
          <a:p>
            <a:pPr marL="342900" indent="-342900" algn="just">
              <a:lnSpc>
                <a:spcPct val="150000"/>
              </a:lnSpc>
              <a:spcBef>
                <a:spcPts val="600"/>
              </a:spcBef>
              <a:spcAft>
                <a:spcPts val="600"/>
              </a:spcAft>
              <a:buFont typeface="Wingdings" panose="05000000000000000000" pitchFamily="2" charset="2"/>
              <a:buChar char="v"/>
            </a:pP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Maximum</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mode</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is</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suitable</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for</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system</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having</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multiple</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processors</a:t>
            </a:r>
            <a:r>
              <a:rPr lang="en-US" altLang="en-US" dirty="0">
                <a:solidFill>
                  <a:srgbClr val="002060"/>
                </a:solidFill>
                <a:latin typeface="Times New Roman" panose="02020603050405020304" pitchFamily="18" charset="0"/>
                <a:cs typeface="Times New Roman" panose="02020603050405020304" pitchFamily="18" charset="0"/>
              </a:rPr>
              <a:t>  </a:t>
            </a:r>
            <a:endParaRPr lang="en-US" altLang="en-US" dirty="0">
              <a:solidFill>
                <a:srgbClr val="002060"/>
              </a:solidFill>
              <a:latin typeface="Arial" panose="020B0604020202020204" pitchFamily="34" charset="0"/>
            </a:endParaRPr>
          </a:p>
          <a:p>
            <a:pPr marL="342900" indent="-342900" algn="just">
              <a:lnSpc>
                <a:spcPct val="150000"/>
              </a:lnSpc>
              <a:spcBef>
                <a:spcPts val="600"/>
              </a:spcBef>
              <a:spcAft>
                <a:spcPts val="600"/>
              </a:spcAft>
              <a:buFont typeface="Wingdings" panose="05000000000000000000" pitchFamily="2" charset="2"/>
              <a:buChar char="v"/>
            </a:pP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Minimum</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mode</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is</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suitable</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for</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system</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having</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a</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single</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Arial" panose="020B0604020202020204" pitchFamily="34" charset="0"/>
              </a:rPr>
              <a:t>processor.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79445" y="164880"/>
            <a:ext cx="3464410" cy="580993"/>
          </a:xfrm>
          <a:prstGeom prst="rect">
            <a:avLst/>
          </a:prstGeom>
        </p:spPr>
        <p:txBody>
          <a:bodyPr wrap="none">
            <a:spAutoFit/>
          </a:bodyPr>
          <a:lstStyle/>
          <a:p>
            <a:pPr>
              <a:lnSpc>
                <a:spcPct val="107000"/>
              </a:lnSpc>
              <a:spcAft>
                <a:spcPts val="800"/>
              </a:spcAft>
            </a:pPr>
            <a:r>
              <a:rPr lang="en-IN" sz="32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String Instructions</a:t>
            </a:r>
          </a:p>
        </p:txBody>
      </p:sp>
      <p:sp>
        <p:nvSpPr>
          <p:cNvPr id="5" name="Rectangle 4"/>
          <p:cNvSpPr/>
          <p:nvPr/>
        </p:nvSpPr>
        <p:spPr>
          <a:xfrm>
            <a:off x="552994" y="610763"/>
            <a:ext cx="10850879" cy="685059"/>
          </a:xfrm>
          <a:prstGeom prst="rect">
            <a:avLst/>
          </a:prstGeom>
        </p:spPr>
        <p:txBody>
          <a:bodyPr wrap="square">
            <a:spAutoFit/>
          </a:bodyPr>
          <a:lstStyle/>
          <a:p>
            <a:pPr algn="just">
              <a:lnSpc>
                <a:spcPct val="107000"/>
              </a:lnSpc>
              <a:spcAft>
                <a:spcPts val="800"/>
              </a:spcAft>
            </a:pP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String is series of bytes or series of words stored in sequential memory locations. The 8086 provides some instructions which handle string operations such as string movement, comparison, scan, load and store.</a:t>
            </a: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92740" y="1295822"/>
            <a:ext cx="5918030" cy="388696"/>
          </a:xfrm>
          <a:prstGeom prst="rect">
            <a:avLst/>
          </a:prstGeom>
        </p:spPr>
        <p:txBody>
          <a:bodyPr wrap="none">
            <a:spAutoFit/>
          </a:bodyPr>
          <a:lstStyle/>
          <a:p>
            <a:pPr algn="just">
              <a:lnSpc>
                <a:spcPct val="107000"/>
              </a:lnSpc>
              <a:spcAft>
                <a:spcPts val="800"/>
              </a:spcAft>
            </a:pPr>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following instructions come under this category: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nvGraphicFramePr>
        <p:xfrm>
          <a:off x="574766" y="1684519"/>
          <a:ext cx="10829106" cy="4643961"/>
        </p:xfrm>
        <a:graphic>
          <a:graphicData uri="http://schemas.openxmlformats.org/drawingml/2006/table">
            <a:tbl>
              <a:tblPr firstRow="1" firstCol="1" bandRow="1"/>
              <a:tblGrid>
                <a:gridCol w="2455817">
                  <a:extLst>
                    <a:ext uri="{9D8B030D-6E8A-4147-A177-3AD203B41FA5}">
                      <a16:colId xmlns:a16="http://schemas.microsoft.com/office/drawing/2014/main" val="20000"/>
                    </a:ext>
                  </a:extLst>
                </a:gridCol>
                <a:gridCol w="8373289">
                  <a:extLst>
                    <a:ext uri="{9D8B030D-6E8A-4147-A177-3AD203B41FA5}">
                      <a16:colId xmlns:a16="http://schemas.microsoft.com/office/drawing/2014/main" val="20001"/>
                    </a:ext>
                  </a:extLst>
                </a:gridCol>
              </a:tblGrid>
              <a:tr h="245731">
                <a:tc>
                  <a:txBody>
                    <a:bodyPr/>
                    <a:lstStyle/>
                    <a:p>
                      <a:pPr marL="0" algn="just" defTabSz="914400" rtl="0" eaLnBrk="1" latinLnBrk="0" hangingPunct="1">
                        <a:lnSpc>
                          <a:spcPct val="107000"/>
                        </a:lnSpc>
                        <a:spcAft>
                          <a:spcPts val="0"/>
                        </a:spcAft>
                      </a:pPr>
                      <a:r>
                        <a:rPr lang="en-IN" sz="1600" b="1"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Instruction</a:t>
                      </a:r>
                    </a:p>
                  </a:txBody>
                  <a:tcPr marL="78241" marR="78241" marT="78241" marB="78241">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algn="just" defTabSz="914400" rtl="0" eaLnBrk="1" latinLnBrk="0" hangingPunct="1">
                        <a:lnSpc>
                          <a:spcPct val="107000"/>
                        </a:lnSpc>
                        <a:spcAft>
                          <a:spcPts val="0"/>
                        </a:spcAft>
                      </a:pPr>
                      <a:r>
                        <a:rPr lang="en-IN" sz="1600" b="1"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Description</a:t>
                      </a:r>
                    </a:p>
                  </a:txBody>
                  <a:tcPr marL="78241" marR="78241" marT="78241" marB="78241">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18792">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MOVS/MOVSB/MOVSW</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Moves 8-bit or 16-bit data from the memory location(s) addressed by SI register to the memory location addressed by DI register.</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8792">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CMPS/CMPSB/CMPSW</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Compares the content of memory location addressed by DI register with the content of memory location addressed by SI register.</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18792">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SCAS/SCASB/SCASW</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Compares the content of accumulator with the content of memory location addressed by DI register in the extra segment ES.</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0229">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LODS/LODSB/LODSW</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Loads 8-bit or 16-bit data from memory location addressed by SI register into AL or AX register.</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10229">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STOS/STOSB/STOSW</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Stores 8-bit or 16-bit data from AL or AX register in the memory location addressed by DI register.</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01666">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REP</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Repeats the given instruction until CX ≠ 0</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01666">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REPE/ REPZ</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latinLnBrk="0" hangingPunct="1">
                        <a:lnSpc>
                          <a:spcPct val="107000"/>
                        </a:lnSpc>
                        <a:spcAft>
                          <a:spcPts val="0"/>
                        </a:spcAft>
                      </a:pPr>
                      <a:r>
                        <a:rPr lang="en-IN" sz="1600" kern="120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Repeats the given instruction till CX ≠ 0 and ZF = 1</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1666">
                <a:tc>
                  <a:txBody>
                    <a:bodyPr/>
                    <a:lstStyle/>
                    <a:p>
                      <a:pPr marL="0" algn="just" defTabSz="914400" rtl="0" eaLnBrk="1" latinLnBrk="0" hangingPunct="1">
                        <a:lnSpc>
                          <a:spcPct val="107000"/>
                        </a:lnSpc>
                        <a:spcAft>
                          <a:spcPts val="0"/>
                        </a:spcAft>
                      </a:pPr>
                      <a:r>
                        <a:rPr lang="en-IN" sz="1600" kern="12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REPNE/REPNZ</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latinLnBrk="0" hangingPunct="1">
                        <a:lnSpc>
                          <a:spcPct val="107000"/>
                        </a:lnSpc>
                        <a:spcAft>
                          <a:spcPts val="0"/>
                        </a:spcAft>
                      </a:pPr>
                      <a:r>
                        <a:rPr lang="en-IN" sz="1600" kern="12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Repeats the given instruction till CX ≠ 0 and ZF = 0</a:t>
                      </a:r>
                    </a:p>
                  </a:txBody>
                  <a:tcPr marL="52161" marR="52161" marT="52161" marB="52161">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6022" y="99566"/>
            <a:ext cx="5057795" cy="580993"/>
          </a:xfrm>
          <a:prstGeom prst="rect">
            <a:avLst/>
          </a:prstGeom>
        </p:spPr>
        <p:txBody>
          <a:bodyPr wrap="none">
            <a:spAutoFit/>
          </a:bodyPr>
          <a:lstStyle/>
          <a:p>
            <a:pPr algn="ctr">
              <a:lnSpc>
                <a:spcPct val="107000"/>
              </a:lnSpc>
              <a:spcAft>
                <a:spcPts val="800"/>
              </a:spcAft>
            </a:pPr>
            <a:r>
              <a:rPr lang="en-IN" sz="32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Addressing modes of 8086</a:t>
            </a:r>
          </a:p>
        </p:txBody>
      </p:sp>
      <p:sp>
        <p:nvSpPr>
          <p:cNvPr id="5" name="Rectangle 4"/>
          <p:cNvSpPr/>
          <p:nvPr/>
        </p:nvSpPr>
        <p:spPr>
          <a:xfrm>
            <a:off x="801188" y="458490"/>
            <a:ext cx="11242765" cy="685059"/>
          </a:xfrm>
          <a:prstGeom prst="rect">
            <a:avLst/>
          </a:prstGeom>
        </p:spPr>
        <p:txBody>
          <a:bodyPr wrap="square">
            <a:spAutoFit/>
          </a:bodyPr>
          <a:lstStyle/>
          <a:p>
            <a:pPr algn="just">
              <a:lnSpc>
                <a:spcPct val="107000"/>
              </a:lnSpc>
              <a:spcAft>
                <a:spcPts val="800"/>
              </a:spcAft>
            </a:pP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The way for which an operand is specified for an instruction in the accumulator, in a general purpose register or in memory location, is called</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addressing mode</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96686" y="1143549"/>
            <a:ext cx="11242766" cy="5669244"/>
          </a:xfrm>
          <a:prstGeom prst="rect">
            <a:avLst/>
          </a:prstGeom>
        </p:spPr>
        <p:txBody>
          <a:bodyPr wrap="square">
            <a:spAutoFit/>
          </a:bodyPr>
          <a:lstStyle/>
          <a:p>
            <a:pPr algn="just">
              <a:lnSpc>
                <a:spcPct val="107000"/>
              </a:lnSpc>
              <a:spcAft>
                <a:spcPts val="800"/>
              </a:spcAft>
            </a:pP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The 8086 microprocessors have 8 addressing modes. Two addressing modes have been provided for instructions which operate on register or immediate data.</a:t>
            </a:r>
            <a:endParaRPr lang="en-IN" sz="1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These two addressing modes are:</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Register Addressing:</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In register addressing, the operand is placed in one of the 16-bit or 8-bit general purpose registers.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Example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AX, CX</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ADD AL, BL</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ADD CX, DX</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Immediate Addressing:</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In immediate addressing, the operand is specified in the instruction itself.</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Example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AL, 35H</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BX, 0301H</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[0401], 3598H</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ADD AX, 4836H</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989435" y="3630930"/>
              <a:ext cx="23495" cy="360"/>
            </p14:xfrm>
          </p:contentPart>
        </mc:Choice>
        <mc:Fallback xmlns="">
          <p:pic>
            <p:nvPicPr>
              <p:cNvPr id="2" name="Ink 1"/>
            </p:nvPicPr>
            <p:blipFill>
              <a:blip r:embed="rId3"/>
            </p:blipFill>
            <p:spPr>
              <a:xfrm>
                <a:off x="11989435" y="3630930"/>
                <a:ext cx="23495" cy="3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999" y="91542"/>
            <a:ext cx="11164389" cy="783670"/>
          </a:xfrm>
          <a:prstGeom prst="rect">
            <a:avLst/>
          </a:prstGeom>
        </p:spPr>
        <p:txBody>
          <a:bodyPr wrap="square">
            <a:spAutoFit/>
          </a:bodyPr>
          <a:lstStyle/>
          <a:p>
            <a:pPr algn="just">
              <a:lnSpc>
                <a:spcPct val="107000"/>
              </a:lnSpc>
              <a:spcAft>
                <a:spcPts val="800"/>
              </a:spcAft>
            </a:pP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The remaining 6 addressing modes specify the location of an operand which is placed in a memory.</a:t>
            </a:r>
            <a:endParaRPr lang="en-IN" sz="16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These 6 addressing modes are:</a:t>
            </a:r>
            <a:endParaRPr lang="en-IN"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61998" y="91542"/>
            <a:ext cx="11164389" cy="783670"/>
          </a:xfrm>
          <a:prstGeom prst="rect">
            <a:avLst/>
          </a:prstGeom>
        </p:spPr>
        <p:txBody>
          <a:bodyPr wrap="square">
            <a:spAutoFit/>
          </a:bodyPr>
          <a:lstStyle/>
          <a:p>
            <a:pPr algn="just">
              <a:lnSpc>
                <a:spcPct val="107000"/>
              </a:lnSpc>
              <a:spcAft>
                <a:spcPts val="800"/>
              </a:spcAft>
            </a:pP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The remaining 6 addressing modes specify the location of an operand which is placed in a memory.</a:t>
            </a:r>
            <a:endParaRPr lang="en-IN" sz="16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latin typeface="Segoe UI" panose="020B0502040204020203" pitchFamily="34" charset="0"/>
                <a:ea typeface="Times New Roman" panose="02020603050405020304" pitchFamily="18" charset="0"/>
                <a:cs typeface="Times New Roman" panose="02020603050405020304" pitchFamily="18" charset="0"/>
              </a:rPr>
              <a:t>These 6 addressing modes 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61997" y="985090"/>
            <a:ext cx="11164389" cy="4083300"/>
          </a:xfrm>
          <a:prstGeom prst="rect">
            <a:avLst/>
          </a:prstGeom>
        </p:spPr>
        <p:txBody>
          <a:bodyPr wrap="square">
            <a:spAutoFit/>
          </a:bodyPr>
          <a:lstStyle/>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Direct Addressing:</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In direct addressing mode, the operands offset is given in the instruction as an 8-bit or 16-bit displacement element.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Example</a:t>
            </a:r>
            <a:endParaRPr lang="en-IN" sz="16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ADD AL, [0301]</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instruction adds the content of the offset address 0301 to AL. the operand is placed at the given offset (0301) within the data segment DS.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Register Indirect Addressing:</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The operand's offset is placed in any one of the registers BX, BP, SI or DI as specified in the instruction.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Example</a:t>
            </a:r>
            <a:endParaRPr lang="en-IN" sz="16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AX, [BX]</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It moves the contents of memory locations addressed by the register BX to the register AX.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870" y="0"/>
            <a:ext cx="10511243" cy="2548775"/>
          </a:xfrm>
          <a:prstGeom prst="rect">
            <a:avLst/>
          </a:prstGeom>
        </p:spPr>
        <p:txBody>
          <a:bodyPr wrap="square">
            <a:spAutoFit/>
          </a:bodyPr>
          <a:lstStyle/>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Based Addressing:</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operand's offset is the sum of an 8-bit or 16-bit displacement and the contents of the base register BX or BP. BX is used as base register for data segment, and the BP is used as a base register for stack segment.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Effective address (Offset)</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[BX + 8-bit or 16-bit displacement].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Example</a:t>
            </a:r>
            <a:endParaRPr lang="en-IN" sz="16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AL, [BX+05]; an example of 8-bit displacement.</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AL, [BX + 1346H]; example of 16-bit displacement.</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35870" y="2443188"/>
            <a:ext cx="10968445" cy="4144596"/>
          </a:xfrm>
          <a:prstGeom prst="rect">
            <a:avLst/>
          </a:prstGeom>
        </p:spPr>
        <p:txBody>
          <a:bodyPr wrap="square">
            <a:spAutoFit/>
          </a:bodyPr>
          <a:lstStyle/>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Indexed Addressing:</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offset of an operand is the sum of the content of an index register SI or DI and an 8-bit or 16-bit displacement.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Offset (Effective Address) = [SI or DI + 8-bit or 16-bit displacement]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Example : </a:t>
            </a: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AX, [SI + 05]; 8-bit displacement.</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AX, [SI + 1528H]; 16-bit displacement.</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Based Indexed Addressing:</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The offset of operand is the sum of the content of a base register BX or BP and an index register SI or DI.</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Effective Address (Offset) = [BX or BP] + [SI or DI]</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Here, BX is used for a base register for data segment, and BP is used as a base register for stack segment.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Example:</a:t>
            </a:r>
            <a:r>
              <a:rPr lang="en-IN" b="1"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ADD AX, [BX + SI]</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CX, [BX + SI]</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5724" y="166866"/>
            <a:ext cx="11556276" cy="1956048"/>
          </a:xfrm>
          <a:prstGeom prst="rect">
            <a:avLst/>
          </a:prstGeom>
        </p:spPr>
        <p:txBody>
          <a:bodyPr wrap="square">
            <a:spAutoFit/>
          </a:bodyPr>
          <a:lstStyle/>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Based Indexed with Displacement:</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 </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In this mode of addressing, the operand's offset is given by: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Effective Address (Offset)</a:t>
            </a:r>
            <a:r>
              <a:rPr lang="en-IN"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 [BX or BP] + [SI or DI] + 8-bit or 16-bit displacement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Example</a:t>
            </a:r>
            <a:endParaRPr lang="en-IN" sz="16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AX, [BX + SI + 05]; 8-bit displacement</a:t>
            </a: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MOV AX, [BX + SI + 1235H]; 16-bit displacement</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67380" y="100330"/>
            <a:ext cx="5433060" cy="521970"/>
          </a:xfrm>
          <a:prstGeom prst="rect">
            <a:avLst/>
          </a:prstGeom>
          <a:noFill/>
        </p:spPr>
        <p:txBody>
          <a:bodyPr wrap="square" rtlCol="0">
            <a:spAutoFit/>
          </a:bodyPr>
          <a:lstStyle/>
          <a:p>
            <a:pPr marL="12700" algn="l">
              <a:lnSpc>
                <a:spcPct val="100000"/>
              </a:lnSpc>
              <a:spcBef>
                <a:spcPts val="100"/>
              </a:spcBef>
            </a:pPr>
            <a:r>
              <a:rPr sz="2800" b="1" spc="-5" dirty="0">
                <a:solidFill>
                  <a:srgbClr val="FF0000"/>
                </a:solidFill>
                <a:uFill>
                  <a:solidFill>
                    <a:srgbClr val="000000"/>
                  </a:solidFill>
                </a:uFill>
                <a:latin typeface="Times New Roman" panose="02020603050405020304"/>
                <a:cs typeface="Times New Roman" panose="02020603050405020304"/>
                <a:sym typeface="+mn-ea"/>
              </a:rPr>
              <a:t>ASSEMBLER</a:t>
            </a:r>
            <a:r>
              <a:rPr sz="2800" b="1" spc="-25" dirty="0">
                <a:solidFill>
                  <a:srgbClr val="FF0000"/>
                </a:solidFill>
                <a:uFill>
                  <a:solidFill>
                    <a:srgbClr val="000000"/>
                  </a:solidFill>
                </a:uFill>
                <a:latin typeface="Times New Roman" panose="02020603050405020304"/>
                <a:cs typeface="Times New Roman" panose="02020603050405020304"/>
                <a:sym typeface="+mn-ea"/>
              </a:rPr>
              <a:t> </a:t>
            </a:r>
            <a:r>
              <a:rPr sz="2800" b="1" spc="-5" dirty="0">
                <a:solidFill>
                  <a:srgbClr val="FF0000"/>
                </a:solidFill>
                <a:uFill>
                  <a:solidFill>
                    <a:srgbClr val="000000"/>
                  </a:solidFill>
                </a:uFill>
                <a:latin typeface="Times New Roman" panose="02020603050405020304"/>
                <a:cs typeface="Times New Roman" panose="02020603050405020304"/>
                <a:sym typeface="+mn-ea"/>
              </a:rPr>
              <a:t>DIRECTIVES</a:t>
            </a:r>
            <a:r>
              <a:rPr sz="2800" b="1" spc="-15" dirty="0">
                <a:solidFill>
                  <a:srgbClr val="FF0000"/>
                </a:solidFill>
                <a:uFill>
                  <a:solidFill>
                    <a:srgbClr val="000000"/>
                  </a:solidFill>
                </a:uFill>
                <a:latin typeface="Times New Roman" panose="02020603050405020304"/>
                <a:cs typeface="Times New Roman" panose="02020603050405020304"/>
                <a:sym typeface="+mn-ea"/>
              </a:rPr>
              <a:t> </a:t>
            </a:r>
            <a:r>
              <a:rPr sz="2800" b="1" u="sng" spc="-5" dirty="0">
                <a:solidFill>
                  <a:srgbClr val="FF0000"/>
                </a:solidFill>
                <a:uFill>
                  <a:solidFill>
                    <a:srgbClr val="000000"/>
                  </a:solidFill>
                </a:uFill>
                <a:latin typeface="Times New Roman" panose="02020603050405020304"/>
                <a:cs typeface="Times New Roman" panose="02020603050405020304"/>
                <a:sym typeface="+mn-ea"/>
              </a:rPr>
              <a:t>:</a:t>
            </a:r>
            <a:endParaRPr lang="en-US" sz="2800" b="1" u="sng" spc="-5" dirty="0">
              <a:solidFill>
                <a:srgbClr val="FF0000"/>
              </a:solidFill>
              <a:uFill>
                <a:solidFill>
                  <a:srgbClr val="000000"/>
                </a:solidFill>
              </a:uFill>
              <a:latin typeface="Times New Roman" panose="02020603050405020304"/>
              <a:cs typeface="Times New Roman" panose="02020603050405020304"/>
              <a:sym typeface="+mn-ea"/>
            </a:endParaRPr>
          </a:p>
        </p:txBody>
      </p:sp>
      <p:sp>
        <p:nvSpPr>
          <p:cNvPr id="6" name="Text Box 5"/>
          <p:cNvSpPr txBox="1"/>
          <p:nvPr/>
        </p:nvSpPr>
        <p:spPr>
          <a:xfrm>
            <a:off x="483870" y="622300"/>
            <a:ext cx="10397490" cy="1235710"/>
          </a:xfrm>
          <a:prstGeom prst="rect">
            <a:avLst/>
          </a:prstGeom>
          <a:noFill/>
        </p:spPr>
        <p:txBody>
          <a:bodyPr wrap="none" rtlCol="0">
            <a:spAutoFit/>
          </a:bodyPr>
          <a:lstStyle/>
          <a:p>
            <a:pPr marL="12700" marR="5080" indent="444500" algn="l">
              <a:lnSpc>
                <a:spcPct val="37000"/>
              </a:lnSpc>
              <a:spcBef>
                <a:spcPts val="1555"/>
              </a:spcBef>
              <a:tabLst>
                <a:tab pos="4446905" algn="l"/>
              </a:tabLst>
            </a:pP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Assembler</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 directives</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are</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the</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directions</a:t>
            </a:r>
            <a:r>
              <a:rPr sz="2400" spc="1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to</a:t>
            </a:r>
            <a:r>
              <a:rPr sz="2400" spc="2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the</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assembler</a:t>
            </a:r>
            <a:r>
              <a:rPr lang="en-US" sz="2400" spc="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which</a:t>
            </a:r>
            <a:r>
              <a:rPr sz="2400" spc="-7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indicate </a:t>
            </a:r>
            <a:r>
              <a:rPr sz="2400" spc="-32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how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an </a:t>
            </a:r>
          </a:p>
          <a:p>
            <a:pPr marL="12700" marR="5080" indent="444500" algn="l">
              <a:lnSpc>
                <a:spcPct val="37000"/>
              </a:lnSpc>
              <a:spcBef>
                <a:spcPts val="1555"/>
              </a:spcBef>
              <a:tabLst>
                <a:tab pos="4446905" algn="l"/>
              </a:tabLst>
            </a:pPr>
            <a:r>
              <a:rPr sz="2400" dirty="0">
                <a:gradFill>
                  <a:gsLst>
                    <a:gs pos="0">
                      <a:srgbClr val="012D86"/>
                    </a:gs>
                    <a:gs pos="100000">
                      <a:srgbClr val="0E2557"/>
                    </a:gs>
                  </a:gsLst>
                  <a:lin scaled="0"/>
                </a:gradFill>
                <a:latin typeface="Times New Roman" panose="02020603050405020304"/>
                <a:cs typeface="Times New Roman" panose="02020603050405020304"/>
                <a:sym typeface="+mn-ea"/>
              </a:rPr>
              <a:t>operand </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or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section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of the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program</a:t>
            </a:r>
            <a:r>
              <a:rPr lang="en-US" sz="240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is to </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be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processed. These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are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also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called</a:t>
            </a:r>
          </a:p>
          <a:p>
            <a:pPr marL="12700" marR="5080" indent="444500" algn="l">
              <a:lnSpc>
                <a:spcPct val="37000"/>
              </a:lnSpc>
              <a:spcBef>
                <a:spcPts val="1555"/>
              </a:spcBef>
              <a:tabLst>
                <a:tab pos="4446905" algn="l"/>
              </a:tabLst>
            </a:pP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pseudo</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operations</a:t>
            </a:r>
            <a:r>
              <a:rPr sz="2400" spc="1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which</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are</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not</a:t>
            </a:r>
            <a:r>
              <a:rPr sz="2400" spc="1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executable </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by</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the</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 microprocessor</a:t>
            </a:r>
            <a:r>
              <a:rPr lang="en-US" sz="2400" dirty="0">
                <a:gradFill>
                  <a:gsLst>
                    <a:gs pos="0">
                      <a:srgbClr val="012D86"/>
                    </a:gs>
                    <a:gs pos="100000">
                      <a:srgbClr val="0E2557"/>
                    </a:gs>
                  </a:gsLst>
                  <a:lin scaled="0"/>
                </a:gradFill>
                <a:latin typeface="Times New Roman" panose="02020603050405020304"/>
                <a:cs typeface="Times New Roman" panose="02020603050405020304"/>
                <a:sym typeface="+mn-ea"/>
              </a:rPr>
              <a:t>.</a:t>
            </a:r>
          </a:p>
          <a:p>
            <a:pPr marL="12700" marR="5080" indent="444500" algn="l">
              <a:lnSpc>
                <a:spcPct val="37000"/>
              </a:lnSpc>
              <a:spcBef>
                <a:spcPts val="1555"/>
              </a:spcBef>
              <a:tabLst>
                <a:tab pos="4446905" algn="l"/>
              </a:tabLst>
            </a:pP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The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 various</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directives</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are</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explained</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below.</a:t>
            </a:r>
            <a:endParaRPr lang="en-US" sz="2400" dirty="0">
              <a:gradFill>
                <a:gsLst>
                  <a:gs pos="0">
                    <a:srgbClr val="012D86"/>
                  </a:gs>
                  <a:gs pos="100000">
                    <a:srgbClr val="0E2557"/>
                  </a:gs>
                </a:gsLst>
                <a:lin scaled="0"/>
              </a:gradFill>
              <a:latin typeface="Times New Roman" panose="02020603050405020304"/>
              <a:cs typeface="Times New Roman" panose="02020603050405020304"/>
              <a:sym typeface="+mn-ea"/>
            </a:endParaRPr>
          </a:p>
        </p:txBody>
      </p:sp>
      <p:sp>
        <p:nvSpPr>
          <p:cNvPr id="7" name="Text Box 6"/>
          <p:cNvSpPr txBox="1"/>
          <p:nvPr/>
        </p:nvSpPr>
        <p:spPr>
          <a:xfrm>
            <a:off x="1071245" y="2148840"/>
            <a:ext cx="10683240" cy="5478780"/>
          </a:xfrm>
          <a:prstGeom prst="rect">
            <a:avLst/>
          </a:prstGeom>
          <a:noFill/>
        </p:spPr>
        <p:txBody>
          <a:bodyPr wrap="square" rtlCol="0" anchor="t">
            <a:spAutoFit/>
          </a:bodyPr>
          <a:lstStyle/>
          <a:p>
            <a:pPr marL="355600" marR="306070" indent="-342900">
              <a:lnSpc>
                <a:spcPct val="83000"/>
              </a:lnSpc>
              <a:buFont typeface="Wingdings" panose="05000000000000000000" charset="0"/>
              <a:buChar char="Ø"/>
              <a:tabLst>
                <a:tab pos="186690" algn="l"/>
              </a:tabLst>
            </a:pPr>
            <a:r>
              <a:rPr sz="2400" b="1" spc="5" dirty="0">
                <a:solidFill>
                  <a:srgbClr val="FF0000"/>
                </a:solidFill>
                <a:latin typeface="Times New Roman" panose="02020603050405020304"/>
                <a:cs typeface="Times New Roman" panose="02020603050405020304"/>
                <a:sym typeface="+mn-ea"/>
              </a:rPr>
              <a:t>ASSUME</a:t>
            </a:r>
            <a:r>
              <a:rPr sz="2400" b="1"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a:t>
            </a:r>
            <a:r>
              <a:rPr sz="2400" spc="1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The</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ASSUME</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directive</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is</a:t>
            </a:r>
            <a:r>
              <a:rPr sz="2400" spc="10"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used</a:t>
            </a:r>
            <a:r>
              <a:rPr sz="2400" dirty="0">
                <a:solidFill>
                  <a:srgbClr val="FF0000"/>
                </a:solidFill>
                <a:latin typeface="Times New Roman" panose="02020603050405020304"/>
                <a:cs typeface="Times New Roman" panose="02020603050405020304"/>
                <a:sym typeface="+mn-ea"/>
              </a:rPr>
              <a:t> to</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inform</a:t>
            </a:r>
            <a:r>
              <a:rPr sz="2400" spc="-20"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the </a:t>
            </a:r>
            <a:r>
              <a:rPr sz="2400" dirty="0">
                <a:solidFill>
                  <a:srgbClr val="FF0000"/>
                </a:solidFill>
                <a:latin typeface="Times New Roman" panose="02020603050405020304"/>
                <a:cs typeface="Times New Roman" panose="02020603050405020304"/>
                <a:sym typeface="+mn-ea"/>
              </a:rPr>
              <a:t>assembler </a:t>
            </a:r>
            <a:r>
              <a:rPr sz="2400" spc="10" dirty="0">
                <a:solidFill>
                  <a:srgbClr val="FF0000"/>
                </a:solidFill>
                <a:latin typeface="Times New Roman" panose="02020603050405020304"/>
                <a:cs typeface="Times New Roman" panose="02020603050405020304"/>
                <a:sym typeface="+mn-ea"/>
              </a:rPr>
              <a:t>the </a:t>
            </a:r>
            <a:r>
              <a:rPr sz="2400" spc="-32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name </a:t>
            </a:r>
            <a:r>
              <a:rPr sz="2400" spc="5" dirty="0">
                <a:solidFill>
                  <a:srgbClr val="FF0000"/>
                </a:solidFill>
                <a:latin typeface="Times New Roman" panose="02020603050405020304"/>
                <a:cs typeface="Times New Roman" panose="02020603050405020304"/>
                <a:sym typeface="+mn-ea"/>
              </a:rPr>
              <a:t>of</a:t>
            </a:r>
            <a:r>
              <a:rPr sz="2400" spc="-5"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the</a:t>
            </a:r>
            <a:r>
              <a:rPr sz="2400" spc="-10"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logical </a:t>
            </a:r>
            <a:r>
              <a:rPr sz="2400" spc="5" dirty="0">
                <a:solidFill>
                  <a:srgbClr val="FF0000"/>
                </a:solidFill>
                <a:latin typeface="Times New Roman" panose="02020603050405020304"/>
                <a:cs typeface="Times New Roman" panose="02020603050405020304"/>
                <a:sym typeface="+mn-ea"/>
              </a:rPr>
              <a:t>segment</a:t>
            </a:r>
            <a:r>
              <a:rPr sz="2400"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it</a:t>
            </a:r>
            <a:r>
              <a:rPr sz="2400" spc="10"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should</a:t>
            </a:r>
            <a:r>
              <a:rPr sz="2400" spc="-5"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use</a:t>
            </a:r>
            <a:r>
              <a:rPr sz="2400"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for</a:t>
            </a:r>
            <a:r>
              <a:rPr sz="2400" spc="-5"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a</a:t>
            </a:r>
            <a:r>
              <a:rPr sz="2400" dirty="0">
                <a:solidFill>
                  <a:srgbClr val="FF0000"/>
                </a:solidFill>
                <a:latin typeface="Times New Roman" panose="02020603050405020304"/>
                <a:cs typeface="Times New Roman" panose="02020603050405020304"/>
                <a:sym typeface="+mn-ea"/>
              </a:rPr>
              <a:t> specified </a:t>
            </a:r>
            <a:r>
              <a:rPr sz="2400" spc="5" dirty="0">
                <a:solidFill>
                  <a:srgbClr val="FF0000"/>
                </a:solidFill>
                <a:latin typeface="Times New Roman" panose="02020603050405020304"/>
                <a:cs typeface="Times New Roman" panose="02020603050405020304"/>
                <a:sym typeface="+mn-ea"/>
              </a:rPr>
              <a:t>segment.</a:t>
            </a:r>
            <a:endParaRPr sz="2400">
              <a:solidFill>
                <a:srgbClr val="FF0000"/>
              </a:solidFill>
              <a:latin typeface="Times New Roman" panose="02020603050405020304"/>
              <a:cs typeface="Times New Roman" panose="02020603050405020304"/>
            </a:endParaRPr>
          </a:p>
          <a:p>
            <a:pPr marL="355600" marR="77470" indent="-342900">
              <a:lnSpc>
                <a:spcPct val="83000"/>
              </a:lnSpc>
              <a:spcBef>
                <a:spcPts val="1340"/>
              </a:spcBef>
              <a:buFont typeface="Wingdings" panose="05000000000000000000" charset="0"/>
              <a:buChar char="Ø"/>
              <a:tabLst>
                <a:tab pos="1170305" algn="l"/>
              </a:tabLst>
            </a:pPr>
            <a:r>
              <a:rPr sz="2400" spc="5" dirty="0">
                <a:solidFill>
                  <a:srgbClr val="FF0000"/>
                </a:solidFill>
                <a:latin typeface="Times New Roman" panose="02020603050405020304"/>
                <a:cs typeface="Times New Roman" panose="02020603050405020304"/>
                <a:sym typeface="+mn-ea"/>
              </a:rPr>
              <a:t>Ex:  ASSUME	</a:t>
            </a:r>
            <a:r>
              <a:rPr sz="2400" dirty="0">
                <a:solidFill>
                  <a:srgbClr val="FF0000"/>
                </a:solidFill>
                <a:latin typeface="Times New Roman" panose="02020603050405020304"/>
                <a:cs typeface="Times New Roman" panose="02020603050405020304"/>
                <a:sym typeface="+mn-ea"/>
              </a:rPr>
              <a:t>DS: DATA </a:t>
            </a:r>
            <a:r>
              <a:rPr sz="2400" spc="5" dirty="0">
                <a:solidFill>
                  <a:srgbClr val="FF0000"/>
                </a:solidFill>
                <a:latin typeface="Times New Roman" panose="02020603050405020304"/>
                <a:cs typeface="Times New Roman" panose="02020603050405020304"/>
                <a:sym typeface="+mn-ea"/>
              </a:rPr>
              <a:t>tells the </a:t>
            </a:r>
            <a:r>
              <a:rPr sz="2400" dirty="0">
                <a:solidFill>
                  <a:srgbClr val="FF0000"/>
                </a:solidFill>
                <a:latin typeface="Times New Roman" panose="02020603050405020304"/>
                <a:cs typeface="Times New Roman" panose="02020603050405020304"/>
                <a:sym typeface="+mn-ea"/>
              </a:rPr>
              <a:t>assembler that for </a:t>
            </a:r>
            <a:r>
              <a:rPr sz="2400" spc="5" dirty="0">
                <a:solidFill>
                  <a:srgbClr val="FF0000"/>
                </a:solidFill>
                <a:latin typeface="Times New Roman" panose="02020603050405020304"/>
                <a:cs typeface="Times New Roman" panose="02020603050405020304"/>
                <a:sym typeface="+mn-ea"/>
              </a:rPr>
              <a:t>any </a:t>
            </a:r>
            <a:r>
              <a:rPr sz="2400" dirty="0">
                <a:solidFill>
                  <a:srgbClr val="FF0000"/>
                </a:solidFill>
                <a:latin typeface="Times New Roman" panose="02020603050405020304"/>
                <a:cs typeface="Times New Roman" panose="02020603050405020304"/>
                <a:sym typeface="+mn-ea"/>
              </a:rPr>
              <a:t>program </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instruction</a:t>
            </a:r>
            <a:r>
              <a:rPr sz="2400" spc="1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which</a:t>
            </a:r>
            <a:r>
              <a:rPr sz="2400" spc="20"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refers</a:t>
            </a:r>
            <a:r>
              <a:rPr sz="2400" spc="10"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to</a:t>
            </a:r>
            <a:r>
              <a:rPr sz="2400" spc="1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the data</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segment</a:t>
            </a:r>
            <a:r>
              <a:rPr sz="2400" spc="10" dirty="0">
                <a:solidFill>
                  <a:srgbClr val="FF0000"/>
                </a:solidFill>
                <a:latin typeface="Times New Roman" panose="02020603050405020304"/>
                <a:cs typeface="Times New Roman" panose="02020603050405020304"/>
                <a:sym typeface="+mn-ea"/>
              </a:rPr>
              <a:t> </a:t>
            </a:r>
            <a:r>
              <a:rPr sz="2400" spc="-5" dirty="0">
                <a:solidFill>
                  <a:srgbClr val="FF0000"/>
                </a:solidFill>
                <a:latin typeface="Times New Roman" panose="02020603050405020304"/>
                <a:cs typeface="Times New Roman" panose="02020603050405020304"/>
                <a:sym typeface="+mn-ea"/>
              </a:rPr>
              <a:t>,it</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should</a:t>
            </a:r>
            <a:r>
              <a:rPr sz="2400" spc="20"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use</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the logical</a:t>
            </a:r>
            <a:r>
              <a:rPr sz="2400" spc="1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segment </a:t>
            </a:r>
            <a:r>
              <a:rPr sz="2400" spc="-320"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called</a:t>
            </a:r>
            <a:r>
              <a:rPr sz="2400" spc="5" dirty="0">
                <a:solidFill>
                  <a:srgbClr val="FF0000"/>
                </a:solidFill>
                <a:latin typeface="Times New Roman" panose="02020603050405020304"/>
                <a:cs typeface="Times New Roman" panose="02020603050405020304"/>
                <a:sym typeface="+mn-ea"/>
              </a:rPr>
              <a:t> </a:t>
            </a:r>
            <a:r>
              <a:rPr sz="2400" dirty="0">
                <a:solidFill>
                  <a:srgbClr val="FF0000"/>
                </a:solidFill>
                <a:latin typeface="Times New Roman" panose="02020603050405020304"/>
                <a:cs typeface="Times New Roman" panose="02020603050405020304"/>
                <a:sym typeface="+mn-ea"/>
              </a:rPr>
              <a:t>DATA.</a:t>
            </a:r>
            <a:endParaRPr sz="2400">
              <a:solidFill>
                <a:srgbClr val="FF0000"/>
              </a:solidFill>
              <a:latin typeface="Times New Roman" panose="02020603050405020304"/>
              <a:cs typeface="Times New Roman" panose="02020603050405020304"/>
            </a:endParaRPr>
          </a:p>
          <a:p>
            <a:pPr marL="342900" indent="-342900">
              <a:lnSpc>
                <a:spcPct val="83000"/>
              </a:lnSpc>
              <a:spcBef>
                <a:spcPts val="40"/>
              </a:spcBef>
              <a:buFont typeface="Wingdings" panose="05000000000000000000" charset="0"/>
              <a:buChar char="Ø"/>
            </a:pPr>
            <a:endParaRPr sz="2400">
              <a:solidFill>
                <a:srgbClr val="00B050"/>
              </a:solidFill>
              <a:latin typeface="Times New Roman" panose="02020603050405020304"/>
              <a:cs typeface="Times New Roman" panose="02020603050405020304"/>
            </a:endParaRPr>
          </a:p>
          <a:p>
            <a:pPr marL="355600" marR="331470" indent="-342900">
              <a:lnSpc>
                <a:spcPct val="83000"/>
              </a:lnSpc>
              <a:buFont typeface="Wingdings" panose="05000000000000000000" charset="0"/>
              <a:buChar char="Ø"/>
              <a:tabLst>
                <a:tab pos="145415" algn="l"/>
              </a:tabLst>
            </a:pPr>
            <a:r>
              <a:rPr sz="2400" b="1" spc="5" dirty="0">
                <a:solidFill>
                  <a:srgbClr val="00B050"/>
                </a:solidFill>
                <a:latin typeface="Times New Roman" panose="02020603050405020304"/>
                <a:cs typeface="Times New Roman" panose="02020603050405020304"/>
                <a:sym typeface="+mn-ea"/>
              </a:rPr>
              <a:t>DB</a:t>
            </a:r>
            <a:r>
              <a:rPr sz="2400" b="1" spc="335" dirty="0">
                <a:solidFill>
                  <a:srgbClr val="00B050"/>
                </a:solidFill>
                <a:latin typeface="Times New Roman" panose="02020603050405020304"/>
                <a:cs typeface="Times New Roman" panose="02020603050405020304"/>
                <a:sym typeface="+mn-ea"/>
              </a:rPr>
              <a:t> </a:t>
            </a:r>
            <a:r>
              <a:rPr sz="2400" b="1" dirty="0">
                <a:solidFill>
                  <a:srgbClr val="00B050"/>
                </a:solidFill>
                <a:latin typeface="Times New Roman" panose="02020603050405020304"/>
                <a:cs typeface="Times New Roman" panose="02020603050405020304"/>
                <a:sym typeface="+mn-ea"/>
              </a:rPr>
              <a:t>-</a:t>
            </a:r>
            <a:r>
              <a:rPr sz="2400" dirty="0">
                <a:solidFill>
                  <a:srgbClr val="00B050"/>
                </a:solidFill>
                <a:latin typeface="Times New Roman" panose="02020603050405020304"/>
                <a:cs typeface="Times New Roman" panose="02020603050405020304"/>
                <a:sym typeface="+mn-ea"/>
              </a:rPr>
              <a:t>Define</a:t>
            </a:r>
            <a:r>
              <a:rPr sz="2400" spc="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byte.</a:t>
            </a:r>
            <a:r>
              <a:rPr sz="2400" spc="10" dirty="0">
                <a:solidFill>
                  <a:srgbClr val="00B050"/>
                </a:solidFill>
                <a:latin typeface="Times New Roman" panose="02020603050405020304"/>
                <a:cs typeface="Times New Roman" panose="02020603050405020304"/>
                <a:sym typeface="+mn-ea"/>
              </a:rPr>
              <a:t> </a:t>
            </a:r>
            <a:r>
              <a:rPr sz="2400" spc="-5" dirty="0">
                <a:solidFill>
                  <a:srgbClr val="00B050"/>
                </a:solidFill>
                <a:latin typeface="Times New Roman" panose="02020603050405020304"/>
                <a:cs typeface="Times New Roman" panose="02020603050405020304"/>
                <a:sym typeface="+mn-ea"/>
              </a:rPr>
              <a:t>It</a:t>
            </a:r>
            <a:r>
              <a:rPr sz="2400" dirty="0">
                <a:solidFill>
                  <a:srgbClr val="00B050"/>
                </a:solidFill>
                <a:latin typeface="Times New Roman" panose="02020603050405020304"/>
                <a:cs typeface="Times New Roman" panose="02020603050405020304"/>
                <a:sym typeface="+mn-ea"/>
              </a:rPr>
              <a:t> is</a:t>
            </a:r>
            <a:r>
              <a:rPr sz="2400" spc="10"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used</a:t>
            </a:r>
            <a:r>
              <a:rPr sz="2400" spc="1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to</a:t>
            </a:r>
            <a:r>
              <a:rPr sz="2400" spc="1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declare </a:t>
            </a:r>
            <a:r>
              <a:rPr sz="2400" spc="5" dirty="0">
                <a:solidFill>
                  <a:srgbClr val="00B050"/>
                </a:solidFill>
                <a:latin typeface="Times New Roman" panose="02020603050405020304"/>
                <a:cs typeface="Times New Roman" panose="02020603050405020304"/>
                <a:sym typeface="+mn-ea"/>
              </a:rPr>
              <a:t>a</a:t>
            </a:r>
            <a:r>
              <a:rPr sz="2400" spc="-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byte</a:t>
            </a:r>
            <a:r>
              <a:rPr sz="2400" spc="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variable</a:t>
            </a:r>
            <a:r>
              <a:rPr sz="2400" spc="-5" dirty="0">
                <a:solidFill>
                  <a:srgbClr val="00B050"/>
                </a:solidFill>
                <a:latin typeface="Times New Roman" panose="02020603050405020304"/>
                <a:cs typeface="Times New Roman" panose="02020603050405020304"/>
                <a:sym typeface="+mn-ea"/>
              </a:rPr>
              <a:t> </a:t>
            </a:r>
            <a:r>
              <a:rPr sz="2400" spc="5" dirty="0">
                <a:solidFill>
                  <a:srgbClr val="00B050"/>
                </a:solidFill>
                <a:latin typeface="Times New Roman" panose="02020603050405020304"/>
                <a:cs typeface="Times New Roman" panose="02020603050405020304"/>
                <a:sym typeface="+mn-ea"/>
              </a:rPr>
              <a:t>or</a:t>
            </a:r>
            <a:r>
              <a:rPr sz="2400" dirty="0">
                <a:solidFill>
                  <a:srgbClr val="00B050"/>
                </a:solidFill>
                <a:latin typeface="Times New Roman" panose="02020603050405020304"/>
                <a:cs typeface="Times New Roman" panose="02020603050405020304"/>
                <a:sym typeface="+mn-ea"/>
              </a:rPr>
              <a:t> </a:t>
            </a:r>
            <a:r>
              <a:rPr sz="2400" spc="5" dirty="0">
                <a:solidFill>
                  <a:srgbClr val="00B050"/>
                </a:solidFill>
                <a:latin typeface="Times New Roman" panose="02020603050405020304"/>
                <a:cs typeface="Times New Roman" panose="02020603050405020304"/>
                <a:sym typeface="+mn-ea"/>
              </a:rPr>
              <a:t>set </a:t>
            </a:r>
            <a:r>
              <a:rPr sz="2400" dirty="0">
                <a:solidFill>
                  <a:srgbClr val="00B050"/>
                </a:solidFill>
                <a:latin typeface="Times New Roman" panose="02020603050405020304"/>
                <a:cs typeface="Times New Roman" panose="02020603050405020304"/>
                <a:sym typeface="+mn-ea"/>
              </a:rPr>
              <a:t>aside</a:t>
            </a:r>
            <a:r>
              <a:rPr sz="2400" spc="-10" dirty="0">
                <a:solidFill>
                  <a:srgbClr val="00B050"/>
                </a:solidFill>
                <a:latin typeface="Times New Roman" panose="02020603050405020304"/>
                <a:cs typeface="Times New Roman" panose="02020603050405020304"/>
                <a:sym typeface="+mn-ea"/>
              </a:rPr>
              <a:t> </a:t>
            </a:r>
            <a:r>
              <a:rPr sz="2400" spc="5" dirty="0">
                <a:solidFill>
                  <a:srgbClr val="00B050"/>
                </a:solidFill>
                <a:latin typeface="Times New Roman" panose="02020603050405020304"/>
                <a:cs typeface="Times New Roman" panose="02020603050405020304"/>
                <a:sym typeface="+mn-ea"/>
              </a:rPr>
              <a:t>one or </a:t>
            </a:r>
            <a:r>
              <a:rPr sz="2400" spc="-32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more</a:t>
            </a:r>
            <a:r>
              <a:rPr sz="2400" spc="-5" dirty="0">
                <a:solidFill>
                  <a:srgbClr val="00B050"/>
                </a:solidFill>
                <a:latin typeface="Times New Roman" panose="02020603050405020304"/>
                <a:cs typeface="Times New Roman" panose="02020603050405020304"/>
                <a:sym typeface="+mn-ea"/>
              </a:rPr>
              <a:t> </a:t>
            </a:r>
            <a:r>
              <a:rPr sz="2400" spc="5" dirty="0">
                <a:solidFill>
                  <a:srgbClr val="00B050"/>
                </a:solidFill>
                <a:latin typeface="Times New Roman" panose="02020603050405020304"/>
                <a:cs typeface="Times New Roman" panose="02020603050405020304"/>
                <a:sym typeface="+mn-ea"/>
              </a:rPr>
              <a:t>storage</a:t>
            </a:r>
            <a:r>
              <a:rPr sz="2400" spc="-10"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locations</a:t>
            </a:r>
            <a:r>
              <a:rPr sz="2400" spc="5" dirty="0">
                <a:solidFill>
                  <a:srgbClr val="00B050"/>
                </a:solidFill>
                <a:latin typeface="Times New Roman" panose="02020603050405020304"/>
                <a:cs typeface="Times New Roman" panose="02020603050405020304"/>
                <a:sym typeface="+mn-ea"/>
              </a:rPr>
              <a:t> </a:t>
            </a:r>
            <a:r>
              <a:rPr sz="2400" spc="10" dirty="0">
                <a:solidFill>
                  <a:srgbClr val="00B050"/>
                </a:solidFill>
                <a:latin typeface="Times New Roman" panose="02020603050405020304"/>
                <a:cs typeface="Times New Roman" panose="02020603050405020304"/>
                <a:sym typeface="+mn-ea"/>
              </a:rPr>
              <a:t>of</a:t>
            </a:r>
            <a:r>
              <a:rPr sz="2400" spc="-1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type byte </a:t>
            </a:r>
            <a:r>
              <a:rPr sz="2400" spc="5" dirty="0">
                <a:solidFill>
                  <a:srgbClr val="00B050"/>
                </a:solidFill>
                <a:latin typeface="Times New Roman" panose="02020603050405020304"/>
                <a:cs typeface="Times New Roman" panose="02020603050405020304"/>
                <a:sym typeface="+mn-ea"/>
              </a:rPr>
              <a:t>in</a:t>
            </a:r>
            <a:r>
              <a:rPr sz="2400" spc="-5" dirty="0">
                <a:solidFill>
                  <a:srgbClr val="00B050"/>
                </a:solidFill>
                <a:latin typeface="Times New Roman" panose="02020603050405020304"/>
                <a:cs typeface="Times New Roman" panose="02020603050405020304"/>
                <a:sym typeface="+mn-ea"/>
              </a:rPr>
              <a:t> </a:t>
            </a:r>
            <a:r>
              <a:rPr sz="2400" dirty="0">
                <a:solidFill>
                  <a:srgbClr val="00B050"/>
                </a:solidFill>
                <a:latin typeface="Times New Roman" panose="02020603050405020304"/>
                <a:cs typeface="Times New Roman" panose="02020603050405020304"/>
                <a:sym typeface="+mn-ea"/>
              </a:rPr>
              <a:t>memory.</a:t>
            </a:r>
            <a:endParaRPr sz="2400">
              <a:solidFill>
                <a:srgbClr val="00B050"/>
              </a:solidFill>
              <a:latin typeface="Times New Roman" panose="02020603050405020304"/>
              <a:cs typeface="Times New Roman" panose="02020603050405020304"/>
            </a:endParaRPr>
          </a:p>
          <a:p>
            <a:pPr marL="342900" indent="-342900">
              <a:lnSpc>
                <a:spcPct val="83000"/>
              </a:lnSpc>
              <a:buFont typeface="Wingdings" panose="05000000000000000000" charset="0"/>
              <a:buChar char="Ø"/>
            </a:pPr>
            <a:endParaRPr sz="2400">
              <a:latin typeface="Times New Roman" panose="02020603050405020304"/>
              <a:cs typeface="Times New Roman" panose="02020603050405020304"/>
            </a:endParaRPr>
          </a:p>
          <a:p>
            <a:pPr marL="355600" marR="103505" indent="-342900">
              <a:lnSpc>
                <a:spcPct val="83000"/>
              </a:lnSpc>
              <a:buFont typeface="Wingdings" panose="05000000000000000000" charset="0"/>
              <a:buChar char="Ø"/>
              <a:tabLst>
                <a:tab pos="517525" algn="l"/>
                <a:tab pos="5248910" algn="l"/>
              </a:tabLst>
            </a:pP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For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example,</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CURRENT_VALUE</a:t>
            </a:r>
            <a:r>
              <a:rPr sz="2400" spc="3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DB</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36H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tells</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the</a:t>
            </a:r>
            <a:r>
              <a:rPr sz="2400" spc="1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assembler</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to</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reserve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1 </a:t>
            </a:r>
            <a:r>
              <a:rPr sz="2400" spc="-32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byte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of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memory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for a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variable named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CURRENT_ VALUE and to put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the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value	36</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H</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in</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that</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memory</a:t>
            </a:r>
            <a:r>
              <a:rPr sz="2400" spc="-2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location</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when</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the</a:t>
            </a:r>
            <a:r>
              <a:rPr sz="2400" spc="-2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program</a:t>
            </a:r>
            <a:r>
              <a:rPr sz="2400" spc="-2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is loaded</a:t>
            </a:r>
            <a:r>
              <a:rPr sz="2400" spc="-15"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into</a:t>
            </a:r>
            <a:r>
              <a:rPr sz="2400" spc="10" dirty="0">
                <a:gradFill>
                  <a:gsLst>
                    <a:gs pos="0">
                      <a:srgbClr val="012D86"/>
                    </a:gs>
                    <a:gs pos="100000">
                      <a:srgbClr val="0E2557"/>
                    </a:gs>
                  </a:gsLst>
                  <a:lin scaled="0"/>
                </a:gradFill>
                <a:latin typeface="Times New Roman" panose="02020603050405020304"/>
                <a:cs typeface="Times New Roman" panose="02020603050405020304"/>
                <a:sym typeface="+mn-ea"/>
              </a:rPr>
              <a:t> </a:t>
            </a:r>
            <a:r>
              <a:rPr sz="2400" spc="5" dirty="0">
                <a:gradFill>
                  <a:gsLst>
                    <a:gs pos="0">
                      <a:srgbClr val="012D86"/>
                    </a:gs>
                    <a:gs pos="100000">
                      <a:srgbClr val="0E2557"/>
                    </a:gs>
                  </a:gsLst>
                  <a:lin scaled="0"/>
                </a:gradFill>
                <a:latin typeface="Times New Roman" panose="02020603050405020304"/>
                <a:cs typeface="Times New Roman" panose="02020603050405020304"/>
                <a:sym typeface="+mn-ea"/>
              </a:rPr>
              <a:t>RAM </a:t>
            </a:r>
            <a:r>
              <a:rPr sz="2400" dirty="0">
                <a:gradFill>
                  <a:gsLst>
                    <a:gs pos="0">
                      <a:srgbClr val="012D86"/>
                    </a:gs>
                    <a:gs pos="100000">
                      <a:srgbClr val="0E2557"/>
                    </a:gs>
                  </a:gsLst>
                  <a:lin scaled="0"/>
                </a:gradFill>
                <a:latin typeface="Times New Roman" panose="02020603050405020304"/>
                <a:cs typeface="Times New Roman" panose="02020603050405020304"/>
                <a:sym typeface="+mn-ea"/>
              </a:rPr>
              <a:t>.</a:t>
            </a:r>
            <a:endParaRPr sz="2400">
              <a:gradFill>
                <a:gsLst>
                  <a:gs pos="0">
                    <a:srgbClr val="012D86"/>
                  </a:gs>
                  <a:gs pos="100000">
                    <a:srgbClr val="0E2557"/>
                  </a:gs>
                </a:gsLst>
                <a:lin scaled="0"/>
              </a:gradFill>
              <a:latin typeface="Times New Roman" panose="02020603050405020304"/>
              <a:cs typeface="Times New Roman" panose="02020603050405020304"/>
            </a:endParaRPr>
          </a:p>
          <a:p>
            <a:pPr marL="342900" indent="-342900">
              <a:lnSpc>
                <a:spcPct val="83000"/>
              </a:lnSpc>
              <a:buFont typeface="Wingdings" panose="05000000000000000000" charset="0"/>
              <a:buChar char="Ø"/>
            </a:pPr>
            <a:endParaRPr sz="2400">
              <a:latin typeface="Times New Roman" panose="02020603050405020304"/>
              <a:cs typeface="Times New Roman" panose="02020603050405020304"/>
            </a:endParaRPr>
          </a:p>
          <a:p>
            <a:pPr marL="355600" marR="157480" indent="-342900">
              <a:lnSpc>
                <a:spcPct val="83000"/>
              </a:lnSpc>
              <a:buFont typeface="Wingdings" panose="05000000000000000000" charset="0"/>
              <a:buChar char="Ø"/>
              <a:tabLst>
                <a:tab pos="186690" algn="l"/>
              </a:tabLst>
            </a:pPr>
            <a:r>
              <a:rPr sz="2400" b="1" spc="10" dirty="0">
                <a:gradFill>
                  <a:gsLst>
                    <a:gs pos="0">
                      <a:srgbClr val="7B32B2"/>
                    </a:gs>
                    <a:gs pos="100000">
                      <a:srgbClr val="401A5D"/>
                    </a:gs>
                  </a:gsLst>
                  <a:lin scaled="0"/>
                </a:gradFill>
                <a:latin typeface="Times New Roman" panose="02020603050405020304"/>
                <a:cs typeface="Times New Roman" panose="02020603050405020304"/>
                <a:sym typeface="+mn-ea"/>
              </a:rPr>
              <a:t>DW </a:t>
            </a:r>
            <a:r>
              <a:rPr sz="2400" b="1" spc="5" dirty="0">
                <a:gradFill>
                  <a:gsLst>
                    <a:gs pos="0">
                      <a:srgbClr val="7B32B2"/>
                    </a:gs>
                    <a:gs pos="100000">
                      <a:srgbClr val="401A5D"/>
                    </a:gs>
                  </a:gsLst>
                  <a:lin scaled="0"/>
                </a:gradFill>
                <a:latin typeface="Times New Roman" panose="02020603050405020304"/>
                <a:cs typeface="Times New Roman" panose="02020603050405020304"/>
                <a:sym typeface="+mn-ea"/>
              </a:rPr>
              <a:t>-Define word. </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It tells </a:t>
            </a:r>
            <a:r>
              <a:rPr sz="2400" spc="5" dirty="0">
                <a:gradFill>
                  <a:gsLst>
                    <a:gs pos="0">
                      <a:srgbClr val="7B32B2"/>
                    </a:gs>
                    <a:gs pos="100000">
                      <a:srgbClr val="401A5D"/>
                    </a:gs>
                  </a:gsLst>
                  <a:lin scaled="0"/>
                </a:gradFill>
                <a:latin typeface="Times New Roman" panose="02020603050405020304"/>
                <a:cs typeface="Times New Roman" panose="02020603050405020304"/>
                <a:sym typeface="+mn-ea"/>
              </a:rPr>
              <a:t>the </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assembler </a:t>
            </a:r>
            <a:r>
              <a:rPr sz="2400" spc="5" dirty="0">
                <a:gradFill>
                  <a:gsLst>
                    <a:gs pos="0">
                      <a:srgbClr val="7B32B2"/>
                    </a:gs>
                    <a:gs pos="100000">
                      <a:srgbClr val="401A5D"/>
                    </a:gs>
                  </a:gsLst>
                  <a:lin scaled="0"/>
                </a:gradFill>
                <a:latin typeface="Times New Roman" panose="02020603050405020304"/>
                <a:cs typeface="Times New Roman" panose="02020603050405020304"/>
                <a:sym typeface="+mn-ea"/>
              </a:rPr>
              <a:t>to define a </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variable </a:t>
            </a:r>
            <a:r>
              <a:rPr sz="2400" spc="-5" dirty="0">
                <a:gradFill>
                  <a:gsLst>
                    <a:gs pos="0">
                      <a:srgbClr val="7B32B2"/>
                    </a:gs>
                    <a:gs pos="100000">
                      <a:srgbClr val="401A5D"/>
                    </a:gs>
                  </a:gsLst>
                  <a:lin scaled="0"/>
                </a:gradFill>
                <a:latin typeface="Times New Roman" panose="02020603050405020304"/>
                <a:cs typeface="Times New Roman" panose="02020603050405020304"/>
                <a:sym typeface="+mn-ea"/>
              </a:rPr>
              <a:t>of </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type </a:t>
            </a:r>
            <a:r>
              <a:rPr sz="2400" spc="5" dirty="0">
                <a:gradFill>
                  <a:gsLst>
                    <a:gs pos="0">
                      <a:srgbClr val="7B32B2"/>
                    </a:gs>
                    <a:gs pos="100000">
                      <a:srgbClr val="401A5D"/>
                    </a:gs>
                  </a:gsLst>
                  <a:lin scaled="0"/>
                </a:gradFill>
                <a:latin typeface="Times New Roman" panose="02020603050405020304"/>
                <a:cs typeface="Times New Roman" panose="02020603050405020304"/>
                <a:sym typeface="+mn-ea"/>
              </a:rPr>
              <a:t>word </a:t>
            </a:r>
            <a:r>
              <a:rPr sz="2400" spc="-325" dirty="0">
                <a:gradFill>
                  <a:gsLst>
                    <a:gs pos="0">
                      <a:srgbClr val="7B32B2"/>
                    </a:gs>
                    <a:gs pos="100000">
                      <a:srgbClr val="401A5D"/>
                    </a:gs>
                  </a:gsLst>
                  <a:lin scaled="0"/>
                </a:gradFill>
                <a:latin typeface="Times New Roman" panose="02020603050405020304"/>
                <a:cs typeface="Times New Roman" panose="02020603050405020304"/>
                <a:sym typeface="+mn-ea"/>
              </a:rPr>
              <a:t> </a:t>
            </a:r>
            <a:r>
              <a:rPr sz="2400" spc="10" dirty="0">
                <a:gradFill>
                  <a:gsLst>
                    <a:gs pos="0">
                      <a:srgbClr val="7B32B2"/>
                    </a:gs>
                    <a:gs pos="100000">
                      <a:srgbClr val="401A5D"/>
                    </a:gs>
                  </a:gsLst>
                  <a:lin scaled="0"/>
                </a:gradFill>
                <a:latin typeface="Times New Roman" panose="02020603050405020304"/>
                <a:cs typeface="Times New Roman" panose="02020603050405020304"/>
                <a:sym typeface="+mn-ea"/>
              </a:rPr>
              <a:t>or</a:t>
            </a:r>
            <a:r>
              <a:rPr sz="2400" spc="-5" dirty="0">
                <a:gradFill>
                  <a:gsLst>
                    <a:gs pos="0">
                      <a:srgbClr val="7B32B2"/>
                    </a:gs>
                    <a:gs pos="100000">
                      <a:srgbClr val="401A5D"/>
                    </a:gs>
                  </a:gsLst>
                  <a:lin scaled="0"/>
                </a:gradFill>
                <a:latin typeface="Times New Roman" panose="02020603050405020304"/>
                <a:cs typeface="Times New Roman" panose="02020603050405020304"/>
                <a:sym typeface="+mn-ea"/>
              </a:rPr>
              <a:t> </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to</a:t>
            </a:r>
            <a:r>
              <a:rPr sz="2400" spc="10" dirty="0">
                <a:gradFill>
                  <a:gsLst>
                    <a:gs pos="0">
                      <a:srgbClr val="7B32B2"/>
                    </a:gs>
                    <a:gs pos="100000">
                      <a:srgbClr val="401A5D"/>
                    </a:gs>
                  </a:gsLst>
                  <a:lin scaled="0"/>
                </a:gradFill>
                <a:latin typeface="Times New Roman" panose="02020603050405020304"/>
                <a:cs typeface="Times New Roman" panose="02020603050405020304"/>
                <a:sym typeface="+mn-ea"/>
              </a:rPr>
              <a:t> </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reserve storage locations</a:t>
            </a:r>
            <a:r>
              <a:rPr sz="2400" spc="-5" dirty="0">
                <a:gradFill>
                  <a:gsLst>
                    <a:gs pos="0">
                      <a:srgbClr val="7B32B2"/>
                    </a:gs>
                    <a:gs pos="100000">
                      <a:srgbClr val="401A5D"/>
                    </a:gs>
                  </a:gsLst>
                  <a:lin scaled="0"/>
                </a:gradFill>
                <a:latin typeface="Times New Roman" panose="02020603050405020304"/>
                <a:cs typeface="Times New Roman" panose="02020603050405020304"/>
                <a:sym typeface="+mn-ea"/>
              </a:rPr>
              <a:t> </a:t>
            </a:r>
            <a:r>
              <a:rPr sz="2400" spc="5" dirty="0">
                <a:gradFill>
                  <a:gsLst>
                    <a:gs pos="0">
                      <a:srgbClr val="7B32B2"/>
                    </a:gs>
                    <a:gs pos="100000">
                      <a:srgbClr val="401A5D"/>
                    </a:gs>
                  </a:gsLst>
                  <a:lin scaled="0"/>
                </a:gradFill>
                <a:latin typeface="Times New Roman" panose="02020603050405020304"/>
                <a:cs typeface="Times New Roman" panose="02020603050405020304"/>
                <a:sym typeface="+mn-ea"/>
              </a:rPr>
              <a:t>of</a:t>
            </a:r>
            <a:r>
              <a:rPr sz="2400" spc="10" dirty="0">
                <a:gradFill>
                  <a:gsLst>
                    <a:gs pos="0">
                      <a:srgbClr val="7B32B2"/>
                    </a:gs>
                    <a:gs pos="100000">
                      <a:srgbClr val="401A5D"/>
                    </a:gs>
                  </a:gsLst>
                  <a:lin scaled="0"/>
                </a:gradFill>
                <a:latin typeface="Times New Roman" panose="02020603050405020304"/>
                <a:cs typeface="Times New Roman" panose="02020603050405020304"/>
                <a:sym typeface="+mn-ea"/>
              </a:rPr>
              <a:t> </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type word</a:t>
            </a:r>
            <a:r>
              <a:rPr sz="2400" spc="-15" dirty="0">
                <a:gradFill>
                  <a:gsLst>
                    <a:gs pos="0">
                      <a:srgbClr val="7B32B2"/>
                    </a:gs>
                    <a:gs pos="100000">
                      <a:srgbClr val="401A5D"/>
                    </a:gs>
                  </a:gsLst>
                  <a:lin scaled="0"/>
                </a:gradFill>
                <a:latin typeface="Times New Roman" panose="02020603050405020304"/>
                <a:cs typeface="Times New Roman" panose="02020603050405020304"/>
                <a:sym typeface="+mn-ea"/>
              </a:rPr>
              <a:t> </a:t>
            </a:r>
            <a:r>
              <a:rPr sz="2400" spc="10" dirty="0">
                <a:gradFill>
                  <a:gsLst>
                    <a:gs pos="0">
                      <a:srgbClr val="7B32B2"/>
                    </a:gs>
                    <a:gs pos="100000">
                      <a:srgbClr val="401A5D"/>
                    </a:gs>
                  </a:gsLst>
                  <a:lin scaled="0"/>
                </a:gradFill>
                <a:latin typeface="Times New Roman" panose="02020603050405020304"/>
                <a:cs typeface="Times New Roman" panose="02020603050405020304"/>
                <a:sym typeface="+mn-ea"/>
              </a:rPr>
              <a:t>in</a:t>
            </a:r>
            <a:r>
              <a:rPr sz="2400" dirty="0">
                <a:gradFill>
                  <a:gsLst>
                    <a:gs pos="0">
                      <a:srgbClr val="7B32B2"/>
                    </a:gs>
                    <a:gs pos="100000">
                      <a:srgbClr val="401A5D"/>
                    </a:gs>
                  </a:gsLst>
                  <a:lin scaled="0"/>
                </a:gradFill>
                <a:latin typeface="Times New Roman" panose="02020603050405020304"/>
                <a:cs typeface="Times New Roman" panose="02020603050405020304"/>
                <a:sym typeface="+mn-ea"/>
              </a:rPr>
              <a:t> memory.</a:t>
            </a:r>
            <a:endParaRPr sz="2400">
              <a:gradFill>
                <a:gsLst>
                  <a:gs pos="0">
                    <a:srgbClr val="7B32B2"/>
                  </a:gs>
                  <a:gs pos="100000">
                    <a:srgbClr val="401A5D"/>
                  </a:gs>
                </a:gsLst>
                <a:lin scaled="0"/>
              </a:gradFill>
              <a:latin typeface="Times New Roman" panose="02020603050405020304"/>
              <a:cs typeface="Times New Roman" panose="02020603050405020304"/>
            </a:endParaRPr>
          </a:p>
          <a:p>
            <a:pPr marL="342900" indent="-342900">
              <a:lnSpc>
                <a:spcPct val="83000"/>
              </a:lnSpc>
              <a:buFont typeface="Wingdings" panose="05000000000000000000" charset="0"/>
              <a:buChar char="Ø"/>
            </a:pPr>
            <a:endParaRPr sz="2400">
              <a:latin typeface="Times New Roman" panose="02020603050405020304"/>
              <a:cs typeface="Times New Roman" panose="02020603050405020304"/>
            </a:endParaRPr>
          </a:p>
          <a:p>
            <a:pPr marL="355600" marR="118745" indent="-342900">
              <a:lnSpc>
                <a:spcPct val="83000"/>
              </a:lnSpc>
              <a:buAutoNum type="arabicPeriod" startAt="3"/>
              <a:tabLst>
                <a:tab pos="186690" algn="l"/>
              </a:tabLst>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967740" y="1615440"/>
            <a:ext cx="11224260" cy="585470"/>
          </a:xfrm>
          <a:prstGeom prst="rect">
            <a:avLst/>
          </a:prstGeom>
        </p:spPr>
        <p:txBody>
          <a:bodyPr vert="horz" wrap="square" lIns="0" tIns="12700" rIns="0" bIns="0" rtlCol="0">
            <a:spAutoFit/>
          </a:bodyPr>
          <a:lstStyle/>
          <a:p>
            <a:pPr>
              <a:lnSpc>
                <a:spcPct val="100000"/>
              </a:lnSpc>
              <a:spcBef>
                <a:spcPts val="10"/>
              </a:spcBef>
            </a:pPr>
            <a:endParaRPr sz="1200">
              <a:latin typeface="Times New Roman" panose="02020603050405020304"/>
              <a:cs typeface="Times New Roman" panose="02020603050405020304"/>
            </a:endParaRPr>
          </a:p>
          <a:p>
            <a:pPr>
              <a:lnSpc>
                <a:spcPct val="100000"/>
              </a:lnSpc>
              <a:spcBef>
                <a:spcPts val="20"/>
              </a:spcBef>
              <a:buFont typeface="Times New Roman" panose="02020603050405020304"/>
              <a:buAutoNum type="arabicPeriod" startAt="3"/>
            </a:pPr>
            <a:endParaRPr sz="1200">
              <a:latin typeface="Times New Roman" panose="02020603050405020304"/>
              <a:cs typeface="Times New Roman" panose="02020603050405020304"/>
            </a:endParaRPr>
          </a:p>
          <a:p>
            <a:pPr marL="12700" marR="33655" indent="-635">
              <a:lnSpc>
                <a:spcPts val="1570"/>
              </a:lnSpc>
              <a:buAutoNum type="arabicPeriod" startAt="3"/>
              <a:tabLst>
                <a:tab pos="145415" algn="l"/>
              </a:tabLst>
            </a:pPr>
            <a:endParaRPr sz="1350">
              <a:latin typeface="Times New Roman" panose="02020603050405020304"/>
              <a:cs typeface="Times New Roman" panose="02020603050405020304"/>
            </a:endParaRPr>
          </a:p>
        </p:txBody>
      </p:sp>
      <p:sp>
        <p:nvSpPr>
          <p:cNvPr id="5" name="Text Box 4"/>
          <p:cNvSpPr txBox="1"/>
          <p:nvPr/>
        </p:nvSpPr>
        <p:spPr>
          <a:xfrm>
            <a:off x="839470" y="253365"/>
            <a:ext cx="10868660" cy="6137910"/>
          </a:xfrm>
          <a:prstGeom prst="rect">
            <a:avLst/>
          </a:prstGeom>
          <a:noFill/>
        </p:spPr>
        <p:txBody>
          <a:bodyPr wrap="square" rtlCol="0" anchor="t">
            <a:spAutoFit/>
          </a:bodyPr>
          <a:lstStyle/>
          <a:p>
            <a:pPr marL="355600" marR="118745" indent="-342900">
              <a:lnSpc>
                <a:spcPct val="103000"/>
              </a:lnSpc>
              <a:buFont typeface="Wingdings" panose="05000000000000000000" charset="0"/>
              <a:buChar char="Ø"/>
              <a:tabLst>
                <a:tab pos="186690" algn="l"/>
              </a:tabLst>
            </a:pPr>
            <a:r>
              <a:rPr sz="2400" b="1" spc="5" dirty="0">
                <a:solidFill>
                  <a:srgbClr val="FF0000"/>
                </a:solidFill>
                <a:latin typeface="Times New Roman" panose="02020603050405020304"/>
                <a:cs typeface="Times New Roman" panose="02020603050405020304"/>
                <a:sym typeface="+mn-ea"/>
              </a:rPr>
              <a:t>DD(define double word) :This directive is used to declare a variable of  type double word or restore memory locations which can be accessed as type  double word.</a:t>
            </a:r>
          </a:p>
          <a:p>
            <a:pPr marL="354965" marR="33655" indent="-342900">
              <a:lnSpc>
                <a:spcPct val="103000"/>
              </a:lnSpc>
              <a:buFont typeface="Wingdings" panose="05000000000000000000" charset="0"/>
              <a:buChar char="Ø"/>
              <a:tabLst>
                <a:tab pos="145415" algn="l"/>
              </a:tabLst>
            </a:pPr>
            <a:r>
              <a:rPr sz="2400" b="1" spc="5" dirty="0">
                <a:solidFill>
                  <a:srgbClr val="00B050"/>
                </a:solidFill>
                <a:latin typeface="Times New Roman" panose="02020603050405020304"/>
                <a:cs typeface="Times New Roman" panose="02020603050405020304"/>
                <a:sym typeface="+mn-ea"/>
              </a:rPr>
              <a:t>DQ (define quadword) :This directive is used to tell the assembler to  declare a variable 4 words in length or to reserve 4 words of storage in  memory .</a:t>
            </a:r>
          </a:p>
          <a:p>
            <a:pPr marL="354965" marR="33655" indent="-342900">
              <a:lnSpc>
                <a:spcPct val="103000"/>
              </a:lnSpc>
              <a:buFont typeface="Wingdings" panose="05000000000000000000" charset="0"/>
              <a:buChar char="Ø"/>
              <a:tabLst>
                <a:tab pos="145415" algn="l"/>
              </a:tabLst>
            </a:pPr>
            <a:r>
              <a:rPr sz="2400" b="1" spc="5" dirty="0">
                <a:gradFill>
                  <a:gsLst>
                    <a:gs pos="0">
                      <a:srgbClr val="012D86"/>
                    </a:gs>
                    <a:gs pos="100000">
                      <a:srgbClr val="0E2557"/>
                    </a:gs>
                  </a:gsLst>
                  <a:lin scaled="0"/>
                </a:gradFill>
                <a:latin typeface="Times New Roman" panose="02020603050405020304"/>
                <a:cs typeface="Times New Roman" panose="02020603050405020304"/>
                <a:sym typeface="+mn-ea"/>
              </a:rPr>
              <a:t>DT (define ten bytes):It is used to inform the assembler to define a variable  which is 10 bytes in length or to reserve 10 bytes of storage in memory.</a:t>
            </a:r>
            <a:endParaRPr sz="2400" b="1" spc="5" dirty="0">
              <a:gradFill>
                <a:gsLst>
                  <a:gs pos="0">
                    <a:srgbClr val="012D86"/>
                  </a:gs>
                  <a:gs pos="100000">
                    <a:srgbClr val="0E2557"/>
                  </a:gs>
                </a:gsLst>
                <a:lin scaled="0"/>
              </a:gradFill>
              <a:latin typeface="Times New Roman" panose="02020603050405020304"/>
              <a:cs typeface="Times New Roman" panose="02020603050405020304"/>
            </a:endParaRPr>
          </a:p>
          <a:p>
            <a:pPr marL="355600" marR="191135" indent="-342900">
              <a:lnSpc>
                <a:spcPct val="103000"/>
              </a:lnSpc>
              <a:spcBef>
                <a:spcPts val="1320"/>
              </a:spcBef>
              <a:buFont typeface="Wingdings" panose="05000000000000000000" charset="0"/>
              <a:buChar char="Ø"/>
              <a:tabLst>
                <a:tab pos="186690" algn="l"/>
                <a:tab pos="3074035" algn="l"/>
              </a:tabLst>
            </a:pPr>
            <a:r>
              <a:rPr sz="2400" b="1" spc="5" dirty="0">
                <a:gradFill>
                  <a:gsLst>
                    <a:gs pos="0">
                      <a:srgbClr val="14CD68"/>
                    </a:gs>
                    <a:gs pos="100000">
                      <a:srgbClr val="0B6E38"/>
                    </a:gs>
                  </a:gsLst>
                  <a:lin scaled="0"/>
                </a:gradFill>
                <a:latin typeface="Times New Roman" panose="02020603050405020304"/>
                <a:cs typeface="Times New Roman" panose="02020603050405020304"/>
                <a:sym typeface="+mn-ea"/>
              </a:rPr>
              <a:t>EQU –Equate It is used to give a name to some value or symbol. Every  time the assembler finds the given name in the program, it will replace the  name with the value or symbol we have equated with that name</a:t>
            </a:r>
            <a:endParaRPr sz="2400" b="1" spc="5" dirty="0">
              <a:gradFill>
                <a:gsLst>
                  <a:gs pos="0">
                    <a:srgbClr val="14CD68"/>
                  </a:gs>
                  <a:gs pos="100000">
                    <a:srgbClr val="0B6E38"/>
                  </a:gs>
                </a:gsLst>
                <a:lin scaled="0"/>
              </a:gradFill>
              <a:latin typeface="Times New Roman" panose="02020603050405020304"/>
              <a:cs typeface="Times New Roman" panose="02020603050405020304"/>
            </a:endParaRPr>
          </a:p>
          <a:p>
            <a:pPr marL="342900" indent="-342900">
              <a:lnSpc>
                <a:spcPct val="103000"/>
              </a:lnSpc>
              <a:spcBef>
                <a:spcPts val="20"/>
              </a:spcBef>
              <a:buFont typeface="Wingdings" panose="05000000000000000000" charset="0"/>
              <a:buChar char="Ø"/>
            </a:pPr>
            <a:r>
              <a:rPr sz="2400" b="1" spc="5" dirty="0">
                <a:solidFill>
                  <a:srgbClr val="FF0000"/>
                </a:solidFill>
                <a:latin typeface="Times New Roman" panose="02020603050405020304"/>
                <a:cs typeface="Times New Roman" panose="02020603050405020304"/>
                <a:sym typeface="+mn-ea"/>
              </a:rPr>
              <a:t>ORG</a:t>
            </a:r>
            <a:r>
              <a:rPr lang="en-US" sz="2400" b="1" spc="5" dirty="0">
                <a:solidFill>
                  <a:srgbClr val="FF0000"/>
                </a:solidFill>
                <a:latin typeface="Times New Roman" panose="02020603050405020304"/>
                <a:cs typeface="Times New Roman" panose="02020603050405020304"/>
                <a:sym typeface="+mn-ea"/>
              </a:rPr>
              <a:t>-</a:t>
            </a:r>
            <a:r>
              <a:rPr sz="2400" b="1" spc="5" dirty="0">
                <a:solidFill>
                  <a:srgbClr val="FF0000"/>
                </a:solidFill>
                <a:latin typeface="Times New Roman" panose="02020603050405020304"/>
                <a:cs typeface="Times New Roman" panose="02020603050405020304"/>
                <a:sym typeface="+mn-ea"/>
              </a:rPr>
              <a:t>Originate : The ORG statement changes the starting offset address  of the data.</a:t>
            </a:r>
            <a:endParaRPr sz="2400" b="1" spc="5" dirty="0">
              <a:solidFill>
                <a:srgbClr val="FF0000"/>
              </a:solidFill>
              <a:latin typeface="Times New Roman" panose="02020603050405020304"/>
              <a:cs typeface="Times New Roman" panose="02020603050405020304"/>
            </a:endParaRPr>
          </a:p>
          <a:p>
            <a:pPr marL="12700" marR="464185" indent="0" algn="just">
              <a:lnSpc>
                <a:spcPct val="103000"/>
              </a:lnSpc>
              <a:spcBef>
                <a:spcPts val="1335"/>
              </a:spcBef>
              <a:buNone/>
              <a:tabLst>
                <a:tab pos="145415" algn="l"/>
              </a:tabLst>
            </a:pPr>
            <a:r>
              <a:rPr lang="en-US" sz="2400" b="1" spc="5" dirty="0">
                <a:gradFill>
                  <a:gsLst>
                    <a:gs pos="0">
                      <a:srgbClr val="14CD68"/>
                    </a:gs>
                    <a:gs pos="100000">
                      <a:srgbClr val="0B6E38"/>
                    </a:gs>
                  </a:gsLst>
                  <a:lin scaled="0"/>
                </a:gradFill>
                <a:latin typeface="Times New Roman" panose="02020603050405020304"/>
                <a:cs typeface="Times New Roman" panose="02020603050405020304"/>
                <a:sym typeface="+mn-ea"/>
              </a:rPr>
              <a:t>		</a:t>
            </a:r>
            <a:r>
              <a:rPr sz="2400" b="1" spc="5" dirty="0">
                <a:gradFill>
                  <a:gsLst>
                    <a:gs pos="0">
                      <a:srgbClr val="14CD68"/>
                    </a:gs>
                    <a:gs pos="100000">
                      <a:srgbClr val="0B6E38"/>
                    </a:gs>
                  </a:gsLst>
                  <a:lin scaled="0"/>
                </a:gradFill>
                <a:latin typeface="Times New Roman" panose="02020603050405020304"/>
                <a:cs typeface="Times New Roman" panose="02020603050405020304"/>
                <a:sym typeface="+mn-ea"/>
              </a:rPr>
              <a:t>It allows to set the location counter to a desired value at any point in </a:t>
            </a:r>
            <a:r>
              <a:rPr lang="en-US" sz="2400" b="1" spc="5" dirty="0">
                <a:gradFill>
                  <a:gsLst>
                    <a:gs pos="0">
                      <a:srgbClr val="14CD68"/>
                    </a:gs>
                    <a:gs pos="100000">
                      <a:srgbClr val="0B6E38"/>
                    </a:gs>
                  </a:gsLst>
                  <a:lin scaled="0"/>
                </a:gradFill>
                <a:latin typeface="Times New Roman" panose="02020603050405020304"/>
                <a:cs typeface="Times New Roman" panose="02020603050405020304"/>
                <a:sym typeface="+mn-ea"/>
              </a:rPr>
              <a:t>			</a:t>
            </a:r>
            <a:r>
              <a:rPr sz="2400" b="1" spc="5" dirty="0">
                <a:gradFill>
                  <a:gsLst>
                    <a:gs pos="0">
                      <a:srgbClr val="14CD68"/>
                    </a:gs>
                    <a:gs pos="100000">
                      <a:srgbClr val="0B6E38"/>
                    </a:gs>
                  </a:gsLst>
                  <a:lin scaled="0"/>
                </a:gradFill>
                <a:latin typeface="Times New Roman" panose="02020603050405020304"/>
                <a:cs typeface="Times New Roman" panose="02020603050405020304"/>
                <a:sym typeface="+mn-ea"/>
              </a:rPr>
              <a:t>the  program.For example the statement ORG	3000H tells the </a:t>
            </a:r>
            <a:r>
              <a:rPr lang="en-US" sz="2400" b="1" spc="5" dirty="0">
                <a:gradFill>
                  <a:gsLst>
                    <a:gs pos="0">
                      <a:srgbClr val="14CD68"/>
                    </a:gs>
                    <a:gs pos="100000">
                      <a:srgbClr val="0B6E38"/>
                    </a:gs>
                  </a:gsLst>
                  <a:lin scaled="0"/>
                </a:gradFill>
                <a:latin typeface="Times New Roman" panose="02020603050405020304"/>
                <a:cs typeface="Times New Roman" panose="02020603050405020304"/>
                <a:sym typeface="+mn-ea"/>
              </a:rPr>
              <a:t>			</a:t>
            </a:r>
            <a:r>
              <a:rPr sz="2400" b="1" spc="5" dirty="0">
                <a:gradFill>
                  <a:gsLst>
                    <a:gs pos="0">
                      <a:srgbClr val="14CD68"/>
                    </a:gs>
                    <a:gs pos="100000">
                      <a:srgbClr val="0B6E38"/>
                    </a:gs>
                  </a:gsLst>
                  <a:lin scaled="0"/>
                </a:gradFill>
                <a:latin typeface="Times New Roman" panose="02020603050405020304"/>
                <a:cs typeface="Times New Roman" panose="02020603050405020304"/>
                <a:sym typeface="+mn-ea"/>
              </a:rPr>
              <a:t>assembler to set  the location counter to 3000H.</a:t>
            </a:r>
            <a:endParaRPr sz="2400" b="1" spc="5" dirty="0">
              <a:gradFill>
                <a:gsLst>
                  <a:gs pos="0">
                    <a:srgbClr val="14CD68"/>
                  </a:gs>
                  <a:gs pos="100000">
                    <a:srgbClr val="0B6E38"/>
                  </a:gs>
                </a:gsLst>
                <a:lin scaled="0"/>
              </a:gradFill>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image86.png"/>
          <p:cNvPicPr>
            <a:picLocks noGrp="1" noChangeAspect="1"/>
          </p:cNvPicPr>
          <p:nvPr>
            <p:ph sz="half" idx="1"/>
          </p:nvPr>
        </p:nvPicPr>
        <p:blipFill>
          <a:blip r:embed="rId2" cstate="print"/>
          <a:stretch>
            <a:fillRect/>
          </a:stretch>
        </p:blipFill>
        <p:spPr>
          <a:xfrm>
            <a:off x="5974715" y="271145"/>
            <a:ext cx="6123940" cy="5138420"/>
          </a:xfrm>
          <a:prstGeom prst="rect">
            <a:avLst/>
          </a:prstGeom>
        </p:spPr>
      </p:pic>
      <p:pic>
        <p:nvPicPr>
          <p:cNvPr id="6" name="Picture 6" descr="https://physicsteacher.in/wp-content/uploads/2022/04/image-38.pn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535" y="549275"/>
            <a:ext cx="5246370" cy="2112010"/>
          </a:xfrm>
          <a:prstGeom prst="rect">
            <a:avLst/>
          </a:prstGeom>
          <a:noFill/>
          <a:ln>
            <a:noFill/>
          </a:ln>
        </p:spPr>
      </p:pic>
      <p:sp>
        <p:nvSpPr>
          <p:cNvPr id="2" name="Rectangle 1"/>
          <p:cNvSpPr/>
          <p:nvPr/>
        </p:nvSpPr>
        <p:spPr>
          <a:xfrm>
            <a:off x="445658" y="5636110"/>
            <a:ext cx="10542494" cy="646331"/>
          </a:xfrm>
          <a:prstGeom prst="rect">
            <a:avLst/>
          </a:prstGeom>
        </p:spPr>
        <p:txBody>
          <a:bodyPr wrap="square">
            <a:spAutoFit/>
          </a:bodyPr>
          <a:lstStyle/>
          <a:p>
            <a:pPr marL="822325" marR="1027430" indent="444500" algn="just">
              <a:spcBef>
                <a:spcPts val="0"/>
              </a:spcBef>
              <a:spcAft>
                <a:spcPts val="0"/>
              </a:spcAft>
            </a:pPr>
            <a:r>
              <a:rPr lang="en-US" dirty="0">
                <a:solidFill>
                  <a:srgbClr val="FF0000"/>
                </a:solidFill>
                <a:latin typeface="Times New Roman" panose="02020603050405020304" pitchFamily="18" charset="0"/>
              </a:rPr>
              <a:t>Memory data lines must be connected to either the </a:t>
            </a:r>
          </a:p>
          <a:p>
            <a:pPr marL="822325" marR="1027430" indent="444500" algn="just">
              <a:spcBef>
                <a:spcPts val="0"/>
              </a:spcBef>
              <a:spcAft>
                <a:spcPts val="0"/>
              </a:spcAft>
            </a:pPr>
            <a:r>
              <a:rPr lang="en-US" dirty="0">
                <a:solidFill>
                  <a:srgbClr val="FF0000"/>
                </a:solidFill>
                <a:latin typeface="Times New Roman" panose="02020603050405020304" pitchFamily="18" charset="0"/>
              </a:rPr>
              <a:t>upper half AD15-AD0 or lower half AD7-AD0 of the 8086 data lines.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713105" y="259080"/>
            <a:ext cx="11285220" cy="4656455"/>
          </a:xfrm>
          <a:prstGeom prst="rect">
            <a:avLst/>
          </a:prstGeom>
        </p:spPr>
        <p:txBody>
          <a:bodyPr vert="horz" wrap="square" lIns="0" tIns="22225" rIns="0" bIns="0" rtlCol="0">
            <a:spAutoFit/>
          </a:bodyPr>
          <a:lstStyle/>
          <a:p>
            <a:pPr>
              <a:lnSpc>
                <a:spcPct val="100000"/>
              </a:lnSpc>
              <a:spcBef>
                <a:spcPts val="40"/>
              </a:spcBef>
            </a:pPr>
            <a:endParaRPr sz="1200">
              <a:latin typeface="Times New Roman" panose="02020603050405020304"/>
              <a:cs typeface="Times New Roman" panose="02020603050405020304"/>
            </a:endParaRPr>
          </a:p>
          <a:p>
            <a:pPr marL="298450" marR="638810" indent="-285750">
              <a:lnSpc>
                <a:spcPts val="1560"/>
              </a:lnSpc>
              <a:buFont typeface="Wingdings" panose="05000000000000000000" charset="0"/>
              <a:buChar char="Ø"/>
            </a:pPr>
            <a:r>
              <a:rPr sz="2400" b="1" spc="5" dirty="0">
                <a:solidFill>
                  <a:srgbClr val="00B050"/>
                </a:solidFill>
                <a:latin typeface="Times New Roman" panose="02020603050405020304"/>
                <a:cs typeface="Times New Roman" panose="02020603050405020304"/>
              </a:rPr>
              <a:t>PROC- Procedure: It is used to identify the start of a procedure or  subroutine.</a:t>
            </a:r>
          </a:p>
          <a:p>
            <a:pPr marL="342900" indent="-342900">
              <a:lnSpc>
                <a:spcPct val="100000"/>
              </a:lnSpc>
              <a:buFont typeface="Wingdings" panose="05000000000000000000" charset="0"/>
              <a:buChar char="Ø"/>
            </a:pPr>
            <a:endParaRPr sz="2400" b="1" spc="5" dirty="0">
              <a:solidFill>
                <a:srgbClr val="FF0000"/>
              </a:solidFill>
              <a:latin typeface="Times New Roman" panose="02020603050405020304"/>
              <a:cs typeface="Times New Roman" panose="02020603050405020304"/>
            </a:endParaRPr>
          </a:p>
          <a:p>
            <a:pPr marL="355600" marR="5080" indent="-342900">
              <a:lnSpc>
                <a:spcPct val="100000"/>
              </a:lnSpc>
              <a:buFont typeface="Wingdings" panose="05000000000000000000" charset="0"/>
              <a:buChar char="Ø"/>
              <a:tabLst>
                <a:tab pos="273685" algn="l"/>
                <a:tab pos="930910" algn="l"/>
              </a:tabLst>
            </a:pPr>
            <a:r>
              <a:rPr sz="2400" b="1" spc="5" dirty="0">
                <a:gradFill>
                  <a:gsLst>
                    <a:gs pos="0">
                      <a:srgbClr val="012D86"/>
                    </a:gs>
                    <a:gs pos="100000">
                      <a:srgbClr val="0E2557"/>
                    </a:gs>
                  </a:gsLst>
                  <a:lin scaled="0"/>
                </a:gradFill>
                <a:latin typeface="Times New Roman" panose="02020603050405020304"/>
                <a:cs typeface="Times New Roman" panose="02020603050405020304"/>
              </a:rPr>
              <a:t>ENDP-End procedure: It indicates the end of the procedure (subroutine)  to the assembler.</a:t>
            </a:r>
          </a:p>
          <a:p>
            <a:pPr marL="342900" indent="-342900">
              <a:lnSpc>
                <a:spcPct val="100000"/>
              </a:lnSpc>
              <a:spcBef>
                <a:spcPts val="10"/>
              </a:spcBef>
              <a:buFont typeface="Wingdings" panose="05000000000000000000" charset="0"/>
              <a:buChar char="Ø"/>
            </a:pPr>
            <a:r>
              <a:rPr sz="2400" b="1" spc="5" dirty="0">
                <a:solidFill>
                  <a:srgbClr val="FF0000"/>
                </a:solidFill>
                <a:latin typeface="Times New Roman" panose="02020603050405020304"/>
                <a:cs typeface="Times New Roman" panose="02020603050405020304"/>
              </a:rPr>
              <a:t>CODE SEGMENT : Start of logical segment containing</a:t>
            </a:r>
          </a:p>
          <a:p>
            <a:pPr marL="457200" indent="0">
              <a:lnSpc>
                <a:spcPts val="1585"/>
              </a:lnSpc>
              <a:buFont typeface="Wingdings" panose="05000000000000000000" charset="0"/>
              <a:buNone/>
            </a:pPr>
            <a:r>
              <a:rPr lang="en-US" sz="2400" b="1" spc="5" dirty="0">
                <a:solidFill>
                  <a:srgbClr val="FF0000"/>
                </a:solidFill>
                <a:latin typeface="Times New Roman" panose="02020603050405020304"/>
                <a:cs typeface="Times New Roman" panose="02020603050405020304"/>
              </a:rPr>
              <a:t>	</a:t>
            </a:r>
          </a:p>
          <a:p>
            <a:pPr marL="457200" indent="0">
              <a:lnSpc>
                <a:spcPts val="1585"/>
              </a:lnSpc>
              <a:buFont typeface="Wingdings" panose="05000000000000000000" charset="0"/>
              <a:buNone/>
            </a:pPr>
            <a:r>
              <a:rPr lang="en-US" sz="2400" b="1" spc="5" dirty="0">
                <a:solidFill>
                  <a:srgbClr val="FF0000"/>
                </a:solidFill>
                <a:latin typeface="Times New Roman" panose="02020603050405020304"/>
                <a:cs typeface="Times New Roman" panose="02020603050405020304"/>
              </a:rPr>
              <a:t>	</a:t>
            </a:r>
            <a:r>
              <a:rPr sz="2400" b="1" spc="5" dirty="0">
                <a:solidFill>
                  <a:srgbClr val="FF0000"/>
                </a:solidFill>
                <a:latin typeface="Times New Roman" panose="02020603050405020304"/>
                <a:cs typeface="Times New Roman" panose="02020603050405020304"/>
              </a:rPr>
              <a:t>code</a:t>
            </a:r>
          </a:p>
          <a:p>
            <a:pPr marL="457200" indent="0">
              <a:lnSpc>
                <a:spcPts val="1585"/>
              </a:lnSpc>
              <a:buFont typeface="Wingdings" panose="05000000000000000000" charset="0"/>
              <a:buNone/>
            </a:pPr>
            <a:endParaRPr sz="2400" b="1" spc="5" dirty="0">
              <a:solidFill>
                <a:srgbClr val="FF0000"/>
              </a:solidFill>
              <a:latin typeface="Times New Roman" panose="02020603050405020304"/>
              <a:cs typeface="Times New Roman" panose="02020603050405020304"/>
            </a:endParaRPr>
          </a:p>
          <a:p>
            <a:pPr marL="457200" indent="0">
              <a:lnSpc>
                <a:spcPts val="1585"/>
              </a:lnSpc>
              <a:buFont typeface="Wingdings" panose="05000000000000000000" charset="0"/>
              <a:buNone/>
            </a:pPr>
            <a:endParaRPr sz="2400" b="1" spc="5" dirty="0">
              <a:solidFill>
                <a:srgbClr val="FF0000"/>
              </a:solidFill>
              <a:latin typeface="Times New Roman" panose="02020603050405020304"/>
              <a:cs typeface="Times New Roman" panose="02020603050405020304"/>
            </a:endParaRPr>
          </a:p>
          <a:p>
            <a:pPr marL="457200" indent="0">
              <a:lnSpc>
                <a:spcPts val="1585"/>
              </a:lnSpc>
              <a:buFont typeface="Wingdings" panose="05000000000000000000" charset="0"/>
              <a:buNone/>
            </a:pPr>
            <a:r>
              <a:rPr lang="en-US" sz="2400" b="1" spc="5" dirty="0">
                <a:solidFill>
                  <a:srgbClr val="FF0000"/>
                </a:solidFill>
                <a:latin typeface="Times New Roman" panose="02020603050405020304"/>
                <a:cs typeface="Times New Roman" panose="02020603050405020304"/>
              </a:rPr>
              <a:t>     code ends: End of the segment named CODE</a:t>
            </a:r>
          </a:p>
          <a:p>
            <a:pPr marL="457200" indent="0">
              <a:lnSpc>
                <a:spcPts val="1585"/>
              </a:lnSpc>
              <a:buFont typeface="Wingdings" panose="05000000000000000000" charset="0"/>
              <a:buNone/>
            </a:pPr>
            <a:endParaRPr lang="en-US" sz="2400" b="1" spc="5" dirty="0">
              <a:gradFill>
                <a:gsLst>
                  <a:gs pos="0">
                    <a:srgbClr val="012D86"/>
                  </a:gs>
                  <a:gs pos="100000">
                    <a:srgbClr val="0E2557"/>
                  </a:gs>
                </a:gsLst>
                <a:lin scaled="0"/>
              </a:gradFill>
              <a:latin typeface="Times New Roman" panose="02020603050405020304"/>
              <a:cs typeface="Times New Roman" panose="02020603050405020304"/>
            </a:endParaRPr>
          </a:p>
          <a:p>
            <a:pPr marL="457200" indent="0">
              <a:lnSpc>
                <a:spcPts val="1585"/>
              </a:lnSpc>
              <a:buFont typeface="Wingdings" panose="05000000000000000000" charset="0"/>
              <a:buNone/>
            </a:pPr>
            <a:endParaRPr lang="en-US" sz="2400" b="1" spc="5" dirty="0">
              <a:gradFill>
                <a:gsLst>
                  <a:gs pos="0">
                    <a:srgbClr val="012D86"/>
                  </a:gs>
                  <a:gs pos="100000">
                    <a:srgbClr val="0E2557"/>
                  </a:gs>
                </a:gsLst>
                <a:lin scaled="0"/>
              </a:gradFill>
              <a:latin typeface="Times New Roman" panose="02020603050405020304"/>
              <a:cs typeface="Times New Roman" panose="02020603050405020304"/>
            </a:endParaRPr>
          </a:p>
          <a:p>
            <a:pPr marL="800100" indent="-342900">
              <a:lnSpc>
                <a:spcPct val="100000"/>
              </a:lnSpc>
              <a:buFont typeface="Wingdings" panose="05000000000000000000" charset="0"/>
              <a:buChar char="Ø"/>
            </a:pPr>
            <a:r>
              <a:rPr sz="2400" b="1" spc="5" dirty="0">
                <a:gradFill>
                  <a:gsLst>
                    <a:gs pos="0">
                      <a:srgbClr val="14CD68"/>
                    </a:gs>
                    <a:gs pos="100000">
                      <a:srgbClr val="035C7D"/>
                    </a:gs>
                  </a:gsLst>
                  <a:lin scaled="0"/>
                </a:gradFill>
                <a:latin typeface="Times New Roman" panose="02020603050405020304"/>
                <a:cs typeface="Times New Roman" panose="02020603050405020304"/>
                <a:sym typeface="+mn-ea"/>
              </a:rPr>
              <a:t>ENDS-End Segment: This directive is used with the name of the segment  to indicate the end of that logical segment.</a:t>
            </a:r>
            <a:endParaRPr sz="2400" b="1" spc="5" dirty="0">
              <a:gradFill>
                <a:gsLst>
                  <a:gs pos="0">
                    <a:srgbClr val="14CD68"/>
                  </a:gs>
                  <a:gs pos="100000">
                    <a:srgbClr val="035C7D"/>
                  </a:gs>
                </a:gsLst>
                <a:lin scaled="0"/>
              </a:gradFill>
              <a:latin typeface="Times New Roman" panose="02020603050405020304"/>
              <a:cs typeface="Times New Roman" panose="02020603050405020304"/>
            </a:endParaRPr>
          </a:p>
          <a:p>
            <a:pPr marL="457200" indent="0">
              <a:lnSpc>
                <a:spcPts val="1585"/>
              </a:lnSpc>
              <a:buFont typeface="Wingdings" panose="05000000000000000000" charset="0"/>
              <a:buNone/>
            </a:pPr>
            <a:endParaRPr sz="2400" b="1" spc="5" dirty="0">
              <a:gradFill>
                <a:gsLst>
                  <a:gs pos="0">
                    <a:srgbClr val="14CD68"/>
                  </a:gs>
                  <a:gs pos="100000">
                    <a:srgbClr val="035C7D"/>
                  </a:gs>
                </a:gsLst>
                <a:lin scaled="0"/>
              </a:gradFill>
              <a:latin typeface="Times New Roman" panose="02020603050405020304"/>
              <a:cs typeface="Times New Roman" panose="02020603050405020304"/>
            </a:endParaRPr>
          </a:p>
          <a:p>
            <a:pPr marL="457200" indent="0">
              <a:lnSpc>
                <a:spcPts val="1585"/>
              </a:lnSpc>
              <a:buFont typeface="Wingdings" panose="05000000000000000000" charset="0"/>
              <a:buNone/>
            </a:pPr>
            <a:endParaRPr sz="2400" b="1" spc="5" dirty="0">
              <a:gradFill>
                <a:gsLst>
                  <a:gs pos="0">
                    <a:srgbClr val="012D86"/>
                  </a:gs>
                  <a:gs pos="100000">
                    <a:srgbClr val="0E2557"/>
                  </a:gs>
                </a:gsLst>
                <a:lin scaled="0"/>
              </a:gradFill>
              <a:latin typeface="Times New Roman" panose="02020603050405020304"/>
              <a:cs typeface="Times New Roman" panose="02020603050405020304"/>
            </a:endParaRPr>
          </a:p>
          <a:p>
            <a:pPr marL="457200" indent="0">
              <a:lnSpc>
                <a:spcPts val="1585"/>
              </a:lnSpc>
              <a:buFont typeface="Wingdings" panose="05000000000000000000" charset="0"/>
              <a:buNone/>
            </a:pPr>
            <a:endParaRPr sz="2400" b="1" spc="5" dirty="0">
              <a:gradFill>
                <a:gsLst>
                  <a:gs pos="0">
                    <a:srgbClr val="012D86"/>
                  </a:gs>
                  <a:gs pos="100000">
                    <a:srgbClr val="0E2557"/>
                  </a:gs>
                </a:gsLst>
                <a:lin scaled="0"/>
              </a:gradFill>
              <a:latin typeface="Times New Roman" panose="02020603050405020304"/>
              <a:cs typeface="Times New Roman" panose="02020603050405020304"/>
            </a:endParaRPr>
          </a:p>
        </p:txBody>
      </p:sp>
      <p:sp>
        <p:nvSpPr>
          <p:cNvPr id="5" name="Text Box 4"/>
          <p:cNvSpPr txBox="1"/>
          <p:nvPr/>
        </p:nvSpPr>
        <p:spPr>
          <a:xfrm>
            <a:off x="713105" y="4674235"/>
            <a:ext cx="10173970" cy="1568450"/>
          </a:xfrm>
          <a:prstGeom prst="rect">
            <a:avLst/>
          </a:prstGeom>
          <a:noFill/>
        </p:spPr>
        <p:txBody>
          <a:bodyPr wrap="none" rtlCol="0">
            <a:spAutoFit/>
          </a:bodyPr>
          <a:lstStyle/>
          <a:p>
            <a:pPr marL="354965" marR="69215" indent="-342900" algn="l">
              <a:lnSpc>
                <a:spcPct val="100000"/>
              </a:lnSpc>
              <a:buFont typeface="Wingdings" panose="05000000000000000000" charset="0"/>
              <a:buChar char="Ø"/>
              <a:tabLst>
                <a:tab pos="273685" algn="l"/>
              </a:tabLst>
            </a:pPr>
            <a:r>
              <a:rPr sz="2400" b="1" spc="5" dirty="0">
                <a:solidFill>
                  <a:srgbClr val="FF0000"/>
                </a:solidFill>
                <a:latin typeface="Times New Roman" panose="02020603050405020304"/>
                <a:cs typeface="Times New Roman" panose="02020603050405020304"/>
                <a:sym typeface="+mn-ea"/>
              </a:rPr>
              <a:t>END- End program .This directive indicates the assembler that </a:t>
            </a:r>
          </a:p>
          <a:p>
            <a:pPr marL="12065" marR="69215" indent="0" algn="l">
              <a:lnSpc>
                <a:spcPct val="100000"/>
              </a:lnSpc>
              <a:buFont typeface="Wingdings" panose="05000000000000000000" charset="0"/>
              <a:buNone/>
              <a:tabLst>
                <a:tab pos="273685" algn="l"/>
              </a:tabLst>
            </a:pPr>
            <a:r>
              <a:rPr sz="2400" b="1" spc="5" dirty="0">
                <a:solidFill>
                  <a:srgbClr val="FF0000"/>
                </a:solidFill>
                <a:latin typeface="Times New Roman" panose="02020603050405020304"/>
                <a:cs typeface="Times New Roman" panose="02020603050405020304"/>
                <a:sym typeface="+mn-ea"/>
              </a:rPr>
              <a:t>this is the  end of the program module.The assembler ignores any statements</a:t>
            </a:r>
          </a:p>
          <a:p>
            <a:pPr marL="12065" marR="69215" indent="0" algn="l">
              <a:lnSpc>
                <a:spcPct val="100000"/>
              </a:lnSpc>
              <a:buFont typeface="Wingdings" panose="05000000000000000000" charset="0"/>
              <a:buNone/>
              <a:tabLst>
                <a:tab pos="273685" algn="l"/>
              </a:tabLst>
            </a:pPr>
            <a:r>
              <a:rPr sz="2400" b="1" spc="5" dirty="0">
                <a:solidFill>
                  <a:srgbClr val="FF0000"/>
                </a:solidFill>
                <a:latin typeface="Times New Roman" panose="02020603050405020304"/>
                <a:cs typeface="Times New Roman" panose="02020603050405020304"/>
                <a:sym typeface="+mn-ea"/>
              </a:rPr>
              <a:t> after an  END directive.</a:t>
            </a:r>
            <a:endParaRPr sz="2400" b="1" spc="5" dirty="0">
              <a:solidFill>
                <a:srgbClr val="FF0000"/>
              </a:solidFill>
              <a:latin typeface="Times New Roman" panose="02020603050405020304"/>
              <a:cs typeface="Times New Roman" panose="02020603050405020304"/>
            </a:endParaRPr>
          </a:p>
          <a:p>
            <a:pPr marL="342900" indent="-342900">
              <a:lnSpc>
                <a:spcPct val="100000"/>
              </a:lnSpc>
              <a:buFont typeface="Wingdings" panose="05000000000000000000" charset="0"/>
              <a:buChar char="Ø"/>
            </a:pPr>
            <a:endParaRPr lang="en-US" sz="2400" b="1" spc="5" dirty="0">
              <a:solidFill>
                <a:srgbClr val="FF0000"/>
              </a:solidFill>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133" y="751725"/>
            <a:ext cx="11321143" cy="685059"/>
          </a:xfrm>
          <a:prstGeom prst="rect">
            <a:avLst/>
          </a:prstGeom>
        </p:spPr>
        <p:txBody>
          <a:bodyPr wrap="square">
            <a:spAutoFit/>
          </a:bodyPr>
          <a:lstStyle/>
          <a:p>
            <a:pPr algn="just">
              <a:lnSpc>
                <a:spcPct val="107000"/>
              </a:lnSpc>
              <a:spcAft>
                <a:spcPts val="800"/>
              </a:spcAft>
            </a:pP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To communicate with the outside world microcomputers use </a:t>
            </a:r>
            <a:r>
              <a:rPr lang="en-IN" b="1"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peripherals (I/O devices)</a:t>
            </a: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 Commonly used peripherals are: A/D converter, D/A converter, CRT, printers, Hard disks, floppy disks, magnetic tapes etc.</a:t>
            </a: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321350" y="170732"/>
            <a:ext cx="3624710" cy="580993"/>
          </a:xfrm>
          <a:prstGeom prst="rect">
            <a:avLst/>
          </a:prstGeom>
        </p:spPr>
        <p:txBody>
          <a:bodyPr wrap="none">
            <a:spAutoFit/>
          </a:bodyPr>
          <a:lstStyle/>
          <a:p>
            <a:pPr>
              <a:lnSpc>
                <a:spcPct val="107000"/>
              </a:lnSpc>
              <a:spcBef>
                <a:spcPts val="375"/>
              </a:spcBef>
              <a:spcAft>
                <a:spcPts val="800"/>
              </a:spcAft>
            </a:pPr>
            <a:r>
              <a:rPr lang="en-IN" sz="32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Peripheral Devices</a:t>
            </a:r>
          </a:p>
        </p:txBody>
      </p:sp>
      <p:sp>
        <p:nvSpPr>
          <p:cNvPr id="6" name="Rectangle 5"/>
          <p:cNvSpPr/>
          <p:nvPr/>
        </p:nvSpPr>
        <p:spPr>
          <a:xfrm>
            <a:off x="528484" y="2334471"/>
            <a:ext cx="11265792" cy="685059"/>
          </a:xfrm>
          <a:prstGeom prst="rect">
            <a:avLst/>
          </a:prstGeom>
        </p:spPr>
        <p:txBody>
          <a:bodyPr wrap="square">
            <a:spAutoFit/>
          </a:bodyPr>
          <a:lstStyle/>
          <a:p>
            <a:pPr algn="just">
              <a:lnSpc>
                <a:spcPct val="107000"/>
              </a:lnSpc>
              <a:spcAft>
                <a:spcPts val="800"/>
              </a:spcAft>
            </a:pPr>
            <a:r>
              <a:rPr lang="en-IN" dirty="0">
                <a:solidFill>
                  <a:srgbClr val="0070C0"/>
                </a:solidFill>
                <a:latin typeface="Segoe UI" panose="020B0502040204020203" pitchFamily="34" charset="0"/>
                <a:ea typeface="Times New Roman" panose="02020603050405020304" pitchFamily="18" charset="0"/>
                <a:cs typeface="Times New Roman" panose="02020603050405020304" pitchFamily="18" charset="0"/>
              </a:rPr>
              <a:t>A programmable peripheral interface is a multiport device. The ports may be programmed in a variety of ways as required by the programmer. The device is very useful for interfacing peripheral devices. </a:t>
            </a:r>
            <a:endParaRPr lang="en-IN" sz="16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473133" y="1436784"/>
            <a:ext cx="11218124" cy="373692"/>
          </a:xfrm>
          <a:prstGeom prst="rect">
            <a:avLst/>
          </a:prstGeom>
        </p:spPr>
        <p:txBody>
          <a:bodyPr wrap="square">
            <a:spAutoFit/>
          </a:bodyPr>
          <a:lstStyle/>
          <a:p>
            <a:pPr algn="just">
              <a:lnSpc>
                <a:spcPct val="107000"/>
              </a:lnSpc>
              <a:spcAft>
                <a:spcPts val="800"/>
              </a:spcAft>
            </a:pPr>
            <a:r>
              <a:rPr lang="en-IN" dirty="0">
                <a:solidFill>
                  <a:srgbClr val="7030A0"/>
                </a:solidFill>
                <a:latin typeface="Segoe UI" panose="020B0502040204020203" pitchFamily="34" charset="0"/>
                <a:ea typeface="Times New Roman" panose="02020603050405020304" pitchFamily="18" charset="0"/>
                <a:cs typeface="Times New Roman" panose="02020603050405020304" pitchFamily="18" charset="0"/>
              </a:rPr>
              <a:t>Peripherals are connected to the microcomputer through electronic circuits known as interfacing circuits.</a:t>
            </a:r>
            <a:endParaRPr lang="en-IN"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528484" y="1753477"/>
            <a:ext cx="7585731" cy="580993"/>
          </a:xfrm>
          <a:prstGeom prst="rect">
            <a:avLst/>
          </a:prstGeom>
        </p:spPr>
        <p:txBody>
          <a:bodyPr wrap="none">
            <a:spAutoFit/>
          </a:bodyPr>
          <a:lstStyle/>
          <a:p>
            <a:pPr>
              <a:lnSpc>
                <a:spcPct val="107000"/>
              </a:lnSpc>
              <a:spcBef>
                <a:spcPts val="375"/>
              </a:spcBef>
              <a:spcAft>
                <a:spcPts val="800"/>
              </a:spcAft>
            </a:pPr>
            <a:r>
              <a:rPr lang="en-IN" sz="3200"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Programmable Peripheral interface (PPI)</a:t>
            </a:r>
          </a:p>
        </p:txBody>
      </p:sp>
      <p:sp>
        <p:nvSpPr>
          <p:cNvPr id="9" name="Rectangle 8"/>
          <p:cNvSpPr/>
          <p:nvPr/>
        </p:nvSpPr>
        <p:spPr>
          <a:xfrm>
            <a:off x="631503" y="3467823"/>
            <a:ext cx="11059754" cy="1255985"/>
          </a:xfrm>
          <a:prstGeom prst="rect">
            <a:avLst/>
          </a:prstGeom>
        </p:spPr>
        <p:txBody>
          <a:bodyPr wrap="square">
            <a:spAutoFit/>
          </a:bodyPr>
          <a:lstStyle/>
          <a:p>
            <a:pPr algn="just">
              <a:lnSpc>
                <a:spcPct val="107000"/>
              </a:lnSpc>
              <a:spcAft>
                <a:spcPts val="800"/>
              </a:spcAft>
            </a:pP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The </a:t>
            </a:r>
            <a:r>
              <a:rPr lang="en-IN" b="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Intel 8255</a:t>
            </a: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is a programmable peripheral interface (PPI). It has two versions, namely the </a:t>
            </a:r>
            <a:r>
              <a:rPr lang="en-IN" b="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Intel 8255A</a:t>
            </a: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and </a:t>
            </a:r>
            <a:r>
              <a:rPr lang="en-IN" b="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Intel 8255A-5</a:t>
            </a: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General descriptions for both are same. There are some differences in their electrical characteristics. Hereafter, they will be referred to as 8255. Its main functions are to interface peripheral devices to the microcomputer.</a:t>
            </a:r>
            <a:r>
              <a:rPr lang="en-IN" sz="1100" dirty="0">
                <a:solidFill>
                  <a:srgbClr val="FF0000"/>
                </a:solidFill>
                <a:latin typeface="Poppins"/>
                <a:ea typeface="Times New Roman" panose="02020603050405020304" pitchFamily="18" charset="0"/>
                <a:cs typeface="Times New Roman" panose="02020603050405020304" pitchFamily="18" charset="0"/>
              </a:rPr>
              <a:t>8M</a:t>
            </a:r>
            <a:endParaRPr lang="en-IN" sz="1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528484" y="4986922"/>
            <a:ext cx="11162773" cy="981423"/>
          </a:xfrm>
          <a:prstGeom prst="rect">
            <a:avLst/>
          </a:prstGeom>
        </p:spPr>
        <p:txBody>
          <a:bodyPr wrap="square">
            <a:spAutoFit/>
          </a:bodyPr>
          <a:lstStyle/>
          <a:p>
            <a:pPr algn="just">
              <a:lnSpc>
                <a:spcPct val="107000"/>
              </a:lnSpc>
              <a:spcAft>
                <a:spcPts val="800"/>
              </a:spcAft>
            </a:pPr>
            <a:r>
              <a:rPr lang="en-IN"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It has three 8-bit ports, namely Port A, Port B and Port C. The port C has been further divided into two 4-bit ports, port C upper and Port C lower. Thus a total of 4-ports are available, two 8-bit ports and two 4-bit ports. Each port can be programmed either as </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an input port</a:t>
            </a:r>
            <a:r>
              <a:rPr lang="en-IN"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or an </a:t>
            </a:r>
            <a:r>
              <a:rPr lang="en-IN"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output port</a:t>
            </a:r>
            <a:r>
              <a:rPr lang="en-IN"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896976" y="2973364"/>
            <a:ext cx="1309974" cy="405047"/>
          </a:xfrm>
          <a:prstGeom prst="rect">
            <a:avLst/>
          </a:prstGeom>
        </p:spPr>
        <p:txBody>
          <a:bodyPr wrap="none">
            <a:spAutoFit/>
          </a:bodyPr>
          <a:lstStyle/>
          <a:p>
            <a:pPr algn="just">
              <a:lnSpc>
                <a:spcPct val="107000"/>
              </a:lnSpc>
              <a:spcAft>
                <a:spcPts val="800"/>
              </a:spcAft>
            </a:pPr>
            <a:r>
              <a:rPr lang="en-IN" sz="2000" dirty="0">
                <a:solidFill>
                  <a:srgbClr val="610B4B"/>
                </a:solidFill>
                <a:latin typeface="Helvetica" panose="020B0604020202020204" pitchFamily="34" charset="0"/>
                <a:ea typeface="Times New Roman" panose="02020603050405020304" pitchFamily="18" charset="0"/>
                <a:cs typeface="Times New Roman" panose="02020603050405020304" pitchFamily="18" charset="0"/>
              </a:rPr>
              <a:t>Intel 8255</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3956" y="71691"/>
            <a:ext cx="8340681" cy="523220"/>
          </a:xfrm>
          <a:prstGeom prst="rect">
            <a:avLst/>
          </a:prstGeom>
        </p:spPr>
        <p:txBody>
          <a:bodyPr wrap="none">
            <a:spAutoFit/>
          </a:bodyPr>
          <a:lstStyle/>
          <a:p>
            <a:r>
              <a:rPr lang="en-US" altLang="en-US" sz="2800" dirty="0">
                <a:solidFill>
                  <a:srgbClr val="C00000"/>
                </a:solidFill>
                <a:latin typeface="Arial" panose="020B0604020202020204" pitchFamily="34" charset="0"/>
              </a:rPr>
              <a:t>Difference between 8085 and 8086 Microprocessor</a:t>
            </a:r>
          </a:p>
        </p:txBody>
      </p:sp>
      <p:graphicFrame>
        <p:nvGraphicFramePr>
          <p:cNvPr id="5" name="object 4"/>
          <p:cNvGraphicFramePr>
            <a:graphicFrameLocks noGrp="1"/>
          </p:cNvGraphicFramePr>
          <p:nvPr/>
        </p:nvGraphicFramePr>
        <p:xfrm>
          <a:off x="553289" y="594911"/>
          <a:ext cx="10352276" cy="3559436"/>
        </p:xfrm>
        <a:graphic>
          <a:graphicData uri="http://schemas.openxmlformats.org/drawingml/2006/table">
            <a:tbl>
              <a:tblPr/>
              <a:tblGrid>
                <a:gridCol w="4868663">
                  <a:extLst>
                    <a:ext uri="{9D8B030D-6E8A-4147-A177-3AD203B41FA5}">
                      <a16:colId xmlns:a16="http://schemas.microsoft.com/office/drawing/2014/main" val="20000"/>
                    </a:ext>
                  </a:extLst>
                </a:gridCol>
                <a:gridCol w="5483613">
                  <a:extLst>
                    <a:ext uri="{9D8B030D-6E8A-4147-A177-3AD203B41FA5}">
                      <a16:colId xmlns:a16="http://schemas.microsoft.com/office/drawing/2014/main" val="20001"/>
                    </a:ext>
                  </a:extLst>
                </a:gridCol>
              </a:tblGrid>
              <a:tr h="253407">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a:noFill/>
                    </a:lnB>
                    <a:lnTlToBr>
                      <a:noFill/>
                    </a:lnTlToBr>
                    <a:lnBlToTr>
                      <a:noFill/>
                    </a:lnBlToTr>
                    <a:solidFill>
                      <a:srgbClr val="C6CCBD"/>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a:noFill/>
                    </a:lnB>
                    <a:lnTlToBr>
                      <a:noFill/>
                    </a:lnTlToBr>
                    <a:lnBlToTr>
                      <a:noFill/>
                    </a:lnBlToTr>
                    <a:solidFill>
                      <a:srgbClr val="C6CCBD"/>
                    </a:solidFill>
                  </a:tcPr>
                </a:tc>
                <a:extLst>
                  <a:ext uri="{0D108BD9-81ED-4DB2-BD59-A6C34878D82A}">
                    <a16:rowId xmlns:a16="http://schemas.microsoft.com/office/drawing/2014/main" val="10000"/>
                  </a:ext>
                </a:extLst>
              </a:tr>
              <a:tr h="311833">
                <a:tc gridSpan="2">
                  <a:txBody>
                    <a:bodyPr/>
                    <a:lstStyle>
                      <a:lvl1pPr marL="107950" eaLnBrk="0" hangingPunct="0">
                        <a:spcBef>
                          <a:spcPct val="20000"/>
                        </a:spcBef>
                        <a:tabLst>
                          <a:tab pos="3273425" algn="l"/>
                        </a:tabLst>
                        <a:defRPr sz="1600">
                          <a:solidFill>
                            <a:schemeClr val="tx1"/>
                          </a:solidFill>
                          <a:latin typeface="Calibri" panose="020F0502020204030204" pitchFamily="34" charset="0"/>
                        </a:defRPr>
                      </a:lvl1pPr>
                      <a:lvl2pPr marL="742950" indent="-285750" eaLnBrk="0" hangingPunct="0">
                        <a:spcBef>
                          <a:spcPct val="20000"/>
                        </a:spcBef>
                        <a:tabLst>
                          <a:tab pos="3273425" algn="l"/>
                        </a:tabLst>
                        <a:defRPr sz="1600">
                          <a:solidFill>
                            <a:schemeClr val="tx1"/>
                          </a:solidFill>
                          <a:latin typeface="Calibri" panose="020F0502020204030204" pitchFamily="34" charset="0"/>
                        </a:defRPr>
                      </a:lvl2pPr>
                      <a:lvl3pPr marL="1143000" indent="-228600" eaLnBrk="0" hangingPunct="0">
                        <a:spcBef>
                          <a:spcPct val="20000"/>
                        </a:spcBef>
                        <a:tabLst>
                          <a:tab pos="3273425" algn="l"/>
                        </a:tabLst>
                        <a:defRPr sz="1600">
                          <a:solidFill>
                            <a:schemeClr val="tx1"/>
                          </a:solidFill>
                          <a:latin typeface="Calibri" panose="020F0502020204030204" pitchFamily="34" charset="0"/>
                        </a:defRPr>
                      </a:lvl3pPr>
                      <a:lvl4pPr marL="1600200" indent="-228600" eaLnBrk="0" hangingPunct="0">
                        <a:spcBef>
                          <a:spcPct val="20000"/>
                        </a:spcBef>
                        <a:tabLst>
                          <a:tab pos="3273425" algn="l"/>
                        </a:tabLst>
                        <a:defRPr sz="1600">
                          <a:solidFill>
                            <a:schemeClr val="tx1"/>
                          </a:solidFill>
                          <a:latin typeface="Calibri" panose="020F0502020204030204" pitchFamily="34" charset="0"/>
                        </a:defRPr>
                      </a:lvl4pPr>
                      <a:lvl5pPr marL="2057400" indent="-228600" eaLnBrk="0" hangingPunct="0">
                        <a:spcBef>
                          <a:spcPct val="20000"/>
                        </a:spcBef>
                        <a:tabLst>
                          <a:tab pos="327342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27342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27342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27342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273425" algn="l"/>
                        </a:tabLst>
                        <a:defRPr sz="1600">
                          <a:solidFill>
                            <a:schemeClr val="tx1"/>
                          </a:solidFill>
                          <a:latin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Tx/>
                        <a:buNone/>
                        <a:tabLst>
                          <a:tab pos="3273425" algn="l"/>
                        </a:tabLst>
                      </a:pPr>
                      <a:r>
                        <a:rPr kumimoji="0" lang="en-US" altLang="en-US" sz="1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8085 Microprocessor	8086 Microprocessor</a:t>
                      </a: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a:noFill/>
                    </a:lnT>
                    <a:lnB w="10413" cap="flat" cmpd="sng" algn="ctr">
                      <a:solidFill>
                        <a:srgbClr val="C6CCBD"/>
                      </a:solidFill>
                      <a:prstDash val="solid"/>
                      <a:round/>
                      <a:headEnd type="none" w="med" len="med"/>
                      <a:tailEnd type="none" w="med" len="med"/>
                    </a:lnB>
                    <a:lnTlToBr>
                      <a:noFill/>
                    </a:lnTlToBr>
                    <a:lnBlToTr>
                      <a:noFill/>
                    </a:lnBlToTr>
                    <a:solidFill>
                      <a:srgbClr val="C6CCBD"/>
                    </a:solidFill>
                  </a:tcPr>
                </a:tc>
                <a:tc hMerge="1">
                  <a:txBody>
                    <a:bodyPr/>
                    <a:lstStyle/>
                    <a:p>
                      <a:endParaRPr lang="en-US"/>
                    </a:p>
                  </a:txBody>
                  <a:tcPr/>
                </a:tc>
                <a:extLst>
                  <a:ext uri="{0D108BD9-81ED-4DB2-BD59-A6C34878D82A}">
                    <a16:rowId xmlns:a16="http://schemas.microsoft.com/office/drawing/2014/main" val="10001"/>
                  </a:ext>
                </a:extLst>
              </a:tr>
              <a:tr h="364337">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an</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8-bit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microprocessor.</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16-bit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microprocessor.</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28">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a</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16-bit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address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line.</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20-bit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address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line.</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3"/>
                  </a:ext>
                </a:extLst>
              </a:tr>
              <a:tr h="372291">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8-bit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data</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bus.</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16-bit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data</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bus.</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928">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The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memory</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capacity</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64</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KB.</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The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memory</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capacity</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1</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MB.</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5"/>
                  </a:ext>
                </a:extLst>
              </a:tr>
              <a:tr h="437294">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11000"/>
                        </a:lnSpc>
                        <a:spcBef>
                          <a:spcPct val="0"/>
                        </a:spcBef>
                        <a:spcAft>
                          <a:spcPct val="0"/>
                        </a:spcAft>
                        <a:buClrTx/>
                        <a:buSzTx/>
                        <a:buFontTx/>
                        <a:buNone/>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The</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Clock</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speed</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of</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this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microprocessor</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3</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323232"/>
                          </a:solidFill>
                          <a:effectLst/>
                          <a:latin typeface="Segoe UI" panose="020B0502040204020203" pitchFamily="34" charset="0"/>
                          <a:cs typeface="Segoe UI" panose="020B0502040204020203" pitchFamily="34" charset="0"/>
                        </a:rPr>
                        <a:t>MHz.</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just" defTabSz="914400" rtl="0" eaLnBrk="1" fontAlgn="base" latinLnBrk="0" hangingPunct="1">
                        <a:lnSpc>
                          <a:spcPct val="111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The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Clock</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speed</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of</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this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microprocessor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varies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between</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5,</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8</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and</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10</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MHz</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for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different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versions.</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4337">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five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flags.</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nine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flags.</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7"/>
                  </a:ext>
                </a:extLst>
              </a:tr>
              <a:tr h="350198">
                <a:tc>
                  <a:txBody>
                    <a:bodyPr/>
                    <a:lstStyle>
                      <a:lvl1pPr marL="69850" eaLnBrk="0" hangingPunct="0">
                        <a:spcBef>
                          <a:spcPct val="20000"/>
                        </a:spcBef>
                        <a:tabLst>
                          <a:tab pos="542925" algn="l"/>
                          <a:tab pos="1718945" algn="l"/>
                          <a:tab pos="2185670" algn="l"/>
                          <a:tab pos="2555875" algn="l"/>
                        </a:tabLst>
                        <a:defRPr sz="1600">
                          <a:solidFill>
                            <a:schemeClr val="tx1"/>
                          </a:solidFill>
                          <a:latin typeface="Calibri" panose="020F0502020204030204" pitchFamily="34" charset="0"/>
                        </a:defRPr>
                      </a:lvl1pPr>
                      <a:lvl2pPr marL="742950" indent="-285750" eaLnBrk="0" hangingPunct="0">
                        <a:spcBef>
                          <a:spcPct val="20000"/>
                        </a:spcBef>
                        <a:tabLst>
                          <a:tab pos="542925" algn="l"/>
                          <a:tab pos="1718945" algn="l"/>
                          <a:tab pos="2185670" algn="l"/>
                          <a:tab pos="2555875" algn="l"/>
                        </a:tabLst>
                        <a:defRPr sz="1600">
                          <a:solidFill>
                            <a:schemeClr val="tx1"/>
                          </a:solidFill>
                          <a:latin typeface="Calibri" panose="020F0502020204030204" pitchFamily="34" charset="0"/>
                        </a:defRPr>
                      </a:lvl2pPr>
                      <a:lvl3pPr marL="1143000" indent="-228600" eaLnBrk="0" hangingPunct="0">
                        <a:spcBef>
                          <a:spcPct val="20000"/>
                        </a:spcBef>
                        <a:tabLst>
                          <a:tab pos="542925" algn="l"/>
                          <a:tab pos="1718945" algn="l"/>
                          <a:tab pos="2185670" algn="l"/>
                          <a:tab pos="2555875" algn="l"/>
                        </a:tabLst>
                        <a:defRPr sz="1600">
                          <a:solidFill>
                            <a:schemeClr val="tx1"/>
                          </a:solidFill>
                          <a:latin typeface="Calibri" panose="020F0502020204030204" pitchFamily="34" charset="0"/>
                        </a:defRPr>
                      </a:lvl3pPr>
                      <a:lvl4pPr marL="1600200" indent="-228600" eaLnBrk="0" hangingPunct="0">
                        <a:spcBef>
                          <a:spcPct val="20000"/>
                        </a:spcBef>
                        <a:tabLst>
                          <a:tab pos="542925" algn="l"/>
                          <a:tab pos="1718945" algn="l"/>
                          <a:tab pos="2185670" algn="l"/>
                          <a:tab pos="2555875" algn="l"/>
                        </a:tabLst>
                        <a:defRPr sz="1600">
                          <a:solidFill>
                            <a:schemeClr val="tx1"/>
                          </a:solidFill>
                          <a:latin typeface="Calibri" panose="020F0502020204030204" pitchFamily="34" charset="0"/>
                        </a:defRPr>
                      </a:lvl4pPr>
                      <a:lvl5pPr marL="2057400" indent="-228600" eaLnBrk="0" hangingPunct="0">
                        <a:spcBef>
                          <a:spcPct val="20000"/>
                        </a:spcBef>
                        <a:tabLst>
                          <a:tab pos="542925" algn="l"/>
                          <a:tab pos="1718945" algn="l"/>
                          <a:tab pos="2185670" algn="l"/>
                          <a:tab pos="255587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42925" algn="l"/>
                          <a:tab pos="1718945" algn="l"/>
                          <a:tab pos="2185670" algn="l"/>
                          <a:tab pos="255587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42925" algn="l"/>
                          <a:tab pos="1718945" algn="l"/>
                          <a:tab pos="2185670" algn="l"/>
                          <a:tab pos="255587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42925" algn="l"/>
                          <a:tab pos="1718945" algn="l"/>
                          <a:tab pos="2185670" algn="l"/>
                          <a:tab pos="255587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42925" algn="l"/>
                          <a:tab pos="1718945" algn="l"/>
                          <a:tab pos="2185670" algn="l"/>
                          <a:tab pos="2555875" algn="l"/>
                        </a:tabLs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11000"/>
                        </a:lnSpc>
                        <a:spcBef>
                          <a:spcPct val="0"/>
                        </a:spcBef>
                        <a:spcAft>
                          <a:spcPct val="0"/>
                        </a:spcAft>
                        <a:buClrTx/>
                        <a:buSzTx/>
                        <a:buFontTx/>
                        <a:buNone/>
                        <a:tabLst>
                          <a:tab pos="542925" algn="l"/>
                          <a:tab pos="1718945" algn="l"/>
                          <a:tab pos="2185670" algn="l"/>
                          <a:tab pos="2555875" algn="l"/>
                        </a:tabLst>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8085</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microprocessor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does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not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support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memory</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segmentation.</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tc>
                  <a:txBody>
                    <a:bodyPr/>
                    <a:lstStyle>
                      <a:lvl1pPr marL="69850" eaLnBrk="0" hangingPunct="0">
                        <a:spcBef>
                          <a:spcPct val="20000"/>
                        </a:spcBef>
                        <a:tabLst>
                          <a:tab pos="563245" algn="l"/>
                          <a:tab pos="1762125" algn="l"/>
                          <a:tab pos="2515870" algn="l"/>
                        </a:tabLst>
                        <a:defRPr sz="1600">
                          <a:solidFill>
                            <a:schemeClr val="tx1"/>
                          </a:solidFill>
                          <a:latin typeface="Calibri" panose="020F0502020204030204" pitchFamily="34" charset="0"/>
                        </a:defRPr>
                      </a:lvl1pPr>
                      <a:lvl2pPr marL="742950" indent="-285750" eaLnBrk="0" hangingPunct="0">
                        <a:spcBef>
                          <a:spcPct val="20000"/>
                        </a:spcBef>
                        <a:tabLst>
                          <a:tab pos="563245" algn="l"/>
                          <a:tab pos="1762125" algn="l"/>
                          <a:tab pos="2515870" algn="l"/>
                        </a:tabLst>
                        <a:defRPr sz="1600">
                          <a:solidFill>
                            <a:schemeClr val="tx1"/>
                          </a:solidFill>
                          <a:latin typeface="Calibri" panose="020F0502020204030204" pitchFamily="34" charset="0"/>
                        </a:defRPr>
                      </a:lvl2pPr>
                      <a:lvl3pPr marL="1143000" indent="-228600" eaLnBrk="0" hangingPunct="0">
                        <a:spcBef>
                          <a:spcPct val="20000"/>
                        </a:spcBef>
                        <a:tabLst>
                          <a:tab pos="563245" algn="l"/>
                          <a:tab pos="1762125" algn="l"/>
                          <a:tab pos="2515870" algn="l"/>
                        </a:tabLst>
                        <a:defRPr sz="1600">
                          <a:solidFill>
                            <a:schemeClr val="tx1"/>
                          </a:solidFill>
                          <a:latin typeface="Calibri" panose="020F0502020204030204" pitchFamily="34" charset="0"/>
                        </a:defRPr>
                      </a:lvl3pPr>
                      <a:lvl4pPr marL="1600200" indent="-228600" eaLnBrk="0" hangingPunct="0">
                        <a:spcBef>
                          <a:spcPct val="20000"/>
                        </a:spcBef>
                        <a:tabLst>
                          <a:tab pos="563245" algn="l"/>
                          <a:tab pos="1762125" algn="l"/>
                          <a:tab pos="2515870" algn="l"/>
                        </a:tabLst>
                        <a:defRPr sz="1600">
                          <a:solidFill>
                            <a:schemeClr val="tx1"/>
                          </a:solidFill>
                          <a:latin typeface="Calibri" panose="020F0502020204030204" pitchFamily="34" charset="0"/>
                        </a:defRPr>
                      </a:lvl4pPr>
                      <a:lvl5pPr marL="2057400" indent="-228600" eaLnBrk="0" hangingPunct="0">
                        <a:spcBef>
                          <a:spcPct val="20000"/>
                        </a:spcBef>
                        <a:tabLst>
                          <a:tab pos="563245" algn="l"/>
                          <a:tab pos="1762125" algn="l"/>
                          <a:tab pos="2515870"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63245" algn="l"/>
                          <a:tab pos="1762125" algn="l"/>
                          <a:tab pos="2515870"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63245" algn="l"/>
                          <a:tab pos="1762125" algn="l"/>
                          <a:tab pos="2515870"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63245" algn="l"/>
                          <a:tab pos="1762125" algn="l"/>
                          <a:tab pos="2515870"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63245" algn="l"/>
                          <a:tab pos="1762125" algn="l"/>
                          <a:tab pos="2515870" algn="l"/>
                        </a:tabLs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11000"/>
                        </a:lnSpc>
                        <a:spcBef>
                          <a:spcPct val="0"/>
                        </a:spcBef>
                        <a:spcAft>
                          <a:spcPct val="0"/>
                        </a:spcAft>
                        <a:buClrTx/>
                        <a:buSzTx/>
                        <a:buFontTx/>
                        <a:buNone/>
                        <a:tabLst>
                          <a:tab pos="563245" algn="l"/>
                          <a:tab pos="1762125" algn="l"/>
                          <a:tab pos="2515870" algn="l"/>
                        </a:tabLst>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8086</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microprocessor</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supports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memory</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segmentation.</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883">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does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not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support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pipelining.</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supports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pipelining.</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9"/>
                  </a:ext>
                </a:extLst>
              </a:tr>
            </a:tbl>
          </a:graphicData>
        </a:graphic>
      </p:graphicFrame>
      <p:graphicFrame>
        <p:nvGraphicFramePr>
          <p:cNvPr id="6" name="object 2"/>
          <p:cNvGraphicFramePr>
            <a:graphicFrameLocks noGrp="1"/>
          </p:cNvGraphicFramePr>
          <p:nvPr/>
        </p:nvGraphicFramePr>
        <p:xfrm>
          <a:off x="593629" y="4154347"/>
          <a:ext cx="10271596" cy="1822660"/>
        </p:xfrm>
        <a:graphic>
          <a:graphicData uri="http://schemas.openxmlformats.org/drawingml/2006/table">
            <a:tbl>
              <a:tblPr/>
              <a:tblGrid>
                <a:gridCol w="4908125">
                  <a:extLst>
                    <a:ext uri="{9D8B030D-6E8A-4147-A177-3AD203B41FA5}">
                      <a16:colId xmlns:a16="http://schemas.microsoft.com/office/drawing/2014/main" val="20000"/>
                    </a:ext>
                  </a:extLst>
                </a:gridCol>
                <a:gridCol w="5363471">
                  <a:extLst>
                    <a:ext uri="{9D8B030D-6E8A-4147-A177-3AD203B41FA5}">
                      <a16:colId xmlns:a16="http://schemas.microsoft.com/office/drawing/2014/main" val="20001"/>
                    </a:ext>
                  </a:extLst>
                </a:gridCol>
              </a:tblGrid>
              <a:tr h="352526">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accumulator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based</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processor.</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tc>
                  <a:txBody>
                    <a:bodyPr/>
                    <a:lstStyle>
                      <a:lvl1pPr marL="69850" eaLnBrk="0" hangingPunct="0">
                        <a:spcBef>
                          <a:spcPct val="20000"/>
                        </a:spcBef>
                        <a:tabLst>
                          <a:tab pos="331470" algn="l"/>
                          <a:tab pos="601345" algn="l"/>
                          <a:tab pos="1273175" algn="l"/>
                          <a:tab pos="1995170" algn="l"/>
                          <a:tab pos="2671445" algn="l"/>
                        </a:tabLst>
                        <a:defRPr sz="1600">
                          <a:solidFill>
                            <a:schemeClr val="tx1"/>
                          </a:solidFill>
                          <a:latin typeface="Calibri" panose="020F0502020204030204" pitchFamily="34" charset="0"/>
                        </a:defRPr>
                      </a:lvl1pPr>
                      <a:lvl2pPr marL="742950" indent="-285750" eaLnBrk="0" hangingPunct="0">
                        <a:spcBef>
                          <a:spcPct val="20000"/>
                        </a:spcBef>
                        <a:tabLst>
                          <a:tab pos="331470" algn="l"/>
                          <a:tab pos="601345" algn="l"/>
                          <a:tab pos="1273175" algn="l"/>
                          <a:tab pos="1995170" algn="l"/>
                          <a:tab pos="2671445" algn="l"/>
                        </a:tabLst>
                        <a:defRPr sz="1600">
                          <a:solidFill>
                            <a:schemeClr val="tx1"/>
                          </a:solidFill>
                          <a:latin typeface="Calibri" panose="020F0502020204030204" pitchFamily="34" charset="0"/>
                        </a:defRPr>
                      </a:lvl2pPr>
                      <a:lvl3pPr marL="1143000" indent="-228600" eaLnBrk="0" hangingPunct="0">
                        <a:spcBef>
                          <a:spcPct val="20000"/>
                        </a:spcBef>
                        <a:tabLst>
                          <a:tab pos="331470" algn="l"/>
                          <a:tab pos="601345" algn="l"/>
                          <a:tab pos="1273175" algn="l"/>
                          <a:tab pos="1995170" algn="l"/>
                          <a:tab pos="2671445" algn="l"/>
                        </a:tabLst>
                        <a:defRPr sz="1600">
                          <a:solidFill>
                            <a:schemeClr val="tx1"/>
                          </a:solidFill>
                          <a:latin typeface="Calibri" panose="020F0502020204030204" pitchFamily="34" charset="0"/>
                        </a:defRPr>
                      </a:lvl3pPr>
                      <a:lvl4pPr marL="1600200" indent="-228600" eaLnBrk="0" hangingPunct="0">
                        <a:spcBef>
                          <a:spcPct val="20000"/>
                        </a:spcBef>
                        <a:tabLst>
                          <a:tab pos="331470" algn="l"/>
                          <a:tab pos="601345" algn="l"/>
                          <a:tab pos="1273175" algn="l"/>
                          <a:tab pos="1995170" algn="l"/>
                          <a:tab pos="2671445" algn="l"/>
                        </a:tabLst>
                        <a:defRPr sz="1600">
                          <a:solidFill>
                            <a:schemeClr val="tx1"/>
                          </a:solidFill>
                          <a:latin typeface="Calibri" panose="020F0502020204030204" pitchFamily="34" charset="0"/>
                        </a:defRPr>
                      </a:lvl4pPr>
                      <a:lvl5pPr marL="2057400" indent="-228600" eaLnBrk="0" hangingPunct="0">
                        <a:spcBef>
                          <a:spcPct val="20000"/>
                        </a:spcBef>
                        <a:tabLst>
                          <a:tab pos="331470" algn="l"/>
                          <a:tab pos="601345" algn="l"/>
                          <a:tab pos="1273175" algn="l"/>
                          <a:tab pos="1995170" algn="l"/>
                          <a:tab pos="2671445"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31470" algn="l"/>
                          <a:tab pos="601345" algn="l"/>
                          <a:tab pos="1273175" algn="l"/>
                          <a:tab pos="1995170" algn="l"/>
                          <a:tab pos="2671445"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31470" algn="l"/>
                          <a:tab pos="601345" algn="l"/>
                          <a:tab pos="1273175" algn="l"/>
                          <a:tab pos="1995170" algn="l"/>
                          <a:tab pos="2671445"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31470" algn="l"/>
                          <a:tab pos="601345" algn="l"/>
                          <a:tab pos="1273175" algn="l"/>
                          <a:tab pos="1995170" algn="l"/>
                          <a:tab pos="2671445"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31470" algn="l"/>
                          <a:tab pos="601345" algn="l"/>
                          <a:tab pos="1273175" algn="l"/>
                          <a:tab pos="1995170" algn="l"/>
                          <a:tab pos="2671445" algn="l"/>
                        </a:tabLs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11000"/>
                        </a:lnSpc>
                        <a:spcBef>
                          <a:spcPct val="0"/>
                        </a:spcBef>
                        <a:spcAft>
                          <a:spcPct val="0"/>
                        </a:spcAft>
                        <a:buClrTx/>
                        <a:buSzTx/>
                        <a:buFontTx/>
                        <a:buNone/>
                        <a:tabLst>
                          <a:tab pos="331470" algn="l"/>
                          <a:tab pos="601345" algn="l"/>
                          <a:tab pos="1273175" algn="l"/>
                          <a:tab pos="1995170" algn="l"/>
                          <a:tab pos="2671445" algn="l"/>
                        </a:tabLst>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general</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purpose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register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based</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processor.</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272">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no</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minimum</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maximum</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mode.</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has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minimum</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and</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maximum</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modes.</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1"/>
                  </a:ext>
                </a:extLst>
              </a:tr>
              <a:tr h="506795">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In</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8085,</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only</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one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processor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used.</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just" defTabSz="914400" rtl="0" eaLnBrk="1" fontAlgn="base" latinLnBrk="0" hangingPunct="1">
                        <a:lnSpc>
                          <a:spcPct val="111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In</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8086,</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more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than</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one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processor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used.</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An</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additional</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external</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processor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can</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also</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be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employed.</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795">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just" defTabSz="914400" rtl="0" eaLnBrk="1" fontAlgn="base" latinLnBrk="0" hangingPunct="1">
                        <a:lnSpc>
                          <a:spcPct val="111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contains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less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number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of</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transistors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compare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to</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8086</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microprocessor.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contains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about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6500</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transistor.</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just" defTabSz="914400" rtl="0" eaLnBrk="1" fontAlgn="base" latinLnBrk="0" hangingPunct="1">
                        <a:lnSpc>
                          <a:spcPct val="111000"/>
                        </a:lnSpc>
                        <a:spcBef>
                          <a:spcPct val="0"/>
                        </a:spcBef>
                        <a:spcAft>
                          <a:spcPct val="0"/>
                        </a:spcAft>
                        <a:buClrTx/>
                        <a:buSzTx/>
                        <a:buFontTx/>
                        <a:buNone/>
                      </a:pP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contains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more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number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of</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transistors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compare</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to</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8085</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microprocessor.</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contains</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about</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29000</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in</a:t>
                      </a:r>
                      <a:r>
                        <a:rPr kumimoji="0" lang="en-US" altLang="en-US" sz="1200" b="0" i="0" u="none" strike="noStrike" cap="none" normalizeH="0" baseline="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a:ln>
                            <a:noFill/>
                          </a:ln>
                          <a:solidFill>
                            <a:srgbClr val="323232"/>
                          </a:solidFill>
                          <a:effectLst/>
                          <a:latin typeface="Segoe UI" panose="020B0502040204020203" pitchFamily="34" charset="0"/>
                          <a:cs typeface="Segoe UI" panose="020B0502040204020203" pitchFamily="34" charset="0"/>
                        </a:rPr>
                        <a:t>size.</a:t>
                      </a:r>
                      <a:endPar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3"/>
                  </a:ext>
                </a:extLst>
              </a:tr>
              <a:tr h="228272">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The</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cost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of</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8085</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low.</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tc>
                  <a:txBody>
                    <a:bodyPr/>
                    <a:lstStyle>
                      <a:lvl1pPr marL="698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9850" marR="0" lvl="0" indent="0" algn="l" defTabSz="914400" rtl="0" eaLnBrk="1" fontAlgn="base" latinLnBrk="0" hangingPunct="1">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The</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cost</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of</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8086</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is</a:t>
                      </a:r>
                      <a:r>
                        <a:rPr kumimoji="0" lang="en-US" altLang="en-US" sz="1200" b="0" i="0" u="none" strike="noStrike" cap="none" normalizeH="0" baseline="0" dirty="0">
                          <a:ln>
                            <a:noFill/>
                          </a:ln>
                          <a:solidFill>
                            <a:srgbClr val="32323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23232"/>
                          </a:solidFill>
                          <a:effectLst/>
                          <a:latin typeface="Segoe UI" panose="020B0502040204020203" pitchFamily="34" charset="0"/>
                          <a:cs typeface="Segoe UI" panose="020B0502040204020203" pitchFamily="34" charset="0"/>
                        </a:rPr>
                        <a:t>high.</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L="0" marR="0" marT="0" marB="0" horzOverflow="overflow">
                    <a:lnL w="10413" cap="flat" cmpd="sng" algn="ctr">
                      <a:solidFill>
                        <a:srgbClr val="C6CCBD"/>
                      </a:solidFill>
                      <a:prstDash val="solid"/>
                      <a:round/>
                      <a:headEnd type="none" w="med" len="med"/>
                      <a:tailEnd type="none" w="med" len="med"/>
                    </a:lnL>
                    <a:lnR w="10413" cap="flat" cmpd="sng" algn="ctr">
                      <a:solidFill>
                        <a:srgbClr val="C6CCBD"/>
                      </a:solidFill>
                      <a:prstDash val="solid"/>
                      <a:round/>
                      <a:headEnd type="none" w="med" len="med"/>
                      <a:tailEnd type="none" w="med" len="med"/>
                    </a:lnR>
                    <a:lnT w="10413" cap="flat" cmpd="sng" algn="ctr">
                      <a:solidFill>
                        <a:srgbClr val="C6CCBD"/>
                      </a:solidFill>
                      <a:prstDash val="solid"/>
                      <a:round/>
                      <a:headEnd type="none" w="med" len="med"/>
                      <a:tailEnd type="none" w="med" len="med"/>
                    </a:lnT>
                    <a:lnB w="10413" cap="flat" cmpd="sng" algn="ctr">
                      <a:solidFill>
                        <a:srgbClr val="C6CC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5272" y="2403049"/>
            <a:ext cx="10054681" cy="923330"/>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0B050"/>
                </a:solidFill>
                <a:latin typeface="Times New Roman" panose="02020603050405020304" pitchFamily="18" charset="0"/>
              </a:rPr>
              <a:t>Memory &amp; I/O Interfacing </a:t>
            </a:r>
          </a:p>
          <a:p>
            <a:pPr marL="285750" indent="-285750">
              <a:buFont typeface="Wingdings" panose="05000000000000000000" pitchFamily="2" charset="2"/>
              <a:buChar char="Ø"/>
            </a:pPr>
            <a:r>
              <a:rPr lang="en-US" dirty="0">
                <a:solidFill>
                  <a:srgbClr val="00B050"/>
                </a:solidFill>
                <a:latin typeface="Times New Roman" panose="02020603050405020304" pitchFamily="18" charset="0"/>
              </a:rPr>
              <a:t>Data Transfer Schemes</a:t>
            </a:r>
          </a:p>
          <a:p>
            <a:pPr marL="285750" indent="-285750">
              <a:buFont typeface="Wingdings" panose="05000000000000000000" pitchFamily="2" charset="2"/>
              <a:buChar char="Ø"/>
            </a:pPr>
            <a:r>
              <a:rPr lang="en-US" dirty="0">
                <a:solidFill>
                  <a:srgbClr val="00B050"/>
                </a:solidFill>
                <a:latin typeface="Times New Roman" panose="02020603050405020304" pitchFamily="18" charset="0"/>
              </a:rPr>
              <a:t>Interfacing Devices: PPI (Intel8255), PCI (Intel8251), 8257(DMA),PIC (Intel8259), Intel8253 </a:t>
            </a:r>
            <a:endParaRPr lang="en-IN" dirty="0">
              <a:solidFill>
                <a:srgbClr val="00B050"/>
              </a:solidFill>
            </a:endParaRPr>
          </a:p>
        </p:txBody>
      </p:sp>
      <p:sp>
        <p:nvSpPr>
          <p:cNvPr id="5" name="Rectangle 4"/>
          <p:cNvSpPr/>
          <p:nvPr/>
        </p:nvSpPr>
        <p:spPr>
          <a:xfrm>
            <a:off x="1787809" y="971818"/>
            <a:ext cx="4923143" cy="646331"/>
          </a:xfrm>
          <a:prstGeom prst="rect">
            <a:avLst/>
          </a:prstGeom>
        </p:spPr>
        <p:txBody>
          <a:bodyPr wrap="none">
            <a:spAutoFit/>
          </a:bodyPr>
          <a:lstStyle/>
          <a:p>
            <a:pPr algn="ctr"/>
            <a:r>
              <a:rPr lang="en-US" dirty="0">
                <a:solidFill>
                  <a:srgbClr val="FF0000"/>
                </a:solidFill>
                <a:latin typeface="Times New Roman" panose="02020603050405020304" pitchFamily="18" charset="0"/>
              </a:rPr>
              <a:t>UNIT IV</a:t>
            </a:r>
          </a:p>
          <a:p>
            <a:pPr algn="ctr"/>
            <a:r>
              <a:rPr lang="en-US" dirty="0">
                <a:solidFill>
                  <a:srgbClr val="FF0000"/>
                </a:solidFill>
                <a:latin typeface="Times New Roman" panose="02020603050405020304" pitchFamily="18" charset="0"/>
              </a:rPr>
              <a:t>Following major topics will be covered in this unit </a:t>
            </a:r>
          </a:p>
        </p:txBody>
      </p:sp>
      <p:sp>
        <p:nvSpPr>
          <p:cNvPr id="6" name="Rectangle 5"/>
          <p:cNvSpPr/>
          <p:nvPr/>
        </p:nvSpPr>
        <p:spPr>
          <a:xfrm>
            <a:off x="1468916" y="4111279"/>
            <a:ext cx="6558142" cy="369332"/>
          </a:xfrm>
          <a:prstGeom prst="rect">
            <a:avLst/>
          </a:prstGeom>
        </p:spPr>
        <p:txBody>
          <a:bodyPr wrap="none">
            <a:spAutoFit/>
          </a:bodyPr>
          <a:lstStyle/>
          <a:p>
            <a:r>
              <a:rPr lang="en-US" dirty="0">
                <a:solidFill>
                  <a:srgbClr val="C00000"/>
                </a:solidFill>
                <a:latin typeface="Times New Roman" panose="02020603050405020304" pitchFamily="18" charset="0"/>
              </a:rPr>
              <a:t>PPI: PROGRAMMABLE PERIPHERAL INTERFACE  Intel 8255 </a:t>
            </a:r>
            <a:endParaRPr lang="en-IN" dirty="0">
              <a:solidFill>
                <a:srgbClr val="C00000"/>
              </a:solidFill>
            </a:endParaRPr>
          </a:p>
        </p:txBody>
      </p:sp>
    </p:spTree>
    <p:extLst>
      <p:ext uri="{BB962C8B-B14F-4D97-AF65-F5344CB8AC3E}">
        <p14:creationId xmlns:p14="http://schemas.microsoft.com/office/powerpoint/2010/main" val="33122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1805" y="917571"/>
            <a:ext cx="10675038" cy="3585930"/>
          </a:xfrm>
          <a:prstGeom prst="rect">
            <a:avLst/>
          </a:prstGeom>
        </p:spPr>
      </p:pic>
      <p:sp>
        <p:nvSpPr>
          <p:cNvPr id="5" name="Rectangle 4"/>
          <p:cNvSpPr/>
          <p:nvPr/>
        </p:nvSpPr>
        <p:spPr>
          <a:xfrm>
            <a:off x="1257344" y="4247253"/>
            <a:ext cx="10012768" cy="923330"/>
          </a:xfrm>
          <a:prstGeom prst="rect">
            <a:avLst/>
          </a:prstGeom>
        </p:spPr>
        <p:txBody>
          <a:bodyPr wrap="square">
            <a:spAutoFit/>
          </a:bodyPr>
          <a:lstStyle/>
          <a:p>
            <a:pPr fontAlgn="base"/>
            <a:r>
              <a:rPr lang="en-US" dirty="0">
                <a:solidFill>
                  <a:srgbClr val="002060"/>
                </a:solidFill>
                <a:latin typeface="urw-din"/>
              </a:rPr>
              <a:t>PPI 8255 is a general purpose programmable I/O device designed to interface the CPU with its outside world such as ADC, DAC, keyboard etc. We can program it according to the given condition. It can be used with almost any microprocessor.</a:t>
            </a:r>
          </a:p>
        </p:txBody>
      </p:sp>
      <p:sp>
        <p:nvSpPr>
          <p:cNvPr id="6" name="Rectangle 5"/>
          <p:cNvSpPr/>
          <p:nvPr/>
        </p:nvSpPr>
        <p:spPr>
          <a:xfrm>
            <a:off x="1204048" y="5603017"/>
            <a:ext cx="10119360" cy="646331"/>
          </a:xfrm>
          <a:prstGeom prst="rect">
            <a:avLst/>
          </a:prstGeom>
        </p:spPr>
        <p:txBody>
          <a:bodyPr wrap="square">
            <a:spAutoFit/>
          </a:bodyPr>
          <a:lstStyle/>
          <a:p>
            <a:pPr fontAlgn="base"/>
            <a:r>
              <a:rPr lang="en-US" dirty="0">
                <a:solidFill>
                  <a:srgbClr val="FF0000"/>
                </a:solidFill>
                <a:latin typeface="urw-din"/>
              </a:rPr>
              <a:t>It consists of three 8-bit bidirectional I/O ports i.e. PORT A, PORT B and PORT C. We can assign different ports as input or output functions.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536950" y="3205480"/>
              <a:ext cx="17780" cy="360"/>
            </p14:xfrm>
          </p:contentPart>
        </mc:Choice>
        <mc:Fallback xmlns="">
          <p:pic>
            <p:nvPicPr>
              <p:cNvPr id="2" name="Ink 1"/>
            </p:nvPicPr>
            <p:blipFill>
              <a:blip r:embed="rId4"/>
            </p:blipFill>
            <p:spPr>
              <a:xfrm>
                <a:off x="3536950" y="3205480"/>
                <a:ext cx="17780" cy="360"/>
              </a:xfrm>
              <a:prstGeom prst="rect"/>
            </p:spPr>
          </p:pic>
        </mc:Fallback>
      </mc:AlternateContent>
      <p:sp>
        <p:nvSpPr>
          <p:cNvPr id="7" name="Rectangle 6"/>
          <p:cNvSpPr/>
          <p:nvPr/>
        </p:nvSpPr>
        <p:spPr>
          <a:xfrm>
            <a:off x="2370253" y="115805"/>
            <a:ext cx="6558142" cy="369332"/>
          </a:xfrm>
          <a:prstGeom prst="rect">
            <a:avLst/>
          </a:prstGeom>
        </p:spPr>
        <p:txBody>
          <a:bodyPr wrap="none">
            <a:spAutoFit/>
          </a:bodyPr>
          <a:lstStyle/>
          <a:p>
            <a:r>
              <a:rPr lang="en-US" dirty="0">
                <a:solidFill>
                  <a:srgbClr val="C00000"/>
                </a:solidFill>
                <a:latin typeface="Times New Roman" panose="02020603050405020304" pitchFamily="18" charset="0"/>
              </a:rPr>
              <a:t>PPI: PROGRAMMABLE PERIPHERAL INTERFACE  Intel 8255 </a:t>
            </a:r>
            <a:endParaRPr lang="en-IN"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8193" y="883076"/>
            <a:ext cx="6237852" cy="374271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What is 8255 Programmable Peripheral Interface (PPI)? Definition,  Architecture, Pin Diagram and Modes of Operation of 8255 - Electronics De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861" y="542742"/>
            <a:ext cx="8335282" cy="59736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1719" y="200688"/>
            <a:ext cx="3219664" cy="369332"/>
          </a:xfrm>
          <a:prstGeom prst="rect">
            <a:avLst/>
          </a:prstGeom>
        </p:spPr>
        <p:txBody>
          <a:bodyPr wrap="none">
            <a:spAutoFit/>
          </a:bodyPr>
          <a:lstStyle/>
          <a:p>
            <a:r>
              <a:rPr lang="en-IN" b="1" dirty="0">
                <a:solidFill>
                  <a:srgbClr val="C00000"/>
                </a:solidFill>
                <a:latin typeface="urw-din"/>
              </a:rPr>
              <a:t>THE PIN DETAILS OF 8255 </a:t>
            </a:r>
            <a:endParaRPr lang="en-IN" dirty="0"/>
          </a:p>
        </p:txBody>
      </p:sp>
      <p:pic>
        <p:nvPicPr>
          <p:cNvPr id="1741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809" y="1303971"/>
            <a:ext cx="3279956" cy="51412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58297" y="1421537"/>
            <a:ext cx="6096000" cy="2585323"/>
          </a:xfrm>
          <a:prstGeom prst="rect">
            <a:avLst/>
          </a:prstGeom>
        </p:spPr>
        <p:txBody>
          <a:bodyPr>
            <a:spAutoFit/>
          </a:bodyPr>
          <a:lstStyle/>
          <a:p>
            <a:pPr fontAlgn="base">
              <a:buFont typeface="Arial" panose="020B0604020202020204" pitchFamily="34" charset="0"/>
              <a:buChar char="•"/>
            </a:pPr>
            <a:r>
              <a:rPr lang="en-US" b="1" dirty="0">
                <a:solidFill>
                  <a:srgbClr val="002060"/>
                </a:solidFill>
                <a:latin typeface="urw-din"/>
              </a:rPr>
              <a:t>PA0 – PA7 – </a:t>
            </a:r>
            <a:r>
              <a:rPr lang="en-US" dirty="0">
                <a:solidFill>
                  <a:srgbClr val="002060"/>
                </a:solidFill>
                <a:latin typeface="urw-din"/>
              </a:rPr>
              <a:t>Pins of port A</a:t>
            </a:r>
          </a:p>
          <a:p>
            <a:pPr fontAlgn="base">
              <a:buFont typeface="Arial" panose="020B0604020202020204" pitchFamily="34" charset="0"/>
              <a:buChar char="•"/>
            </a:pPr>
            <a:r>
              <a:rPr lang="en-US" b="1" dirty="0">
                <a:solidFill>
                  <a:srgbClr val="002060"/>
                </a:solidFill>
                <a:latin typeface="urw-din"/>
              </a:rPr>
              <a:t>PB0 – PB7 – </a:t>
            </a:r>
            <a:r>
              <a:rPr lang="en-US" dirty="0">
                <a:solidFill>
                  <a:srgbClr val="002060"/>
                </a:solidFill>
                <a:latin typeface="urw-din"/>
              </a:rPr>
              <a:t>Pins of port B</a:t>
            </a:r>
          </a:p>
          <a:p>
            <a:pPr fontAlgn="base">
              <a:buFont typeface="Arial" panose="020B0604020202020204" pitchFamily="34" charset="0"/>
              <a:buChar char="•"/>
            </a:pPr>
            <a:r>
              <a:rPr lang="en-US" b="1" dirty="0">
                <a:solidFill>
                  <a:srgbClr val="002060"/>
                </a:solidFill>
                <a:latin typeface="urw-din"/>
              </a:rPr>
              <a:t>PC0 – PC7 – </a:t>
            </a:r>
            <a:r>
              <a:rPr lang="en-US" dirty="0">
                <a:solidFill>
                  <a:srgbClr val="002060"/>
                </a:solidFill>
                <a:latin typeface="urw-din"/>
              </a:rPr>
              <a:t>Pins of port C</a:t>
            </a:r>
          </a:p>
          <a:p>
            <a:pPr fontAlgn="base">
              <a:buFont typeface="Arial" panose="020B0604020202020204" pitchFamily="34" charset="0"/>
              <a:buChar char="•"/>
            </a:pPr>
            <a:r>
              <a:rPr lang="en-US" b="1" dirty="0">
                <a:solidFill>
                  <a:srgbClr val="002060"/>
                </a:solidFill>
                <a:latin typeface="urw-din"/>
              </a:rPr>
              <a:t>D0 – D7 – </a:t>
            </a:r>
            <a:r>
              <a:rPr lang="en-US" dirty="0">
                <a:solidFill>
                  <a:srgbClr val="002060"/>
                </a:solidFill>
                <a:latin typeface="urw-din"/>
              </a:rPr>
              <a:t>Data pins for the transfer of data</a:t>
            </a:r>
          </a:p>
          <a:p>
            <a:pPr fontAlgn="base">
              <a:buFont typeface="Arial" panose="020B0604020202020204" pitchFamily="34" charset="0"/>
              <a:buChar char="•"/>
            </a:pPr>
            <a:r>
              <a:rPr lang="en-US" b="1" dirty="0">
                <a:solidFill>
                  <a:srgbClr val="002060"/>
                </a:solidFill>
                <a:latin typeface="urw-din"/>
              </a:rPr>
              <a:t>RESET – </a:t>
            </a:r>
            <a:r>
              <a:rPr lang="en-US" dirty="0">
                <a:solidFill>
                  <a:srgbClr val="002060"/>
                </a:solidFill>
                <a:latin typeface="urw-din"/>
              </a:rPr>
              <a:t>Reset input</a:t>
            </a:r>
          </a:p>
          <a:p>
            <a:pPr fontAlgn="base">
              <a:buFont typeface="Arial" panose="020B0604020202020204" pitchFamily="34" charset="0"/>
              <a:buChar char="•"/>
            </a:pPr>
            <a:r>
              <a:rPr lang="en-US" b="1" dirty="0">
                <a:solidFill>
                  <a:srgbClr val="002060"/>
                </a:solidFill>
                <a:latin typeface="urw-din"/>
              </a:rPr>
              <a:t>RD’ – </a:t>
            </a:r>
            <a:r>
              <a:rPr lang="en-US" dirty="0">
                <a:solidFill>
                  <a:srgbClr val="002060"/>
                </a:solidFill>
                <a:latin typeface="urw-din"/>
              </a:rPr>
              <a:t>Read input</a:t>
            </a:r>
          </a:p>
          <a:p>
            <a:pPr fontAlgn="base">
              <a:buFont typeface="Arial" panose="020B0604020202020204" pitchFamily="34" charset="0"/>
              <a:buChar char="•"/>
            </a:pPr>
            <a:r>
              <a:rPr lang="en-US" b="1" dirty="0">
                <a:solidFill>
                  <a:srgbClr val="002060"/>
                </a:solidFill>
                <a:latin typeface="urw-din"/>
              </a:rPr>
              <a:t>WR’ – </a:t>
            </a:r>
            <a:r>
              <a:rPr lang="en-US" dirty="0">
                <a:solidFill>
                  <a:srgbClr val="002060"/>
                </a:solidFill>
                <a:latin typeface="urw-din"/>
              </a:rPr>
              <a:t>Write input</a:t>
            </a:r>
          </a:p>
          <a:p>
            <a:pPr fontAlgn="base">
              <a:buFont typeface="Arial" panose="020B0604020202020204" pitchFamily="34" charset="0"/>
              <a:buChar char="•"/>
            </a:pPr>
            <a:r>
              <a:rPr lang="en-US" b="1" dirty="0">
                <a:solidFill>
                  <a:srgbClr val="002060"/>
                </a:solidFill>
                <a:latin typeface="urw-din"/>
              </a:rPr>
              <a:t>CS’ – </a:t>
            </a:r>
            <a:r>
              <a:rPr lang="en-US" dirty="0">
                <a:solidFill>
                  <a:srgbClr val="002060"/>
                </a:solidFill>
                <a:latin typeface="urw-din"/>
              </a:rPr>
              <a:t>Chip select</a:t>
            </a:r>
          </a:p>
          <a:p>
            <a:pPr fontAlgn="base">
              <a:buFont typeface="Arial" panose="020B0604020202020204" pitchFamily="34" charset="0"/>
              <a:buChar char="•"/>
            </a:pPr>
            <a:r>
              <a:rPr lang="en-US" b="1" dirty="0">
                <a:solidFill>
                  <a:srgbClr val="002060"/>
                </a:solidFill>
                <a:latin typeface="urw-din"/>
              </a:rPr>
              <a:t>A1 and A0 – </a:t>
            </a:r>
            <a:r>
              <a:rPr lang="en-US" dirty="0">
                <a:solidFill>
                  <a:srgbClr val="002060"/>
                </a:solidFill>
                <a:latin typeface="urw-din"/>
              </a:rPr>
              <a:t>Address pins</a:t>
            </a:r>
            <a:endParaRPr lang="en-US" b="0" i="0" dirty="0">
              <a:solidFill>
                <a:srgbClr val="002060"/>
              </a:solidFill>
              <a:effectLst/>
              <a:latin typeface="urw-d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5" y="952499"/>
            <a:ext cx="11317163" cy="4351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84" y="450004"/>
            <a:ext cx="11391991" cy="64079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467" y="1300535"/>
            <a:ext cx="11386457" cy="646331"/>
          </a:xfrm>
          <a:prstGeom prst="rect">
            <a:avLst/>
          </a:prstGeom>
        </p:spPr>
        <p:txBody>
          <a:bodyPr wrap="square">
            <a:spAutoFit/>
          </a:bodyPr>
          <a:lstStyle/>
          <a:p>
            <a:pPr fontAlgn="base"/>
            <a:r>
              <a:rPr lang="en-US" b="1" dirty="0">
                <a:solidFill>
                  <a:srgbClr val="C00000"/>
                </a:solidFill>
                <a:latin typeface="urw-din"/>
              </a:rPr>
              <a:t>Mode 0 </a:t>
            </a:r>
            <a:r>
              <a:rPr lang="en-US" b="1" dirty="0">
                <a:solidFill>
                  <a:srgbClr val="273239"/>
                </a:solidFill>
                <a:latin typeface="urw-din"/>
              </a:rPr>
              <a:t>–</a:t>
            </a:r>
            <a:r>
              <a:rPr lang="en-US" dirty="0">
                <a:solidFill>
                  <a:srgbClr val="273239"/>
                </a:solidFill>
                <a:latin typeface="urw-din"/>
              </a:rPr>
              <a:t>In this mode all the three ports (port A, B, C) can work as simple input function or simple output function. In this mode there is no interrupt handling capacity.</a:t>
            </a:r>
          </a:p>
        </p:txBody>
      </p:sp>
      <p:sp>
        <p:nvSpPr>
          <p:cNvPr id="5" name="Rectangle 4"/>
          <p:cNvSpPr/>
          <p:nvPr/>
        </p:nvSpPr>
        <p:spPr>
          <a:xfrm>
            <a:off x="504552" y="4136518"/>
            <a:ext cx="11216641" cy="672009"/>
          </a:xfrm>
          <a:prstGeom prst="rect">
            <a:avLst/>
          </a:prstGeom>
        </p:spPr>
        <p:txBody>
          <a:bodyPr wrap="square">
            <a:spAutoFit/>
          </a:bodyPr>
          <a:lstStyle/>
          <a:p>
            <a:pPr fontAlgn="base"/>
            <a:r>
              <a:rPr lang="en-US" b="1" dirty="0">
                <a:solidFill>
                  <a:srgbClr val="C00000"/>
                </a:solidFill>
                <a:latin typeface="urw-din"/>
              </a:rPr>
              <a:t>Mode 2</a:t>
            </a:r>
            <a:r>
              <a:rPr lang="en-US" b="1" dirty="0">
                <a:solidFill>
                  <a:srgbClr val="273239"/>
                </a:solidFill>
                <a:latin typeface="urw-din"/>
              </a:rPr>
              <a:t> –</a:t>
            </a:r>
            <a:r>
              <a:rPr lang="en-US" dirty="0">
                <a:solidFill>
                  <a:srgbClr val="273239"/>
                </a:solidFill>
                <a:latin typeface="urw-din"/>
              </a:rPr>
              <a:t> Bi-directional data bus mode. In this mode only port A works, and port B can work either in mode 0 or mode 1. 6 bits port C are used as handshake signals. It also has interrupt handling capacity.</a:t>
            </a:r>
            <a:endParaRPr lang="en-US" b="0" i="0" dirty="0">
              <a:solidFill>
                <a:srgbClr val="273239"/>
              </a:solidFill>
              <a:effectLst/>
              <a:latin typeface="urw-din"/>
            </a:endParaRPr>
          </a:p>
        </p:txBody>
      </p:sp>
      <p:sp>
        <p:nvSpPr>
          <p:cNvPr id="6" name="Rectangle 5"/>
          <p:cNvSpPr/>
          <p:nvPr/>
        </p:nvSpPr>
        <p:spPr>
          <a:xfrm>
            <a:off x="590550" y="2171808"/>
            <a:ext cx="11382374" cy="1739477"/>
          </a:xfrm>
          <a:prstGeom prst="rect">
            <a:avLst/>
          </a:prstGeom>
        </p:spPr>
        <p:txBody>
          <a:bodyPr wrap="square">
            <a:spAutoFit/>
          </a:bodyPr>
          <a:lstStyle/>
          <a:p>
            <a:pPr fontAlgn="base"/>
            <a:r>
              <a:rPr lang="en-US" b="1" dirty="0">
                <a:solidFill>
                  <a:srgbClr val="C00000"/>
                </a:solidFill>
                <a:latin typeface="urw-din"/>
              </a:rPr>
              <a:t>Mode 1</a:t>
            </a:r>
            <a:r>
              <a:rPr lang="en-US" b="1" dirty="0">
                <a:solidFill>
                  <a:srgbClr val="273239"/>
                </a:solidFill>
                <a:latin typeface="urw-din"/>
              </a:rPr>
              <a:t> –</a:t>
            </a:r>
            <a:r>
              <a:rPr lang="en-US" dirty="0">
                <a:solidFill>
                  <a:srgbClr val="273239"/>
                </a:solidFill>
                <a:latin typeface="urw-din"/>
              </a:rPr>
              <a:t> Handshake I/O mode or strobed I/O mode. In this mode either port A or port B can work as simple input port or simple output port, and port C bits are used for handshake signals before actual data transmission. It has interrupt handling capacity and input and output are </a:t>
            </a:r>
            <a:r>
              <a:rPr lang="en-US" dirty="0" err="1">
                <a:solidFill>
                  <a:srgbClr val="273239"/>
                </a:solidFill>
                <a:latin typeface="urw-din"/>
              </a:rPr>
              <a:t>latched.Example</a:t>
            </a:r>
            <a:r>
              <a:rPr lang="en-US" dirty="0">
                <a:solidFill>
                  <a:srgbClr val="273239"/>
                </a:solidFill>
                <a:latin typeface="urw-din"/>
              </a:rPr>
              <a:t>: A CPU wants to transfer data to a printer. In this case since speed of processor is very fast as compared to relatively slow printer, so before actual data transfer it will send handshake signals to the printer for synchronization of the speed of the CPU and the peripherals.</a:t>
            </a:r>
          </a:p>
        </p:txBody>
      </p:sp>
      <p:sp>
        <p:nvSpPr>
          <p:cNvPr id="2" name="Text Box 1"/>
          <p:cNvSpPr txBox="1"/>
          <p:nvPr/>
        </p:nvSpPr>
        <p:spPr>
          <a:xfrm>
            <a:off x="1155700" y="342900"/>
            <a:ext cx="3665220" cy="368300"/>
          </a:xfrm>
          <a:prstGeom prst="rect">
            <a:avLst/>
          </a:prstGeom>
          <a:noFill/>
        </p:spPr>
        <p:txBody>
          <a:bodyPr wrap="square" rtlCol="0">
            <a:spAutoFit/>
          </a:bodyPr>
          <a:lstStyle/>
          <a:p>
            <a:r>
              <a:rPr lang="en-US">
                <a:gradFill>
                  <a:gsLst>
                    <a:gs pos="0">
                      <a:srgbClr val="E30000"/>
                    </a:gs>
                    <a:gs pos="100000">
                      <a:srgbClr val="760303"/>
                    </a:gs>
                  </a:gsLst>
                  <a:lin scaled="0"/>
                </a:gradFill>
              </a:rPr>
              <a:t>I/O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6" grpId="0"/>
      <p:bldP spid="6" grpId="1"/>
      <p:bldP spid="2" grpId="0"/>
      <p:bldP spid="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507" y="1184048"/>
            <a:ext cx="8191591" cy="5117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991394" y="361098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rgbClr val="273239"/>
              </a:solidFill>
              <a:effectLst/>
              <a:latin typeface="urw-din"/>
            </a:endParaRPr>
          </a:p>
        </p:txBody>
      </p:sp>
      <p:pic>
        <p:nvPicPr>
          <p:cNvPr id="15362" name="Picture 2" descr="https://media.geeksforgeeks.org/wp-content/uploads/1-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222" y="1293287"/>
            <a:ext cx="7620000" cy="16521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4785" y="6062993"/>
            <a:ext cx="10145395"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C00000"/>
                </a:solidFill>
                <a:latin typeface="urw-din"/>
              </a:rPr>
              <a:t>This mode affects only one bit of port C at a time because, as user set the bit, it remains set until and unless user changes it. User needs to load the bit pattern in control register to change the bit</a:t>
            </a:r>
          </a:p>
        </p:txBody>
      </p:sp>
      <p:sp>
        <p:nvSpPr>
          <p:cNvPr id="7" name="Rectangle 6"/>
          <p:cNvSpPr/>
          <p:nvPr/>
        </p:nvSpPr>
        <p:spPr>
          <a:xfrm>
            <a:off x="1317215" y="609897"/>
            <a:ext cx="9740537"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00B050"/>
                </a:solidFill>
                <a:latin typeface="urw-din"/>
              </a:rPr>
              <a:t>This mode is used to set or reset the bits of port C only, and selected when the most significant bit (D7) in the control register is 0. Control Register is as follows:</a:t>
            </a:r>
            <a:endParaRPr lang="en-US" altLang="en-US" sz="1600" dirty="0">
              <a:solidFill>
                <a:srgbClr val="00B050"/>
              </a:solidFill>
            </a:endParaRPr>
          </a:p>
        </p:txBody>
      </p:sp>
      <p:sp>
        <p:nvSpPr>
          <p:cNvPr id="8" name="Rectangle 7"/>
          <p:cNvSpPr/>
          <p:nvPr/>
        </p:nvSpPr>
        <p:spPr>
          <a:xfrm>
            <a:off x="3434080" y="203506"/>
            <a:ext cx="2954655" cy="369332"/>
          </a:xfrm>
          <a:prstGeom prst="rect">
            <a:avLst/>
          </a:prstGeom>
        </p:spPr>
        <p:txBody>
          <a:bodyPr wrap="none">
            <a:spAutoFit/>
          </a:bodyPr>
          <a:lstStyle/>
          <a:p>
            <a:pPr lvl="0" eaLnBrk="0" fontAlgn="base" hangingPunct="0">
              <a:spcBef>
                <a:spcPct val="0"/>
              </a:spcBef>
              <a:spcAft>
                <a:spcPct val="0"/>
              </a:spcAft>
            </a:pPr>
            <a:r>
              <a:rPr lang="en-US" altLang="en-US" b="1" dirty="0">
                <a:solidFill>
                  <a:srgbClr val="C00000"/>
                </a:solidFill>
                <a:latin typeface="urw-din"/>
              </a:rPr>
              <a:t>Bit set reset (BSR) mode </a:t>
            </a:r>
          </a:p>
        </p:txBody>
      </p:sp>
      <p:graphicFrame>
        <p:nvGraphicFramePr>
          <p:cNvPr id="10" name="Table 9"/>
          <p:cNvGraphicFramePr>
            <a:graphicFrameLocks noGrp="1"/>
          </p:cNvGraphicFramePr>
          <p:nvPr/>
        </p:nvGraphicFramePr>
        <p:xfrm>
          <a:off x="2013725" y="2681433"/>
          <a:ext cx="3650605" cy="3332480"/>
        </p:xfrm>
        <a:graphic>
          <a:graphicData uri="http://schemas.openxmlformats.org/drawingml/2006/table">
            <a:tbl>
              <a:tblPr firstRow="1" bandRow="1">
                <a:tableStyleId>{5C22544A-7EE6-4342-B048-85BDC9FD1C3A}</a:tableStyleId>
              </a:tblPr>
              <a:tblGrid>
                <a:gridCol w="1887120">
                  <a:extLst>
                    <a:ext uri="{9D8B030D-6E8A-4147-A177-3AD203B41FA5}">
                      <a16:colId xmlns:a16="http://schemas.microsoft.com/office/drawing/2014/main" val="20000"/>
                    </a:ext>
                  </a:extLst>
                </a:gridCol>
                <a:gridCol w="569223">
                  <a:extLst>
                    <a:ext uri="{9D8B030D-6E8A-4147-A177-3AD203B41FA5}">
                      <a16:colId xmlns:a16="http://schemas.microsoft.com/office/drawing/2014/main" val="20001"/>
                    </a:ext>
                  </a:extLst>
                </a:gridCol>
                <a:gridCol w="587829">
                  <a:extLst>
                    <a:ext uri="{9D8B030D-6E8A-4147-A177-3AD203B41FA5}">
                      <a16:colId xmlns:a16="http://schemas.microsoft.com/office/drawing/2014/main" val="20002"/>
                    </a:ext>
                  </a:extLst>
                </a:gridCol>
                <a:gridCol w="606433">
                  <a:extLst>
                    <a:ext uri="{9D8B030D-6E8A-4147-A177-3AD203B41FA5}">
                      <a16:colId xmlns:a16="http://schemas.microsoft.com/office/drawing/2014/main" val="20003"/>
                    </a:ext>
                  </a:extLst>
                </a:gridCol>
              </a:tblGrid>
              <a:tr h="301671">
                <a:tc>
                  <a:txBody>
                    <a:bodyPr/>
                    <a:lstStyle/>
                    <a:p>
                      <a:r>
                        <a:rPr lang="en-US" dirty="0"/>
                        <a:t>PORT</a:t>
                      </a:r>
                      <a:r>
                        <a:rPr lang="en-US" baseline="0" dirty="0"/>
                        <a:t> C BITS</a:t>
                      </a:r>
                      <a:endParaRPr lang="en-IN" dirty="0"/>
                    </a:p>
                  </a:txBody>
                  <a:tcPr/>
                </a:tc>
                <a:tc>
                  <a:txBody>
                    <a:bodyPr/>
                    <a:lstStyle/>
                    <a:p>
                      <a:r>
                        <a:rPr lang="en-US" dirty="0"/>
                        <a:t>D3</a:t>
                      </a:r>
                      <a:endParaRPr lang="en-IN" dirty="0"/>
                    </a:p>
                  </a:txBody>
                  <a:tcPr/>
                </a:tc>
                <a:tc>
                  <a:txBody>
                    <a:bodyPr/>
                    <a:lstStyle/>
                    <a:p>
                      <a:r>
                        <a:rPr lang="en-US" dirty="0"/>
                        <a:t>D2</a:t>
                      </a:r>
                      <a:endParaRPr lang="en-IN" dirty="0"/>
                    </a:p>
                  </a:txBody>
                  <a:tcPr/>
                </a:tc>
                <a:tc>
                  <a:txBody>
                    <a:bodyPr/>
                    <a:lstStyle/>
                    <a:p>
                      <a:r>
                        <a:rPr lang="en-US" dirty="0"/>
                        <a:t>D1</a:t>
                      </a:r>
                      <a:endParaRPr lang="en-IN" dirty="0"/>
                    </a:p>
                  </a:txBody>
                  <a:tcPr/>
                </a:tc>
                <a:extLst>
                  <a:ext uri="{0D108BD9-81ED-4DB2-BD59-A6C34878D82A}">
                    <a16:rowId xmlns:a16="http://schemas.microsoft.com/office/drawing/2014/main" val="10000"/>
                  </a:ext>
                </a:extLst>
              </a:tr>
              <a:tr h="370840">
                <a:tc>
                  <a:txBody>
                    <a:bodyPr/>
                    <a:lstStyle/>
                    <a:p>
                      <a:r>
                        <a:rPr lang="en-US" dirty="0"/>
                        <a:t>PCO</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PC1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2"/>
                  </a:ext>
                </a:extLst>
              </a:tr>
              <a:tr h="370840">
                <a:tc>
                  <a:txBody>
                    <a:bodyPr/>
                    <a:lstStyle/>
                    <a:p>
                      <a:r>
                        <a:rPr lang="en-US" dirty="0"/>
                        <a:t>PC2</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3"/>
                  </a:ext>
                </a:extLst>
              </a:tr>
              <a:tr h="370840">
                <a:tc>
                  <a:txBody>
                    <a:bodyPr/>
                    <a:lstStyle/>
                    <a:p>
                      <a:r>
                        <a:rPr lang="en-US" dirty="0"/>
                        <a:t>PC3</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4"/>
                  </a:ext>
                </a:extLst>
              </a:tr>
              <a:tr h="370840">
                <a:tc>
                  <a:txBody>
                    <a:bodyPr/>
                    <a:lstStyle/>
                    <a:p>
                      <a:r>
                        <a:rPr lang="en-US" dirty="0"/>
                        <a:t>PC4</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5"/>
                  </a:ext>
                </a:extLst>
              </a:tr>
              <a:tr h="370840">
                <a:tc>
                  <a:txBody>
                    <a:bodyPr/>
                    <a:lstStyle/>
                    <a:p>
                      <a:r>
                        <a:rPr lang="en-US" dirty="0"/>
                        <a:t>PC5</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6"/>
                  </a:ext>
                </a:extLst>
              </a:tr>
              <a:tr h="370840">
                <a:tc>
                  <a:txBody>
                    <a:bodyPr/>
                    <a:lstStyle/>
                    <a:p>
                      <a:r>
                        <a:rPr lang="en-US" dirty="0"/>
                        <a:t>PC6</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7"/>
                  </a:ext>
                </a:extLst>
              </a:tr>
              <a:tr h="370840">
                <a:tc>
                  <a:txBody>
                    <a:bodyPr/>
                    <a:lstStyle/>
                    <a:p>
                      <a:r>
                        <a:rPr lang="en-US" dirty="0"/>
                        <a:t>PC7</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16867" y="124616"/>
            <a:ext cx="4604403" cy="523220"/>
          </a:xfrm>
          <a:prstGeom prst="rect">
            <a:avLst/>
          </a:prstGeom>
        </p:spPr>
        <p:txBody>
          <a:bodyPr wrap="square">
            <a:spAutoFit/>
          </a:bodyPr>
          <a:lstStyle/>
          <a:p>
            <a:r>
              <a:rPr lang="en-US" altLang="en-US" sz="2800" dirty="0">
                <a:solidFill>
                  <a:srgbClr val="C00000"/>
                </a:solidFill>
                <a:latin typeface="Arial" panose="020B0604020202020204" pitchFamily="34" charset="0"/>
              </a:rPr>
              <a:t>Functional units of 8086</a:t>
            </a:r>
          </a:p>
        </p:txBody>
      </p:sp>
      <p:sp>
        <p:nvSpPr>
          <p:cNvPr id="9" name="Rectangle 8"/>
          <p:cNvSpPr/>
          <p:nvPr/>
        </p:nvSpPr>
        <p:spPr>
          <a:xfrm>
            <a:off x="810793" y="2116573"/>
            <a:ext cx="9897292" cy="4377417"/>
          </a:xfrm>
          <a:prstGeom prst="rect">
            <a:avLst/>
          </a:prstGeom>
        </p:spPr>
        <p:txBody>
          <a:bodyPr wrap="square">
            <a:spAutoFit/>
          </a:bodyPr>
          <a:lstStyle/>
          <a:p>
            <a:pPr algn="just">
              <a:lnSpc>
                <a:spcPct val="107000"/>
              </a:lnSpc>
              <a:spcAft>
                <a:spcPts val="800"/>
              </a:spcAft>
            </a:pPr>
            <a:r>
              <a:rPr lang="en-IN" sz="2400" dirty="0">
                <a:solidFill>
                  <a:srgbClr val="610B4B"/>
                </a:solidFill>
                <a:latin typeface="Helvetica" panose="020B0604020202020204" pitchFamily="34" charset="0"/>
                <a:ea typeface="Times New Roman" panose="02020603050405020304" pitchFamily="18" charset="0"/>
                <a:cs typeface="Segoe UI" panose="020B0502040204020203" pitchFamily="34" charset="0"/>
              </a:rPr>
              <a:t>Bus Interface Unit (BIU)</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segment registers, instruction pointer and 6-byte instruction queue are associated with the bus interface unit (BIU).</a:t>
            </a:r>
          </a:p>
          <a:p>
            <a:pPr algn="just">
              <a:lnSpc>
                <a:spcPct val="107000"/>
              </a:lnSpc>
              <a:spcAft>
                <a:spcPts val="80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BIU:</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Handles transfer of data and addresses,</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Fetches instruction codes, stores fetched instruction codes in first-in-first-out register set called a queue,</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Reads data from memory and I/O devices,</a:t>
            </a:r>
          </a:p>
          <a:p>
            <a:pPr marL="34290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Writes data to memory and I/O devices.</a:t>
            </a:r>
          </a:p>
          <a:p>
            <a:pPr marL="34290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relocates addresses of operands since it gets un-relocated operand addresses from EU. The EU tells the BIU from where to fetch instructions or where to read data.</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810793" y="768859"/>
            <a:ext cx="10632653" cy="966483"/>
          </a:xfrm>
          <a:prstGeom prst="rect">
            <a:avLst/>
          </a:prstGeom>
        </p:spPr>
        <p:txBody>
          <a:bodyPr wrap="square">
            <a:spAutoFit/>
          </a:bodyPr>
          <a:lstStyle/>
          <a:p>
            <a:pPr marL="30480" marR="30480" algn="just">
              <a:lnSpc>
                <a:spcPct val="107000"/>
              </a:lnSpc>
              <a:spcBef>
                <a:spcPts val="600"/>
              </a:spcBef>
              <a:spcAft>
                <a:spcPts val="720"/>
              </a:spcAft>
            </a:pPr>
            <a:r>
              <a:rPr lang="en-IN"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BIU takes care of all data and addresses transfers on the buses for the EU like sending addresses, fetching instructions from the memory, reading data from the ports and the memory as well as writing data to the ports and the memory. EU and BIU are connected with the Internal Bus.</a:t>
            </a:r>
            <a:endParaRPr lang="en-IN"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4843" y="955352"/>
            <a:ext cx="11412583" cy="1200329"/>
          </a:xfrm>
          <a:prstGeom prst="rect">
            <a:avLst/>
          </a:prstGeom>
        </p:spPr>
        <p:txBody>
          <a:bodyPr wrap="square">
            <a:spAutoFit/>
          </a:bodyPr>
          <a:lstStyle/>
          <a:p>
            <a:pPr fontAlgn="base"/>
            <a:r>
              <a:rPr lang="en-US" dirty="0">
                <a:solidFill>
                  <a:srgbClr val="002060"/>
                </a:solidFill>
                <a:latin typeface="urw-din"/>
              </a:rPr>
              <a:t>It consists of 40 pins and operates in +5V regulated power supply. Port C is further divided into two 4-bit ports i.e. port C lower and port C upper and port C can work in either BSR (bit set rest) mode or in mode 0 of input-output mode of 8255. Port B can work in either mode 0 or in mode 1 of input-output mode. Port A can work either in mode 0, mode 1 or mode 2 of input-output mode.</a:t>
            </a:r>
          </a:p>
        </p:txBody>
      </p:sp>
      <p:sp>
        <p:nvSpPr>
          <p:cNvPr id="7" name="Rectangle 6"/>
          <p:cNvSpPr/>
          <p:nvPr/>
        </p:nvSpPr>
        <p:spPr>
          <a:xfrm>
            <a:off x="664843" y="144949"/>
            <a:ext cx="11229704" cy="666521"/>
          </a:xfrm>
          <a:prstGeom prst="rect">
            <a:avLst/>
          </a:prstGeom>
        </p:spPr>
        <p:txBody>
          <a:bodyPr wrap="square">
            <a:spAutoFit/>
          </a:bodyPr>
          <a:lstStyle/>
          <a:p>
            <a:pPr fontAlgn="base"/>
            <a:r>
              <a:rPr lang="en-US" dirty="0">
                <a:solidFill>
                  <a:srgbClr val="FF0000"/>
                </a:solidFill>
                <a:latin typeface="urw-din"/>
              </a:rPr>
              <a:t>It has two control groups, control group A and control group B. Control group A consist of port A and port C upper. Control group B consists of port C lower and port B.</a:t>
            </a:r>
          </a:p>
        </p:txBody>
      </p:sp>
      <p:sp>
        <p:nvSpPr>
          <p:cNvPr id="8" name="Rectangle 7"/>
          <p:cNvSpPr/>
          <p:nvPr/>
        </p:nvSpPr>
        <p:spPr>
          <a:xfrm>
            <a:off x="664842" y="2299564"/>
            <a:ext cx="10974163" cy="646331"/>
          </a:xfrm>
          <a:prstGeom prst="rect">
            <a:avLst/>
          </a:prstGeom>
        </p:spPr>
        <p:txBody>
          <a:bodyPr wrap="square">
            <a:spAutoFit/>
          </a:bodyPr>
          <a:lstStyle/>
          <a:p>
            <a:pPr fontAlgn="base"/>
            <a:r>
              <a:rPr lang="en-US" dirty="0">
                <a:solidFill>
                  <a:srgbClr val="0070C0"/>
                </a:solidFill>
                <a:latin typeface="urw-din"/>
              </a:rPr>
              <a:t>Depending upon the value if CS’, A1 and A0 we can select different ports in different modes as input-output function or BSR. This is done by writing a suitable word in control register (control word D0-D7).</a:t>
            </a:r>
          </a:p>
        </p:txBody>
      </p:sp>
      <p:graphicFrame>
        <p:nvGraphicFramePr>
          <p:cNvPr id="10" name="Table 9"/>
          <p:cNvGraphicFramePr>
            <a:graphicFrameLocks noGrp="1"/>
          </p:cNvGraphicFramePr>
          <p:nvPr/>
        </p:nvGraphicFramePr>
        <p:xfrm>
          <a:off x="801460" y="3533643"/>
          <a:ext cx="4465320" cy="3218081"/>
        </p:xfrm>
        <a:graphic>
          <a:graphicData uri="http://schemas.openxmlformats.org/drawingml/2006/table">
            <a:tbl>
              <a:tblPr/>
              <a:tblGrid>
                <a:gridCol w="893064">
                  <a:extLst>
                    <a:ext uri="{9D8B030D-6E8A-4147-A177-3AD203B41FA5}">
                      <a16:colId xmlns:a16="http://schemas.microsoft.com/office/drawing/2014/main" val="20000"/>
                    </a:ext>
                  </a:extLst>
                </a:gridCol>
                <a:gridCol w="893064">
                  <a:extLst>
                    <a:ext uri="{9D8B030D-6E8A-4147-A177-3AD203B41FA5}">
                      <a16:colId xmlns:a16="http://schemas.microsoft.com/office/drawing/2014/main" val="20001"/>
                    </a:ext>
                  </a:extLst>
                </a:gridCol>
                <a:gridCol w="893064">
                  <a:extLst>
                    <a:ext uri="{9D8B030D-6E8A-4147-A177-3AD203B41FA5}">
                      <a16:colId xmlns:a16="http://schemas.microsoft.com/office/drawing/2014/main" val="20002"/>
                    </a:ext>
                  </a:extLst>
                </a:gridCol>
                <a:gridCol w="893064">
                  <a:extLst>
                    <a:ext uri="{9D8B030D-6E8A-4147-A177-3AD203B41FA5}">
                      <a16:colId xmlns:a16="http://schemas.microsoft.com/office/drawing/2014/main" val="20003"/>
                    </a:ext>
                  </a:extLst>
                </a:gridCol>
                <a:gridCol w="893064">
                  <a:extLst>
                    <a:ext uri="{9D8B030D-6E8A-4147-A177-3AD203B41FA5}">
                      <a16:colId xmlns:a16="http://schemas.microsoft.com/office/drawing/2014/main" val="20004"/>
                    </a:ext>
                  </a:extLst>
                </a:gridCol>
              </a:tblGrid>
              <a:tr h="551081">
                <a:tc>
                  <a:txBody>
                    <a:bodyPr/>
                    <a:lstStyle/>
                    <a:p>
                      <a:pPr algn="ctr" fontAlgn="base"/>
                      <a:r>
                        <a:rPr lang="en-IN" sz="1400" b="0">
                          <a:effectLst/>
                        </a:rPr>
                        <a:t>CS’</a:t>
                      </a:r>
                    </a:p>
                  </a:txBody>
                  <a:tcPr marL="76200" marR="76200" marT="76200" marB="76200" anchor="ctr">
                    <a:lnL>
                      <a:noFill/>
                    </a:lnL>
                    <a:lnR>
                      <a:noFill/>
                    </a:lnR>
                    <a:lnT>
                      <a:noFill/>
                    </a:lnT>
                    <a:lnB>
                      <a:noFill/>
                    </a:lnB>
                    <a:solidFill>
                      <a:srgbClr val="4CB96B"/>
                    </a:solidFill>
                  </a:tcPr>
                </a:tc>
                <a:tc>
                  <a:txBody>
                    <a:bodyPr/>
                    <a:lstStyle/>
                    <a:p>
                      <a:pPr algn="ctr" fontAlgn="base"/>
                      <a:r>
                        <a:rPr lang="en-IN" sz="1400" b="0" dirty="0">
                          <a:effectLst/>
                        </a:rPr>
                        <a:t>A1</a:t>
                      </a:r>
                    </a:p>
                  </a:txBody>
                  <a:tcPr marL="76200" marR="76200" marT="76200" marB="76200" anchor="ctr">
                    <a:lnL>
                      <a:noFill/>
                    </a:lnL>
                    <a:lnR>
                      <a:noFill/>
                    </a:lnR>
                    <a:lnT>
                      <a:noFill/>
                    </a:lnT>
                    <a:lnB>
                      <a:noFill/>
                    </a:lnB>
                    <a:solidFill>
                      <a:srgbClr val="4CB96B"/>
                    </a:solidFill>
                  </a:tcPr>
                </a:tc>
                <a:tc>
                  <a:txBody>
                    <a:bodyPr/>
                    <a:lstStyle/>
                    <a:p>
                      <a:pPr algn="ctr" fontAlgn="base"/>
                      <a:r>
                        <a:rPr lang="en-IN" sz="1400" b="0">
                          <a:effectLst/>
                        </a:rPr>
                        <a:t>A0</a:t>
                      </a:r>
                    </a:p>
                  </a:txBody>
                  <a:tcPr marL="76200" marR="76200" marT="76200" marB="76200" anchor="ctr">
                    <a:lnL>
                      <a:noFill/>
                    </a:lnL>
                    <a:lnR>
                      <a:noFill/>
                    </a:lnR>
                    <a:lnT>
                      <a:noFill/>
                    </a:lnT>
                    <a:lnB>
                      <a:noFill/>
                    </a:lnB>
                    <a:solidFill>
                      <a:srgbClr val="4CB96B"/>
                    </a:solidFill>
                  </a:tcPr>
                </a:tc>
                <a:tc>
                  <a:txBody>
                    <a:bodyPr/>
                    <a:lstStyle/>
                    <a:p>
                      <a:pPr algn="ctr" fontAlgn="base"/>
                      <a:r>
                        <a:rPr lang="en-IN" sz="1400" b="0">
                          <a:effectLst/>
                        </a:rPr>
                        <a:t>Selection</a:t>
                      </a:r>
                    </a:p>
                  </a:txBody>
                  <a:tcPr marL="76200" marR="76200" marT="76200" marB="76200" anchor="ctr">
                    <a:lnL>
                      <a:noFill/>
                    </a:lnL>
                    <a:lnR>
                      <a:noFill/>
                    </a:lnR>
                    <a:lnT>
                      <a:noFill/>
                    </a:lnT>
                    <a:lnB>
                      <a:noFill/>
                    </a:lnB>
                    <a:solidFill>
                      <a:srgbClr val="4CB96B"/>
                    </a:solidFill>
                  </a:tcPr>
                </a:tc>
                <a:tc>
                  <a:txBody>
                    <a:bodyPr/>
                    <a:lstStyle/>
                    <a:p>
                      <a:pPr algn="ctr" fontAlgn="base"/>
                      <a:r>
                        <a:rPr lang="en-IN" sz="1400" b="0">
                          <a:effectLst/>
                        </a:rPr>
                        <a:t>Address</a:t>
                      </a:r>
                    </a:p>
                  </a:txBody>
                  <a:tcPr marL="76200" marR="76200" marT="76200" marB="76200" anchor="ctr">
                    <a:lnL>
                      <a:noFill/>
                    </a:lnL>
                    <a:lnR>
                      <a:noFill/>
                    </a:lnR>
                    <a:lnT>
                      <a:noFill/>
                    </a:lnT>
                    <a:lnB>
                      <a:noFill/>
                    </a:lnB>
                    <a:solidFill>
                      <a:srgbClr val="4CB96B"/>
                    </a:solidFill>
                  </a:tcPr>
                </a:tc>
                <a:extLst>
                  <a:ext uri="{0D108BD9-81ED-4DB2-BD59-A6C34878D82A}">
                    <a16:rowId xmlns:a16="http://schemas.microsoft.com/office/drawing/2014/main" val="10000"/>
                  </a:ext>
                </a:extLst>
              </a:tr>
              <a:tr h="435064">
                <a:tc>
                  <a:txBody>
                    <a:bodyPr/>
                    <a:lstStyle/>
                    <a:p>
                      <a:pPr algn="ctr" fontAlgn="base"/>
                      <a:r>
                        <a:rPr lang="en-IN" sz="1250" b="0" dirty="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PORT A</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80 H</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0001"/>
                  </a:ext>
                </a:extLst>
              </a:tr>
              <a:tr h="435064">
                <a:tc>
                  <a:txBody>
                    <a:bodyPr/>
                    <a:lstStyle/>
                    <a:p>
                      <a:pPr algn="ctr" fontAlgn="base"/>
                      <a:r>
                        <a:rPr lang="en-IN" sz="1250" b="0" dirty="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dirty="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1</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PORT B</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81 H</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0002"/>
                  </a:ext>
                </a:extLst>
              </a:tr>
              <a:tr h="435064">
                <a:tc>
                  <a:txBody>
                    <a:bodyPr/>
                    <a:lstStyle/>
                    <a:p>
                      <a:pPr algn="ctr" fontAlgn="base"/>
                      <a:r>
                        <a:rPr lang="en-IN" sz="1250" b="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dirty="0">
                          <a:solidFill>
                            <a:srgbClr val="FF0000"/>
                          </a:solidFill>
                          <a:effectLst/>
                        </a:rPr>
                        <a:t>1</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dirty="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PORT C</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82 H</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0003"/>
                  </a:ext>
                </a:extLst>
              </a:tr>
              <a:tr h="616340">
                <a:tc>
                  <a:txBody>
                    <a:bodyPr/>
                    <a:lstStyle/>
                    <a:p>
                      <a:pPr algn="ctr" fontAlgn="base"/>
                      <a:r>
                        <a:rPr lang="en-IN" sz="1250" b="0">
                          <a:solidFill>
                            <a:srgbClr val="FF0000"/>
                          </a:solidFill>
                          <a:effectLst/>
                        </a:rPr>
                        <a:t>0</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1</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dirty="0">
                          <a:solidFill>
                            <a:srgbClr val="FF0000"/>
                          </a:solidFill>
                          <a:effectLst/>
                        </a:rPr>
                        <a:t>1</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dirty="0">
                          <a:solidFill>
                            <a:srgbClr val="FF0000"/>
                          </a:solidFill>
                          <a:effectLst/>
                        </a:rPr>
                        <a:t>Control Register</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83 H</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0004"/>
                  </a:ext>
                </a:extLst>
              </a:tr>
              <a:tr h="616340">
                <a:tc>
                  <a:txBody>
                    <a:bodyPr/>
                    <a:lstStyle/>
                    <a:p>
                      <a:pPr algn="ctr" fontAlgn="base"/>
                      <a:r>
                        <a:rPr lang="en-IN" sz="1250" b="0">
                          <a:solidFill>
                            <a:srgbClr val="FF0000"/>
                          </a:solidFill>
                          <a:effectLst/>
                        </a:rPr>
                        <a:t>1</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X</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a:solidFill>
                            <a:srgbClr val="FF0000"/>
                          </a:solidFill>
                          <a:effectLst/>
                        </a:rPr>
                        <a:t>X</a:t>
                      </a: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dirty="0">
                          <a:solidFill>
                            <a:srgbClr val="FF0000"/>
                          </a:solidFill>
                          <a:effectLst/>
                        </a:rPr>
                        <a:t>No </a:t>
                      </a:r>
                      <a:r>
                        <a:rPr lang="en-IN" sz="1250" b="0" dirty="0" err="1">
                          <a:solidFill>
                            <a:srgbClr val="FF0000"/>
                          </a:solidFill>
                          <a:effectLst/>
                        </a:rPr>
                        <a:t>Seletion</a:t>
                      </a:r>
                      <a:endParaRPr lang="en-IN" sz="1250" b="0" dirty="0">
                        <a:solidFill>
                          <a:srgbClr val="FF0000"/>
                        </a:solidFill>
                        <a:effectLst/>
                      </a:endParaRPr>
                    </a:p>
                  </a:txBody>
                  <a:tcPr marL="95250" marR="95250" marT="133350" marB="133350" anchor="ctr">
                    <a:lnL>
                      <a:noFill/>
                    </a:lnL>
                    <a:lnR>
                      <a:noFill/>
                    </a:lnR>
                    <a:lnT>
                      <a:noFill/>
                    </a:lnT>
                    <a:lnB>
                      <a:noFill/>
                    </a:lnB>
                    <a:solidFill>
                      <a:srgbClr val="FFFFFF"/>
                    </a:solidFill>
                  </a:tcPr>
                </a:tc>
                <a:tc>
                  <a:txBody>
                    <a:bodyPr/>
                    <a:lstStyle/>
                    <a:p>
                      <a:pPr algn="ctr" fontAlgn="base"/>
                      <a:r>
                        <a:rPr lang="en-IN" sz="1250" b="0" dirty="0">
                          <a:solidFill>
                            <a:srgbClr val="FF0000"/>
                          </a:solidFill>
                          <a:effectLst/>
                        </a:rPr>
                        <a:t>X</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pic>
        <p:nvPicPr>
          <p:cNvPr id="1026" name="Picture 2" descr="8255 Interfacing with 80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923" y="3533643"/>
            <a:ext cx="5162550" cy="2943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302" y="643018"/>
            <a:ext cx="11517087" cy="646331"/>
          </a:xfrm>
          <a:prstGeom prst="rect">
            <a:avLst/>
          </a:prstGeom>
        </p:spPr>
        <p:txBody>
          <a:bodyPr wrap="square">
            <a:spAutoFit/>
          </a:bodyPr>
          <a:lstStyle/>
          <a:p>
            <a:pPr fontAlgn="base">
              <a:buFont typeface="+mj-lt"/>
              <a:buAutoNum type="arabicPeriod"/>
            </a:pPr>
            <a:r>
              <a:rPr lang="en-US" b="1" dirty="0">
                <a:solidFill>
                  <a:srgbClr val="273239"/>
                </a:solidFill>
                <a:latin typeface="urw-din"/>
              </a:rPr>
              <a:t>Bit set reset (BSR) mode</a:t>
            </a:r>
            <a:br>
              <a:rPr lang="en-US" dirty="0">
                <a:solidFill>
                  <a:srgbClr val="273239"/>
                </a:solidFill>
                <a:latin typeface="urw-din"/>
              </a:rPr>
            </a:br>
            <a:r>
              <a:rPr lang="en-US" dirty="0">
                <a:solidFill>
                  <a:srgbClr val="273239"/>
                </a:solidFill>
                <a:latin typeface="urw-din"/>
              </a:rPr>
              <a:t>If MSB of control word (D7) is 0, PPI works in BSR mode. In this mode only port C bits are used for set or reset.</a:t>
            </a:r>
            <a:endParaRPr lang="en-US" b="0" i="0" dirty="0">
              <a:solidFill>
                <a:srgbClr val="273239"/>
              </a:solidFill>
              <a:effectLst/>
              <a:latin typeface="urw-din"/>
            </a:endParaRPr>
          </a:p>
        </p:txBody>
      </p:sp>
      <p:sp>
        <p:nvSpPr>
          <p:cNvPr id="5" name="Rectangle 4"/>
          <p:cNvSpPr/>
          <p:nvPr/>
        </p:nvSpPr>
        <p:spPr>
          <a:xfrm>
            <a:off x="3810777" y="272217"/>
            <a:ext cx="2146742" cy="369332"/>
          </a:xfrm>
          <a:prstGeom prst="rect">
            <a:avLst/>
          </a:prstGeom>
        </p:spPr>
        <p:txBody>
          <a:bodyPr wrap="none">
            <a:spAutoFit/>
          </a:bodyPr>
          <a:lstStyle/>
          <a:p>
            <a:r>
              <a:rPr lang="en-US" b="1" dirty="0">
                <a:solidFill>
                  <a:srgbClr val="C00000"/>
                </a:solidFill>
                <a:latin typeface="urw-din"/>
              </a:rPr>
              <a:t>Operating modes </a:t>
            </a:r>
            <a:endParaRPr lang="en-IN" dirty="0">
              <a:solidFill>
                <a:srgbClr val="C00000"/>
              </a:solidFill>
            </a:endParaRPr>
          </a:p>
        </p:txBody>
      </p:sp>
      <p:pic>
        <p:nvPicPr>
          <p:cNvPr id="1843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15" y="1723072"/>
            <a:ext cx="9077325" cy="2895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eeeguide.com/wp-content/uploads/2018/08/Interfacing-8255-with-8086-Microprocesso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15" y="4355056"/>
            <a:ext cx="67151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159125" y="539750"/>
            <a:ext cx="6839585" cy="521970"/>
          </a:xfrm>
          <a:prstGeom prst="rect">
            <a:avLst/>
          </a:prstGeom>
          <a:noFill/>
        </p:spPr>
        <p:txBody>
          <a:bodyPr wrap="square" rtlCol="0" anchor="t">
            <a:spAutoFit/>
          </a:bodyPr>
          <a:lstStyle/>
          <a:p>
            <a:pPr algn="just" eaLnBrk="1" hangingPunct="1">
              <a:spcAft>
                <a:spcPts val="1050"/>
              </a:spcAft>
              <a:buNone/>
            </a:pPr>
            <a:r>
              <a:rPr sz="2800" b="1" dirty="0">
                <a:solidFill>
                  <a:srgbClr val="C00000"/>
                </a:solidFill>
                <a:latin typeface="Calibri" panose="020F0502020204030204" pitchFamily="34" charset="0"/>
                <a:sym typeface="+mn-ea"/>
              </a:rPr>
              <a:t>Introduction to Serial communication:</a:t>
            </a:r>
            <a:r>
              <a:rPr sz="2800" dirty="0">
                <a:solidFill>
                  <a:srgbClr val="C00000"/>
                </a:solidFill>
                <a:latin typeface="Calibri" panose="020F0502020204030204" pitchFamily="34" charset="0"/>
                <a:sym typeface="+mn-ea"/>
              </a:rPr>
              <a:t>    </a:t>
            </a:r>
            <a:endParaRPr lang="en-US" sz="2800" dirty="0">
              <a:solidFill>
                <a:srgbClr val="C00000"/>
              </a:solidFill>
              <a:latin typeface="Calibri" panose="020F0502020204030204" pitchFamily="34" charset="0"/>
              <a:sym typeface="+mn-ea"/>
            </a:endParaRPr>
          </a:p>
        </p:txBody>
      </p:sp>
      <p:sp>
        <p:nvSpPr>
          <p:cNvPr id="7" name="Text Box 6"/>
          <p:cNvSpPr txBox="1"/>
          <p:nvPr/>
        </p:nvSpPr>
        <p:spPr>
          <a:xfrm>
            <a:off x="986790" y="1499235"/>
            <a:ext cx="10828020" cy="2437130"/>
          </a:xfrm>
          <a:prstGeom prst="rect">
            <a:avLst/>
          </a:prstGeom>
          <a:noFill/>
        </p:spPr>
        <p:txBody>
          <a:bodyPr wrap="square" rtlCol="0">
            <a:spAutoFit/>
          </a:bodyPr>
          <a:lstStyle/>
          <a:p>
            <a:pPr algn="just" eaLnBrk="1" hangingPunct="1">
              <a:spcAft>
                <a:spcPts val="1050"/>
              </a:spcAft>
              <a:buNone/>
            </a:pPr>
            <a:r>
              <a:rPr b="1" dirty="0">
                <a:solidFill>
                  <a:srgbClr val="002060"/>
                </a:solidFill>
                <a:latin typeface="Calibri" panose="020F0502020204030204" pitchFamily="34" charset="0"/>
                <a:sym typeface="+mn-ea"/>
              </a:rPr>
              <a:t>Most of the microprocessors are designed for parallel communication.</a:t>
            </a:r>
            <a:endParaRPr b="1" dirty="0">
              <a:solidFill>
                <a:srgbClr val="002060"/>
              </a:solidFill>
              <a:latin typeface="Calibri" panose="020F0502020204030204" pitchFamily="34" charset="0"/>
            </a:endParaRPr>
          </a:p>
          <a:p>
            <a:pPr algn="just" eaLnBrk="1" hangingPunct="1">
              <a:lnSpc>
                <a:spcPts val="1565"/>
              </a:lnSpc>
              <a:spcAft>
                <a:spcPts val="625"/>
              </a:spcAft>
              <a:buNone/>
            </a:pPr>
            <a:r>
              <a:rPr b="1" dirty="0">
                <a:solidFill>
                  <a:srgbClr val="002060"/>
                </a:solidFill>
                <a:latin typeface="Calibri" panose="020F0502020204030204" pitchFamily="34" charset="0"/>
                <a:sym typeface="+mn-ea"/>
              </a:rPr>
              <a:t>&gt;    In parallel communication number of lines required to transfer data depend on the number of bits to be transmitted.</a:t>
            </a:r>
            <a:endParaRPr b="1" dirty="0">
              <a:solidFill>
                <a:srgbClr val="002060"/>
              </a:solidFill>
              <a:latin typeface="Calibri" panose="020F0502020204030204" pitchFamily="34" charset="0"/>
            </a:endParaRPr>
          </a:p>
          <a:p>
            <a:pPr algn="just" eaLnBrk="1" hangingPunct="1">
              <a:lnSpc>
                <a:spcPts val="1565"/>
              </a:lnSpc>
              <a:spcAft>
                <a:spcPts val="625"/>
              </a:spcAft>
              <a:buNone/>
            </a:pPr>
            <a:r>
              <a:rPr b="1" dirty="0">
                <a:solidFill>
                  <a:srgbClr val="002060"/>
                </a:solidFill>
                <a:latin typeface="Calibri" panose="020F0502020204030204" pitchFamily="34" charset="0"/>
                <a:sym typeface="+mn-ea"/>
              </a:rPr>
              <a:t>&gt;    For transmitting data over long distance, using parallel communication is impractical due to the increase in cost of cabling.</a:t>
            </a:r>
            <a:endParaRPr b="1" dirty="0">
              <a:solidFill>
                <a:srgbClr val="002060"/>
              </a:solidFill>
              <a:latin typeface="Calibri" panose="020F0502020204030204" pitchFamily="34" charset="0"/>
            </a:endParaRPr>
          </a:p>
          <a:p>
            <a:pPr algn="just" eaLnBrk="1" hangingPunct="1">
              <a:lnSpc>
                <a:spcPts val="2525"/>
              </a:lnSpc>
              <a:buNone/>
            </a:pPr>
            <a:r>
              <a:rPr b="1" dirty="0">
                <a:solidFill>
                  <a:srgbClr val="002060"/>
                </a:solidFill>
                <a:latin typeface="Calibri" panose="020F0502020204030204" pitchFamily="34" charset="0"/>
                <a:sym typeface="+mn-ea"/>
              </a:rPr>
              <a:t>&gt;    In such cases serial communication is used.</a:t>
            </a:r>
            <a:endParaRPr b="1" dirty="0">
              <a:solidFill>
                <a:srgbClr val="002060"/>
              </a:solidFill>
              <a:latin typeface="Calibri" panose="020F0502020204030204" pitchFamily="34" charset="0"/>
            </a:endParaRPr>
          </a:p>
          <a:p>
            <a:pPr algn="just" eaLnBrk="1" hangingPunct="1">
              <a:lnSpc>
                <a:spcPts val="2525"/>
              </a:lnSpc>
              <a:buNone/>
            </a:pPr>
            <a:r>
              <a:rPr b="1" dirty="0">
                <a:solidFill>
                  <a:srgbClr val="002060"/>
                </a:solidFill>
                <a:latin typeface="Calibri" panose="020F0502020204030204" pitchFamily="34" charset="0"/>
                <a:sym typeface="+mn-ea"/>
              </a:rPr>
              <a:t>&gt;    In serial communication one bit is transferred at a time over a single line.</a:t>
            </a:r>
            <a:endParaRPr b="1" dirty="0">
              <a:solidFill>
                <a:srgbClr val="002060"/>
              </a:solidFill>
              <a:latin typeface="Calibri" panose="020F0502020204030204" pitchFamily="34" charset="0"/>
            </a:endParaRPr>
          </a:p>
          <a:p>
            <a:pPr algn="just" eaLnBrk="1" hangingPunct="1">
              <a:lnSpc>
                <a:spcPts val="2525"/>
              </a:lnSpc>
              <a:buNone/>
            </a:pPr>
            <a:r>
              <a:rPr b="1" dirty="0">
                <a:solidFill>
                  <a:srgbClr val="002060"/>
                </a:solidFill>
                <a:latin typeface="Calibri" panose="020F0502020204030204" pitchFamily="34" charset="0"/>
                <a:sym typeface="+mn-ea"/>
              </a:rPr>
              <a:t>&gt;    Serial communication can be classified on the basis how transmission occurs.</a:t>
            </a:r>
            <a:endParaRPr lang="en-US" b="1" dirty="0">
              <a:solidFill>
                <a:srgbClr val="002060"/>
              </a:solidFill>
              <a:latin typeface="Calibri" panose="020F0502020204030204" pitchFamily="34" charset="0"/>
              <a:sym typeface="+mn-ea"/>
            </a:endParaRPr>
          </a:p>
        </p:txBody>
      </p:sp>
      <p:sp>
        <p:nvSpPr>
          <p:cNvPr id="8" name="Text Box 7"/>
          <p:cNvSpPr txBox="1"/>
          <p:nvPr/>
        </p:nvSpPr>
        <p:spPr>
          <a:xfrm>
            <a:off x="986790" y="4238625"/>
            <a:ext cx="10712450" cy="1696085"/>
          </a:xfrm>
          <a:prstGeom prst="rect">
            <a:avLst/>
          </a:prstGeom>
          <a:noFill/>
        </p:spPr>
        <p:txBody>
          <a:bodyPr wrap="none" rtlCol="0">
            <a:spAutoFit/>
          </a:bodyPr>
          <a:lstStyle/>
          <a:p>
            <a:pPr algn="just" eaLnBrk="1" hangingPunct="1">
              <a:lnSpc>
                <a:spcPts val="1565"/>
              </a:lnSpc>
              <a:spcAft>
                <a:spcPts val="625"/>
              </a:spcAft>
              <a:buClrTx/>
              <a:buSzTx/>
              <a:buNone/>
            </a:pPr>
            <a:r>
              <a:rPr dirty="0">
                <a:solidFill>
                  <a:srgbClr val="C00000"/>
                </a:solidFill>
                <a:latin typeface="Calibri" panose="020F0502020204030204" pitchFamily="34" charset="0"/>
                <a:sym typeface="+mn-ea"/>
              </a:rPr>
              <a:t>1.    </a:t>
            </a:r>
            <a:r>
              <a:rPr b="1" dirty="0">
                <a:solidFill>
                  <a:srgbClr val="C00000"/>
                </a:solidFill>
                <a:latin typeface="Calibri" panose="020F0502020204030204" pitchFamily="34" charset="0"/>
                <a:sym typeface="+mn-ea"/>
              </a:rPr>
              <a:t>Simplex:</a:t>
            </a:r>
            <a:r>
              <a:rPr b="1" dirty="0">
                <a:solidFill>
                  <a:srgbClr val="002060"/>
                </a:solidFill>
                <a:latin typeface="Calibri" panose="020F0502020204030204" pitchFamily="34" charset="0"/>
                <a:sym typeface="+mn-ea"/>
              </a:rPr>
              <a:t> In simplex, the hardware such that data transfer takes place in only one direction.</a:t>
            </a:r>
            <a:endParaRPr b="1" dirty="0">
              <a:solidFill>
                <a:srgbClr val="002060"/>
              </a:solidFill>
              <a:latin typeface="Calibri" panose="020F0502020204030204" pitchFamily="34" charset="0"/>
            </a:endParaRPr>
          </a:p>
          <a:p>
            <a:pPr algn="just" eaLnBrk="1" hangingPunct="1">
              <a:lnSpc>
                <a:spcPts val="1565"/>
              </a:lnSpc>
              <a:spcAft>
                <a:spcPts val="625"/>
              </a:spcAft>
              <a:buClrTx/>
              <a:buSzTx/>
              <a:buNone/>
            </a:pPr>
            <a:r>
              <a:rPr b="1" dirty="0">
                <a:solidFill>
                  <a:srgbClr val="002060"/>
                </a:solidFill>
                <a:latin typeface="Calibri" panose="020F0502020204030204" pitchFamily="34" charset="0"/>
                <a:sym typeface="+mn-ea"/>
              </a:rPr>
              <a:t>Ex: Computer to Printer communication</a:t>
            </a:r>
            <a:endParaRPr b="1" dirty="0">
              <a:solidFill>
                <a:srgbClr val="002060"/>
              </a:solidFill>
              <a:latin typeface="Calibri" panose="020F0502020204030204" pitchFamily="34" charset="0"/>
            </a:endParaRPr>
          </a:p>
          <a:p>
            <a:pPr algn="just" eaLnBrk="1" hangingPunct="1">
              <a:lnSpc>
                <a:spcPts val="1565"/>
              </a:lnSpc>
              <a:spcAft>
                <a:spcPts val="625"/>
              </a:spcAft>
              <a:buClrTx/>
              <a:buSzTx/>
              <a:buNone/>
            </a:pPr>
            <a:r>
              <a:rPr b="1" dirty="0">
                <a:solidFill>
                  <a:srgbClr val="C00000"/>
                </a:solidFill>
                <a:latin typeface="Calibri" panose="020F0502020204030204" pitchFamily="34" charset="0"/>
                <a:sym typeface="+mn-ea"/>
              </a:rPr>
              <a:t>2.    Half Duplex:</a:t>
            </a:r>
            <a:r>
              <a:rPr b="1" dirty="0">
                <a:solidFill>
                  <a:srgbClr val="002060"/>
                </a:solidFill>
                <a:latin typeface="Calibri" panose="020F0502020204030204" pitchFamily="34" charset="0"/>
                <a:sym typeface="+mn-ea"/>
              </a:rPr>
              <a:t> The half duplex transmission allows the data transfer in both direction but not simultaneously.</a:t>
            </a:r>
            <a:endParaRPr b="1" dirty="0">
              <a:solidFill>
                <a:srgbClr val="002060"/>
              </a:solidFill>
              <a:latin typeface="Calibri" panose="020F0502020204030204" pitchFamily="34" charset="0"/>
            </a:endParaRPr>
          </a:p>
          <a:p>
            <a:pPr algn="just" eaLnBrk="1" hangingPunct="1">
              <a:lnSpc>
                <a:spcPts val="1565"/>
              </a:lnSpc>
              <a:spcAft>
                <a:spcPts val="625"/>
              </a:spcAft>
              <a:buClrTx/>
              <a:buSzTx/>
              <a:buNone/>
            </a:pPr>
            <a:r>
              <a:rPr b="1" dirty="0">
                <a:solidFill>
                  <a:srgbClr val="002060"/>
                </a:solidFill>
                <a:latin typeface="Calibri" panose="020F0502020204030204" pitchFamily="34" charset="0"/>
                <a:sym typeface="+mn-ea"/>
              </a:rPr>
              <a:t>Ex: Walkie talkie</a:t>
            </a:r>
            <a:endParaRPr b="1" dirty="0">
              <a:solidFill>
                <a:srgbClr val="002060"/>
              </a:solidFill>
              <a:latin typeface="Calibri" panose="020F0502020204030204" pitchFamily="34" charset="0"/>
            </a:endParaRPr>
          </a:p>
          <a:p>
            <a:pPr algn="just" eaLnBrk="1" hangingPunct="1">
              <a:lnSpc>
                <a:spcPts val="1565"/>
              </a:lnSpc>
              <a:spcAft>
                <a:spcPts val="625"/>
              </a:spcAft>
              <a:buClrTx/>
              <a:buSzTx/>
              <a:buNone/>
            </a:pPr>
            <a:r>
              <a:rPr b="1" dirty="0">
                <a:solidFill>
                  <a:srgbClr val="C00000"/>
                </a:solidFill>
                <a:latin typeface="Calibri" panose="020F0502020204030204" pitchFamily="34" charset="0"/>
                <a:sym typeface="+mn-ea"/>
              </a:rPr>
              <a:t>3.    Full Duplex:</a:t>
            </a:r>
            <a:r>
              <a:rPr b="1" dirty="0">
                <a:solidFill>
                  <a:srgbClr val="002060"/>
                </a:solidFill>
                <a:latin typeface="Calibri" panose="020F0502020204030204" pitchFamily="34" charset="0"/>
                <a:sym typeface="+mn-ea"/>
              </a:rPr>
              <a:t> It allows the data transfer in both direction simultaneously.</a:t>
            </a:r>
          </a:p>
          <a:p>
            <a:pPr algn="just" eaLnBrk="1" hangingPunct="1">
              <a:lnSpc>
                <a:spcPts val="1565"/>
              </a:lnSpc>
              <a:spcAft>
                <a:spcPts val="625"/>
              </a:spcAft>
              <a:buClrTx/>
              <a:buSzTx/>
              <a:buNone/>
            </a:pPr>
            <a:r>
              <a:rPr dirty="0">
                <a:latin typeface="Calibri" panose="020F0502020204030204" pitchFamily="34" charset="0"/>
                <a:sym typeface="+mn-ea"/>
              </a:rPr>
              <a:t>Ex: Telephone lines</a:t>
            </a:r>
            <a:endParaRPr b="1" dirty="0">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052" y="2037007"/>
            <a:ext cx="7939359" cy="758444"/>
          </a:xfrm>
          <a:prstGeom prst="rect">
            <a:avLst/>
          </a:prstGeom>
        </p:spPr>
        <p:txBody>
          <a:bodyPr wrap="square">
            <a:spAutoFit/>
          </a:bodyPr>
          <a:lstStyle/>
          <a:p>
            <a:pPr>
              <a:lnSpc>
                <a:spcPct val="107000"/>
              </a:lnSpc>
              <a:spcAft>
                <a:spcPts val="0"/>
              </a:spcAft>
            </a:pPr>
            <a:r>
              <a:rPr lang="en-IN" sz="2000" dirty="0">
                <a:solidFill>
                  <a:srgbClr val="FF0000"/>
                </a:solidFill>
                <a:uFill>
                  <a:solidFill>
                    <a:srgbClr val="000000"/>
                  </a:solidFill>
                </a:uFill>
                <a:ea typeface="Times New Roman" panose="02020603050405020304" pitchFamily="18" charset="0"/>
                <a:cs typeface="Times New Roman" panose="02020603050405020304" pitchFamily="18" charset="0"/>
              </a:rPr>
              <a:t>1.	Programmed data transfer scheme </a:t>
            </a:r>
          </a:p>
          <a:p>
            <a:pPr marR="57150" lvl="0" fontAlgn="base">
              <a:lnSpc>
                <a:spcPct val="103000"/>
              </a:lnSpc>
              <a:spcAft>
                <a:spcPts val="55"/>
              </a:spcAft>
              <a:buClr>
                <a:srgbClr val="000000"/>
              </a:buClr>
              <a:buSzPts val="1100"/>
            </a:pPr>
            <a:r>
              <a:rPr lang="en-IN" sz="2000" dirty="0">
                <a:solidFill>
                  <a:srgbClr val="FF0000"/>
                </a:solidFill>
                <a:uFill>
                  <a:solidFill>
                    <a:srgbClr val="000000"/>
                  </a:solidFill>
                </a:uFill>
                <a:ea typeface="Times New Roman" panose="02020603050405020304" pitchFamily="18" charset="0"/>
                <a:cs typeface="Times New Roman" panose="02020603050405020304" pitchFamily="18" charset="0"/>
              </a:rPr>
              <a:t>2.	DMA (Direct Memory Access) data transfer scheme</a:t>
            </a:r>
            <a:r>
              <a:rPr lang="en-IN" sz="2000" dirty="0">
                <a:solidFill>
                  <a:srgbClr val="FF0000"/>
                </a:solidFill>
                <a:ea typeface="Times New Roman" panose="02020603050405020304" pitchFamily="18" charset="0"/>
              </a:rPr>
              <a:t> </a:t>
            </a:r>
          </a:p>
        </p:txBody>
      </p:sp>
      <p:sp>
        <p:nvSpPr>
          <p:cNvPr id="3" name="Rectangle 2"/>
          <p:cNvSpPr/>
          <p:nvPr/>
        </p:nvSpPr>
        <p:spPr>
          <a:xfrm>
            <a:off x="1242355" y="2942680"/>
            <a:ext cx="10443074" cy="368755"/>
          </a:xfrm>
          <a:prstGeom prst="rect">
            <a:avLst/>
          </a:prstGeom>
        </p:spPr>
        <p:txBody>
          <a:bodyPr wrap="square">
            <a:spAutoFit/>
          </a:bodyPr>
          <a:lstStyle/>
          <a:p>
            <a:pPr marL="6350" marR="57785" indent="-6350">
              <a:lnSpc>
                <a:spcPct val="107000"/>
              </a:lnSpc>
              <a:spcAft>
                <a:spcPts val="0"/>
              </a:spcAft>
            </a:pPr>
            <a:r>
              <a:rPr lang="en-IN" b="1" kern="0" dirty="0">
                <a:solidFill>
                  <a:srgbClr val="000000"/>
                </a:solidFill>
                <a:latin typeface="Times New Roman" panose="02020603050405020304" pitchFamily="18" charset="0"/>
                <a:ea typeface="Times New Roman" panose="02020603050405020304" pitchFamily="18" charset="0"/>
              </a:rPr>
              <a:t>1.	Programmed data transfer scheme </a:t>
            </a:r>
            <a:r>
              <a:rPr lang="en-IN" b="1" dirty="0">
                <a:solidFill>
                  <a:srgbClr val="000000"/>
                </a:solidFill>
                <a:latin typeface="Times New Roman" panose="02020603050405020304" pitchFamily="18" charset="0"/>
                <a:ea typeface="Times New Roman" panose="02020603050405020304" pitchFamily="18" charset="0"/>
              </a:rPr>
              <a:t> </a:t>
            </a:r>
            <a:endParaRPr lang="en-IN" dirty="0">
              <a:solidFill>
                <a:srgbClr val="000000"/>
              </a:solidFill>
              <a:latin typeface="Times New Roman" panose="02020603050405020304" pitchFamily="18" charset="0"/>
              <a:ea typeface="Times New Roman" panose="02020603050405020304" pitchFamily="18" charset="0"/>
            </a:endParaRPr>
          </a:p>
        </p:txBody>
      </p:sp>
      <p:sp>
        <p:nvSpPr>
          <p:cNvPr id="4" name="Rectangle 3"/>
          <p:cNvSpPr/>
          <p:nvPr/>
        </p:nvSpPr>
        <p:spPr>
          <a:xfrm>
            <a:off x="4265704" y="232026"/>
            <a:ext cx="3384260" cy="369332"/>
          </a:xfrm>
          <a:prstGeom prst="rect">
            <a:avLst/>
          </a:prstGeom>
        </p:spPr>
        <p:txBody>
          <a:bodyPr wrap="none">
            <a:spAutoFit/>
          </a:bodyPr>
          <a:lstStyle/>
          <a:p>
            <a:r>
              <a:rPr lang="en-IN" b="1" kern="0" dirty="0">
                <a:solidFill>
                  <a:srgbClr val="C00000"/>
                </a:solidFill>
                <a:latin typeface="Times New Roman" panose="02020603050405020304" pitchFamily="18" charset="0"/>
                <a:ea typeface="Times New Roman" panose="02020603050405020304" pitchFamily="18" charset="0"/>
              </a:rPr>
              <a:t>DATA TRANSFER SCHEMES </a:t>
            </a:r>
            <a:endParaRPr lang="en-IN" dirty="0">
              <a:solidFill>
                <a:srgbClr val="C00000"/>
              </a:solidFill>
            </a:endParaRPr>
          </a:p>
        </p:txBody>
      </p:sp>
      <p:sp>
        <p:nvSpPr>
          <p:cNvPr id="5" name="Rectangle 4"/>
          <p:cNvSpPr/>
          <p:nvPr/>
        </p:nvSpPr>
        <p:spPr>
          <a:xfrm>
            <a:off x="1001395" y="601358"/>
            <a:ext cx="10924994" cy="973985"/>
          </a:xfrm>
          <a:prstGeom prst="rect">
            <a:avLst/>
          </a:prstGeom>
        </p:spPr>
        <p:txBody>
          <a:bodyPr wrap="square">
            <a:spAutoFit/>
          </a:bodyPr>
          <a:lstStyle/>
          <a:p>
            <a:pPr marL="285750" marR="57150" lvl="0" indent="-285750" fontAlgn="base">
              <a:spcAft>
                <a:spcPts val="55"/>
              </a:spcAft>
              <a:buClr>
                <a:srgbClr val="000000"/>
              </a:buClr>
              <a:buSzPts val="1100"/>
              <a:buFont typeface="Wingdings" panose="05000000000000000000" pitchFamily="2" charset="2"/>
              <a:buChar char="Ø"/>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To solve the problem of speed mismatch between microprocessor and I/O device</a:t>
            </a:r>
          </a:p>
          <a:p>
            <a:pPr marL="285750" marR="57150" lvl="0" indent="-285750" fontAlgn="base">
              <a:spcAft>
                <a:spcPts val="55"/>
              </a:spcAft>
              <a:buClr>
                <a:srgbClr val="000000"/>
              </a:buClr>
              <a:buSzPts val="1100"/>
              <a:buFont typeface="Wingdings" panose="05000000000000000000" pitchFamily="2" charset="2"/>
              <a:buChar char="Ø"/>
            </a:pPr>
            <a:endPar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57150" lvl="0" indent="-285750" fontAlgn="base">
              <a:spcAft>
                <a:spcPts val="55"/>
              </a:spcAft>
              <a:buClr>
                <a:srgbClr val="000000"/>
              </a:buClr>
              <a:buSzPts val="1100"/>
              <a:buFont typeface="Wingdings" panose="05000000000000000000" pitchFamily="2" charset="2"/>
              <a:buChar char="Ø"/>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number of data transfer techniques have been developed </a:t>
            </a:r>
          </a:p>
        </p:txBody>
      </p:sp>
      <p:sp>
        <p:nvSpPr>
          <p:cNvPr id="8" name="Rectangle 7"/>
          <p:cNvSpPr/>
          <p:nvPr/>
        </p:nvSpPr>
        <p:spPr>
          <a:xfrm>
            <a:off x="1001395" y="1621509"/>
            <a:ext cx="8364674" cy="369332"/>
          </a:xfrm>
          <a:prstGeom prst="rect">
            <a:avLst/>
          </a:prstGeom>
        </p:spPr>
        <p:txBody>
          <a:bodyPr wrap="square">
            <a:spAutoFit/>
          </a:bodyPr>
          <a:lstStyle/>
          <a:p>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data transfer schemes are classified into the following two categories: </a:t>
            </a:r>
            <a:endParaRPr lang="en-IN" dirty="0">
              <a:solidFill>
                <a:srgbClr val="002060"/>
              </a:solidFill>
            </a:endParaRPr>
          </a:p>
        </p:txBody>
      </p:sp>
      <p:sp>
        <p:nvSpPr>
          <p:cNvPr id="9" name="Rectangle 8"/>
          <p:cNvSpPr/>
          <p:nvPr/>
        </p:nvSpPr>
        <p:spPr>
          <a:xfrm>
            <a:off x="1242355" y="3311435"/>
            <a:ext cx="10840788" cy="973985"/>
          </a:xfrm>
          <a:prstGeom prst="rect">
            <a:avLst/>
          </a:prstGeom>
        </p:spPr>
        <p:txBody>
          <a:bodyPr wrap="square">
            <a:spAutoFit/>
          </a:bodyPr>
          <a:lstStyle/>
          <a:p>
            <a:pPr marL="285750" marR="57150" lvl="0" indent="-285750" fontAlgn="base">
              <a:lnSpc>
                <a:spcPct val="103000"/>
              </a:lnSpc>
              <a:spcAft>
                <a:spcPts val="55"/>
              </a:spcAft>
              <a:buClr>
                <a:srgbClr val="000000"/>
              </a:buClr>
              <a:buSzPts val="1100"/>
              <a:buFont typeface="Wingdings" panose="05000000000000000000" pitchFamily="2" charset="2"/>
              <a:buChar char="Ø"/>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Programmed data transfer scheme s are controlled by the CPU </a:t>
            </a:r>
          </a:p>
          <a:p>
            <a:pPr marL="285750" marR="57150" lvl="0" indent="-285750" fontAlgn="base">
              <a:lnSpc>
                <a:spcPct val="103000"/>
              </a:lnSpc>
              <a:spcAft>
                <a:spcPts val="55"/>
              </a:spcAft>
              <a:buClr>
                <a:srgbClr val="000000"/>
              </a:buClr>
              <a:buSzPts val="1100"/>
              <a:buFont typeface="Wingdings" panose="05000000000000000000" pitchFamily="2" charset="2"/>
              <a:buChar char="Ø"/>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are transferred from an I/O device to CPU (or to the memory through CPU) or vice versa </a:t>
            </a:r>
          </a:p>
          <a:p>
            <a:pPr marL="285750" marR="57150" lvl="0" indent="-285750" fontAlgn="base">
              <a:lnSpc>
                <a:spcPct val="103000"/>
              </a:lnSpc>
              <a:spcAft>
                <a:spcPts val="55"/>
              </a:spcAft>
              <a:buClr>
                <a:srgbClr val="000000"/>
              </a:buClr>
              <a:buSzPts val="1100"/>
              <a:buFont typeface="Wingdings" panose="05000000000000000000" pitchFamily="2" charset="2"/>
              <a:buChar char="Ø"/>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Programmed data transfer scheme are employed when small amount of data are to be transferred </a:t>
            </a:r>
          </a:p>
        </p:txBody>
      </p:sp>
      <p:sp>
        <p:nvSpPr>
          <p:cNvPr id="10" name="Rectangle 9"/>
          <p:cNvSpPr/>
          <p:nvPr/>
        </p:nvSpPr>
        <p:spPr>
          <a:xfrm>
            <a:off x="1370807" y="4870466"/>
            <a:ext cx="10443074" cy="973985"/>
          </a:xfrm>
          <a:prstGeom prst="rect">
            <a:avLst/>
          </a:prstGeom>
        </p:spPr>
        <p:txBody>
          <a:bodyPr wrap="square">
            <a:spAutoFit/>
          </a:bodyPr>
          <a:lstStyle/>
          <a:p>
            <a:pPr marL="342900" marR="57150" lvl="0" indent="-342900" fontAlgn="base">
              <a:lnSpc>
                <a:spcPct val="103000"/>
              </a:lnSpc>
              <a:spcAft>
                <a:spcPts val="55"/>
              </a:spcAft>
              <a:buClr>
                <a:srgbClr val="000000"/>
              </a:buClr>
              <a:buSzPts val="1100"/>
              <a:buFont typeface="+mj-lt"/>
              <a:buAutoNum type="arabicPeriod"/>
            </a:pPr>
            <a:r>
              <a:rPr lang="en-IN" b="1" dirty="0">
                <a:solidFill>
                  <a:srgbClr val="00206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Synchronous data transfer scheme </a:t>
            </a:r>
          </a:p>
          <a:p>
            <a:pPr marL="342900" marR="57150" lvl="0" indent="-342900" fontAlgn="base">
              <a:lnSpc>
                <a:spcPct val="103000"/>
              </a:lnSpc>
              <a:spcAft>
                <a:spcPts val="55"/>
              </a:spcAft>
              <a:buClr>
                <a:srgbClr val="000000"/>
              </a:buClr>
              <a:buSzPts val="1100"/>
              <a:buFont typeface="+mj-lt"/>
              <a:buAutoNum type="arabicPeriod"/>
            </a:pPr>
            <a:r>
              <a:rPr lang="en-IN" b="1" dirty="0">
                <a:solidFill>
                  <a:srgbClr val="00206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Asynchronous data transfer scheme </a:t>
            </a:r>
          </a:p>
          <a:p>
            <a:pPr marL="342900" marR="57150" lvl="0" indent="-342900" fontAlgn="base">
              <a:lnSpc>
                <a:spcPct val="103000"/>
              </a:lnSpc>
              <a:spcAft>
                <a:spcPts val="55"/>
              </a:spcAft>
              <a:buClr>
                <a:srgbClr val="000000"/>
              </a:buClr>
              <a:buSzPts val="1100"/>
              <a:buFont typeface="+mj-lt"/>
              <a:buAutoNum type="arabicPeriod"/>
            </a:pPr>
            <a:r>
              <a:rPr lang="en-IN" b="1" dirty="0">
                <a:solidFill>
                  <a:srgbClr val="00206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Interrupt driven data transfer scheme </a:t>
            </a:r>
          </a:p>
        </p:txBody>
      </p:sp>
      <p:sp>
        <p:nvSpPr>
          <p:cNvPr id="11" name="Rectangle 10"/>
          <p:cNvSpPr/>
          <p:nvPr/>
        </p:nvSpPr>
        <p:spPr>
          <a:xfrm>
            <a:off x="1214051" y="4428496"/>
            <a:ext cx="10072257" cy="358944"/>
          </a:xfrm>
          <a:prstGeom prst="rect">
            <a:avLst/>
          </a:prstGeom>
        </p:spPr>
        <p:txBody>
          <a:bodyPr wrap="square">
            <a:spAutoFit/>
          </a:bodyPr>
          <a:lstStyle/>
          <a:p>
            <a:pPr marR="57150" lvl="0" fontAlgn="base">
              <a:lnSpc>
                <a:spcPct val="103000"/>
              </a:lnSpc>
              <a:spcAft>
                <a:spcPts val="55"/>
              </a:spcAft>
              <a:buClr>
                <a:srgbClr val="000000"/>
              </a:buClr>
              <a:buSzPts val="1100"/>
            </a:pPr>
            <a:r>
              <a:rPr lang="en-IN"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programmed data transfer schemes are classified into the following three categories: </a:t>
            </a:r>
          </a:p>
        </p:txBody>
      </p:sp>
    </p:spTree>
    <p:extLst>
      <p:ext uri="{BB962C8B-B14F-4D97-AF65-F5344CB8AC3E}">
        <p14:creationId xmlns:p14="http://schemas.microsoft.com/office/powerpoint/2010/main" val="126816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P spid="9" grpId="0"/>
      <p:bldP spid="10"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40038" y="312420"/>
            <a:ext cx="3506470" cy="521970"/>
          </a:xfrm>
          <a:prstGeom prst="rect">
            <a:avLst/>
          </a:prstGeom>
          <a:noFill/>
        </p:spPr>
        <p:txBody>
          <a:bodyPr wrap="none" rtlCol="0">
            <a:spAutoFit/>
          </a:bodyPr>
          <a:lstStyle/>
          <a:p>
            <a:pPr algn="just" eaLnBrk="1" hangingPunct="1">
              <a:spcAft>
                <a:spcPts val="1050"/>
              </a:spcAft>
              <a:buNone/>
            </a:pPr>
            <a:r>
              <a:rPr sz="2800" i="1" u="sng" dirty="0">
                <a:solidFill>
                  <a:srgbClr val="C00000"/>
                </a:solidFill>
                <a:latin typeface="Calibri" panose="020F0502020204030204" pitchFamily="34" charset="0"/>
                <a:sym typeface="+mn-ea"/>
              </a:rPr>
              <a:t>Data transfer schemes:</a:t>
            </a:r>
            <a:endParaRPr lang="en-US" sz="2800" i="1" u="sng" dirty="0">
              <a:solidFill>
                <a:srgbClr val="C00000"/>
              </a:solidFill>
              <a:latin typeface="Calibri" panose="020F0502020204030204" pitchFamily="34" charset="0"/>
              <a:sym typeface="+mn-ea"/>
            </a:endParaRPr>
          </a:p>
        </p:txBody>
      </p:sp>
      <p:sp>
        <p:nvSpPr>
          <p:cNvPr id="6" name="Text Box 5"/>
          <p:cNvSpPr txBox="1"/>
          <p:nvPr/>
        </p:nvSpPr>
        <p:spPr>
          <a:xfrm>
            <a:off x="1260293" y="928188"/>
            <a:ext cx="10643235" cy="4008755"/>
          </a:xfrm>
          <a:prstGeom prst="rect">
            <a:avLst/>
          </a:prstGeom>
          <a:noFill/>
        </p:spPr>
        <p:txBody>
          <a:bodyPr wrap="square" rtlCol="0" anchor="t">
            <a:spAutoFit/>
          </a:bodyPr>
          <a:lstStyle/>
          <a:p>
            <a:pPr algn="just" eaLnBrk="1" hangingPunct="1">
              <a:lnSpc>
                <a:spcPts val="2350"/>
              </a:lnSpc>
              <a:buClrTx/>
              <a:buSzTx/>
              <a:buNone/>
            </a:pPr>
            <a:r>
              <a:rPr lang="en-US" b="1" dirty="0">
                <a:solidFill>
                  <a:srgbClr val="C00000"/>
                </a:solidFill>
                <a:latin typeface="Calibri" panose="020F0502020204030204" pitchFamily="34" charset="0"/>
                <a:sym typeface="+mn-ea"/>
              </a:rPr>
              <a:t>1. </a:t>
            </a:r>
            <a:r>
              <a:rPr b="1" dirty="0">
                <a:solidFill>
                  <a:srgbClr val="C00000"/>
                </a:solidFill>
                <a:latin typeface="Calibri" panose="020F0502020204030204" pitchFamily="34" charset="0"/>
                <a:sym typeface="+mn-ea"/>
              </a:rPr>
              <a:t>Asynchronous:</a:t>
            </a:r>
            <a:endParaRPr b="1" dirty="0">
              <a:solidFill>
                <a:srgbClr val="C0000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Asynchronous formats are character oriented.</a:t>
            </a:r>
            <a:endParaRPr b="1" dirty="0">
              <a:solidFill>
                <a:srgbClr val="00206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In this type the bits or character or data word are sent at constant rate, but characters can come </a:t>
            </a:r>
          </a:p>
          <a:p>
            <a:pPr algn="just" eaLnBrk="1" hangingPunct="1">
              <a:lnSpc>
                <a:spcPts val="2350"/>
              </a:lnSpc>
              <a:buClrTx/>
              <a:buSzTx/>
              <a:buNone/>
            </a:pPr>
            <a:r>
              <a:rPr lang="en-US" b="1" dirty="0">
                <a:solidFill>
                  <a:srgbClr val="002060"/>
                </a:solidFill>
                <a:latin typeface="Calibri" panose="020F0502020204030204" pitchFamily="34" charset="0"/>
                <a:sym typeface="+mn-ea"/>
              </a:rPr>
              <a:t>      </a:t>
            </a:r>
            <a:r>
              <a:rPr b="1" dirty="0">
                <a:solidFill>
                  <a:srgbClr val="002060"/>
                </a:solidFill>
                <a:latin typeface="Calibri" panose="020F0502020204030204" pitchFamily="34" charset="0"/>
                <a:sym typeface="+mn-ea"/>
              </a:rPr>
              <a:t>at any rate (asynchronously) as long as they do not overlap.</a:t>
            </a:r>
            <a:endParaRPr b="1" dirty="0">
              <a:solidFill>
                <a:srgbClr val="00206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When no characters are being sent a line stays high at logic1 called mark, logic0 is called space.</a:t>
            </a:r>
            <a:endParaRPr b="1" dirty="0">
              <a:solidFill>
                <a:srgbClr val="00206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The beginning of a character is indicated by start bit which is always low.</a:t>
            </a:r>
            <a:endParaRPr b="1" dirty="0">
              <a:solidFill>
                <a:srgbClr val="00206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This is used to synchronize the transmitter and receiver.</a:t>
            </a:r>
            <a:endParaRPr b="1" dirty="0">
              <a:solidFill>
                <a:srgbClr val="00206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After the start bit the data bits are sent with least significant bit first followed by one or more stop bits </a:t>
            </a:r>
            <a:r>
              <a:rPr lang="en-US" b="1" dirty="0">
                <a:solidFill>
                  <a:srgbClr val="002060"/>
                </a:solidFill>
                <a:latin typeface="Calibri" panose="020F0502020204030204" pitchFamily="34" charset="0"/>
                <a:sym typeface="+mn-ea"/>
              </a:rPr>
              <a:t>      </a:t>
            </a:r>
            <a:r>
              <a:rPr b="1" dirty="0">
                <a:solidFill>
                  <a:srgbClr val="002060"/>
                </a:solidFill>
                <a:latin typeface="Calibri" panose="020F0502020204030204" pitchFamily="34" charset="0"/>
                <a:sym typeface="+mn-ea"/>
              </a:rPr>
              <a:t>(active high).</a:t>
            </a:r>
            <a:endParaRPr b="1" dirty="0">
              <a:solidFill>
                <a:srgbClr val="00206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The stop bits indicate the end of character.</a:t>
            </a:r>
            <a:endParaRPr b="1" dirty="0">
              <a:solidFill>
                <a:srgbClr val="002060"/>
              </a:solidFill>
              <a:latin typeface="Calibri" panose="020F0502020204030204" pitchFamily="34" charset="0"/>
            </a:endParaRPr>
          </a:p>
          <a:p>
            <a:pPr algn="just" eaLnBrk="1" hangingPunct="1">
              <a:lnSpc>
                <a:spcPts val="2350"/>
              </a:lnSpc>
              <a:buClrTx/>
              <a:buSzTx/>
              <a:buNone/>
            </a:pPr>
            <a:r>
              <a:rPr b="1" dirty="0">
                <a:solidFill>
                  <a:srgbClr val="002060"/>
                </a:solidFill>
                <a:latin typeface="Calibri" panose="020F0502020204030204" pitchFamily="34" charset="0"/>
                <a:sym typeface="+mn-ea"/>
              </a:rPr>
              <a:t>&gt;    The combination of start b</a:t>
            </a:r>
            <a:r>
              <a:rPr lang="en-US" b="1" dirty="0">
                <a:solidFill>
                  <a:srgbClr val="002060"/>
                </a:solidFill>
                <a:latin typeface="Calibri" panose="020F0502020204030204" pitchFamily="34" charset="0"/>
                <a:sym typeface="+mn-ea"/>
              </a:rPr>
              <a:t>I</a:t>
            </a:r>
            <a:r>
              <a:rPr b="1" dirty="0">
                <a:solidFill>
                  <a:srgbClr val="002060"/>
                </a:solidFill>
                <a:latin typeface="Calibri" panose="020F0502020204030204" pitchFamily="34" charset="0"/>
                <a:sym typeface="+mn-ea"/>
              </a:rPr>
              <a:t>t character and stop bits is known as frame.</a:t>
            </a:r>
          </a:p>
          <a:p>
            <a:pPr algn="just" eaLnBrk="1" hangingPunct="1">
              <a:lnSpc>
                <a:spcPts val="2350"/>
              </a:lnSpc>
              <a:buClrTx/>
              <a:buSzTx/>
              <a:buNone/>
            </a:pPr>
            <a:r>
              <a:rPr b="1" dirty="0">
                <a:solidFill>
                  <a:srgbClr val="002060"/>
                </a:solidFill>
                <a:latin typeface="Calibri" panose="020F0502020204030204" pitchFamily="34" charset="0"/>
                <a:sym typeface="+mn-ea"/>
              </a:rPr>
              <a:t>The start and stop bits carry no information, but are required because of asynchronous nature of data.</a:t>
            </a:r>
            <a:endParaRPr b="1" dirty="0">
              <a:solidFill>
                <a:srgbClr val="002060"/>
              </a:solidFill>
              <a:latin typeface="Calibri" panose="020F0502020204030204" pitchFamily="34" charset="0"/>
            </a:endParaRPr>
          </a:p>
          <a:p>
            <a:pPr algn="just" eaLnBrk="1" hangingPunct="1">
              <a:lnSpc>
                <a:spcPts val="2350"/>
              </a:lnSpc>
              <a:buClrTx/>
              <a:buSzTx/>
              <a:buNone/>
            </a:pPr>
            <a:endParaRPr lang="en-US" b="1" dirty="0">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 Box 101"/>
          <p:cNvSpPr txBox="1"/>
          <p:nvPr/>
        </p:nvSpPr>
        <p:spPr>
          <a:xfrm>
            <a:off x="980440" y="1080135"/>
            <a:ext cx="10601325" cy="37077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a:lnSpc>
                <a:spcPts val="2350"/>
              </a:lnSpc>
              <a:buClrTx/>
              <a:buSzTx/>
              <a:buFont typeface="Wingdings" panose="05000000000000000000" charset="0"/>
              <a:buChar char="Ø"/>
            </a:pPr>
            <a:r>
              <a:rPr sz="2400" b="1" dirty="0">
                <a:solidFill>
                  <a:srgbClr val="C00000"/>
                </a:solidFill>
                <a:latin typeface="Calibri" panose="020F0502020204030204" pitchFamily="34" charset="0"/>
              </a:rPr>
              <a:t>Synchronous:</a:t>
            </a:r>
          </a:p>
          <a:p>
            <a:pPr marL="342900" indent="-342900" algn="just">
              <a:lnSpc>
                <a:spcPts val="2350"/>
              </a:lnSpc>
              <a:buClrTx/>
              <a:buSzTx/>
              <a:buFont typeface="Wingdings" panose="05000000000000000000" charset="0"/>
              <a:buChar char="Ø"/>
            </a:pPr>
            <a:r>
              <a:rPr b="1" dirty="0">
                <a:solidFill>
                  <a:srgbClr val="002060"/>
                </a:solidFill>
                <a:latin typeface="Calibri" panose="020F0502020204030204" pitchFamily="34" charset="0"/>
                <a:sym typeface="+mn-ea"/>
              </a:rPr>
              <a:t>The start and stop bits in each frame of asynchronous format represents wasted overhead bytes that reduce overall character rate.</a:t>
            </a:r>
          </a:p>
          <a:p>
            <a:pPr marL="342900" indent="-342900" algn="just">
              <a:lnSpc>
                <a:spcPts val="2350"/>
              </a:lnSpc>
              <a:buClrTx/>
              <a:buSzTx/>
              <a:buFont typeface="Wingdings" panose="05000000000000000000" charset="0"/>
              <a:buChar char="Ø"/>
            </a:pPr>
            <a:endParaRPr b="1" dirty="0">
              <a:solidFill>
                <a:srgbClr val="002060"/>
              </a:solidFill>
              <a:latin typeface="Calibri" panose="020F0502020204030204" pitchFamily="34" charset="0"/>
              <a:sym typeface="+mn-ea"/>
            </a:endParaRPr>
          </a:p>
          <a:p>
            <a:pPr marL="342900" indent="-342900" algn="just">
              <a:lnSpc>
                <a:spcPts val="2350"/>
              </a:lnSpc>
              <a:buClrTx/>
              <a:buSzTx/>
              <a:buFont typeface="Wingdings" panose="05000000000000000000" charset="0"/>
              <a:buChar char="Ø"/>
            </a:pPr>
            <a:r>
              <a:rPr b="1" dirty="0">
                <a:solidFill>
                  <a:srgbClr val="002060"/>
                </a:solidFill>
                <a:latin typeface="Calibri" panose="020F0502020204030204" pitchFamily="34" charset="0"/>
                <a:sym typeface="+mn-ea"/>
              </a:rPr>
              <a:t>These start and stop bits can be eliminated by synchronizing receiver and transmitter.</a:t>
            </a:r>
          </a:p>
          <a:p>
            <a:pPr marL="342900" indent="-342900" algn="just">
              <a:lnSpc>
                <a:spcPts val="2350"/>
              </a:lnSpc>
              <a:buClrTx/>
              <a:buSzTx/>
              <a:buFont typeface="Wingdings" panose="05000000000000000000" charset="0"/>
              <a:buChar char="Ø"/>
            </a:pPr>
            <a:endParaRPr b="1" dirty="0">
              <a:solidFill>
                <a:srgbClr val="002060"/>
              </a:solidFill>
              <a:latin typeface="Calibri" panose="020F0502020204030204" pitchFamily="34" charset="0"/>
              <a:sym typeface="+mn-ea"/>
            </a:endParaRPr>
          </a:p>
          <a:p>
            <a:pPr marL="342900" indent="-342900" algn="just">
              <a:lnSpc>
                <a:spcPts val="2350"/>
              </a:lnSpc>
              <a:buClrTx/>
              <a:buSzTx/>
              <a:buFont typeface="Wingdings" panose="05000000000000000000" charset="0"/>
              <a:buChar char="Ø"/>
            </a:pPr>
            <a:r>
              <a:rPr b="1" dirty="0">
                <a:solidFill>
                  <a:srgbClr val="002060"/>
                </a:solidFill>
                <a:latin typeface="Calibri" panose="020F0502020204030204" pitchFamily="34" charset="0"/>
                <a:sym typeface="+mn-ea"/>
              </a:rPr>
              <a:t>They can be synchronized by having a common clock signal.</a:t>
            </a:r>
          </a:p>
          <a:p>
            <a:pPr marL="342900" indent="-342900" algn="just">
              <a:lnSpc>
                <a:spcPts val="2350"/>
              </a:lnSpc>
              <a:buClrTx/>
              <a:buSzTx/>
              <a:buFont typeface="Wingdings" panose="05000000000000000000" charset="0"/>
              <a:buChar char="Ø"/>
            </a:pPr>
            <a:endParaRPr b="1" dirty="0">
              <a:solidFill>
                <a:srgbClr val="002060"/>
              </a:solidFill>
              <a:latin typeface="Calibri" panose="020F0502020204030204" pitchFamily="34" charset="0"/>
              <a:sym typeface="+mn-ea"/>
            </a:endParaRPr>
          </a:p>
          <a:p>
            <a:pPr marL="342900" indent="-342900" algn="just">
              <a:lnSpc>
                <a:spcPts val="2350"/>
              </a:lnSpc>
              <a:buClrTx/>
              <a:buSzTx/>
              <a:buFont typeface="Wingdings" panose="05000000000000000000" charset="0"/>
              <a:buChar char="Ø"/>
            </a:pPr>
            <a:r>
              <a:rPr b="1" dirty="0">
                <a:solidFill>
                  <a:srgbClr val="002060"/>
                </a:solidFill>
                <a:latin typeface="Calibri" panose="020F0502020204030204" pitchFamily="34" charset="0"/>
                <a:sym typeface="+mn-ea"/>
              </a:rPr>
              <a:t>Such a communication is called synchronous serial communication.</a:t>
            </a:r>
          </a:p>
          <a:p>
            <a:pPr marL="342900" indent="-342900" algn="just">
              <a:lnSpc>
                <a:spcPts val="2350"/>
              </a:lnSpc>
              <a:buClrTx/>
              <a:buSzTx/>
              <a:buFont typeface="Wingdings" panose="05000000000000000000" charset="0"/>
              <a:buChar char="Ø"/>
            </a:pPr>
            <a:endParaRPr b="1" dirty="0">
              <a:solidFill>
                <a:srgbClr val="002060"/>
              </a:solidFill>
              <a:latin typeface="Calibri" panose="020F0502020204030204" pitchFamily="34" charset="0"/>
              <a:sym typeface="+mn-ea"/>
            </a:endParaRPr>
          </a:p>
          <a:p>
            <a:pPr marL="342900" indent="-342900" algn="just">
              <a:lnSpc>
                <a:spcPts val="2350"/>
              </a:lnSpc>
              <a:buClrTx/>
              <a:buSzTx/>
              <a:buFont typeface="Wingdings" panose="05000000000000000000" charset="0"/>
              <a:buChar char="Ø"/>
            </a:pPr>
            <a:r>
              <a:rPr b="1" dirty="0">
                <a:solidFill>
                  <a:srgbClr val="002060"/>
                </a:solidFill>
                <a:latin typeface="Calibri" panose="020F0502020204030204" pitchFamily="34" charset="0"/>
                <a:sym typeface="+mn-ea"/>
              </a:rPr>
              <a:t>In this transmission synchronous bits are inserted instead of start and stop bits</a:t>
            </a:r>
            <a:endParaRPr lang="en-US" sz="1100" b="0">
              <a:latin typeface="Wingdings" panose="05000000000000000000" charset="0"/>
            </a:endParaRPr>
          </a:p>
          <a:p>
            <a:endParaRPr b="1" dirty="0">
              <a:solidFill>
                <a:srgbClr val="00206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2"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p:cNvPicPr>
            <a:picLocks noGrp="1" noChangeAspect="1"/>
          </p:cNvPicPr>
          <p:nvPr>
            <p:ph sz="half" idx="1"/>
          </p:nvPr>
        </p:nvPicPr>
        <p:blipFill>
          <a:blip r:embed="rId2"/>
          <a:stretch>
            <a:fillRect/>
          </a:stretch>
        </p:blipFill>
        <p:spPr>
          <a:xfrm>
            <a:off x="1560195" y="0"/>
            <a:ext cx="9001125" cy="2488565"/>
          </a:xfrm>
          <a:prstGeom prst="rect">
            <a:avLst/>
          </a:prstGeom>
          <a:noFill/>
          <a:ln w="9525">
            <a:noFill/>
          </a:ln>
        </p:spPr>
      </p:pic>
      <p:pic>
        <p:nvPicPr>
          <p:cNvPr id="5" name="image2.jpeg"/>
          <p:cNvPicPr>
            <a:picLocks noGrp="1" noChangeAspect="1"/>
          </p:cNvPicPr>
          <p:nvPr>
            <p:ph sz="half" idx="2"/>
          </p:nvPr>
        </p:nvPicPr>
        <p:blipFill>
          <a:blip r:embed="rId3" cstate="print"/>
          <a:stretch>
            <a:fillRect/>
          </a:stretch>
        </p:blipFill>
        <p:spPr>
          <a:xfrm>
            <a:off x="2077720" y="2588895"/>
            <a:ext cx="6819265" cy="4145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904240" y="438150"/>
          <a:ext cx="10429240" cy="5242560"/>
        </p:xfrm>
        <a:graphic>
          <a:graphicData uri="http://schemas.openxmlformats.org/drawingml/2006/table">
            <a:tbl>
              <a:tblPr firstRow="1" bandRow="1">
                <a:tableStyleId>{5940675A-B579-460E-94D1-54222C63F5DA}</a:tableStyleId>
              </a:tblPr>
              <a:tblGrid>
                <a:gridCol w="76200">
                  <a:extLst>
                    <a:ext uri="{9D8B030D-6E8A-4147-A177-3AD203B41FA5}">
                      <a16:colId xmlns:a16="http://schemas.microsoft.com/office/drawing/2014/main" val="20000"/>
                    </a:ext>
                  </a:extLst>
                </a:gridCol>
                <a:gridCol w="681990">
                  <a:extLst>
                    <a:ext uri="{9D8B030D-6E8A-4147-A177-3AD203B41FA5}">
                      <a16:colId xmlns:a16="http://schemas.microsoft.com/office/drawing/2014/main" val="20001"/>
                    </a:ext>
                  </a:extLst>
                </a:gridCol>
                <a:gridCol w="3748405">
                  <a:extLst>
                    <a:ext uri="{9D8B030D-6E8A-4147-A177-3AD203B41FA5}">
                      <a16:colId xmlns:a16="http://schemas.microsoft.com/office/drawing/2014/main" val="20002"/>
                    </a:ext>
                  </a:extLst>
                </a:gridCol>
                <a:gridCol w="5922645">
                  <a:extLst>
                    <a:ext uri="{9D8B030D-6E8A-4147-A177-3AD203B41FA5}">
                      <a16:colId xmlns:a16="http://schemas.microsoft.com/office/drawing/2014/main" val="20003"/>
                    </a:ext>
                  </a:extLst>
                </a:gridCol>
              </a:tblGrid>
              <a:tr h="401955">
                <a:tc>
                  <a:txBody>
                    <a:bodyPr/>
                    <a:lstStyle/>
                    <a:p>
                      <a:pPr indent="0">
                        <a:buNone/>
                      </a:pP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800" b="1">
                          <a:solidFill>
                            <a:srgbClr val="C00000"/>
                          </a:solidFill>
                          <a:latin typeface="Calibri" panose="020F0502020204030204" pitchFamily="34" charset="0"/>
                          <a:cs typeface="Calibri" panose="020F0502020204030204" pitchFamily="34" charset="0"/>
                        </a:rPr>
                        <a:t>S.No</a:t>
                      </a:r>
                      <a:endParaRPr lang="en-US" sz="1800" b="1">
                        <a:solidFill>
                          <a:srgbClr val="C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C00000"/>
                          </a:solidFill>
                          <a:latin typeface="Calibri" panose="020F0502020204030204" pitchFamily="34" charset="0"/>
                          <a:cs typeface="Calibri" panose="020F0502020204030204" pitchFamily="34" charset="0"/>
                        </a:rPr>
                        <a:t>Asynchronous</a:t>
                      </a:r>
                      <a:endParaRPr lang="en-US" sz="1800" b="1">
                        <a:solidFill>
                          <a:srgbClr val="C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C00000"/>
                          </a:solidFill>
                          <a:latin typeface="Calibri" panose="020F0502020204030204" pitchFamily="34" charset="0"/>
                          <a:cs typeface="Calibri" panose="020F0502020204030204" pitchFamily="34" charset="0"/>
                        </a:rPr>
                        <a:t>Synchronous</a:t>
                      </a:r>
                      <a:endParaRPr lang="en-US" sz="1800" b="1">
                        <a:solidFill>
                          <a:srgbClr val="C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4030">
                <a:tc>
                  <a:txBody>
                    <a:bodyPr/>
                    <a:lstStyle/>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1.</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pitchFamily="34" charset="0"/>
                          <a:cs typeface="Calibri" panose="020F0502020204030204" pitchFamily="34" charset="0"/>
                        </a:rPr>
                        <a:t>Transmitters and receivers are notsynchronizedby clock.</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Transmittersandreceiversaresynchronizedbyclock.</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665">
                <a:tc>
                  <a:txBody>
                    <a:bodyPr/>
                    <a:lstStyle/>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2.</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pitchFamily="34" charset="0"/>
                          <a:cs typeface="Calibri" panose="020F0502020204030204" pitchFamily="34" charset="0"/>
                        </a:rPr>
                        <a:t>Bits of data are transmitted at constantrate.</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Databitsaretransmittedwithsynchronizationofclock.</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4030">
                <a:tc>
                  <a:txBody>
                    <a:bodyPr/>
                    <a:lstStyle/>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3.</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pitchFamily="34" charset="0"/>
                          <a:cs typeface="Calibri" panose="020F0502020204030204" pitchFamily="34" charset="0"/>
                        </a:rPr>
                        <a:t>Character may arrive at any rate atreceiver.</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Characterisreceivedatconstantrate.</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9565">
                <a:tc>
                  <a:txBody>
                    <a:bodyPr/>
                    <a:lstStyle/>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4.</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dirty="0" err="1">
                          <a:latin typeface="Calibri" panose="020F0502020204030204" pitchFamily="34" charset="0"/>
                          <a:cs typeface="Calibri" panose="020F0502020204030204" pitchFamily="34" charset="0"/>
                        </a:rPr>
                        <a:t>Datatransferischaracteroriented</a:t>
                      </a:r>
                      <a:r>
                        <a:rPr lang="en-US" sz="1800" b="0" dirty="0">
                          <a:latin typeface="Calibri" panose="020F0502020204030204" pitchFamily="34" charset="0"/>
                          <a:cs typeface="Calibri" panose="020F0502020204030204" pitchFamily="34" charset="0"/>
                        </a:rPr>
                        <a:t>.</a:t>
                      </a:r>
                      <a:endParaRPr lang="en-US" sz="1800" b="0" dirty="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Datatransfertakesplaceinblocks</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8970">
                <a:tc>
                  <a:txBody>
                    <a:bodyPr/>
                    <a:lstStyle/>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5.</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Start and stop bits are required toestablish communication of eachcharacter.</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Start and stop bits are not required to establish communication ofeach character. Synchronization bits are required to transfer thedatablock.</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4030">
                <a:tc>
                  <a:txBody>
                    <a:bodyPr/>
                    <a:lstStyle/>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6.</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r>
                        <a:rPr lang="en-US" sz="1800" b="0">
                          <a:latin typeface="Calibri" panose="020F0502020204030204" pitchFamily="34" charset="0"/>
                          <a:cs typeface="Calibri" panose="020F0502020204030204" pitchFamily="34" charset="0"/>
                        </a:rPr>
                        <a:t>Used in low-speed transmission at aboutspeedless than20Kbits/sec.</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0">
                          <a:latin typeface="Calibri" panose="020F0502020204030204" pitchFamily="34" charset="0"/>
                          <a:cs typeface="Calibri" panose="020F0502020204030204" pitchFamily="34" charset="0"/>
                        </a:rPr>
                        <a:t>Usedinhighspeedtransmissions.</a:t>
                      </a:r>
                      <a:endParaRPr lang="en-US" sz="1800" b="0">
                        <a:latin typeface="Calibri" panose="020F0502020204030204" pitchFamily="34" charset="0"/>
                        <a:ea typeface="Calibri" panose="020F0502020204030204" pitchFamily="34" charset="0"/>
                        <a:cs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r h="1493520">
                <a:tc gridSpan="4">
                  <a:txBody>
                    <a:bodyPr/>
                    <a:lstStyle/>
                    <a:p>
                      <a:pPr indent="0">
                        <a:buNone/>
                      </a:pPr>
                      <a:endParaRPr lang="en-US" sz="1100" b="0" dirty="0">
                        <a:latin typeface="Wingdings" panose="05000000000000000000" charset="0"/>
                        <a:ea typeface="Wingdings" panose="05000000000000000000" charset="0"/>
                        <a:cs typeface="Wingdings" panose="05000000000000000000"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T cap="flat">
                      <a:noFill/>
                    </a:lnT>
                    <a:lnB w="12700" cap="flat" cmpd="sng">
                      <a:solidFill>
                        <a:srgbClr val="000000"/>
                      </a:solidFill>
                      <a:prstDash val="solid"/>
                      <a:headEnd type="none" w="med" len="med"/>
                      <a:tailEnd type="none" w="med" len="med"/>
                    </a:lnB>
                  </a:tcPr>
                </a:tc>
                <a:tc hMerge="1">
                  <a:txBody>
                    <a:bodyPr/>
                    <a:lstStyle/>
                    <a:p>
                      <a:endParaRPr lang="en-US"/>
                    </a:p>
                  </a:txBody>
                  <a:tcPr>
                    <a:lnT cap="flat">
                      <a:noFill/>
                    </a:lnT>
                    <a:lnB w="12700" cap="flat" cmpd="sng">
                      <a:solidFill>
                        <a:srgbClr val="000000"/>
                      </a:solidFill>
                      <a:prstDash val="solid"/>
                      <a:headEnd type="none" w="med" len="med"/>
                      <a:tailEnd type="none" w="med" len="med"/>
                    </a:lnB>
                  </a:tcPr>
                </a:tc>
                <a:tc hMerge="1">
                  <a:txBody>
                    <a:bodyPr/>
                    <a:lstStyle/>
                    <a:p>
                      <a:endParaRPr lang="en-US"/>
                    </a:p>
                  </a:txBody>
                  <a:tcPr>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p:nvPr/>
        </p:nvPicPr>
        <p:blipFill>
          <a:blip r:embed="rId2"/>
          <a:stretch>
            <a:fillRect/>
          </a:stretch>
        </p:blipFill>
        <p:spPr>
          <a:xfrm flipV="1">
            <a:off x="904240" y="4123055"/>
            <a:ext cx="10429240" cy="78740"/>
          </a:xfrm>
          <a:prstGeom prst="rect">
            <a:avLst/>
          </a:prstGeom>
          <a:noFill/>
          <a:ln w="9525">
            <a:noFill/>
          </a:ln>
        </p:spPr>
      </p:pic>
      <p:sp>
        <p:nvSpPr>
          <p:cNvPr id="7" name="Text Box 6"/>
          <p:cNvSpPr txBox="1"/>
          <p:nvPr/>
        </p:nvSpPr>
        <p:spPr>
          <a:xfrm>
            <a:off x="1115695" y="4401820"/>
            <a:ext cx="9994900" cy="1014730"/>
          </a:xfrm>
          <a:prstGeom prst="rect">
            <a:avLst/>
          </a:prstGeom>
          <a:noFill/>
        </p:spPr>
        <p:txBody>
          <a:bodyPr wrap="square" rtlCol="0">
            <a:spAutoFit/>
          </a:bodyPr>
          <a:lstStyle/>
          <a:p>
            <a:pPr indent="0" algn="l">
              <a:buNone/>
            </a:pPr>
            <a:r>
              <a:rPr lang="en-US" sz="2000" dirty="0">
                <a:solidFill>
                  <a:srgbClr val="C00000"/>
                </a:solidFill>
                <a:latin typeface="Calibri" panose="020F0502020204030204" pitchFamily="34" charset="0"/>
                <a:cs typeface="Calibri" panose="020F0502020204030204" pitchFamily="34" charset="0"/>
                <a:sym typeface="+mn-ea"/>
              </a:rPr>
              <a:t>RATE OF TRANSMISSION (BAUD RATE)</a:t>
            </a:r>
          </a:p>
          <a:p>
            <a:pPr indent="0" algn="l">
              <a:buNone/>
            </a:pPr>
            <a:r>
              <a:rPr lang="en-US" sz="2000" dirty="0">
                <a:latin typeface="Calibri" panose="020F0502020204030204" pitchFamily="34" charset="0"/>
                <a:cs typeface="Calibri" panose="020F0502020204030204" pitchFamily="34" charset="0"/>
                <a:sym typeface="+mn-ea"/>
              </a:rPr>
              <a:t>The data rate can be expressed as bit/sec  or  character/sec.</a:t>
            </a:r>
          </a:p>
          <a:p>
            <a:pPr indent="0" algn="l">
              <a:buNone/>
            </a:pPr>
            <a:r>
              <a:rPr lang="en-US" sz="2000" dirty="0">
                <a:latin typeface="Calibri" panose="020F0502020204030204" pitchFamily="34" charset="0"/>
                <a:cs typeface="Calibri" panose="020F0502020204030204" pitchFamily="34" charset="0"/>
                <a:sym typeface="+mn-ea"/>
              </a:rPr>
              <a:t>The term bit/sec is also called </a:t>
            </a:r>
            <a:r>
              <a:rPr lang="en-US" sz="2000" b="1" dirty="0" err="1">
                <a:gradFill>
                  <a:gsLst>
                    <a:gs pos="0">
                      <a:srgbClr val="012D86"/>
                    </a:gs>
                    <a:gs pos="100000">
                      <a:srgbClr val="0E2557"/>
                    </a:gs>
                  </a:gsLst>
                  <a:lin scaled="0"/>
                </a:gradFill>
                <a:latin typeface="Calibri" panose="020F0502020204030204" pitchFamily="34" charset="0"/>
                <a:cs typeface="Calibri" panose="020F0502020204030204" pitchFamily="34" charset="0"/>
                <a:sym typeface="+mn-ea"/>
              </a:rPr>
              <a:t>baudrate</a:t>
            </a:r>
            <a:r>
              <a:rPr lang="en-US" sz="2000" b="1" dirty="0">
                <a:gradFill>
                  <a:gsLst>
                    <a:gs pos="0">
                      <a:srgbClr val="012D86"/>
                    </a:gs>
                    <a:gs pos="100000">
                      <a:srgbClr val="0E2557"/>
                    </a:gs>
                  </a:gsLst>
                  <a:lin scaled="0"/>
                </a:gradFill>
                <a:latin typeface="Calibri" panose="020F0502020204030204" pitchFamily="34" charset="0"/>
                <a:cs typeface="Calibri" panose="020F0502020204030204" pitchFamily="34" charset="0"/>
                <a:sym typeface="+mn-ea"/>
              </a:rPr>
              <a:t>.   </a:t>
            </a:r>
            <a:r>
              <a:rPr lang="en-US" sz="2000" dirty="0">
                <a:latin typeface="Calibri" panose="020F0502020204030204" pitchFamily="34" charset="0"/>
                <a:cs typeface="Calibri" panose="020F0502020204030204" pitchFamily="34" charset="0"/>
                <a:sym typeface="+mn-ea"/>
              </a:rPr>
              <a:t> </a:t>
            </a:r>
            <a:r>
              <a:rPr lang="en-US" sz="1000" dirty="0">
                <a:latin typeface="Calibri" panose="020F0502020204030204" pitchFamily="34" charset="0"/>
                <a:cs typeface="Calibri" panose="020F0502020204030204" pitchFamily="34" charset="0"/>
                <a:sym typeface="+mn-ea"/>
              </a:rPr>
              <a:t>   </a:t>
            </a:r>
            <a:r>
              <a:rPr lang="en-US" sz="600" dirty="0">
                <a:latin typeface="Calibri" panose="020F0502020204030204" pitchFamily="34" charset="0"/>
                <a:cs typeface="Calibri" panose="020F0502020204030204" pitchFamily="34" charset="0"/>
                <a:sym typeface="+mn-ea"/>
              </a:rPr>
              <a:t> </a:t>
            </a:r>
            <a:endParaRPr lang="en-US" sz="1100" b="0" dirty="0">
              <a:latin typeface="Wingdings" panose="05000000000000000000" charset="0"/>
              <a:ea typeface="Wingdings" panose="05000000000000000000" charset="0"/>
              <a:cs typeface="Wingdings" panose="050000000000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932" y="769023"/>
            <a:ext cx="11103428" cy="1866665"/>
          </a:xfrm>
          <a:prstGeom prst="rect">
            <a:avLst/>
          </a:prstGeom>
        </p:spPr>
        <p:txBody>
          <a:bodyPr wrap="square">
            <a:spAutoFit/>
          </a:bodyPr>
          <a:lstStyle/>
          <a:p>
            <a:pPr marL="6350" indent="-6350">
              <a:lnSpc>
                <a:spcPct val="107000"/>
              </a:lnSpc>
              <a:spcAft>
                <a:spcPts val="0"/>
              </a:spcAft>
            </a:pPr>
            <a:r>
              <a:rPr lang="en-IN" b="1" dirty="0">
                <a:solidFill>
                  <a:srgbClr val="00B050"/>
                </a:solidFill>
                <a:latin typeface="Times New Roman" panose="02020603050405020304" pitchFamily="18" charset="0"/>
                <a:ea typeface="Times New Roman" panose="02020603050405020304" pitchFamily="18" charset="0"/>
              </a:rPr>
              <a:t> </a:t>
            </a: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DMA data transfer scheme CPU does not participate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are directly transferred from an I/O device to the memory or vice versa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data transfer is controlled by the I/O device or a DMA controller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scheme is employed when large amount of data are to be transferred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 I/O device which wants to send data using DMA technique, sends the HOLD signal to the CPU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On receiving a HOLD signal the CPU gives up the control of buses on completion of machine cycle</a:t>
            </a:r>
            <a:r>
              <a:rPr lang="en-IN" dirty="0">
                <a:solidFill>
                  <a:srgbClr val="00B050"/>
                </a:solidFill>
                <a:latin typeface="Times New Roman" panose="02020603050405020304" pitchFamily="18" charset="0"/>
                <a:ea typeface="Times New Roman" panose="02020603050405020304" pitchFamily="18" charset="0"/>
              </a:rPr>
              <a:t> </a:t>
            </a:r>
            <a:endParaRPr lang="en-IN" dirty="0">
              <a:solidFill>
                <a:srgbClr val="00B050"/>
              </a:solidFill>
            </a:endParaRPr>
          </a:p>
        </p:txBody>
      </p:sp>
      <p:sp>
        <p:nvSpPr>
          <p:cNvPr id="5" name="Rectangle 4"/>
          <p:cNvSpPr/>
          <p:nvPr/>
        </p:nvSpPr>
        <p:spPr>
          <a:xfrm>
            <a:off x="3253826" y="124977"/>
            <a:ext cx="4490973" cy="522259"/>
          </a:xfrm>
          <a:prstGeom prst="rect">
            <a:avLst/>
          </a:prstGeom>
        </p:spPr>
        <p:txBody>
          <a:bodyPr wrap="none">
            <a:spAutoFit/>
          </a:bodyPr>
          <a:lstStyle/>
          <a:p>
            <a:pPr marL="6350" marR="57785" indent="-6350">
              <a:lnSpc>
                <a:spcPct val="107000"/>
              </a:lnSpc>
              <a:spcAft>
                <a:spcPts val="0"/>
              </a:spcAft>
            </a:pPr>
            <a:r>
              <a:rPr lang="en-IN" sz="2800" b="1" kern="0" dirty="0">
                <a:solidFill>
                  <a:srgbClr val="C00000"/>
                </a:solidFill>
                <a:latin typeface="Times New Roman" panose="02020603050405020304" pitchFamily="18" charset="0"/>
                <a:ea typeface="Times New Roman" panose="02020603050405020304" pitchFamily="18" charset="0"/>
              </a:rPr>
              <a:t>DMA data transfer scheme </a:t>
            </a:r>
          </a:p>
        </p:txBody>
      </p:sp>
      <p:sp>
        <p:nvSpPr>
          <p:cNvPr id="6" name="Rectangle 5"/>
          <p:cNvSpPr/>
          <p:nvPr/>
        </p:nvSpPr>
        <p:spPr>
          <a:xfrm>
            <a:off x="539932" y="2632679"/>
            <a:ext cx="11059885" cy="1272143"/>
          </a:xfrm>
          <a:prstGeom prst="rect">
            <a:avLst/>
          </a:prstGeom>
        </p:spPr>
        <p:txBody>
          <a:bodyPr wrap="square">
            <a:spAutoFit/>
          </a:bodyPr>
          <a:lstStyle/>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CPU sends a hold acknowledge signal to the I/O device to indicate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It has received the HOLD request and it has released the buses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DMA transfer scheme is a faster scheme as compared to programmed data transfer scheme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It is used to transfer data from mass storage devices such as hard disk, optical disk etc. </a:t>
            </a:r>
          </a:p>
        </p:txBody>
      </p:sp>
      <p:sp>
        <p:nvSpPr>
          <p:cNvPr id="7" name="Rectangle 6"/>
          <p:cNvSpPr/>
          <p:nvPr/>
        </p:nvSpPr>
        <p:spPr>
          <a:xfrm>
            <a:off x="759482" y="3973172"/>
            <a:ext cx="5269456" cy="358944"/>
          </a:xfrm>
          <a:prstGeom prst="rect">
            <a:avLst/>
          </a:prstGeom>
        </p:spPr>
        <p:txBody>
          <a:bodyPr wrap="none">
            <a:spAutoFit/>
          </a:bodyPr>
          <a:lstStyle/>
          <a:p>
            <a:pPr marR="57150" lvl="0" fontAlgn="base">
              <a:lnSpc>
                <a:spcPct val="103000"/>
              </a:lnSpc>
              <a:spcAft>
                <a:spcPts val="55"/>
              </a:spcAft>
              <a:buClr>
                <a:srgbClr val="000000"/>
              </a:buClr>
              <a:buSzPts val="1100"/>
            </a:pPr>
            <a:r>
              <a:rPr lang="en-IN"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DMA data transfer are of the following two types: </a:t>
            </a:r>
          </a:p>
        </p:txBody>
      </p:sp>
      <p:sp>
        <p:nvSpPr>
          <p:cNvPr id="8" name="Rectangle 7"/>
          <p:cNvSpPr/>
          <p:nvPr/>
        </p:nvSpPr>
        <p:spPr>
          <a:xfrm>
            <a:off x="853440" y="4400466"/>
            <a:ext cx="6096000" cy="675826"/>
          </a:xfrm>
          <a:prstGeom prst="rect">
            <a:avLst/>
          </a:prstGeom>
        </p:spPr>
        <p:txBody>
          <a:bodyPr>
            <a:spAutoFit/>
          </a:bodyPr>
          <a:lstStyle/>
          <a:p>
            <a:pPr marL="342900" marR="57150" lvl="0" indent="-342900" fontAlgn="base">
              <a:lnSpc>
                <a:spcPct val="103000"/>
              </a:lnSpc>
              <a:spcAft>
                <a:spcPts val="55"/>
              </a:spcAft>
              <a:buClr>
                <a:srgbClr val="000000"/>
              </a:buClr>
              <a:buSzPts val="1100"/>
              <a:buFont typeface="+mj-lt"/>
              <a:buAutoNum type="arabicPeriod"/>
            </a:pPr>
            <a:r>
              <a:rPr lang="en-IN" dirty="0">
                <a:solidFill>
                  <a:srgbClr val="00206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Burst mode of DMA transfer </a:t>
            </a:r>
          </a:p>
          <a:p>
            <a:pPr marL="342900" marR="57150" lvl="0" indent="-342900" fontAlgn="base">
              <a:lnSpc>
                <a:spcPct val="103000"/>
              </a:lnSpc>
              <a:spcAft>
                <a:spcPts val="55"/>
              </a:spcAft>
              <a:buClr>
                <a:srgbClr val="000000"/>
              </a:buClr>
              <a:buSzPts val="1100"/>
              <a:buFont typeface="+mj-lt"/>
              <a:buAutoNum type="arabicPeriod"/>
            </a:pPr>
            <a:r>
              <a:rPr lang="en-IN" dirty="0">
                <a:solidFill>
                  <a:srgbClr val="00206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Cycle stealing technique of DMA data transfer </a:t>
            </a:r>
          </a:p>
        </p:txBody>
      </p:sp>
    </p:spTree>
    <p:extLst>
      <p:ext uri="{BB962C8B-B14F-4D97-AF65-F5344CB8AC3E}">
        <p14:creationId xmlns:p14="http://schemas.microsoft.com/office/powerpoint/2010/main" val="229218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120" y="809951"/>
            <a:ext cx="11177451" cy="1866665"/>
          </a:xfrm>
          <a:prstGeom prst="rect">
            <a:avLst/>
          </a:prstGeom>
        </p:spPr>
        <p:txBody>
          <a:bodyPr wrap="square">
            <a:spAutoFit/>
          </a:bodyPr>
          <a:lstStyle/>
          <a:p>
            <a:pPr marL="6350" indent="-6350">
              <a:lnSpc>
                <a:spcPct val="107000"/>
              </a:lnSpc>
              <a:spcAft>
                <a:spcPts val="0"/>
              </a:spcAft>
            </a:pPr>
            <a:r>
              <a:rPr lang="en-IN" b="1" dirty="0">
                <a:solidFill>
                  <a:srgbClr val="00B050"/>
                </a:solidFill>
                <a:latin typeface="Times New Roman" panose="02020603050405020304" pitchFamily="18" charset="0"/>
                <a:ea typeface="Times New Roman" panose="02020603050405020304" pitchFamily="18" charset="0"/>
              </a:rPr>
              <a:t> </a:t>
            </a: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which the I/O device withdraws the DMA request only after all the data bytes have been transferred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Called burst mode of data transfer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By this technique a block of data is transferred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This technique is employed by magnetic disk drives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case of magnetic disks data transfer can not be stopped or slowed down without loss of data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Hence, block transfer is must </a:t>
            </a:r>
          </a:p>
        </p:txBody>
      </p:sp>
      <p:sp>
        <p:nvSpPr>
          <p:cNvPr id="5" name="Rectangle 4"/>
          <p:cNvSpPr/>
          <p:nvPr/>
        </p:nvSpPr>
        <p:spPr>
          <a:xfrm>
            <a:off x="579120" y="421255"/>
            <a:ext cx="3160481" cy="368755"/>
          </a:xfrm>
          <a:prstGeom prst="rect">
            <a:avLst/>
          </a:prstGeom>
        </p:spPr>
        <p:txBody>
          <a:bodyPr wrap="none">
            <a:spAutoFit/>
          </a:bodyPr>
          <a:lstStyle/>
          <a:p>
            <a:pPr marL="6350" marR="57785" indent="-6350">
              <a:lnSpc>
                <a:spcPct val="107000"/>
              </a:lnSpc>
              <a:spcAft>
                <a:spcPts val="0"/>
              </a:spcAft>
            </a:pPr>
            <a:r>
              <a:rPr lang="en-IN" b="1" kern="0" dirty="0">
                <a:solidFill>
                  <a:srgbClr val="FF0000"/>
                </a:solidFill>
                <a:latin typeface="Times New Roman" panose="02020603050405020304" pitchFamily="18" charset="0"/>
                <a:ea typeface="Times New Roman" panose="02020603050405020304" pitchFamily="18" charset="0"/>
              </a:rPr>
              <a:t>Burst mode of DMA transfer </a:t>
            </a:r>
          </a:p>
        </p:txBody>
      </p:sp>
      <p:sp>
        <p:nvSpPr>
          <p:cNvPr id="6" name="Rectangle 5"/>
          <p:cNvSpPr/>
          <p:nvPr/>
        </p:nvSpPr>
        <p:spPr>
          <a:xfrm>
            <a:off x="579120" y="3161091"/>
            <a:ext cx="10824754" cy="2190471"/>
          </a:xfrm>
          <a:prstGeom prst="rect">
            <a:avLst/>
          </a:prstGeom>
        </p:spPr>
        <p:txBody>
          <a:bodyPr wrap="square">
            <a:spAutoFit/>
          </a:bodyPr>
          <a:lstStyle/>
          <a:p>
            <a:pPr marL="6350" indent="-6350">
              <a:lnSpc>
                <a:spcPct val="107000"/>
              </a:lnSpc>
              <a:spcAft>
                <a:spcPts val="0"/>
              </a:spcAft>
            </a:pPr>
            <a:r>
              <a:rPr lang="en-IN" b="1" dirty="0">
                <a:solidFill>
                  <a:srgbClr val="002060"/>
                </a:solidFill>
                <a:latin typeface="Times New Roman" panose="02020603050405020304" pitchFamily="18" charset="0"/>
                <a:ea typeface="Times New Roman" panose="02020603050405020304" pitchFamily="18" charset="0"/>
              </a:rPr>
              <a:t> </a:t>
            </a:r>
            <a:endParaRPr lang="en-IN" dirty="0">
              <a:solidFill>
                <a:srgbClr val="002060"/>
              </a:solidFill>
              <a:latin typeface="Times New Roman" panose="02020603050405020304" pitchFamily="18" charset="0"/>
              <a:ea typeface="Times New Roman" panose="02020603050405020304" pitchFamily="18" charset="0"/>
            </a:endParaRP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this technique a long block of data is transferred by a sequence of DMA cycles </a:t>
            </a:r>
          </a:p>
          <a:p>
            <a:pPr marL="342900" marR="57150" lvl="0" indent="-342900" fontAlgn="base">
              <a:lnSpc>
                <a:spcPct val="103000"/>
              </a:lnSpc>
              <a:spcAft>
                <a:spcPts val="255"/>
              </a:spcAft>
              <a:buClr>
                <a:srgbClr val="000000"/>
              </a:buClr>
              <a:buSzPts val="1100"/>
              <a:buFont typeface="Arial" panose="020B0604020202020204" pitchFamily="34" charset="0"/>
              <a:buChar char="•"/>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this method after transferring one byte or several bytes the I/O device withdraws DMA request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This method reduces interference in CPU’s activities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interference can be eliminated completely by designing an interference circuitry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Which can steal bus cycle for DMA data transfer only when the CPU is not using the system bus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Examples of DMA controller chips </a:t>
            </a: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Intel 8237A, </a:t>
            </a:r>
            <a:r>
              <a:rPr lang="en-IN"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8257</a:t>
            </a: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etc. </a:t>
            </a:r>
          </a:p>
        </p:txBody>
      </p:sp>
      <p:sp>
        <p:nvSpPr>
          <p:cNvPr id="7" name="Rectangle 6"/>
          <p:cNvSpPr/>
          <p:nvPr/>
        </p:nvSpPr>
        <p:spPr>
          <a:xfrm>
            <a:off x="579120" y="2734476"/>
            <a:ext cx="4891724" cy="368755"/>
          </a:xfrm>
          <a:prstGeom prst="rect">
            <a:avLst/>
          </a:prstGeom>
        </p:spPr>
        <p:txBody>
          <a:bodyPr wrap="none">
            <a:spAutoFit/>
          </a:bodyPr>
          <a:lstStyle/>
          <a:p>
            <a:pPr marL="6350" marR="57785" indent="-6350">
              <a:lnSpc>
                <a:spcPct val="107000"/>
              </a:lnSpc>
              <a:spcAft>
                <a:spcPts val="0"/>
              </a:spcAft>
            </a:pPr>
            <a:r>
              <a:rPr lang="en-IN" b="1" kern="0" dirty="0">
                <a:solidFill>
                  <a:srgbClr val="FF0000"/>
                </a:solidFill>
                <a:latin typeface="Times New Roman" panose="02020603050405020304" pitchFamily="18" charset="0"/>
                <a:ea typeface="Times New Roman" panose="02020603050405020304" pitchFamily="18" charset="0"/>
              </a:rPr>
              <a:t>Cycle stealing technique of DMA data transfer </a:t>
            </a:r>
          </a:p>
        </p:txBody>
      </p:sp>
    </p:spTree>
    <p:extLst>
      <p:ext uri="{BB962C8B-B14F-4D97-AF65-F5344CB8AC3E}">
        <p14:creationId xmlns:p14="http://schemas.microsoft.com/office/powerpoint/2010/main" val="15377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4870" y="432216"/>
            <a:ext cx="4040337" cy="373692"/>
          </a:xfrm>
          <a:prstGeom prst="rect">
            <a:avLst/>
          </a:prstGeom>
        </p:spPr>
        <p:txBody>
          <a:bodyPr wrap="none">
            <a:spAutoFit/>
          </a:bodyPr>
          <a:lstStyle/>
          <a:p>
            <a:pPr algn="just">
              <a:lnSpc>
                <a:spcPct val="107000"/>
              </a:lnSpc>
              <a:spcAft>
                <a:spcPts val="800"/>
              </a:spcAft>
            </a:pP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BIU has the following functional parts:</a:t>
            </a:r>
            <a:endParaRPr lang="en-IN" sz="1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58588" y="820912"/>
            <a:ext cx="11703424" cy="5198026"/>
          </a:xfrm>
          <a:prstGeom prst="rect">
            <a:avLst/>
          </a:prstGeom>
        </p:spPr>
        <p:txBody>
          <a:bodyPr wrap="square">
            <a:spAutoFit/>
          </a:bodyPr>
          <a:lstStyle/>
          <a:p>
            <a:pPr marL="30480" marR="30480" algn="just">
              <a:lnSpc>
                <a:spcPct val="107000"/>
              </a:lnSpc>
              <a:spcBef>
                <a:spcPts val="600"/>
              </a:spcBef>
              <a:spcAft>
                <a:spcPts val="720"/>
              </a:spcAft>
            </a:pP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has the following functional parts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Instruction queue</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BIU contains the instruction queue. BIU gets </a:t>
            </a:r>
            <a:r>
              <a:rPr lang="en-IN" sz="16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upto</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6 bytes of next instructions and stores them in the instruction queue. When EU executes instructions and is ready for its next instruction, then it simply reads the instruction from this instruction queue resulting in increased execution speed.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Segment register</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BIU has 4 segment buses, i.e. CS, DS, SS&amp; ES. It holds the addresses of instructions and data in memory, which are used by the processor to access memory locations. It also contains 1 pointer register IP, which holds the address of the next instruction to executed by the EU.</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sz="1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CS</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It stands for Code Segment. It is used for addressing a memory location in the code segment of the memory, where the executable program is stored.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sz="1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DS</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It stands for Data Segment. It consists of data used by the program </a:t>
            </a:r>
            <a:r>
              <a:rPr lang="en-IN" sz="16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andis</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accessed in the data segment by an offset address or the content of other register that holds the offset address.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sz="1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SS</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It stands for Stack Segment. It handles memory to store data and addresses during execution.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sz="1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ES</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It stands for Extra Segment. ES is additional data segment, which is used by the string to hold the extra destination data.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Instruction pointer</a:t>
            </a:r>
            <a:r>
              <a:rPr lang="en-IN"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It is a 16-bit register used to hold the address of the next instruction to be executed.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34870" y="6131893"/>
            <a:ext cx="10667999" cy="373757"/>
          </a:xfrm>
          <a:prstGeom prst="rect">
            <a:avLst/>
          </a:prstGeom>
        </p:spPr>
        <p:txBody>
          <a:bodyPr wrap="square">
            <a:spAutoFit/>
          </a:bodyPr>
          <a:lstStyle/>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Fetching the next instruction while the current instruction executes is called </a:t>
            </a:r>
            <a:r>
              <a:rPr lang="en-IN"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pipelining</a:t>
            </a:r>
            <a:r>
              <a:rPr lang="en-IN"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6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2885" y="3743325"/>
            <a:ext cx="9799320" cy="3114675"/>
          </a:xfrm>
          <a:prstGeom prst="rect">
            <a:avLst/>
          </a:prstGeom>
        </p:spPr>
        <p:txBody>
          <a:bodyPr lIns="0" tIns="0" rIns="0" bIns="0">
            <a:noAutofit/>
          </a:bodyPr>
          <a:lstStyle/>
          <a:p>
            <a:pPr marL="342900" marR="0" lvl="0" indent="-342900" algn="just" defTabSz="914400" rtl="0" eaLnBrk="1" fontAlgn="auto" latinLnBrk="0" hangingPunct="1">
              <a:lnSpc>
                <a:spcPts val="2350"/>
              </a:lnSpc>
              <a:spcBef>
                <a:spcPts val="0"/>
              </a:spcBef>
              <a:buClrTx/>
              <a:buSzTx/>
              <a:buFont typeface="Wingdings" panose="05000000000000000000" charset="0"/>
              <a:buChar char="Ø"/>
            </a:pPr>
            <a:r>
              <a:rPr kumimoji="0" sz="1800" b="1" i="0" u="none" strike="noStrike" kern="1200" cap="none" spc="0" normalizeH="0" baseline="0" dirty="0">
                <a:solidFill>
                  <a:srgbClr val="002060"/>
                </a:solidFill>
                <a:latin typeface="Calibri" panose="020F0502020204030204" pitchFamily="34" charset="0"/>
                <a:ea typeface="+mn-ea"/>
                <a:cs typeface="+mn-cs"/>
              </a:rPr>
              <a:t> To transmit byte data it is necessary to convert byte into eight serial bits.</a:t>
            </a:r>
          </a:p>
          <a:p>
            <a:pPr marL="342900" marR="0" lvl="0" indent="-342900" algn="just" defTabSz="914400" rtl="0" eaLnBrk="1" fontAlgn="auto" latinLnBrk="0" hangingPunct="1">
              <a:lnSpc>
                <a:spcPts val="2350"/>
              </a:lnSpc>
              <a:spcBef>
                <a:spcPts val="0"/>
              </a:spcBef>
              <a:buClrTx/>
              <a:buSzTx/>
              <a:buFont typeface="Wingdings" panose="05000000000000000000" charset="0"/>
              <a:buChar char="Ø"/>
            </a:pPr>
            <a:r>
              <a:rPr kumimoji="0" sz="1800" b="1" i="0" u="none" strike="noStrike" kern="1200" cap="none" spc="0" normalizeH="0" baseline="0" dirty="0">
                <a:solidFill>
                  <a:srgbClr val="002060"/>
                </a:solidFill>
                <a:latin typeface="Calibri" panose="020F0502020204030204" pitchFamily="34" charset="0"/>
                <a:ea typeface="+mn-ea"/>
                <a:cs typeface="+mn-cs"/>
              </a:rPr>
              <a:t> This can be done by using the parallel to serial converter.</a:t>
            </a:r>
          </a:p>
          <a:p>
            <a:pPr marL="342900" marR="0" lvl="0" indent="-342900" algn="just" defTabSz="914400" rtl="0" eaLnBrk="1" fontAlgn="auto" latinLnBrk="0" hangingPunct="1">
              <a:lnSpc>
                <a:spcPts val="2350"/>
              </a:lnSpc>
              <a:spcBef>
                <a:spcPts val="0"/>
              </a:spcBef>
              <a:buClrTx/>
              <a:buSzTx/>
              <a:buFont typeface="Wingdings" panose="05000000000000000000" charset="0"/>
              <a:buChar char="Ø"/>
            </a:pPr>
            <a:r>
              <a:rPr kumimoji="0" sz="1800" b="1" i="0" u="none" strike="noStrike" kern="1200" cap="none" spc="0" normalizeH="0" baseline="0" dirty="0">
                <a:solidFill>
                  <a:srgbClr val="002060"/>
                </a:solidFill>
                <a:latin typeface="Calibri" panose="020F0502020204030204" pitchFamily="34" charset="0"/>
                <a:ea typeface="+mn-ea"/>
                <a:cs typeface="+mn-cs"/>
              </a:rPr>
              <a:t> Similarly at the reception these serial bits must be converted into parallel 8-bit data.</a:t>
            </a:r>
          </a:p>
          <a:p>
            <a:pPr marL="342900" marR="0" lvl="0" indent="-342900" algn="just" defTabSz="914400" rtl="0" eaLnBrk="1" fontAlgn="auto" latinLnBrk="0" hangingPunct="1">
              <a:lnSpc>
                <a:spcPts val="2350"/>
              </a:lnSpc>
              <a:spcBef>
                <a:spcPts val="0"/>
              </a:spcBef>
              <a:buClrTx/>
              <a:buSzTx/>
              <a:buFont typeface="Wingdings" panose="05000000000000000000" charset="0"/>
              <a:buChar char="Ø"/>
            </a:pPr>
            <a:r>
              <a:rPr kumimoji="0" lang="en-US" sz="1800" b="1" i="0" u="none" strike="noStrike" kern="1200" cap="none" spc="0" normalizeH="0" baseline="0" dirty="0">
                <a:solidFill>
                  <a:srgbClr val="002060"/>
                </a:solidFill>
                <a:latin typeface="Calibri" panose="020F0502020204030204" pitchFamily="34" charset="0"/>
                <a:ea typeface="+mn-ea"/>
                <a:cs typeface="+mn-cs"/>
              </a:rPr>
              <a:t> </a:t>
            </a:r>
            <a:r>
              <a:rPr kumimoji="0" sz="1800" b="1" i="0" u="none" strike="noStrike" kern="1200" cap="none" spc="0" normalizeH="0" baseline="0" dirty="0">
                <a:solidFill>
                  <a:srgbClr val="002060"/>
                </a:solidFill>
                <a:latin typeface="Calibri" panose="020F0502020204030204" pitchFamily="34" charset="0"/>
                <a:ea typeface="+mn-ea"/>
                <a:cs typeface="+mn-cs"/>
              </a:rPr>
              <a:t>The serial to parallel converter is used to convert serial data bits into parallel data.</a:t>
            </a:r>
          </a:p>
          <a:p>
            <a:pPr marL="342900" marR="0" lvl="0" indent="-342900" algn="just" defTabSz="914400" rtl="0" eaLnBrk="1" fontAlgn="auto" latinLnBrk="0" hangingPunct="1">
              <a:lnSpc>
                <a:spcPts val="2350"/>
              </a:lnSpc>
              <a:spcBef>
                <a:spcPts val="0"/>
              </a:spcBef>
              <a:buClrTx/>
              <a:buSzTx/>
              <a:buFont typeface="Wingdings" panose="05000000000000000000" charset="0"/>
              <a:buChar char="Ø"/>
            </a:pPr>
            <a:r>
              <a:rPr kumimoji="0" sz="1800" b="1" i="0" u="none" strike="noStrike" kern="1200" cap="none" spc="0" normalizeH="0" baseline="0" dirty="0">
                <a:solidFill>
                  <a:srgbClr val="002060"/>
                </a:solidFill>
                <a:latin typeface="Calibri" panose="020F0502020204030204" pitchFamily="34" charset="0"/>
                <a:ea typeface="+mn-ea"/>
                <a:cs typeface="+mn-cs"/>
              </a:rPr>
              <a:t> The devices are designed for this purpose are called universal synchronous asynchronous receiver-transmitter.</a:t>
            </a:r>
          </a:p>
          <a:p>
            <a:pPr marL="342900" marR="0" lvl="0" indent="-342900" algn="just" defTabSz="914400" rtl="0" eaLnBrk="1" fontAlgn="auto" latinLnBrk="0" hangingPunct="1">
              <a:lnSpc>
                <a:spcPts val="2350"/>
              </a:lnSpc>
              <a:spcBef>
                <a:spcPts val="0"/>
              </a:spcBef>
              <a:buClrTx/>
              <a:buSzTx/>
              <a:buFont typeface="Wingdings" panose="05000000000000000000" charset="0"/>
              <a:buChar char="Ø"/>
            </a:pPr>
            <a:r>
              <a:rPr kumimoji="0" sz="1800" b="1" i="0" u="none" strike="noStrike" kern="1200" cap="none" spc="0" normalizeH="0" baseline="0" dirty="0">
                <a:solidFill>
                  <a:srgbClr val="002060"/>
                </a:solidFill>
                <a:latin typeface="Calibri" panose="020F0502020204030204" pitchFamily="34" charset="0"/>
                <a:ea typeface="+mn-ea"/>
                <a:cs typeface="+mn-cs"/>
              </a:rPr>
              <a:t>These devices are software programmable for number of data bits, parity and number of stop bits.</a:t>
            </a:r>
          </a:p>
        </p:txBody>
      </p:sp>
      <p:sp>
        <p:nvSpPr>
          <p:cNvPr id="4" name="Text Box 3"/>
          <p:cNvSpPr txBox="1"/>
          <p:nvPr/>
        </p:nvSpPr>
        <p:spPr>
          <a:xfrm>
            <a:off x="1252232" y="2106258"/>
            <a:ext cx="9364980" cy="417195"/>
          </a:xfrm>
          <a:prstGeom prst="rect">
            <a:avLst/>
          </a:prstGeom>
          <a:noFill/>
        </p:spPr>
        <p:txBody>
          <a:bodyPr wrap="none" rtlCol="0" anchor="t">
            <a:spAutoFit/>
          </a:bodyPr>
          <a:lstStyle/>
          <a:p>
            <a:pPr marL="0" marR="0" lvl="0" indent="0" algn="l" defTabSz="914400" rtl="0" eaLnBrk="1" fontAlgn="auto" latinLnBrk="0" hangingPunct="1">
              <a:lnSpc>
                <a:spcPts val="2545"/>
              </a:lnSpc>
              <a:spcBef>
                <a:spcPts val="2730"/>
              </a:spcBef>
              <a:spcAft>
                <a:spcPts val="0"/>
              </a:spcAft>
              <a:buClrTx/>
              <a:buSzTx/>
              <a:buFontTx/>
              <a:buNone/>
              <a:defRPr/>
            </a:pPr>
            <a:r>
              <a:rPr lang="en-US" sz="2000" b="1" noProof="0" dirty="0">
                <a:ln>
                  <a:noFill/>
                </a:ln>
                <a:solidFill>
                  <a:srgbClr val="C00000"/>
                </a:solidFill>
                <a:effectLst/>
                <a:uLnTx/>
                <a:uFillTx/>
                <a:latin typeface="Calibri" panose="020F0502020204030204"/>
                <a:sym typeface="+mn-ea"/>
              </a:rPr>
              <a:t>8251- Universal Synchronous Asynchronous Receiver-Transmitter (USART) Architecture:</a:t>
            </a:r>
          </a:p>
        </p:txBody>
      </p:sp>
      <p:sp>
        <p:nvSpPr>
          <p:cNvPr id="2" name="Rectangle 1"/>
          <p:cNvSpPr/>
          <p:nvPr/>
        </p:nvSpPr>
        <p:spPr>
          <a:xfrm>
            <a:off x="1237524" y="1057575"/>
            <a:ext cx="10054681" cy="923330"/>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0B050"/>
                </a:solidFill>
                <a:latin typeface="Times New Roman" panose="02020603050405020304" pitchFamily="18" charset="0"/>
              </a:rPr>
              <a:t>Memory &amp; I/O Interfacing </a:t>
            </a:r>
          </a:p>
          <a:p>
            <a:pPr marL="285750" indent="-285750">
              <a:buFont typeface="Wingdings" panose="05000000000000000000" pitchFamily="2" charset="2"/>
              <a:buChar char="Ø"/>
            </a:pPr>
            <a:r>
              <a:rPr lang="en-US" dirty="0">
                <a:solidFill>
                  <a:srgbClr val="00B050"/>
                </a:solidFill>
                <a:latin typeface="Times New Roman" panose="02020603050405020304" pitchFamily="18" charset="0"/>
              </a:rPr>
              <a:t>Data Transfer Schemes</a:t>
            </a:r>
          </a:p>
          <a:p>
            <a:pPr marL="285750" indent="-285750">
              <a:buFont typeface="Wingdings" panose="05000000000000000000" pitchFamily="2" charset="2"/>
              <a:buChar char="Ø"/>
            </a:pPr>
            <a:r>
              <a:rPr lang="en-US" dirty="0">
                <a:solidFill>
                  <a:srgbClr val="00B050"/>
                </a:solidFill>
                <a:latin typeface="Times New Roman" panose="02020603050405020304" pitchFamily="18" charset="0"/>
              </a:rPr>
              <a:t>Interfacing Devices: PPI (Intel8255), USART (Intel8251), 8257(DMA),PIC (Intel8259), Intel8253 </a:t>
            </a:r>
            <a:endParaRPr lang="en-IN" dirty="0">
              <a:solidFill>
                <a:srgbClr val="00B050"/>
              </a:solidFill>
            </a:endParaRPr>
          </a:p>
        </p:txBody>
      </p:sp>
      <p:sp>
        <p:nvSpPr>
          <p:cNvPr id="3" name="Rectangle 2"/>
          <p:cNvSpPr/>
          <p:nvPr/>
        </p:nvSpPr>
        <p:spPr>
          <a:xfrm>
            <a:off x="5391304" y="85479"/>
            <a:ext cx="1086836" cy="369332"/>
          </a:xfrm>
          <a:prstGeom prst="rect">
            <a:avLst/>
          </a:prstGeom>
        </p:spPr>
        <p:txBody>
          <a:bodyPr wrap="none">
            <a:spAutoFit/>
          </a:bodyPr>
          <a:lstStyle/>
          <a:p>
            <a:pPr algn="ctr"/>
            <a:r>
              <a:rPr lang="en-US" dirty="0">
                <a:solidFill>
                  <a:srgbClr val="FF0000"/>
                </a:solidFill>
                <a:latin typeface="Times New Roman" panose="02020603050405020304" pitchFamily="18" charset="0"/>
              </a:rPr>
              <a:t>UNIT IV </a:t>
            </a:r>
          </a:p>
        </p:txBody>
      </p:sp>
      <p:sp>
        <p:nvSpPr>
          <p:cNvPr id="5" name="Rectangle 4"/>
          <p:cNvSpPr/>
          <p:nvPr/>
        </p:nvSpPr>
        <p:spPr>
          <a:xfrm>
            <a:off x="1252232" y="723624"/>
            <a:ext cx="4923143" cy="369332"/>
          </a:xfrm>
          <a:prstGeom prst="rect">
            <a:avLst/>
          </a:prstGeom>
        </p:spPr>
        <p:txBody>
          <a:bodyPr wrap="none">
            <a:spAutoFit/>
          </a:bodyPr>
          <a:lstStyle/>
          <a:p>
            <a:pPr algn="ctr"/>
            <a:r>
              <a:rPr lang="en-US" dirty="0">
                <a:solidFill>
                  <a:srgbClr val="FF0000"/>
                </a:solidFill>
                <a:latin typeface="Times New Roman" panose="02020603050405020304" pitchFamily="18" charset="0"/>
              </a:rPr>
              <a:t>Following major topics will be covered in this unit </a:t>
            </a:r>
          </a:p>
        </p:txBody>
      </p:sp>
      <p:sp>
        <p:nvSpPr>
          <p:cNvPr id="7" name="Rectangle 6"/>
          <p:cNvSpPr/>
          <p:nvPr/>
        </p:nvSpPr>
        <p:spPr>
          <a:xfrm>
            <a:off x="1366337" y="2559368"/>
            <a:ext cx="9410519" cy="1015663"/>
          </a:xfrm>
          <a:prstGeom prst="rect">
            <a:avLst/>
          </a:prstGeom>
        </p:spPr>
        <p:txBody>
          <a:bodyPr wrap="square">
            <a:spAutoFit/>
          </a:bodyPr>
          <a:lstStyle/>
          <a:p>
            <a:pPr marL="342900" lvl="0" indent="-342900" algn="just">
              <a:lnSpc>
                <a:spcPts val="2350"/>
              </a:lnSpc>
              <a:buFont typeface="Wingdings" panose="05000000000000000000" charset="0"/>
              <a:buChar char="Ø"/>
            </a:pPr>
            <a:r>
              <a:rPr lang="en-US" b="1" dirty="0">
                <a:solidFill>
                  <a:srgbClr val="7030A0"/>
                </a:solidFill>
                <a:latin typeface="Calibri" panose="020F0502020204030204" pitchFamily="34" charset="0"/>
              </a:rPr>
              <a:t>To implement serial communication in microprocessor system we need basically two devices:</a:t>
            </a:r>
          </a:p>
          <a:p>
            <a:pPr lvl="0" algn="just">
              <a:lnSpc>
                <a:spcPts val="2350"/>
              </a:lnSpc>
            </a:pPr>
            <a:r>
              <a:rPr lang="en-US" b="1" dirty="0">
                <a:solidFill>
                  <a:srgbClr val="7030A0"/>
                </a:solidFill>
                <a:latin typeface="Calibri" panose="020F0502020204030204" pitchFamily="34" charset="0"/>
              </a:rPr>
              <a:t>	1.    Parallel to Serial Converter</a:t>
            </a:r>
          </a:p>
          <a:p>
            <a:pPr lvl="0" algn="just">
              <a:lnSpc>
                <a:spcPts val="2350"/>
              </a:lnSpc>
            </a:pPr>
            <a:r>
              <a:rPr lang="en-US" b="1" dirty="0">
                <a:solidFill>
                  <a:srgbClr val="7030A0"/>
                </a:solidFill>
                <a:latin typeface="Calibri" panose="020F0502020204030204" pitchFamily="34" charset="0"/>
              </a:rPr>
              <a:t>	2.    Serial to Parallel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p:bldP spid="4" grpId="1"/>
      <p:bldP spid="2" grpId="0"/>
      <p:bldP spid="3" grpId="0"/>
      <p:bldP spid="5"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3.png"/>
          <p:cNvPicPr>
            <a:picLocks noGrp="1" noChangeAspect="1"/>
          </p:cNvPicPr>
          <p:nvPr>
            <p:ph idx="1"/>
          </p:nvPr>
        </p:nvPicPr>
        <p:blipFill>
          <a:blip r:embed="rId2" cstate="print"/>
          <a:stretch>
            <a:fillRect/>
          </a:stretch>
        </p:blipFill>
        <p:spPr>
          <a:xfrm>
            <a:off x="1009015" y="681355"/>
            <a:ext cx="9283065" cy="549465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20370" y="2461260"/>
            <a:ext cx="11351260" cy="1936115"/>
          </a:xfrm>
          <a:prstGeom prst="rect">
            <a:avLst/>
          </a:prstGeom>
          <a:noFill/>
        </p:spPr>
        <p:txBody>
          <a:bodyPr wrap="square" rtlCol="0" anchor="t">
            <a:spAutoFit/>
          </a:bodyPr>
          <a:lstStyle/>
          <a:p>
            <a:pPr marR="0" indent="0" defTabSz="914400" fontAlgn="auto">
              <a:lnSpc>
                <a:spcPct val="100000"/>
              </a:lnSpc>
              <a:spcBef>
                <a:spcPts val="0"/>
              </a:spcBef>
              <a:spcAft>
                <a:spcPts val="1050"/>
              </a:spcAft>
              <a:buClrTx/>
              <a:buSzTx/>
              <a:buFontTx/>
              <a:buNone/>
              <a:defRPr/>
            </a:pPr>
            <a:r>
              <a:rPr lang="en-US" b="1" noProof="0">
                <a:solidFill>
                  <a:srgbClr val="C00000"/>
                </a:solidFill>
                <a:latin typeface="Calibri" panose="020F0502020204030204"/>
                <a:sym typeface="+mn-ea"/>
              </a:rPr>
              <a:t>Transmit Buffer:</a:t>
            </a:r>
            <a:endParaRPr kumimoji="0" lang="en-US" b="1" i="0" kern="1200" cap="none" spc="0" normalizeH="0" baseline="0" noProof="0">
              <a:solidFill>
                <a:srgbClr val="C00000"/>
              </a:solidFill>
              <a:latin typeface="Calibri" panose="020F0502020204030204"/>
              <a:ea typeface="+mn-ea"/>
              <a:cs typeface="+mn-cs"/>
            </a:endParaRPr>
          </a:p>
          <a:p>
            <a:pPr marL="482600" marR="0" indent="-228600" algn="just" defTabSz="914400" fontAlgn="auto">
              <a:lnSpc>
                <a:spcPts val="1560"/>
              </a:lnSpc>
              <a:spcBef>
                <a:spcPts val="0"/>
              </a:spcBef>
              <a:spcAft>
                <a:spcPts val="420"/>
              </a:spcAft>
              <a:buClrTx/>
              <a:buSzTx/>
              <a:buFontTx/>
              <a:buNone/>
              <a:defRPr/>
            </a:pPr>
            <a:r>
              <a:rPr lang="en-US" noProof="0">
                <a:latin typeface="Calibri" panose="020F0502020204030204"/>
                <a:sym typeface="+mn-ea"/>
              </a:rPr>
              <a:t>&gt;    The transmit buffer accepts parallel data from CPU, adds the appropriate framing information, serializes it and transmits it on the TxD pin on the failing edge of TxC'</a:t>
            </a:r>
            <a:endParaRPr kumimoji="0" lang="en-US" b="0" i="0" kern="1200" cap="none" spc="0" normalizeH="0" baseline="0" noProof="0">
              <a:latin typeface="Calibri" panose="020F0502020204030204"/>
              <a:ea typeface="+mn-ea"/>
              <a:cs typeface="+mn-cs"/>
            </a:endParaRPr>
          </a:p>
          <a:p>
            <a:pPr marR="0" indent="0" defTabSz="914400" fontAlgn="auto">
              <a:lnSpc>
                <a:spcPts val="2545"/>
              </a:lnSpc>
              <a:spcBef>
                <a:spcPts val="0"/>
              </a:spcBef>
              <a:spcAft>
                <a:spcPts val="0"/>
              </a:spcAft>
              <a:buClrTx/>
              <a:buSzTx/>
              <a:buFontTx/>
              <a:buNone/>
              <a:defRPr/>
            </a:pPr>
            <a:r>
              <a:rPr lang="en-US" b="1" noProof="0">
                <a:solidFill>
                  <a:srgbClr val="C00000"/>
                </a:solidFill>
                <a:latin typeface="Calibri" panose="020F0502020204030204"/>
                <a:sym typeface="+mn-ea"/>
              </a:rPr>
              <a:t>Transmit Control:</a:t>
            </a:r>
            <a:endParaRPr kumimoji="0" lang="en-US" b="1" i="0" kern="1200" cap="none" spc="0" normalizeH="0" baseline="0" noProof="0">
              <a:solidFill>
                <a:srgbClr val="C00000"/>
              </a:solidFill>
              <a:latin typeface="Calibri" panose="020F0502020204030204"/>
              <a:ea typeface="+mn-ea"/>
              <a:cs typeface="+mn-cs"/>
            </a:endParaRPr>
          </a:p>
          <a:p>
            <a:pPr marL="482600" marR="0" indent="-228600" algn="just" defTabSz="914400" fontAlgn="auto">
              <a:lnSpc>
                <a:spcPts val="2545"/>
              </a:lnSpc>
              <a:spcBef>
                <a:spcPts val="0"/>
              </a:spcBef>
              <a:spcAft>
                <a:spcPts val="0"/>
              </a:spcAft>
              <a:buClrTx/>
              <a:buSzTx/>
              <a:buFontTx/>
              <a:buNone/>
              <a:defRPr/>
            </a:pPr>
            <a:r>
              <a:rPr lang="en-US" noProof="0">
                <a:latin typeface="Calibri" panose="020F0502020204030204"/>
                <a:sym typeface="+mn-ea"/>
              </a:rPr>
              <a:t>&gt;    It manages all activities associated with the transmission of serial data.</a:t>
            </a:r>
            <a:endParaRPr kumimoji="0" lang="en-US" b="0" i="0" kern="1200" cap="none" spc="0" normalizeH="0" baseline="0" noProof="0">
              <a:latin typeface="Calibri" panose="020F0502020204030204"/>
              <a:ea typeface="+mn-ea"/>
              <a:cs typeface="+mn-cs"/>
            </a:endParaRPr>
          </a:p>
          <a:p>
            <a:pPr marL="482600" marR="0" indent="-228600" algn="just" defTabSz="914400" fontAlgn="auto">
              <a:lnSpc>
                <a:spcPts val="2545"/>
              </a:lnSpc>
              <a:spcBef>
                <a:spcPts val="0"/>
              </a:spcBef>
              <a:spcAft>
                <a:spcPts val="0"/>
              </a:spcAft>
              <a:buClrTx/>
              <a:buSzTx/>
              <a:buFontTx/>
              <a:buNone/>
              <a:defRPr/>
            </a:pPr>
            <a:r>
              <a:rPr lang="en-US" noProof="0">
                <a:latin typeface="Calibri" panose="020F0502020204030204"/>
                <a:sym typeface="+mn-ea"/>
              </a:rPr>
              <a:t>&gt;    It acce</a:t>
            </a:r>
            <a:r>
              <a:rPr lang="en-US" sz="1100">
                <a:latin typeface="Calibri" panose="020F0502020204030204" pitchFamily="34" charset="0"/>
                <a:sym typeface="+mn-ea"/>
              </a:rPr>
              <a:t>pts and issues</a:t>
            </a:r>
            <a:r>
              <a:rPr lang="en-US" noProof="0">
                <a:latin typeface="Calibri" panose="020F0502020204030204"/>
                <a:sym typeface="+mn-ea"/>
              </a:rPr>
              <a:t> signals both externally and internally to accomplish this function</a:t>
            </a:r>
            <a:r>
              <a:rPr lang="en-US" b="1" noProof="0">
                <a:latin typeface="Calibri" panose="020F0502020204030204"/>
                <a:sym typeface="+mn-ea"/>
              </a:rPr>
              <a:t>.</a:t>
            </a:r>
            <a:endParaRPr lang="en-US"/>
          </a:p>
        </p:txBody>
      </p:sp>
      <p:sp>
        <p:nvSpPr>
          <p:cNvPr id="5" name="Text Box 4"/>
          <p:cNvSpPr txBox="1"/>
          <p:nvPr/>
        </p:nvSpPr>
        <p:spPr>
          <a:xfrm>
            <a:off x="330835" y="0"/>
            <a:ext cx="11530330" cy="2427605"/>
          </a:xfrm>
          <a:prstGeom prst="rect">
            <a:avLst/>
          </a:prstGeom>
          <a:noFill/>
        </p:spPr>
        <p:txBody>
          <a:bodyPr wrap="square" rtlCol="0" anchor="t">
            <a:spAutoFit/>
          </a:bodyPr>
          <a:lstStyle/>
          <a:p>
            <a:pPr marR="0" indent="0" defTabSz="914400" fontAlgn="auto">
              <a:lnSpc>
                <a:spcPct val="100000"/>
              </a:lnSpc>
              <a:spcBef>
                <a:spcPts val="0"/>
              </a:spcBef>
              <a:spcAft>
                <a:spcPts val="1050"/>
              </a:spcAft>
              <a:buClrTx/>
              <a:buSzTx/>
              <a:buFontTx/>
              <a:buNone/>
              <a:defRPr/>
            </a:pPr>
            <a:r>
              <a:rPr lang="en-US" b="1" noProof="0">
                <a:solidFill>
                  <a:srgbClr val="C00000"/>
                </a:solidFill>
                <a:latin typeface="Calibri" panose="020F0502020204030204"/>
                <a:sym typeface="+mn-ea"/>
              </a:rPr>
              <a:t>Data Bus Buffer:</a:t>
            </a:r>
            <a:endParaRPr kumimoji="0" lang="en-US" b="1" i="0" kern="1200" cap="none" spc="0" normalizeH="0" baseline="0" noProof="0">
              <a:solidFill>
                <a:srgbClr val="C00000"/>
              </a:solidFill>
              <a:latin typeface="Calibri" panose="020F0502020204030204"/>
              <a:ea typeface="+mn-ea"/>
              <a:cs typeface="+mn-cs"/>
            </a:endParaRPr>
          </a:p>
          <a:p>
            <a:pPr marL="482600" marR="0" indent="-228600" algn="just" defTabSz="914400" fontAlgn="auto">
              <a:lnSpc>
                <a:spcPct val="100000"/>
              </a:lnSpc>
              <a:spcBef>
                <a:spcPts val="0"/>
              </a:spcBef>
              <a:spcAft>
                <a:spcPts val="1050"/>
              </a:spcAft>
              <a:buClrTx/>
              <a:buSzTx/>
              <a:buFontTx/>
              <a:buNone/>
              <a:defRPr/>
            </a:pPr>
            <a:r>
              <a:rPr lang="en-US" noProof="0">
                <a:latin typeface="Calibri" panose="020F0502020204030204"/>
                <a:sym typeface="+mn-ea"/>
              </a:rPr>
              <a:t>&gt;    This bidirectional 8-bit buffer is used to interface 8251 to the system data bus.</a:t>
            </a:r>
            <a:endParaRPr kumimoji="0" lang="en-US" b="0" i="0" kern="1200" cap="none" spc="0" normalizeH="0" baseline="0" noProof="0">
              <a:latin typeface="Calibri" panose="020F0502020204030204"/>
              <a:ea typeface="+mn-ea"/>
              <a:cs typeface="+mn-cs"/>
            </a:endParaRPr>
          </a:p>
          <a:p>
            <a:pPr marL="482600" marR="0" indent="-228600" algn="just" defTabSz="914400" fontAlgn="auto">
              <a:lnSpc>
                <a:spcPts val="1535"/>
              </a:lnSpc>
              <a:spcBef>
                <a:spcPts val="0"/>
              </a:spcBef>
              <a:spcAft>
                <a:spcPts val="420"/>
              </a:spcAft>
              <a:buClrTx/>
              <a:buSzTx/>
              <a:buFontTx/>
              <a:buNone/>
              <a:defRPr/>
            </a:pPr>
            <a:r>
              <a:rPr lang="en-US" noProof="0">
                <a:latin typeface="Calibri" panose="020F0502020204030204"/>
                <a:sym typeface="+mn-ea"/>
              </a:rPr>
              <a:t>&gt;    Along with the data, control word, command words and status information are also transferred through the Data Bus Buffer.</a:t>
            </a:r>
            <a:endParaRPr kumimoji="0" lang="en-US" b="0" i="0" kern="1200" cap="none" spc="0" normalizeH="0" baseline="0" noProof="0">
              <a:latin typeface="Calibri" panose="020F0502020204030204"/>
              <a:ea typeface="+mn-ea"/>
              <a:cs typeface="+mn-cs"/>
            </a:endParaRPr>
          </a:p>
          <a:p>
            <a:pPr marR="0" indent="0" defTabSz="914400" fontAlgn="auto">
              <a:lnSpc>
                <a:spcPct val="100000"/>
              </a:lnSpc>
              <a:spcBef>
                <a:spcPts val="0"/>
              </a:spcBef>
              <a:spcAft>
                <a:spcPts val="1050"/>
              </a:spcAft>
              <a:buClrTx/>
              <a:buSzTx/>
              <a:buFontTx/>
              <a:buNone/>
              <a:defRPr/>
            </a:pPr>
            <a:r>
              <a:rPr lang="en-US" b="1" noProof="0">
                <a:solidFill>
                  <a:srgbClr val="C00000"/>
                </a:solidFill>
                <a:latin typeface="Calibri" panose="020F0502020204030204"/>
                <a:sym typeface="+mn-ea"/>
              </a:rPr>
              <a:t>Read/Write Control Logic:</a:t>
            </a:r>
            <a:endParaRPr kumimoji="0" lang="en-US" b="1" i="0" kern="1200" cap="none" spc="0" normalizeH="0" baseline="0" noProof="0">
              <a:solidFill>
                <a:srgbClr val="C00000"/>
              </a:solidFill>
              <a:latin typeface="Calibri" panose="020F0502020204030204"/>
              <a:ea typeface="+mn-ea"/>
              <a:cs typeface="+mn-cs"/>
            </a:endParaRPr>
          </a:p>
          <a:p>
            <a:pPr marL="482600" marR="0" indent="-228600" algn="just" defTabSz="914400" fontAlgn="auto">
              <a:lnSpc>
                <a:spcPts val="1560"/>
              </a:lnSpc>
              <a:spcBef>
                <a:spcPts val="0"/>
              </a:spcBef>
              <a:spcAft>
                <a:spcPts val="420"/>
              </a:spcAft>
              <a:buClrTx/>
              <a:buSzTx/>
              <a:buFontTx/>
              <a:buNone/>
              <a:defRPr/>
            </a:pPr>
            <a:r>
              <a:rPr lang="en-US" noProof="0">
                <a:latin typeface="Calibri" panose="020F0502020204030204"/>
                <a:sym typeface="+mn-ea"/>
              </a:rPr>
              <a:t>&gt;    This functional block accepts inputs from the system control bus and generates control signals for over all operation.</a:t>
            </a:r>
            <a:endParaRPr kumimoji="0" lang="en-US" b="0" i="0" kern="1200" cap="none" spc="0" normalizeH="0" baseline="0" noProof="0">
              <a:latin typeface="Calibri" panose="020F0502020204030204"/>
              <a:ea typeface="+mn-ea"/>
              <a:cs typeface="+mn-cs"/>
            </a:endParaRPr>
          </a:p>
          <a:p>
            <a:pPr marL="482600" marR="0" indent="-228600" algn="just" defTabSz="914400" fontAlgn="auto">
              <a:lnSpc>
                <a:spcPts val="1560"/>
              </a:lnSpc>
              <a:spcBef>
                <a:spcPts val="0"/>
              </a:spcBef>
              <a:spcAft>
                <a:spcPts val="420"/>
              </a:spcAft>
              <a:buClrTx/>
              <a:buSzTx/>
              <a:buFontTx/>
              <a:buNone/>
              <a:defRPr/>
            </a:pPr>
            <a:r>
              <a:rPr lang="en-US" noProof="0">
                <a:latin typeface="Calibri" panose="020F0502020204030204"/>
                <a:sym typeface="+mn-ea"/>
              </a:rPr>
              <a:t>&gt;    It contains the control word register and command word register that stores the various control formats for the device functional definitions.</a:t>
            </a:r>
            <a:endParaRPr lang="en-US"/>
          </a:p>
        </p:txBody>
      </p:sp>
      <p:sp>
        <p:nvSpPr>
          <p:cNvPr id="102" name="Text Box 101"/>
          <p:cNvSpPr txBox="1"/>
          <p:nvPr/>
        </p:nvSpPr>
        <p:spPr>
          <a:xfrm>
            <a:off x="494030" y="4431030"/>
            <a:ext cx="11277600" cy="2338070"/>
          </a:xfrm>
          <a:prstGeom prst="rect">
            <a:avLst/>
          </a:prstGeom>
          <a:noFill/>
          <a:ln w="9525">
            <a:noFill/>
          </a:ln>
        </p:spPr>
        <p:txBody>
          <a:bodyPr wrap="square">
            <a:spAutoFit/>
          </a:bodyPr>
          <a:lstStyle/>
          <a:p>
            <a:pPr indent="0">
              <a:buFont typeface="Wingdings" panose="05000000000000000000" charset="0"/>
              <a:buNone/>
            </a:pPr>
            <a:r>
              <a:rPr lang="en-US" b="0">
                <a:solidFill>
                  <a:srgbClr val="C00000"/>
                </a:solidFill>
                <a:latin typeface="Wingdings" panose="05000000000000000000" charset="0"/>
              </a:rPr>
              <a:t>Ø </a:t>
            </a:r>
            <a:r>
              <a:rPr lang="en-US" b="1">
                <a:solidFill>
                  <a:srgbClr val="C00000"/>
                </a:solidFill>
                <a:latin typeface="Calibri" panose="020F0502020204030204" pitchFamily="34" charset="0"/>
              </a:rPr>
              <a:t>Receiver Buffer:</a:t>
            </a:r>
          </a:p>
          <a:p>
            <a:pPr marL="285750" indent="-285750">
              <a:buFont typeface="Wingdings" panose="05000000000000000000" charset="0"/>
              <a:buChar char="Ø"/>
            </a:pPr>
            <a:r>
              <a:rPr lang="en-US" noProof="0">
                <a:latin typeface="Calibri" panose="020F0502020204030204"/>
                <a:sym typeface="+mn-ea"/>
              </a:rPr>
              <a:t>The receiver buffer accepts serial data on the RxD line, coverts this serial data to parallel formats, checks for bits or characters that are unique to the communication technique and sends an “assembled” character to CPU.</a:t>
            </a:r>
          </a:p>
          <a:p>
            <a:pPr marL="285750" indent="-285750">
              <a:buFont typeface="Wingdings" panose="05000000000000000000" charset="0"/>
              <a:buChar char="Ø"/>
            </a:pPr>
            <a:endParaRPr lang="en-US" noProof="0">
              <a:latin typeface="Calibri" panose="020F0502020204030204"/>
              <a:sym typeface="+mn-ea"/>
            </a:endParaRPr>
          </a:p>
          <a:p>
            <a:pPr marL="285750" indent="-285750">
              <a:buFont typeface="Wingdings" panose="05000000000000000000" charset="0"/>
              <a:buChar char="Ø"/>
            </a:pPr>
            <a:r>
              <a:rPr lang="en-US" sz="2000" noProof="0">
                <a:solidFill>
                  <a:srgbClr val="C00000"/>
                </a:solidFill>
                <a:latin typeface="Calibri" panose="020F0502020204030204"/>
                <a:sym typeface="+mn-ea"/>
              </a:rPr>
              <a:t>Receiver Control:</a:t>
            </a:r>
          </a:p>
          <a:p>
            <a:pPr marL="285750" indent="-285750">
              <a:buFont typeface="Wingdings" panose="05000000000000000000" charset="0"/>
              <a:buChar char="Ø"/>
            </a:pPr>
            <a:r>
              <a:rPr lang="en-US" noProof="0">
                <a:latin typeface="Calibri" panose="020F0502020204030204"/>
                <a:sym typeface="+mn-ea"/>
              </a:rPr>
              <a:t>It manages all activities associated with the receiving of serial data.</a:t>
            </a:r>
          </a:p>
          <a:p>
            <a:pPr marL="285750" indent="-285750">
              <a:buFont typeface="Wingdings" panose="05000000000000000000" charset="0"/>
              <a:buChar char="Ø"/>
            </a:pPr>
            <a:r>
              <a:rPr lang="en-US" noProof="0">
                <a:latin typeface="Calibri" panose="020F0502020204030204"/>
                <a:sym typeface="+mn-ea"/>
              </a:rPr>
              <a:t>Along with data reception, it does false start bit detection, parity error detection, framing error detection, sync detection and break detection.</a:t>
            </a:r>
            <a:endParaRPr lang="en-US" sz="1800" noProof="0">
              <a:latin typeface="Calibri" panose="020F05020202040302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 Box 101"/>
          <p:cNvSpPr txBox="1"/>
          <p:nvPr/>
        </p:nvSpPr>
        <p:spPr>
          <a:xfrm>
            <a:off x="596265" y="99060"/>
            <a:ext cx="11265535" cy="4053840"/>
          </a:xfrm>
          <a:prstGeom prst="rect">
            <a:avLst/>
          </a:prstGeom>
          <a:noFill/>
          <a:ln w="9525">
            <a:noFill/>
          </a:ln>
        </p:spPr>
        <p:txBody>
          <a:bodyPr wrap="square">
            <a:spAutoFit/>
          </a:bodyPr>
          <a:lstStyle/>
          <a:p>
            <a:pPr indent="0"/>
            <a:r>
              <a:rPr lang="en-US" sz="2400" b="1" dirty="0">
                <a:solidFill>
                  <a:srgbClr val="C00000"/>
                </a:solidFill>
                <a:latin typeface="Calibri" panose="020F0502020204030204" pitchFamily="34" charset="0"/>
              </a:rPr>
              <a:t>Modem Control:</a:t>
            </a:r>
            <a:endParaRPr lang="en-US" sz="950" b="1" dirty="0">
              <a:solidFill>
                <a:srgbClr val="C00000"/>
              </a:solidFill>
              <a:latin typeface="Calibri" panose="020F0502020204030204" pitchFamily="34" charset="0"/>
            </a:endParaRPr>
          </a:p>
          <a:p>
            <a:pPr indent="0"/>
            <a:r>
              <a:rPr lang="en-US" sz="950" b="1" dirty="0">
                <a:latin typeface="Calibri" panose="020F0502020204030204" pitchFamily="34" charset="0"/>
              </a:rPr>
              <a:t> </a:t>
            </a:r>
            <a:endParaRPr lang="en-US" sz="1100" b="0" dirty="0">
              <a:latin typeface="Wingdings" panose="05000000000000000000" charset="0"/>
            </a:endParaRPr>
          </a:p>
          <a:p>
            <a:pPr indent="0"/>
            <a:r>
              <a:rPr lang="en-US" sz="1100" b="0" dirty="0">
                <a:latin typeface="Wingdings" panose="05000000000000000000" charset="0"/>
              </a:rPr>
              <a:t>Ø</a:t>
            </a:r>
            <a:r>
              <a:rPr lang="en-US" sz="1600" b="0" dirty="0">
                <a:latin typeface="Wingdings" panose="05000000000000000000" charset="0"/>
              </a:rPr>
              <a:t> </a:t>
            </a:r>
            <a:r>
              <a:rPr lang="en-US" sz="1600" b="0" dirty="0">
                <a:latin typeface="Calibri" panose="020F0502020204030204" pitchFamily="34" charset="0"/>
              </a:rPr>
              <a:t>The 8251 has set of control inputs and outputs that can be used to simplify the interface to almost any modem.</a:t>
            </a:r>
          </a:p>
          <a:p>
            <a:pPr indent="0"/>
            <a:r>
              <a:rPr lang="en-US" sz="1600" b="0" dirty="0">
                <a:latin typeface="Calibri" panose="020F0502020204030204" pitchFamily="34" charset="0"/>
              </a:rPr>
              <a:t> </a:t>
            </a:r>
            <a:endParaRPr lang="en-US" sz="1600" b="0" dirty="0">
              <a:latin typeface="Wingdings" panose="05000000000000000000" charset="0"/>
            </a:endParaRPr>
          </a:p>
          <a:p>
            <a:pPr indent="0"/>
            <a:r>
              <a:rPr lang="en-US" sz="1600" b="0" dirty="0">
                <a:latin typeface="Wingdings" panose="05000000000000000000" charset="0"/>
              </a:rPr>
              <a:t>Ø </a:t>
            </a:r>
            <a:r>
              <a:rPr lang="en-US" sz="1600" b="1" dirty="0">
                <a:latin typeface="Calibri" panose="020F0502020204030204" pitchFamily="34" charset="0"/>
              </a:rPr>
              <a:t>Data Bus (D</a:t>
            </a:r>
            <a:r>
              <a:rPr lang="en-US" sz="1600" b="1" baseline="-25000" dirty="0">
                <a:latin typeface="Calibri" panose="020F0502020204030204" pitchFamily="34" charset="0"/>
              </a:rPr>
              <a:t>0</a:t>
            </a:r>
            <a:r>
              <a:rPr lang="en-US" sz="1600" b="1" dirty="0">
                <a:latin typeface="Calibri" panose="020F0502020204030204" pitchFamily="34" charset="0"/>
              </a:rPr>
              <a:t>-D</a:t>
            </a:r>
            <a:r>
              <a:rPr lang="en-US" sz="1600" b="1" baseline="-25000" dirty="0">
                <a:latin typeface="Calibri" panose="020F0502020204030204" pitchFamily="34" charset="0"/>
              </a:rPr>
              <a:t>7</a:t>
            </a:r>
            <a:r>
              <a:rPr lang="en-US" sz="1600" b="1" dirty="0">
                <a:latin typeface="Calibri" panose="020F0502020204030204" pitchFamily="34" charset="0"/>
              </a:rPr>
              <a:t>): </a:t>
            </a:r>
            <a:r>
              <a:rPr lang="en-US" sz="1600" b="0" dirty="0">
                <a:latin typeface="Calibri" panose="020F0502020204030204" pitchFamily="34" charset="0"/>
              </a:rPr>
              <a:t>This pin allows transfer of data bytes between CPU and the 8251A.</a:t>
            </a:r>
          </a:p>
          <a:p>
            <a:pPr indent="0"/>
            <a:r>
              <a:rPr lang="en-US" sz="1600" b="0" dirty="0">
                <a:latin typeface="Calibri" panose="020F0502020204030204" pitchFamily="34" charset="0"/>
              </a:rPr>
              <a:t> </a:t>
            </a:r>
            <a:endParaRPr lang="en-US" sz="1600" b="0" dirty="0">
              <a:latin typeface="Wingdings" panose="05000000000000000000" charset="0"/>
            </a:endParaRPr>
          </a:p>
          <a:p>
            <a:pPr indent="0"/>
            <a:r>
              <a:rPr lang="en-US" sz="1600" b="0" dirty="0">
                <a:latin typeface="Wingdings" panose="05000000000000000000" charset="0"/>
              </a:rPr>
              <a:t>Ø </a:t>
            </a:r>
            <a:r>
              <a:rPr lang="en-US" sz="1600" b="1" dirty="0">
                <a:latin typeface="Calibri" panose="020F0502020204030204" pitchFamily="34" charset="0"/>
              </a:rPr>
              <a:t>Read (RD’) : </a:t>
            </a:r>
            <a:r>
              <a:rPr lang="en-US" sz="1600" b="0" dirty="0">
                <a:latin typeface="Calibri" panose="020F0502020204030204" pitchFamily="34" charset="0"/>
              </a:rPr>
              <a:t>A low on this input allows CPU to read data or status byte from 8251A.</a:t>
            </a:r>
          </a:p>
          <a:p>
            <a:pPr indent="0"/>
            <a:r>
              <a:rPr lang="en-US" sz="1600" b="0" dirty="0">
                <a:latin typeface="Calibri" panose="020F0502020204030204" pitchFamily="34" charset="0"/>
              </a:rPr>
              <a:t> </a:t>
            </a:r>
            <a:endParaRPr lang="en-US" sz="1600" b="0" dirty="0">
              <a:latin typeface="Wingdings" panose="05000000000000000000" charset="0"/>
            </a:endParaRPr>
          </a:p>
          <a:p>
            <a:pPr indent="0"/>
            <a:r>
              <a:rPr lang="en-US" sz="1600" b="0" dirty="0">
                <a:latin typeface="Wingdings" panose="05000000000000000000" charset="0"/>
              </a:rPr>
              <a:t>Ø </a:t>
            </a:r>
            <a:r>
              <a:rPr lang="en-US" sz="1600" b="1" dirty="0">
                <a:latin typeface="Calibri" panose="020F0502020204030204" pitchFamily="34" charset="0"/>
              </a:rPr>
              <a:t>Write (WR’)  : </a:t>
            </a:r>
            <a:r>
              <a:rPr lang="en-US" sz="1600" b="0" dirty="0">
                <a:latin typeface="Calibri" panose="020F0502020204030204" pitchFamily="34" charset="0"/>
              </a:rPr>
              <a:t>A low on this input allows CPU to write data or command word to 8251A.</a:t>
            </a:r>
          </a:p>
          <a:p>
            <a:pPr indent="0"/>
            <a:r>
              <a:rPr lang="en-US" sz="1600" b="0" dirty="0">
                <a:latin typeface="Calibri" panose="020F0502020204030204" pitchFamily="34" charset="0"/>
              </a:rPr>
              <a:t> </a:t>
            </a:r>
            <a:endParaRPr lang="en-US" sz="1600" b="0" dirty="0">
              <a:latin typeface="Wingdings" panose="05000000000000000000" charset="0"/>
            </a:endParaRPr>
          </a:p>
          <a:p>
            <a:pPr indent="0"/>
            <a:r>
              <a:rPr lang="en-US" sz="1600" b="0" dirty="0">
                <a:latin typeface="Wingdings" panose="05000000000000000000" charset="0"/>
              </a:rPr>
              <a:t>Ø </a:t>
            </a:r>
            <a:r>
              <a:rPr lang="en-US" sz="1600" b="1" dirty="0">
                <a:latin typeface="Calibri" panose="020F0502020204030204" pitchFamily="34" charset="0"/>
              </a:rPr>
              <a:t>Clock (CLK): </a:t>
            </a:r>
            <a:r>
              <a:rPr lang="en-US" sz="1600" b="0" dirty="0">
                <a:latin typeface="Calibri" panose="020F0502020204030204" pitchFamily="34" charset="0"/>
              </a:rPr>
              <a:t>The CLK input is used to generate internal device timing.</a:t>
            </a:r>
          </a:p>
          <a:p>
            <a:pPr indent="0"/>
            <a:r>
              <a:rPr lang="en-US" sz="1600" b="0" dirty="0">
                <a:latin typeface="Calibri" panose="020F0502020204030204" pitchFamily="34" charset="0"/>
              </a:rPr>
              <a:t> </a:t>
            </a:r>
            <a:endParaRPr lang="en-US" sz="1600" b="0" dirty="0">
              <a:latin typeface="Wingdings" panose="05000000000000000000" charset="0"/>
            </a:endParaRPr>
          </a:p>
          <a:p>
            <a:pPr indent="0"/>
            <a:r>
              <a:rPr lang="en-US" sz="1600" b="0" dirty="0">
                <a:latin typeface="Wingdings" panose="05000000000000000000" charset="0"/>
              </a:rPr>
              <a:t>Ø </a:t>
            </a:r>
            <a:r>
              <a:rPr lang="en-US" sz="1600" b="1" dirty="0">
                <a:latin typeface="Calibri" panose="020F0502020204030204" pitchFamily="34" charset="0"/>
              </a:rPr>
              <a:t>RESET: </a:t>
            </a:r>
            <a:r>
              <a:rPr lang="en-US" sz="1600" b="0" dirty="0">
                <a:latin typeface="Calibri" panose="020F0502020204030204" pitchFamily="34" charset="0"/>
              </a:rPr>
              <a:t>A high on this input force 8251A into an “IDLE” mode.</a:t>
            </a:r>
          </a:p>
          <a:p>
            <a:pPr indent="0"/>
            <a:r>
              <a:rPr lang="en-US" sz="1600" b="0" dirty="0">
                <a:latin typeface="Calibri" panose="020F0502020204030204" pitchFamily="34" charset="0"/>
              </a:rPr>
              <a:t> </a:t>
            </a:r>
            <a:endParaRPr lang="en-US" sz="1600" b="0" dirty="0">
              <a:latin typeface="Wingdings" panose="05000000000000000000" charset="0"/>
            </a:endParaRPr>
          </a:p>
          <a:p>
            <a:pPr indent="0"/>
            <a:r>
              <a:rPr lang="en-US" sz="1600" b="0" dirty="0">
                <a:latin typeface="Wingdings" panose="05000000000000000000" charset="0"/>
              </a:rPr>
              <a:t>Ø </a:t>
            </a:r>
            <a:r>
              <a:rPr lang="en-US" sz="1600" b="1" dirty="0">
                <a:latin typeface="Calibri" panose="020F0502020204030204" pitchFamily="34" charset="0"/>
              </a:rPr>
              <a:t>Control/Data (C/ D’): </a:t>
            </a:r>
            <a:r>
              <a:rPr lang="en-US" sz="1600" b="0" dirty="0">
                <a:latin typeface="Calibri" panose="020F0502020204030204" pitchFamily="34" charset="0"/>
              </a:rPr>
              <a:t>This input in conjunction with the WR’ and the RD’ inputs informs the 8251A that the word on the DATA BUS is either a data character, control word or status information.</a:t>
            </a:r>
            <a:endParaRPr lang="en-US" sz="1600" dirty="0"/>
          </a:p>
        </p:txBody>
      </p:sp>
      <p:pic>
        <p:nvPicPr>
          <p:cNvPr id="7" name="image4.jpeg"/>
          <p:cNvPicPr>
            <a:picLocks noGrp="1" noChangeAspect="1"/>
          </p:cNvPicPr>
          <p:nvPr>
            <p:ph idx="1"/>
          </p:nvPr>
        </p:nvPicPr>
        <p:blipFill>
          <a:blip r:embed="rId2" cstate="print"/>
          <a:stretch>
            <a:fillRect/>
          </a:stretch>
        </p:blipFill>
        <p:spPr>
          <a:xfrm>
            <a:off x="935990" y="4243070"/>
            <a:ext cx="4765040" cy="1976755"/>
          </a:xfrm>
          <a:prstGeom prst="rect">
            <a:avLst/>
          </a:prstGeom>
        </p:spPr>
      </p:pic>
      <p:sp>
        <p:nvSpPr>
          <p:cNvPr id="6" name="Text Box 5"/>
          <p:cNvSpPr txBox="1"/>
          <p:nvPr/>
        </p:nvSpPr>
        <p:spPr>
          <a:xfrm>
            <a:off x="935990" y="6219825"/>
            <a:ext cx="9471025" cy="368300"/>
          </a:xfrm>
          <a:prstGeom prst="rect">
            <a:avLst/>
          </a:prstGeom>
          <a:noFill/>
          <a:ln w="9525">
            <a:noFill/>
          </a:ln>
        </p:spPr>
        <p:txBody>
          <a:bodyPr wrap="square">
            <a:spAutoFit/>
          </a:bodyPr>
          <a:lstStyle/>
          <a:p>
            <a:pPr marL="229235" indent="-229235"/>
            <a:r>
              <a:rPr lang="en-US" b="0">
                <a:latin typeface="Wingdings" panose="05000000000000000000" charset="0"/>
              </a:rPr>
              <a:t>Ø </a:t>
            </a:r>
            <a:r>
              <a:rPr lang="en-US" b="1">
                <a:latin typeface="Calibri" panose="020F0502020204030204" pitchFamily="34" charset="0"/>
              </a:rPr>
              <a:t>Chip Select (CS’): </a:t>
            </a:r>
            <a:r>
              <a:rPr lang="en-US" b="0">
                <a:latin typeface="Calibri" panose="020F0502020204030204" pitchFamily="34" charset="0"/>
              </a:rPr>
              <a:t>A low on this input allows communication between CPU and 8251A.</a:t>
            </a:r>
            <a:endParaRPr lang="en-US"/>
          </a:p>
        </p:txBody>
      </p:sp>
      <p:sp>
        <p:nvSpPr>
          <p:cNvPr id="2" name="Rectangle 1"/>
          <p:cNvSpPr/>
          <p:nvPr/>
        </p:nvSpPr>
        <p:spPr>
          <a:xfrm>
            <a:off x="5869577" y="4261951"/>
            <a:ext cx="6096000" cy="1938992"/>
          </a:xfrm>
          <a:prstGeom prst="rect">
            <a:avLst/>
          </a:prstGeom>
        </p:spPr>
        <p:txBody>
          <a:bodyPr>
            <a:spAutoFit/>
          </a:bodyPr>
          <a:lstStyle/>
          <a:p>
            <a:pPr marL="12700"/>
            <a:r>
              <a:rPr lang="en-US" sz="2400" dirty="0">
                <a:solidFill>
                  <a:srgbClr val="FF0000"/>
                </a:solidFill>
                <a:latin typeface="Times New Roman" panose="02020603050405020304"/>
                <a:cs typeface="Times New Roman" panose="02020603050405020304"/>
              </a:rPr>
              <a:t>The</a:t>
            </a:r>
            <a:r>
              <a:rPr lang="en-US" sz="2400" spc="-15"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8251</a:t>
            </a:r>
            <a:r>
              <a:rPr lang="en-US" sz="2400" spc="1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functional</a:t>
            </a:r>
            <a:r>
              <a:rPr lang="en-US" sz="240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configuration</a:t>
            </a:r>
            <a:r>
              <a:rPr lang="en-US" sz="2400" spc="1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is</a:t>
            </a:r>
            <a:r>
              <a:rPr lang="en-US" sz="2400" spc="5"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programed</a:t>
            </a:r>
            <a:r>
              <a:rPr lang="en-US" sz="2400" spc="1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by</a:t>
            </a:r>
            <a:r>
              <a:rPr lang="en-US" sz="2400" spc="1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software.</a:t>
            </a:r>
            <a:r>
              <a:rPr lang="en-US" sz="2400" spc="-15"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Operation</a:t>
            </a:r>
            <a:r>
              <a:rPr lang="en-US" sz="2400" spc="1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between </a:t>
            </a:r>
            <a:r>
              <a:rPr lang="en-US" sz="2400" dirty="0">
                <a:solidFill>
                  <a:srgbClr val="FF0000"/>
                </a:solidFill>
                <a:latin typeface="Times New Roman" panose="02020603050405020304"/>
                <a:cs typeface="Times New Roman" panose="02020603050405020304"/>
              </a:rPr>
              <a:t>the </a:t>
            </a:r>
            <a:r>
              <a:rPr lang="en-US" sz="2400" spc="-5" dirty="0">
                <a:solidFill>
                  <a:srgbClr val="FF0000"/>
                </a:solidFill>
                <a:latin typeface="Times New Roman" panose="02020603050405020304"/>
                <a:cs typeface="Times New Roman" panose="02020603050405020304"/>
              </a:rPr>
              <a:t>8251</a:t>
            </a:r>
            <a:r>
              <a:rPr lang="en-US" sz="2400" spc="5" dirty="0">
                <a:solidFill>
                  <a:srgbClr val="FF0000"/>
                </a:solidFill>
                <a:latin typeface="Times New Roman" panose="02020603050405020304"/>
                <a:cs typeface="Times New Roman" panose="02020603050405020304"/>
              </a:rPr>
              <a:t> </a:t>
            </a:r>
            <a:r>
              <a:rPr lang="en-US" sz="2400" spc="-10" dirty="0">
                <a:solidFill>
                  <a:srgbClr val="FF0000"/>
                </a:solidFill>
                <a:latin typeface="Times New Roman" panose="02020603050405020304"/>
                <a:cs typeface="Times New Roman" panose="02020603050405020304"/>
              </a:rPr>
              <a:t>and</a:t>
            </a:r>
            <a:r>
              <a:rPr lang="en-US" sz="2400" spc="5" dirty="0">
                <a:solidFill>
                  <a:srgbClr val="FF0000"/>
                </a:solidFill>
                <a:latin typeface="Times New Roman" panose="02020603050405020304"/>
                <a:cs typeface="Times New Roman" panose="02020603050405020304"/>
              </a:rPr>
              <a:t> </a:t>
            </a:r>
            <a:r>
              <a:rPr lang="en-US" sz="2400" dirty="0">
                <a:solidFill>
                  <a:srgbClr val="FF0000"/>
                </a:solidFill>
                <a:latin typeface="Times New Roman" panose="02020603050405020304"/>
                <a:cs typeface="Times New Roman" panose="02020603050405020304"/>
              </a:rPr>
              <a:t>a </a:t>
            </a:r>
            <a:r>
              <a:rPr lang="en-US" sz="2400" spc="-5" dirty="0">
                <a:solidFill>
                  <a:srgbClr val="FF0000"/>
                </a:solidFill>
                <a:latin typeface="Times New Roman" panose="02020603050405020304"/>
                <a:cs typeface="Times New Roman" panose="02020603050405020304"/>
              </a:rPr>
              <a:t>CPU</a:t>
            </a:r>
            <a:r>
              <a:rPr lang="en-US" sz="2400" spc="5"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is</a:t>
            </a:r>
            <a:r>
              <a:rPr lang="en-US" sz="2400" spc="-1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executed </a:t>
            </a:r>
            <a:r>
              <a:rPr lang="en-US" sz="2400" spc="5" dirty="0">
                <a:solidFill>
                  <a:srgbClr val="FF0000"/>
                </a:solidFill>
                <a:latin typeface="Times New Roman" panose="02020603050405020304"/>
                <a:cs typeface="Times New Roman" panose="02020603050405020304"/>
              </a:rPr>
              <a:t>by</a:t>
            </a:r>
            <a:r>
              <a:rPr lang="en-US" sz="2400" spc="-5" dirty="0">
                <a:solidFill>
                  <a:srgbClr val="FF0000"/>
                </a:solidFill>
                <a:latin typeface="Times New Roman" panose="02020603050405020304"/>
                <a:cs typeface="Times New Roman" panose="02020603050405020304"/>
              </a:rPr>
              <a:t> program control.</a:t>
            </a:r>
            <a:r>
              <a:rPr lang="en-US" sz="2400" dirty="0">
                <a:solidFill>
                  <a:srgbClr val="FF0000"/>
                </a:solidFill>
                <a:latin typeface="Times New Roman" panose="02020603050405020304"/>
                <a:cs typeface="Times New Roman" panose="02020603050405020304"/>
              </a:rPr>
              <a:t> Table:</a:t>
            </a:r>
            <a:r>
              <a:rPr lang="en-US" sz="2400" spc="-15"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shows</a:t>
            </a:r>
            <a:r>
              <a:rPr lang="en-US" sz="2400" dirty="0">
                <a:solidFill>
                  <a:srgbClr val="FF0000"/>
                </a:solidFill>
                <a:latin typeface="Times New Roman" panose="02020603050405020304"/>
                <a:cs typeface="Times New Roman" panose="02020603050405020304"/>
              </a:rPr>
              <a:t> the </a:t>
            </a:r>
            <a:r>
              <a:rPr lang="en-US" sz="2400" spc="-5" dirty="0">
                <a:solidFill>
                  <a:srgbClr val="FF0000"/>
                </a:solidFill>
                <a:latin typeface="Times New Roman" panose="02020603050405020304"/>
                <a:cs typeface="Times New Roman" panose="02020603050405020304"/>
              </a:rPr>
              <a:t>operation </a:t>
            </a:r>
            <a:r>
              <a:rPr lang="en-US" sz="2400" spc="-32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between </a:t>
            </a:r>
            <a:r>
              <a:rPr lang="en-US" sz="2400" dirty="0">
                <a:solidFill>
                  <a:srgbClr val="FF0000"/>
                </a:solidFill>
                <a:latin typeface="Times New Roman" panose="02020603050405020304"/>
                <a:cs typeface="Times New Roman" panose="02020603050405020304"/>
              </a:rPr>
              <a:t>a</a:t>
            </a:r>
            <a:r>
              <a:rPr lang="en-US" sz="2400" spc="-5" dirty="0">
                <a:solidFill>
                  <a:srgbClr val="FF0000"/>
                </a:solidFill>
                <a:latin typeface="Times New Roman" panose="02020603050405020304"/>
                <a:cs typeface="Times New Roman" panose="02020603050405020304"/>
              </a:rPr>
              <a:t> CPU</a:t>
            </a:r>
            <a:r>
              <a:rPr lang="en-US" sz="2400" dirty="0">
                <a:solidFill>
                  <a:srgbClr val="FF0000"/>
                </a:solidFill>
                <a:latin typeface="Times New Roman" panose="02020603050405020304"/>
                <a:cs typeface="Times New Roman" panose="02020603050405020304"/>
              </a:rPr>
              <a:t> </a:t>
            </a:r>
            <a:r>
              <a:rPr lang="en-US" sz="2400" spc="-10" dirty="0">
                <a:solidFill>
                  <a:srgbClr val="FF0000"/>
                </a:solidFill>
                <a:latin typeface="Times New Roman" panose="02020603050405020304"/>
                <a:cs typeface="Times New Roman" panose="02020603050405020304"/>
              </a:rPr>
              <a:t>and</a:t>
            </a:r>
            <a:r>
              <a:rPr lang="en-US" sz="2400" dirty="0">
                <a:solidFill>
                  <a:srgbClr val="FF0000"/>
                </a:solidFill>
                <a:latin typeface="Times New Roman" panose="02020603050405020304"/>
                <a:cs typeface="Times New Roman" panose="02020603050405020304"/>
              </a:rPr>
              <a:t> </a:t>
            </a:r>
            <a:r>
              <a:rPr lang="en-US" sz="2400" spc="-5" dirty="0">
                <a:solidFill>
                  <a:srgbClr val="FF0000"/>
                </a:solidFill>
                <a:latin typeface="Times New Roman" panose="02020603050405020304"/>
                <a:cs typeface="Times New Roman" panose="02020603050405020304"/>
              </a:rPr>
              <a:t>the </a:t>
            </a:r>
            <a:r>
              <a:rPr lang="en-US" sz="2400" dirty="0">
                <a:solidFill>
                  <a:srgbClr val="FF0000"/>
                </a:solidFill>
                <a:latin typeface="Times New Roman" panose="02020603050405020304"/>
                <a:cs typeface="Times New Roman" panose="02020603050405020304"/>
              </a:rPr>
              <a:t>device.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967830" y="1075872"/>
            <a:ext cx="10775678" cy="5708679"/>
          </a:xfrm>
          <a:prstGeom prst="rect">
            <a:avLst/>
          </a:prstGeom>
        </p:spPr>
        <p:txBody>
          <a:bodyPr vert="horz" wrap="square" lIns="0" tIns="12065"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25"/>
              </a:spcBef>
            </a:pPr>
            <a:r>
              <a:rPr sz="1800" b="1" spc="-5" dirty="0">
                <a:solidFill>
                  <a:srgbClr val="FF0000"/>
                </a:solidFill>
                <a:latin typeface="Times New Roman" panose="02020603050405020304"/>
                <a:cs typeface="Times New Roman" panose="02020603050405020304"/>
              </a:rPr>
              <a:t>1) Mode Instruction</a:t>
            </a:r>
            <a:endParaRPr sz="1800" dirty="0">
              <a:solidFill>
                <a:srgbClr val="FF0000"/>
              </a:solidFill>
              <a:latin typeface="Times New Roman" panose="02020603050405020304"/>
              <a:cs typeface="Times New Roman" panose="02020603050405020304"/>
            </a:endParaRPr>
          </a:p>
          <a:p>
            <a:pPr marL="12700" marR="5080" algn="just">
              <a:lnSpc>
                <a:spcPts val="1550"/>
              </a:lnSpc>
              <a:spcBef>
                <a:spcPts val="1435"/>
              </a:spcBef>
            </a:pPr>
            <a:r>
              <a:rPr dirty="0">
                <a:latin typeface="Times New Roman" panose="02020603050405020304"/>
                <a:cs typeface="Times New Roman" panose="02020603050405020304"/>
              </a:rPr>
              <a:t>Mode </a:t>
            </a:r>
            <a:r>
              <a:rPr spc="-5" dirty="0">
                <a:latin typeface="Times New Roman" panose="02020603050405020304"/>
                <a:cs typeface="Times New Roman" panose="02020603050405020304"/>
              </a:rPr>
              <a:t>instruction is used </a:t>
            </a:r>
            <a:r>
              <a:rPr dirty="0">
                <a:latin typeface="Times New Roman" panose="02020603050405020304"/>
                <a:cs typeface="Times New Roman" panose="02020603050405020304"/>
              </a:rPr>
              <a:t>for </a:t>
            </a:r>
            <a:r>
              <a:rPr spc="-5" dirty="0">
                <a:latin typeface="Times New Roman" panose="02020603050405020304"/>
                <a:cs typeface="Times New Roman" panose="02020603050405020304"/>
              </a:rPr>
              <a:t>setting the function </a:t>
            </a:r>
            <a:r>
              <a:rPr dirty="0">
                <a:latin typeface="Times New Roman" panose="02020603050405020304"/>
                <a:cs typeface="Times New Roman" panose="02020603050405020304"/>
              </a:rPr>
              <a:t>of the </a:t>
            </a:r>
            <a:r>
              <a:rPr spc="-5" dirty="0">
                <a:latin typeface="Times New Roman" panose="02020603050405020304"/>
                <a:cs typeface="Times New Roman" panose="02020603050405020304"/>
              </a:rPr>
              <a:t>8251. </a:t>
            </a:r>
            <a:r>
              <a:rPr dirty="0">
                <a:latin typeface="Times New Roman" panose="02020603050405020304"/>
                <a:cs typeface="Times New Roman" panose="02020603050405020304"/>
              </a:rPr>
              <a:t>Mode </a:t>
            </a:r>
            <a:r>
              <a:rPr spc="-5" dirty="0">
                <a:latin typeface="Times New Roman" panose="02020603050405020304"/>
                <a:cs typeface="Times New Roman" panose="02020603050405020304"/>
              </a:rPr>
              <a:t>instruction </a:t>
            </a:r>
            <a:r>
              <a:rPr dirty="0">
                <a:latin typeface="Times New Roman" panose="02020603050405020304"/>
                <a:cs typeface="Times New Roman" panose="02020603050405020304"/>
              </a:rPr>
              <a:t>will </a:t>
            </a:r>
            <a:r>
              <a:rPr spc="-325" dirty="0">
                <a:latin typeface="Times New Roman" panose="02020603050405020304"/>
                <a:cs typeface="Times New Roman" panose="02020603050405020304"/>
              </a:rPr>
              <a:t> </a:t>
            </a:r>
            <a:r>
              <a:rPr spc="5" dirty="0">
                <a:latin typeface="Times New Roman" panose="02020603050405020304"/>
                <a:cs typeface="Times New Roman" panose="02020603050405020304"/>
              </a:rPr>
              <a:t>be </a:t>
            </a:r>
            <a:r>
              <a:rPr spc="-5" dirty="0">
                <a:latin typeface="Times New Roman" panose="02020603050405020304"/>
                <a:cs typeface="Times New Roman" panose="02020603050405020304"/>
              </a:rPr>
              <a:t>in "wait </a:t>
            </a:r>
            <a:r>
              <a:rPr dirty="0">
                <a:latin typeface="Times New Roman" panose="02020603050405020304"/>
                <a:cs typeface="Times New Roman" panose="02020603050405020304"/>
              </a:rPr>
              <a:t>for write" </a:t>
            </a:r>
            <a:r>
              <a:rPr spc="-5" dirty="0">
                <a:latin typeface="Times New Roman" panose="02020603050405020304"/>
                <a:cs typeface="Times New Roman" panose="02020603050405020304"/>
              </a:rPr>
              <a:t>at either internal reset </a:t>
            </a:r>
            <a:r>
              <a:rPr dirty="0">
                <a:latin typeface="Times New Roman" panose="02020603050405020304"/>
                <a:cs typeface="Times New Roman" panose="02020603050405020304"/>
              </a:rPr>
              <a:t>or </a:t>
            </a:r>
            <a:r>
              <a:rPr spc="-5" dirty="0">
                <a:latin typeface="Times New Roman" panose="02020603050405020304"/>
                <a:cs typeface="Times New Roman" panose="02020603050405020304"/>
              </a:rPr>
              <a:t>external reset. </a:t>
            </a:r>
            <a:r>
              <a:rPr dirty="0">
                <a:latin typeface="Times New Roman" panose="02020603050405020304"/>
                <a:cs typeface="Times New Roman" panose="02020603050405020304"/>
              </a:rPr>
              <a:t>That </a:t>
            </a:r>
            <a:r>
              <a:rPr spc="-5" dirty="0">
                <a:latin typeface="Times New Roman" panose="02020603050405020304"/>
                <a:cs typeface="Times New Roman" panose="02020603050405020304"/>
              </a:rPr>
              <a:t>is, </a:t>
            </a:r>
            <a:r>
              <a:rPr dirty="0">
                <a:latin typeface="Times New Roman" panose="02020603050405020304"/>
                <a:cs typeface="Times New Roman" panose="02020603050405020304"/>
              </a:rPr>
              <a:t>the </a:t>
            </a:r>
            <a:r>
              <a:rPr spc="-5" dirty="0">
                <a:latin typeface="Times New Roman" panose="02020603050405020304"/>
                <a:cs typeface="Times New Roman" panose="02020603050405020304"/>
              </a:rPr>
              <a:t>writing </a:t>
            </a:r>
            <a:r>
              <a:rPr dirty="0">
                <a:latin typeface="Times New Roman" panose="02020603050405020304"/>
                <a:cs typeface="Times New Roman" panose="02020603050405020304"/>
              </a:rPr>
              <a:t>of </a:t>
            </a:r>
            <a:r>
              <a:rPr spc="-325" dirty="0">
                <a:latin typeface="Times New Roman" panose="02020603050405020304"/>
                <a:cs typeface="Times New Roman" panose="02020603050405020304"/>
              </a:rPr>
              <a:t> </a:t>
            </a:r>
            <a:r>
              <a:rPr dirty="0">
                <a:latin typeface="Times New Roman" panose="02020603050405020304"/>
                <a:cs typeface="Times New Roman" panose="02020603050405020304"/>
              </a:rPr>
              <a:t>a</a:t>
            </a:r>
            <a:r>
              <a:rPr spc="-5" dirty="0">
                <a:latin typeface="Times New Roman" panose="02020603050405020304"/>
                <a:cs typeface="Times New Roman" panose="02020603050405020304"/>
              </a:rPr>
              <a:t> control word</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after</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resetting</a:t>
            </a:r>
            <a:r>
              <a:rPr spc="-10" dirty="0">
                <a:latin typeface="Times New Roman" panose="02020603050405020304"/>
                <a:cs typeface="Times New Roman" panose="02020603050405020304"/>
              </a:rPr>
              <a:t> </a:t>
            </a:r>
            <a:r>
              <a:rPr dirty="0">
                <a:latin typeface="Times New Roman" panose="02020603050405020304"/>
                <a:cs typeface="Times New Roman" panose="02020603050405020304"/>
              </a:rPr>
              <a:t>will</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be</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recognized</a:t>
            </a:r>
            <a:r>
              <a:rPr dirty="0">
                <a:latin typeface="Times New Roman" panose="02020603050405020304"/>
                <a:cs typeface="Times New Roman" panose="02020603050405020304"/>
              </a:rPr>
              <a:t> as a</a:t>
            </a:r>
            <a:r>
              <a:rPr spc="-5" dirty="0">
                <a:latin typeface="Times New Roman" panose="02020603050405020304"/>
                <a:cs typeface="Times New Roman" panose="02020603050405020304"/>
              </a:rPr>
              <a:t> "mode</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instruction."</a:t>
            </a:r>
            <a:endParaRPr dirty="0">
              <a:latin typeface="Times New Roman" panose="02020603050405020304"/>
              <a:cs typeface="Times New Roman" panose="02020603050405020304"/>
            </a:endParaRPr>
          </a:p>
          <a:p>
            <a:pPr marL="12700">
              <a:lnSpc>
                <a:spcPct val="100000"/>
              </a:lnSpc>
              <a:spcBef>
                <a:spcPts val="1290"/>
              </a:spcBef>
            </a:pPr>
            <a:r>
              <a:rPr spc="-5" dirty="0">
                <a:latin typeface="Times New Roman" panose="02020603050405020304"/>
                <a:cs typeface="Times New Roman" panose="02020603050405020304"/>
              </a:rPr>
              <a:t>Items</a:t>
            </a:r>
            <a:r>
              <a:rPr spc="-10" dirty="0">
                <a:latin typeface="Times New Roman" panose="02020603050405020304"/>
                <a:cs typeface="Times New Roman" panose="02020603050405020304"/>
              </a:rPr>
              <a:t> </a:t>
            </a:r>
            <a:r>
              <a:rPr dirty="0">
                <a:latin typeface="Times New Roman" panose="02020603050405020304"/>
                <a:cs typeface="Times New Roman" panose="02020603050405020304"/>
              </a:rPr>
              <a:t>set</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by</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mode instruction</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are as follows:</a:t>
            </a:r>
            <a:endParaRPr dirty="0">
              <a:latin typeface="Times New Roman" panose="02020603050405020304"/>
              <a:cs typeface="Times New Roman" panose="02020603050405020304"/>
            </a:endParaRPr>
          </a:p>
          <a:p>
            <a:pPr marL="114300" indent="-102235">
              <a:lnSpc>
                <a:spcPct val="100000"/>
              </a:lnSpc>
              <a:spcBef>
                <a:spcPts val="1330"/>
              </a:spcBef>
              <a:buChar char="•"/>
              <a:tabLst>
                <a:tab pos="114935" algn="l"/>
              </a:tabLst>
            </a:pPr>
            <a:r>
              <a:rPr spc="-5" dirty="0">
                <a:latin typeface="Times New Roman" panose="02020603050405020304"/>
                <a:cs typeface="Times New Roman" panose="02020603050405020304"/>
              </a:rPr>
              <a:t>Synchronous/asynchronous</a:t>
            </a:r>
            <a:r>
              <a:rPr spc="-15" dirty="0">
                <a:latin typeface="Times New Roman" panose="02020603050405020304"/>
                <a:cs typeface="Times New Roman" panose="02020603050405020304"/>
              </a:rPr>
              <a:t> </a:t>
            </a:r>
            <a:r>
              <a:rPr spc="-5" dirty="0">
                <a:latin typeface="Times New Roman" panose="02020603050405020304"/>
                <a:cs typeface="Times New Roman" panose="02020603050405020304"/>
              </a:rPr>
              <a:t>mode</a:t>
            </a:r>
            <a:endParaRPr dirty="0">
              <a:latin typeface="Times New Roman" panose="02020603050405020304"/>
              <a:cs typeface="Times New Roman" panose="02020603050405020304"/>
            </a:endParaRPr>
          </a:p>
          <a:p>
            <a:pPr marL="114300" indent="-102235">
              <a:lnSpc>
                <a:spcPct val="100000"/>
              </a:lnSpc>
              <a:spcBef>
                <a:spcPts val="1335"/>
              </a:spcBef>
              <a:buChar char="•"/>
              <a:tabLst>
                <a:tab pos="114935" algn="l"/>
              </a:tabLst>
            </a:pPr>
            <a:r>
              <a:rPr dirty="0">
                <a:latin typeface="Times New Roman" panose="02020603050405020304"/>
                <a:cs typeface="Times New Roman" panose="02020603050405020304"/>
              </a:rPr>
              <a:t>Stop</a:t>
            </a:r>
            <a:r>
              <a:rPr spc="-15" dirty="0">
                <a:latin typeface="Times New Roman" panose="02020603050405020304"/>
                <a:cs typeface="Times New Roman" panose="02020603050405020304"/>
              </a:rPr>
              <a:t> </a:t>
            </a:r>
            <a:r>
              <a:rPr dirty="0">
                <a:latin typeface="Times New Roman" panose="02020603050405020304"/>
                <a:cs typeface="Times New Roman" panose="02020603050405020304"/>
              </a:rPr>
              <a:t>bit</a:t>
            </a:r>
            <a:r>
              <a:rPr spc="-15" dirty="0">
                <a:latin typeface="Times New Roman" panose="02020603050405020304"/>
                <a:cs typeface="Times New Roman" panose="02020603050405020304"/>
              </a:rPr>
              <a:t> </a:t>
            </a:r>
            <a:r>
              <a:rPr spc="-5" dirty="0">
                <a:latin typeface="Times New Roman" panose="02020603050405020304"/>
                <a:cs typeface="Times New Roman" panose="02020603050405020304"/>
              </a:rPr>
              <a:t>length (asynchronous mode)</a:t>
            </a:r>
            <a:endParaRPr dirty="0">
              <a:latin typeface="Times New Roman" panose="02020603050405020304"/>
              <a:cs typeface="Times New Roman" panose="02020603050405020304"/>
            </a:endParaRPr>
          </a:p>
          <a:p>
            <a:pPr marL="114300" indent="-102235">
              <a:lnSpc>
                <a:spcPct val="100000"/>
              </a:lnSpc>
              <a:spcBef>
                <a:spcPts val="1330"/>
              </a:spcBef>
              <a:buChar char="•"/>
              <a:tabLst>
                <a:tab pos="114935" algn="l"/>
              </a:tabLst>
            </a:pPr>
            <a:r>
              <a:rPr spc="-5" dirty="0">
                <a:latin typeface="Times New Roman" panose="02020603050405020304"/>
                <a:cs typeface="Times New Roman" panose="02020603050405020304"/>
              </a:rPr>
              <a:t>Character</a:t>
            </a:r>
            <a:r>
              <a:rPr spc="-20" dirty="0">
                <a:latin typeface="Times New Roman" panose="02020603050405020304"/>
                <a:cs typeface="Times New Roman" panose="02020603050405020304"/>
              </a:rPr>
              <a:t> </a:t>
            </a:r>
            <a:r>
              <a:rPr spc="-5" dirty="0">
                <a:latin typeface="Times New Roman" panose="02020603050405020304"/>
                <a:cs typeface="Times New Roman" panose="02020603050405020304"/>
              </a:rPr>
              <a:t>length</a:t>
            </a:r>
            <a:endParaRPr dirty="0">
              <a:latin typeface="Times New Roman" panose="02020603050405020304"/>
              <a:cs typeface="Times New Roman" panose="02020603050405020304"/>
            </a:endParaRPr>
          </a:p>
          <a:p>
            <a:pPr marL="114300" indent="-102235">
              <a:lnSpc>
                <a:spcPct val="100000"/>
              </a:lnSpc>
              <a:spcBef>
                <a:spcPts val="1330"/>
              </a:spcBef>
              <a:buChar char="•"/>
              <a:tabLst>
                <a:tab pos="114935" algn="l"/>
              </a:tabLst>
            </a:pPr>
            <a:r>
              <a:rPr spc="-5" dirty="0">
                <a:latin typeface="Times New Roman" panose="02020603050405020304"/>
                <a:cs typeface="Times New Roman" panose="02020603050405020304"/>
              </a:rPr>
              <a:t>Parity</a:t>
            </a:r>
            <a:r>
              <a:rPr spc="-30" dirty="0">
                <a:latin typeface="Times New Roman" panose="02020603050405020304"/>
                <a:cs typeface="Times New Roman" panose="02020603050405020304"/>
              </a:rPr>
              <a:t> </a:t>
            </a:r>
            <a:r>
              <a:rPr dirty="0">
                <a:latin typeface="Times New Roman" panose="02020603050405020304"/>
                <a:cs typeface="Times New Roman" panose="02020603050405020304"/>
              </a:rPr>
              <a:t>bit</a:t>
            </a:r>
          </a:p>
          <a:p>
            <a:pPr marL="114300" indent="-102235">
              <a:lnSpc>
                <a:spcPct val="100000"/>
              </a:lnSpc>
              <a:spcBef>
                <a:spcPts val="1335"/>
              </a:spcBef>
              <a:buChar char="•"/>
              <a:tabLst>
                <a:tab pos="114935" algn="l"/>
              </a:tabLst>
            </a:pPr>
            <a:r>
              <a:rPr dirty="0">
                <a:latin typeface="Times New Roman" panose="02020603050405020304"/>
                <a:cs typeface="Times New Roman" panose="02020603050405020304"/>
              </a:rPr>
              <a:t>Baud</a:t>
            </a:r>
            <a:r>
              <a:rPr spc="-5" dirty="0">
                <a:latin typeface="Times New Roman" panose="02020603050405020304"/>
                <a:cs typeface="Times New Roman" panose="02020603050405020304"/>
              </a:rPr>
              <a:t> rate</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factor (asynchronous</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mode)</a:t>
            </a:r>
            <a:endParaRPr dirty="0">
              <a:latin typeface="Times New Roman" panose="02020603050405020304"/>
              <a:cs typeface="Times New Roman" panose="02020603050405020304"/>
            </a:endParaRPr>
          </a:p>
          <a:p>
            <a:pPr marL="114300" indent="-102235">
              <a:lnSpc>
                <a:spcPct val="100000"/>
              </a:lnSpc>
              <a:spcBef>
                <a:spcPts val="1330"/>
              </a:spcBef>
              <a:buChar char="•"/>
              <a:tabLst>
                <a:tab pos="114935" algn="l"/>
              </a:tabLst>
            </a:pPr>
            <a:r>
              <a:rPr spc="-5" dirty="0">
                <a:latin typeface="Times New Roman" panose="02020603050405020304"/>
                <a:cs typeface="Times New Roman" panose="02020603050405020304"/>
              </a:rPr>
              <a:t>Internal/external</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synchronization</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(synchronous</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mode)</a:t>
            </a:r>
            <a:endParaRPr dirty="0">
              <a:latin typeface="Times New Roman" panose="02020603050405020304"/>
              <a:cs typeface="Times New Roman" panose="02020603050405020304"/>
            </a:endParaRPr>
          </a:p>
          <a:p>
            <a:pPr marL="114300" indent="-102235">
              <a:lnSpc>
                <a:spcPct val="100000"/>
              </a:lnSpc>
              <a:spcBef>
                <a:spcPts val="1335"/>
              </a:spcBef>
              <a:buChar char="•"/>
              <a:tabLst>
                <a:tab pos="114935" algn="l"/>
              </a:tabLst>
            </a:pPr>
            <a:r>
              <a:rPr dirty="0">
                <a:latin typeface="Times New Roman" panose="02020603050405020304"/>
                <a:cs typeface="Times New Roman" panose="02020603050405020304"/>
              </a:rPr>
              <a:t>Number of</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synchronous characters (Synchronous mode)</a:t>
            </a:r>
            <a:endParaRPr dirty="0">
              <a:latin typeface="Times New Roman" panose="02020603050405020304"/>
              <a:cs typeface="Times New Roman" panose="02020603050405020304"/>
            </a:endParaRPr>
          </a:p>
          <a:p>
            <a:pPr>
              <a:lnSpc>
                <a:spcPct val="100000"/>
              </a:lnSpc>
              <a:spcBef>
                <a:spcPts val="20"/>
              </a:spcBef>
            </a:pPr>
            <a:endParaRPr dirty="0">
              <a:latin typeface="Times New Roman" panose="02020603050405020304"/>
              <a:cs typeface="Times New Roman" panose="02020603050405020304"/>
            </a:endParaRPr>
          </a:p>
          <a:p>
            <a:pPr marL="12700" marR="123825">
              <a:lnSpc>
                <a:spcPct val="96000"/>
              </a:lnSpc>
            </a:pPr>
            <a:r>
              <a:rPr dirty="0">
                <a:latin typeface="Times New Roman" panose="02020603050405020304"/>
                <a:cs typeface="Times New Roman" panose="02020603050405020304"/>
              </a:rPr>
              <a:t>The</a:t>
            </a:r>
            <a:r>
              <a:rPr spc="-15" dirty="0">
                <a:latin typeface="Times New Roman" panose="02020603050405020304"/>
                <a:cs typeface="Times New Roman" panose="02020603050405020304"/>
              </a:rPr>
              <a:t> </a:t>
            </a:r>
            <a:r>
              <a:rPr dirty="0">
                <a:latin typeface="Times New Roman" panose="02020603050405020304"/>
                <a:cs typeface="Times New Roman" panose="02020603050405020304"/>
              </a:rPr>
              <a:t>bit</a:t>
            </a:r>
            <a:r>
              <a:rPr spc="-5" dirty="0">
                <a:latin typeface="Times New Roman" panose="02020603050405020304"/>
                <a:cs typeface="Times New Roman" panose="02020603050405020304"/>
              </a:rPr>
              <a:t> configuration</a:t>
            </a:r>
            <a:r>
              <a:rPr dirty="0">
                <a:latin typeface="Times New Roman" panose="02020603050405020304"/>
                <a:cs typeface="Times New Roman" panose="02020603050405020304"/>
              </a:rPr>
              <a:t> of</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mode</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instruction</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is</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shown</a:t>
            </a:r>
            <a:r>
              <a:rPr spc="10" dirty="0">
                <a:latin typeface="Times New Roman" panose="02020603050405020304"/>
                <a:cs typeface="Times New Roman" panose="02020603050405020304"/>
              </a:rPr>
              <a:t> </a:t>
            </a:r>
            <a:r>
              <a:rPr spc="-10" dirty="0">
                <a:latin typeface="Times New Roman" panose="02020603050405020304"/>
                <a:cs typeface="Times New Roman" panose="02020603050405020304"/>
              </a:rPr>
              <a:t>in</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Figures </a:t>
            </a:r>
            <a:r>
              <a:rPr dirty="0">
                <a:latin typeface="Times New Roman" panose="02020603050405020304"/>
                <a:cs typeface="Times New Roman" panose="02020603050405020304"/>
              </a:rPr>
              <a:t>2</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and</a:t>
            </a:r>
            <a:r>
              <a:rPr spc="10" dirty="0">
                <a:latin typeface="Times New Roman" panose="02020603050405020304"/>
                <a:cs typeface="Times New Roman" panose="02020603050405020304"/>
              </a:rPr>
              <a:t> </a:t>
            </a:r>
            <a:r>
              <a:rPr dirty="0">
                <a:latin typeface="Times New Roman" panose="02020603050405020304"/>
                <a:cs typeface="Times New Roman" panose="02020603050405020304"/>
              </a:rPr>
              <a:t>3.</a:t>
            </a:r>
            <a:r>
              <a:rPr spc="-15" dirty="0">
                <a:latin typeface="Times New Roman" panose="02020603050405020304"/>
                <a:cs typeface="Times New Roman" panose="02020603050405020304"/>
              </a:rPr>
              <a:t> </a:t>
            </a:r>
            <a:r>
              <a:rPr dirty="0">
                <a:latin typeface="Times New Roman" panose="02020603050405020304"/>
                <a:cs typeface="Times New Roman" panose="02020603050405020304"/>
              </a:rPr>
              <a:t>In</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the</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case </a:t>
            </a:r>
            <a:r>
              <a:rPr spc="-325" dirty="0">
                <a:latin typeface="Times New Roman" panose="02020603050405020304"/>
                <a:cs typeface="Times New Roman" panose="02020603050405020304"/>
              </a:rPr>
              <a:t> </a:t>
            </a:r>
            <a:r>
              <a:rPr dirty="0">
                <a:latin typeface="Times New Roman" panose="02020603050405020304"/>
                <a:cs typeface="Times New Roman" panose="02020603050405020304"/>
              </a:rPr>
              <a:t>of</a:t>
            </a:r>
            <a:r>
              <a:rPr spc="-5" dirty="0">
                <a:latin typeface="Times New Roman" panose="02020603050405020304"/>
                <a:cs typeface="Times New Roman" panose="02020603050405020304"/>
              </a:rPr>
              <a:t> synchronous</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mode,</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it</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is</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necessary</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to write</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one-or</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two</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byte</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sync</a:t>
            </a:r>
            <a:r>
              <a:rPr spc="5" dirty="0">
                <a:latin typeface="Times New Roman" panose="02020603050405020304"/>
                <a:cs typeface="Times New Roman" panose="02020603050405020304"/>
              </a:rPr>
              <a:t> </a:t>
            </a:r>
            <a:r>
              <a:rPr spc="-5" dirty="0">
                <a:latin typeface="Times New Roman" panose="02020603050405020304"/>
                <a:cs typeface="Times New Roman" panose="02020603050405020304"/>
              </a:rPr>
              <a:t>characters.</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If </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sync </a:t>
            </a:r>
            <a:r>
              <a:rPr spc="-5" dirty="0">
                <a:latin typeface="Times New Roman" panose="02020603050405020304"/>
                <a:cs typeface="Times New Roman" panose="02020603050405020304"/>
              </a:rPr>
              <a:t>characters </a:t>
            </a:r>
            <a:r>
              <a:rPr dirty="0">
                <a:latin typeface="Times New Roman" panose="02020603050405020304"/>
                <a:cs typeface="Times New Roman" panose="02020603050405020304"/>
              </a:rPr>
              <a:t>were written, a </a:t>
            </a:r>
            <a:r>
              <a:rPr spc="-5" dirty="0">
                <a:latin typeface="Times New Roman" panose="02020603050405020304"/>
                <a:cs typeface="Times New Roman" panose="02020603050405020304"/>
              </a:rPr>
              <a:t>function </a:t>
            </a:r>
            <a:r>
              <a:rPr dirty="0">
                <a:latin typeface="Times New Roman" panose="02020603050405020304"/>
                <a:cs typeface="Times New Roman" panose="02020603050405020304"/>
              </a:rPr>
              <a:t>will </a:t>
            </a:r>
            <a:r>
              <a:rPr spc="5" dirty="0">
                <a:latin typeface="Times New Roman" panose="02020603050405020304"/>
                <a:cs typeface="Times New Roman" panose="02020603050405020304"/>
              </a:rPr>
              <a:t>be </a:t>
            </a:r>
            <a:r>
              <a:rPr dirty="0">
                <a:latin typeface="Times New Roman" panose="02020603050405020304"/>
                <a:cs typeface="Times New Roman" panose="02020603050405020304"/>
              </a:rPr>
              <a:t>set because </a:t>
            </a:r>
            <a:r>
              <a:rPr spc="-5" dirty="0">
                <a:latin typeface="Times New Roman" panose="02020603050405020304"/>
                <a:cs typeface="Times New Roman" panose="02020603050405020304"/>
              </a:rPr>
              <a:t>the writing </a:t>
            </a:r>
            <a:r>
              <a:rPr dirty="0">
                <a:latin typeface="Times New Roman" panose="02020603050405020304"/>
                <a:cs typeface="Times New Roman" panose="02020603050405020304"/>
              </a:rPr>
              <a:t>of </a:t>
            </a:r>
            <a:r>
              <a:rPr spc="-5" dirty="0">
                <a:latin typeface="Times New Roman" panose="02020603050405020304"/>
                <a:cs typeface="Times New Roman" panose="02020603050405020304"/>
              </a:rPr>
              <a:t>sync </a:t>
            </a:r>
            <a:r>
              <a:rPr dirty="0">
                <a:latin typeface="Times New Roman" panose="02020603050405020304"/>
                <a:cs typeface="Times New Roman" panose="02020603050405020304"/>
              </a:rPr>
              <a:t> </a:t>
            </a:r>
            <a:r>
              <a:rPr spc="-5" dirty="0">
                <a:latin typeface="Times New Roman" panose="02020603050405020304"/>
                <a:cs typeface="Times New Roman" panose="02020603050405020304"/>
              </a:rPr>
              <a:t>characters constitutes</a:t>
            </a:r>
            <a:r>
              <a:rPr spc="-15" dirty="0">
                <a:latin typeface="Times New Roman" panose="02020603050405020304"/>
                <a:cs typeface="Times New Roman" panose="02020603050405020304"/>
              </a:rPr>
              <a:t> </a:t>
            </a:r>
            <a:r>
              <a:rPr dirty="0">
                <a:latin typeface="Times New Roman" panose="02020603050405020304"/>
                <a:cs typeface="Times New Roman" panose="02020603050405020304"/>
              </a:rPr>
              <a:t>part</a:t>
            </a:r>
            <a:r>
              <a:rPr spc="-20" dirty="0">
                <a:latin typeface="Times New Roman" panose="02020603050405020304"/>
                <a:cs typeface="Times New Roman" panose="02020603050405020304"/>
              </a:rPr>
              <a:t> </a:t>
            </a:r>
            <a:r>
              <a:rPr dirty="0">
                <a:latin typeface="Times New Roman" panose="02020603050405020304"/>
                <a:cs typeface="Times New Roman" panose="02020603050405020304"/>
              </a:rPr>
              <a:t>of</a:t>
            </a:r>
            <a:r>
              <a:rPr spc="-10" dirty="0">
                <a:latin typeface="Times New Roman" panose="02020603050405020304"/>
                <a:cs typeface="Times New Roman" panose="02020603050405020304"/>
              </a:rPr>
              <a:t> </a:t>
            </a:r>
            <a:r>
              <a:rPr dirty="0">
                <a:latin typeface="Times New Roman" panose="02020603050405020304"/>
                <a:cs typeface="Times New Roman" panose="02020603050405020304"/>
              </a:rPr>
              <a:t>mode</a:t>
            </a:r>
            <a:r>
              <a:rPr spc="-5" dirty="0">
                <a:latin typeface="Times New Roman" panose="02020603050405020304"/>
                <a:cs typeface="Times New Roman" panose="02020603050405020304"/>
              </a:rPr>
              <a:t> instruction.</a:t>
            </a:r>
            <a:endParaRPr dirty="0">
              <a:latin typeface="Times New Roman" panose="02020603050405020304"/>
              <a:cs typeface="Times New Roman" panose="02020603050405020304"/>
            </a:endParaRPr>
          </a:p>
        </p:txBody>
      </p:sp>
      <p:sp>
        <p:nvSpPr>
          <p:cNvPr id="5" name="Rectangle 4"/>
          <p:cNvSpPr/>
          <p:nvPr/>
        </p:nvSpPr>
        <p:spPr>
          <a:xfrm>
            <a:off x="758824" y="115338"/>
            <a:ext cx="10605862" cy="843821"/>
          </a:xfrm>
          <a:prstGeom prst="rect">
            <a:avLst/>
          </a:prstGeom>
        </p:spPr>
        <p:txBody>
          <a:bodyPr wrap="square">
            <a:spAutoFit/>
          </a:bodyPr>
          <a:lstStyle/>
          <a:p>
            <a:pPr marL="12700">
              <a:lnSpc>
                <a:spcPct val="100000"/>
              </a:lnSpc>
              <a:spcBef>
                <a:spcPts val="95"/>
              </a:spcBef>
            </a:pPr>
            <a:r>
              <a:rPr lang="en-US" sz="2000" b="1" spc="-5" dirty="0">
                <a:solidFill>
                  <a:srgbClr val="FF0000"/>
                </a:solidFill>
                <a:latin typeface="Times New Roman" panose="02020603050405020304"/>
                <a:cs typeface="Times New Roman" panose="02020603050405020304"/>
              </a:rPr>
              <a:t>Control</a:t>
            </a:r>
            <a:r>
              <a:rPr lang="en-US" sz="2000" b="1" spc="-40" dirty="0">
                <a:solidFill>
                  <a:srgbClr val="FF0000"/>
                </a:solidFill>
                <a:latin typeface="Times New Roman" panose="02020603050405020304"/>
                <a:cs typeface="Times New Roman" panose="02020603050405020304"/>
              </a:rPr>
              <a:t> </a:t>
            </a:r>
            <a:r>
              <a:rPr lang="en-US" sz="2000" b="1" spc="-5" dirty="0">
                <a:solidFill>
                  <a:srgbClr val="FF0000"/>
                </a:solidFill>
                <a:latin typeface="Times New Roman" panose="02020603050405020304"/>
                <a:cs typeface="Times New Roman" panose="02020603050405020304"/>
              </a:rPr>
              <a:t>Words</a:t>
            </a:r>
            <a:endParaRPr lang="en-US" sz="2000" dirty="0">
              <a:solidFill>
                <a:srgbClr val="FF0000"/>
              </a:solidFill>
              <a:latin typeface="Times New Roman" panose="02020603050405020304"/>
              <a:cs typeface="Times New Roman" panose="02020603050405020304"/>
            </a:endParaRPr>
          </a:p>
          <a:p>
            <a:pPr marL="12700">
              <a:lnSpc>
                <a:spcPct val="100000"/>
              </a:lnSpc>
              <a:spcBef>
                <a:spcPts val="1295"/>
              </a:spcBef>
            </a:pPr>
            <a:r>
              <a:rPr lang="en-US" dirty="0">
                <a:solidFill>
                  <a:srgbClr val="00B050"/>
                </a:solidFill>
                <a:latin typeface="Times New Roman" panose="02020603050405020304"/>
                <a:cs typeface="Times New Roman" panose="02020603050405020304"/>
              </a:rPr>
              <a:t>There</a:t>
            </a:r>
            <a:r>
              <a:rPr lang="en-US" spc="-15" dirty="0">
                <a:solidFill>
                  <a:srgbClr val="00B050"/>
                </a:solidFill>
                <a:latin typeface="Times New Roman" panose="02020603050405020304"/>
                <a:cs typeface="Times New Roman" panose="02020603050405020304"/>
              </a:rPr>
              <a:t> </a:t>
            </a:r>
            <a:r>
              <a:rPr lang="en-US" dirty="0">
                <a:solidFill>
                  <a:srgbClr val="00B050"/>
                </a:solidFill>
                <a:latin typeface="Times New Roman" panose="02020603050405020304"/>
                <a:cs typeface="Times New Roman" panose="02020603050405020304"/>
              </a:rPr>
              <a:t>are</a:t>
            </a:r>
            <a:r>
              <a:rPr lang="en-US" spc="-15" dirty="0">
                <a:solidFill>
                  <a:srgbClr val="00B050"/>
                </a:solidFill>
                <a:latin typeface="Times New Roman" panose="02020603050405020304"/>
                <a:cs typeface="Times New Roman" panose="02020603050405020304"/>
              </a:rPr>
              <a:t> </a:t>
            </a:r>
            <a:r>
              <a:rPr lang="en-US" spc="-5" dirty="0">
                <a:solidFill>
                  <a:srgbClr val="00B050"/>
                </a:solidFill>
                <a:latin typeface="Times New Roman" panose="02020603050405020304"/>
                <a:cs typeface="Times New Roman" panose="02020603050405020304"/>
              </a:rPr>
              <a:t>two</a:t>
            </a:r>
            <a:r>
              <a:rPr lang="en-US" spc="-10" dirty="0">
                <a:solidFill>
                  <a:srgbClr val="00B050"/>
                </a:solidFill>
                <a:latin typeface="Times New Roman" panose="02020603050405020304"/>
                <a:cs typeface="Times New Roman" panose="02020603050405020304"/>
              </a:rPr>
              <a:t> </a:t>
            </a:r>
            <a:r>
              <a:rPr lang="en-US" spc="-5" dirty="0">
                <a:solidFill>
                  <a:srgbClr val="00B050"/>
                </a:solidFill>
                <a:latin typeface="Times New Roman" panose="02020603050405020304"/>
                <a:cs typeface="Times New Roman" panose="02020603050405020304"/>
              </a:rPr>
              <a:t>types</a:t>
            </a:r>
            <a:r>
              <a:rPr lang="en-US" spc="-10" dirty="0">
                <a:solidFill>
                  <a:srgbClr val="00B050"/>
                </a:solidFill>
                <a:latin typeface="Times New Roman" panose="02020603050405020304"/>
                <a:cs typeface="Times New Roman" panose="02020603050405020304"/>
              </a:rPr>
              <a:t> </a:t>
            </a:r>
            <a:r>
              <a:rPr lang="en-US" dirty="0">
                <a:solidFill>
                  <a:srgbClr val="00B050"/>
                </a:solidFill>
                <a:latin typeface="Times New Roman" panose="02020603050405020304"/>
                <a:cs typeface="Times New Roman" panose="02020603050405020304"/>
              </a:rPr>
              <a:t>of</a:t>
            </a:r>
            <a:r>
              <a:rPr lang="en-US" spc="-35" dirty="0">
                <a:solidFill>
                  <a:srgbClr val="00B050"/>
                </a:solidFill>
                <a:latin typeface="Times New Roman" panose="02020603050405020304"/>
                <a:cs typeface="Times New Roman" panose="02020603050405020304"/>
              </a:rPr>
              <a:t> </a:t>
            </a:r>
            <a:r>
              <a:rPr lang="en-US" dirty="0">
                <a:solidFill>
                  <a:srgbClr val="00B050"/>
                </a:solidFill>
                <a:latin typeface="Times New Roman" panose="02020603050405020304"/>
                <a:cs typeface="Times New Roman" panose="02020603050405020304"/>
              </a:rPr>
              <a:t>control</a:t>
            </a:r>
            <a:r>
              <a:rPr lang="en-US" spc="-30" dirty="0">
                <a:solidFill>
                  <a:srgbClr val="00B050"/>
                </a:solidFill>
                <a:latin typeface="Times New Roman" panose="02020603050405020304"/>
                <a:cs typeface="Times New Roman" panose="02020603050405020304"/>
              </a:rPr>
              <a:t> </a:t>
            </a:r>
            <a:r>
              <a:rPr lang="en-US" dirty="0">
                <a:solidFill>
                  <a:srgbClr val="00B050"/>
                </a:solidFill>
                <a:latin typeface="Times New Roman" panose="02020603050405020304"/>
                <a:cs typeface="Times New Roman" panose="02020603050405020304"/>
              </a:rPr>
              <a:t>word.	1.Mode</a:t>
            </a:r>
            <a:r>
              <a:rPr lang="en-US" spc="-10" dirty="0">
                <a:solidFill>
                  <a:srgbClr val="00B050"/>
                </a:solidFill>
                <a:latin typeface="Times New Roman" panose="02020603050405020304"/>
                <a:cs typeface="Times New Roman" panose="02020603050405020304"/>
              </a:rPr>
              <a:t> </a:t>
            </a:r>
            <a:r>
              <a:rPr lang="en-US" spc="-5" dirty="0">
                <a:solidFill>
                  <a:srgbClr val="00B050"/>
                </a:solidFill>
                <a:latin typeface="Times New Roman" panose="02020603050405020304"/>
                <a:cs typeface="Times New Roman" panose="02020603050405020304"/>
              </a:rPr>
              <a:t>instruction</a:t>
            </a:r>
            <a:r>
              <a:rPr lang="en-US" dirty="0">
                <a:solidFill>
                  <a:srgbClr val="00B050"/>
                </a:solidFill>
                <a:latin typeface="Times New Roman" panose="02020603050405020304"/>
                <a:cs typeface="Times New Roman" panose="02020603050405020304"/>
              </a:rPr>
              <a:t> </a:t>
            </a:r>
            <a:r>
              <a:rPr lang="en-US" spc="-5" dirty="0">
                <a:solidFill>
                  <a:srgbClr val="00B050"/>
                </a:solidFill>
                <a:latin typeface="Times New Roman" panose="02020603050405020304"/>
                <a:cs typeface="Times New Roman" panose="02020603050405020304"/>
              </a:rPr>
              <a:t>(setting</a:t>
            </a:r>
            <a:r>
              <a:rPr lang="en-US" dirty="0">
                <a:solidFill>
                  <a:srgbClr val="00B050"/>
                </a:solidFill>
                <a:latin typeface="Times New Roman" panose="02020603050405020304"/>
                <a:cs typeface="Times New Roman" panose="02020603050405020304"/>
              </a:rPr>
              <a:t> of</a:t>
            </a:r>
            <a:r>
              <a:rPr lang="en-US" spc="-10" dirty="0">
                <a:solidFill>
                  <a:srgbClr val="00B050"/>
                </a:solidFill>
                <a:latin typeface="Times New Roman" panose="02020603050405020304"/>
                <a:cs typeface="Times New Roman" panose="02020603050405020304"/>
              </a:rPr>
              <a:t> </a:t>
            </a:r>
            <a:r>
              <a:rPr lang="en-US" spc="-5" dirty="0">
                <a:solidFill>
                  <a:srgbClr val="00B050"/>
                </a:solidFill>
                <a:latin typeface="Times New Roman" panose="02020603050405020304"/>
                <a:cs typeface="Times New Roman" panose="02020603050405020304"/>
              </a:rPr>
              <a:t>function)</a:t>
            </a:r>
            <a:r>
              <a:rPr lang="en-US" dirty="0">
                <a:solidFill>
                  <a:srgbClr val="00B050"/>
                </a:solidFill>
                <a:latin typeface="Times New Roman" panose="02020603050405020304"/>
                <a:cs typeface="Times New Roman" panose="02020603050405020304"/>
              </a:rPr>
              <a:t> 2.</a:t>
            </a:r>
            <a:r>
              <a:rPr lang="en-US" spc="-5" dirty="0">
                <a:solidFill>
                  <a:srgbClr val="00B050"/>
                </a:solidFill>
                <a:latin typeface="Times New Roman" panose="02020603050405020304"/>
                <a:cs typeface="Times New Roman" panose="02020603050405020304"/>
              </a:rPr>
              <a:t>Command</a:t>
            </a:r>
            <a:r>
              <a:rPr lang="en-US" spc="-10" dirty="0">
                <a:solidFill>
                  <a:srgbClr val="00B050"/>
                </a:solidFill>
                <a:latin typeface="Times New Roman" panose="02020603050405020304"/>
                <a:cs typeface="Times New Roman" panose="02020603050405020304"/>
              </a:rPr>
              <a:t> </a:t>
            </a:r>
            <a:r>
              <a:rPr lang="en-US" spc="-5" dirty="0">
                <a:solidFill>
                  <a:srgbClr val="00B050"/>
                </a:solidFill>
                <a:latin typeface="Times New Roman" panose="02020603050405020304"/>
                <a:cs typeface="Times New Roman" panose="02020603050405020304"/>
              </a:rPr>
              <a:t>(setting</a:t>
            </a:r>
            <a:r>
              <a:rPr lang="en-US" spc="-15" dirty="0">
                <a:solidFill>
                  <a:srgbClr val="00B050"/>
                </a:solidFill>
                <a:latin typeface="Times New Roman" panose="02020603050405020304"/>
                <a:cs typeface="Times New Roman" panose="02020603050405020304"/>
              </a:rPr>
              <a:t> </a:t>
            </a:r>
            <a:r>
              <a:rPr lang="en-US" dirty="0">
                <a:solidFill>
                  <a:srgbClr val="00B050"/>
                </a:solidFill>
                <a:latin typeface="Times New Roman" panose="02020603050405020304"/>
                <a:cs typeface="Times New Roman" panose="02020603050405020304"/>
              </a:rPr>
              <a:t>of</a:t>
            </a:r>
            <a:r>
              <a:rPr lang="en-US" spc="-15" dirty="0">
                <a:solidFill>
                  <a:srgbClr val="00B050"/>
                </a:solidFill>
                <a:latin typeface="Times New Roman" panose="02020603050405020304"/>
                <a:cs typeface="Times New Roman" panose="02020603050405020304"/>
              </a:rPr>
              <a:t> </a:t>
            </a:r>
            <a:r>
              <a:rPr lang="en-US" spc="-5" dirty="0">
                <a:solidFill>
                  <a:srgbClr val="00B050"/>
                </a:solidFill>
                <a:latin typeface="Times New Roman" panose="02020603050405020304"/>
                <a:cs typeface="Times New Roman" panose="02020603050405020304"/>
              </a:rPr>
              <a:t>operation)</a:t>
            </a:r>
            <a:endParaRPr lang="en-US" dirty="0">
              <a:solidFill>
                <a:srgbClr val="00B050"/>
              </a:solidFill>
              <a:latin typeface="Times New Roman" panose="02020603050405020304"/>
              <a:cs typeface="Times New Roman" panose="02020603050405020304"/>
            </a:endParaRPr>
          </a:p>
        </p:txBody>
      </p:sp>
    </p:spTree>
    <p:extLst>
      <p:ext uri="{BB962C8B-B14F-4D97-AF65-F5344CB8AC3E}">
        <p14:creationId xmlns:p14="http://schemas.microsoft.com/office/powerpoint/2010/main" val="27993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p:nvPr/>
        </p:nvPicPr>
        <p:blipFill>
          <a:blip r:embed="rId2" cstate="print"/>
          <a:stretch>
            <a:fillRect/>
          </a:stretch>
        </p:blipFill>
        <p:spPr>
          <a:xfrm>
            <a:off x="1515291" y="690193"/>
            <a:ext cx="8634549" cy="5240344"/>
          </a:xfrm>
          <a:prstGeom prst="rect">
            <a:avLst/>
          </a:prstGeom>
        </p:spPr>
      </p:pic>
    </p:spTree>
    <p:extLst>
      <p:ext uri="{BB962C8B-B14F-4D97-AF65-F5344CB8AC3E}">
        <p14:creationId xmlns:p14="http://schemas.microsoft.com/office/powerpoint/2010/main" val="307617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p:nvPr/>
        </p:nvPicPr>
        <p:blipFill>
          <a:blip r:embed="rId2" cstate="print"/>
          <a:stretch>
            <a:fillRect/>
          </a:stretch>
        </p:blipFill>
        <p:spPr>
          <a:xfrm>
            <a:off x="1110343" y="901337"/>
            <a:ext cx="7995383" cy="5266472"/>
          </a:xfrm>
          <a:prstGeom prst="rect">
            <a:avLst/>
          </a:prstGeom>
        </p:spPr>
      </p:pic>
    </p:spTree>
    <p:extLst>
      <p:ext uri="{BB962C8B-B14F-4D97-AF65-F5344CB8AC3E}">
        <p14:creationId xmlns:p14="http://schemas.microsoft.com/office/powerpoint/2010/main" val="378066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479415" y="836974"/>
            <a:ext cx="8409167" cy="5224191"/>
          </a:xfrm>
          <a:prstGeom prst="rect">
            <a:avLst/>
          </a:prstGeom>
        </p:spPr>
      </p:pic>
    </p:spTree>
    <p:extLst>
      <p:ext uri="{BB962C8B-B14F-4D97-AF65-F5344CB8AC3E}">
        <p14:creationId xmlns:p14="http://schemas.microsoft.com/office/powerpoint/2010/main" val="404716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49" y="134052"/>
            <a:ext cx="11151325" cy="2782813"/>
          </a:xfrm>
          <a:prstGeom prst="rect">
            <a:avLst/>
          </a:prstGeom>
        </p:spPr>
        <p:txBody>
          <a:bodyPr wrap="square">
            <a:spAutoFit/>
          </a:bodyPr>
          <a:lstStyle/>
          <a:p>
            <a:pPr marL="12700">
              <a:lnSpc>
                <a:spcPct val="100000"/>
              </a:lnSpc>
            </a:pPr>
            <a:r>
              <a:rPr lang="en-US" b="1" dirty="0">
                <a:solidFill>
                  <a:srgbClr val="FF0000"/>
                </a:solidFill>
                <a:latin typeface="Times New Roman" panose="02020603050405020304"/>
                <a:cs typeface="Times New Roman" panose="02020603050405020304"/>
              </a:rPr>
              <a:t>DSR</a:t>
            </a:r>
            <a:r>
              <a:rPr lang="en-US" b="1" spc="-15" dirty="0">
                <a:solidFill>
                  <a:srgbClr val="FF0000"/>
                </a:solidFill>
                <a:latin typeface="Times New Roman" panose="02020603050405020304"/>
                <a:cs typeface="Times New Roman" panose="02020603050405020304"/>
              </a:rPr>
              <a:t> </a:t>
            </a:r>
            <a:r>
              <a:rPr lang="en-US" b="1" spc="-5" dirty="0">
                <a:solidFill>
                  <a:srgbClr val="FF0000"/>
                </a:solidFill>
                <a:latin typeface="Times New Roman" panose="02020603050405020304"/>
                <a:cs typeface="Times New Roman" panose="02020603050405020304"/>
              </a:rPr>
              <a:t>(Input</a:t>
            </a:r>
            <a:r>
              <a:rPr lang="en-US" b="1" spc="-25" dirty="0">
                <a:solidFill>
                  <a:srgbClr val="FF0000"/>
                </a:solidFill>
                <a:latin typeface="Times New Roman" panose="02020603050405020304"/>
                <a:cs typeface="Times New Roman" panose="02020603050405020304"/>
              </a:rPr>
              <a:t> </a:t>
            </a:r>
            <a:r>
              <a:rPr lang="en-US" b="1" spc="-5" dirty="0">
                <a:solidFill>
                  <a:srgbClr val="FF0000"/>
                </a:solidFill>
                <a:latin typeface="Times New Roman" panose="02020603050405020304"/>
                <a:cs typeface="Times New Roman" panose="02020603050405020304"/>
              </a:rPr>
              <a:t>terminal)</a:t>
            </a:r>
            <a:endParaRPr lang="en-US" dirty="0">
              <a:solidFill>
                <a:srgbClr val="FF0000"/>
              </a:solidFill>
              <a:latin typeface="Times New Roman" panose="02020603050405020304"/>
              <a:cs typeface="Times New Roman" panose="02020603050405020304"/>
            </a:endParaRPr>
          </a:p>
          <a:p>
            <a:pPr>
              <a:lnSpc>
                <a:spcPct val="100000"/>
              </a:lnSpc>
              <a:spcBef>
                <a:spcPts val="25"/>
              </a:spcBef>
            </a:pPr>
            <a:endParaRPr lang="en-US" sz="1600" dirty="0">
              <a:latin typeface="Times New Roman" panose="02020603050405020304"/>
              <a:cs typeface="Times New Roman" panose="02020603050405020304"/>
            </a:endParaRPr>
          </a:p>
          <a:p>
            <a:pPr marL="12700" marR="5080">
              <a:spcBef>
                <a:spcPts val="5"/>
              </a:spcBef>
            </a:pPr>
            <a:r>
              <a:rPr lang="en-US" sz="2400" dirty="0">
                <a:latin typeface="Times New Roman" panose="02020603050405020304"/>
                <a:cs typeface="Times New Roman" panose="02020603050405020304"/>
              </a:rPr>
              <a:t>This </a:t>
            </a:r>
            <a:r>
              <a:rPr lang="en-US" sz="2400" spc="-5" dirty="0">
                <a:latin typeface="Times New Roman" panose="02020603050405020304"/>
                <a:cs typeface="Times New Roman" panose="02020603050405020304"/>
              </a:rPr>
              <a:t>is </a:t>
            </a:r>
            <a:r>
              <a:rPr lang="en-US" sz="2400" dirty="0">
                <a:latin typeface="Times New Roman" panose="02020603050405020304"/>
                <a:cs typeface="Times New Roman" panose="02020603050405020304"/>
              </a:rPr>
              <a:t>an </a:t>
            </a:r>
            <a:r>
              <a:rPr lang="en-US" sz="2400" spc="-5" dirty="0">
                <a:latin typeface="Times New Roman" panose="02020603050405020304"/>
                <a:cs typeface="Times New Roman" panose="02020603050405020304"/>
              </a:rPr>
              <a:t>input </a:t>
            </a:r>
            <a:r>
              <a:rPr lang="en-US" sz="2400" dirty="0">
                <a:latin typeface="Times New Roman" panose="02020603050405020304"/>
                <a:cs typeface="Times New Roman" panose="02020603050405020304"/>
              </a:rPr>
              <a:t>port for </a:t>
            </a:r>
            <a:r>
              <a:rPr lang="en-US" sz="2400" spc="-5" dirty="0">
                <a:latin typeface="Times New Roman" panose="02020603050405020304"/>
                <a:cs typeface="Times New Roman" panose="02020603050405020304"/>
              </a:rPr>
              <a:t>MODEM interface. </a:t>
            </a:r>
            <a:r>
              <a:rPr lang="en-US" sz="2400" dirty="0">
                <a:latin typeface="Times New Roman" panose="02020603050405020304"/>
                <a:cs typeface="Times New Roman" panose="02020603050405020304"/>
              </a:rPr>
              <a:t>The </a:t>
            </a:r>
            <a:r>
              <a:rPr lang="en-US" sz="2400" spc="-5" dirty="0">
                <a:latin typeface="Times New Roman" panose="02020603050405020304"/>
                <a:cs typeface="Times New Roman" panose="02020603050405020304"/>
              </a:rPr>
              <a:t>input </a:t>
            </a:r>
            <a:r>
              <a:rPr lang="en-US" sz="2400" dirty="0">
                <a:latin typeface="Times New Roman" panose="02020603050405020304"/>
                <a:cs typeface="Times New Roman" panose="02020603050405020304"/>
              </a:rPr>
              <a:t>status of </a:t>
            </a:r>
            <a:r>
              <a:rPr lang="en-US" sz="2400" spc="-5" dirty="0">
                <a:latin typeface="Times New Roman" panose="02020603050405020304"/>
                <a:cs typeface="Times New Roman" panose="02020603050405020304"/>
              </a:rPr>
              <a:t>the terminal can </a:t>
            </a:r>
            <a:r>
              <a:rPr lang="en-US" sz="2400" spc="5" dirty="0">
                <a:latin typeface="Times New Roman" panose="02020603050405020304"/>
                <a:cs typeface="Times New Roman" panose="02020603050405020304"/>
              </a:rPr>
              <a:t>be </a:t>
            </a:r>
            <a:r>
              <a:rPr lang="en-US" sz="2400" spc="-32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recognized by</a:t>
            </a:r>
            <a:r>
              <a:rPr lang="en-US" sz="2400" dirty="0">
                <a:latin typeface="Times New Roman" panose="02020603050405020304"/>
                <a:cs typeface="Times New Roman" panose="02020603050405020304"/>
              </a:rPr>
              <a:t> the</a:t>
            </a:r>
            <a:r>
              <a:rPr lang="en-US" sz="2400" spc="-5" dirty="0">
                <a:latin typeface="Times New Roman" panose="02020603050405020304"/>
                <a:cs typeface="Times New Roman" panose="02020603050405020304"/>
              </a:rPr>
              <a:t> </a:t>
            </a:r>
            <a:r>
              <a:rPr lang="en-US" sz="2400" spc="-10" dirty="0">
                <a:latin typeface="Times New Roman" panose="02020603050405020304"/>
                <a:cs typeface="Times New Roman" panose="02020603050405020304"/>
              </a:rPr>
              <a:t>CPU</a:t>
            </a:r>
            <a:r>
              <a:rPr lang="en-US" sz="240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reading</a:t>
            </a:r>
            <a:r>
              <a:rPr lang="en-US" sz="240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status words.</a:t>
            </a:r>
            <a:endParaRPr lang="en-US" sz="2400" dirty="0">
              <a:latin typeface="Times New Roman" panose="02020603050405020304"/>
              <a:cs typeface="Times New Roman" panose="02020603050405020304"/>
            </a:endParaRPr>
          </a:p>
          <a:p>
            <a:pPr marL="12700">
              <a:lnSpc>
                <a:spcPct val="100000"/>
              </a:lnSpc>
              <a:spcBef>
                <a:spcPts val="1325"/>
              </a:spcBef>
            </a:pPr>
            <a:r>
              <a:rPr lang="en-US" b="1" dirty="0">
                <a:solidFill>
                  <a:srgbClr val="FF0000"/>
                </a:solidFill>
                <a:latin typeface="Times New Roman" panose="02020603050405020304"/>
                <a:cs typeface="Times New Roman" panose="02020603050405020304"/>
              </a:rPr>
              <a:t>DTR</a:t>
            </a:r>
            <a:r>
              <a:rPr lang="en-US" b="1" spc="-25" dirty="0">
                <a:solidFill>
                  <a:srgbClr val="FF0000"/>
                </a:solidFill>
                <a:latin typeface="Times New Roman" panose="02020603050405020304"/>
                <a:cs typeface="Times New Roman" panose="02020603050405020304"/>
              </a:rPr>
              <a:t> </a:t>
            </a:r>
            <a:r>
              <a:rPr lang="en-US" b="1" spc="-5" dirty="0">
                <a:solidFill>
                  <a:srgbClr val="FF0000"/>
                </a:solidFill>
                <a:latin typeface="Times New Roman" panose="02020603050405020304"/>
                <a:cs typeface="Times New Roman" panose="02020603050405020304"/>
              </a:rPr>
              <a:t>(Output</a:t>
            </a:r>
            <a:r>
              <a:rPr lang="en-US" b="1" spc="-15" dirty="0">
                <a:solidFill>
                  <a:srgbClr val="FF0000"/>
                </a:solidFill>
                <a:latin typeface="Times New Roman" panose="02020603050405020304"/>
                <a:cs typeface="Times New Roman" panose="02020603050405020304"/>
              </a:rPr>
              <a:t> </a:t>
            </a:r>
            <a:r>
              <a:rPr lang="en-US" b="1" spc="-5" dirty="0">
                <a:solidFill>
                  <a:srgbClr val="FF0000"/>
                </a:solidFill>
                <a:latin typeface="Times New Roman" panose="02020603050405020304"/>
                <a:cs typeface="Times New Roman" panose="02020603050405020304"/>
              </a:rPr>
              <a:t>terminal)</a:t>
            </a:r>
            <a:endParaRPr lang="en-US" dirty="0">
              <a:solidFill>
                <a:srgbClr val="FF0000"/>
              </a:solidFill>
              <a:latin typeface="Times New Roman" panose="02020603050405020304"/>
              <a:cs typeface="Times New Roman" panose="02020603050405020304"/>
            </a:endParaRPr>
          </a:p>
          <a:p>
            <a:pPr>
              <a:lnSpc>
                <a:spcPct val="100000"/>
              </a:lnSpc>
              <a:spcBef>
                <a:spcPts val="15"/>
              </a:spcBef>
            </a:pPr>
            <a:endParaRPr lang="en-US" sz="1600" dirty="0">
              <a:latin typeface="Times New Roman" panose="02020603050405020304"/>
              <a:cs typeface="Times New Roman" panose="02020603050405020304"/>
            </a:endParaRPr>
          </a:p>
          <a:p>
            <a:pPr marL="12700" marR="19685"/>
            <a:r>
              <a:rPr lang="en-US" sz="2400" dirty="0">
                <a:latin typeface="Times New Roman" panose="02020603050405020304"/>
                <a:cs typeface="Times New Roman" panose="02020603050405020304"/>
              </a:rPr>
              <a:t>This </a:t>
            </a:r>
            <a:r>
              <a:rPr lang="en-US" sz="2400" spc="-5" dirty="0">
                <a:latin typeface="Times New Roman" panose="02020603050405020304"/>
                <a:cs typeface="Times New Roman" panose="02020603050405020304"/>
              </a:rPr>
              <a:t>is </a:t>
            </a:r>
            <a:r>
              <a:rPr lang="en-US" sz="2400" dirty="0">
                <a:latin typeface="Times New Roman" panose="02020603050405020304"/>
                <a:cs typeface="Times New Roman" panose="02020603050405020304"/>
              </a:rPr>
              <a:t>an </a:t>
            </a:r>
            <a:r>
              <a:rPr lang="en-US" sz="2400" spc="-5" dirty="0">
                <a:latin typeface="Times New Roman" panose="02020603050405020304"/>
                <a:cs typeface="Times New Roman" panose="02020603050405020304"/>
              </a:rPr>
              <a:t>output port </a:t>
            </a:r>
            <a:r>
              <a:rPr lang="en-US" sz="2400" dirty="0">
                <a:latin typeface="Times New Roman" panose="02020603050405020304"/>
                <a:cs typeface="Times New Roman" panose="02020603050405020304"/>
              </a:rPr>
              <a:t>for MODEM </a:t>
            </a:r>
            <a:r>
              <a:rPr lang="en-US" sz="2400" spc="-5" dirty="0">
                <a:latin typeface="Times New Roman" panose="02020603050405020304"/>
                <a:cs typeface="Times New Roman" panose="02020603050405020304"/>
              </a:rPr>
              <a:t>interface. </a:t>
            </a:r>
            <a:r>
              <a:rPr lang="en-US" sz="2400" dirty="0">
                <a:latin typeface="Times New Roman" panose="02020603050405020304"/>
                <a:cs typeface="Times New Roman" panose="02020603050405020304"/>
              </a:rPr>
              <a:t>It </a:t>
            </a:r>
            <a:r>
              <a:rPr lang="en-US" sz="2400" spc="-5" dirty="0">
                <a:latin typeface="Times New Roman" panose="02020603050405020304"/>
                <a:cs typeface="Times New Roman" panose="02020603050405020304"/>
              </a:rPr>
              <a:t>is </a:t>
            </a:r>
            <a:r>
              <a:rPr lang="en-US" sz="2400" dirty="0">
                <a:latin typeface="Times New Roman" panose="02020603050405020304"/>
                <a:cs typeface="Times New Roman" panose="02020603050405020304"/>
              </a:rPr>
              <a:t>possible </a:t>
            </a:r>
            <a:r>
              <a:rPr lang="en-US" sz="2400" spc="-5" dirty="0">
                <a:latin typeface="Times New Roman" panose="02020603050405020304"/>
                <a:cs typeface="Times New Roman" panose="02020603050405020304"/>
              </a:rPr>
              <a:t>to </a:t>
            </a:r>
            <a:r>
              <a:rPr lang="en-US" sz="2400" dirty="0">
                <a:latin typeface="Times New Roman" panose="02020603050405020304"/>
                <a:cs typeface="Times New Roman" panose="02020603050405020304"/>
              </a:rPr>
              <a:t>set </a:t>
            </a:r>
            <a:r>
              <a:rPr lang="en-US" sz="2400" spc="-10" dirty="0">
                <a:latin typeface="Times New Roman" panose="02020603050405020304"/>
                <a:cs typeface="Times New Roman" panose="02020603050405020304"/>
              </a:rPr>
              <a:t>the </a:t>
            </a:r>
            <a:r>
              <a:rPr lang="en-US" sz="2400" dirty="0">
                <a:latin typeface="Times New Roman" panose="02020603050405020304"/>
                <a:cs typeface="Times New Roman" panose="02020603050405020304"/>
              </a:rPr>
              <a:t>status of DTR </a:t>
            </a:r>
            <a:r>
              <a:rPr lang="en-US" sz="2400" spc="-32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by</a:t>
            </a:r>
            <a:r>
              <a:rPr lang="en-US" sz="2400" spc="-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a</a:t>
            </a:r>
            <a:r>
              <a:rPr lang="en-US" sz="2400" spc="-5" dirty="0">
                <a:latin typeface="Times New Roman" panose="02020603050405020304"/>
                <a:cs typeface="Times New Roman" panose="02020603050405020304"/>
              </a:rPr>
              <a:t> command.</a:t>
            </a:r>
            <a:endParaRPr lang="en-US" sz="2400" dirty="0">
              <a:latin typeface="Times New Roman" panose="02020603050405020304"/>
              <a:cs typeface="Times New Roman" panose="02020603050405020304"/>
            </a:endParaRPr>
          </a:p>
        </p:txBody>
      </p:sp>
      <p:sp>
        <p:nvSpPr>
          <p:cNvPr id="5" name="Rectangle 4"/>
          <p:cNvSpPr/>
          <p:nvPr/>
        </p:nvSpPr>
        <p:spPr>
          <a:xfrm>
            <a:off x="709749" y="3400566"/>
            <a:ext cx="10759440" cy="3152145"/>
          </a:xfrm>
          <a:prstGeom prst="rect">
            <a:avLst/>
          </a:prstGeom>
        </p:spPr>
        <p:txBody>
          <a:bodyPr wrap="square">
            <a:spAutoFit/>
          </a:bodyPr>
          <a:lstStyle/>
          <a:p>
            <a:pPr marL="12700">
              <a:lnSpc>
                <a:spcPct val="100000"/>
              </a:lnSpc>
              <a:spcBef>
                <a:spcPts val="105"/>
              </a:spcBef>
            </a:pPr>
            <a:r>
              <a:rPr lang="en-US" b="1" dirty="0">
                <a:solidFill>
                  <a:srgbClr val="0070C0"/>
                </a:solidFill>
                <a:latin typeface="Times New Roman" panose="02020603050405020304"/>
                <a:cs typeface="Times New Roman" panose="02020603050405020304"/>
              </a:rPr>
              <a:t>CTS</a:t>
            </a:r>
            <a:r>
              <a:rPr lang="en-US" b="1" spc="-30" dirty="0">
                <a:solidFill>
                  <a:srgbClr val="0070C0"/>
                </a:solidFill>
                <a:latin typeface="Times New Roman" panose="02020603050405020304"/>
                <a:cs typeface="Times New Roman" panose="02020603050405020304"/>
              </a:rPr>
              <a:t> </a:t>
            </a:r>
            <a:r>
              <a:rPr lang="en-US" b="1" spc="-5" dirty="0">
                <a:solidFill>
                  <a:srgbClr val="0070C0"/>
                </a:solidFill>
                <a:latin typeface="Times New Roman" panose="02020603050405020304"/>
                <a:cs typeface="Times New Roman" panose="02020603050405020304"/>
              </a:rPr>
              <a:t>(Input</a:t>
            </a:r>
            <a:r>
              <a:rPr lang="en-US" b="1" spc="-15" dirty="0">
                <a:solidFill>
                  <a:srgbClr val="0070C0"/>
                </a:solidFill>
                <a:latin typeface="Times New Roman" panose="02020603050405020304"/>
                <a:cs typeface="Times New Roman" panose="02020603050405020304"/>
              </a:rPr>
              <a:t> </a:t>
            </a:r>
            <a:r>
              <a:rPr lang="en-US" b="1" spc="-5" dirty="0">
                <a:solidFill>
                  <a:srgbClr val="0070C0"/>
                </a:solidFill>
                <a:latin typeface="Times New Roman" panose="02020603050405020304"/>
                <a:cs typeface="Times New Roman" panose="02020603050405020304"/>
              </a:rPr>
              <a:t>terminal)</a:t>
            </a:r>
            <a:endParaRPr lang="en-US" dirty="0">
              <a:solidFill>
                <a:srgbClr val="0070C0"/>
              </a:solidFill>
              <a:latin typeface="Times New Roman" panose="02020603050405020304"/>
              <a:cs typeface="Times New Roman" panose="02020603050405020304"/>
            </a:endParaRPr>
          </a:p>
          <a:p>
            <a:pPr>
              <a:lnSpc>
                <a:spcPct val="100000"/>
              </a:lnSpc>
              <a:spcBef>
                <a:spcPts val="35"/>
              </a:spcBef>
            </a:pPr>
            <a:endParaRPr lang="en-US" sz="1600" dirty="0">
              <a:latin typeface="Times New Roman" panose="02020603050405020304"/>
              <a:cs typeface="Times New Roman" panose="02020603050405020304"/>
            </a:endParaRPr>
          </a:p>
          <a:p>
            <a:pPr marL="12700" marR="90805">
              <a:spcBef>
                <a:spcPts val="5"/>
              </a:spcBef>
            </a:pPr>
            <a:r>
              <a:rPr lang="en-US" sz="2400" spc="-5" dirty="0">
                <a:latin typeface="Times New Roman" panose="02020603050405020304"/>
                <a:cs typeface="Times New Roman" panose="02020603050405020304"/>
              </a:rPr>
              <a:t>This is an input terminal for MODEM interface which is used for controlling a  transmit circuit. The terminal controls data transmission if the device is set in "TX  Enable" status by a command. Data is </a:t>
            </a:r>
            <a:r>
              <a:rPr lang="en-US" sz="2400" spc="-5" dirty="0" err="1">
                <a:latin typeface="Times New Roman" panose="02020603050405020304"/>
                <a:cs typeface="Times New Roman" panose="02020603050405020304"/>
              </a:rPr>
              <a:t>transmitable</a:t>
            </a:r>
            <a:r>
              <a:rPr lang="en-US" sz="2400" spc="-5" dirty="0">
                <a:latin typeface="Times New Roman" panose="02020603050405020304"/>
                <a:cs typeface="Times New Roman" panose="02020603050405020304"/>
              </a:rPr>
              <a:t> if the terminal is at low level.</a:t>
            </a:r>
          </a:p>
          <a:p>
            <a:pPr marL="12700">
              <a:lnSpc>
                <a:spcPct val="100000"/>
              </a:lnSpc>
              <a:spcBef>
                <a:spcPts val="1320"/>
              </a:spcBef>
            </a:pPr>
            <a:r>
              <a:rPr lang="en-US" b="1" dirty="0">
                <a:solidFill>
                  <a:srgbClr val="0070C0"/>
                </a:solidFill>
                <a:latin typeface="Times New Roman" panose="02020603050405020304"/>
                <a:cs typeface="Times New Roman" panose="02020603050405020304"/>
              </a:rPr>
              <a:t>RTS</a:t>
            </a:r>
            <a:r>
              <a:rPr lang="en-US" b="1" spc="-20" dirty="0">
                <a:solidFill>
                  <a:srgbClr val="0070C0"/>
                </a:solidFill>
                <a:latin typeface="Times New Roman" panose="02020603050405020304"/>
                <a:cs typeface="Times New Roman" panose="02020603050405020304"/>
              </a:rPr>
              <a:t> </a:t>
            </a:r>
            <a:r>
              <a:rPr lang="en-US" b="1" spc="-5" dirty="0">
                <a:solidFill>
                  <a:srgbClr val="0070C0"/>
                </a:solidFill>
                <a:latin typeface="Times New Roman" panose="02020603050405020304"/>
                <a:cs typeface="Times New Roman" panose="02020603050405020304"/>
              </a:rPr>
              <a:t>(Output</a:t>
            </a:r>
            <a:r>
              <a:rPr lang="en-US" b="1" spc="-15" dirty="0">
                <a:solidFill>
                  <a:srgbClr val="0070C0"/>
                </a:solidFill>
                <a:latin typeface="Times New Roman" panose="02020603050405020304"/>
                <a:cs typeface="Times New Roman" panose="02020603050405020304"/>
              </a:rPr>
              <a:t> </a:t>
            </a:r>
            <a:r>
              <a:rPr lang="en-US" b="1" spc="-5" dirty="0">
                <a:solidFill>
                  <a:srgbClr val="0070C0"/>
                </a:solidFill>
                <a:latin typeface="Times New Roman" panose="02020603050405020304"/>
                <a:cs typeface="Times New Roman" panose="02020603050405020304"/>
              </a:rPr>
              <a:t>terminal)</a:t>
            </a:r>
            <a:endParaRPr lang="en-US" dirty="0">
              <a:solidFill>
                <a:srgbClr val="0070C0"/>
              </a:solidFill>
              <a:latin typeface="Times New Roman" panose="02020603050405020304"/>
              <a:cs typeface="Times New Roman" panose="02020603050405020304"/>
            </a:endParaRPr>
          </a:p>
          <a:p>
            <a:pPr>
              <a:lnSpc>
                <a:spcPct val="100000"/>
              </a:lnSpc>
              <a:spcBef>
                <a:spcPts val="25"/>
              </a:spcBef>
            </a:pPr>
            <a:endParaRPr lang="en-US" sz="1600" dirty="0">
              <a:latin typeface="Times New Roman" panose="02020603050405020304"/>
              <a:cs typeface="Times New Roman" panose="02020603050405020304"/>
            </a:endParaRPr>
          </a:p>
          <a:p>
            <a:pPr marL="12700" marR="61595">
              <a:spcBef>
                <a:spcPts val="5"/>
              </a:spcBef>
            </a:pPr>
            <a:r>
              <a:rPr lang="en-US" sz="2400" spc="-5" dirty="0">
                <a:latin typeface="Times New Roman" panose="02020603050405020304"/>
                <a:cs typeface="Times New Roman" panose="02020603050405020304"/>
              </a:rPr>
              <a:t>This is an output port for MODEM interface. It is possible to set the status RTS by  a command.</a:t>
            </a:r>
          </a:p>
        </p:txBody>
      </p:sp>
    </p:spTree>
    <p:extLst>
      <p:ext uri="{BB962C8B-B14F-4D97-AF65-F5344CB8AC3E}">
        <p14:creationId xmlns:p14="http://schemas.microsoft.com/office/powerpoint/2010/main" val="28663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171" y="797441"/>
            <a:ext cx="10733029" cy="2164823"/>
          </a:xfrm>
          <a:prstGeom prst="rect">
            <a:avLst/>
          </a:prstGeom>
        </p:spPr>
        <p:txBody>
          <a:bodyPr wrap="square">
            <a:spAutoFit/>
          </a:bodyPr>
          <a:lstStyle/>
          <a:p>
            <a:pPr marL="6350" indent="-6350">
              <a:lnSpc>
                <a:spcPct val="107000"/>
              </a:lnSpc>
              <a:spcAft>
                <a:spcPts val="0"/>
              </a:spcAft>
            </a:pPr>
            <a:r>
              <a:rPr lang="en-IN" dirty="0">
                <a:solidFill>
                  <a:srgbClr val="00B050"/>
                </a:solidFill>
                <a:latin typeface="Times New Roman" panose="02020603050405020304" pitchFamily="18" charset="0"/>
                <a:ea typeface="Times New Roman" panose="02020603050405020304" pitchFamily="18" charset="0"/>
              </a:rPr>
              <a:t>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programmable counter/interval timer is used in real time application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For timing and counting function such as BCD/ binary counting generation of accurate time delay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Generation of square wave of desired frequency, rate generation,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Hardware/software triggered strobe signals, One shot signal of desired width etc..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Popular programmable interval timer chips are Intel 8253 and Intel 8254 </a:t>
            </a:r>
          </a:p>
          <a:p>
            <a:pPr marL="342900" marR="57150" lvl="0" indent="-342900" fontAlgn="base">
              <a:lnSpc>
                <a:spcPct val="103000"/>
              </a:lnSpc>
              <a:spcAft>
                <a:spcPts val="55"/>
              </a:spcAft>
              <a:buClr>
                <a:srgbClr val="000000"/>
              </a:buClr>
              <a:buSzPts val="1100"/>
              <a:buFont typeface="Arial" panose="020B0604020202020204" pitchFamily="34" charset="0"/>
              <a:buChar char="•"/>
            </a:pPr>
            <a:r>
              <a:rPr lang="en-IN"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Both are pin to pin compatible, operates in six modes </a:t>
            </a:r>
          </a:p>
        </p:txBody>
      </p:sp>
      <p:sp>
        <p:nvSpPr>
          <p:cNvPr id="3" name="Rectangle 2"/>
          <p:cNvSpPr/>
          <p:nvPr/>
        </p:nvSpPr>
        <p:spPr>
          <a:xfrm>
            <a:off x="2286286" y="336669"/>
            <a:ext cx="4124206" cy="369332"/>
          </a:xfrm>
          <a:prstGeom prst="rect">
            <a:avLst/>
          </a:prstGeom>
        </p:spPr>
        <p:txBody>
          <a:bodyPr wrap="none">
            <a:spAutoFit/>
          </a:bodyPr>
          <a:lstStyle/>
          <a:p>
            <a:r>
              <a:rPr lang="en-IN" b="1" dirty="0">
                <a:solidFill>
                  <a:srgbClr val="C00000"/>
                </a:solidFill>
                <a:latin typeface="Times New Roman" panose="02020603050405020304" pitchFamily="18" charset="0"/>
                <a:ea typeface="Times New Roman" panose="02020603050405020304" pitchFamily="18" charset="0"/>
              </a:rPr>
              <a:t>Programmable Counter/Interval Timer </a:t>
            </a:r>
            <a:endParaRPr lang="en-IN" dirty="0">
              <a:solidFill>
                <a:srgbClr val="C00000"/>
              </a:solidFill>
            </a:endParaRPr>
          </a:p>
        </p:txBody>
      </p:sp>
    </p:spTree>
    <p:extLst>
      <p:ext uri="{BB962C8B-B14F-4D97-AF65-F5344CB8AC3E}">
        <p14:creationId xmlns:p14="http://schemas.microsoft.com/office/powerpoint/2010/main" val="138546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4403" y="321635"/>
            <a:ext cx="3340979" cy="530145"/>
          </a:xfrm>
          <a:prstGeom prst="rect">
            <a:avLst/>
          </a:prstGeom>
        </p:spPr>
        <p:txBody>
          <a:bodyPr wrap="none">
            <a:spAutoFit/>
          </a:bodyPr>
          <a:lstStyle/>
          <a:p>
            <a:pPr algn="just">
              <a:lnSpc>
                <a:spcPct val="107000"/>
              </a:lnSpc>
              <a:spcAft>
                <a:spcPts val="800"/>
              </a:spcAft>
            </a:pPr>
            <a:r>
              <a:rPr lang="en-IN" sz="2800" dirty="0">
                <a:solidFill>
                  <a:srgbClr val="C00000"/>
                </a:solidFill>
                <a:latin typeface="Helvetica" panose="020B0604020202020204" pitchFamily="34" charset="0"/>
                <a:ea typeface="Times New Roman" panose="02020603050405020304" pitchFamily="18" charset="0"/>
                <a:cs typeface="Segoe UI" panose="020B0502040204020203" pitchFamily="34" charset="0"/>
              </a:rPr>
              <a:t>Execution Unit (EU)</a:t>
            </a:r>
            <a:endPar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54403" y="851780"/>
            <a:ext cx="11171540" cy="1225214"/>
          </a:xfrm>
          <a:prstGeom prst="rect">
            <a:avLst/>
          </a:prstGeom>
        </p:spPr>
        <p:txBody>
          <a:bodyPr wrap="square">
            <a:spAutoFit/>
          </a:bodyPr>
          <a:lstStyle/>
          <a:p>
            <a:pPr marL="34290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IN"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The </a:t>
            </a:r>
            <a:r>
              <a:rPr lang="en-IN"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EU</a:t>
            </a:r>
            <a:r>
              <a:rPr lang="en-IN"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receives opcode of an instruction from the queue, decodes it and then executes it. While Execution, unit decodes or executes an instruction, then the BIU fetches instruction codes from the memory and stores them in the queue.</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IN"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The BIU and EU operate in parallel independently. This makes processing faster.</a:t>
            </a:r>
            <a:endParaRPr lang="en-IN" sz="16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54403" y="2205340"/>
            <a:ext cx="11171540" cy="646331"/>
          </a:xfrm>
          <a:prstGeom prst="rect">
            <a:avLst/>
          </a:prstGeom>
        </p:spPr>
        <p:txBody>
          <a:bodyPr wrap="square">
            <a:spAutoFit/>
          </a:bodyPr>
          <a:lstStyle/>
          <a:p>
            <a:r>
              <a:rPr lang="en-IN" dirty="0">
                <a:solidFill>
                  <a:srgbClr val="FF0000"/>
                </a:solidFill>
                <a:latin typeface="Segoe UI" panose="020B0502040204020203" pitchFamily="34" charset="0"/>
                <a:ea typeface="Times New Roman" panose="02020603050405020304" pitchFamily="18" charset="0"/>
              </a:rPr>
              <a:t>General purpose registers, stack pointer, base pointer and index registers, ALU, flag registers (FLAGS), instruction decoder and timing and control unit constitute execution unit (EU).</a:t>
            </a:r>
            <a:endParaRPr lang="en-IN" dirty="0">
              <a:solidFill>
                <a:srgbClr val="FF0000"/>
              </a:solidFill>
            </a:endParaRPr>
          </a:p>
        </p:txBody>
      </p:sp>
      <p:sp>
        <p:nvSpPr>
          <p:cNvPr id="7" name="Rectangle 6"/>
          <p:cNvSpPr/>
          <p:nvPr/>
        </p:nvSpPr>
        <p:spPr>
          <a:xfrm>
            <a:off x="148046" y="2980017"/>
            <a:ext cx="11739154" cy="823302"/>
          </a:xfrm>
          <a:prstGeom prst="rect">
            <a:avLst/>
          </a:prstGeom>
        </p:spPr>
        <p:txBody>
          <a:bodyPr wrap="square">
            <a:spAutoFit/>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b="1"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General Purpose Registers:</a:t>
            </a:r>
            <a:r>
              <a:rPr lang="en-IN" dirty="0">
                <a:solidFill>
                  <a:srgbClr val="00B050"/>
                </a:solidFill>
                <a:latin typeface="Segoe UI" panose="020B0502040204020203" pitchFamily="34" charset="0"/>
                <a:ea typeface="Times New Roman" panose="02020603050405020304" pitchFamily="18" charset="0"/>
                <a:cs typeface="Times New Roman" panose="02020603050405020304" pitchFamily="18" charset="0"/>
              </a:rPr>
              <a:t> There are four 16-bit general purpose registers: AX (Accumulator Register), BX (Base Register), CX (Counter) and DX. Each of these 16-bit registers are further subdivided into 8-bit registers as shown below:</a:t>
            </a:r>
            <a:endPar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nvGraphicFramePr>
        <p:xfrm>
          <a:off x="1658166" y="4024379"/>
          <a:ext cx="7120074" cy="2599182"/>
        </p:xfrm>
        <a:graphic>
          <a:graphicData uri="http://schemas.openxmlformats.org/drawingml/2006/table">
            <a:tbl>
              <a:tblPr firstRow="1" firstCol="1" bandRow="1">
                <a:tableStyleId>{5C22544A-7EE6-4342-B048-85BDC9FD1C3A}</a:tableStyleId>
              </a:tblPr>
              <a:tblGrid>
                <a:gridCol w="1516108">
                  <a:extLst>
                    <a:ext uri="{9D8B030D-6E8A-4147-A177-3AD203B41FA5}">
                      <a16:colId xmlns:a16="http://schemas.microsoft.com/office/drawing/2014/main" val="20000"/>
                    </a:ext>
                  </a:extLst>
                </a:gridCol>
                <a:gridCol w="2860766">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75946">
                <a:tc>
                  <a:txBody>
                    <a:bodyPr/>
                    <a:lstStyle/>
                    <a:p>
                      <a:pPr>
                        <a:lnSpc>
                          <a:spcPct val="107000"/>
                        </a:lnSpc>
                        <a:spcAft>
                          <a:spcPts val="0"/>
                        </a:spcAft>
                      </a:pPr>
                      <a:r>
                        <a:rPr lang="en-IN" sz="1800" dirty="0">
                          <a:effectLst/>
                        </a:rPr>
                        <a:t>16-bit registers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IN" sz="1800">
                          <a:effectLst/>
                        </a:rPr>
                        <a:t>8-bit high-order registers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IN" sz="1800" dirty="0">
                          <a:effectLst/>
                        </a:rPr>
                        <a:t>8-bit low-order registers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356794">
                <a:tc>
                  <a:txBody>
                    <a:bodyPr/>
                    <a:lstStyle/>
                    <a:p>
                      <a:pPr algn="just">
                        <a:lnSpc>
                          <a:spcPct val="107000"/>
                        </a:lnSpc>
                        <a:spcAft>
                          <a:spcPts val="0"/>
                        </a:spcAft>
                      </a:pPr>
                      <a:r>
                        <a:rPr lang="en-IN" sz="1800" dirty="0">
                          <a:effectLst/>
                        </a:rPr>
                        <a:t>AX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a:effectLst/>
                        </a:rPr>
                        <a:t>AH</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a:effectLst/>
                        </a:rPr>
                        <a: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356794">
                <a:tc>
                  <a:txBody>
                    <a:bodyPr/>
                    <a:lstStyle/>
                    <a:p>
                      <a:pPr algn="just">
                        <a:lnSpc>
                          <a:spcPct val="107000"/>
                        </a:lnSpc>
                        <a:spcAft>
                          <a:spcPts val="0"/>
                        </a:spcAft>
                      </a:pPr>
                      <a:r>
                        <a:rPr lang="en-IN" sz="1800">
                          <a:effectLst/>
                        </a:rPr>
                        <a:t>BX</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dirty="0">
                          <a:effectLst/>
                        </a:rPr>
                        <a:t>BH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a:effectLst/>
                        </a:rPr>
                        <a:t>BL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356794">
                <a:tc>
                  <a:txBody>
                    <a:bodyPr/>
                    <a:lstStyle/>
                    <a:p>
                      <a:pPr algn="just">
                        <a:lnSpc>
                          <a:spcPct val="107000"/>
                        </a:lnSpc>
                        <a:spcAft>
                          <a:spcPts val="0"/>
                        </a:spcAft>
                      </a:pPr>
                      <a:r>
                        <a:rPr lang="en-IN" sz="1800">
                          <a:effectLst/>
                        </a:rPr>
                        <a:t>CX</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dirty="0">
                          <a:effectLst/>
                        </a:rPr>
                        <a:t>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a:effectLst/>
                        </a:rPr>
                        <a:t>CL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356794">
                <a:tc>
                  <a:txBody>
                    <a:bodyPr/>
                    <a:lstStyle/>
                    <a:p>
                      <a:pPr algn="just">
                        <a:lnSpc>
                          <a:spcPct val="107000"/>
                        </a:lnSpc>
                        <a:spcAft>
                          <a:spcPts val="0"/>
                        </a:spcAft>
                      </a:pPr>
                      <a:r>
                        <a:rPr lang="en-IN" sz="1800" dirty="0">
                          <a:effectLst/>
                        </a:rPr>
                        <a:t>DX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dirty="0">
                          <a:effectLst/>
                        </a:rPr>
                        <a:t>DH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800" dirty="0">
                          <a:effectLst/>
                        </a:rPr>
                        <a:t>DL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4035" y="3497974"/>
            <a:ext cx="11568952" cy="1200329"/>
          </a:xfrm>
          <a:prstGeom prst="rect">
            <a:avLst/>
          </a:prstGeom>
        </p:spPr>
        <p:txBody>
          <a:bodyPr wrap="square">
            <a:spAutoFit/>
          </a:bodyPr>
          <a:lstStyle/>
          <a:p>
            <a:pPr marL="800100" marR="988695" lvl="1" indent="-342900">
              <a:buFont typeface="Wingdings" panose="05000000000000000000" pitchFamily="2" charset="2"/>
              <a:buChar char="Ø"/>
            </a:pPr>
            <a:r>
              <a:rPr lang="en-US" sz="2400" dirty="0">
                <a:solidFill>
                  <a:srgbClr val="FF0000"/>
                </a:solidFill>
                <a:latin typeface="Times New Roman" panose="02020603050405020304" pitchFamily="18" charset="0"/>
              </a:rPr>
              <a:t>Six programmable timer modes allow the 82C54 / 8253 to be used as</a:t>
            </a:r>
          </a:p>
          <a:p>
            <a:pPr marR="988695" lvl="1"/>
            <a:r>
              <a:rPr lang="en-US" sz="2400" dirty="0">
                <a:solidFill>
                  <a:srgbClr val="FF0000"/>
                </a:solidFill>
                <a:latin typeface="Times New Roman" panose="02020603050405020304" pitchFamily="18" charset="0"/>
              </a:rPr>
              <a:t>     an event counter, elapsed time indicator, programmable one-shot, </a:t>
            </a:r>
          </a:p>
          <a:p>
            <a:pPr marR="988695" lvl="1"/>
            <a:r>
              <a:rPr lang="en-US" sz="2400" dirty="0">
                <a:solidFill>
                  <a:srgbClr val="FF0000"/>
                </a:solidFill>
                <a:latin typeface="Times New Roman" panose="02020603050405020304" pitchFamily="18" charset="0"/>
              </a:rPr>
              <a:t>     and in many other</a:t>
            </a:r>
            <a:r>
              <a:rPr lang="en-US" sz="2400" spc="-5" dirty="0">
                <a:solidFill>
                  <a:srgbClr val="FF0000"/>
                </a:solidFill>
                <a:latin typeface="Times New Roman" panose="02020603050405020304" pitchFamily="18" charset="0"/>
              </a:rPr>
              <a:t> </a:t>
            </a:r>
            <a:r>
              <a:rPr lang="en-US" sz="2400" dirty="0">
                <a:solidFill>
                  <a:srgbClr val="FF0000"/>
                </a:solidFill>
                <a:latin typeface="Times New Roman" panose="02020603050405020304" pitchFamily="18" charset="0"/>
              </a:rPr>
              <a:t>applications.</a:t>
            </a:r>
            <a:endParaRPr lang="en-US" sz="2400" dirty="0">
              <a:solidFill>
                <a:srgbClr val="FF0000"/>
              </a:solidFill>
              <a:effectLst/>
              <a:latin typeface="Times New Roman" panose="02020603050405020304" pitchFamily="18" charset="0"/>
            </a:endParaRPr>
          </a:p>
        </p:txBody>
      </p:sp>
      <p:sp>
        <p:nvSpPr>
          <p:cNvPr id="5" name="Rectangle 4"/>
          <p:cNvSpPr/>
          <p:nvPr/>
        </p:nvSpPr>
        <p:spPr>
          <a:xfrm>
            <a:off x="1460325" y="257687"/>
            <a:ext cx="7127336" cy="584775"/>
          </a:xfrm>
          <a:prstGeom prst="rect">
            <a:avLst/>
          </a:prstGeom>
        </p:spPr>
        <p:txBody>
          <a:bodyPr wrap="none">
            <a:spAutoFit/>
          </a:bodyPr>
          <a:lstStyle/>
          <a:p>
            <a:pPr marL="685165">
              <a:spcBef>
                <a:spcPts val="405"/>
              </a:spcBef>
            </a:pPr>
            <a:r>
              <a:rPr lang="en-US" sz="3200" b="1" dirty="0">
                <a:solidFill>
                  <a:srgbClr val="FF0000"/>
                </a:solidFill>
                <a:latin typeface="Times New Roman" panose="02020603050405020304" pitchFamily="18" charset="0"/>
              </a:rPr>
              <a:t>Programmable Interval Timer 8253</a:t>
            </a:r>
            <a:endParaRPr lang="en-US" sz="1400" dirty="0">
              <a:solidFill>
                <a:srgbClr val="FF0000"/>
              </a:solidFill>
              <a:latin typeface="Times New Roman" panose="02020603050405020304" pitchFamily="18" charset="0"/>
            </a:endParaRPr>
          </a:p>
        </p:txBody>
      </p:sp>
      <p:sp>
        <p:nvSpPr>
          <p:cNvPr id="6" name="Rectangle 5"/>
          <p:cNvSpPr/>
          <p:nvPr/>
        </p:nvSpPr>
        <p:spPr>
          <a:xfrm>
            <a:off x="1038786" y="972584"/>
            <a:ext cx="10566026" cy="1200329"/>
          </a:xfrm>
          <a:prstGeom prst="rect">
            <a:avLst/>
          </a:prstGeom>
        </p:spPr>
        <p:txBody>
          <a:bodyPr wrap="square">
            <a:spAutoFit/>
          </a:bodyPr>
          <a:lstStyle/>
          <a:p>
            <a:pPr marL="800100" marR="1069975" lvl="1" indent="-342900">
              <a:spcBef>
                <a:spcPts val="1360"/>
              </a:spcBef>
              <a:buFont typeface="Wingdings" panose="05000000000000000000" pitchFamily="2" charset="2"/>
              <a:buChar char="Ø"/>
            </a:pPr>
            <a:r>
              <a:rPr lang="en-US" sz="2400" dirty="0">
                <a:solidFill>
                  <a:srgbClr val="00B050"/>
                </a:solidFill>
                <a:latin typeface="Times New Roman" panose="02020603050405020304" pitchFamily="18" charset="0"/>
              </a:rPr>
              <a:t>The Intel 8253 is a programmable counter / timer chip designed for use as an Intel microcomputer peripheral. It uses </a:t>
            </a:r>
            <a:r>
              <a:rPr lang="en-US" sz="2400" dirty="0" err="1">
                <a:solidFill>
                  <a:srgbClr val="00B050"/>
                </a:solidFill>
                <a:latin typeface="Times New Roman" panose="02020603050405020304" pitchFamily="18" charset="0"/>
              </a:rPr>
              <a:t>nMOS</a:t>
            </a:r>
            <a:r>
              <a:rPr lang="en-US" sz="2400" dirty="0">
                <a:solidFill>
                  <a:srgbClr val="00B050"/>
                </a:solidFill>
                <a:latin typeface="Times New Roman" panose="02020603050405020304" pitchFamily="18" charset="0"/>
              </a:rPr>
              <a:t> technology with a</a:t>
            </a:r>
            <a:r>
              <a:rPr lang="en-US" sz="2400" spc="-120" dirty="0">
                <a:solidFill>
                  <a:srgbClr val="00B050"/>
                </a:solidFill>
                <a:latin typeface="Times New Roman" panose="02020603050405020304" pitchFamily="18" charset="0"/>
              </a:rPr>
              <a:t> </a:t>
            </a:r>
            <a:r>
              <a:rPr lang="en-US" sz="2400" dirty="0">
                <a:solidFill>
                  <a:srgbClr val="00B050"/>
                </a:solidFill>
                <a:latin typeface="Times New Roman" panose="02020603050405020304" pitchFamily="18" charset="0"/>
              </a:rPr>
              <a:t>single +5V supply and is packaged in a 24-pin plastic DIP.</a:t>
            </a:r>
          </a:p>
        </p:txBody>
      </p:sp>
      <p:sp>
        <p:nvSpPr>
          <p:cNvPr id="7" name="Rectangle 6"/>
          <p:cNvSpPr/>
          <p:nvPr/>
        </p:nvSpPr>
        <p:spPr>
          <a:xfrm>
            <a:off x="1134035" y="2172913"/>
            <a:ext cx="9879105" cy="1200329"/>
          </a:xfrm>
          <a:prstGeom prst="rect">
            <a:avLst/>
          </a:prstGeom>
        </p:spPr>
        <p:txBody>
          <a:bodyPr wrap="square">
            <a:spAutoFit/>
          </a:bodyPr>
          <a:lstStyle/>
          <a:p>
            <a:pPr marL="800100" marR="979170" lvl="1" indent="-342900">
              <a:buFont typeface="Wingdings" panose="05000000000000000000" pitchFamily="2" charset="2"/>
              <a:buChar char="Ø"/>
            </a:pPr>
            <a:r>
              <a:rPr lang="en-US" sz="2400" dirty="0">
                <a:solidFill>
                  <a:srgbClr val="002060"/>
                </a:solidFill>
                <a:latin typeface="Times New Roman" panose="02020603050405020304" pitchFamily="18" charset="0"/>
              </a:rPr>
              <a:t>It is organized as 3 independent 16-bit counters, each with a counter rate up to 2 </a:t>
            </a:r>
            <a:r>
              <a:rPr lang="en-US" sz="2400" dirty="0" err="1">
                <a:solidFill>
                  <a:srgbClr val="002060"/>
                </a:solidFill>
                <a:latin typeface="Times New Roman" panose="02020603050405020304" pitchFamily="18" charset="0"/>
              </a:rPr>
              <a:t>MHz.</a:t>
            </a:r>
            <a:r>
              <a:rPr lang="en-US" sz="2400" dirty="0">
                <a:solidFill>
                  <a:srgbClr val="002060"/>
                </a:solidFill>
                <a:latin typeface="Times New Roman" panose="02020603050405020304" pitchFamily="18" charset="0"/>
              </a:rPr>
              <a:t> All modes of operation are software</a:t>
            </a:r>
            <a:r>
              <a:rPr lang="en-US" sz="2400" spc="-75" dirty="0">
                <a:solidFill>
                  <a:srgbClr val="002060"/>
                </a:solidFill>
                <a:latin typeface="Times New Roman" panose="02020603050405020304" pitchFamily="18" charset="0"/>
              </a:rPr>
              <a:t> </a:t>
            </a:r>
            <a:r>
              <a:rPr lang="en-US" sz="2400" dirty="0">
                <a:solidFill>
                  <a:srgbClr val="002060"/>
                </a:solidFill>
                <a:latin typeface="Times New Roman" panose="02020603050405020304" pitchFamily="18" charset="0"/>
              </a:rPr>
              <a:t>programmable.</a:t>
            </a:r>
          </a:p>
        </p:txBody>
      </p:sp>
    </p:spTree>
    <p:extLst>
      <p:ext uri="{BB962C8B-B14F-4D97-AF65-F5344CB8AC3E}">
        <p14:creationId xmlns:p14="http://schemas.microsoft.com/office/powerpoint/2010/main" val="174657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0.png"/>
          <p:cNvPicPr>
            <a:picLocks noChangeAspect="1"/>
          </p:cNvPicPr>
          <p:nvPr/>
        </p:nvPicPr>
        <p:blipFill>
          <a:blip r:embed="rId2" cstate="print"/>
          <a:stretch>
            <a:fillRect/>
          </a:stretch>
        </p:blipFill>
        <p:spPr>
          <a:xfrm>
            <a:off x="2392864" y="584775"/>
            <a:ext cx="4962677" cy="3076324"/>
          </a:xfrm>
          <a:prstGeom prst="rect">
            <a:avLst/>
          </a:prstGeom>
        </p:spPr>
      </p:pic>
      <p:sp>
        <p:nvSpPr>
          <p:cNvPr id="5" name="Rectangle 4"/>
          <p:cNvSpPr/>
          <p:nvPr/>
        </p:nvSpPr>
        <p:spPr>
          <a:xfrm>
            <a:off x="1541007" y="0"/>
            <a:ext cx="7127336" cy="584775"/>
          </a:xfrm>
          <a:prstGeom prst="rect">
            <a:avLst/>
          </a:prstGeom>
        </p:spPr>
        <p:txBody>
          <a:bodyPr wrap="none">
            <a:spAutoFit/>
          </a:bodyPr>
          <a:lstStyle/>
          <a:p>
            <a:pPr marL="685165">
              <a:spcBef>
                <a:spcPts val="405"/>
              </a:spcBef>
            </a:pPr>
            <a:r>
              <a:rPr lang="en-US" sz="3200" b="1" dirty="0">
                <a:solidFill>
                  <a:srgbClr val="FF0000"/>
                </a:solidFill>
                <a:latin typeface="Times New Roman" panose="02020603050405020304" pitchFamily="18" charset="0"/>
              </a:rPr>
              <a:t>Programmable Interval Timer 8253</a:t>
            </a:r>
            <a:endParaRPr lang="en-US" sz="1400" dirty="0">
              <a:solidFill>
                <a:srgbClr val="FF0000"/>
              </a:solidFill>
              <a:latin typeface="Times New Roman" panose="02020603050405020304" pitchFamily="18" charset="0"/>
            </a:endParaRPr>
          </a:p>
        </p:txBody>
      </p:sp>
      <p:sp>
        <p:nvSpPr>
          <p:cNvPr id="6" name="Rectangle 5"/>
          <p:cNvSpPr/>
          <p:nvPr/>
        </p:nvSpPr>
        <p:spPr>
          <a:xfrm>
            <a:off x="1022493" y="3714793"/>
            <a:ext cx="10806435" cy="2406813"/>
          </a:xfrm>
          <a:prstGeom prst="rect">
            <a:avLst/>
          </a:prstGeom>
        </p:spPr>
        <p:txBody>
          <a:bodyPr wrap="square">
            <a:spAutoFit/>
          </a:bodyPr>
          <a:lstStyle/>
          <a:p>
            <a:pPr>
              <a:lnSpc>
                <a:spcPct val="100000"/>
              </a:lnSpc>
              <a:spcBef>
                <a:spcPts val="40"/>
              </a:spcBef>
            </a:pPr>
            <a:endParaRPr lang="en-US" sz="1600" dirty="0">
              <a:latin typeface="Times New Roman" panose="02020603050405020304"/>
              <a:cs typeface="Times New Roman" panose="02020603050405020304"/>
            </a:endParaRPr>
          </a:p>
          <a:p>
            <a:pPr marL="298450" marR="5080" indent="-285750">
              <a:lnSpc>
                <a:spcPct val="96000"/>
              </a:lnSpc>
              <a:buFont typeface="Wingdings" panose="05000000000000000000" pitchFamily="2" charset="2"/>
              <a:buChar char="Ø"/>
            </a:pPr>
            <a:r>
              <a:rPr lang="en-US" sz="2000" dirty="0">
                <a:solidFill>
                  <a:srgbClr val="FF0000"/>
                </a:solidFill>
                <a:latin typeface="Times New Roman" panose="02020603050405020304"/>
                <a:cs typeface="Times New Roman" panose="02020603050405020304"/>
              </a:rPr>
              <a:t>The</a:t>
            </a:r>
            <a:r>
              <a:rPr lang="en-US" sz="2000" spc="-15" dirty="0">
                <a:solidFill>
                  <a:srgbClr val="FF0000"/>
                </a:solidFill>
                <a:latin typeface="Times New Roman" panose="02020603050405020304"/>
                <a:cs typeface="Times New Roman" panose="02020603050405020304"/>
              </a:rPr>
              <a:t> </a:t>
            </a:r>
            <a:r>
              <a:rPr lang="en-US" sz="2000" dirty="0">
                <a:solidFill>
                  <a:srgbClr val="FF0000"/>
                </a:solidFill>
                <a:latin typeface="Times New Roman" panose="02020603050405020304"/>
                <a:cs typeface="Times New Roman" panose="02020603050405020304"/>
              </a:rPr>
              <a:t>block</a:t>
            </a:r>
            <a:r>
              <a:rPr lang="en-US" sz="2000" spc="5"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labeled </a:t>
            </a:r>
            <a:r>
              <a:rPr lang="en-US" sz="2000" i="1" spc="-5" dirty="0">
                <a:solidFill>
                  <a:srgbClr val="FF0000"/>
                </a:solidFill>
                <a:latin typeface="Times New Roman" panose="02020603050405020304"/>
                <a:cs typeface="Times New Roman" panose="02020603050405020304"/>
              </a:rPr>
              <a:t>data</a:t>
            </a:r>
            <a:r>
              <a:rPr lang="en-US" sz="2000" i="1" spc="5" dirty="0">
                <a:solidFill>
                  <a:srgbClr val="FF0000"/>
                </a:solidFill>
                <a:latin typeface="Times New Roman" panose="02020603050405020304"/>
                <a:cs typeface="Times New Roman" panose="02020603050405020304"/>
              </a:rPr>
              <a:t> </a:t>
            </a:r>
            <a:r>
              <a:rPr lang="en-US" sz="2000" i="1" dirty="0">
                <a:solidFill>
                  <a:srgbClr val="FF0000"/>
                </a:solidFill>
                <a:latin typeface="Times New Roman" panose="02020603050405020304"/>
                <a:cs typeface="Times New Roman" panose="02020603050405020304"/>
              </a:rPr>
              <a:t>bus</a:t>
            </a:r>
            <a:r>
              <a:rPr lang="en-US" sz="2000" i="1" spc="-5" dirty="0">
                <a:solidFill>
                  <a:srgbClr val="FF0000"/>
                </a:solidFill>
                <a:latin typeface="Times New Roman" panose="02020603050405020304"/>
                <a:cs typeface="Times New Roman" panose="02020603050405020304"/>
              </a:rPr>
              <a:t> buffer</a:t>
            </a:r>
            <a:r>
              <a:rPr lang="en-US" sz="2000" i="1"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contains</a:t>
            </a:r>
            <a:r>
              <a:rPr lang="en-US" sz="2000"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the</a:t>
            </a:r>
            <a:r>
              <a:rPr lang="en-US" sz="2000"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logic</a:t>
            </a:r>
            <a:r>
              <a:rPr lang="en-US" sz="2000" spc="5"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to buffer</a:t>
            </a:r>
            <a:r>
              <a:rPr lang="en-US" sz="2000" spc="5"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the</a:t>
            </a:r>
            <a:r>
              <a:rPr lang="en-US" sz="2000" dirty="0">
                <a:solidFill>
                  <a:srgbClr val="FF0000"/>
                </a:solidFill>
                <a:latin typeface="Times New Roman" panose="02020603050405020304"/>
                <a:cs typeface="Times New Roman" panose="02020603050405020304"/>
              </a:rPr>
              <a:t> data</a:t>
            </a:r>
            <a:r>
              <a:rPr lang="en-US" sz="2000" spc="5" dirty="0">
                <a:solidFill>
                  <a:srgbClr val="FF0000"/>
                </a:solidFill>
                <a:latin typeface="Times New Roman" panose="02020603050405020304"/>
                <a:cs typeface="Times New Roman" panose="02020603050405020304"/>
              </a:rPr>
              <a:t> </a:t>
            </a:r>
            <a:r>
              <a:rPr lang="en-US" sz="2000" dirty="0">
                <a:solidFill>
                  <a:srgbClr val="FF0000"/>
                </a:solidFill>
                <a:latin typeface="Times New Roman" panose="02020603050405020304"/>
                <a:cs typeface="Times New Roman" panose="02020603050405020304"/>
              </a:rPr>
              <a:t>bus </a:t>
            </a:r>
            <a:r>
              <a:rPr lang="en-US" sz="2000" spc="-10" dirty="0">
                <a:solidFill>
                  <a:srgbClr val="FF0000"/>
                </a:solidFill>
                <a:latin typeface="Times New Roman" panose="02020603050405020304"/>
                <a:cs typeface="Times New Roman" panose="02020603050405020304"/>
              </a:rPr>
              <a:t>to</a:t>
            </a:r>
            <a:r>
              <a:rPr lang="en-US" sz="2000" spc="5" dirty="0">
                <a:solidFill>
                  <a:srgbClr val="FF0000"/>
                </a:solidFill>
                <a:latin typeface="Times New Roman" panose="02020603050405020304"/>
                <a:cs typeface="Times New Roman" panose="02020603050405020304"/>
              </a:rPr>
              <a:t> </a:t>
            </a:r>
            <a:r>
              <a:rPr lang="en-US" sz="2000" dirty="0">
                <a:solidFill>
                  <a:srgbClr val="FF0000"/>
                </a:solidFill>
                <a:latin typeface="Times New Roman" panose="02020603050405020304"/>
                <a:cs typeface="Times New Roman" panose="02020603050405020304"/>
              </a:rPr>
              <a:t>/</a:t>
            </a:r>
            <a:r>
              <a:rPr lang="en-US" sz="2000" spc="-5" dirty="0">
                <a:solidFill>
                  <a:srgbClr val="FF0000"/>
                </a:solidFill>
                <a:latin typeface="Times New Roman" panose="02020603050405020304"/>
                <a:cs typeface="Times New Roman" panose="02020603050405020304"/>
              </a:rPr>
              <a:t> </a:t>
            </a:r>
            <a:r>
              <a:rPr lang="en-US" sz="2000" dirty="0">
                <a:solidFill>
                  <a:srgbClr val="FF0000"/>
                </a:solidFill>
                <a:latin typeface="Times New Roman" panose="02020603050405020304"/>
                <a:cs typeface="Times New Roman" panose="02020603050405020304"/>
              </a:rPr>
              <a:t>from </a:t>
            </a:r>
            <a:r>
              <a:rPr lang="en-US" sz="2000" spc="-320" dirty="0">
                <a:solidFill>
                  <a:srgbClr val="FF0000"/>
                </a:solidFill>
                <a:latin typeface="Times New Roman" panose="02020603050405020304"/>
                <a:cs typeface="Times New Roman" panose="02020603050405020304"/>
              </a:rPr>
              <a:t> </a:t>
            </a:r>
            <a:r>
              <a:rPr lang="en-US" sz="2000" dirty="0">
                <a:solidFill>
                  <a:srgbClr val="FF0000"/>
                </a:solidFill>
                <a:latin typeface="Times New Roman" panose="02020603050405020304"/>
                <a:cs typeface="Times New Roman" panose="02020603050405020304"/>
              </a:rPr>
              <a:t>the </a:t>
            </a:r>
            <a:r>
              <a:rPr lang="en-US" sz="2000" spc="-5" dirty="0">
                <a:solidFill>
                  <a:srgbClr val="FF0000"/>
                </a:solidFill>
                <a:latin typeface="Times New Roman" panose="02020603050405020304"/>
                <a:cs typeface="Times New Roman" panose="02020603050405020304"/>
              </a:rPr>
              <a:t>microprocessor,</a:t>
            </a:r>
            <a:r>
              <a:rPr lang="en-US" sz="2000"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and</a:t>
            </a:r>
            <a:r>
              <a:rPr lang="en-US" sz="2000" spc="5"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to</a:t>
            </a:r>
            <a:r>
              <a:rPr lang="en-US" sz="2000" spc="5"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the</a:t>
            </a:r>
            <a:r>
              <a:rPr lang="en-US" sz="2000"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internal</a:t>
            </a:r>
            <a:r>
              <a:rPr lang="en-US" sz="2000" dirty="0">
                <a:solidFill>
                  <a:srgbClr val="FF0000"/>
                </a:solidFill>
                <a:latin typeface="Times New Roman" panose="02020603050405020304"/>
                <a:cs typeface="Times New Roman" panose="02020603050405020304"/>
              </a:rPr>
              <a:t> </a:t>
            </a:r>
            <a:r>
              <a:rPr lang="en-US" sz="2000" spc="-5" dirty="0">
                <a:solidFill>
                  <a:srgbClr val="FF0000"/>
                </a:solidFill>
                <a:latin typeface="Times New Roman" panose="02020603050405020304"/>
                <a:cs typeface="Times New Roman" panose="02020603050405020304"/>
              </a:rPr>
              <a:t>registers.</a:t>
            </a:r>
            <a:r>
              <a:rPr lang="en-US" sz="2000" dirty="0">
                <a:solidFill>
                  <a:srgbClr val="FF0000"/>
                </a:solidFill>
                <a:latin typeface="Times New Roman" panose="02020603050405020304"/>
                <a:cs typeface="Times New Roman" panose="02020603050405020304"/>
              </a:rPr>
              <a:t> </a:t>
            </a:r>
          </a:p>
          <a:p>
            <a:pPr marL="298450" marR="5080" indent="-285750">
              <a:lnSpc>
                <a:spcPct val="96000"/>
              </a:lnSpc>
              <a:buFont typeface="Wingdings" panose="05000000000000000000" pitchFamily="2" charset="2"/>
              <a:buChar char="Ø"/>
            </a:pPr>
            <a:r>
              <a:rPr lang="en-US" sz="2000" spc="-5" dirty="0">
                <a:solidFill>
                  <a:srgbClr val="00B050"/>
                </a:solidFill>
                <a:latin typeface="Times New Roman" panose="02020603050405020304"/>
                <a:cs typeface="Times New Roman" panose="02020603050405020304"/>
              </a:rPr>
              <a:t>The</a:t>
            </a:r>
            <a:r>
              <a:rPr lang="en-US" sz="2000" dirty="0">
                <a:solidFill>
                  <a:srgbClr val="00B050"/>
                </a:solidFill>
                <a:latin typeface="Times New Roman" panose="02020603050405020304"/>
                <a:cs typeface="Times New Roman" panose="02020603050405020304"/>
              </a:rPr>
              <a:t> </a:t>
            </a:r>
            <a:r>
              <a:rPr lang="en-US" sz="2000" spc="-5" dirty="0">
                <a:solidFill>
                  <a:srgbClr val="00B050"/>
                </a:solidFill>
                <a:latin typeface="Times New Roman" panose="02020603050405020304"/>
                <a:cs typeface="Times New Roman" panose="02020603050405020304"/>
              </a:rPr>
              <a:t>block</a:t>
            </a:r>
            <a:r>
              <a:rPr lang="en-US" sz="2000" spc="5" dirty="0">
                <a:solidFill>
                  <a:srgbClr val="00B050"/>
                </a:solidFill>
                <a:latin typeface="Times New Roman" panose="02020603050405020304"/>
                <a:cs typeface="Times New Roman" panose="02020603050405020304"/>
              </a:rPr>
              <a:t> </a:t>
            </a:r>
            <a:r>
              <a:rPr lang="en-US" sz="2000" spc="-5" dirty="0">
                <a:solidFill>
                  <a:srgbClr val="00B050"/>
                </a:solidFill>
                <a:latin typeface="Times New Roman" panose="02020603050405020304"/>
                <a:cs typeface="Times New Roman" panose="02020603050405020304"/>
              </a:rPr>
              <a:t>labeled</a:t>
            </a:r>
            <a:r>
              <a:rPr lang="en-US" sz="2000" spc="10" dirty="0">
                <a:solidFill>
                  <a:srgbClr val="00B050"/>
                </a:solidFill>
                <a:latin typeface="Times New Roman" panose="02020603050405020304"/>
                <a:cs typeface="Times New Roman" panose="02020603050405020304"/>
              </a:rPr>
              <a:t> </a:t>
            </a:r>
            <a:r>
              <a:rPr lang="en-US" sz="2000" i="1" spc="-5" dirty="0">
                <a:solidFill>
                  <a:srgbClr val="00B050"/>
                </a:solidFill>
                <a:latin typeface="Times New Roman" panose="02020603050405020304"/>
                <a:cs typeface="Times New Roman" panose="02020603050405020304"/>
              </a:rPr>
              <a:t>read</a:t>
            </a:r>
            <a:r>
              <a:rPr lang="en-US" sz="2000" i="1" spc="10" dirty="0">
                <a:solidFill>
                  <a:srgbClr val="00B050"/>
                </a:solidFill>
                <a:latin typeface="Times New Roman" panose="02020603050405020304"/>
                <a:cs typeface="Times New Roman" panose="02020603050405020304"/>
              </a:rPr>
              <a:t> </a:t>
            </a:r>
            <a:r>
              <a:rPr lang="en-US" sz="2000" i="1" dirty="0">
                <a:solidFill>
                  <a:srgbClr val="00B050"/>
                </a:solidFill>
                <a:latin typeface="Times New Roman" panose="02020603050405020304"/>
                <a:cs typeface="Times New Roman" panose="02020603050405020304"/>
              </a:rPr>
              <a:t>/</a:t>
            </a:r>
            <a:r>
              <a:rPr lang="en-US" sz="2000" i="1" spc="-5" dirty="0">
                <a:solidFill>
                  <a:srgbClr val="00B050"/>
                </a:solidFill>
                <a:latin typeface="Times New Roman" panose="02020603050405020304"/>
                <a:cs typeface="Times New Roman" panose="02020603050405020304"/>
              </a:rPr>
              <a:t> write </a:t>
            </a:r>
            <a:r>
              <a:rPr lang="en-US" sz="2000" i="1" dirty="0">
                <a:solidFill>
                  <a:srgbClr val="00B050"/>
                </a:solidFill>
                <a:latin typeface="Times New Roman" panose="02020603050405020304"/>
                <a:cs typeface="Times New Roman" panose="02020603050405020304"/>
              </a:rPr>
              <a:t> logic </a:t>
            </a:r>
            <a:r>
              <a:rPr lang="en-US" sz="2000" spc="-5" dirty="0">
                <a:solidFill>
                  <a:srgbClr val="00B050"/>
                </a:solidFill>
                <a:latin typeface="Times New Roman" panose="02020603050405020304"/>
                <a:cs typeface="Times New Roman" panose="02020603050405020304"/>
              </a:rPr>
              <a:t>controls</a:t>
            </a:r>
            <a:r>
              <a:rPr lang="en-US" sz="2000" spc="5" dirty="0">
                <a:solidFill>
                  <a:srgbClr val="00B050"/>
                </a:solidFill>
                <a:latin typeface="Times New Roman" panose="02020603050405020304"/>
                <a:cs typeface="Times New Roman" panose="02020603050405020304"/>
              </a:rPr>
              <a:t> </a:t>
            </a:r>
            <a:r>
              <a:rPr lang="en-US" sz="2000" spc="-5" dirty="0">
                <a:solidFill>
                  <a:srgbClr val="00B050"/>
                </a:solidFill>
                <a:latin typeface="Times New Roman" panose="02020603050405020304"/>
                <a:cs typeface="Times New Roman" panose="02020603050405020304"/>
              </a:rPr>
              <a:t>the</a:t>
            </a:r>
            <a:r>
              <a:rPr lang="en-US" sz="2000" spc="5" dirty="0">
                <a:solidFill>
                  <a:srgbClr val="00B050"/>
                </a:solidFill>
                <a:latin typeface="Times New Roman" panose="02020603050405020304"/>
                <a:cs typeface="Times New Roman" panose="02020603050405020304"/>
              </a:rPr>
              <a:t> </a:t>
            </a:r>
            <a:r>
              <a:rPr lang="en-US" sz="2000" spc="-5" dirty="0">
                <a:solidFill>
                  <a:srgbClr val="00B050"/>
                </a:solidFill>
                <a:latin typeface="Times New Roman" panose="02020603050405020304"/>
                <a:cs typeface="Times New Roman" panose="02020603050405020304"/>
              </a:rPr>
              <a:t>reading</a:t>
            </a:r>
            <a:r>
              <a:rPr lang="en-US" sz="2000" spc="10" dirty="0">
                <a:solidFill>
                  <a:srgbClr val="00B050"/>
                </a:solidFill>
                <a:latin typeface="Times New Roman" panose="02020603050405020304"/>
                <a:cs typeface="Times New Roman" panose="02020603050405020304"/>
              </a:rPr>
              <a:t> </a:t>
            </a:r>
            <a:r>
              <a:rPr lang="en-US" sz="2000" spc="-10" dirty="0">
                <a:solidFill>
                  <a:srgbClr val="00B050"/>
                </a:solidFill>
                <a:latin typeface="Times New Roman" panose="02020603050405020304"/>
                <a:cs typeface="Times New Roman" panose="02020603050405020304"/>
              </a:rPr>
              <a:t>and</a:t>
            </a:r>
            <a:r>
              <a:rPr lang="en-US" sz="2000" spc="10" dirty="0">
                <a:solidFill>
                  <a:srgbClr val="00B050"/>
                </a:solidFill>
                <a:latin typeface="Times New Roman" panose="02020603050405020304"/>
                <a:cs typeface="Times New Roman" panose="02020603050405020304"/>
              </a:rPr>
              <a:t> </a:t>
            </a:r>
            <a:r>
              <a:rPr lang="en-US" sz="2000" dirty="0">
                <a:solidFill>
                  <a:srgbClr val="00B050"/>
                </a:solidFill>
                <a:latin typeface="Times New Roman" panose="02020603050405020304"/>
                <a:cs typeface="Times New Roman" panose="02020603050405020304"/>
              </a:rPr>
              <a:t>the</a:t>
            </a:r>
            <a:r>
              <a:rPr lang="en-US" sz="2000" spc="-10" dirty="0">
                <a:solidFill>
                  <a:srgbClr val="00B050"/>
                </a:solidFill>
                <a:latin typeface="Times New Roman" panose="02020603050405020304"/>
                <a:cs typeface="Times New Roman" panose="02020603050405020304"/>
              </a:rPr>
              <a:t> </a:t>
            </a:r>
            <a:r>
              <a:rPr lang="en-US" sz="2000" spc="-5" dirty="0">
                <a:solidFill>
                  <a:srgbClr val="00B050"/>
                </a:solidFill>
                <a:latin typeface="Times New Roman" panose="02020603050405020304"/>
                <a:cs typeface="Times New Roman" panose="02020603050405020304"/>
              </a:rPr>
              <a:t>writing</a:t>
            </a:r>
            <a:r>
              <a:rPr lang="en-US" sz="2000" dirty="0">
                <a:solidFill>
                  <a:srgbClr val="00B050"/>
                </a:solidFill>
                <a:latin typeface="Times New Roman" panose="02020603050405020304"/>
                <a:cs typeface="Times New Roman" panose="02020603050405020304"/>
              </a:rPr>
              <a:t> of the</a:t>
            </a:r>
            <a:r>
              <a:rPr lang="en-US" sz="2000" spc="5" dirty="0">
                <a:solidFill>
                  <a:srgbClr val="00B050"/>
                </a:solidFill>
                <a:latin typeface="Times New Roman" panose="02020603050405020304"/>
                <a:cs typeface="Times New Roman" panose="02020603050405020304"/>
              </a:rPr>
              <a:t> </a:t>
            </a:r>
            <a:r>
              <a:rPr lang="en-US" sz="2000" spc="-5" dirty="0">
                <a:solidFill>
                  <a:srgbClr val="00B050"/>
                </a:solidFill>
                <a:latin typeface="Times New Roman" panose="02020603050405020304"/>
                <a:cs typeface="Times New Roman" panose="02020603050405020304"/>
              </a:rPr>
              <a:t>counter</a:t>
            </a:r>
            <a:r>
              <a:rPr lang="en-US" sz="2000" spc="10" dirty="0">
                <a:solidFill>
                  <a:srgbClr val="00B050"/>
                </a:solidFill>
                <a:latin typeface="Times New Roman" panose="02020603050405020304"/>
                <a:cs typeface="Times New Roman" panose="02020603050405020304"/>
              </a:rPr>
              <a:t> </a:t>
            </a:r>
            <a:r>
              <a:rPr lang="en-US" sz="2000" spc="-5" dirty="0">
                <a:solidFill>
                  <a:srgbClr val="00B050"/>
                </a:solidFill>
                <a:latin typeface="Times New Roman" panose="02020603050405020304"/>
                <a:cs typeface="Times New Roman" panose="02020603050405020304"/>
              </a:rPr>
              <a:t>registers.</a:t>
            </a:r>
            <a:r>
              <a:rPr lang="en-US" sz="2000" spc="-10" dirty="0">
                <a:solidFill>
                  <a:srgbClr val="00B050"/>
                </a:solidFill>
                <a:latin typeface="Times New Roman" panose="02020603050405020304"/>
                <a:cs typeface="Times New Roman" panose="02020603050405020304"/>
              </a:rPr>
              <a:t> </a:t>
            </a:r>
          </a:p>
          <a:p>
            <a:pPr marL="298450" marR="5080" indent="-285750">
              <a:lnSpc>
                <a:spcPct val="96000"/>
              </a:lnSpc>
              <a:buFont typeface="Wingdings" panose="05000000000000000000" pitchFamily="2" charset="2"/>
              <a:buChar char="Ø"/>
            </a:pPr>
            <a:r>
              <a:rPr lang="en-US" sz="2000" dirty="0">
                <a:solidFill>
                  <a:srgbClr val="002060"/>
                </a:solidFill>
                <a:latin typeface="Times New Roman" panose="02020603050405020304"/>
                <a:cs typeface="Times New Roman" panose="02020603050405020304"/>
              </a:rPr>
              <a:t>the </a:t>
            </a:r>
            <a:r>
              <a:rPr lang="en-US" sz="2000" i="1" spc="-5" dirty="0">
                <a:solidFill>
                  <a:srgbClr val="002060"/>
                </a:solidFill>
                <a:latin typeface="Times New Roman" panose="02020603050405020304"/>
                <a:cs typeface="Times New Roman" panose="02020603050405020304"/>
              </a:rPr>
              <a:t>control word</a:t>
            </a:r>
            <a:r>
              <a:rPr lang="en-US" sz="2000" i="1" spc="10" dirty="0">
                <a:solidFill>
                  <a:srgbClr val="002060"/>
                </a:solidFill>
                <a:latin typeface="Times New Roman" panose="02020603050405020304"/>
                <a:cs typeface="Times New Roman" panose="02020603050405020304"/>
              </a:rPr>
              <a:t> </a:t>
            </a:r>
            <a:r>
              <a:rPr lang="en-US" sz="2000" i="1" spc="-5" dirty="0">
                <a:solidFill>
                  <a:srgbClr val="002060"/>
                </a:solidFill>
                <a:latin typeface="Times New Roman" panose="02020603050405020304"/>
                <a:cs typeface="Times New Roman" panose="02020603050405020304"/>
              </a:rPr>
              <a:t>register</a:t>
            </a:r>
            <a:r>
              <a:rPr lang="en-US" sz="2000" spc="-5" dirty="0">
                <a:solidFill>
                  <a:srgbClr val="002060"/>
                </a:solidFill>
                <a:latin typeface="Times New Roman" panose="02020603050405020304"/>
                <a:cs typeface="Times New Roman" panose="02020603050405020304"/>
              </a:rPr>
              <a:t>,</a:t>
            </a:r>
            <a:r>
              <a:rPr lang="en-US" sz="2000"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contains</a:t>
            </a:r>
            <a:r>
              <a:rPr lang="en-US" sz="2000" spc="5" dirty="0">
                <a:solidFill>
                  <a:srgbClr val="002060"/>
                </a:solidFill>
                <a:latin typeface="Times New Roman" panose="02020603050405020304"/>
                <a:cs typeface="Times New Roman" panose="02020603050405020304"/>
              </a:rPr>
              <a:t> </a:t>
            </a:r>
            <a:r>
              <a:rPr lang="en-US" sz="2000" dirty="0">
                <a:solidFill>
                  <a:srgbClr val="002060"/>
                </a:solidFill>
                <a:latin typeface="Times New Roman" panose="02020603050405020304"/>
                <a:cs typeface="Times New Roman" panose="02020603050405020304"/>
              </a:rPr>
              <a:t>the</a:t>
            </a:r>
            <a:r>
              <a:rPr lang="en-US" sz="2000" spc="-15"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programmed</a:t>
            </a:r>
            <a:r>
              <a:rPr lang="en-US" sz="2000" spc="5"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information</a:t>
            </a:r>
            <a:r>
              <a:rPr lang="en-US" sz="2000" spc="10"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that is</a:t>
            </a:r>
            <a:r>
              <a:rPr lang="en-US" sz="2000" spc="5" dirty="0">
                <a:solidFill>
                  <a:srgbClr val="002060"/>
                </a:solidFill>
                <a:latin typeface="Times New Roman" panose="02020603050405020304"/>
                <a:cs typeface="Times New Roman" panose="02020603050405020304"/>
              </a:rPr>
              <a:t> </a:t>
            </a:r>
            <a:r>
              <a:rPr lang="en-US" sz="2000" dirty="0">
                <a:solidFill>
                  <a:srgbClr val="002060"/>
                </a:solidFill>
                <a:latin typeface="Times New Roman" panose="02020603050405020304"/>
                <a:cs typeface="Times New Roman" panose="02020603050405020304"/>
              </a:rPr>
              <a:t>sent </a:t>
            </a:r>
            <a:r>
              <a:rPr lang="en-US" sz="2000" spc="-5" dirty="0">
                <a:solidFill>
                  <a:srgbClr val="002060"/>
                </a:solidFill>
                <a:latin typeface="Times New Roman" panose="02020603050405020304"/>
                <a:cs typeface="Times New Roman" panose="02020603050405020304"/>
              </a:rPr>
              <a:t>to</a:t>
            </a:r>
            <a:r>
              <a:rPr lang="en-US" sz="2000" spc="5" dirty="0">
                <a:solidFill>
                  <a:srgbClr val="002060"/>
                </a:solidFill>
                <a:latin typeface="Times New Roman" panose="02020603050405020304"/>
                <a:cs typeface="Times New Roman" panose="02020603050405020304"/>
              </a:rPr>
              <a:t> </a:t>
            </a:r>
            <a:r>
              <a:rPr lang="en-US" sz="2000" dirty="0">
                <a:solidFill>
                  <a:srgbClr val="002060"/>
                </a:solidFill>
                <a:latin typeface="Times New Roman" panose="02020603050405020304"/>
                <a:cs typeface="Times New Roman" panose="02020603050405020304"/>
              </a:rPr>
              <a:t>the </a:t>
            </a:r>
            <a:r>
              <a:rPr lang="en-US" sz="2000" spc="5"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device </a:t>
            </a:r>
            <a:r>
              <a:rPr lang="en-US" sz="2000" dirty="0">
                <a:solidFill>
                  <a:srgbClr val="002060"/>
                </a:solidFill>
                <a:latin typeface="Times New Roman" panose="02020603050405020304"/>
                <a:cs typeface="Times New Roman" panose="02020603050405020304"/>
              </a:rPr>
              <a:t>from</a:t>
            </a:r>
            <a:r>
              <a:rPr lang="en-US" sz="2000" spc="-10" dirty="0">
                <a:solidFill>
                  <a:srgbClr val="002060"/>
                </a:solidFill>
                <a:latin typeface="Times New Roman" panose="02020603050405020304"/>
                <a:cs typeface="Times New Roman" panose="02020603050405020304"/>
              </a:rPr>
              <a:t> </a:t>
            </a:r>
            <a:r>
              <a:rPr lang="en-US" sz="2000" dirty="0">
                <a:solidFill>
                  <a:srgbClr val="002060"/>
                </a:solidFill>
                <a:latin typeface="Times New Roman" panose="02020603050405020304"/>
                <a:cs typeface="Times New Roman" panose="02020603050405020304"/>
              </a:rPr>
              <a:t>the</a:t>
            </a:r>
            <a:r>
              <a:rPr lang="en-US" sz="2000" spc="-5" dirty="0">
                <a:solidFill>
                  <a:srgbClr val="002060"/>
                </a:solidFill>
                <a:latin typeface="Times New Roman" panose="02020603050405020304"/>
                <a:cs typeface="Times New Roman" panose="02020603050405020304"/>
              </a:rPr>
              <a:t> microprocessor.</a:t>
            </a:r>
            <a:r>
              <a:rPr lang="en-US" sz="2000"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In</a:t>
            </a:r>
            <a:r>
              <a:rPr lang="en-US" sz="2000" spc="5"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effect</a:t>
            </a:r>
            <a:r>
              <a:rPr lang="en-US" sz="2000" spc="-10" dirty="0">
                <a:solidFill>
                  <a:srgbClr val="002060"/>
                </a:solidFill>
                <a:latin typeface="Times New Roman" panose="02020603050405020304"/>
                <a:cs typeface="Times New Roman" panose="02020603050405020304"/>
              </a:rPr>
              <a:t> </a:t>
            </a:r>
            <a:r>
              <a:rPr lang="en-US" sz="2000" dirty="0">
                <a:solidFill>
                  <a:srgbClr val="002060"/>
                </a:solidFill>
                <a:latin typeface="Times New Roman" panose="02020603050405020304"/>
                <a:cs typeface="Times New Roman" panose="02020603050405020304"/>
              </a:rPr>
              <a:t>this </a:t>
            </a:r>
            <a:r>
              <a:rPr lang="en-US" sz="2000" spc="-5" dirty="0">
                <a:solidFill>
                  <a:srgbClr val="002060"/>
                </a:solidFill>
                <a:latin typeface="Times New Roman" panose="02020603050405020304"/>
                <a:cs typeface="Times New Roman" panose="02020603050405020304"/>
              </a:rPr>
              <a:t>register</a:t>
            </a:r>
            <a:r>
              <a:rPr lang="en-US" sz="2000" spc="5"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defines how </a:t>
            </a:r>
            <a:r>
              <a:rPr lang="en-US" sz="2000" dirty="0">
                <a:solidFill>
                  <a:srgbClr val="002060"/>
                </a:solidFill>
                <a:latin typeface="Times New Roman" panose="02020603050405020304"/>
                <a:cs typeface="Times New Roman" panose="02020603050405020304"/>
              </a:rPr>
              <a:t>the</a:t>
            </a:r>
            <a:r>
              <a:rPr lang="en-US" sz="2000" spc="-5" dirty="0">
                <a:solidFill>
                  <a:srgbClr val="002060"/>
                </a:solidFill>
                <a:latin typeface="Times New Roman" panose="02020603050405020304"/>
                <a:cs typeface="Times New Roman" panose="02020603050405020304"/>
              </a:rPr>
              <a:t> 8253 </a:t>
            </a:r>
            <a:r>
              <a:rPr lang="en-US" sz="2000" dirty="0">
                <a:solidFill>
                  <a:srgbClr val="002060"/>
                </a:solidFill>
                <a:latin typeface="Times New Roman" panose="02020603050405020304"/>
                <a:cs typeface="Times New Roman" panose="02020603050405020304"/>
              </a:rPr>
              <a:t> </a:t>
            </a:r>
            <a:r>
              <a:rPr lang="en-US" sz="2000" spc="-5" dirty="0">
                <a:solidFill>
                  <a:srgbClr val="002060"/>
                </a:solidFill>
                <a:latin typeface="Times New Roman" panose="02020603050405020304"/>
                <a:cs typeface="Times New Roman" panose="02020603050405020304"/>
              </a:rPr>
              <a:t>logically </a:t>
            </a:r>
            <a:r>
              <a:rPr lang="en-US" sz="2000" dirty="0">
                <a:solidFill>
                  <a:srgbClr val="002060"/>
                </a:solidFill>
                <a:latin typeface="Times New Roman" panose="02020603050405020304"/>
                <a:cs typeface="Times New Roman" panose="02020603050405020304"/>
              </a:rPr>
              <a:t>works.</a:t>
            </a:r>
            <a:r>
              <a:rPr lang="en-US" sz="2000" spc="5" dirty="0">
                <a:solidFill>
                  <a:srgbClr val="002060"/>
                </a:solidFill>
                <a:latin typeface="Times New Roman" panose="02020603050405020304"/>
                <a:cs typeface="Times New Roman" panose="02020603050405020304"/>
              </a:rPr>
              <a:t> </a:t>
            </a:r>
          </a:p>
          <a:p>
            <a:pPr marL="298450" marR="5080" indent="-285750">
              <a:lnSpc>
                <a:spcPct val="96000"/>
              </a:lnSpc>
              <a:buFont typeface="Wingdings" panose="05000000000000000000" pitchFamily="2" charset="2"/>
              <a:buChar char="Ø"/>
            </a:pPr>
            <a:r>
              <a:rPr lang="en-US" sz="2000" spc="-5" dirty="0">
                <a:solidFill>
                  <a:srgbClr val="C00000"/>
                </a:solidFill>
                <a:latin typeface="Times New Roman" panose="02020603050405020304"/>
                <a:cs typeface="Times New Roman" panose="02020603050405020304"/>
              </a:rPr>
              <a:t>The</a:t>
            </a:r>
            <a:r>
              <a:rPr lang="en-US" sz="2000" spc="5"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timer</a:t>
            </a:r>
            <a:r>
              <a:rPr lang="en-US" sz="2000" spc="10" dirty="0">
                <a:solidFill>
                  <a:srgbClr val="C00000"/>
                </a:solidFill>
                <a:latin typeface="Times New Roman" panose="02020603050405020304"/>
                <a:cs typeface="Times New Roman" panose="02020603050405020304"/>
              </a:rPr>
              <a:t> </a:t>
            </a:r>
            <a:r>
              <a:rPr lang="en-US" sz="2000" dirty="0">
                <a:solidFill>
                  <a:srgbClr val="C00000"/>
                </a:solidFill>
                <a:latin typeface="Times New Roman" panose="02020603050405020304"/>
                <a:cs typeface="Times New Roman" panose="02020603050405020304"/>
              </a:rPr>
              <a:t>has</a:t>
            </a:r>
            <a:r>
              <a:rPr lang="en-US" sz="2000" spc="5"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three</a:t>
            </a:r>
            <a:r>
              <a:rPr lang="en-US" sz="2000" spc="5"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independent,</a:t>
            </a:r>
            <a:r>
              <a:rPr lang="en-US" sz="2000" spc="5"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programmable</a:t>
            </a:r>
            <a:r>
              <a:rPr lang="en-US" sz="2000" spc="5"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counters</a:t>
            </a:r>
            <a:r>
              <a:rPr lang="en-US" sz="2000" spc="5"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and</a:t>
            </a:r>
            <a:r>
              <a:rPr lang="en-US" sz="2000" spc="10"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they </a:t>
            </a:r>
            <a:r>
              <a:rPr lang="en-US" sz="2000" spc="-325" dirty="0">
                <a:solidFill>
                  <a:srgbClr val="C00000"/>
                </a:solidFill>
                <a:latin typeface="Times New Roman" panose="02020603050405020304"/>
                <a:cs typeface="Times New Roman" panose="02020603050405020304"/>
              </a:rPr>
              <a:t> </a:t>
            </a:r>
            <a:r>
              <a:rPr lang="en-US" sz="2000" dirty="0">
                <a:solidFill>
                  <a:srgbClr val="C00000"/>
                </a:solidFill>
                <a:latin typeface="Times New Roman" panose="02020603050405020304"/>
                <a:cs typeface="Times New Roman" panose="02020603050405020304"/>
              </a:rPr>
              <a:t>are</a:t>
            </a:r>
            <a:r>
              <a:rPr lang="en-US" sz="2000" spc="-10"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all</a:t>
            </a:r>
            <a:r>
              <a:rPr lang="en-US" sz="2000" spc="-10" dirty="0">
                <a:solidFill>
                  <a:srgbClr val="C00000"/>
                </a:solidFill>
                <a:latin typeface="Times New Roman" panose="02020603050405020304"/>
                <a:cs typeface="Times New Roman" panose="02020603050405020304"/>
              </a:rPr>
              <a:t> </a:t>
            </a:r>
            <a:r>
              <a:rPr lang="en-US" sz="2000" spc="-5" dirty="0">
                <a:solidFill>
                  <a:srgbClr val="C00000"/>
                </a:solidFill>
                <a:latin typeface="Times New Roman" panose="02020603050405020304"/>
                <a:cs typeface="Times New Roman" panose="02020603050405020304"/>
              </a:rPr>
              <a:t>identical. </a:t>
            </a:r>
            <a:r>
              <a:rPr lang="en-US" sz="2000" dirty="0">
                <a:solidFill>
                  <a:srgbClr val="FF0000"/>
                </a:solidFill>
                <a:latin typeface="Times New Roman" panose="02020603050405020304" pitchFamily="18" charset="0"/>
              </a:rPr>
              <a:t>Each counter in the block diagram has 3 logical lines connected to it.</a:t>
            </a:r>
            <a:endParaRPr lang="en-US" sz="2000" dirty="0">
              <a:solidFill>
                <a:srgbClr val="FF0000"/>
              </a:solidFill>
              <a:latin typeface="Times New Roman" panose="02020603050405020304"/>
              <a:cs typeface="Times New Roman" panose="02020603050405020304"/>
            </a:endParaRPr>
          </a:p>
        </p:txBody>
      </p:sp>
      <p:sp>
        <p:nvSpPr>
          <p:cNvPr id="7" name="Rectangle 6"/>
          <p:cNvSpPr/>
          <p:nvPr/>
        </p:nvSpPr>
        <p:spPr>
          <a:xfrm>
            <a:off x="2204606" y="3661099"/>
            <a:ext cx="6110967" cy="369332"/>
          </a:xfrm>
          <a:prstGeom prst="rect">
            <a:avLst/>
          </a:prstGeom>
        </p:spPr>
        <p:txBody>
          <a:bodyPr wrap="none">
            <a:spAutoFit/>
          </a:bodyPr>
          <a:lstStyle/>
          <a:p>
            <a:pPr marL="20955" algn="ctr">
              <a:lnSpc>
                <a:spcPct val="100000"/>
              </a:lnSpc>
              <a:spcBef>
                <a:spcPts val="95"/>
              </a:spcBef>
            </a:pPr>
            <a:r>
              <a:rPr lang="en-US" b="1" spc="-5" dirty="0">
                <a:latin typeface="Times New Roman" panose="02020603050405020304"/>
                <a:cs typeface="Times New Roman" panose="02020603050405020304"/>
              </a:rPr>
              <a:t>Fig: Block</a:t>
            </a:r>
            <a:r>
              <a:rPr lang="en-US" b="1" spc="15" dirty="0">
                <a:latin typeface="Times New Roman" panose="02020603050405020304"/>
                <a:cs typeface="Times New Roman" panose="02020603050405020304"/>
              </a:rPr>
              <a:t> </a:t>
            </a:r>
            <a:r>
              <a:rPr lang="en-US" b="1" spc="-5" dirty="0">
                <a:latin typeface="Times New Roman" panose="02020603050405020304"/>
                <a:cs typeface="Times New Roman" panose="02020603050405020304"/>
              </a:rPr>
              <a:t>diagram</a:t>
            </a:r>
            <a:r>
              <a:rPr lang="en-US" b="1" spc="-10" dirty="0">
                <a:latin typeface="Times New Roman" panose="02020603050405020304"/>
                <a:cs typeface="Times New Roman" panose="02020603050405020304"/>
              </a:rPr>
              <a:t> </a:t>
            </a:r>
            <a:r>
              <a:rPr lang="en-US" b="1" spc="-5" dirty="0">
                <a:latin typeface="Times New Roman" panose="02020603050405020304"/>
                <a:cs typeface="Times New Roman" panose="02020603050405020304"/>
              </a:rPr>
              <a:t>of</a:t>
            </a:r>
            <a:r>
              <a:rPr lang="en-US" b="1" spc="10" dirty="0">
                <a:latin typeface="Times New Roman" panose="02020603050405020304"/>
                <a:cs typeface="Times New Roman" panose="02020603050405020304"/>
              </a:rPr>
              <a:t> </a:t>
            </a:r>
            <a:r>
              <a:rPr lang="en-US" b="1" spc="-5" dirty="0">
                <a:latin typeface="Times New Roman" panose="02020603050405020304"/>
                <a:cs typeface="Times New Roman" panose="02020603050405020304"/>
              </a:rPr>
              <a:t>an</a:t>
            </a:r>
            <a:r>
              <a:rPr lang="en-US" b="1" dirty="0">
                <a:latin typeface="Times New Roman" panose="02020603050405020304"/>
                <a:cs typeface="Times New Roman" panose="02020603050405020304"/>
              </a:rPr>
              <a:t> </a:t>
            </a:r>
            <a:r>
              <a:rPr lang="en-US" b="1" spc="-5" dirty="0">
                <a:latin typeface="Times New Roman" panose="02020603050405020304"/>
                <a:cs typeface="Times New Roman" panose="02020603050405020304"/>
              </a:rPr>
              <a:t>8253</a:t>
            </a:r>
            <a:r>
              <a:rPr lang="en-US" b="1" spc="15" dirty="0">
                <a:latin typeface="Times New Roman" panose="02020603050405020304"/>
                <a:cs typeface="Times New Roman" panose="02020603050405020304"/>
              </a:rPr>
              <a:t> </a:t>
            </a:r>
            <a:r>
              <a:rPr lang="en-US" b="1" spc="-5" dirty="0">
                <a:latin typeface="Times New Roman" panose="02020603050405020304"/>
                <a:cs typeface="Times New Roman" panose="02020603050405020304"/>
              </a:rPr>
              <a:t>programmable interval</a:t>
            </a:r>
            <a:r>
              <a:rPr lang="en-US" b="1" spc="5" dirty="0">
                <a:latin typeface="Times New Roman" panose="02020603050405020304"/>
                <a:cs typeface="Times New Roman" panose="02020603050405020304"/>
              </a:rPr>
              <a:t> </a:t>
            </a:r>
            <a:r>
              <a:rPr lang="en-US" b="1" spc="-5" dirty="0">
                <a:latin typeface="Times New Roman" panose="02020603050405020304"/>
                <a:cs typeface="Times New Roman" panose="02020603050405020304"/>
              </a:rPr>
              <a:t>timer</a:t>
            </a:r>
            <a:endParaRPr lang="en-US" dirty="0">
              <a:latin typeface="Times New Roman" panose="02020603050405020304"/>
              <a:cs typeface="Times New Roman" panose="02020603050405020304"/>
            </a:endParaRPr>
          </a:p>
        </p:txBody>
      </p:sp>
      <p:sp>
        <p:nvSpPr>
          <p:cNvPr id="8" name="Rectangle 7"/>
          <p:cNvSpPr/>
          <p:nvPr/>
        </p:nvSpPr>
        <p:spPr>
          <a:xfrm>
            <a:off x="667869" y="6091092"/>
            <a:ext cx="10923495" cy="697627"/>
          </a:xfrm>
          <a:prstGeom prst="rect">
            <a:avLst/>
          </a:prstGeom>
        </p:spPr>
        <p:txBody>
          <a:bodyPr wrap="square">
            <a:spAutoFit/>
          </a:bodyPr>
          <a:lstStyle/>
          <a:p>
            <a:pPr marL="685800" marR="903605" algn="just">
              <a:spcBef>
                <a:spcPts val="360"/>
              </a:spcBef>
              <a:spcAft>
                <a:spcPts val="0"/>
              </a:spcAft>
            </a:pPr>
            <a:r>
              <a:rPr lang="en-US" dirty="0">
                <a:solidFill>
                  <a:srgbClr val="00B050"/>
                </a:solidFill>
                <a:latin typeface="Times New Roman" panose="02020603050405020304" pitchFamily="18" charset="0"/>
              </a:rPr>
              <a:t>Two of these lines, clock and gate, are inputs. The third, labeled OUT is an output.</a:t>
            </a:r>
          </a:p>
          <a:p>
            <a:pPr marL="685800" marR="903605" algn="just">
              <a:spcBef>
                <a:spcPts val="360"/>
              </a:spcBef>
              <a:spcAft>
                <a:spcPts val="0"/>
              </a:spcAft>
            </a:pPr>
            <a:r>
              <a:rPr lang="en-US" dirty="0">
                <a:solidFill>
                  <a:srgbClr val="00B050"/>
                </a:solidFill>
                <a:latin typeface="Times New Roman" panose="02020603050405020304" pitchFamily="18" charset="0"/>
              </a:rPr>
              <a:t> </a:t>
            </a:r>
            <a:r>
              <a:rPr lang="en-US" dirty="0">
                <a:solidFill>
                  <a:srgbClr val="002060"/>
                </a:solidFill>
                <a:latin typeface="Times New Roman" panose="02020603050405020304" pitchFamily="18" charset="0"/>
              </a:rPr>
              <a:t>The function of these lines changes and depends on how the device is initialized or programmed.</a:t>
            </a:r>
          </a:p>
        </p:txBody>
      </p:sp>
    </p:spTree>
    <p:extLst>
      <p:ext uri="{BB962C8B-B14F-4D97-AF65-F5344CB8AC3E}">
        <p14:creationId xmlns:p14="http://schemas.microsoft.com/office/powerpoint/2010/main" val="5400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434" y="377483"/>
            <a:ext cx="11470341" cy="830997"/>
          </a:xfrm>
          <a:prstGeom prst="rect">
            <a:avLst/>
          </a:prstGeom>
        </p:spPr>
        <p:txBody>
          <a:bodyPr wrap="square">
            <a:spAutoFit/>
          </a:bodyPr>
          <a:lstStyle/>
          <a:p>
            <a:pPr marL="685800" marR="1388745">
              <a:spcBef>
                <a:spcPts val="1370"/>
              </a:spcBef>
            </a:pPr>
            <a:r>
              <a:rPr lang="en-US" sz="2400" dirty="0">
                <a:solidFill>
                  <a:srgbClr val="00B050"/>
                </a:solidFill>
                <a:latin typeface="Times New Roman" panose="02020603050405020304" pitchFamily="18" charset="0"/>
              </a:rPr>
              <a:t>The following picture shows the pin configuration of the 8253 and a general definition of the lines follows:</a:t>
            </a:r>
          </a:p>
        </p:txBody>
      </p:sp>
      <p:sp>
        <p:nvSpPr>
          <p:cNvPr id="5" name="Rectangle 4"/>
          <p:cNvSpPr/>
          <p:nvPr/>
        </p:nvSpPr>
        <p:spPr>
          <a:xfrm>
            <a:off x="2771197" y="-2647"/>
            <a:ext cx="5115503" cy="584775"/>
          </a:xfrm>
          <a:prstGeom prst="rect">
            <a:avLst/>
          </a:prstGeom>
        </p:spPr>
        <p:txBody>
          <a:bodyPr wrap="none">
            <a:spAutoFit/>
          </a:bodyPr>
          <a:lstStyle/>
          <a:p>
            <a:pPr marL="685800" marR="0" algn="just">
              <a:spcBef>
                <a:spcPts val="935"/>
              </a:spcBef>
              <a:spcAft>
                <a:spcPts val="0"/>
              </a:spcAft>
            </a:pPr>
            <a:r>
              <a:rPr lang="en-US" sz="3200" b="1" dirty="0">
                <a:solidFill>
                  <a:srgbClr val="FF0000"/>
                </a:solidFill>
                <a:latin typeface="Times New Roman" panose="02020603050405020304" pitchFamily="18" charset="0"/>
              </a:rPr>
              <a:t>8253: PIN configuration</a:t>
            </a:r>
          </a:p>
        </p:txBody>
      </p:sp>
      <p:pic>
        <p:nvPicPr>
          <p:cNvPr id="6" name="image151.png"/>
          <p:cNvPicPr>
            <a:picLocks noChangeAspect="1"/>
          </p:cNvPicPr>
          <p:nvPr/>
        </p:nvPicPr>
        <p:blipFill>
          <a:blip r:embed="rId2" cstate="print"/>
          <a:stretch>
            <a:fillRect/>
          </a:stretch>
        </p:blipFill>
        <p:spPr>
          <a:xfrm>
            <a:off x="4143935" y="1208480"/>
            <a:ext cx="3581400" cy="3188335"/>
          </a:xfrm>
          <a:prstGeom prst="rect">
            <a:avLst/>
          </a:prstGeom>
        </p:spPr>
      </p:pic>
      <p:sp>
        <p:nvSpPr>
          <p:cNvPr id="7" name="Rectangle 6"/>
          <p:cNvSpPr/>
          <p:nvPr/>
        </p:nvSpPr>
        <p:spPr>
          <a:xfrm>
            <a:off x="524433" y="4396815"/>
            <a:ext cx="11470341" cy="2246769"/>
          </a:xfrm>
          <a:prstGeom prst="rect">
            <a:avLst/>
          </a:prstGeom>
        </p:spPr>
        <p:txBody>
          <a:bodyPr wrap="square">
            <a:spAutoFit/>
          </a:bodyPr>
          <a:lstStyle/>
          <a:p>
            <a:pPr marL="800100" marR="1182370" lvl="1" indent="-342900" algn="just">
              <a:spcBef>
                <a:spcPts val="1030"/>
              </a:spcBef>
              <a:spcAft>
                <a:spcPts val="0"/>
              </a:spcAft>
              <a:buFont typeface="Wingdings" panose="05000000000000000000" pitchFamily="2" charset="2"/>
              <a:buChar char="Ø"/>
            </a:pPr>
            <a:r>
              <a:rPr lang="en-US" sz="2000" b="1" dirty="0">
                <a:solidFill>
                  <a:srgbClr val="C00000"/>
                </a:solidFill>
                <a:latin typeface="Times New Roman" panose="02020603050405020304" pitchFamily="18" charset="0"/>
              </a:rPr>
              <a:t>Clock </a:t>
            </a:r>
            <a:r>
              <a:rPr lang="en-US" sz="2000" dirty="0">
                <a:solidFill>
                  <a:srgbClr val="C00000"/>
                </a:solidFill>
                <a:latin typeface="Times New Roman" panose="02020603050405020304" pitchFamily="18" charset="0"/>
              </a:rPr>
              <a:t>This is the clock input for the counter. The counter is 16 bits. The maximum clock frequency is 1 / 380 nanoseconds or 2.6 megahertz. The minimum clock frequency is DC or static</a:t>
            </a:r>
            <a:r>
              <a:rPr lang="en-US" sz="2000" spc="-55" dirty="0">
                <a:solidFill>
                  <a:srgbClr val="C00000"/>
                </a:solidFill>
                <a:latin typeface="Times New Roman" panose="02020603050405020304" pitchFamily="18" charset="0"/>
              </a:rPr>
              <a:t> </a:t>
            </a:r>
            <a:r>
              <a:rPr lang="en-US" sz="2000" dirty="0">
                <a:solidFill>
                  <a:srgbClr val="C00000"/>
                </a:solidFill>
                <a:latin typeface="Times New Roman" panose="02020603050405020304" pitchFamily="18" charset="0"/>
              </a:rPr>
              <a:t>operation.</a:t>
            </a:r>
          </a:p>
          <a:p>
            <a:pPr marL="800100" marR="922020" lvl="1" indent="-342900">
              <a:buFont typeface="Wingdings" panose="05000000000000000000" pitchFamily="2" charset="2"/>
              <a:buChar char="Ø"/>
            </a:pPr>
            <a:r>
              <a:rPr lang="en-US" sz="2000" b="1" dirty="0">
                <a:solidFill>
                  <a:srgbClr val="002060"/>
                </a:solidFill>
                <a:latin typeface="Times New Roman" panose="02020603050405020304" pitchFamily="18" charset="0"/>
              </a:rPr>
              <a:t>Out </a:t>
            </a:r>
            <a:r>
              <a:rPr lang="en-US" sz="2000" dirty="0">
                <a:solidFill>
                  <a:srgbClr val="002060"/>
                </a:solidFill>
                <a:latin typeface="Times New Roman" panose="02020603050405020304" pitchFamily="18" charset="0"/>
              </a:rPr>
              <a:t>This single output line is the signal that is the final programmed output of the device. Actual operation of the outline depends on how the device has been</a:t>
            </a:r>
            <a:r>
              <a:rPr lang="en-US" sz="2000" spc="-5" dirty="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programmed.</a:t>
            </a:r>
          </a:p>
          <a:p>
            <a:pPr marL="800100" marR="1120140" lvl="1" indent="-342900">
              <a:buFont typeface="Wingdings" panose="05000000000000000000" pitchFamily="2" charset="2"/>
              <a:buChar char="Ø"/>
            </a:pPr>
            <a:r>
              <a:rPr lang="en-US" sz="2000" b="1" dirty="0">
                <a:solidFill>
                  <a:srgbClr val="00B050"/>
                </a:solidFill>
                <a:latin typeface="Times New Roman" panose="02020603050405020304" pitchFamily="18" charset="0"/>
              </a:rPr>
              <a:t>Gate </a:t>
            </a:r>
            <a:r>
              <a:rPr lang="en-US" sz="2000" dirty="0">
                <a:solidFill>
                  <a:srgbClr val="00B050"/>
                </a:solidFill>
                <a:latin typeface="Times New Roman" panose="02020603050405020304" pitchFamily="18" charset="0"/>
              </a:rPr>
              <a:t>This input can act as a gate for the clock input line, or it can act as</a:t>
            </a:r>
            <a:r>
              <a:rPr lang="en-US" sz="2000" spc="-170" dirty="0">
                <a:solidFill>
                  <a:srgbClr val="00B050"/>
                </a:solidFill>
                <a:latin typeface="Times New Roman" panose="02020603050405020304" pitchFamily="18" charset="0"/>
              </a:rPr>
              <a:t> </a:t>
            </a:r>
            <a:r>
              <a:rPr lang="en-US" sz="2000" dirty="0">
                <a:solidFill>
                  <a:srgbClr val="00B050"/>
                </a:solidFill>
                <a:latin typeface="Times New Roman" panose="02020603050405020304" pitchFamily="18" charset="0"/>
              </a:rPr>
              <a:t>a start pulse, depending on the programmed mode of the</a:t>
            </a:r>
            <a:r>
              <a:rPr lang="en-US" sz="2000" spc="-85" dirty="0">
                <a:solidFill>
                  <a:srgbClr val="00B050"/>
                </a:solidFill>
                <a:latin typeface="Times New Roman" panose="02020603050405020304" pitchFamily="18" charset="0"/>
              </a:rPr>
              <a:t> </a:t>
            </a:r>
            <a:r>
              <a:rPr lang="en-US" sz="2000" dirty="0">
                <a:solidFill>
                  <a:srgbClr val="00B050"/>
                </a:solidFill>
                <a:latin typeface="Times New Roman" panose="02020603050405020304" pitchFamily="18" charset="0"/>
              </a:rPr>
              <a:t>counter.</a:t>
            </a:r>
            <a:endParaRPr lang="en-US" sz="2000" dirty="0">
              <a:solidFill>
                <a:srgbClr val="00B050"/>
              </a:solidFill>
              <a:effectLst/>
              <a:latin typeface="Times New Roman" panose="02020603050405020304" pitchFamily="18" charset="0"/>
            </a:endParaRPr>
          </a:p>
        </p:txBody>
      </p:sp>
    </p:spTree>
    <p:extLst>
      <p:ext uri="{BB962C8B-B14F-4D97-AF65-F5344CB8AC3E}">
        <p14:creationId xmlns:p14="http://schemas.microsoft.com/office/powerpoint/2010/main" val="259464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4558" y="1656617"/>
            <a:ext cx="10806515" cy="3557384"/>
          </a:xfrm>
          <a:prstGeom prst="rect">
            <a:avLst/>
          </a:prstGeom>
        </p:spPr>
        <p:txBody>
          <a:bodyPr wrap="square">
            <a:spAutoFit/>
          </a:bodyPr>
          <a:lstStyle/>
          <a:p>
            <a:pPr marL="285750" indent="-285750">
              <a:spcAft>
                <a:spcPts val="125"/>
              </a:spcAft>
              <a:buFont typeface="Wingdings" panose="05000000000000000000" pitchFamily="2" charset="2"/>
              <a:buChar char="Ø"/>
            </a:pPr>
            <a:r>
              <a:rPr lang="en-IN" b="1" dirty="0">
                <a:solidFill>
                  <a:srgbClr val="002060"/>
                </a:solidFill>
                <a:latin typeface="Times New Roman" panose="02020603050405020304" pitchFamily="18" charset="0"/>
                <a:ea typeface="Times New Roman" panose="02020603050405020304" pitchFamily="18" charset="0"/>
              </a:rPr>
              <a:t> </a:t>
            </a: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 S: Chip Select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 R: Write, when it is low the CPU outputs data in the form mode information or loading of counters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 D: Read, when it is low the CPU reads data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D0 – D7: Bidirectional data bus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A0, A1: These pins are connected to the address bus, these are used select on of the three counters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These are also used the address the control word registers for mode selection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CLK0, CLK1 and CLK2 are clock for Counter 0, Counter 1, and Counter 2 respectively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GATE0, GATE1 and GATE2 are gate terminals of Counter 0, Counter 1 and Counter 2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OUT0, OUT1 and OUT2 are output terminals of Counter 0, Counter 1 and Counter 2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VCC: Operating voltage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GND: Ground </a:t>
            </a:r>
          </a:p>
          <a:p>
            <a:pPr marL="342900" marR="57150" lvl="0" indent="-342900" fontAlgn="base">
              <a:spcAft>
                <a:spcPts val="55"/>
              </a:spcAft>
              <a:buClr>
                <a:srgbClr val="000000"/>
              </a:buClr>
              <a:buSzPts val="1100"/>
              <a:buFont typeface="Wingdings" panose="05000000000000000000" pitchFamily="2" charset="2"/>
              <a:buChar char="Ø"/>
            </a:pPr>
            <a:r>
              <a:rPr lang="en-IN" dirty="0">
                <a:solidFill>
                  <a:srgbClr val="00206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8253 contains a data bus buffer, read/write logic and Control Word registers </a:t>
            </a:r>
          </a:p>
        </p:txBody>
      </p:sp>
      <p:sp>
        <p:nvSpPr>
          <p:cNvPr id="5" name="Rectangle 4"/>
          <p:cNvSpPr/>
          <p:nvPr/>
        </p:nvSpPr>
        <p:spPr>
          <a:xfrm>
            <a:off x="2275341" y="745407"/>
            <a:ext cx="4019690" cy="388696"/>
          </a:xfrm>
          <a:prstGeom prst="rect">
            <a:avLst/>
          </a:prstGeom>
        </p:spPr>
        <p:txBody>
          <a:bodyPr wrap="none">
            <a:spAutoFit/>
          </a:bodyPr>
          <a:lstStyle/>
          <a:p>
            <a:pPr marL="6350" marR="57785" indent="-6350">
              <a:lnSpc>
                <a:spcPct val="107000"/>
              </a:lnSpc>
              <a:spcAft>
                <a:spcPts val="0"/>
              </a:spcAft>
            </a:pPr>
            <a:r>
              <a:rPr lang="en-IN" b="1" dirty="0">
                <a:solidFill>
                  <a:srgbClr val="C00000"/>
                </a:solidFill>
                <a:latin typeface="Times New Roman" panose="02020603050405020304" pitchFamily="18" charset="0"/>
                <a:ea typeface="Times New Roman" panose="02020603050405020304" pitchFamily="18" charset="0"/>
              </a:rPr>
              <a:t>THE PIN DETAILS OF INTEL 8253 </a:t>
            </a:r>
          </a:p>
        </p:txBody>
      </p:sp>
    </p:spTree>
    <p:extLst>
      <p:ext uri="{BB962C8B-B14F-4D97-AF65-F5344CB8AC3E}">
        <p14:creationId xmlns:p14="http://schemas.microsoft.com/office/powerpoint/2010/main" val="317074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314" y="588936"/>
            <a:ext cx="9296400" cy="369332"/>
          </a:xfrm>
          <a:prstGeom prst="rect">
            <a:avLst/>
          </a:prstGeom>
        </p:spPr>
        <p:txBody>
          <a:bodyPr wrap="square">
            <a:spAutoFit/>
          </a:bodyPr>
          <a:lstStyle/>
          <a:p>
            <a:r>
              <a:rPr lang="en-US" dirty="0">
                <a:solidFill>
                  <a:srgbClr val="FF0000"/>
                </a:solidFill>
                <a:latin typeface="Times New Roman" panose="02020603050405020304" pitchFamily="18" charset="0"/>
              </a:rPr>
              <a:t>list of the internal 8253 registers that will program the internal counters of the 8253:</a:t>
            </a:r>
          </a:p>
        </p:txBody>
      </p:sp>
      <p:sp>
        <p:nvSpPr>
          <p:cNvPr id="5" name="Rectangle 4"/>
          <p:cNvSpPr/>
          <p:nvPr/>
        </p:nvSpPr>
        <p:spPr>
          <a:xfrm>
            <a:off x="2658662" y="219603"/>
            <a:ext cx="3851760" cy="369332"/>
          </a:xfrm>
          <a:prstGeom prst="rect">
            <a:avLst/>
          </a:prstGeom>
        </p:spPr>
        <p:txBody>
          <a:bodyPr wrap="none">
            <a:spAutoFit/>
          </a:bodyPr>
          <a:lstStyle/>
          <a:p>
            <a:pPr marL="685165">
              <a:spcBef>
                <a:spcPts val="1210"/>
              </a:spcBef>
            </a:pPr>
            <a:r>
              <a:rPr lang="en-US" b="1" dirty="0">
                <a:solidFill>
                  <a:srgbClr val="C00000"/>
                </a:solidFill>
                <a:uFill>
                  <a:solidFill>
                    <a:srgbClr val="000000"/>
                  </a:solidFill>
                </a:uFill>
                <a:latin typeface="Times New Roman" panose="02020603050405020304" pitchFamily="18" charset="0"/>
              </a:rPr>
              <a:t>INTERNAL 8253 REGISTER</a:t>
            </a:r>
          </a:p>
        </p:txBody>
      </p:sp>
      <p:pic>
        <p:nvPicPr>
          <p:cNvPr id="6" name="image152.png"/>
          <p:cNvPicPr>
            <a:picLocks noChangeAspect="1"/>
          </p:cNvPicPr>
          <p:nvPr/>
        </p:nvPicPr>
        <p:blipFill>
          <a:blip r:embed="rId2" cstate="print"/>
          <a:stretch>
            <a:fillRect/>
          </a:stretch>
        </p:blipFill>
        <p:spPr>
          <a:xfrm>
            <a:off x="1291257" y="1214845"/>
            <a:ext cx="7238788" cy="5326729"/>
          </a:xfrm>
          <a:prstGeom prst="rect">
            <a:avLst/>
          </a:prstGeom>
        </p:spPr>
      </p:pic>
    </p:spTree>
    <p:extLst>
      <p:ext uri="{BB962C8B-B14F-4D97-AF65-F5344CB8AC3E}">
        <p14:creationId xmlns:p14="http://schemas.microsoft.com/office/powerpoint/2010/main" val="36373689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050" y="769243"/>
            <a:ext cx="11451773" cy="1360003"/>
          </a:xfrm>
          <a:prstGeom prst="rect">
            <a:avLst/>
          </a:prstGeom>
        </p:spPr>
        <p:txBody>
          <a:bodyPr wrap="square">
            <a:spAutoFit/>
          </a:bodyPr>
          <a:lstStyle/>
          <a:p>
            <a:pPr marL="685800" marR="916940"/>
            <a:r>
              <a:rPr lang="en-US" sz="2000" dirty="0">
                <a:latin typeface="Times New Roman" panose="02020603050405020304" pitchFamily="18" charset="0"/>
              </a:rPr>
              <a:t>This internal register is used to write information to, prior to using the device. This register is addressed when A0 and A1 inputs are logical 1's. The data in the register controls the operation mode and the selection of either binary or BCD ( </a:t>
            </a:r>
            <a:r>
              <a:rPr lang="en-US" sz="2000" u="sng" dirty="0">
                <a:latin typeface="Times New Roman" panose="02020603050405020304" pitchFamily="18" charset="0"/>
              </a:rPr>
              <a:t>b</a:t>
            </a:r>
            <a:r>
              <a:rPr lang="en-US" sz="2000" dirty="0">
                <a:latin typeface="Times New Roman" panose="02020603050405020304" pitchFamily="18" charset="0"/>
              </a:rPr>
              <a:t>inary </a:t>
            </a:r>
            <a:r>
              <a:rPr lang="en-US" sz="2000" u="sng" dirty="0">
                <a:latin typeface="Times New Roman" panose="02020603050405020304" pitchFamily="18" charset="0"/>
              </a:rPr>
              <a:t>c</a:t>
            </a:r>
            <a:r>
              <a:rPr lang="en-US" sz="2000" dirty="0">
                <a:latin typeface="Times New Roman" panose="02020603050405020304" pitchFamily="18" charset="0"/>
              </a:rPr>
              <a:t>oded </a:t>
            </a:r>
            <a:r>
              <a:rPr lang="en-US" sz="2000" u="sng" dirty="0">
                <a:latin typeface="Times New Roman" panose="02020603050405020304" pitchFamily="18" charset="0"/>
              </a:rPr>
              <a:t>d</a:t>
            </a:r>
            <a:r>
              <a:rPr lang="en-US" sz="2000" dirty="0">
                <a:latin typeface="Times New Roman" panose="02020603050405020304" pitchFamily="18" charset="0"/>
              </a:rPr>
              <a:t>ecimal ) counting format. The register can only be written to. You can't read information from the register.</a:t>
            </a:r>
          </a:p>
        </p:txBody>
      </p:sp>
      <p:sp>
        <p:nvSpPr>
          <p:cNvPr id="5" name="Rectangle 4"/>
          <p:cNvSpPr/>
          <p:nvPr/>
        </p:nvSpPr>
        <p:spPr>
          <a:xfrm>
            <a:off x="1062187" y="370866"/>
            <a:ext cx="2499787" cy="369332"/>
          </a:xfrm>
          <a:prstGeom prst="rect">
            <a:avLst/>
          </a:prstGeom>
        </p:spPr>
        <p:txBody>
          <a:bodyPr wrap="none">
            <a:spAutoFit/>
          </a:bodyPr>
          <a:lstStyle/>
          <a:p>
            <a:r>
              <a:rPr lang="en-US" b="1" dirty="0">
                <a:solidFill>
                  <a:srgbClr val="C00000"/>
                </a:solidFill>
                <a:latin typeface="Times New Roman" panose="02020603050405020304" pitchFamily="18" charset="0"/>
              </a:rPr>
              <a:t>Control Word Register </a:t>
            </a:r>
            <a:endParaRPr lang="en-IN" dirty="0"/>
          </a:p>
        </p:txBody>
      </p:sp>
      <p:pic>
        <p:nvPicPr>
          <p:cNvPr id="6" name="image153.png"/>
          <p:cNvPicPr>
            <a:picLocks noChangeAspect="1"/>
          </p:cNvPicPr>
          <p:nvPr/>
        </p:nvPicPr>
        <p:blipFill>
          <a:blip r:embed="rId2" cstate="print"/>
          <a:stretch>
            <a:fillRect/>
          </a:stretch>
        </p:blipFill>
        <p:spPr>
          <a:xfrm>
            <a:off x="1062187" y="2129246"/>
            <a:ext cx="8460636" cy="2767952"/>
          </a:xfrm>
          <a:prstGeom prst="rect">
            <a:avLst/>
          </a:prstGeom>
        </p:spPr>
      </p:pic>
      <p:sp>
        <p:nvSpPr>
          <p:cNvPr id="7" name="Rectangle 6"/>
          <p:cNvSpPr/>
          <p:nvPr/>
        </p:nvSpPr>
        <p:spPr>
          <a:xfrm>
            <a:off x="1201781" y="4897199"/>
            <a:ext cx="8203476" cy="369332"/>
          </a:xfrm>
          <a:prstGeom prst="rect">
            <a:avLst/>
          </a:prstGeom>
        </p:spPr>
        <p:txBody>
          <a:bodyPr wrap="square">
            <a:spAutoFit/>
          </a:bodyPr>
          <a:lstStyle/>
          <a:p>
            <a:pPr marL="2136140" marR="2347595" indent="0" algn="ctr">
              <a:spcBef>
                <a:spcPts val="5"/>
              </a:spcBef>
              <a:spcAft>
                <a:spcPts val="0"/>
              </a:spcAft>
            </a:pPr>
            <a:r>
              <a:rPr lang="en-IN" b="1" dirty="0">
                <a:latin typeface="Times New Roman" panose="02020603050405020304" pitchFamily="18" charset="0"/>
              </a:rPr>
              <a:t>Control Word Register</a:t>
            </a:r>
            <a:endParaRPr lang="en-IN" sz="1400" dirty="0">
              <a:effectLst/>
              <a:latin typeface="Times New Roman" panose="02020603050405020304" pitchFamily="18" charset="0"/>
            </a:endParaRPr>
          </a:p>
        </p:txBody>
      </p:sp>
      <p:sp>
        <p:nvSpPr>
          <p:cNvPr id="8" name="Rectangle 7"/>
          <p:cNvSpPr/>
          <p:nvPr/>
        </p:nvSpPr>
        <p:spPr>
          <a:xfrm>
            <a:off x="1062187" y="5549315"/>
            <a:ext cx="10746636" cy="707886"/>
          </a:xfrm>
          <a:prstGeom prst="rect">
            <a:avLst/>
          </a:prstGeom>
        </p:spPr>
        <p:txBody>
          <a:bodyPr wrap="square">
            <a:spAutoFit/>
          </a:bodyPr>
          <a:lstStyle/>
          <a:p>
            <a:pPr marL="685800" marR="1226820"/>
            <a:r>
              <a:rPr lang="en-US" sz="2000" dirty="0">
                <a:solidFill>
                  <a:srgbClr val="FF0000"/>
                </a:solidFill>
                <a:latin typeface="Times New Roman" panose="02020603050405020304" pitchFamily="18" charset="0"/>
              </a:rPr>
              <a:t>All of the operating modes for the counters are selected by writing bytes to the control register. This is the control word format.</a:t>
            </a:r>
          </a:p>
        </p:txBody>
      </p:sp>
    </p:spTree>
    <p:extLst>
      <p:ext uri="{BB962C8B-B14F-4D97-AF65-F5344CB8AC3E}">
        <p14:creationId xmlns:p14="http://schemas.microsoft.com/office/powerpoint/2010/main" val="2468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5760" y="992381"/>
            <a:ext cx="2354580" cy="2825750"/>
            <a:chOff x="0" y="0"/>
            <a:chExt cx="3708" cy="3572"/>
          </a:xfrm>
        </p:grpSpPr>
        <p:pic>
          <p:nvPicPr>
            <p:cNvPr id="5" name="Picture 4"/>
            <p:cNvPicPr>
              <a:picLocks noChangeAspect="1"/>
            </p:cNvPicPr>
            <p:nvPr/>
          </p:nvPicPr>
          <p:blipFill>
            <a:blip r:embed="rId2"/>
            <a:stretch>
              <a:fillRect/>
            </a:stretch>
          </p:blipFill>
          <p:spPr>
            <a:xfrm>
              <a:off x="19" y="19"/>
              <a:ext cx="3668" cy="3533"/>
            </a:xfrm>
            <a:prstGeom prst="rect">
              <a:avLst/>
            </a:prstGeom>
            <a:noFill/>
            <a:ln>
              <a:noFill/>
            </a:ln>
          </p:spPr>
        </p:pic>
        <p:sp>
          <p:nvSpPr>
            <p:cNvPr id="6" name="FreeForm 437"/>
            <p:cNvSpPr/>
            <p:nvPr/>
          </p:nvSpPr>
          <p:spPr>
            <a:xfrm>
              <a:off x="0" y="0"/>
              <a:ext cx="3708" cy="3572"/>
            </a:xfrm>
            <a:custGeom>
              <a:avLst/>
              <a:gdLst/>
              <a:ahLst/>
              <a:cxnLst/>
              <a:rect l="0" t="0" r="0" b="0"/>
              <a:pathLst>
                <a:path w="3708" h="3572">
                  <a:moveTo>
                    <a:pt x="3708" y="0"/>
                  </a:moveTo>
                  <a:lnTo>
                    <a:pt x="0" y="0"/>
                  </a:lnTo>
                  <a:lnTo>
                    <a:pt x="0" y="3571"/>
                  </a:lnTo>
                  <a:lnTo>
                    <a:pt x="3708" y="3571"/>
                  </a:lnTo>
                  <a:lnTo>
                    <a:pt x="3708" y="3562"/>
                  </a:lnTo>
                  <a:lnTo>
                    <a:pt x="19" y="3562"/>
                  </a:lnTo>
                  <a:lnTo>
                    <a:pt x="10" y="3552"/>
                  </a:lnTo>
                  <a:lnTo>
                    <a:pt x="19" y="3552"/>
                  </a:lnTo>
                  <a:lnTo>
                    <a:pt x="19" y="19"/>
                  </a:lnTo>
                  <a:lnTo>
                    <a:pt x="10" y="19"/>
                  </a:lnTo>
                  <a:lnTo>
                    <a:pt x="19" y="10"/>
                  </a:lnTo>
                  <a:lnTo>
                    <a:pt x="3708" y="10"/>
                  </a:lnTo>
                  <a:lnTo>
                    <a:pt x="3708" y="0"/>
                  </a:lnTo>
                  <a:close/>
                  <a:moveTo>
                    <a:pt x="19" y="3552"/>
                  </a:moveTo>
                  <a:lnTo>
                    <a:pt x="10" y="3552"/>
                  </a:lnTo>
                  <a:lnTo>
                    <a:pt x="19" y="3562"/>
                  </a:lnTo>
                  <a:lnTo>
                    <a:pt x="19" y="3552"/>
                  </a:lnTo>
                  <a:close/>
                  <a:moveTo>
                    <a:pt x="3686" y="3552"/>
                  </a:moveTo>
                  <a:lnTo>
                    <a:pt x="19" y="3552"/>
                  </a:lnTo>
                  <a:lnTo>
                    <a:pt x="19" y="3562"/>
                  </a:lnTo>
                  <a:lnTo>
                    <a:pt x="3686" y="3562"/>
                  </a:lnTo>
                  <a:lnTo>
                    <a:pt x="3686" y="3552"/>
                  </a:lnTo>
                  <a:close/>
                  <a:moveTo>
                    <a:pt x="3686" y="10"/>
                  </a:moveTo>
                  <a:lnTo>
                    <a:pt x="3686" y="3562"/>
                  </a:lnTo>
                  <a:lnTo>
                    <a:pt x="3696" y="3552"/>
                  </a:lnTo>
                  <a:lnTo>
                    <a:pt x="3708" y="3552"/>
                  </a:lnTo>
                  <a:lnTo>
                    <a:pt x="3708" y="19"/>
                  </a:lnTo>
                  <a:lnTo>
                    <a:pt x="3696" y="19"/>
                  </a:lnTo>
                  <a:lnTo>
                    <a:pt x="3686" y="10"/>
                  </a:lnTo>
                  <a:close/>
                  <a:moveTo>
                    <a:pt x="3708" y="3552"/>
                  </a:moveTo>
                  <a:lnTo>
                    <a:pt x="3696" y="3552"/>
                  </a:lnTo>
                  <a:lnTo>
                    <a:pt x="3686" y="3562"/>
                  </a:lnTo>
                  <a:lnTo>
                    <a:pt x="3708" y="3562"/>
                  </a:lnTo>
                  <a:lnTo>
                    <a:pt x="3708" y="3552"/>
                  </a:lnTo>
                  <a:close/>
                  <a:moveTo>
                    <a:pt x="19" y="10"/>
                  </a:moveTo>
                  <a:lnTo>
                    <a:pt x="10" y="19"/>
                  </a:lnTo>
                  <a:lnTo>
                    <a:pt x="19" y="19"/>
                  </a:lnTo>
                  <a:lnTo>
                    <a:pt x="19" y="10"/>
                  </a:lnTo>
                  <a:close/>
                  <a:moveTo>
                    <a:pt x="3686" y="10"/>
                  </a:moveTo>
                  <a:lnTo>
                    <a:pt x="19" y="10"/>
                  </a:lnTo>
                  <a:lnTo>
                    <a:pt x="19" y="19"/>
                  </a:lnTo>
                  <a:lnTo>
                    <a:pt x="3686" y="19"/>
                  </a:lnTo>
                  <a:lnTo>
                    <a:pt x="3686" y="10"/>
                  </a:lnTo>
                  <a:close/>
                  <a:moveTo>
                    <a:pt x="3708" y="10"/>
                  </a:moveTo>
                  <a:lnTo>
                    <a:pt x="3686" y="10"/>
                  </a:lnTo>
                  <a:lnTo>
                    <a:pt x="3696" y="19"/>
                  </a:lnTo>
                  <a:lnTo>
                    <a:pt x="3708" y="19"/>
                  </a:lnTo>
                  <a:lnTo>
                    <a:pt x="3708" y="10"/>
                  </a:lnTo>
                  <a:close/>
                </a:path>
              </a:pathLst>
            </a:custGeom>
            <a:solidFill>
              <a:srgbClr val="FFFFFF"/>
            </a:solidFill>
            <a:ln>
              <a:noFill/>
            </a:ln>
          </p:spPr>
        </p:sp>
      </p:grpSp>
      <p:sp>
        <p:nvSpPr>
          <p:cNvPr id="7" name="Rectangle 6"/>
          <p:cNvSpPr/>
          <p:nvPr/>
        </p:nvSpPr>
        <p:spPr>
          <a:xfrm>
            <a:off x="0" y="3948158"/>
            <a:ext cx="11450139" cy="987450"/>
          </a:xfrm>
          <a:prstGeom prst="rect">
            <a:avLst/>
          </a:prstGeom>
        </p:spPr>
        <p:txBody>
          <a:bodyPr wrap="square">
            <a:spAutoFit/>
          </a:bodyPr>
          <a:lstStyle/>
          <a:p>
            <a:pPr marL="685800" marR="1216660">
              <a:spcBef>
                <a:spcPts val="450"/>
              </a:spcBef>
            </a:pPr>
            <a:r>
              <a:rPr lang="en-US" dirty="0">
                <a:solidFill>
                  <a:srgbClr val="00B050"/>
                </a:solidFill>
                <a:latin typeface="Times New Roman" panose="02020603050405020304" pitchFamily="18" charset="0"/>
              </a:rPr>
              <a:t>Bits D7 and D6 are labeled SC1 and SC0. These bits select the counter to be programmed, it is necessary to define, using the control bits D7 and D6, which counter is being set up.</a:t>
            </a:r>
            <a:r>
              <a:rPr lang="en-US" altLang="en-US" dirty="0">
                <a:solidFill>
                  <a:srgbClr val="00B050"/>
                </a:solidFill>
                <a:latin typeface="Times New Roman" panose="02020603050405020304" pitchFamily="18" charset="0"/>
              </a:rPr>
              <a:t> </a:t>
            </a:r>
          </a:p>
          <a:p>
            <a:pPr marL="685800" marR="1216660">
              <a:spcBef>
                <a:spcPts val="450"/>
              </a:spcBef>
            </a:pPr>
            <a:r>
              <a:rPr lang="en-US" altLang="en-US" dirty="0">
                <a:solidFill>
                  <a:srgbClr val="00B050"/>
                </a:solidFill>
                <a:latin typeface="Times New Roman" panose="02020603050405020304" pitchFamily="18" charset="0"/>
              </a:rPr>
              <a:t>Once a counter is set up, it will remain that way until it is changed by another control word</a:t>
            </a:r>
            <a:endParaRPr lang="en-US" dirty="0">
              <a:solidFill>
                <a:srgbClr val="00B050"/>
              </a:solidFill>
              <a:latin typeface="Times New Roman" panose="02020603050405020304" pitchFamily="18" charset="0"/>
            </a:endParaRPr>
          </a:p>
        </p:txBody>
      </p:sp>
      <p:sp>
        <p:nvSpPr>
          <p:cNvPr id="9" name="Rectangle 3"/>
          <p:cNvSpPr>
            <a:spLocks noChangeArrowheads="1"/>
          </p:cNvSpPr>
          <p:nvPr/>
        </p:nvSpPr>
        <p:spPr bwMode="auto">
          <a:xfrm>
            <a:off x="365760" y="5817717"/>
            <a:ext cx="5886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42900" algn="l" defTabSz="914400" rtl="0" eaLnBrk="0" fontAlgn="base" latinLnBrk="0" hangingPunct="0">
              <a:lnSpc>
                <a:spcPct val="100000"/>
              </a:lnSpc>
              <a:spcBef>
                <a:spcPct val="0"/>
              </a:spcBef>
              <a:spcAft>
                <a:spcPct val="0"/>
              </a:spcAft>
              <a:buClrTx/>
              <a:buSzTx/>
              <a:buFontTx/>
              <a:buNone/>
              <a:tabLst/>
            </a:pPr>
            <a:r>
              <a:rPr lang="en-US" altLang="en-US" dirty="0">
                <a:solidFill>
                  <a:srgbClr val="00B050"/>
                </a:solidFill>
                <a:latin typeface="Times New Roman" panose="02020603050405020304" pitchFamily="18" charset="0"/>
              </a:rPr>
              <a:t>.</a:t>
            </a:r>
          </a:p>
        </p:txBody>
      </p:sp>
      <p:pic>
        <p:nvPicPr>
          <p:cNvPr id="12" name="image157.png"/>
          <p:cNvPicPr>
            <a:picLocks noChangeAspect="1"/>
          </p:cNvPicPr>
          <p:nvPr/>
        </p:nvPicPr>
        <p:blipFill>
          <a:blip r:embed="rId3" cstate="print"/>
          <a:stretch>
            <a:fillRect/>
          </a:stretch>
        </p:blipFill>
        <p:spPr>
          <a:xfrm>
            <a:off x="2827525" y="1058872"/>
            <a:ext cx="4116103" cy="2603818"/>
          </a:xfrm>
          <a:prstGeom prst="rect">
            <a:avLst/>
          </a:prstGeom>
        </p:spPr>
      </p:pic>
      <p:pic>
        <p:nvPicPr>
          <p:cNvPr id="13" name="Picture 12"/>
          <p:cNvPicPr>
            <a:picLocks noChangeAspect="1"/>
          </p:cNvPicPr>
          <p:nvPr/>
        </p:nvPicPr>
        <p:blipFill>
          <a:blip r:embed="rId4"/>
          <a:stretch>
            <a:fillRect/>
          </a:stretch>
        </p:blipFill>
        <p:spPr>
          <a:xfrm>
            <a:off x="7101963" y="1033142"/>
            <a:ext cx="4041775" cy="2476500"/>
          </a:xfrm>
          <a:prstGeom prst="rect">
            <a:avLst/>
          </a:prstGeom>
          <a:noFill/>
          <a:ln>
            <a:noFill/>
          </a:ln>
        </p:spPr>
      </p:pic>
      <p:pic>
        <p:nvPicPr>
          <p:cNvPr id="14" name="Picture 13"/>
          <p:cNvPicPr>
            <a:picLocks noChangeAspect="1"/>
          </p:cNvPicPr>
          <p:nvPr/>
        </p:nvPicPr>
        <p:blipFill>
          <a:blip r:embed="rId5"/>
          <a:stretch>
            <a:fillRect/>
          </a:stretch>
        </p:blipFill>
        <p:spPr>
          <a:xfrm>
            <a:off x="9771153" y="3636960"/>
            <a:ext cx="2211705" cy="1228725"/>
          </a:xfrm>
          <a:prstGeom prst="rect">
            <a:avLst/>
          </a:prstGeom>
          <a:noFill/>
          <a:ln>
            <a:noFill/>
          </a:ln>
        </p:spPr>
      </p:pic>
      <p:pic>
        <p:nvPicPr>
          <p:cNvPr id="15" name="image153.png"/>
          <p:cNvPicPr>
            <a:picLocks noChangeAspect="1"/>
          </p:cNvPicPr>
          <p:nvPr/>
        </p:nvPicPr>
        <p:blipFill>
          <a:blip r:embed="rId6" cstate="print"/>
          <a:stretch>
            <a:fillRect/>
          </a:stretch>
        </p:blipFill>
        <p:spPr>
          <a:xfrm>
            <a:off x="2878676" y="47171"/>
            <a:ext cx="3169420" cy="1036896"/>
          </a:xfrm>
          <a:prstGeom prst="rect">
            <a:avLst/>
          </a:prstGeom>
        </p:spPr>
      </p:pic>
      <p:sp>
        <p:nvSpPr>
          <p:cNvPr id="10" name="Rectangle 9"/>
          <p:cNvSpPr/>
          <p:nvPr/>
        </p:nvSpPr>
        <p:spPr>
          <a:xfrm>
            <a:off x="520340" y="334418"/>
            <a:ext cx="2044149" cy="369332"/>
          </a:xfrm>
          <a:prstGeom prst="rect">
            <a:avLst/>
          </a:prstGeom>
        </p:spPr>
        <p:txBody>
          <a:bodyPr wrap="none">
            <a:spAutoFit/>
          </a:bodyPr>
          <a:lstStyle/>
          <a:p>
            <a:r>
              <a:rPr lang="en-US" dirty="0">
                <a:solidFill>
                  <a:srgbClr val="FF0000"/>
                </a:solidFill>
                <a:latin typeface="Times New Roman" panose="02020603050405020304" pitchFamily="18" charset="0"/>
              </a:rPr>
              <a:t>control word format</a:t>
            </a:r>
            <a:endParaRPr lang="en-IN" dirty="0"/>
          </a:p>
        </p:txBody>
      </p:sp>
    </p:spTree>
    <p:extLst>
      <p:ext uri="{BB962C8B-B14F-4D97-AF65-F5344CB8AC3E}">
        <p14:creationId xmlns:p14="http://schemas.microsoft.com/office/powerpoint/2010/main" val="234841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7998" y="2381260"/>
            <a:ext cx="6096000" cy="1866665"/>
          </a:xfrm>
          <a:prstGeom prst="rect">
            <a:avLst/>
          </a:prstGeom>
        </p:spPr>
        <p:txBody>
          <a:bodyPr>
            <a:spAutoFit/>
          </a:bodyPr>
          <a:lstStyle/>
          <a:p>
            <a:pPr marL="6350" indent="-6350">
              <a:lnSpc>
                <a:spcPct val="107000"/>
              </a:lnSpc>
              <a:spcAft>
                <a:spcPts val="0"/>
              </a:spcAft>
            </a:pPr>
            <a:r>
              <a:rPr lang="en-IN" b="1"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Segoe UI Symbol" panose="020B0502040204020203" pitchFamily="34" charset="0"/>
                <a:ea typeface="Segoe UI Symbol" panose="020B0502040204020203" pitchFamily="34" charset="0"/>
              </a:rPr>
              <a:t>    </a:t>
            </a:r>
            <a:r>
              <a:rPr lang="en-IN" dirty="0">
                <a:solidFill>
                  <a:srgbClr val="002060"/>
                </a:solidFill>
                <a:latin typeface="Times New Roman" panose="02020603050405020304" pitchFamily="18" charset="0"/>
                <a:ea typeface="Times New Roman" panose="02020603050405020304" pitchFamily="18" charset="0"/>
              </a:rPr>
              <a:t>Mode 0: Interrupt on terminal count </a:t>
            </a:r>
          </a:p>
          <a:p>
            <a:pPr marL="463550" marR="57150" indent="-6350">
              <a:lnSpc>
                <a:spcPct val="103000"/>
              </a:lnSpc>
              <a:spcAft>
                <a:spcPts val="55"/>
              </a:spcAft>
            </a:pPr>
            <a:r>
              <a:rPr lang="en-IN" dirty="0">
                <a:solidFill>
                  <a:srgbClr val="002060"/>
                </a:solidFill>
                <a:latin typeface="Times New Roman" panose="02020603050405020304" pitchFamily="18" charset="0"/>
                <a:ea typeface="Times New Roman" panose="02020603050405020304" pitchFamily="18" charset="0"/>
              </a:rPr>
              <a:t>Mode 1: Programmable one-shot </a:t>
            </a:r>
          </a:p>
          <a:p>
            <a:pPr marL="463550" marR="57150" indent="-6350">
              <a:lnSpc>
                <a:spcPct val="103000"/>
              </a:lnSpc>
              <a:spcAft>
                <a:spcPts val="55"/>
              </a:spcAft>
            </a:pPr>
            <a:r>
              <a:rPr lang="en-IN" dirty="0">
                <a:solidFill>
                  <a:srgbClr val="002060"/>
                </a:solidFill>
                <a:latin typeface="Times New Roman" panose="02020603050405020304" pitchFamily="18" charset="0"/>
                <a:ea typeface="Times New Roman" panose="02020603050405020304" pitchFamily="18" charset="0"/>
              </a:rPr>
              <a:t>Mode 2: Rate generator </a:t>
            </a:r>
          </a:p>
          <a:p>
            <a:pPr marL="463550" marR="57150" indent="-6350">
              <a:lnSpc>
                <a:spcPct val="103000"/>
              </a:lnSpc>
              <a:spcAft>
                <a:spcPts val="55"/>
              </a:spcAft>
            </a:pPr>
            <a:r>
              <a:rPr lang="en-IN" dirty="0">
                <a:solidFill>
                  <a:srgbClr val="002060"/>
                </a:solidFill>
                <a:latin typeface="Times New Roman" panose="02020603050405020304" pitchFamily="18" charset="0"/>
                <a:ea typeface="Times New Roman" panose="02020603050405020304" pitchFamily="18" charset="0"/>
              </a:rPr>
              <a:t>Mode 3: Square wave generator </a:t>
            </a:r>
          </a:p>
          <a:p>
            <a:pPr marL="463550" marR="57150" indent="-6350">
              <a:lnSpc>
                <a:spcPct val="103000"/>
              </a:lnSpc>
              <a:spcAft>
                <a:spcPts val="55"/>
              </a:spcAft>
            </a:pPr>
            <a:r>
              <a:rPr lang="en-IN" dirty="0">
                <a:solidFill>
                  <a:srgbClr val="002060"/>
                </a:solidFill>
                <a:latin typeface="Times New Roman" panose="02020603050405020304" pitchFamily="18" charset="0"/>
                <a:ea typeface="Times New Roman" panose="02020603050405020304" pitchFamily="18" charset="0"/>
              </a:rPr>
              <a:t>Mode 4: Software triggered mode </a:t>
            </a:r>
          </a:p>
          <a:p>
            <a:pPr marL="463550" marR="57150" indent="-6350">
              <a:lnSpc>
                <a:spcPct val="103000"/>
              </a:lnSpc>
              <a:spcAft>
                <a:spcPts val="55"/>
              </a:spcAft>
            </a:pPr>
            <a:r>
              <a:rPr lang="en-IN" dirty="0">
                <a:solidFill>
                  <a:srgbClr val="002060"/>
                </a:solidFill>
                <a:latin typeface="Times New Roman" panose="02020603050405020304" pitchFamily="18" charset="0"/>
                <a:ea typeface="Times New Roman" panose="02020603050405020304" pitchFamily="18" charset="0"/>
              </a:rPr>
              <a:t>Mode 5: Hardware triggered mode </a:t>
            </a:r>
          </a:p>
        </p:txBody>
      </p:sp>
      <p:sp>
        <p:nvSpPr>
          <p:cNvPr id="5" name="Rectangle 4"/>
          <p:cNvSpPr/>
          <p:nvPr/>
        </p:nvSpPr>
        <p:spPr>
          <a:xfrm>
            <a:off x="2141069" y="576489"/>
            <a:ext cx="5569858" cy="460895"/>
          </a:xfrm>
          <a:prstGeom prst="rect">
            <a:avLst/>
          </a:prstGeom>
        </p:spPr>
        <p:txBody>
          <a:bodyPr wrap="none">
            <a:spAutoFit/>
          </a:bodyPr>
          <a:lstStyle/>
          <a:p>
            <a:pPr marL="6350" marR="57785" indent="-6350">
              <a:lnSpc>
                <a:spcPct val="107000"/>
              </a:lnSpc>
              <a:spcAft>
                <a:spcPts val="0"/>
              </a:spcAft>
            </a:pPr>
            <a:r>
              <a:rPr lang="en-IN" sz="2400" b="1" dirty="0">
                <a:solidFill>
                  <a:srgbClr val="C00000"/>
                </a:solidFill>
                <a:latin typeface="Times New Roman" panose="02020603050405020304" pitchFamily="18" charset="0"/>
                <a:ea typeface="Times New Roman" panose="02020603050405020304" pitchFamily="18" charset="0"/>
              </a:rPr>
              <a:t>OPERATING MODES OF INTEL 8253 </a:t>
            </a:r>
          </a:p>
        </p:txBody>
      </p:sp>
      <p:sp>
        <p:nvSpPr>
          <p:cNvPr id="6" name="Rectangle 5"/>
          <p:cNvSpPr/>
          <p:nvPr/>
        </p:nvSpPr>
        <p:spPr>
          <a:xfrm>
            <a:off x="1276629" y="1362232"/>
            <a:ext cx="5936240" cy="369332"/>
          </a:xfrm>
          <a:prstGeom prst="rect">
            <a:avLst/>
          </a:prstGeom>
        </p:spPr>
        <p:txBody>
          <a:bodyPr wrap="none">
            <a:spAutoFit/>
          </a:bodyPr>
          <a:lstStyle/>
          <a:p>
            <a:r>
              <a:rPr lang="en-IN" dirty="0">
                <a:solidFill>
                  <a:srgbClr val="00B050"/>
                </a:solidFill>
                <a:latin typeface="Arial" panose="020B0604020202020204" pitchFamily="34" charset="0"/>
                <a:ea typeface="Arial" panose="020B0604020202020204" pitchFamily="34" charset="0"/>
              </a:rPr>
              <a:t>	</a:t>
            </a:r>
            <a:r>
              <a:rPr lang="en-IN" dirty="0">
                <a:solidFill>
                  <a:srgbClr val="00B050"/>
                </a:solidFill>
                <a:latin typeface="Times New Roman" panose="02020603050405020304" pitchFamily="18" charset="0"/>
                <a:ea typeface="Times New Roman" panose="02020603050405020304" pitchFamily="18" charset="0"/>
              </a:rPr>
              <a:t>The Intel 8253 operates in the following six modes: </a:t>
            </a:r>
            <a:endParaRPr lang="en-IN" dirty="0">
              <a:solidFill>
                <a:srgbClr val="00B050"/>
              </a:solidFill>
            </a:endParaRPr>
          </a:p>
        </p:txBody>
      </p:sp>
    </p:spTree>
    <p:extLst>
      <p:ext uri="{BB962C8B-B14F-4D97-AF65-F5344CB8AC3E}">
        <p14:creationId xmlns:p14="http://schemas.microsoft.com/office/powerpoint/2010/main" val="32845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9828" y="375200"/>
            <a:ext cx="10171611" cy="3416320"/>
          </a:xfrm>
          <a:prstGeom prst="rect">
            <a:avLst/>
          </a:prstGeom>
        </p:spPr>
        <p:txBody>
          <a:bodyPr wrap="square">
            <a:spAutoFit/>
          </a:bodyPr>
          <a:lstStyle/>
          <a:p>
            <a:r>
              <a:rPr lang="en-US" b="1" dirty="0">
                <a:solidFill>
                  <a:srgbClr val="000000"/>
                </a:solidFill>
                <a:latin typeface="TimesNewRomanPS-BoldMT"/>
              </a:rPr>
              <a:t>Programmable Interrupt Controller (PIC)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The programmable interrupt controller is used when several I/O devices transfer data using </a:t>
            </a:r>
            <a:endParaRPr lang="en-US" dirty="0"/>
          </a:p>
          <a:p>
            <a:r>
              <a:rPr lang="en-US" dirty="0">
                <a:solidFill>
                  <a:srgbClr val="000000"/>
                </a:solidFill>
                <a:latin typeface="Times New Roman" panose="02020603050405020304" pitchFamily="18" charset="0"/>
              </a:rPr>
              <a:t>interrupt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They are to be connected to the same interrupt line of the microprocessor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When the number of I/O devices is less than the number of interrupt lines of the </a:t>
            </a:r>
            <a:endParaRPr lang="en-US" dirty="0"/>
          </a:p>
          <a:p>
            <a:r>
              <a:rPr lang="en-US" dirty="0">
                <a:solidFill>
                  <a:srgbClr val="000000"/>
                </a:solidFill>
                <a:latin typeface="Times New Roman" panose="02020603050405020304" pitchFamily="18" charset="0"/>
              </a:rPr>
              <a:t>microprocessor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Such controllers are not required </a:t>
            </a:r>
            <a:endParaRPr lang="en-US" dirty="0"/>
          </a:p>
          <a:p>
            <a:r>
              <a:rPr lang="en-US" b="1" dirty="0">
                <a:solidFill>
                  <a:srgbClr val="000000"/>
                </a:solidFill>
                <a:latin typeface="TimesNewRomanPS-BoldMT"/>
              </a:rPr>
              <a:t>Intel 8259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The Intel 8259 is a single chip programmable interrupt controller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is compatible with 8086, 8088 and 8085 microprocessor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is a 28-pin I.C. package and uses N-MOS technology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requires a single +5V supply for its operation </a:t>
            </a:r>
            <a:endParaRPr lang="en-US" dirty="0"/>
          </a:p>
        </p:txBody>
      </p:sp>
      <p:sp>
        <p:nvSpPr>
          <p:cNvPr id="2" name="Rectangle 1"/>
          <p:cNvSpPr/>
          <p:nvPr/>
        </p:nvSpPr>
        <p:spPr>
          <a:xfrm>
            <a:off x="1049383" y="3791520"/>
            <a:ext cx="10367554" cy="1754326"/>
          </a:xfrm>
          <a:prstGeom prst="rect">
            <a:avLst/>
          </a:prstGeom>
        </p:spPr>
        <p:txBody>
          <a:bodyPr wrap="square">
            <a:spAutoFit/>
          </a:bodyPr>
          <a:lstStyle/>
          <a:p>
            <a:pPr marL="342900" marR="929640" lvl="0" indent="-342900">
              <a:spcBef>
                <a:spcPts val="1125"/>
              </a:spcBef>
              <a:buFont typeface="Times New Roman" panose="02020603050405020304" pitchFamily="18" charset="0"/>
              <a:buChar char="•"/>
            </a:pPr>
            <a:r>
              <a:rPr lang="en-US" dirty="0">
                <a:latin typeface="Times New Roman" panose="02020603050405020304" pitchFamily="18" charset="0"/>
              </a:rPr>
              <a:t>If we are working with an 8086, we have a problem here because the 8086 has only two interrupt inputs, NMI and</a:t>
            </a:r>
            <a:r>
              <a:rPr lang="en-US" spc="-30" dirty="0">
                <a:latin typeface="Times New Roman" panose="02020603050405020304" pitchFamily="18" charset="0"/>
              </a:rPr>
              <a:t> </a:t>
            </a:r>
            <a:r>
              <a:rPr lang="en-US" dirty="0">
                <a:latin typeface="Times New Roman" panose="02020603050405020304" pitchFamily="18" charset="0"/>
              </a:rPr>
              <a:t>INTR.</a:t>
            </a:r>
            <a:endParaRPr lang="en-US" sz="1400" dirty="0">
              <a:latin typeface="Times New Roman" panose="02020603050405020304" pitchFamily="18" charset="0"/>
            </a:endParaRPr>
          </a:p>
          <a:p>
            <a:pPr marL="342900" marR="939800" lvl="0" indent="-342900">
              <a:buFont typeface="Times New Roman" panose="02020603050405020304" pitchFamily="18" charset="0"/>
              <a:buChar char="•"/>
            </a:pPr>
            <a:r>
              <a:rPr lang="en-US" dirty="0">
                <a:latin typeface="Times New Roman" panose="02020603050405020304" pitchFamily="18" charset="0"/>
              </a:rPr>
              <a:t>If we save NMI for a power failure interrupt, this leaves only one interrupt for all the other applications. For applications where we have interrupts from multiple source, we use an external device called a </a:t>
            </a:r>
            <a:r>
              <a:rPr lang="en-US" b="1" i="1" dirty="0">
                <a:latin typeface="Times New Roman" panose="02020603050405020304" pitchFamily="18" charset="0"/>
              </a:rPr>
              <a:t>priority interrupt controller </a:t>
            </a:r>
            <a:r>
              <a:rPr lang="en-US" dirty="0">
                <a:latin typeface="Times New Roman" panose="02020603050405020304" pitchFamily="18" charset="0"/>
              </a:rPr>
              <a:t>(PIC) to the interrupt signals into a single interrupt input on the processor.</a:t>
            </a:r>
            <a:endParaRPr lang="en-US" sz="1400" dirty="0">
              <a:effectLst/>
              <a:latin typeface="Times New Roman" panose="02020603050405020304" pitchFamily="18" charset="0"/>
            </a:endParaRPr>
          </a:p>
        </p:txBody>
      </p:sp>
    </p:spTree>
    <p:extLst>
      <p:ext uri="{BB962C8B-B14F-4D97-AF65-F5344CB8AC3E}">
        <p14:creationId xmlns:p14="http://schemas.microsoft.com/office/powerpoint/2010/main" val="222972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2969" y="148437"/>
            <a:ext cx="3724096" cy="369332"/>
          </a:xfrm>
          <a:prstGeom prst="rect">
            <a:avLst/>
          </a:prstGeom>
        </p:spPr>
        <p:txBody>
          <a:bodyPr wrap="none">
            <a:spAutoFit/>
          </a:bodyPr>
          <a:lstStyle/>
          <a:p>
            <a:r>
              <a:rPr lang="en-US" b="1" dirty="0">
                <a:solidFill>
                  <a:srgbClr val="000000"/>
                </a:solidFill>
                <a:latin typeface="TimesNewRomanPS-BoldMT"/>
              </a:rPr>
              <a:t>Schematic Diagram of Intel 8259</a:t>
            </a:r>
            <a:endParaRPr lang="en-IN" dirty="0"/>
          </a:p>
        </p:txBody>
      </p:sp>
      <p:pic>
        <p:nvPicPr>
          <p:cNvPr id="3" name="Picture 2"/>
          <p:cNvPicPr>
            <a:picLocks noChangeAspect="1"/>
          </p:cNvPicPr>
          <p:nvPr/>
        </p:nvPicPr>
        <p:blipFill>
          <a:blip r:embed="rId2"/>
          <a:stretch>
            <a:fillRect/>
          </a:stretch>
        </p:blipFill>
        <p:spPr>
          <a:xfrm>
            <a:off x="253143" y="1248047"/>
            <a:ext cx="11685714" cy="4361905"/>
          </a:xfrm>
          <a:prstGeom prst="rect">
            <a:avLst/>
          </a:prstGeom>
        </p:spPr>
      </p:pic>
    </p:spTree>
    <p:extLst>
      <p:ext uri="{BB962C8B-B14F-4D97-AF65-F5344CB8AC3E}">
        <p14:creationId xmlns:p14="http://schemas.microsoft.com/office/powerpoint/2010/main" val="211674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1338" y="0"/>
            <a:ext cx="6096000" cy="2540504"/>
          </a:xfrm>
          <a:prstGeom prst="rect">
            <a:avLst/>
          </a:prstGeom>
        </p:spPr>
        <p:txBody>
          <a:bodyPr>
            <a:spAutoFit/>
          </a:bodyPr>
          <a:lstStyle/>
          <a:p>
            <a:pPr marL="342900" lvl="0" indent="-342900" algn="just">
              <a:lnSpc>
                <a:spcPct val="150000"/>
              </a:lnSpc>
              <a:buSzPts val="1000"/>
              <a:buFont typeface="Courier New" panose="02070309020205020404" pitchFamily="49" charset="0"/>
              <a:buChar char="o"/>
              <a:tabLst>
                <a:tab pos="457200" algn="l"/>
              </a:tabLst>
            </a:pPr>
            <a:r>
              <a:rPr lang="en-IN" b="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Index Register:</a:t>
            </a: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The following four registers are in the group of pointer and index registers:</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Stack Pointer (SP)</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Base Pointer (BP)</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Source Index (SI)</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Destination Index (DI)</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038498" y="2743283"/>
            <a:ext cx="10219506" cy="785151"/>
          </a:xfrm>
          <a:prstGeom prst="rect">
            <a:avLst/>
          </a:prstGeom>
        </p:spPr>
        <p:txBody>
          <a:bodyPr wrap="square">
            <a:spAutoFit/>
          </a:bodyPr>
          <a:lstStyle/>
          <a:p>
            <a:pPr marL="342900" lvl="0" indent="-342900" algn="just">
              <a:lnSpc>
                <a:spcPct val="150000"/>
              </a:lnSpc>
              <a:buSzPts val="1000"/>
              <a:buFont typeface="Courier New" panose="02070309020205020404" pitchFamily="49" charset="0"/>
              <a:buChar char="o"/>
              <a:tabLst>
                <a:tab pos="457200" algn="l"/>
              </a:tabLst>
            </a:pPr>
            <a:r>
              <a:rPr lang="en-IN" sz="1600" b="1"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ALU: It handles all arithmetic and logical operations. Such as addition, subtraction, multiplication, division, AND, OR, NOT operations.</a:t>
            </a:r>
          </a:p>
        </p:txBody>
      </p:sp>
      <p:sp>
        <p:nvSpPr>
          <p:cNvPr id="7" name="Rectangle 6"/>
          <p:cNvSpPr/>
          <p:nvPr/>
        </p:nvSpPr>
        <p:spPr>
          <a:xfrm>
            <a:off x="901338" y="4273483"/>
            <a:ext cx="10493826" cy="1338828"/>
          </a:xfrm>
          <a:prstGeom prst="rect">
            <a:avLst/>
          </a:prstGeom>
        </p:spPr>
        <p:txBody>
          <a:bodyPr wrap="square">
            <a:spAutoFit/>
          </a:bodyPr>
          <a:lstStyle/>
          <a:p>
            <a:pPr marL="342900" lvl="0" indent="-342900" algn="just">
              <a:lnSpc>
                <a:spcPct val="150000"/>
              </a:lnSpc>
              <a:buSzPts val="1000"/>
              <a:buFont typeface="Courier New" panose="02070309020205020404" pitchFamily="49" charset="0"/>
              <a:buChar char="o"/>
              <a:tabLst>
                <a:tab pos="457200" algn="l"/>
              </a:tabLst>
            </a:pPr>
            <a:r>
              <a:rPr lang="en-IN" b="1"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Flag Register:</a:t>
            </a: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It is a 16?bit register which exactly behaves like a flip-flop, means it changes states according to the result stored in the accumulator. It has 9 flags and they are divided into 2 groups i.e. conditional and control flags.</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62.png"/>
          <p:cNvPicPr>
            <a:picLocks noChangeAspect="1"/>
          </p:cNvPicPr>
          <p:nvPr/>
        </p:nvPicPr>
        <p:blipFill>
          <a:blip r:embed="rId2" cstate="print"/>
          <a:stretch>
            <a:fillRect/>
          </a:stretch>
        </p:blipFill>
        <p:spPr>
          <a:xfrm>
            <a:off x="1645921" y="322459"/>
            <a:ext cx="6922452" cy="4832471"/>
          </a:xfrm>
          <a:prstGeom prst="rect">
            <a:avLst/>
          </a:prstGeom>
        </p:spPr>
      </p:pic>
    </p:spTree>
    <p:extLst>
      <p:ext uri="{BB962C8B-B14F-4D97-AF65-F5344CB8AC3E}">
        <p14:creationId xmlns:p14="http://schemas.microsoft.com/office/powerpoint/2010/main" val="42214736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8835" y="555236"/>
            <a:ext cx="9662160" cy="4801314"/>
          </a:xfrm>
          <a:prstGeom prst="rect">
            <a:avLst/>
          </a:prstGeom>
        </p:spPr>
        <p:txBody>
          <a:bodyPr wrap="square">
            <a:spAutoFit/>
          </a:bodyPr>
          <a:lstStyle/>
          <a:p>
            <a:r>
              <a:rPr lang="en-US" b="1" dirty="0">
                <a:solidFill>
                  <a:srgbClr val="000000"/>
                </a:solidFill>
                <a:latin typeface="TimesNewRomanPS-BoldMT"/>
              </a:rPr>
              <a:t>Interfacing of Intel 8259 and I/O Devices </a:t>
            </a:r>
            <a:endParaRPr lang="en-US" dirty="0"/>
          </a:p>
          <a:p>
            <a:r>
              <a:rPr lang="en-US" b="1" dirty="0">
                <a:solidFill>
                  <a:srgbClr val="000000"/>
                </a:solidFill>
                <a:latin typeface="TimesNewRomanPS-BoldMT"/>
              </a:rPr>
              <a:t>Internal Registers of 8259 </a:t>
            </a:r>
            <a:endParaRPr lang="en-US" dirty="0"/>
          </a:p>
          <a:p>
            <a:r>
              <a:rPr lang="en-US" b="1" dirty="0">
                <a:solidFill>
                  <a:srgbClr val="000000"/>
                </a:solidFill>
                <a:latin typeface="TimesNewRomanPS-BoldMT"/>
              </a:rPr>
              <a:t>Interrupt Request Register (IRR):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stores the interrupt request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keeps information about the interrupts inputs which have requested for interrupt service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When an interrupt request is received, the corresponding bit in IRR is set </a:t>
            </a:r>
            <a:endParaRPr lang="en-US" dirty="0"/>
          </a:p>
          <a:p>
            <a:r>
              <a:rPr lang="en-US" b="1" dirty="0">
                <a:solidFill>
                  <a:srgbClr val="000000"/>
                </a:solidFill>
                <a:latin typeface="TimesNewRomanPS-BoldMT"/>
              </a:rPr>
              <a:t>In-Service Register (ISR):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Which interrupt is currently being serviced, this information is stored in the ISR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The bit corresponding to the interrupt of the highest priority is selected </a:t>
            </a:r>
            <a:endParaRPr lang="en-US" dirty="0"/>
          </a:p>
          <a:p>
            <a:r>
              <a:rPr lang="en-US" b="1" dirty="0">
                <a:solidFill>
                  <a:srgbClr val="000000"/>
                </a:solidFill>
                <a:latin typeface="TimesNewRomanPS-BoldMT"/>
              </a:rPr>
              <a:t>Interrupt Mask Register (IMR):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contains a specific bit for each interrupt line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is used to mask (disable) or enable (unmask) individual interrupt input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An interrupt input can be masked by setting the corresponding bit to 1 in IMR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An interrupt which is masked by software is not recognized and serviced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Even if the corresponding bit is set in the IRR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The 82C59 is the CHMOS version of NMOS 8259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It consumes less power</a:t>
            </a:r>
            <a:endParaRPr lang="en-IN" dirty="0"/>
          </a:p>
        </p:txBody>
      </p:sp>
    </p:spTree>
    <p:extLst>
      <p:ext uri="{BB962C8B-B14F-4D97-AF65-F5344CB8AC3E}">
        <p14:creationId xmlns:p14="http://schemas.microsoft.com/office/powerpoint/2010/main" val="32292019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929" y="862149"/>
            <a:ext cx="10863943" cy="3631763"/>
          </a:xfrm>
          <a:prstGeom prst="rect">
            <a:avLst/>
          </a:prstGeom>
        </p:spPr>
        <p:txBody>
          <a:bodyPr wrap="square">
            <a:spAutoFit/>
          </a:bodyPr>
          <a:lstStyle/>
          <a:p>
            <a:pPr marL="342900" marR="920115" lvl="0" indent="-342900">
              <a:spcBef>
                <a:spcPts val="5"/>
              </a:spcBef>
              <a:buFont typeface="Arial" panose="020B0604020202020204" pitchFamily="34" charset="0"/>
              <a:buChar char="•"/>
            </a:pPr>
            <a:r>
              <a:rPr lang="en-US" b="1" dirty="0">
                <a:latin typeface="Times New Roman" panose="02020603050405020304" pitchFamily="18" charset="0"/>
              </a:rPr>
              <a:t>Priority Resolver : </a:t>
            </a:r>
            <a:r>
              <a:rPr lang="en-US" dirty="0">
                <a:latin typeface="Times New Roman" panose="02020603050405020304" pitchFamily="18" charset="0"/>
              </a:rPr>
              <a:t>This unit determines the priorities of the interrupt requests appearing simultaneously. The highest priority is selected and stored into the corresponding bit of ISR during INTA pulse. The IR0 has the highest priority while the IR7 has the lowest one, normally in fixed priority mode. The priorities however may be altered by programming the 8259A in rotating priority</a:t>
            </a:r>
            <a:r>
              <a:rPr lang="en-US" spc="-15" dirty="0">
                <a:latin typeface="Times New Roman" panose="02020603050405020304" pitchFamily="18" charset="0"/>
              </a:rPr>
              <a:t> </a:t>
            </a:r>
            <a:r>
              <a:rPr lang="en-US" dirty="0">
                <a:latin typeface="Times New Roman" panose="02020603050405020304" pitchFamily="18" charset="0"/>
              </a:rPr>
              <a:t>mode.</a:t>
            </a:r>
          </a:p>
          <a:p>
            <a:pPr marL="342900" marR="1089025" lvl="0" indent="-342900">
              <a:buFont typeface="Arial" panose="020B0604020202020204" pitchFamily="34" charset="0"/>
              <a:buChar char="•"/>
            </a:pPr>
            <a:r>
              <a:rPr lang="en-US" b="1" dirty="0">
                <a:latin typeface="Times New Roman" panose="02020603050405020304" pitchFamily="18" charset="0"/>
              </a:rPr>
              <a:t>Interrupt Mask Register (IMR) </a:t>
            </a:r>
            <a:r>
              <a:rPr lang="en-US" dirty="0">
                <a:latin typeface="Times New Roman" panose="02020603050405020304" pitchFamily="18" charset="0"/>
              </a:rPr>
              <a:t>: This register stores the bits required to mask the interrupt inputs. IMR operates on IRR at the direction of the Priority</a:t>
            </a:r>
            <a:r>
              <a:rPr lang="en-US" spc="-5" dirty="0">
                <a:latin typeface="Times New Roman" panose="02020603050405020304" pitchFamily="18" charset="0"/>
              </a:rPr>
              <a:t> </a:t>
            </a:r>
            <a:r>
              <a:rPr lang="en-US" dirty="0">
                <a:latin typeface="Times New Roman" panose="02020603050405020304" pitchFamily="18" charset="0"/>
              </a:rPr>
              <a:t>Resolver.</a:t>
            </a:r>
          </a:p>
          <a:p>
            <a:pPr marL="342900" marR="1086485" lvl="0" indent="-342900">
              <a:buFont typeface="Arial" panose="020B0604020202020204" pitchFamily="34" charset="0"/>
              <a:buChar char="•"/>
            </a:pPr>
            <a:r>
              <a:rPr lang="en-US" b="1" dirty="0">
                <a:latin typeface="Times New Roman" panose="02020603050405020304" pitchFamily="18" charset="0"/>
              </a:rPr>
              <a:t>Interrupt Control Logic</a:t>
            </a:r>
            <a:r>
              <a:rPr lang="en-US" dirty="0">
                <a:latin typeface="Times New Roman" panose="02020603050405020304" pitchFamily="18" charset="0"/>
              </a:rPr>
              <a:t>: This block manages the interrupt and interrupt acknowledge signals to be sent to the CPU for serving one of the eight interrupt requests. This also accepts the interrupt acknowledge (INTA) signal from CPU that causes the 8259A to release vector address on to the data</a:t>
            </a:r>
            <a:r>
              <a:rPr lang="en-US" spc="-5" dirty="0">
                <a:latin typeface="Times New Roman" panose="02020603050405020304" pitchFamily="18" charset="0"/>
              </a:rPr>
              <a:t> </a:t>
            </a:r>
            <a:r>
              <a:rPr lang="en-US" dirty="0">
                <a:latin typeface="Times New Roman" panose="02020603050405020304" pitchFamily="18" charset="0"/>
              </a:rPr>
              <a:t>bus.</a:t>
            </a:r>
          </a:p>
          <a:p>
            <a:br>
              <a:rPr lang="en-US" dirty="0">
                <a:latin typeface="Times New Roman" panose="02020603050405020304" pitchFamily="18" charset="0"/>
              </a:rPr>
            </a:br>
            <a:endParaRPr lang="en-US" sz="1400" dirty="0">
              <a:effectLst/>
              <a:latin typeface="Times New Roman" panose="02020603050405020304" pitchFamily="18" charset="0"/>
            </a:endParaRPr>
          </a:p>
        </p:txBody>
      </p:sp>
    </p:spTree>
    <p:extLst>
      <p:ext uri="{BB962C8B-B14F-4D97-AF65-F5344CB8AC3E}">
        <p14:creationId xmlns:p14="http://schemas.microsoft.com/office/powerpoint/2010/main" val="16069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6685" y="281081"/>
            <a:ext cx="11229704" cy="2854005"/>
          </a:xfrm>
          <a:prstGeom prst="rect">
            <a:avLst/>
          </a:prstGeom>
        </p:spPr>
        <p:txBody>
          <a:bodyPr wrap="square">
            <a:spAutoFit/>
          </a:bodyPr>
          <a:lstStyle/>
          <a:p>
            <a:pPr marL="342900" marR="925830" lvl="0" indent="-342900">
              <a:spcBef>
                <a:spcPts val="355"/>
              </a:spcBef>
              <a:buFont typeface="Arial" panose="020B0604020202020204" pitchFamily="34" charset="0"/>
              <a:buChar char="•"/>
            </a:pPr>
            <a:r>
              <a:rPr lang="en-US" b="1" dirty="0">
                <a:latin typeface="Times New Roman" panose="02020603050405020304" pitchFamily="18" charset="0"/>
              </a:rPr>
              <a:t>Data Bus Buffer </a:t>
            </a:r>
            <a:r>
              <a:rPr lang="en-US" dirty="0">
                <a:latin typeface="Times New Roman" panose="02020603050405020304" pitchFamily="18" charset="0"/>
              </a:rPr>
              <a:t>: This tristate bidirectional buffer interfaces internal 8259A bus to the microprocessor system data bus. Control words, status and vector information pass through data buffer during read or write</a:t>
            </a:r>
            <a:r>
              <a:rPr lang="en-US" spc="-135" dirty="0">
                <a:latin typeface="Times New Roman" panose="02020603050405020304" pitchFamily="18" charset="0"/>
              </a:rPr>
              <a:t> </a:t>
            </a:r>
            <a:r>
              <a:rPr lang="en-US" dirty="0">
                <a:latin typeface="Times New Roman" panose="02020603050405020304" pitchFamily="18" charset="0"/>
              </a:rPr>
              <a:t>operations.</a:t>
            </a:r>
          </a:p>
          <a:p>
            <a:pPr marL="342900" marR="1149350" lvl="0" indent="-342900">
              <a:spcBef>
                <a:spcPts val="5"/>
              </a:spcBef>
              <a:buFont typeface="Arial" panose="020B0604020202020204" pitchFamily="34" charset="0"/>
              <a:buChar char="•"/>
            </a:pPr>
            <a:r>
              <a:rPr lang="en-US" b="1" dirty="0">
                <a:latin typeface="Times New Roman" panose="02020603050405020304" pitchFamily="18" charset="0"/>
              </a:rPr>
              <a:t>Read/Write Control Logic</a:t>
            </a:r>
            <a:r>
              <a:rPr lang="en-US" dirty="0">
                <a:latin typeface="Times New Roman" panose="02020603050405020304" pitchFamily="18" charset="0"/>
              </a:rPr>
              <a:t>: This circuit accepts and decodes commands from the CPU. This block also allows the status of the 8259A to be transferred on to the data</a:t>
            </a:r>
            <a:r>
              <a:rPr lang="en-US" spc="-30" dirty="0">
                <a:latin typeface="Times New Roman" panose="02020603050405020304" pitchFamily="18" charset="0"/>
              </a:rPr>
              <a:t> </a:t>
            </a:r>
            <a:r>
              <a:rPr lang="en-US" dirty="0">
                <a:latin typeface="Times New Roman" panose="02020603050405020304" pitchFamily="18" charset="0"/>
              </a:rPr>
              <a:t>bus.</a:t>
            </a:r>
          </a:p>
          <a:p>
            <a:pPr marL="342900" marR="907415" lvl="0" indent="-342900">
              <a:buFont typeface="Arial" panose="020B0604020202020204" pitchFamily="34" charset="0"/>
              <a:buChar char="•"/>
            </a:pPr>
            <a:r>
              <a:rPr lang="en-US" b="1" dirty="0">
                <a:latin typeface="Times New Roman" panose="02020603050405020304" pitchFamily="18" charset="0"/>
              </a:rPr>
              <a:t>Cascade Buffer/Comparator</a:t>
            </a:r>
            <a:r>
              <a:rPr lang="en-US" dirty="0">
                <a:latin typeface="Times New Roman" panose="02020603050405020304" pitchFamily="18" charset="0"/>
              </a:rPr>
              <a:t>: This block stores and compares the ID’s all the 8259A used in system. The three I/O pins CASO-2 are outputs when the 8259A is used as a master. The same pins act as inputs when the 8259A is in slave mode. The 8259A in master mode sends the ID of the interrupting slave device on these lines. The slave thus selected, will send its preprogrammed vector address on the data bus during the next INTA</a:t>
            </a:r>
            <a:r>
              <a:rPr lang="en-US" spc="-140" dirty="0">
                <a:latin typeface="Times New Roman" panose="02020603050405020304" pitchFamily="18" charset="0"/>
              </a:rPr>
              <a:t> </a:t>
            </a:r>
            <a:r>
              <a:rPr lang="en-US" dirty="0">
                <a:latin typeface="Times New Roman" panose="02020603050405020304" pitchFamily="18" charset="0"/>
              </a:rPr>
              <a:t>pulse.</a:t>
            </a:r>
          </a:p>
        </p:txBody>
      </p:sp>
      <p:sp>
        <p:nvSpPr>
          <p:cNvPr id="5" name="Rectangle 4"/>
          <p:cNvSpPr/>
          <p:nvPr/>
        </p:nvSpPr>
        <p:spPr>
          <a:xfrm>
            <a:off x="539929" y="3064782"/>
            <a:ext cx="11203579" cy="3793218"/>
          </a:xfrm>
          <a:prstGeom prst="rect">
            <a:avLst/>
          </a:prstGeom>
        </p:spPr>
        <p:txBody>
          <a:bodyPr wrap="square">
            <a:spAutoFit/>
          </a:bodyPr>
          <a:lstStyle/>
          <a:p>
            <a:pPr marL="342900" marR="1436370" lvl="0" indent="-342900">
              <a:buFont typeface="Arial" panose="020B0604020202020204" pitchFamily="34" charset="0"/>
              <a:buChar char="•"/>
            </a:pPr>
            <a:r>
              <a:rPr lang="en-US" b="1" dirty="0">
                <a:latin typeface="Times New Roman" panose="02020603050405020304" pitchFamily="18" charset="0"/>
              </a:rPr>
              <a:t>CS</a:t>
            </a:r>
            <a:r>
              <a:rPr lang="en-US" dirty="0">
                <a:latin typeface="Times New Roman" panose="02020603050405020304" pitchFamily="18" charset="0"/>
              </a:rPr>
              <a:t>: This is an active-low chip select signal for enabling RD and WR operations of 8259A. INTA function is independent of</a:t>
            </a:r>
            <a:r>
              <a:rPr lang="en-US" spc="-80" dirty="0">
                <a:latin typeface="Times New Roman" panose="02020603050405020304" pitchFamily="18" charset="0"/>
              </a:rPr>
              <a:t> </a:t>
            </a:r>
            <a:r>
              <a:rPr lang="en-US" dirty="0">
                <a:latin typeface="Times New Roman" panose="02020603050405020304" pitchFamily="18" charset="0"/>
              </a:rPr>
              <a:t>CS.</a:t>
            </a:r>
          </a:p>
          <a:p>
            <a:pPr marL="342900" marR="994410" lvl="0" indent="-342900">
              <a:lnSpc>
                <a:spcPct val="113000"/>
              </a:lnSpc>
              <a:spcBef>
                <a:spcPts val="5"/>
              </a:spcBef>
              <a:buFont typeface="Arial" panose="020B0604020202020204" pitchFamily="34" charset="0"/>
              <a:buChar char="•"/>
            </a:pPr>
            <a:r>
              <a:rPr lang="en-US" b="1" dirty="0">
                <a:latin typeface="Times New Roman" panose="02020603050405020304" pitchFamily="18" charset="0"/>
              </a:rPr>
              <a:t>WR </a:t>
            </a:r>
            <a:r>
              <a:rPr lang="en-US" dirty="0">
                <a:latin typeface="Times New Roman" panose="02020603050405020304" pitchFamily="18" charset="0"/>
              </a:rPr>
              <a:t>: This pin is an active-low write enable input to 8259A. This enables it to accept command words from</a:t>
            </a:r>
            <a:r>
              <a:rPr lang="en-US" spc="-45" dirty="0">
                <a:latin typeface="Times New Roman" panose="02020603050405020304" pitchFamily="18" charset="0"/>
              </a:rPr>
              <a:t> </a:t>
            </a:r>
            <a:r>
              <a:rPr lang="en-US" dirty="0">
                <a:latin typeface="Times New Roman" panose="02020603050405020304" pitchFamily="18" charset="0"/>
              </a:rPr>
              <a:t>CPU.</a:t>
            </a:r>
          </a:p>
          <a:p>
            <a:pPr marL="342900" marR="1130935" lvl="0" indent="-342900">
              <a:lnSpc>
                <a:spcPct val="113000"/>
              </a:lnSpc>
              <a:spcBef>
                <a:spcPts val="35"/>
              </a:spcBef>
              <a:buFont typeface="Arial" panose="020B0604020202020204" pitchFamily="34" charset="0"/>
              <a:buChar char="•"/>
            </a:pPr>
            <a:r>
              <a:rPr lang="en-US" b="1" dirty="0">
                <a:latin typeface="Times New Roman" panose="02020603050405020304" pitchFamily="18" charset="0"/>
              </a:rPr>
              <a:t>RD </a:t>
            </a:r>
            <a:r>
              <a:rPr lang="en-US" dirty="0">
                <a:latin typeface="Times New Roman" panose="02020603050405020304" pitchFamily="18" charset="0"/>
              </a:rPr>
              <a:t>: This is an active-low read enable input to 8259A. A low on this line enables 8259A to release status onto the data bus of</a:t>
            </a:r>
            <a:r>
              <a:rPr lang="en-US" spc="-80" dirty="0">
                <a:latin typeface="Times New Roman" panose="02020603050405020304" pitchFamily="18" charset="0"/>
              </a:rPr>
              <a:t> </a:t>
            </a:r>
            <a:r>
              <a:rPr lang="en-US" dirty="0">
                <a:latin typeface="Times New Roman" panose="02020603050405020304" pitchFamily="18" charset="0"/>
              </a:rPr>
              <a:t>CPU.</a:t>
            </a:r>
          </a:p>
          <a:p>
            <a:pPr marL="342900" marR="1313815" lvl="0" indent="-342900">
              <a:lnSpc>
                <a:spcPct val="114000"/>
              </a:lnSpc>
              <a:spcBef>
                <a:spcPts val="30"/>
              </a:spcBef>
              <a:buFont typeface="Arial" panose="020B0604020202020204" pitchFamily="34" charset="0"/>
              <a:buChar char="•"/>
            </a:pPr>
            <a:r>
              <a:rPr lang="en-US" b="1" dirty="0">
                <a:latin typeface="Times New Roman" panose="02020603050405020304" pitchFamily="18" charset="0"/>
              </a:rPr>
              <a:t>D0-D7 </a:t>
            </a:r>
            <a:r>
              <a:rPr lang="en-US" dirty="0">
                <a:latin typeface="Times New Roman" panose="02020603050405020304" pitchFamily="18" charset="0"/>
              </a:rPr>
              <a:t>: These pins from a bidirectional data bus that carries 8-bit data either to control word or from status word registers. This also carries interrupt vector</a:t>
            </a:r>
            <a:r>
              <a:rPr lang="en-US" spc="-15" dirty="0">
                <a:latin typeface="Times New Roman" panose="02020603050405020304" pitchFamily="18" charset="0"/>
              </a:rPr>
              <a:t> </a:t>
            </a:r>
            <a:r>
              <a:rPr lang="en-US" dirty="0">
                <a:latin typeface="Times New Roman" panose="02020603050405020304" pitchFamily="18" charset="0"/>
              </a:rPr>
              <a:t>information.</a:t>
            </a:r>
          </a:p>
          <a:p>
            <a:pPr marL="342900" marR="974090" lvl="0" indent="-342900">
              <a:lnSpc>
                <a:spcPct val="114000"/>
              </a:lnSpc>
              <a:buFont typeface="Arial" panose="020B0604020202020204" pitchFamily="34" charset="0"/>
              <a:buChar char="•"/>
            </a:pPr>
            <a:r>
              <a:rPr lang="en-US" b="1" dirty="0">
                <a:latin typeface="Times New Roman" panose="02020603050405020304" pitchFamily="18" charset="0"/>
              </a:rPr>
              <a:t>CAS0 – CAS2 Cascade Lines </a:t>
            </a:r>
            <a:r>
              <a:rPr lang="en-US" dirty="0">
                <a:latin typeface="Times New Roman" panose="02020603050405020304" pitchFamily="18" charset="0"/>
              </a:rPr>
              <a:t>: A signal 8259A provides eight vectored interrupts. If more interrupts are required, the 8259A is used in cascade mode. In cascade mode, a master 8259A along with eight slaves 8259A can provide </a:t>
            </a:r>
            <a:r>
              <a:rPr lang="en-US" dirty="0" err="1">
                <a:latin typeface="Times New Roman" panose="02020603050405020304" pitchFamily="18" charset="0"/>
              </a:rPr>
              <a:t>upto</a:t>
            </a:r>
            <a:r>
              <a:rPr lang="en-US" dirty="0">
                <a:latin typeface="Times New Roman" panose="02020603050405020304" pitchFamily="18" charset="0"/>
              </a:rPr>
              <a:t> 64 vectored interrupt lines. These three lines act as select lines for addressing the slave</a:t>
            </a:r>
            <a:r>
              <a:rPr lang="en-US" spc="-15" dirty="0">
                <a:latin typeface="Times New Roman" panose="02020603050405020304" pitchFamily="18" charset="0"/>
              </a:rPr>
              <a:t> </a:t>
            </a:r>
            <a:r>
              <a:rPr lang="en-US" dirty="0">
                <a:latin typeface="Times New Roman" panose="02020603050405020304" pitchFamily="18" charset="0"/>
              </a:rPr>
              <a:t>8259A.</a:t>
            </a:r>
          </a:p>
        </p:txBody>
      </p:sp>
    </p:spTree>
    <p:extLst>
      <p:ext uri="{BB962C8B-B14F-4D97-AF65-F5344CB8AC3E}">
        <p14:creationId xmlns:p14="http://schemas.microsoft.com/office/powerpoint/2010/main" val="4187073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3.png"/>
          <p:cNvPicPr>
            <a:picLocks noChangeAspect="1"/>
          </p:cNvPicPr>
          <p:nvPr/>
        </p:nvPicPr>
        <p:blipFill>
          <a:blip r:embed="rId2" cstate="print"/>
          <a:stretch>
            <a:fillRect/>
          </a:stretch>
        </p:blipFill>
        <p:spPr>
          <a:xfrm>
            <a:off x="2259012" y="755241"/>
            <a:ext cx="4977811" cy="4975773"/>
          </a:xfrm>
          <a:prstGeom prst="rect">
            <a:avLst/>
          </a:prstGeom>
        </p:spPr>
      </p:pic>
    </p:spTree>
    <p:extLst>
      <p:ext uri="{BB962C8B-B14F-4D97-AF65-F5344CB8AC3E}">
        <p14:creationId xmlns:p14="http://schemas.microsoft.com/office/powerpoint/2010/main" val="1102785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634" y="423829"/>
            <a:ext cx="9609909" cy="4801314"/>
          </a:xfrm>
          <a:prstGeom prst="rect">
            <a:avLst/>
          </a:prstGeom>
        </p:spPr>
        <p:txBody>
          <a:bodyPr wrap="square">
            <a:spAutoFit/>
          </a:bodyPr>
          <a:lstStyle/>
          <a:p>
            <a:r>
              <a:rPr lang="en-US" b="1" dirty="0">
                <a:solidFill>
                  <a:srgbClr val="000000"/>
                </a:solidFill>
                <a:latin typeface="TimesNewRomanPS-BoldMT"/>
              </a:rPr>
              <a:t>The Details of Pins of Intel 8259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C͞S: Chip Select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W͞R: Write, A low on this pin enables Intel 8259 to accept command from CPU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R͞D: Read, A low on this pin enables Intel 8259 to send various status signals on data bus for </a:t>
            </a:r>
            <a:endParaRPr lang="en-US" dirty="0"/>
          </a:p>
          <a:p>
            <a:r>
              <a:rPr lang="en-US" dirty="0">
                <a:solidFill>
                  <a:srgbClr val="000000"/>
                </a:solidFill>
                <a:latin typeface="Times New Roman" panose="02020603050405020304" pitchFamily="18" charset="0"/>
              </a:rPr>
              <a:t>CPU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D0 – D7: Bidirectional data bus, control, status and interrupt information are transferred via </a:t>
            </a:r>
            <a:endParaRPr lang="en-US" dirty="0"/>
          </a:p>
          <a:p>
            <a:r>
              <a:rPr lang="en-US" dirty="0">
                <a:solidFill>
                  <a:srgbClr val="000000"/>
                </a:solidFill>
                <a:latin typeface="Times New Roman" panose="02020603050405020304" pitchFamily="18" charset="0"/>
              </a:rPr>
              <a:t>this bus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CAS0 – CAS1: Cascade lines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S͞P/ E͞N: Slave program/ Enable buffer, it is related to cascade control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INT: Interrupt, it is used to interrupt CPU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INTA: Interrupt acknowledge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IR0 – IR7: Interrupt requests, I/O devices send interrupt request through these lines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A0: Address line, it acts in conjunction with R͞D, W͞R and C͞S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8 I/O devices can be connected to Intel 8259 through IR0 – IR7 lines </a:t>
            </a:r>
            <a:endParaRPr lang="en-US" dirty="0"/>
          </a:p>
          <a:p>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The interrupt controller functions as overall manager in an interrupt driven system</a:t>
            </a:r>
            <a:r>
              <a:rPr lang="en-US" dirty="0">
                <a:solidFill>
                  <a:srgbClr val="000000"/>
                </a:solidFill>
                <a:latin typeface="Symbol" panose="05050102010706020507" pitchFamily="18" charset="2"/>
              </a:rPr>
              <a:t>• </a:t>
            </a:r>
            <a:r>
              <a:rPr lang="en-US" dirty="0">
                <a:solidFill>
                  <a:srgbClr val="000000"/>
                </a:solidFill>
                <a:latin typeface="Times New Roman" panose="02020603050405020304" pitchFamily="18" charset="0"/>
              </a:rPr>
              <a:t>If more than one I/O devices send interrupt request at the same time, the interrupt controllers </a:t>
            </a:r>
            <a:endParaRPr lang="en-US" dirty="0"/>
          </a:p>
          <a:p>
            <a:r>
              <a:rPr lang="en-US" dirty="0">
                <a:solidFill>
                  <a:srgbClr val="000000"/>
                </a:solidFill>
                <a:latin typeface="Times New Roman" panose="02020603050405020304" pitchFamily="18" charset="0"/>
              </a:rPr>
              <a:t>set the priority </a:t>
            </a:r>
            <a:endParaRPr lang="en-US" dirty="0"/>
          </a:p>
        </p:txBody>
      </p:sp>
    </p:spTree>
    <p:extLst>
      <p:ext uri="{BB962C8B-B14F-4D97-AF65-F5344CB8AC3E}">
        <p14:creationId xmlns:p14="http://schemas.microsoft.com/office/powerpoint/2010/main" val="41495629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74629" y="161501"/>
            <a:ext cx="5782160" cy="584775"/>
          </a:xfrm>
          <a:prstGeom prst="rect">
            <a:avLst/>
          </a:prstGeom>
        </p:spPr>
        <p:txBody>
          <a:bodyPr wrap="none">
            <a:spAutoFit/>
          </a:bodyPr>
          <a:lstStyle/>
          <a:p>
            <a:pPr marL="685800">
              <a:spcAft>
                <a:spcPts val="0"/>
              </a:spcAft>
            </a:pPr>
            <a:r>
              <a:rPr lang="en-US" sz="3200" b="1" dirty="0">
                <a:solidFill>
                  <a:srgbClr val="C00000"/>
                </a:solidFill>
                <a:latin typeface="Times New Roman" panose="02020603050405020304" pitchFamily="18" charset="0"/>
                <a:ea typeface="Times New Roman" panose="02020603050405020304" pitchFamily="18" charset="0"/>
              </a:rPr>
              <a:t>8527 DMA CONTROLLER</a:t>
            </a:r>
            <a:endParaRPr lang="en-IN" sz="1600" dirty="0">
              <a:solidFill>
                <a:srgbClr val="C00000"/>
              </a:solidFill>
              <a:effectLst/>
              <a:latin typeface="Times New Roman" panose="02020603050405020304" pitchFamily="18" charset="0"/>
              <a:ea typeface="Times New Roman" panose="02020603050405020304" pitchFamily="18" charset="0"/>
            </a:endParaRPr>
          </a:p>
        </p:txBody>
      </p:sp>
      <p:sp>
        <p:nvSpPr>
          <p:cNvPr id="2" name="Rectangle 1"/>
          <p:cNvSpPr/>
          <p:nvPr/>
        </p:nvSpPr>
        <p:spPr>
          <a:xfrm>
            <a:off x="592182" y="3602059"/>
            <a:ext cx="11099075" cy="2302875"/>
          </a:xfrm>
          <a:prstGeom prst="rect">
            <a:avLst/>
          </a:prstGeom>
        </p:spPr>
        <p:txBody>
          <a:bodyPr wrap="square">
            <a:spAutoFit/>
          </a:bodyPr>
          <a:lstStyle/>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Initially, when any device has to send data between the device and the memory, the device has to send DMA request (DRQ) to DMA controller.</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The DMA controller sends Hold request (HRQ) to the CPU and waits for the CPU to assert the HLDA.</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Then the microprocessor tri-states all the data bus, address bus, and control bus. The CPU leaves the control over bus and acknowledges the HOLD request through HLDA signal.</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Now the CPU is in HOLD state and the DMA controller has to manage the operations over buses between the CPU, memory, and I/O devices.</a:t>
            </a:r>
            <a:endParaRPr lang="en-US" sz="1200" dirty="0">
              <a:solidFill>
                <a:srgbClr val="00B050"/>
              </a:solidFill>
              <a:effectLst/>
              <a:latin typeface="Calibri" panose="020F0502020204030204" pitchFamily="34" charset="0"/>
              <a:cs typeface="Times New Roman" panose="02020603050405020304" pitchFamily="18" charset="0"/>
            </a:endParaRPr>
          </a:p>
        </p:txBody>
      </p:sp>
      <p:sp>
        <p:nvSpPr>
          <p:cNvPr id="3" name="Rectangle 2"/>
          <p:cNvSpPr/>
          <p:nvPr/>
        </p:nvSpPr>
        <p:spPr>
          <a:xfrm>
            <a:off x="683622" y="1013548"/>
            <a:ext cx="11255829" cy="646331"/>
          </a:xfrm>
          <a:prstGeom prst="rect">
            <a:avLst/>
          </a:prstGeom>
        </p:spPr>
        <p:txBody>
          <a:bodyPr wrap="square">
            <a:spAutoFit/>
          </a:bodyPr>
          <a:lstStyle/>
          <a:p>
            <a:pPr algn="just">
              <a:spcBef>
                <a:spcPts val="600"/>
              </a:spcBef>
              <a:spcAft>
                <a:spcPts val="720"/>
              </a:spcAft>
            </a:pPr>
            <a:r>
              <a:rPr lang="en-US" dirty="0">
                <a:solidFill>
                  <a:srgbClr val="00B050"/>
                </a:solidFill>
                <a:latin typeface="Arial" panose="020B0604020202020204" pitchFamily="34" charset="0"/>
                <a:ea typeface="Times New Roman" panose="02020603050405020304" pitchFamily="18" charset="0"/>
              </a:rPr>
              <a:t>DMA stands for Direct Memory Access. It is designed by Intel to transfer data at the fastest rate. It allows the device to transfer the data directly to/from memory without any interference of the CPU.</a:t>
            </a:r>
            <a:endParaRPr lang="en-US" dirty="0">
              <a:solidFill>
                <a:srgbClr val="00B050"/>
              </a:solidFill>
              <a:latin typeface="Times New Roman" panose="02020603050405020304" pitchFamily="18" charset="0"/>
            </a:endParaRPr>
          </a:p>
        </p:txBody>
      </p:sp>
      <p:sp>
        <p:nvSpPr>
          <p:cNvPr id="6" name="Rectangle 5"/>
          <p:cNvSpPr/>
          <p:nvPr/>
        </p:nvSpPr>
        <p:spPr>
          <a:xfrm>
            <a:off x="592182" y="1968993"/>
            <a:ext cx="10390596" cy="923330"/>
          </a:xfrm>
          <a:prstGeom prst="rect">
            <a:avLst/>
          </a:prstGeom>
        </p:spPr>
        <p:txBody>
          <a:bodyPr wrap="square">
            <a:spAutoFit/>
          </a:bodyPr>
          <a:lstStyle/>
          <a:p>
            <a:pPr algn="just">
              <a:spcBef>
                <a:spcPts val="600"/>
              </a:spcBef>
              <a:spcAft>
                <a:spcPts val="720"/>
              </a:spcAft>
            </a:pPr>
            <a:r>
              <a:rPr lang="en-US" dirty="0">
                <a:solidFill>
                  <a:srgbClr val="7030A0"/>
                </a:solidFill>
                <a:latin typeface="Arial" panose="020B0604020202020204" pitchFamily="34" charset="0"/>
                <a:ea typeface="Times New Roman" panose="02020603050405020304" pitchFamily="18" charset="0"/>
              </a:rPr>
              <a:t>Using a DMA controller, the device requests the CPU to hold its data, address and control bus, so the device is free to transfer data directly to/from the memory. The DMA data transfer is initiated only after receiving HLDA signal from the CPU.</a:t>
            </a:r>
            <a:endParaRPr lang="en-US" dirty="0">
              <a:solidFill>
                <a:srgbClr val="7030A0"/>
              </a:solidFill>
              <a:latin typeface="Times New Roman" panose="02020603050405020304" pitchFamily="18" charset="0"/>
            </a:endParaRPr>
          </a:p>
        </p:txBody>
      </p:sp>
      <p:sp>
        <p:nvSpPr>
          <p:cNvPr id="7" name="Rectangle 6"/>
          <p:cNvSpPr/>
          <p:nvPr/>
        </p:nvSpPr>
        <p:spPr>
          <a:xfrm>
            <a:off x="592182" y="2946476"/>
            <a:ext cx="10929258" cy="388311"/>
          </a:xfrm>
          <a:prstGeom prst="rect">
            <a:avLst/>
          </a:prstGeom>
        </p:spPr>
        <p:txBody>
          <a:bodyPr wrap="square">
            <a:spAutoFit/>
          </a:bodyPr>
          <a:lstStyle/>
          <a:p>
            <a:pPr algn="just">
              <a:lnSpc>
                <a:spcPct val="114000"/>
              </a:lnSpc>
              <a:spcBef>
                <a:spcPts val="600"/>
              </a:spcBef>
              <a:spcAft>
                <a:spcPts val="720"/>
              </a:spcAft>
            </a:pPr>
            <a:r>
              <a:rPr lang="en-US"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Following is the sequence of operations performed by a DMA :</a:t>
            </a:r>
            <a:endParaRPr lang="en-US" sz="1600" dirty="0">
              <a:solidFill>
                <a:srgbClr val="C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023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6" grpId="0"/>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0262" y="311921"/>
            <a:ext cx="2360454" cy="388311"/>
          </a:xfrm>
          <a:prstGeom prst="rect">
            <a:avLst/>
          </a:prstGeom>
        </p:spPr>
        <p:txBody>
          <a:bodyPr wrap="none">
            <a:spAutoFit/>
          </a:bodyPr>
          <a:lstStyle/>
          <a:p>
            <a:pPr>
              <a:lnSpc>
                <a:spcPct val="114000"/>
              </a:lnSpc>
              <a:spcBef>
                <a:spcPts val="500"/>
              </a:spcBef>
              <a:spcAft>
                <a:spcPts val="500"/>
              </a:spcAft>
            </a:pPr>
            <a:r>
              <a:rPr lang="en-IN"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FEATURES OF 8257</a:t>
            </a:r>
            <a:endParaRPr lang="en-IN" sz="1200" dirty="0">
              <a:solidFill>
                <a:srgbClr val="C00000"/>
              </a:solidFill>
              <a:effectLst/>
              <a:latin typeface="Calibri" panose="020F0502020204030204" pitchFamily="34" charset="0"/>
              <a:cs typeface="Times New Roman" panose="02020603050405020304" pitchFamily="18" charset="0"/>
            </a:endParaRPr>
          </a:p>
        </p:txBody>
      </p:sp>
      <p:sp>
        <p:nvSpPr>
          <p:cNvPr id="6" name="Rectangle 5"/>
          <p:cNvSpPr/>
          <p:nvPr/>
        </p:nvSpPr>
        <p:spPr>
          <a:xfrm>
            <a:off x="690262" y="940586"/>
            <a:ext cx="11288378" cy="2664764"/>
          </a:xfrm>
          <a:prstGeom prst="rect">
            <a:avLst/>
          </a:prstGeom>
        </p:spPr>
        <p:txBody>
          <a:bodyPr wrap="square">
            <a:spAutoFit/>
          </a:bodyPr>
          <a:lstStyle/>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It has four channels which can be used over four I/O devices.</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Each channel has 16-bit address and 14-bit counter.</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Each channel can transfer data up to 64kb.</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Each channel can be programmed independently.</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Each channel can perform read transfer, write transfer and verify transfer operations.</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It generates MARK signal to the peripheral device that 128 bytes have been transferred.</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It requires a single phase clock.</a:t>
            </a:r>
            <a:endParaRPr lang="en-US" sz="1200" dirty="0">
              <a:solidFill>
                <a:srgbClr val="00B05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Its frequency ranges from 250Hz to 3MHz.</a:t>
            </a:r>
            <a:endParaRPr lang="en-US" sz="1200" dirty="0">
              <a:solidFill>
                <a:srgbClr val="00B050"/>
              </a:solidFill>
              <a:effectLst/>
              <a:latin typeface="Calibri" panose="020F0502020204030204" pitchFamily="34" charset="0"/>
              <a:cs typeface="Times New Roman" panose="02020603050405020304" pitchFamily="18" charset="0"/>
            </a:endParaRPr>
          </a:p>
        </p:txBody>
      </p:sp>
      <p:sp>
        <p:nvSpPr>
          <p:cNvPr id="7" name="Rectangle 6"/>
          <p:cNvSpPr/>
          <p:nvPr/>
        </p:nvSpPr>
        <p:spPr>
          <a:xfrm>
            <a:off x="690262" y="3651548"/>
            <a:ext cx="9720835" cy="388311"/>
          </a:xfrm>
          <a:prstGeom prst="rect">
            <a:avLst/>
          </a:prstGeom>
        </p:spPr>
        <p:txBody>
          <a:bodyPr wrap="square">
            <a:spAutoFit/>
          </a:bodyPr>
          <a:lstStyle/>
          <a:p>
            <a:pPr lvl="0" algn="just">
              <a:lnSpc>
                <a:spcPct val="114000"/>
              </a:lnSpc>
              <a:spcAft>
                <a:spcPts val="0"/>
              </a:spcAft>
            </a:pPr>
            <a:r>
              <a:rPr lang="en-US"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It operates in 2 modes, i.e., </a:t>
            </a:r>
            <a:r>
              <a:rPr lang="en-US"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Master mode</a:t>
            </a:r>
            <a:r>
              <a:rPr lang="en-US"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and </a:t>
            </a:r>
            <a:r>
              <a:rPr lang="en-US"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Slave mode</a:t>
            </a:r>
            <a:r>
              <a:rPr lang="en-US"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200" dirty="0">
              <a:solidFill>
                <a:srgbClr val="C00000"/>
              </a:solidFill>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89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177" y="746276"/>
            <a:ext cx="11808823" cy="4991110"/>
          </a:xfrm>
          <a:prstGeom prst="rect">
            <a:avLst/>
          </a:prstGeom>
        </p:spPr>
        <p:txBody>
          <a:bodyPr wrap="square">
            <a:spAutoFit/>
          </a:bodyPr>
          <a:lstStyle/>
          <a:p>
            <a:pPr marL="1028065" marR="889635" indent="-342900">
              <a:spcBef>
                <a:spcPts val="1355"/>
              </a:spcBef>
              <a:spcAft>
                <a:spcPts val="0"/>
              </a:spcAft>
              <a:buFont typeface="Wingdings" panose="05000000000000000000" pitchFamily="2" charset="2"/>
              <a:buChar char="Ø"/>
            </a:pPr>
            <a:r>
              <a:rPr lang="en-US" sz="2000" dirty="0">
                <a:solidFill>
                  <a:srgbClr val="00B050"/>
                </a:solidFill>
                <a:latin typeface="Times New Roman" panose="02020603050405020304" pitchFamily="18" charset="0"/>
                <a:ea typeface="Times New Roman" panose="02020603050405020304" pitchFamily="18" charset="0"/>
              </a:rPr>
              <a:t>The 8527 controller has four independent channels each of which contains an address register and a counter. The counter decrements as each byte transfer occur, and forces termination of the DMA operation after the last transfer. </a:t>
            </a:r>
          </a:p>
          <a:p>
            <a:pPr marL="1028065" marR="889635" indent="-342900">
              <a:spcBef>
                <a:spcPts val="1355"/>
              </a:spcBef>
              <a:spcAft>
                <a:spcPts val="0"/>
              </a:spcAft>
              <a:buFont typeface="Wingdings" panose="05000000000000000000" pitchFamily="2" charset="2"/>
              <a:buChar char="Ø"/>
            </a:pPr>
            <a:r>
              <a:rPr lang="en-US" sz="2000" dirty="0">
                <a:solidFill>
                  <a:srgbClr val="00B050"/>
                </a:solidFill>
                <a:latin typeface="Times New Roman" panose="02020603050405020304" pitchFamily="18" charset="0"/>
                <a:ea typeface="Times New Roman" panose="02020603050405020304" pitchFamily="18" charset="0"/>
              </a:rPr>
              <a:t>The controller increments the address registers after each operation, so that successive data transfers are made at contiguous ascending addresses. </a:t>
            </a:r>
          </a:p>
          <a:p>
            <a:pPr marL="1028065" marR="889635" indent="-342900">
              <a:spcBef>
                <a:spcPts val="1355"/>
              </a:spcBef>
              <a:spcAft>
                <a:spcPts val="0"/>
              </a:spcAft>
              <a:buFont typeface="Wingdings" panose="05000000000000000000" pitchFamily="2" charset="2"/>
              <a:buChar char="Ø"/>
            </a:pPr>
            <a:r>
              <a:rPr lang="en-US" sz="2000" dirty="0">
                <a:solidFill>
                  <a:srgbClr val="00B050"/>
                </a:solidFill>
                <a:latin typeface="Times New Roman" panose="02020603050405020304" pitchFamily="18" charset="0"/>
                <a:ea typeface="Times New Roman" panose="02020603050405020304" pitchFamily="18" charset="0"/>
              </a:rPr>
              <a:t>The arbiter resolves conflicts among the channels for access to memory. </a:t>
            </a:r>
          </a:p>
          <a:p>
            <a:pPr marL="1028065" marR="889635" indent="-342900">
              <a:spcBef>
                <a:spcPts val="1355"/>
              </a:spcBef>
              <a:spcAft>
                <a:spcPts val="0"/>
              </a:spcAft>
              <a:buFont typeface="Wingdings" panose="05000000000000000000" pitchFamily="2" charset="2"/>
              <a:buChar char="Ø"/>
            </a:pPr>
            <a:r>
              <a:rPr lang="en-US" sz="2000" dirty="0">
                <a:solidFill>
                  <a:srgbClr val="00B050"/>
                </a:solidFill>
                <a:latin typeface="Times New Roman" panose="02020603050405020304" pitchFamily="18" charset="0"/>
                <a:ea typeface="Times New Roman" panose="02020603050405020304" pitchFamily="18" charset="0"/>
              </a:rPr>
              <a:t>Two methods have been used in this chip to make the chip useful in a variety of different applications.</a:t>
            </a:r>
          </a:p>
          <a:p>
            <a:pPr marL="1028065" marR="889635" indent="-342900">
              <a:spcBef>
                <a:spcPts val="1355"/>
              </a:spcBef>
              <a:spcAft>
                <a:spcPts val="0"/>
              </a:spcAft>
              <a:buFont typeface="Wingdings" panose="05000000000000000000" pitchFamily="2" charset="2"/>
              <a:buChar char="Ø"/>
            </a:pPr>
            <a:r>
              <a:rPr lang="en-US" sz="2000" dirty="0">
                <a:solidFill>
                  <a:srgbClr val="00B050"/>
                </a:solidFill>
                <a:latin typeface="Times New Roman" panose="02020603050405020304" pitchFamily="18" charset="0"/>
                <a:ea typeface="Times New Roman" panose="02020603050405020304" pitchFamily="18" charset="0"/>
              </a:rPr>
              <a:t> In one mode the channels have a fixed priority and conflicts are resolved according to the priority, for example, Channel 0 has highest priority and Channel 3 lowest. </a:t>
            </a:r>
          </a:p>
          <a:p>
            <a:pPr marL="1028065" marR="889635" indent="-342900">
              <a:spcBef>
                <a:spcPts val="1355"/>
              </a:spcBef>
              <a:spcAft>
                <a:spcPts val="0"/>
              </a:spcAft>
              <a:buFont typeface="Wingdings" panose="05000000000000000000" pitchFamily="2" charset="2"/>
              <a:buChar char="Ø"/>
            </a:pPr>
            <a:r>
              <a:rPr lang="en-US" sz="2000" dirty="0">
                <a:solidFill>
                  <a:srgbClr val="00B050"/>
                </a:solidFill>
                <a:latin typeface="Times New Roman" panose="02020603050405020304" pitchFamily="18" charset="0"/>
                <a:ea typeface="Times New Roman" panose="02020603050405020304" pitchFamily="18" charset="0"/>
              </a:rPr>
              <a:t>The second mode is a rotating priority scheme in which priority rankings are the four cycle shifts of 0-1-2-3, when a channel is granted access to the bus the priority ranking shifts cyclically to place the channel in the lowest priority position for the next arbitration cycle.</a:t>
            </a:r>
            <a:endParaRPr lang="en-IN" sz="2000" dirty="0">
              <a:solidFill>
                <a:srgbClr val="00B05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8470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39747" y="194355"/>
            <a:ext cx="2557175" cy="388311"/>
          </a:xfrm>
          <a:prstGeom prst="rect">
            <a:avLst/>
          </a:prstGeom>
        </p:spPr>
        <p:txBody>
          <a:bodyPr wrap="none">
            <a:spAutoFit/>
          </a:bodyPr>
          <a:lstStyle/>
          <a:p>
            <a:pPr>
              <a:lnSpc>
                <a:spcPct val="114000"/>
              </a:lnSpc>
              <a:spcBef>
                <a:spcPts val="500"/>
              </a:spcBef>
              <a:spcAft>
                <a:spcPts val="500"/>
              </a:spcAft>
            </a:pPr>
            <a:r>
              <a:rPr lang="en-IN"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8257 ARCHITECTURE</a:t>
            </a:r>
            <a:endParaRPr lang="en-IN" sz="1200" dirty="0">
              <a:solidFill>
                <a:srgbClr val="C00000"/>
              </a:solidFill>
              <a:effectLst/>
              <a:latin typeface="Calibri" panose="020F0502020204030204" pitchFamily="34" charset="0"/>
              <a:cs typeface="Times New Roman" panose="02020603050405020304"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38708" y="1114697"/>
            <a:ext cx="4471989" cy="5470545"/>
          </a:xfrm>
          <a:prstGeom prst="rect">
            <a:avLst/>
          </a:prstGeom>
          <a:noFill/>
        </p:spPr>
      </p:pic>
    </p:spTree>
    <p:extLst>
      <p:ext uri="{BB962C8B-B14F-4D97-AF65-F5344CB8AC3E}">
        <p14:creationId xmlns:p14="http://schemas.microsoft.com/office/powerpoint/2010/main" val="128916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2896" y="2090057"/>
            <a:ext cx="11220996" cy="4185889"/>
          </a:xfrm>
          <a:prstGeom prst="rect">
            <a:avLst/>
          </a:prstGeom>
        </p:spPr>
        <p:txBody>
          <a:bodyPr wrap="square">
            <a:spAutoFit/>
          </a:bodyPr>
          <a:lstStyle/>
          <a:p>
            <a:pPr marL="30480" marR="30480" algn="just">
              <a:lnSpc>
                <a:spcPct val="107000"/>
              </a:lnSpc>
              <a:spcBef>
                <a:spcPts val="600"/>
              </a:spcBef>
              <a:spcAft>
                <a:spcPts val="720"/>
              </a:spcAf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Carry flag</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This flag indicates an overflow condition for arithmetic operations.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Auxiliary flag</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When an operation is performed at ALU, it results in a carry/barrow from lower nibble (i.e. D0 – D3) to upper nibble (i.e. D4 – D7), then this flag is set, i.e. carry given by D3 bit to D4 is AF flag. The processor uses this flag to perform binary to BCD conversion.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Parity flag</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This flag is used to indicate the parity of the result, i.e. when the lower order 8-bits of the result contains even number of 1’s, then the Parity Flag is set. For odd number of 1’s, the Parity Flag is reset.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Zero flag</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This flag is set to 1 when the result of arithmetic or logical operation is zero else it is set to 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Sign flag</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This flag holds the sign of the result, i.e. when the result of the operation is negative, then the sign flag is set to 1 else set to 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Overflow flag</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This flag represents the result when the system capacity is exceeded.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522896" y="464953"/>
            <a:ext cx="11024670" cy="783869"/>
          </a:xfrm>
          <a:prstGeom prst="rect">
            <a:avLst/>
          </a:prstGeom>
        </p:spPr>
        <p:txBody>
          <a:bodyPr wrap="square">
            <a:spAutoFit/>
          </a:bodyPr>
          <a:lstStyle/>
          <a:p>
            <a:pPr>
              <a:lnSpc>
                <a:spcPct val="107000"/>
              </a:lnSpc>
              <a:spcAft>
                <a:spcPts val="800"/>
              </a:spcAft>
            </a:pP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Conditional Flags:</a:t>
            </a:r>
            <a:r>
              <a:rPr lang="en-IN" sz="2400" dirty="0">
                <a:latin typeface="Arial" panose="020B0604020202020204" pitchFamily="34" charset="0"/>
                <a:ea typeface="Times New Roman" panose="02020603050405020304" pitchFamily="18" charset="0"/>
                <a:cs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represents the result of the last arithmetic or logical instruction executed. Following is the list of conditional flags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90490" y="1387656"/>
            <a:ext cx="4776516" cy="5224656"/>
          </a:xfrm>
          <a:prstGeom prst="rect">
            <a:avLst/>
          </a:prstGeom>
          <a:noFill/>
        </p:spPr>
      </p:pic>
      <p:sp>
        <p:nvSpPr>
          <p:cNvPr id="5" name="Rectangle 4"/>
          <p:cNvSpPr/>
          <p:nvPr/>
        </p:nvSpPr>
        <p:spPr>
          <a:xfrm>
            <a:off x="1630748" y="126399"/>
            <a:ext cx="9002418" cy="829138"/>
          </a:xfrm>
          <a:prstGeom prst="rect">
            <a:avLst/>
          </a:prstGeom>
        </p:spPr>
        <p:txBody>
          <a:bodyPr wrap="square">
            <a:spAutoFit/>
          </a:bodyPr>
          <a:lstStyle/>
          <a:p>
            <a:pPr>
              <a:lnSpc>
                <a:spcPct val="114000"/>
              </a:lnSpc>
              <a:spcAft>
                <a:spcPts val="0"/>
              </a:spcAft>
            </a:pPr>
            <a:r>
              <a:rPr lang="en-US"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8257 Pin Description</a:t>
            </a:r>
            <a:endParaRPr lang="en-US" sz="1600" dirty="0">
              <a:solidFill>
                <a:srgbClr val="C00000"/>
              </a:solidFill>
              <a:latin typeface="Calibri" panose="020F0502020204030204" pitchFamily="34" charset="0"/>
              <a:cs typeface="Times New Roman" panose="02020603050405020304" pitchFamily="18" charset="0"/>
            </a:endParaRPr>
          </a:p>
          <a:p>
            <a:pPr>
              <a:lnSpc>
                <a:spcPct val="114000"/>
              </a:lnSpc>
              <a:spcAft>
                <a:spcPts val="1000"/>
              </a:spcAft>
            </a:pPr>
            <a:r>
              <a:rPr lang="en-US"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following image shows the pin diagram of a 8257 DMA controller</a:t>
            </a:r>
            <a:endParaRPr lang="en-US" sz="1600" dirty="0">
              <a:solidFill>
                <a:srgbClr val="C00000"/>
              </a:solidFill>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860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39" y="111238"/>
            <a:ext cx="10981509" cy="4607864"/>
          </a:xfrm>
          <a:prstGeom prst="rect">
            <a:avLst/>
          </a:prstGeom>
        </p:spPr>
        <p:txBody>
          <a:bodyPr wrap="square">
            <a:spAutoFit/>
          </a:bodyPr>
          <a:lstStyle/>
          <a:p>
            <a:pPr>
              <a:lnSpc>
                <a:spcPct val="114000"/>
              </a:lnSpc>
              <a:spcAft>
                <a:spcPts val="0"/>
              </a:spcAft>
            </a:pPr>
            <a:r>
              <a:rPr lang="en-US"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DRQ</a:t>
            </a:r>
            <a:r>
              <a:rPr lang="en-US" baseline="-250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0</a:t>
            </a:r>
            <a:r>
              <a:rPr lang="en-US"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−DRQ</a:t>
            </a:r>
            <a:r>
              <a:rPr lang="en-US" sz="2400"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3</a:t>
            </a:r>
            <a:endParaRPr lang="en-US" sz="1600" dirty="0">
              <a:solidFill>
                <a:srgbClr val="C00000"/>
              </a:solidFill>
              <a:latin typeface="Calibri" panose="020F0502020204030204" pitchFamily="34" charset="0"/>
              <a:cs typeface="Times New Roman" panose="02020603050405020304" pitchFamily="18" charset="0"/>
            </a:endParaRPr>
          </a:p>
          <a:p>
            <a:pPr algn="just">
              <a:lnSpc>
                <a:spcPct val="114000"/>
              </a:lnSpc>
              <a:spcBef>
                <a:spcPts val="600"/>
              </a:spcBef>
              <a:spcAft>
                <a:spcPts val="720"/>
              </a:spcAft>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These are the four individual channel DMA request inputs, which are used by the peripheral devices for using DMA services. When the fixed priority mode is selected, then DRQ</a:t>
            </a:r>
            <a:r>
              <a:rPr lang="en-US" sz="1100" baseline="-25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0</a:t>
            </a: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 has the highest priority and DRQ</a:t>
            </a:r>
            <a:r>
              <a:rPr lang="en-US" sz="1100" baseline="-25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3</a:t>
            </a: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 has the lowest priority among them.</a:t>
            </a:r>
            <a:endParaRPr lang="en-US" sz="1600" dirty="0">
              <a:solidFill>
                <a:srgbClr val="00B050"/>
              </a:solidFill>
              <a:latin typeface="Calibri" panose="020F0502020204030204" pitchFamily="34" charset="0"/>
              <a:cs typeface="Times New Roman" panose="02020603050405020304" pitchFamily="18" charset="0"/>
            </a:endParaRPr>
          </a:p>
          <a:p>
            <a:pPr>
              <a:lnSpc>
                <a:spcPct val="114000"/>
              </a:lnSpc>
              <a:spcAft>
                <a:spcPts val="0"/>
              </a:spcAft>
            </a:pPr>
            <a:r>
              <a:rPr lang="en-US" sz="2400" dirty="0" err="1">
                <a:solidFill>
                  <a:srgbClr val="C00000"/>
                </a:solidFill>
                <a:latin typeface="Arial" panose="020B0604020202020204" pitchFamily="34" charset="0"/>
                <a:ea typeface="Times New Roman" panose="02020603050405020304" pitchFamily="18" charset="0"/>
                <a:cs typeface="Times New Roman" panose="02020603050405020304" pitchFamily="18" charset="0"/>
              </a:rPr>
              <a:t>DACK</a:t>
            </a:r>
            <a:r>
              <a:rPr lang="en-US" baseline="-25000" dirty="0" err="1">
                <a:solidFill>
                  <a:srgbClr val="C00000"/>
                </a:solidFill>
                <a:latin typeface="Arial" panose="020B0604020202020204" pitchFamily="34" charset="0"/>
                <a:ea typeface="Times New Roman" panose="02020603050405020304" pitchFamily="18" charset="0"/>
                <a:cs typeface="Times New Roman" panose="02020603050405020304" pitchFamily="18" charset="0"/>
              </a:rPr>
              <a:t>o</a:t>
            </a:r>
            <a:r>
              <a:rPr lang="en-US"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 DACK</a:t>
            </a:r>
            <a:r>
              <a:rPr lang="en-US" baseline="-250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3</a:t>
            </a:r>
            <a:endParaRPr lang="en-US" sz="1600" dirty="0">
              <a:solidFill>
                <a:srgbClr val="C00000"/>
              </a:solidFill>
              <a:latin typeface="Calibri" panose="020F0502020204030204" pitchFamily="34" charset="0"/>
              <a:cs typeface="Times New Roman" panose="02020603050405020304" pitchFamily="18" charset="0"/>
            </a:endParaRPr>
          </a:p>
          <a:p>
            <a:pPr algn="just">
              <a:lnSpc>
                <a:spcPct val="114000"/>
              </a:lnSpc>
              <a:spcBef>
                <a:spcPts val="600"/>
              </a:spcBef>
              <a:spcAft>
                <a:spcPts val="720"/>
              </a:spcAft>
            </a:pPr>
            <a:r>
              <a:rPr lang="en-US"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These are the active-low DMA acknowledge lines, which updates the requesting peripheral about the status of their request by the CPU. These lines can also act as strobe lines for the requesting devices.</a:t>
            </a:r>
            <a:endParaRPr lang="en-US" sz="1600" dirty="0">
              <a:solidFill>
                <a:srgbClr val="002060"/>
              </a:solidFill>
              <a:latin typeface="Calibri" panose="020F0502020204030204" pitchFamily="34" charset="0"/>
              <a:cs typeface="Times New Roman" panose="02020603050405020304" pitchFamily="18" charset="0"/>
            </a:endParaRPr>
          </a:p>
          <a:p>
            <a:pPr>
              <a:lnSpc>
                <a:spcPct val="114000"/>
              </a:lnSpc>
              <a:spcAft>
                <a:spcPts val="0"/>
              </a:spcAft>
            </a:pPr>
            <a:r>
              <a:rPr lang="en-US"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a:t>
            </a:r>
            <a:r>
              <a:rPr lang="en-US" baseline="-250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o</a:t>
            </a:r>
            <a:r>
              <a:rPr lang="en-US"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 D</a:t>
            </a:r>
            <a:r>
              <a:rPr lang="en-US" baseline="-250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7</a:t>
            </a:r>
            <a:endParaRPr lang="en-US" sz="1600" dirty="0">
              <a:solidFill>
                <a:srgbClr val="C00000"/>
              </a:solidFill>
              <a:latin typeface="Calibri" panose="020F0502020204030204" pitchFamily="34" charset="0"/>
              <a:cs typeface="Times New Roman" panose="02020603050405020304" pitchFamily="18" charset="0"/>
            </a:endParaRPr>
          </a:p>
          <a:p>
            <a:pPr algn="just">
              <a:lnSpc>
                <a:spcPct val="114000"/>
              </a:lnSpc>
              <a:spcBef>
                <a:spcPts val="600"/>
              </a:spcBef>
              <a:spcAft>
                <a:spcPts val="720"/>
              </a:spcAft>
            </a:pPr>
            <a:r>
              <a:rPr lang="en-US" dirty="0">
                <a:solidFill>
                  <a:srgbClr val="7030A0"/>
                </a:solidFill>
                <a:latin typeface="Arial" panose="020B0604020202020204" pitchFamily="34" charset="0"/>
                <a:ea typeface="Times New Roman" panose="02020603050405020304" pitchFamily="18" charset="0"/>
                <a:cs typeface="Times New Roman" panose="02020603050405020304" pitchFamily="18" charset="0"/>
              </a:rPr>
              <a:t>These are bidirectional, data lines which are used to interface the system bus with the internal data bus of DMA controller. In the Slave mode, it carries command words to 8257 and status word from 8257. In the master mode, these lines are used to send higher byte of the generated address to the latch. This address is further latched using ADSTB signal.</a:t>
            </a:r>
            <a:endParaRPr lang="en-US" sz="1600" dirty="0">
              <a:solidFill>
                <a:srgbClr val="7030A0"/>
              </a:solidFill>
              <a:effectLst/>
              <a:latin typeface="Calibri" panose="020F0502020204030204" pitchFamily="34" charset="0"/>
              <a:cs typeface="Times New Roman" panose="02020603050405020304" pitchFamily="18" charset="0"/>
            </a:endParaRPr>
          </a:p>
        </p:txBody>
      </p:sp>
      <p:sp>
        <p:nvSpPr>
          <p:cNvPr id="5" name="Rectangle 4"/>
          <p:cNvSpPr/>
          <p:nvPr/>
        </p:nvSpPr>
        <p:spPr>
          <a:xfrm>
            <a:off x="735875" y="4719102"/>
            <a:ext cx="10641874" cy="1943224"/>
          </a:xfrm>
          <a:prstGeom prst="rect">
            <a:avLst/>
          </a:prstGeom>
        </p:spPr>
        <p:txBody>
          <a:bodyPr wrap="square">
            <a:spAutoFit/>
          </a:bodyPr>
          <a:lstStyle/>
          <a:p>
            <a:pPr>
              <a:lnSpc>
                <a:spcPct val="114000"/>
              </a:lnSpc>
              <a:spcAft>
                <a:spcPts val="0"/>
              </a:spcAft>
            </a:pPr>
            <a:r>
              <a:rPr lang="en-US"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IOR</a:t>
            </a:r>
            <a:endParaRPr lang="en-US" sz="1600" dirty="0">
              <a:solidFill>
                <a:srgbClr val="C00000"/>
              </a:solidFill>
              <a:latin typeface="Calibri" panose="020F0502020204030204" pitchFamily="34" charset="0"/>
              <a:cs typeface="Times New Roman" panose="02020603050405020304" pitchFamily="18" charset="0"/>
            </a:endParaRPr>
          </a:p>
          <a:p>
            <a:pPr algn="just">
              <a:lnSpc>
                <a:spcPct val="114000"/>
              </a:lnSpc>
              <a:spcBef>
                <a:spcPts val="600"/>
              </a:spcBef>
              <a:spcAft>
                <a:spcPts val="720"/>
              </a:spcAft>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It is an active-low bidirectional </a:t>
            </a:r>
            <a:r>
              <a:rPr lang="en-US" dirty="0" err="1">
                <a:solidFill>
                  <a:srgbClr val="00B050"/>
                </a:solidFill>
                <a:latin typeface="Arial" panose="020B0604020202020204" pitchFamily="34" charset="0"/>
                <a:ea typeface="Times New Roman" panose="02020603050405020304" pitchFamily="18" charset="0"/>
                <a:cs typeface="Times New Roman" panose="02020603050405020304" pitchFamily="18" charset="0"/>
              </a:rPr>
              <a:t>tri-state</a:t>
            </a: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 input line, which is used by the CPU to read internal registers of 8257 in the Slave mode. In the master mode, it is used to read data from the peripheral devices during a memory write cycle.</a:t>
            </a:r>
            <a:endParaRPr lang="en-US" sz="1600" dirty="0">
              <a:solidFill>
                <a:srgbClr val="00B050"/>
              </a:solidFill>
              <a:latin typeface="Calibri" panose="020F0502020204030204" pitchFamily="34" charset="0"/>
              <a:cs typeface="Times New Roman" panose="02020603050405020304" pitchFamily="18" charset="0"/>
            </a:endParaRPr>
          </a:p>
          <a:p>
            <a:pPr>
              <a:lnSpc>
                <a:spcPct val="114000"/>
              </a:lnSpc>
              <a:spcBef>
                <a:spcPts val="0"/>
              </a:spcBef>
              <a:spcAft>
                <a:spcPts val="0"/>
              </a:spcAft>
            </a:pPr>
            <a:endParaRPr lang="en-US" dirty="0">
              <a:latin typeface="Times New Roman" panose="02020603050405020304" pitchFamily="18" charset="0"/>
            </a:endParaRPr>
          </a:p>
        </p:txBody>
      </p:sp>
    </p:spTree>
    <p:extLst>
      <p:ext uri="{BB962C8B-B14F-4D97-AF65-F5344CB8AC3E}">
        <p14:creationId xmlns:p14="http://schemas.microsoft.com/office/powerpoint/2010/main" val="30361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119" y="0"/>
            <a:ext cx="11295017" cy="1421287"/>
          </a:xfrm>
          <a:prstGeom prst="rect">
            <a:avLst/>
          </a:prstGeom>
        </p:spPr>
        <p:txBody>
          <a:bodyPr wrap="square">
            <a:spAutoFit/>
          </a:bodyPr>
          <a:lstStyle/>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IOW</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B050"/>
                </a:solidFill>
                <a:latin typeface="Arial" panose="020B0604020202020204" pitchFamily="34" charset="0"/>
                <a:ea typeface="Times New Roman" panose="02020603050405020304" pitchFamily="18" charset="0"/>
              </a:rPr>
              <a:t>It is an active low bi-direction </a:t>
            </a:r>
            <a:r>
              <a:rPr lang="en-US" dirty="0" err="1">
                <a:solidFill>
                  <a:srgbClr val="00B050"/>
                </a:solidFill>
                <a:latin typeface="Arial" panose="020B0604020202020204" pitchFamily="34" charset="0"/>
                <a:ea typeface="Times New Roman" panose="02020603050405020304" pitchFamily="18" charset="0"/>
              </a:rPr>
              <a:t>tri-state</a:t>
            </a:r>
            <a:r>
              <a:rPr lang="en-US" dirty="0">
                <a:solidFill>
                  <a:srgbClr val="00B050"/>
                </a:solidFill>
                <a:latin typeface="Arial" panose="020B0604020202020204" pitchFamily="34" charset="0"/>
                <a:ea typeface="Times New Roman" panose="02020603050405020304" pitchFamily="18" charset="0"/>
              </a:rPr>
              <a:t> line, which is used to load the contents of the data bus to the 8-bit mode register or upper/lower byte of a 16-bit DMA address register or terminal count register. In the master mode, it is used to load the data to the peripheral devices during DMA memory read cycle.</a:t>
            </a:r>
            <a:endParaRPr lang="en-IN" dirty="0">
              <a:solidFill>
                <a:srgbClr val="00B050"/>
              </a:solidFill>
            </a:endParaRPr>
          </a:p>
        </p:txBody>
      </p:sp>
      <p:sp>
        <p:nvSpPr>
          <p:cNvPr id="5" name="Rectangle 4"/>
          <p:cNvSpPr/>
          <p:nvPr/>
        </p:nvSpPr>
        <p:spPr>
          <a:xfrm>
            <a:off x="518158" y="1421287"/>
            <a:ext cx="11295017" cy="4292457"/>
          </a:xfrm>
          <a:prstGeom prst="rect">
            <a:avLst/>
          </a:prstGeom>
        </p:spPr>
        <p:txBody>
          <a:bodyPr wrap="square">
            <a:spAutoFit/>
          </a:bodyPr>
          <a:lstStyle/>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CLK</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is a clock frequency signal which is required for the internal operation of 8257.</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RESET</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This signal is used to RESET the DMA controller by disabling all the DMA channels.</a:t>
            </a:r>
            <a:endParaRPr lang="en-US" dirty="0">
              <a:latin typeface="Times New Roman" panose="02020603050405020304" pitchFamily="18" charset="0"/>
            </a:endParaRPr>
          </a:p>
          <a:p>
            <a:pPr>
              <a:lnSpc>
                <a:spcPct val="114000"/>
              </a:lnSpc>
              <a:spcBef>
                <a:spcPts val="0"/>
              </a:spcBef>
              <a:spcAft>
                <a:spcPts val="0"/>
              </a:spcAft>
            </a:pPr>
            <a:r>
              <a:rPr lang="en-US" sz="2400" dirty="0" err="1">
                <a:solidFill>
                  <a:srgbClr val="C00000"/>
                </a:solidFill>
                <a:latin typeface="Arial" panose="020B0604020202020204" pitchFamily="34" charset="0"/>
                <a:ea typeface="SimSun" panose="02010600030101010101" pitchFamily="2" charset="-122"/>
                <a:cs typeface="Times New Roman" panose="02020603050405020304" pitchFamily="18" charset="0"/>
              </a:rPr>
              <a:t>A</a:t>
            </a:r>
            <a:r>
              <a:rPr lang="en-US" baseline="-25000" dirty="0" err="1">
                <a:solidFill>
                  <a:srgbClr val="C00000"/>
                </a:solidFill>
                <a:latin typeface="Arial" panose="020B0604020202020204" pitchFamily="34" charset="0"/>
                <a:ea typeface="SimSun" panose="02010600030101010101" pitchFamily="2" charset="-122"/>
                <a:cs typeface="Times New Roman" panose="02020603050405020304" pitchFamily="18" charset="0"/>
              </a:rPr>
              <a:t>o</a:t>
            </a: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 - A</a:t>
            </a:r>
            <a:r>
              <a:rPr lang="en-US" baseline="-25000" dirty="0">
                <a:solidFill>
                  <a:srgbClr val="C00000"/>
                </a:solidFill>
                <a:latin typeface="Arial" panose="020B0604020202020204" pitchFamily="34" charset="0"/>
                <a:ea typeface="SimSun" panose="02010600030101010101" pitchFamily="2" charset="-122"/>
                <a:cs typeface="Times New Roman" panose="02020603050405020304" pitchFamily="18" charset="0"/>
              </a:rPr>
              <a:t>3</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These are the four least significant address lines. In the slave mode, they act as an input, which selects one of the registers to be read or written. In the master mode, they are the four least significant memory address output lines generated by 8257.</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CS</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is an active-low chip select line. In the Slave mode, it enables the read/write operations to/from 8257. In the master mode, it disables the read/write operations to/from 8257.</a:t>
            </a:r>
            <a:endParaRPr lang="en-US" dirty="0">
              <a:latin typeface="Times New Roman" panose="02020603050405020304" pitchFamily="18" charset="0"/>
            </a:endParaRPr>
          </a:p>
        </p:txBody>
      </p:sp>
    </p:spTree>
    <p:extLst>
      <p:ext uri="{BB962C8B-B14F-4D97-AF65-F5344CB8AC3E}">
        <p14:creationId xmlns:p14="http://schemas.microsoft.com/office/powerpoint/2010/main" val="337923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246" y="453167"/>
            <a:ext cx="11399520" cy="4850353"/>
          </a:xfrm>
          <a:prstGeom prst="rect">
            <a:avLst/>
          </a:prstGeom>
        </p:spPr>
        <p:txBody>
          <a:bodyPr wrap="square">
            <a:spAutoFit/>
          </a:bodyPr>
          <a:lstStyle/>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ADST</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This signal is used to convert the higher byte of the memory address generated by the DMA controller into the latches.</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AEN</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This signal is used to disable the address bus/data bus.</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TC</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stands for ‘Terminal Count’, which indicates the present DMA cycle to the present peripheral devices.</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MARK</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The mark will be activated after each 128 cycles or integral multiples of it from the beginning. It indicates the current DMA cycle is the 128th cycle since the previous MARK output to the selected peripheral device.</a:t>
            </a:r>
            <a:endParaRPr lang="en-US" dirty="0">
              <a:latin typeface="Times New Roman" panose="02020603050405020304" pitchFamily="18" charset="0"/>
            </a:endParaRPr>
          </a:p>
          <a:p>
            <a:pPr>
              <a:lnSpc>
                <a:spcPct val="114000"/>
              </a:lnSpc>
              <a:spcBef>
                <a:spcPts val="0"/>
              </a:spcBef>
              <a:spcAft>
                <a:spcPts val="0"/>
              </a:spcAft>
            </a:pPr>
            <a:r>
              <a:rPr lang="en-US" sz="2400" dirty="0" err="1">
                <a:solidFill>
                  <a:srgbClr val="C00000"/>
                </a:solidFill>
                <a:latin typeface="Arial" panose="020B0604020202020204" pitchFamily="34" charset="0"/>
                <a:ea typeface="SimSun" panose="02010600030101010101" pitchFamily="2" charset="-122"/>
                <a:cs typeface="Times New Roman" panose="02020603050405020304" pitchFamily="18" charset="0"/>
              </a:rPr>
              <a:t>V</a:t>
            </a:r>
            <a:r>
              <a:rPr lang="en-US" baseline="-25000" dirty="0" err="1">
                <a:solidFill>
                  <a:srgbClr val="C00000"/>
                </a:solidFill>
                <a:latin typeface="Arial" panose="020B0604020202020204" pitchFamily="34" charset="0"/>
                <a:ea typeface="SimSun" panose="02010600030101010101" pitchFamily="2" charset="-122"/>
                <a:cs typeface="Times New Roman" panose="02020603050405020304" pitchFamily="18" charset="0"/>
              </a:rPr>
              <a:t>cc</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is the power signal which is required for the operation of the circuit.</a:t>
            </a:r>
            <a:endParaRPr lang="en-US" dirty="0">
              <a:latin typeface="Times New Roman" panose="02020603050405020304" pitchFamily="18" charset="0"/>
            </a:endParaRPr>
          </a:p>
        </p:txBody>
      </p:sp>
    </p:spTree>
    <p:extLst>
      <p:ext uri="{BB962C8B-B14F-4D97-AF65-F5344CB8AC3E}">
        <p14:creationId xmlns:p14="http://schemas.microsoft.com/office/powerpoint/2010/main" val="158420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805" y="0"/>
            <a:ext cx="11412583" cy="2873735"/>
          </a:xfrm>
          <a:prstGeom prst="rect">
            <a:avLst/>
          </a:prstGeom>
        </p:spPr>
        <p:txBody>
          <a:bodyPr wrap="square">
            <a:spAutoFit/>
          </a:bodyPr>
          <a:lstStyle/>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A</a:t>
            </a:r>
            <a:r>
              <a:rPr lang="en-US" baseline="-25000" dirty="0">
                <a:solidFill>
                  <a:srgbClr val="C00000"/>
                </a:solidFill>
                <a:latin typeface="Arial" panose="020B0604020202020204" pitchFamily="34" charset="0"/>
                <a:ea typeface="SimSun" panose="02010600030101010101" pitchFamily="2" charset="-122"/>
                <a:cs typeface="Times New Roman" panose="02020603050405020304" pitchFamily="18" charset="0"/>
              </a:rPr>
              <a:t>4</a:t>
            </a: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 - A</a:t>
            </a:r>
            <a:r>
              <a:rPr lang="en-US" baseline="-25000" dirty="0">
                <a:solidFill>
                  <a:srgbClr val="C00000"/>
                </a:solidFill>
                <a:latin typeface="Arial" panose="020B0604020202020204" pitchFamily="34" charset="0"/>
                <a:ea typeface="SimSun" panose="02010600030101010101" pitchFamily="2" charset="-122"/>
                <a:cs typeface="Times New Roman" panose="02020603050405020304" pitchFamily="18" charset="0"/>
              </a:rPr>
              <a:t>7</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These are the higher nibble of the lower byte address generated by DMA in the master mode.</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READY</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is an active-high asynchronous input signal, which makes DMA ready by inserting wait states.</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HRQ</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This signal is used to receive the hold request signal from the output device. In the slave mode, it is connected with a DRQ input line 8257. In Master mode, it is connected with HOLD input of the CPU.</a:t>
            </a:r>
            <a:endParaRPr lang="en-US" dirty="0">
              <a:latin typeface="Times New Roman" panose="02020603050405020304" pitchFamily="18" charset="0"/>
            </a:endParaRPr>
          </a:p>
        </p:txBody>
      </p:sp>
      <p:sp>
        <p:nvSpPr>
          <p:cNvPr id="5" name="Rectangle 4"/>
          <p:cNvSpPr/>
          <p:nvPr/>
        </p:nvSpPr>
        <p:spPr>
          <a:xfrm>
            <a:off x="513805" y="2873735"/>
            <a:ext cx="11151326" cy="3427733"/>
          </a:xfrm>
          <a:prstGeom prst="rect">
            <a:avLst/>
          </a:prstGeom>
        </p:spPr>
        <p:txBody>
          <a:bodyPr wrap="square">
            <a:spAutoFit/>
          </a:bodyPr>
          <a:lstStyle/>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HLDA</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is the hold acknowledgement signal which indicates the DMA controller that the bus has been granted to the requesting peripheral by the CPU when it is set to 1.</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MEMR</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is the low memory read signal, which is used to read the data from the addressed memory locations during DMA read cycles.</a:t>
            </a:r>
            <a:endParaRPr lang="en-US" dirty="0">
              <a:latin typeface="Times New Roman" panose="02020603050405020304" pitchFamily="18" charset="0"/>
            </a:endParaRPr>
          </a:p>
          <a:p>
            <a:pPr>
              <a:lnSpc>
                <a:spcPct val="114000"/>
              </a:lnSpc>
              <a:spcBef>
                <a:spcPts val="0"/>
              </a:spcBef>
              <a:spcAft>
                <a:spcPts val="0"/>
              </a:spcAft>
            </a:pPr>
            <a:r>
              <a:rPr lang="en-US" sz="2400" dirty="0">
                <a:solidFill>
                  <a:srgbClr val="C00000"/>
                </a:solidFill>
                <a:latin typeface="Arial" panose="020B0604020202020204" pitchFamily="34" charset="0"/>
                <a:ea typeface="SimSun" panose="02010600030101010101" pitchFamily="2" charset="-122"/>
                <a:cs typeface="Times New Roman" panose="02020603050405020304" pitchFamily="18" charset="0"/>
              </a:rPr>
              <a:t>MEMW</a:t>
            </a:r>
            <a:endParaRPr lang="en-US" sz="1600" b="1" dirty="0">
              <a:solidFill>
                <a:srgbClr val="C00000"/>
              </a:solidFill>
              <a:latin typeface="Cambria" panose="02040503050406030204" pitchFamily="18" charset="0"/>
              <a:ea typeface="SimSun" panose="02010600030101010101" pitchFamily="2" charset="-122"/>
              <a:cs typeface="Times New Roman" panose="02020603050405020304" pitchFamily="18" charset="0"/>
            </a:endParaRPr>
          </a:p>
          <a:p>
            <a:pPr algn="just">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rPr>
              <a:t>It is the active-low three state signal which is used to write the data to the addressed memory location during DMA write operation.</a:t>
            </a:r>
            <a:endParaRPr lang="en-US" dirty="0">
              <a:latin typeface="Times New Roman" panose="02020603050405020304" pitchFamily="18" charset="0"/>
            </a:endParaRPr>
          </a:p>
        </p:txBody>
      </p:sp>
    </p:spTree>
    <p:extLst>
      <p:ext uri="{BB962C8B-B14F-4D97-AF65-F5344CB8AC3E}">
        <p14:creationId xmlns:p14="http://schemas.microsoft.com/office/powerpoint/2010/main" val="25923103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4068" y="127504"/>
            <a:ext cx="7310845" cy="369332"/>
          </a:xfrm>
          <a:prstGeom prst="rect">
            <a:avLst/>
          </a:prstGeom>
        </p:spPr>
        <p:txBody>
          <a:bodyPr wrap="square">
            <a:spAutoFit/>
          </a:bodyPr>
          <a:lstStyle/>
          <a:p>
            <a:r>
              <a:rPr lang="en-IN" b="1" dirty="0">
                <a:solidFill>
                  <a:srgbClr val="C00000"/>
                </a:solidFill>
                <a:latin typeface="Times-Bold"/>
              </a:rPr>
              <a:t>ANALOG TO DIGITAL CONVERTER (ADC 0808) </a:t>
            </a:r>
            <a:endParaRPr lang="en-IN" dirty="0">
              <a:solidFill>
                <a:srgbClr val="C00000"/>
              </a:solidFill>
            </a:endParaRPr>
          </a:p>
        </p:txBody>
      </p:sp>
      <p:sp>
        <p:nvSpPr>
          <p:cNvPr id="5" name="Rectangle 4"/>
          <p:cNvSpPr/>
          <p:nvPr/>
        </p:nvSpPr>
        <p:spPr>
          <a:xfrm>
            <a:off x="781594" y="3469221"/>
            <a:ext cx="10837818" cy="1200329"/>
          </a:xfrm>
          <a:prstGeom prst="rect">
            <a:avLst/>
          </a:prstGeom>
        </p:spPr>
        <p:txBody>
          <a:bodyPr wrap="square">
            <a:spAutoFit/>
          </a:bodyPr>
          <a:lstStyle/>
          <a:p>
            <a:pPr algn="just"/>
            <a:endParaRPr lang="en-US" dirty="0">
              <a:solidFill>
                <a:srgbClr val="000000"/>
              </a:solidFill>
              <a:latin typeface="Times-Roman"/>
            </a:endParaRPr>
          </a:p>
          <a:p>
            <a:pPr algn="just"/>
            <a:r>
              <a:rPr lang="en-US" dirty="0">
                <a:solidFill>
                  <a:srgbClr val="000000"/>
                </a:solidFill>
                <a:latin typeface="Symbol" panose="05050102010706020507" pitchFamily="18" charset="2"/>
              </a:rPr>
              <a:t> </a:t>
            </a:r>
            <a:r>
              <a:rPr lang="en-US" dirty="0">
                <a:solidFill>
                  <a:srgbClr val="92D050"/>
                </a:solidFill>
                <a:latin typeface="Times-Roman"/>
              </a:rPr>
              <a:t>One technique involves comparing a given analog signal with the internally generated equivalent signal. This group includes Successive approximation Register, counter and flash type converters. It is used </a:t>
            </a:r>
            <a:endParaRPr lang="en-US" dirty="0">
              <a:solidFill>
                <a:srgbClr val="92D050"/>
              </a:solidFill>
            </a:endParaRPr>
          </a:p>
          <a:p>
            <a:pPr algn="just"/>
            <a:r>
              <a:rPr lang="en-US" dirty="0">
                <a:solidFill>
                  <a:srgbClr val="92D050"/>
                </a:solidFill>
                <a:latin typeface="Times-Roman"/>
              </a:rPr>
              <a:t>for data loggers and instrumentation </a:t>
            </a:r>
          </a:p>
        </p:txBody>
      </p:sp>
      <p:sp>
        <p:nvSpPr>
          <p:cNvPr id="6" name="Rectangle 5"/>
          <p:cNvSpPr/>
          <p:nvPr/>
        </p:nvSpPr>
        <p:spPr>
          <a:xfrm>
            <a:off x="853440" y="812331"/>
            <a:ext cx="7937864" cy="665759"/>
          </a:xfrm>
          <a:prstGeom prst="rect">
            <a:avLst/>
          </a:prstGeom>
        </p:spPr>
        <p:txBody>
          <a:bodyPr wrap="square">
            <a:spAutoFit/>
          </a:bodyPr>
          <a:lstStyle/>
          <a:p>
            <a:pPr algn="just"/>
            <a:r>
              <a:rPr lang="en-US" dirty="0">
                <a:solidFill>
                  <a:srgbClr val="00B050"/>
                </a:solidFill>
                <a:latin typeface="Times-Roman"/>
              </a:rPr>
              <a:t>The process of conversion of analog signal to digital signal is referred to as </a:t>
            </a:r>
            <a:endParaRPr lang="en-US" dirty="0">
              <a:solidFill>
                <a:srgbClr val="00B050"/>
              </a:solidFill>
            </a:endParaRPr>
          </a:p>
          <a:p>
            <a:pPr algn="just"/>
            <a:r>
              <a:rPr lang="en-US" b="1" dirty="0">
                <a:solidFill>
                  <a:srgbClr val="00B050"/>
                </a:solidFill>
                <a:latin typeface="Times-Bold"/>
              </a:rPr>
              <a:t>analog to digital conversion</a:t>
            </a:r>
            <a:endParaRPr lang="en-IN" dirty="0">
              <a:solidFill>
                <a:srgbClr val="00B050"/>
              </a:solidFill>
            </a:endParaRPr>
          </a:p>
        </p:txBody>
      </p:sp>
      <p:sp>
        <p:nvSpPr>
          <p:cNvPr id="7" name="Rectangle 6"/>
          <p:cNvSpPr/>
          <p:nvPr/>
        </p:nvSpPr>
        <p:spPr>
          <a:xfrm>
            <a:off x="794657" y="1583256"/>
            <a:ext cx="9583783" cy="646331"/>
          </a:xfrm>
          <a:prstGeom prst="rect">
            <a:avLst/>
          </a:prstGeom>
        </p:spPr>
        <p:txBody>
          <a:bodyPr wrap="square">
            <a:spAutoFit/>
          </a:bodyPr>
          <a:lstStyle/>
          <a:p>
            <a:pPr algn="just"/>
            <a:r>
              <a:rPr lang="en-US" dirty="0">
                <a:solidFill>
                  <a:srgbClr val="0070C0"/>
                </a:solidFill>
                <a:latin typeface="Times-Roman"/>
              </a:rPr>
              <a:t>The system used for realizing this conversion is referred to as an analog-to-digital converter (A/D converter or ADC). </a:t>
            </a:r>
          </a:p>
        </p:txBody>
      </p:sp>
      <p:sp>
        <p:nvSpPr>
          <p:cNvPr id="8" name="Rectangle 7"/>
          <p:cNvSpPr/>
          <p:nvPr/>
        </p:nvSpPr>
        <p:spPr>
          <a:xfrm>
            <a:off x="794657" y="2612559"/>
            <a:ext cx="10811692" cy="646331"/>
          </a:xfrm>
          <a:prstGeom prst="rect">
            <a:avLst/>
          </a:prstGeom>
        </p:spPr>
        <p:txBody>
          <a:bodyPr wrap="square">
            <a:spAutoFit/>
          </a:bodyPr>
          <a:lstStyle/>
          <a:p>
            <a:pPr algn="just"/>
            <a:r>
              <a:rPr lang="en-US" dirty="0">
                <a:solidFill>
                  <a:srgbClr val="FF0000"/>
                </a:solidFill>
                <a:latin typeface="Times-Roman"/>
              </a:rPr>
              <a:t>The A/D conversion is a quantizing process where by an analog signal is represented by equivalent binary states. A/D converter can be classified into two groups based on conversion technique. </a:t>
            </a:r>
            <a:endParaRPr lang="en-US" dirty="0">
              <a:solidFill>
                <a:srgbClr val="FF0000"/>
              </a:solidFill>
            </a:endParaRPr>
          </a:p>
        </p:txBody>
      </p:sp>
      <p:sp>
        <p:nvSpPr>
          <p:cNvPr id="10" name="Rectangle 9"/>
          <p:cNvSpPr/>
          <p:nvPr/>
        </p:nvSpPr>
        <p:spPr>
          <a:xfrm>
            <a:off x="853440" y="5090212"/>
            <a:ext cx="10694126" cy="923330"/>
          </a:xfrm>
          <a:prstGeom prst="rect">
            <a:avLst/>
          </a:prstGeom>
        </p:spPr>
        <p:txBody>
          <a:bodyPr wrap="square">
            <a:spAutoFit/>
          </a:bodyPr>
          <a:lstStyle/>
          <a:p>
            <a:pPr algn="just"/>
            <a:r>
              <a:rPr lang="en-US" sz="1400" dirty="0">
                <a:solidFill>
                  <a:srgbClr val="7030A0"/>
                </a:solidFill>
                <a:latin typeface="Symbol" panose="05050102010706020507" pitchFamily="18" charset="2"/>
              </a:rPr>
              <a:t> </a:t>
            </a:r>
            <a:r>
              <a:rPr lang="en-US" dirty="0">
                <a:solidFill>
                  <a:srgbClr val="7030A0"/>
                </a:solidFill>
                <a:latin typeface="Times-Roman"/>
              </a:rPr>
              <a:t>The second technique involves changing an analog signal into time or frequency and comparing these new parameters to known values. This group includes Integrator and Voltage to Frequency Converters. It is used in digital meters, panel meters and monitoring system</a:t>
            </a:r>
            <a:endParaRPr lang="en-IN" dirty="0">
              <a:solidFill>
                <a:srgbClr val="7030A0"/>
              </a:solidFill>
            </a:endParaRPr>
          </a:p>
        </p:txBody>
      </p:sp>
    </p:spTree>
    <p:extLst>
      <p:ext uri="{BB962C8B-B14F-4D97-AF65-F5344CB8AC3E}">
        <p14:creationId xmlns:p14="http://schemas.microsoft.com/office/powerpoint/2010/main" val="169330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1621" y="3248272"/>
            <a:ext cx="11312435" cy="2431115"/>
          </a:xfrm>
          <a:prstGeom prst="rect">
            <a:avLst/>
          </a:prstGeom>
        </p:spPr>
        <p:txBody>
          <a:bodyPr wrap="square">
            <a:spAutoFit/>
          </a:bodyPr>
          <a:lstStyle/>
          <a:p>
            <a:pPr marL="19050" marR="19050" algn="just">
              <a:lnSpc>
                <a:spcPct val="114000"/>
              </a:lnSpc>
              <a:spcBef>
                <a:spcPts val="150"/>
              </a:spcBef>
              <a:spcAft>
                <a:spcPts val="750"/>
              </a:spcAft>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Let us see some good features of ADC 0808/0809</a:t>
            </a:r>
            <a:endParaRPr lang="en-US" sz="1600" dirty="0">
              <a:solidFill>
                <a:srgbClr val="FF000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The conversion speed is much higher</a:t>
            </a:r>
            <a:endParaRPr lang="en-US" sz="1200" dirty="0">
              <a:solidFill>
                <a:srgbClr val="FF000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The accuracy is also high</a:t>
            </a:r>
            <a:endParaRPr lang="en-US" sz="1200" dirty="0">
              <a:solidFill>
                <a:srgbClr val="FF000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It has minimal temperature dependence</a:t>
            </a:r>
            <a:endParaRPr lang="en-US" sz="1200" dirty="0">
              <a:solidFill>
                <a:srgbClr val="FF000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Excellent long term accuracy and repeatability</a:t>
            </a:r>
            <a:endParaRPr lang="en-US" sz="1200" dirty="0">
              <a:solidFill>
                <a:srgbClr val="FF0000"/>
              </a:solidFill>
              <a:latin typeface="Calibri" panose="020F0502020204030204" pitchFamily="34" charset="0"/>
              <a:cs typeface="Times New Roman" panose="02020603050405020304" pitchFamily="18" charset="0"/>
            </a:endParaRPr>
          </a:p>
          <a:p>
            <a:pPr marL="342900" lvl="0" indent="-342900" algn="just">
              <a:lnSpc>
                <a:spcPct val="114000"/>
              </a:lnSpc>
              <a:spcAft>
                <a:spcPts val="0"/>
              </a:spcAft>
              <a:buFont typeface="Symbol" panose="05050102010706020507" pitchFamily="18" charset="2"/>
              <a:buChar char=""/>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Less power consumption</a:t>
            </a:r>
            <a:endParaRPr lang="en-US" sz="1200" dirty="0">
              <a:solidFill>
                <a:srgbClr val="FF0000"/>
              </a:solidFill>
              <a:latin typeface="Calibri" panose="020F0502020204030204" pitchFamily="34" charset="0"/>
              <a:cs typeface="Times New Roman" panose="02020603050405020304" pitchFamily="18" charset="0"/>
            </a:endParaRPr>
          </a:p>
          <a:p>
            <a:pPr marL="19050" marR="19050" algn="just">
              <a:lnSpc>
                <a:spcPct val="114000"/>
              </a:lnSpc>
              <a:spcBef>
                <a:spcPts val="150"/>
              </a:spcBef>
              <a:spcAft>
                <a:spcPts val="750"/>
              </a:spcAft>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The functional block diagram of this chip is like this</a:t>
            </a:r>
            <a:endParaRPr lang="en-US" sz="1600" dirty="0">
              <a:solidFill>
                <a:srgbClr val="FF0000"/>
              </a:solidFill>
              <a:effectLst/>
              <a:latin typeface="Calibri" panose="020F0502020204030204" pitchFamily="34" charset="0"/>
              <a:cs typeface="Times New Roman" panose="02020603050405020304" pitchFamily="18" charset="0"/>
            </a:endParaRPr>
          </a:p>
        </p:txBody>
      </p:sp>
      <p:sp>
        <p:nvSpPr>
          <p:cNvPr id="5" name="Rectangle 4"/>
          <p:cNvSpPr/>
          <p:nvPr/>
        </p:nvSpPr>
        <p:spPr>
          <a:xfrm>
            <a:off x="391885" y="226105"/>
            <a:ext cx="2881943" cy="388311"/>
          </a:xfrm>
          <a:prstGeom prst="rect">
            <a:avLst/>
          </a:prstGeom>
        </p:spPr>
        <p:txBody>
          <a:bodyPr wrap="none">
            <a:spAutoFit/>
          </a:bodyPr>
          <a:lstStyle/>
          <a:p>
            <a:pPr>
              <a:lnSpc>
                <a:spcPct val="114000"/>
              </a:lnSpc>
              <a:spcBef>
                <a:spcPts val="1650"/>
              </a:spcBef>
              <a:spcAft>
                <a:spcPts val="0"/>
              </a:spcAft>
            </a:pPr>
            <a:r>
              <a:rPr lang="en-US"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ADC 0808/0809 Chip</a:t>
            </a:r>
            <a:endParaRPr lang="en-US" sz="1200" dirty="0">
              <a:solidFill>
                <a:srgbClr val="C00000"/>
              </a:solidFill>
              <a:latin typeface="Calibri" panose="020F0502020204030204" pitchFamily="34" charset="0"/>
              <a:cs typeface="Times New Roman" panose="02020603050405020304" pitchFamily="18" charset="0"/>
            </a:endParaRPr>
          </a:p>
        </p:txBody>
      </p:sp>
      <p:sp>
        <p:nvSpPr>
          <p:cNvPr id="6" name="Rectangle 5"/>
          <p:cNvSpPr/>
          <p:nvPr/>
        </p:nvSpPr>
        <p:spPr>
          <a:xfrm>
            <a:off x="391885" y="634230"/>
            <a:ext cx="11560629" cy="723916"/>
          </a:xfrm>
          <a:prstGeom prst="rect">
            <a:avLst/>
          </a:prstGeom>
        </p:spPr>
        <p:txBody>
          <a:bodyPr wrap="square">
            <a:spAutoFit/>
          </a:bodyPr>
          <a:lstStyle/>
          <a:p>
            <a:pPr marL="19050" marR="19050" algn="just">
              <a:lnSpc>
                <a:spcPct val="114000"/>
              </a:lnSpc>
              <a:spcBef>
                <a:spcPts val="150"/>
              </a:spcBef>
              <a:spcAft>
                <a:spcPts val="750"/>
              </a:spcAft>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The ADC 0808/0809 is an 8-bit analog to digital converter. It has 8 channel multiplexer to interface with the microprocessor.</a:t>
            </a:r>
            <a:endParaRPr lang="en-US" sz="1600" dirty="0">
              <a:solidFill>
                <a:srgbClr val="00B050"/>
              </a:solidFill>
              <a:latin typeface="Calibri" panose="020F0502020204030204" pitchFamily="34" charset="0"/>
              <a:cs typeface="Times New Roman" panose="02020603050405020304" pitchFamily="18" charset="0"/>
            </a:endParaRPr>
          </a:p>
        </p:txBody>
      </p:sp>
      <p:sp>
        <p:nvSpPr>
          <p:cNvPr id="7" name="Rectangle 6"/>
          <p:cNvSpPr/>
          <p:nvPr/>
        </p:nvSpPr>
        <p:spPr>
          <a:xfrm>
            <a:off x="435130" y="1443105"/>
            <a:ext cx="11398926" cy="646331"/>
          </a:xfrm>
          <a:prstGeom prst="rect">
            <a:avLst/>
          </a:prstGeom>
        </p:spPr>
        <p:txBody>
          <a:bodyPr wrap="square">
            <a:spAutoFit/>
          </a:bodyPr>
          <a:lstStyle/>
          <a:p>
            <a:r>
              <a:rPr lang="en-US"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This chip is popular and widely used ADC. ADC 0808/0809 is a monolithic CMOS device. This device uses successive approximation technique to convert analog signal to digital form. </a:t>
            </a:r>
            <a:endParaRPr lang="en-IN" dirty="0">
              <a:solidFill>
                <a:srgbClr val="002060"/>
              </a:solidFill>
            </a:endParaRPr>
          </a:p>
        </p:txBody>
      </p:sp>
      <p:sp>
        <p:nvSpPr>
          <p:cNvPr id="8" name="Rectangle 7"/>
          <p:cNvSpPr/>
          <p:nvPr/>
        </p:nvSpPr>
        <p:spPr>
          <a:xfrm>
            <a:off x="515981" y="2306896"/>
            <a:ext cx="11136088" cy="723916"/>
          </a:xfrm>
          <a:prstGeom prst="rect">
            <a:avLst/>
          </a:prstGeom>
        </p:spPr>
        <p:txBody>
          <a:bodyPr wrap="square">
            <a:spAutoFit/>
          </a:bodyPr>
          <a:lstStyle/>
          <a:p>
            <a:pPr marL="19050" marR="19050" algn="just">
              <a:lnSpc>
                <a:spcPct val="114000"/>
              </a:lnSpc>
              <a:spcBef>
                <a:spcPts val="150"/>
              </a:spcBef>
              <a:spcAft>
                <a:spcPts val="750"/>
              </a:spcAft>
            </a:pPr>
            <a:r>
              <a:rPr lang="en-US" dirty="0">
                <a:solidFill>
                  <a:srgbClr val="7030A0"/>
                </a:solidFill>
                <a:latin typeface="Arial" panose="020B0604020202020204" pitchFamily="34" charset="0"/>
                <a:ea typeface="Times New Roman" panose="02020603050405020304" pitchFamily="18" charset="0"/>
                <a:cs typeface="Times New Roman" panose="02020603050405020304" pitchFamily="18" charset="0"/>
              </a:rPr>
              <a:t>One of the main advantage of this chip is that it does not require any external zero and full scale adjustment, only +5V DC supply is sufficient.</a:t>
            </a:r>
            <a:endParaRPr lang="en-US" sz="1600" dirty="0">
              <a:solidFill>
                <a:srgbClr val="7030A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9271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508057" y="641259"/>
            <a:ext cx="6876914" cy="5762376"/>
          </a:xfrm>
          <a:prstGeom prst="rect">
            <a:avLst/>
          </a:prstGeom>
          <a:noFill/>
        </p:spPr>
      </p:pic>
    </p:spTree>
    <p:extLst>
      <p:ext uri="{BB962C8B-B14F-4D97-AF65-F5344CB8AC3E}">
        <p14:creationId xmlns:p14="http://schemas.microsoft.com/office/powerpoint/2010/main" val="26185409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461" y="408125"/>
            <a:ext cx="11020698" cy="723916"/>
          </a:xfrm>
          <a:prstGeom prst="rect">
            <a:avLst/>
          </a:prstGeom>
        </p:spPr>
        <p:txBody>
          <a:bodyPr wrap="square">
            <a:spAutoFit/>
          </a:bodyPr>
          <a:lstStyle/>
          <a:p>
            <a:pPr marL="19050" marR="19050" algn="just">
              <a:lnSpc>
                <a:spcPct val="114000"/>
              </a:lnSpc>
              <a:spcBef>
                <a:spcPts val="150"/>
              </a:spcBef>
              <a:spcAft>
                <a:spcPts val="750"/>
              </a:spcAft>
            </a:pPr>
            <a:r>
              <a:rPr lang="en-US"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To interface the ADC with 8085, we need 8255 Programmable Peripheral Interface chip with it. Let us see the circuit diagram of connecting 8085, 8255 and the ADC converter.</a:t>
            </a:r>
            <a:endParaRPr lang="en-US" sz="1600" dirty="0">
              <a:solidFill>
                <a:srgbClr val="00B050"/>
              </a:solidFill>
              <a:effectLst/>
              <a:latin typeface="Calibri" panose="020F0502020204030204" pitchFamily="34" charset="0"/>
              <a:cs typeface="Times New Roman" panose="02020603050405020304" pitchFamily="18" charset="0"/>
            </a:endParaRPr>
          </a:p>
        </p:txBody>
      </p:sp>
      <p:sp>
        <p:nvSpPr>
          <p:cNvPr id="5" name="Rectangle 4"/>
          <p:cNvSpPr/>
          <p:nvPr/>
        </p:nvSpPr>
        <p:spPr>
          <a:xfrm>
            <a:off x="1010193" y="0"/>
            <a:ext cx="6421438" cy="408125"/>
          </a:xfrm>
          <a:prstGeom prst="rect">
            <a:avLst/>
          </a:prstGeom>
        </p:spPr>
        <p:txBody>
          <a:bodyPr wrap="none">
            <a:spAutoFit/>
          </a:bodyPr>
          <a:lstStyle/>
          <a:p>
            <a:pPr>
              <a:lnSpc>
                <a:spcPct val="114000"/>
              </a:lnSpc>
              <a:spcBef>
                <a:spcPts val="1650"/>
              </a:spcBef>
              <a:spcAft>
                <a:spcPts val="0"/>
              </a:spcAft>
            </a:pPr>
            <a:r>
              <a:rPr lang="en-US"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INTERFACING ADC WITH 8085/8086 MICROPROCESSOR</a:t>
            </a:r>
            <a:endParaRPr lang="en-US" sz="1200" dirty="0">
              <a:solidFill>
                <a:srgbClr val="C00000"/>
              </a:solidFill>
              <a:latin typeface="Calibri" panose="020F0502020204030204" pitchFamily="34" charset="0"/>
              <a:cs typeface="Times New Roman" panose="02020603050405020304"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27461" y="1132041"/>
            <a:ext cx="5848435" cy="3577138"/>
          </a:xfrm>
          <a:prstGeom prst="rect">
            <a:avLst/>
          </a:prstGeom>
          <a:noFill/>
        </p:spPr>
      </p:pic>
      <p:sp>
        <p:nvSpPr>
          <p:cNvPr id="7" name="Rectangle 6"/>
          <p:cNvSpPr/>
          <p:nvPr/>
        </p:nvSpPr>
        <p:spPr>
          <a:xfrm>
            <a:off x="373841" y="4709179"/>
            <a:ext cx="11818159" cy="2115323"/>
          </a:xfrm>
          <a:prstGeom prst="rect">
            <a:avLst/>
          </a:prstGeom>
        </p:spPr>
        <p:txBody>
          <a:bodyPr wrap="square">
            <a:spAutoFit/>
          </a:bodyPr>
          <a:lstStyle/>
          <a:p>
            <a:pPr marL="19050" marR="19050" algn="just">
              <a:lnSpc>
                <a:spcPct val="114000"/>
              </a:lnSpc>
              <a:spcBef>
                <a:spcPts val="150"/>
              </a:spcBef>
              <a:spcAft>
                <a:spcPts val="750"/>
              </a:spcAft>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The </a:t>
            </a:r>
            <a:r>
              <a:rPr lang="en-US" dirty="0" err="1">
                <a:solidFill>
                  <a:srgbClr val="FF0000"/>
                </a:solidFill>
                <a:latin typeface="Arial" panose="020B0604020202020204" pitchFamily="34" charset="0"/>
                <a:ea typeface="Times New Roman" panose="02020603050405020304" pitchFamily="18" charset="0"/>
                <a:cs typeface="Times New Roman" panose="02020603050405020304" pitchFamily="18" charset="0"/>
              </a:rPr>
              <a:t>PortA</a:t>
            </a: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of 8255 chip is used as the input port. The PC</a:t>
            </a:r>
            <a:r>
              <a:rPr lang="en-US" sz="1100" baseline="-25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7</a:t>
            </a: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pin of Port C</a:t>
            </a:r>
            <a:r>
              <a:rPr lang="en-US" sz="1100" baseline="-25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upper</a:t>
            </a: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is connected to the End of Conversion (EOC) Pin of the analog to digital converter. This port is also used as input port. The </a:t>
            </a:r>
            <a:r>
              <a:rPr lang="en-US" dirty="0" err="1">
                <a:solidFill>
                  <a:srgbClr val="FF0000"/>
                </a:solidFill>
                <a:latin typeface="Arial" panose="020B0604020202020204" pitchFamily="34" charset="0"/>
                <a:ea typeface="Times New Roman" panose="02020603050405020304" pitchFamily="18" charset="0"/>
                <a:cs typeface="Times New Roman" panose="02020603050405020304" pitchFamily="18" charset="0"/>
              </a:rPr>
              <a:t>C</a:t>
            </a:r>
            <a:r>
              <a:rPr lang="en-US" sz="1100" baseline="-25000" dirty="0" err="1">
                <a:solidFill>
                  <a:srgbClr val="FF0000"/>
                </a:solidFill>
                <a:latin typeface="Arial" panose="020B0604020202020204" pitchFamily="34" charset="0"/>
                <a:ea typeface="Times New Roman" panose="02020603050405020304" pitchFamily="18" charset="0"/>
                <a:cs typeface="Times New Roman" panose="02020603050405020304" pitchFamily="18" charset="0"/>
              </a:rPr>
              <a:t>lower</a:t>
            </a: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port is used as output port. The PC</a:t>
            </a:r>
            <a:r>
              <a:rPr lang="en-US" sz="1100" baseline="-25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2-0</a:t>
            </a: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lines are connected to three address pins of this chip to select input channels. The PC</a:t>
            </a:r>
            <a:r>
              <a:rPr lang="en-US" sz="1100" baseline="-250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3</a:t>
            </a: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pin is connected to the Start of Conversion (SOC) pin and ALE pin of ADC 0808/0809.</a:t>
            </a:r>
            <a:endParaRPr lang="en-US" sz="1600" dirty="0">
              <a:solidFill>
                <a:srgbClr val="FF0000"/>
              </a:solidFill>
              <a:latin typeface="Calibri" panose="020F0502020204030204" pitchFamily="34" charset="0"/>
              <a:cs typeface="Times New Roman" panose="02020603050405020304" pitchFamily="18" charset="0"/>
            </a:endParaRPr>
          </a:p>
          <a:p>
            <a:pPr marL="19050" marR="19050" algn="just">
              <a:lnSpc>
                <a:spcPct val="114000"/>
              </a:lnSpc>
              <a:spcBef>
                <a:spcPts val="150"/>
              </a:spcBef>
              <a:spcAft>
                <a:spcPts val="750"/>
              </a:spcAft>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Now let us see a program to generate digital signal from analog data. We are using IN0 as input pin, so the pin selection value will be 00H.</a:t>
            </a:r>
            <a:endParaRPr lang="en-US" sz="1600" dirty="0">
              <a:solidFill>
                <a:srgbClr val="FF0000"/>
              </a:solidFill>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47620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658" y="148386"/>
            <a:ext cx="10304929" cy="1019895"/>
          </a:xfrm>
          <a:prstGeom prst="rect">
            <a:avLst/>
          </a:prstGeom>
        </p:spPr>
        <p:txBody>
          <a:bodyPr wrap="square">
            <a:spAutoFit/>
          </a:bodyPr>
          <a:lstStyle/>
          <a:p>
            <a:pPr algn="just">
              <a:lnSpc>
                <a:spcPct val="114000"/>
              </a:lnSpc>
              <a:spcBef>
                <a:spcPts val="600"/>
              </a:spcBef>
              <a:spcAft>
                <a:spcPts val="72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a:t>
            </a:r>
            <a:r>
              <a:rPr lang="en-US"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Digital to Analog Converter (DAC)</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converts a digital input signal into an analog output signal. The digital signal is represented with a binary code, which is a combination of bits 0 and 1. This chapter deals with Digital to Analog Converters in detail.</a:t>
            </a:r>
            <a:endParaRPr lang="en-US" sz="1600" dirty="0">
              <a:latin typeface="Calibri" panose="020F0502020204030204" pitchFamily="34" charset="0"/>
              <a:cs typeface="Times New Roman" panose="02020603050405020304" pitchFamily="18" charset="0"/>
            </a:endParaRPr>
          </a:p>
        </p:txBody>
      </p:sp>
      <p:sp>
        <p:nvSpPr>
          <p:cNvPr id="3" name="Rectangle 2"/>
          <p:cNvSpPr/>
          <p:nvPr/>
        </p:nvSpPr>
        <p:spPr>
          <a:xfrm>
            <a:off x="836705" y="1332185"/>
            <a:ext cx="9235141" cy="408125"/>
          </a:xfrm>
          <a:prstGeom prst="rect">
            <a:avLst/>
          </a:prstGeom>
        </p:spPr>
        <p:txBody>
          <a:bodyPr wrap="square">
            <a:spAutoFit/>
          </a:bodyPr>
          <a:lstStyle/>
          <a:p>
            <a:pPr>
              <a:lnSpc>
                <a:spcPct val="114000"/>
              </a:lnSpc>
              <a:spcAft>
                <a:spcPts val="100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block diagram</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of DAC is shown in the following figure</a:t>
            </a:r>
            <a:endParaRPr lang="en-US" sz="1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0717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12175</Words>
  <Application>Microsoft Office PowerPoint</Application>
  <PresentationFormat>Widescreen</PresentationFormat>
  <Paragraphs>997</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Dr. Karibasappa Kwadiki</cp:lastModifiedBy>
  <cp:revision>120</cp:revision>
  <dcterms:created xsi:type="dcterms:W3CDTF">2022-05-18T18:37:00Z</dcterms:created>
  <dcterms:modified xsi:type="dcterms:W3CDTF">2022-06-08T09:09:10Z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A353308F5E6A4B2681EAB4E359B15030</vt:lpwstr>
  </property>
  <property fmtid="{D5CDD505-2E9C-101B-9397-08002B2CF9AE}" pid="3" name="KSOProductBuildVer">
    <vt:lpwstr>1033-11.2.0.11130</vt:lpwstr>
  </property>
</Properties>
</file>