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58" r:id="rId4"/>
    <p:sldId id="259" r:id="rId5"/>
    <p:sldId id="260" r:id="rId6"/>
    <p:sldId id="264" r:id="rId7"/>
    <p:sldId id="265"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93BB4AC-E171-4B17-B02B-866EB9288632}" type="datetimeFigureOut">
              <a:rPr lang="en-US" smtClean="0"/>
              <a:pPr/>
              <a:t>5/15/2020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3FB2504-A78E-4C4B-9072-1E56AE6E079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3FB2504-A78E-4C4B-9072-1E56AE6E0792}"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3FB2504-A78E-4C4B-9072-1E56AE6E0792}" type="slidenum">
              <a:rPr lang="en-US" smtClean="0"/>
              <a:pPr/>
              <a:t>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3345506-A8F7-4AB9-9B8E-1C862C4BFAF2}" type="datetime1">
              <a:rPr lang="en-US" smtClean="0"/>
              <a:pPr/>
              <a:t>5/15/2020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B65090A-4AF1-49CC-9C57-C16B24443254}" type="datetime1">
              <a:rPr lang="en-US" smtClean="0"/>
              <a:pPr/>
              <a:t>5/15/2020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8A25D96-ADD3-4C24-AFCB-013FA42C8F3B}" type="datetime1">
              <a:rPr lang="en-US" smtClean="0"/>
              <a:pPr/>
              <a:t>5/15/2020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AABDA6-7DCE-49AB-AF85-F36EBC53D89E}" type="datetime1">
              <a:rPr lang="en-US" smtClean="0"/>
              <a:pPr/>
              <a:t>5/15/2020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8F6B53A-456E-4DF5-ABD5-0C4545A13EFA}" type="datetime1">
              <a:rPr lang="en-US" smtClean="0"/>
              <a:pPr/>
              <a:t>5/15/2020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900DCA1-570A-465A-854C-8379375F2DE1}" type="datetime1">
              <a:rPr lang="en-US" smtClean="0"/>
              <a:pPr/>
              <a:t>5/15/2020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C3A1A39-A2C5-4D2F-B7FE-BAC2514C7898}" type="datetime1">
              <a:rPr lang="en-US" smtClean="0"/>
              <a:pPr/>
              <a:t>5/15/2020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2BD8FA5-5F78-4101-A875-372EB931ABCD}" type="datetime1">
              <a:rPr lang="en-US" smtClean="0"/>
              <a:pPr/>
              <a:t>5/15/2020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12E7C8-9051-4C2B-89DF-62314C3B284A}" type="datetime1">
              <a:rPr lang="en-US" smtClean="0"/>
              <a:pPr/>
              <a:t>5/15/2020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DAB72E0-2240-49CC-BC87-93C76C0FE575}" type="datetime1">
              <a:rPr lang="en-US" smtClean="0"/>
              <a:pPr/>
              <a:t>5/15/2020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DA359C5-44CF-41D7-9757-8419E45D4A98}" type="datetime1">
              <a:rPr lang="en-US" smtClean="0"/>
              <a:pPr/>
              <a:t>5/15/2020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8A59FD-88FD-43A2-A8C5-D4C2E7F1B08B}" type="datetime1">
              <a:rPr lang="en-US" smtClean="0"/>
              <a:pPr/>
              <a:t>5/15/2020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57200"/>
            <a:ext cx="7772400" cy="990599"/>
          </a:xfrm>
        </p:spPr>
        <p:txBody>
          <a:bodyPr>
            <a:normAutofit fontScale="90000"/>
          </a:bodyPr>
          <a:lstStyle/>
          <a:p>
            <a:r>
              <a:rPr lang="en-US" b="1" dirty="0" smtClean="0">
                <a:solidFill>
                  <a:srgbClr val="FF0000"/>
                </a:solidFill>
              </a:rPr>
              <a:t>8259-Programmable Interrupt Controller</a:t>
            </a:r>
            <a:endParaRPr lang="en-US" dirty="0">
              <a:solidFill>
                <a:srgbClr val="FF0000"/>
              </a:solidFill>
            </a:endParaRPr>
          </a:p>
        </p:txBody>
      </p:sp>
      <p:sp>
        <p:nvSpPr>
          <p:cNvPr id="3" name="Subtitle 2"/>
          <p:cNvSpPr>
            <a:spLocks noGrp="1"/>
          </p:cNvSpPr>
          <p:nvPr>
            <p:ph type="subTitle" idx="1"/>
          </p:nvPr>
        </p:nvSpPr>
        <p:spPr>
          <a:xfrm>
            <a:off x="533400" y="1524000"/>
            <a:ext cx="8229600" cy="4343400"/>
          </a:xfrm>
        </p:spPr>
        <p:txBody>
          <a:bodyPr>
            <a:normAutofit fontScale="70000" lnSpcReduction="20000"/>
          </a:bodyPr>
          <a:lstStyle/>
          <a:p>
            <a:pPr algn="l" fontAlgn="base">
              <a:buFont typeface="Arial" pitchFamily="34" charset="0"/>
              <a:buChar char="•"/>
            </a:pPr>
            <a:r>
              <a:rPr lang="en-US" dirty="0" smtClean="0">
                <a:solidFill>
                  <a:srgbClr val="0070C0"/>
                </a:solidFill>
                <a:latin typeface="Arial" pitchFamily="34" charset="0"/>
                <a:cs typeface="Arial" pitchFamily="34" charset="0"/>
              </a:rPr>
              <a:t>8 </a:t>
            </a:r>
            <a:r>
              <a:rPr lang="en-US" dirty="0" smtClean="0">
                <a:solidFill>
                  <a:srgbClr val="0070C0"/>
                </a:solidFill>
                <a:latin typeface="Arial" pitchFamily="34" charset="0"/>
                <a:cs typeface="Arial" pitchFamily="34" charset="0"/>
              </a:rPr>
              <a:t>levels of interrupts</a:t>
            </a:r>
            <a:r>
              <a:rPr lang="en-US" dirty="0" smtClean="0">
                <a:solidFill>
                  <a:srgbClr val="0070C0"/>
                </a:solidFill>
                <a:latin typeface="Arial" pitchFamily="34" charset="0"/>
                <a:cs typeface="Arial" pitchFamily="34" charset="0"/>
              </a:rPr>
              <a:t>.</a:t>
            </a:r>
          </a:p>
          <a:p>
            <a:pPr algn="l" fontAlgn="base">
              <a:buFont typeface="Arial" pitchFamily="34" charset="0"/>
              <a:buChar char="•"/>
            </a:pPr>
            <a:r>
              <a:rPr lang="en-US" dirty="0" smtClean="0">
                <a:solidFill>
                  <a:srgbClr val="0070C0"/>
                </a:solidFill>
                <a:latin typeface="Arial" pitchFamily="34" charset="0"/>
                <a:cs typeface="Arial" pitchFamily="34" charset="0"/>
              </a:rPr>
              <a:t>Can </a:t>
            </a:r>
            <a:r>
              <a:rPr lang="en-US" dirty="0" smtClean="0">
                <a:solidFill>
                  <a:srgbClr val="0070C0"/>
                </a:solidFill>
                <a:latin typeface="Arial" pitchFamily="34" charset="0"/>
                <a:cs typeface="Arial" pitchFamily="34" charset="0"/>
              </a:rPr>
              <a:t>be cascaded in master-slave configuration to handle 64 levels of interrupts</a:t>
            </a:r>
            <a:r>
              <a:rPr lang="en-US" dirty="0" smtClean="0">
                <a:solidFill>
                  <a:srgbClr val="0070C0"/>
                </a:solidFill>
                <a:latin typeface="Arial" pitchFamily="34" charset="0"/>
                <a:cs typeface="Arial" pitchFamily="34" charset="0"/>
              </a:rPr>
              <a:t>.</a:t>
            </a:r>
          </a:p>
          <a:p>
            <a:pPr algn="l" fontAlgn="base">
              <a:buFont typeface="Arial" pitchFamily="34" charset="0"/>
              <a:buChar char="•"/>
            </a:pPr>
            <a:r>
              <a:rPr lang="en-US" dirty="0" smtClean="0">
                <a:solidFill>
                  <a:srgbClr val="0070C0"/>
                </a:solidFill>
                <a:latin typeface="Arial" pitchFamily="34" charset="0"/>
                <a:cs typeface="Arial" pitchFamily="34" charset="0"/>
              </a:rPr>
              <a:t>It has fixed </a:t>
            </a:r>
            <a:r>
              <a:rPr lang="en-US" dirty="0" smtClean="0">
                <a:solidFill>
                  <a:srgbClr val="0070C0"/>
                </a:solidFill>
                <a:latin typeface="Arial" pitchFamily="34" charset="0"/>
                <a:cs typeface="Arial" pitchFamily="34" charset="0"/>
              </a:rPr>
              <a:t>priority mode and rotating priority mode</a:t>
            </a:r>
            <a:r>
              <a:rPr lang="en-US" dirty="0" smtClean="0">
                <a:solidFill>
                  <a:srgbClr val="0070C0"/>
                </a:solidFill>
                <a:latin typeface="Arial" pitchFamily="34" charset="0"/>
                <a:cs typeface="Arial" pitchFamily="34" charset="0"/>
              </a:rPr>
              <a:t>.</a:t>
            </a:r>
          </a:p>
          <a:p>
            <a:pPr algn="l" fontAlgn="base">
              <a:buFont typeface="Arial" pitchFamily="34" charset="0"/>
              <a:buChar char="•"/>
            </a:pPr>
            <a:r>
              <a:rPr lang="en-US" dirty="0" smtClean="0">
                <a:solidFill>
                  <a:srgbClr val="0070C0"/>
                </a:solidFill>
                <a:latin typeface="Arial" pitchFamily="34" charset="0"/>
                <a:cs typeface="Arial" pitchFamily="34" charset="0"/>
              </a:rPr>
              <a:t>Individually </a:t>
            </a:r>
            <a:r>
              <a:rPr lang="en-US" dirty="0" err="1" smtClean="0">
                <a:solidFill>
                  <a:srgbClr val="0070C0"/>
                </a:solidFill>
                <a:latin typeface="Arial" pitchFamily="34" charset="0"/>
                <a:cs typeface="Arial" pitchFamily="34" charset="0"/>
              </a:rPr>
              <a:t>maskable</a:t>
            </a:r>
            <a:r>
              <a:rPr lang="en-US" dirty="0" smtClean="0">
                <a:solidFill>
                  <a:srgbClr val="0070C0"/>
                </a:solidFill>
                <a:latin typeface="Arial" pitchFamily="34" charset="0"/>
                <a:cs typeface="Arial" pitchFamily="34" charset="0"/>
              </a:rPr>
              <a:t> interrupts</a:t>
            </a:r>
            <a:r>
              <a:rPr lang="en-US" dirty="0" smtClean="0">
                <a:solidFill>
                  <a:srgbClr val="0070C0"/>
                </a:solidFill>
                <a:latin typeface="Arial" pitchFamily="34" charset="0"/>
                <a:cs typeface="Arial" pitchFamily="34" charset="0"/>
              </a:rPr>
              <a:t>.</a:t>
            </a:r>
          </a:p>
          <a:p>
            <a:pPr algn="l" fontAlgn="base">
              <a:buFont typeface="Arial" pitchFamily="34" charset="0"/>
              <a:buChar char="•"/>
            </a:pPr>
            <a:r>
              <a:rPr lang="en-US" dirty="0" smtClean="0">
                <a:solidFill>
                  <a:srgbClr val="0070C0"/>
                </a:solidFill>
                <a:latin typeface="Arial" pitchFamily="34" charset="0"/>
                <a:cs typeface="Arial" pitchFamily="34" charset="0"/>
              </a:rPr>
              <a:t>Modes </a:t>
            </a:r>
            <a:r>
              <a:rPr lang="en-US" dirty="0" smtClean="0">
                <a:solidFill>
                  <a:srgbClr val="0070C0"/>
                </a:solidFill>
                <a:latin typeface="Arial" pitchFamily="34" charset="0"/>
                <a:cs typeface="Arial" pitchFamily="34" charset="0"/>
              </a:rPr>
              <a:t>and masks can be changed dynamically</a:t>
            </a:r>
            <a:r>
              <a:rPr lang="en-US" dirty="0" smtClean="0">
                <a:solidFill>
                  <a:srgbClr val="0070C0"/>
                </a:solidFill>
                <a:latin typeface="Arial" pitchFamily="34" charset="0"/>
                <a:cs typeface="Arial" pitchFamily="34" charset="0"/>
              </a:rPr>
              <a:t>.</a:t>
            </a:r>
          </a:p>
          <a:p>
            <a:pPr algn="l" fontAlgn="base">
              <a:buFont typeface="Arial" pitchFamily="34" charset="0"/>
              <a:buChar char="•"/>
            </a:pPr>
            <a:r>
              <a:rPr lang="en-US" dirty="0" smtClean="0">
                <a:solidFill>
                  <a:srgbClr val="0070C0"/>
                </a:solidFill>
                <a:latin typeface="Arial" pitchFamily="34" charset="0"/>
                <a:cs typeface="Arial" pitchFamily="34" charset="0"/>
              </a:rPr>
              <a:t>Accepts </a:t>
            </a:r>
            <a:r>
              <a:rPr lang="en-US" dirty="0" smtClean="0">
                <a:solidFill>
                  <a:srgbClr val="0070C0"/>
                </a:solidFill>
                <a:latin typeface="Arial" pitchFamily="34" charset="0"/>
                <a:cs typeface="Arial" pitchFamily="34" charset="0"/>
              </a:rPr>
              <a:t>IRQ, determines priority, checks whether incoming priority current level being serviced, issues interrupt </a:t>
            </a:r>
            <a:r>
              <a:rPr lang="en-US" dirty="0" smtClean="0">
                <a:solidFill>
                  <a:srgbClr val="0070C0"/>
                </a:solidFill>
                <a:latin typeface="Arial" pitchFamily="34" charset="0"/>
                <a:cs typeface="Arial" pitchFamily="34" charset="0"/>
              </a:rPr>
              <a:t>signal.</a:t>
            </a:r>
          </a:p>
          <a:p>
            <a:pPr algn="l" fontAlgn="base">
              <a:buFont typeface="Arial" pitchFamily="34" charset="0"/>
              <a:buChar char="•"/>
            </a:pPr>
            <a:r>
              <a:rPr lang="en-US" dirty="0" smtClean="0">
                <a:solidFill>
                  <a:srgbClr val="0070C0"/>
                </a:solidFill>
                <a:latin typeface="Arial" pitchFamily="34" charset="0"/>
                <a:cs typeface="Arial" pitchFamily="34" charset="0"/>
              </a:rPr>
              <a:t>In </a:t>
            </a:r>
            <a:r>
              <a:rPr lang="en-US" dirty="0" smtClean="0">
                <a:solidFill>
                  <a:srgbClr val="0070C0"/>
                </a:solidFill>
                <a:latin typeface="Arial" pitchFamily="34" charset="0"/>
                <a:cs typeface="Arial" pitchFamily="34" charset="0"/>
              </a:rPr>
              <a:t>8085 mode, provides 3 byte CALL instruction. In 8086 mode, provides 8 bit </a:t>
            </a:r>
            <a:r>
              <a:rPr lang="en-US" dirty="0" smtClean="0">
                <a:solidFill>
                  <a:srgbClr val="0070C0"/>
                </a:solidFill>
                <a:latin typeface="Arial" pitchFamily="34" charset="0"/>
                <a:cs typeface="Arial" pitchFamily="34" charset="0"/>
              </a:rPr>
              <a:t>vector number.</a:t>
            </a:r>
          </a:p>
          <a:p>
            <a:pPr algn="l" fontAlgn="base">
              <a:buFont typeface="Arial" pitchFamily="34" charset="0"/>
              <a:buChar char="•"/>
            </a:pPr>
            <a:r>
              <a:rPr lang="en-US" dirty="0" smtClean="0">
                <a:solidFill>
                  <a:srgbClr val="0070C0"/>
                </a:solidFill>
                <a:latin typeface="Arial" pitchFamily="34" charset="0"/>
                <a:cs typeface="Arial" pitchFamily="34" charset="0"/>
              </a:rPr>
              <a:t>Starting </a:t>
            </a:r>
            <a:r>
              <a:rPr lang="en-US" dirty="0" smtClean="0">
                <a:solidFill>
                  <a:srgbClr val="0070C0"/>
                </a:solidFill>
                <a:latin typeface="Arial" pitchFamily="34" charset="0"/>
                <a:cs typeface="Arial" pitchFamily="34" charset="0"/>
              </a:rPr>
              <a:t>address of ISR or vector number is programmable</a:t>
            </a:r>
            <a:r>
              <a:rPr lang="en-US" dirty="0" smtClean="0">
                <a:solidFill>
                  <a:srgbClr val="0070C0"/>
                </a:solidFill>
                <a:latin typeface="Arial" pitchFamily="34" charset="0"/>
                <a:cs typeface="Arial" pitchFamily="34" charset="0"/>
              </a:rPr>
              <a:t>.</a:t>
            </a:r>
          </a:p>
          <a:p>
            <a:pPr algn="l" fontAlgn="base">
              <a:buFont typeface="Arial" pitchFamily="34" charset="0"/>
              <a:buChar char="•"/>
            </a:pPr>
            <a:r>
              <a:rPr lang="en-US" dirty="0" smtClean="0">
                <a:solidFill>
                  <a:srgbClr val="0070C0"/>
                </a:solidFill>
                <a:latin typeface="Arial" pitchFamily="34" charset="0"/>
                <a:cs typeface="Arial" pitchFamily="34" charset="0"/>
              </a:rPr>
              <a:t>No </a:t>
            </a:r>
            <a:r>
              <a:rPr lang="en-US" dirty="0" smtClean="0">
                <a:solidFill>
                  <a:srgbClr val="0070C0"/>
                </a:solidFill>
                <a:latin typeface="Arial" pitchFamily="34" charset="0"/>
                <a:cs typeface="Arial" pitchFamily="34" charset="0"/>
              </a:rPr>
              <a:t>clock required.</a:t>
            </a:r>
            <a:endParaRPr lang="en-US" b="1" dirty="0">
              <a:solidFill>
                <a:srgbClr val="0070C0"/>
              </a:solidFill>
              <a:latin typeface="Arial" pitchFamily="34" charset="0"/>
              <a:cs typeface="Arial" pitchFamily="34" charset="0"/>
            </a:endParaRPr>
          </a:p>
        </p:txBody>
      </p:sp>
      <p:sp>
        <p:nvSpPr>
          <p:cNvPr id="4" name="TextBox 3"/>
          <p:cNvSpPr txBox="1"/>
          <p:nvPr/>
        </p:nvSpPr>
        <p:spPr>
          <a:xfrm>
            <a:off x="838200" y="6019800"/>
            <a:ext cx="8153400" cy="30777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400" dirty="0" smtClean="0"/>
              <a:t>HEMANT SINGH POKHARIYA, A.P. CSE DEPT.GRAPHIC ERA DEEMEED TO BE UNIVERSITY DEHRADUN</a:t>
            </a:r>
            <a:endParaRPr lang="en-US" sz="1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hemant\Desktop\8259-programmable-interrupt-controller-7-638.jpg"/>
          <p:cNvPicPr>
            <a:picLocks noChangeAspect="1" noChangeArrowheads="1"/>
          </p:cNvPicPr>
          <p:nvPr/>
        </p:nvPicPr>
        <p:blipFill>
          <a:blip r:embed="rId2"/>
          <a:srcRect/>
          <a:stretch>
            <a:fillRect/>
          </a:stretch>
        </p:blipFill>
        <p:spPr bwMode="auto">
          <a:xfrm>
            <a:off x="762000" y="304800"/>
            <a:ext cx="8018021" cy="6019800"/>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base"/>
            <a:r>
              <a:rPr lang="en-US" b="1" dirty="0" smtClean="0"/>
              <a:t/>
            </a:r>
            <a:br>
              <a:rPr lang="en-US" b="1" dirty="0" smtClean="0"/>
            </a:br>
            <a:r>
              <a:rPr lang="en-US" b="1" dirty="0" smtClean="0">
                <a:solidFill>
                  <a:srgbClr val="C00000"/>
                </a:solidFill>
              </a:rPr>
              <a:t> Data bus buffer </a:t>
            </a:r>
            <a:endParaRPr lang="en-US" dirty="0">
              <a:solidFill>
                <a:srgbClr val="C00000"/>
              </a:solidFill>
            </a:endParaRPr>
          </a:p>
        </p:txBody>
      </p:sp>
      <p:sp>
        <p:nvSpPr>
          <p:cNvPr id="4" name="Content Placeholder 3"/>
          <p:cNvSpPr>
            <a:spLocks noGrp="1"/>
          </p:cNvSpPr>
          <p:nvPr>
            <p:ph idx="1"/>
          </p:nvPr>
        </p:nvSpPr>
        <p:spPr/>
        <p:txBody>
          <a:bodyPr>
            <a:normAutofit fontScale="85000" lnSpcReduction="20000"/>
          </a:bodyPr>
          <a:lstStyle/>
          <a:p>
            <a:pPr fontAlgn="base">
              <a:buNone/>
            </a:pPr>
            <a:r>
              <a:rPr lang="en-US" dirty="0" smtClean="0"/>
              <a:t/>
            </a:r>
            <a:br>
              <a:rPr lang="en-US" dirty="0" smtClean="0"/>
            </a:br>
            <a:r>
              <a:rPr lang="en-US" dirty="0" smtClean="0"/>
              <a:t>This Block is used as a mediator between 8259 and 8085/8086 microprocessor by acting as a buffer. It takes the control word from the 8085 (let say) microprocessor and transfer it to the control logic of 8259 microprocessor. Also, after selection of Interrupt by 8259 microprocessor, it transfer the </a:t>
            </a:r>
            <a:r>
              <a:rPr lang="en-US" dirty="0" err="1" smtClean="0"/>
              <a:t>opcode</a:t>
            </a:r>
            <a:r>
              <a:rPr lang="en-US" dirty="0" smtClean="0"/>
              <a:t> of the selected Interrupt and address of the Interrupt service sub routine to the other connected microprocessor. The data bus buffer consists of 8 bits represented as D0-D7 in the block diagram. Thus, shows that a maximum of 8 bits data can be transferred at a time.</a:t>
            </a: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rgbClr val="C00000"/>
                </a:solidFill>
              </a:rPr>
              <a:t>Read/Write and Control </a:t>
            </a:r>
            <a:r>
              <a:rPr lang="en-US" b="1" dirty="0" smtClean="0">
                <a:solidFill>
                  <a:srgbClr val="C00000"/>
                </a:solidFill>
              </a:rPr>
              <a:t>logic</a:t>
            </a:r>
            <a:endParaRPr lang="en-US" dirty="0">
              <a:solidFill>
                <a:srgbClr val="C00000"/>
              </a:solidFill>
            </a:endParaRPr>
          </a:p>
        </p:txBody>
      </p:sp>
      <p:sp>
        <p:nvSpPr>
          <p:cNvPr id="3" name="Content Placeholder 2"/>
          <p:cNvSpPr>
            <a:spLocks noGrp="1"/>
          </p:cNvSpPr>
          <p:nvPr>
            <p:ph idx="1"/>
          </p:nvPr>
        </p:nvSpPr>
        <p:spPr>
          <a:xfrm>
            <a:off x="457200" y="1600201"/>
            <a:ext cx="8077200" cy="4114800"/>
          </a:xfrm>
        </p:spPr>
        <p:txBody>
          <a:bodyPr>
            <a:normAutofit fontScale="85000" lnSpcReduction="20000"/>
          </a:bodyPr>
          <a:lstStyle/>
          <a:p>
            <a:pPr fontAlgn="base"/>
            <a:r>
              <a:rPr lang="en-US" b="1" dirty="0" smtClean="0"/>
              <a:t>Read/Write logic </a:t>
            </a:r>
            <a:r>
              <a:rPr lang="en-US" dirty="0" smtClean="0"/>
              <a:t/>
            </a:r>
            <a:br>
              <a:rPr lang="en-US" dirty="0" smtClean="0"/>
            </a:br>
            <a:r>
              <a:rPr lang="en-US" dirty="0" smtClean="0"/>
              <a:t>This block works only when the value of pin CS is low (as this pin is active low). This block is responsible for the flow of data depending upon the inputs of RD and WR. These two pins are active low pins used for read and write operations.</a:t>
            </a:r>
          </a:p>
          <a:p>
            <a:pPr fontAlgn="base"/>
            <a:r>
              <a:rPr lang="en-US" b="1" dirty="0" smtClean="0"/>
              <a:t>Control logic </a:t>
            </a:r>
            <a:r>
              <a:rPr lang="en-US" dirty="0" smtClean="0"/>
              <a:t/>
            </a:r>
            <a:br>
              <a:rPr lang="en-US" dirty="0" smtClean="0"/>
            </a:br>
            <a:r>
              <a:rPr lang="en-US" dirty="0" smtClean="0"/>
              <a:t>It is the centre of the microprocessor and controls the functioning of every block. It has pin INTR which is connected with other microprocessor for taking interrupt request and pin INT for giving the </a:t>
            </a:r>
            <a:r>
              <a:rPr lang="en-US" dirty="0" smtClean="0"/>
              <a:t>output.</a:t>
            </a:r>
            <a:endParaRPr lang="en-US" dirty="0"/>
          </a:p>
        </p:txBody>
      </p:sp>
      <p:sp>
        <p:nvSpPr>
          <p:cNvPr id="5" name="Rectangle 4"/>
          <p:cNvSpPr/>
          <p:nvPr/>
        </p:nvSpPr>
        <p:spPr>
          <a:xfrm>
            <a:off x="1066800" y="5791200"/>
            <a:ext cx="7239000" cy="646331"/>
          </a:xfrm>
          <a:prstGeom prst="rect">
            <a:avLst/>
          </a:prstGeom>
        </p:spPr>
        <p:txBody>
          <a:bodyPr wrap="square">
            <a:spAutoFit/>
          </a:bodyPr>
          <a:lstStyle/>
          <a:p>
            <a:r>
              <a:rPr lang="en-US" dirty="0" smtClean="0"/>
              <a:t>HEMANT SINGH POKHARIYA, Assistant </a:t>
            </a:r>
            <a:r>
              <a:rPr lang="en-US" dirty="0" smtClean="0"/>
              <a:t>Professor </a:t>
            </a:r>
            <a:r>
              <a:rPr lang="en-US" dirty="0" smtClean="0"/>
              <a:t>CSE DEPT</a:t>
            </a:r>
          </a:p>
          <a:p>
            <a:r>
              <a:rPr lang="en-US" dirty="0" smtClean="0"/>
              <a:t>GRAPHIC ERA DEMEED TO BE UNIVERSITY DEHADUN</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Registers of 8259 </a:t>
            </a:r>
            <a:endParaRPr lang="en-US" dirty="0">
              <a:solidFill>
                <a:srgbClr val="C00000"/>
              </a:solidFill>
            </a:endParaRPr>
          </a:p>
        </p:txBody>
      </p:sp>
      <p:sp>
        <p:nvSpPr>
          <p:cNvPr id="3" name="Content Placeholder 2"/>
          <p:cNvSpPr>
            <a:spLocks noGrp="1"/>
          </p:cNvSpPr>
          <p:nvPr>
            <p:ph idx="1"/>
          </p:nvPr>
        </p:nvSpPr>
        <p:spPr/>
        <p:txBody>
          <a:bodyPr>
            <a:normAutofit fontScale="92500" lnSpcReduction="10000"/>
          </a:bodyPr>
          <a:lstStyle/>
          <a:p>
            <a:pPr fontAlgn="base"/>
            <a:r>
              <a:rPr lang="en-US" b="1" dirty="0" smtClean="0"/>
              <a:t>Interrupt request register (IRR) </a:t>
            </a:r>
            <a:r>
              <a:rPr lang="en-US" dirty="0" smtClean="0"/>
              <a:t/>
            </a:r>
            <a:br>
              <a:rPr lang="en-US" dirty="0" smtClean="0"/>
            </a:br>
            <a:r>
              <a:rPr lang="en-US" dirty="0" smtClean="0"/>
              <a:t>It stores all the interrupt level which are requesting for Interrupt services.</a:t>
            </a:r>
          </a:p>
          <a:p>
            <a:pPr fontAlgn="base"/>
            <a:r>
              <a:rPr lang="en-US" b="1" dirty="0" smtClean="0"/>
              <a:t>Interrupt service register (ISR) </a:t>
            </a:r>
            <a:r>
              <a:rPr lang="en-US" dirty="0" smtClean="0"/>
              <a:t/>
            </a:r>
            <a:br>
              <a:rPr lang="en-US" dirty="0" smtClean="0"/>
            </a:br>
            <a:r>
              <a:rPr lang="en-US" dirty="0" smtClean="0"/>
              <a:t>It stores the interrupt level which are currently being executed.</a:t>
            </a:r>
          </a:p>
          <a:p>
            <a:pPr fontAlgn="base"/>
            <a:r>
              <a:rPr lang="en-US" b="1" dirty="0" smtClean="0"/>
              <a:t>Interrupt mask register (IMR) </a:t>
            </a:r>
            <a:r>
              <a:rPr lang="en-US" dirty="0" smtClean="0"/>
              <a:t/>
            </a:r>
            <a:br>
              <a:rPr lang="en-US" dirty="0" smtClean="0"/>
            </a:br>
            <a:r>
              <a:rPr lang="en-US" dirty="0" smtClean="0"/>
              <a:t>It stores the interrupt level which have to be masked by storing the masking bits of the interrupt level.</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Priority resolver</a:t>
            </a:r>
            <a:endParaRPr lang="en-US" dirty="0">
              <a:solidFill>
                <a:srgbClr val="C00000"/>
              </a:solidFill>
            </a:endParaRPr>
          </a:p>
        </p:txBody>
      </p:sp>
      <p:sp>
        <p:nvSpPr>
          <p:cNvPr id="3" name="Content Placeholder 2"/>
          <p:cNvSpPr>
            <a:spLocks noGrp="1"/>
          </p:cNvSpPr>
          <p:nvPr>
            <p:ph idx="1"/>
          </p:nvPr>
        </p:nvSpPr>
        <p:spPr/>
        <p:txBody>
          <a:bodyPr>
            <a:normAutofit/>
          </a:bodyPr>
          <a:lstStyle/>
          <a:p>
            <a:pPr fontAlgn="base">
              <a:buNone/>
            </a:pPr>
            <a:r>
              <a:rPr lang="en-US" dirty="0" smtClean="0"/>
              <a:t/>
            </a:r>
            <a:br>
              <a:rPr lang="en-US" dirty="0" smtClean="0"/>
            </a:br>
            <a:r>
              <a:rPr lang="en-US" dirty="0" smtClean="0"/>
              <a:t>It examines all the three registers and set the priority of interrupts and according to the priority of the interrupts, interrupt with highest priority is set in ISR register. Also, it reset the interrupt level which is already been serviced in IRR.</a:t>
            </a:r>
          </a:p>
          <a:p>
            <a:pPr lvl="1" fontAlgn="base">
              <a:buNone/>
            </a:pP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C00000"/>
                </a:solidFill>
              </a:rPr>
              <a:t>Cascade buffer </a:t>
            </a:r>
            <a:r>
              <a:rPr lang="en-US" dirty="0" smtClean="0">
                <a:solidFill>
                  <a:srgbClr val="C00000"/>
                </a:solidFill>
              </a:rPr>
              <a:t/>
            </a:r>
            <a:br>
              <a:rPr lang="en-US" dirty="0" smtClean="0">
                <a:solidFill>
                  <a:srgbClr val="C00000"/>
                </a:solidFill>
              </a:rPr>
            </a:br>
            <a:endParaRPr lang="en-US" dirty="0">
              <a:solidFill>
                <a:srgbClr val="C00000"/>
              </a:solidFill>
            </a:endParaRPr>
          </a:p>
        </p:txBody>
      </p:sp>
      <p:sp>
        <p:nvSpPr>
          <p:cNvPr id="3" name="Content Placeholder 2"/>
          <p:cNvSpPr>
            <a:spLocks noGrp="1"/>
          </p:cNvSpPr>
          <p:nvPr>
            <p:ph idx="1"/>
          </p:nvPr>
        </p:nvSpPr>
        <p:spPr/>
        <p:txBody>
          <a:bodyPr>
            <a:normAutofit fontScale="92500" lnSpcReduction="20000"/>
          </a:bodyPr>
          <a:lstStyle/>
          <a:p>
            <a:pPr algn="just"/>
            <a:r>
              <a:rPr lang="en-US" dirty="0" smtClean="0"/>
              <a:t>To </a:t>
            </a:r>
            <a:r>
              <a:rPr lang="en-US" dirty="0" smtClean="0"/>
              <a:t>increase the Interrupt handling capability, we can further cascade more number of pins by using cascade buffer. So, during increment of interrupt capability, CSA lines are used to control multiple interrupt structure</a:t>
            </a:r>
            <a:r>
              <a:rPr lang="en-US" dirty="0" smtClean="0"/>
              <a:t>.</a:t>
            </a:r>
          </a:p>
          <a:p>
            <a:pPr algn="just"/>
            <a:r>
              <a:rPr lang="en-US" dirty="0" smtClean="0"/>
              <a:t>SP/EN </a:t>
            </a:r>
            <a:r>
              <a:rPr lang="en-US" dirty="0" smtClean="0"/>
              <a:t>(Slave program/Enable buffer) pin is when set to high, works in master mode else in slave mode. In Non Buffered mode, SP/EN pin is used to specify whether 8259 work as master or slave and in Buffered mode, SP/EN pin is used as an output to enable data bus.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ctr">
              <a:buNone/>
            </a:pPr>
            <a:endParaRPr lang="en-US" sz="4800" i="1" dirty="0" smtClean="0">
              <a:solidFill>
                <a:srgbClr val="FF0000"/>
              </a:solidFill>
            </a:endParaRPr>
          </a:p>
          <a:p>
            <a:pPr algn="ctr">
              <a:buNone/>
            </a:pPr>
            <a:r>
              <a:rPr lang="en-US" sz="6600" i="1" dirty="0" smtClean="0">
                <a:solidFill>
                  <a:srgbClr val="FF0000"/>
                </a:solidFill>
              </a:rPr>
              <a:t>Thanks For Watching</a:t>
            </a:r>
            <a:endParaRPr lang="en-US" sz="6600" i="1" dirty="0">
              <a:solidFill>
                <a:srgbClr val="FF0000"/>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317</TotalTime>
  <Words>244</Words>
  <Application>Microsoft Office PowerPoint</Application>
  <PresentationFormat>On-screen Show (4:3)</PresentationFormat>
  <Paragraphs>32</Paragraphs>
  <Slides>8</Slides>
  <Notes>2</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8259-Programmable Interrupt Controller</vt:lpstr>
      <vt:lpstr>Slide 2</vt:lpstr>
      <vt:lpstr>  Data bus buffer </vt:lpstr>
      <vt:lpstr>Read/Write and Control logic</vt:lpstr>
      <vt:lpstr>Registers of 8259 </vt:lpstr>
      <vt:lpstr>Priority resolver</vt:lpstr>
      <vt:lpstr>Cascade buffer  </vt:lpstr>
      <vt:lpstr>Slide 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Programmable peripheral interface 8255</dc:title>
  <dc:creator>hemant</dc:creator>
  <cp:lastModifiedBy>hemant</cp:lastModifiedBy>
  <cp:revision>23</cp:revision>
  <dcterms:created xsi:type="dcterms:W3CDTF">2006-08-16T00:00:00Z</dcterms:created>
  <dcterms:modified xsi:type="dcterms:W3CDTF">2020-05-15T02:01:23Z</dcterms:modified>
</cp:coreProperties>
</file>