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257" r:id="rId3"/>
    <p:sldId id="258" r:id="rId4"/>
    <p:sldId id="263" r:id="rId5"/>
    <p:sldId id="262" r:id="rId6"/>
    <p:sldId id="264" r:id="rId7"/>
    <p:sldId id="265" r:id="rId8"/>
    <p:sldId id="266" r:id="rId9"/>
    <p:sldId id="267" r:id="rId10"/>
    <p:sldId id="283" r:id="rId11"/>
    <p:sldId id="284" r:id="rId12"/>
    <p:sldId id="285" r:id="rId13"/>
    <p:sldId id="339" r:id="rId14"/>
    <p:sldId id="340" r:id="rId15"/>
    <p:sldId id="341" r:id="rId16"/>
    <p:sldId id="343" r:id="rId17"/>
    <p:sldId id="344" r:id="rId18"/>
    <p:sldId id="345" r:id="rId19"/>
    <p:sldId id="346" r:id="rId20"/>
    <p:sldId id="347" r:id="rId21"/>
    <p:sldId id="348" r:id="rId22"/>
    <p:sldId id="349" r:id="rId23"/>
    <p:sldId id="350" r:id="rId24"/>
    <p:sldId id="356" r:id="rId25"/>
    <p:sldId id="357" r:id="rId26"/>
    <p:sldId id="351" r:id="rId27"/>
    <p:sldId id="352" r:id="rId28"/>
    <p:sldId id="353" r:id="rId29"/>
    <p:sldId id="355" r:id="rId30"/>
    <p:sldId id="268" r:id="rId31"/>
    <p:sldId id="271" r:id="rId32"/>
    <p:sldId id="261" r:id="rId33"/>
    <p:sldId id="272" r:id="rId34"/>
    <p:sldId id="274" r:id="rId35"/>
    <p:sldId id="275" r:id="rId36"/>
    <p:sldId id="276" r:id="rId37"/>
    <p:sldId id="277" r:id="rId38"/>
    <p:sldId id="278" r:id="rId39"/>
    <p:sldId id="279" r:id="rId40"/>
    <p:sldId id="281" r:id="rId41"/>
    <p:sldId id="259" r:id="rId42"/>
    <p:sldId id="287" r:id="rId43"/>
    <p:sldId id="288"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260" r:id="rId69"/>
    <p:sldId id="290" r:id="rId70"/>
    <p:sldId id="291" r:id="rId71"/>
    <p:sldId id="293" r:id="rId72"/>
    <p:sldId id="294" r:id="rId73"/>
    <p:sldId id="295" r:id="rId74"/>
    <p:sldId id="296" r:id="rId75"/>
    <p:sldId id="297" r:id="rId76"/>
    <p:sldId id="298" r:id="rId77"/>
    <p:sldId id="299" r:id="rId78"/>
    <p:sldId id="300" r:id="rId79"/>
    <p:sldId id="301" r:id="rId80"/>
    <p:sldId id="302" r:id="rId81"/>
    <p:sldId id="303" r:id="rId82"/>
    <p:sldId id="304" r:id="rId83"/>
    <p:sldId id="305" r:id="rId84"/>
    <p:sldId id="306" r:id="rId85"/>
    <p:sldId id="307" r:id="rId86"/>
    <p:sldId id="308" r:id="rId87"/>
    <p:sldId id="309" r:id="rId88"/>
    <p:sldId id="310"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notesMaster" Target="notesMasters/notesMaster1.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3BF04-4DFD-4F4D-9DAE-A7BAAAE9BA3F}"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407C6-B09F-4067-8396-07DBA9B5CA2F}" type="slidenum">
              <a:rPr lang="en-US" smtClean="0"/>
              <a:t>‹#›</a:t>
            </a:fld>
            <a:endParaRPr lang="en-US"/>
          </a:p>
        </p:txBody>
      </p:sp>
    </p:spTree>
    <p:extLst>
      <p:ext uri="{BB962C8B-B14F-4D97-AF65-F5344CB8AC3E}">
        <p14:creationId xmlns:p14="http://schemas.microsoft.com/office/powerpoint/2010/main" val="322871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3E0AF5-CAD1-4489-BC2D-2B35ECC5C05E}" type="slidenum">
              <a:rPr lang="en-US" altLang="en-US">
                <a:latin typeface="Calibri" panose="020F0502020204030204" pitchFamily="34" charset="0"/>
              </a:rPr>
              <a:pPr/>
              <a:t>43</a:t>
            </a:fld>
            <a:endParaRPr lang="en-US" altLang="en-US">
              <a:latin typeface="Calibri" panose="020F0502020204030204" pitchFamily="34" charset="0"/>
            </a:endParaRPr>
          </a:p>
        </p:txBody>
      </p:sp>
    </p:spTree>
    <p:extLst>
      <p:ext uri="{BB962C8B-B14F-4D97-AF65-F5344CB8AC3E}">
        <p14:creationId xmlns:p14="http://schemas.microsoft.com/office/powerpoint/2010/main" val="157993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5F99C5-6BDE-4A40-851B-C0DCFC740B04}" type="slidenum">
              <a:rPr lang="en-US" altLang="en-US">
                <a:latin typeface="Calibri" panose="020F0502020204030204" pitchFamily="34" charset="0"/>
              </a:rPr>
              <a:pPr/>
              <a:t>53</a:t>
            </a:fld>
            <a:endParaRPr lang="en-US" altLang="en-US">
              <a:latin typeface="Calibri" panose="020F0502020204030204" pitchFamily="34" charset="0"/>
            </a:endParaRPr>
          </a:p>
        </p:txBody>
      </p:sp>
    </p:spTree>
    <p:extLst>
      <p:ext uri="{BB962C8B-B14F-4D97-AF65-F5344CB8AC3E}">
        <p14:creationId xmlns:p14="http://schemas.microsoft.com/office/powerpoint/2010/main" val="169911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FC6F01-8953-47CD-B847-DBE3E56987A8}" type="slidenum">
              <a:rPr lang="en-US" altLang="en-US">
                <a:latin typeface="Calibri" panose="020F0502020204030204" pitchFamily="34" charset="0"/>
              </a:rPr>
              <a:pPr/>
              <a:t>79</a:t>
            </a:fld>
            <a:endParaRPr lang="en-US" altLang="en-US">
              <a:latin typeface="Calibri" panose="020F0502020204030204" pitchFamily="34" charset="0"/>
            </a:endParaRPr>
          </a:p>
        </p:txBody>
      </p:sp>
    </p:spTree>
    <p:extLst>
      <p:ext uri="{BB962C8B-B14F-4D97-AF65-F5344CB8AC3E}">
        <p14:creationId xmlns:p14="http://schemas.microsoft.com/office/powerpoint/2010/main" val="477665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3ACED0-0C08-45E2-8D3F-67290A7FED4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0E874-0C58-43E3-B073-E9271EB11D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46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CED0-0C08-45E2-8D3F-67290A7FED4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0E874-0C58-43E3-B073-E9271EB11D21}" type="slidenum">
              <a:rPr lang="en-US" smtClean="0"/>
              <a:t>‹#›</a:t>
            </a:fld>
            <a:endParaRPr lang="en-US"/>
          </a:p>
        </p:txBody>
      </p:sp>
    </p:spTree>
    <p:extLst>
      <p:ext uri="{BB962C8B-B14F-4D97-AF65-F5344CB8AC3E}">
        <p14:creationId xmlns:p14="http://schemas.microsoft.com/office/powerpoint/2010/main" val="270074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CED0-0C08-45E2-8D3F-67290A7FED4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0E874-0C58-43E3-B073-E9271EB11D21}" type="slidenum">
              <a:rPr lang="en-US" smtClean="0"/>
              <a:t>‹#›</a:t>
            </a:fld>
            <a:endParaRPr lang="en-US"/>
          </a:p>
        </p:txBody>
      </p:sp>
    </p:spTree>
    <p:extLst>
      <p:ext uri="{BB962C8B-B14F-4D97-AF65-F5344CB8AC3E}">
        <p14:creationId xmlns:p14="http://schemas.microsoft.com/office/powerpoint/2010/main" val="237644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CED0-0C08-45E2-8D3F-67290A7FED4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0E874-0C58-43E3-B073-E9271EB11D21}" type="slidenum">
              <a:rPr lang="en-US" smtClean="0"/>
              <a:t>‹#›</a:t>
            </a:fld>
            <a:endParaRPr lang="en-US"/>
          </a:p>
        </p:txBody>
      </p:sp>
    </p:spTree>
    <p:extLst>
      <p:ext uri="{BB962C8B-B14F-4D97-AF65-F5344CB8AC3E}">
        <p14:creationId xmlns:p14="http://schemas.microsoft.com/office/powerpoint/2010/main" val="223373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3ACED0-0C08-45E2-8D3F-67290A7FED4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0E874-0C58-43E3-B073-E9271EB11D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72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3ACED0-0C08-45E2-8D3F-67290A7FED4E}"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0E874-0C58-43E3-B073-E9271EB11D21}" type="slidenum">
              <a:rPr lang="en-US" smtClean="0"/>
              <a:t>‹#›</a:t>
            </a:fld>
            <a:endParaRPr lang="en-US"/>
          </a:p>
        </p:txBody>
      </p:sp>
    </p:spTree>
    <p:extLst>
      <p:ext uri="{BB962C8B-B14F-4D97-AF65-F5344CB8AC3E}">
        <p14:creationId xmlns:p14="http://schemas.microsoft.com/office/powerpoint/2010/main" val="42304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3ACED0-0C08-45E2-8D3F-67290A7FED4E}"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00E874-0C58-43E3-B073-E9271EB11D21}" type="slidenum">
              <a:rPr lang="en-US" smtClean="0"/>
              <a:t>‹#›</a:t>
            </a:fld>
            <a:endParaRPr lang="en-US"/>
          </a:p>
        </p:txBody>
      </p:sp>
    </p:spTree>
    <p:extLst>
      <p:ext uri="{BB962C8B-B14F-4D97-AF65-F5344CB8AC3E}">
        <p14:creationId xmlns:p14="http://schemas.microsoft.com/office/powerpoint/2010/main" val="36320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3ACED0-0C08-45E2-8D3F-67290A7FED4E}"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0E874-0C58-43E3-B073-E9271EB11D21}" type="slidenum">
              <a:rPr lang="en-US" smtClean="0"/>
              <a:t>‹#›</a:t>
            </a:fld>
            <a:endParaRPr lang="en-US"/>
          </a:p>
        </p:txBody>
      </p:sp>
    </p:spTree>
    <p:extLst>
      <p:ext uri="{BB962C8B-B14F-4D97-AF65-F5344CB8AC3E}">
        <p14:creationId xmlns:p14="http://schemas.microsoft.com/office/powerpoint/2010/main" val="141905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3ACED0-0C08-45E2-8D3F-67290A7FED4E}" type="datetimeFigureOut">
              <a:rPr lang="en-US" smtClean="0"/>
              <a:t>12/1/2021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000E874-0C58-43E3-B073-E9271EB11D21}" type="slidenum">
              <a:rPr lang="en-US" smtClean="0"/>
              <a:t>‹#›</a:t>
            </a:fld>
            <a:endParaRPr lang="en-US"/>
          </a:p>
        </p:txBody>
      </p:sp>
    </p:spTree>
    <p:extLst>
      <p:ext uri="{BB962C8B-B14F-4D97-AF65-F5344CB8AC3E}">
        <p14:creationId xmlns:p14="http://schemas.microsoft.com/office/powerpoint/2010/main" val="342900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3ACED0-0C08-45E2-8D3F-67290A7FED4E}" type="datetimeFigureOut">
              <a:rPr lang="en-US" smtClean="0"/>
              <a:t>12/1/2021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00E874-0C58-43E3-B073-E9271EB11D21}" type="slidenum">
              <a:rPr lang="en-US" smtClean="0"/>
              <a:t>‹#›</a:t>
            </a:fld>
            <a:endParaRPr lang="en-US"/>
          </a:p>
        </p:txBody>
      </p:sp>
    </p:spTree>
    <p:extLst>
      <p:ext uri="{BB962C8B-B14F-4D97-AF65-F5344CB8AC3E}">
        <p14:creationId xmlns:p14="http://schemas.microsoft.com/office/powerpoint/2010/main" val="104983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3ACED0-0C08-45E2-8D3F-67290A7FED4E}"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0E874-0C58-43E3-B073-E9271EB11D21}" type="slidenum">
              <a:rPr lang="en-US" smtClean="0"/>
              <a:t>‹#›</a:t>
            </a:fld>
            <a:endParaRPr lang="en-US"/>
          </a:p>
        </p:txBody>
      </p:sp>
    </p:spTree>
    <p:extLst>
      <p:ext uri="{BB962C8B-B14F-4D97-AF65-F5344CB8AC3E}">
        <p14:creationId xmlns:p14="http://schemas.microsoft.com/office/powerpoint/2010/main" val="291083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3ACED0-0C08-45E2-8D3F-67290A7FED4E}" type="datetimeFigureOut">
              <a:rPr lang="en-US" smtClean="0"/>
              <a:t>12/1/2021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00E874-0C58-43E3-B073-E9271EB11D2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017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12.png" /><Relationship Id="rId7" Type="http://schemas.openxmlformats.org/officeDocument/2006/relationships/image" Target="../media/image10.png" /><Relationship Id="rId2" Type="http://schemas.openxmlformats.org/officeDocument/2006/relationships/image" Target="../media/image11.png" /><Relationship Id="rId1" Type="http://schemas.openxmlformats.org/officeDocument/2006/relationships/slideLayout" Target="../slideLayouts/slideLayout2.xml" /><Relationship Id="rId6" Type="http://schemas.openxmlformats.org/officeDocument/2006/relationships/image" Target="../media/image15.png" /><Relationship Id="rId5" Type="http://schemas.openxmlformats.org/officeDocument/2006/relationships/image" Target="../media/image14.png" /><Relationship Id="rId4" Type="http://schemas.openxmlformats.org/officeDocument/2006/relationships/image" Target="../media/image13.pn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Java_runtime" TargetMode="External" /><Relationship Id="rId2" Type="http://schemas.openxmlformats.org/officeDocument/2006/relationships/hyperlink" Target="https://en.wikipedia.org/wiki/Computing_platform" TargetMode="External" /><Relationship Id="rId1" Type="http://schemas.openxmlformats.org/officeDocument/2006/relationships/slideLayout" Target="../slideLayouts/slideLayout2.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hyperlink" Target="https://en.wikipedia.org/wiki/.NET_Framework" TargetMode="Externa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III</a:t>
            </a:r>
          </a:p>
        </p:txBody>
      </p:sp>
      <p:sp>
        <p:nvSpPr>
          <p:cNvPr id="3" name="Subtitle 2"/>
          <p:cNvSpPr>
            <a:spLocks noGrp="1"/>
          </p:cNvSpPr>
          <p:nvPr>
            <p:ph type="subTitle" idx="1"/>
          </p:nvPr>
        </p:nvSpPr>
        <p:spPr/>
        <p:txBody>
          <a:bodyPr>
            <a:normAutofit fontScale="25000" lnSpcReduction="20000"/>
          </a:bodyPr>
          <a:lstStyle/>
          <a:p>
            <a:r>
              <a:rPr lang="en-US" dirty="0"/>
              <a:t>Fundamentals of Cloud Computing and Big Data</a:t>
            </a:r>
          </a:p>
          <a:p>
            <a:r>
              <a:rPr lang="en-US" dirty="0"/>
              <a:t>TCS 351</a:t>
            </a:r>
          </a:p>
          <a:p>
            <a:endParaRPr lang="en-US" dirty="0"/>
          </a:p>
          <a:p>
            <a:pPr algn="r"/>
            <a:r>
              <a:rPr lang="en-US" dirty="0"/>
              <a:t>Ms. Sarishma</a:t>
            </a:r>
          </a:p>
          <a:p>
            <a:pPr algn="r"/>
            <a:r>
              <a:rPr lang="en-US" dirty="0"/>
              <a:t>Assistant Professor,</a:t>
            </a:r>
          </a:p>
          <a:p>
            <a:pPr algn="r"/>
            <a:r>
              <a:rPr lang="en-US" dirty="0"/>
              <a:t>Dept. of Computer Science and Engineering,</a:t>
            </a:r>
          </a:p>
          <a:p>
            <a:pPr algn="r"/>
            <a:r>
              <a:rPr lang="en-US" dirty="0"/>
              <a:t>Graphic Era Deemed to be University</a:t>
            </a:r>
          </a:p>
        </p:txBody>
      </p:sp>
    </p:spTree>
    <p:extLst>
      <p:ext uri="{BB962C8B-B14F-4D97-AF65-F5344CB8AC3E}">
        <p14:creationId xmlns:p14="http://schemas.microsoft.com/office/powerpoint/2010/main" val="117978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a:t>Taxonomy of Cloud Service Models</a:t>
            </a:r>
          </a:p>
        </p:txBody>
      </p:sp>
      <p:pic>
        <p:nvPicPr>
          <p:cNvPr id="870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1" y="1524000"/>
            <a:ext cx="8488363" cy="4495800"/>
          </a:xfrm>
        </p:spPr>
      </p:pic>
      <p:sp>
        <p:nvSpPr>
          <p:cNvPr id="87044"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776165-2B9D-4279-A353-9FB75BD6582A}" type="slidenum">
              <a:rPr lang="en-US" altLang="en-US">
                <a:solidFill>
                  <a:schemeClr val="tx2"/>
                </a:solidFill>
                <a:latin typeface="Gill Sans MT" panose="020B0502020104020203" pitchFamily="34" charset="0"/>
              </a:rPr>
              <a:pPr/>
              <a:t>10</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131649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r>
              <a:rPr lang="en-US" altLang="en-US"/>
              <a:t>Infrastructure-as-a-Service</a:t>
            </a:r>
          </a:p>
        </p:txBody>
      </p:sp>
      <p:sp>
        <p:nvSpPr>
          <p:cNvPr id="3" name="Content Placeholder 2"/>
          <p:cNvSpPr>
            <a:spLocks noGrp="1"/>
          </p:cNvSpPr>
          <p:nvPr>
            <p:ph sz="quarter" idx="1"/>
          </p:nvPr>
        </p:nvSpPr>
        <p:spPr>
          <a:xfrm>
            <a:off x="1321650" y="2470151"/>
            <a:ext cx="4847375" cy="2743199"/>
          </a:xfrm>
        </p:spPr>
        <p:txBody>
          <a:bodyPr>
            <a:normAutofit/>
          </a:bodyPr>
          <a:lstStyle/>
          <a:p>
            <a:pPr marL="274320" indent="-274320">
              <a:spcAft>
                <a:spcPts val="0"/>
              </a:spcAft>
              <a:buFont typeface="Wingdings 3"/>
              <a:buChar char=""/>
              <a:defRPr/>
            </a:pPr>
            <a:r>
              <a:rPr lang="en-US" dirty="0">
                <a:cs typeface="Arial" pitchFamily="34" charset="0"/>
              </a:rPr>
              <a:t>Provides capability to the consumer to hire infrastructure components such as servers, storage, and network</a:t>
            </a:r>
          </a:p>
          <a:p>
            <a:pPr marL="274320" indent="-274320">
              <a:spcAft>
                <a:spcPts val="0"/>
              </a:spcAft>
              <a:buFont typeface="Wingdings 3"/>
              <a:buChar char=""/>
              <a:defRPr/>
            </a:pPr>
            <a:r>
              <a:rPr lang="en-US" dirty="0"/>
              <a:t>Enables consumers to deploy and run software, including OS and applications</a:t>
            </a:r>
          </a:p>
          <a:p>
            <a:pPr marL="274320" indent="-274320">
              <a:spcAft>
                <a:spcPts val="0"/>
              </a:spcAft>
              <a:buFont typeface="Wingdings 3"/>
              <a:buChar char=""/>
              <a:defRPr/>
            </a:pPr>
            <a:r>
              <a:rPr lang="en-US" dirty="0">
                <a:ea typeface="MS PGothic" pitchFamily="34" charset="-128"/>
              </a:rPr>
              <a:t>Pays for infrastructure components usage, for example, Storage capacity, CPU usage, etc.</a:t>
            </a:r>
            <a:endParaRPr lang="en-US" dirty="0"/>
          </a:p>
          <a:p>
            <a:pPr marL="274320" indent="-274320">
              <a:spcAft>
                <a:spcPts val="0"/>
              </a:spcAft>
              <a:buFont typeface="Wingdings 3"/>
              <a:buChar char=""/>
              <a:defRPr/>
            </a:pPr>
            <a:endParaRPr lang="en-US" dirty="0"/>
          </a:p>
        </p:txBody>
      </p:sp>
      <p:sp>
        <p:nvSpPr>
          <p:cNvPr id="17" name="AutoShape 158"/>
          <p:cNvSpPr>
            <a:spLocks noChangeArrowheads="1"/>
          </p:cNvSpPr>
          <p:nvPr/>
        </p:nvSpPr>
        <p:spPr bwMode="auto">
          <a:xfrm>
            <a:off x="8091489" y="2098676"/>
            <a:ext cx="134937" cy="492125"/>
          </a:xfrm>
          <a:prstGeom prst="downArrow">
            <a:avLst>
              <a:gd name="adj1" fmla="val 50000"/>
              <a:gd name="adj2" fmla="val 83889"/>
            </a:avLst>
          </a:prstGeom>
          <a:solidFill>
            <a:srgbClr val="000E22"/>
          </a:solidFill>
          <a:ln w="25400" algn="ctr">
            <a:solidFill>
              <a:srgbClr val="333333"/>
            </a:solidFill>
            <a:miter lim="800000"/>
            <a:headEnd/>
            <a:tailEnd type="none" w="lg" len="med"/>
          </a:ln>
        </p:spPr>
        <p:txBody>
          <a:bodyPr wrap="none" lIns="0" tIns="0" rIns="0" bIns="0" anchor="ctr"/>
          <a:lstStyle/>
          <a:p>
            <a:pPr>
              <a:defRPr/>
            </a:pPr>
            <a:endParaRPr lang="en-IN" kern="0" baseline="-25000" dirty="0">
              <a:solidFill>
                <a:sysClr val="windowText" lastClr="000000"/>
              </a:solidFill>
            </a:endParaRPr>
          </a:p>
        </p:txBody>
      </p:sp>
      <p:pic>
        <p:nvPicPr>
          <p:cNvPr id="88069" name="Picture 17" descr="Peep_Formal_Fema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371600"/>
            <a:ext cx="762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0" name="Picture 18" descr="cloud_g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622550"/>
            <a:ext cx="40386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a:spLocks noChangeArrowheads="1"/>
          </p:cNvSpPr>
          <p:nvPr/>
        </p:nvSpPr>
        <p:spPr bwMode="auto">
          <a:xfrm>
            <a:off x="7635876" y="28860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Application</a:t>
            </a:r>
          </a:p>
        </p:txBody>
      </p:sp>
      <p:sp>
        <p:nvSpPr>
          <p:cNvPr id="21" name="AutoShape 84"/>
          <p:cNvSpPr>
            <a:spLocks noChangeArrowheads="1"/>
          </p:cNvSpPr>
          <p:nvPr/>
        </p:nvSpPr>
        <p:spPr bwMode="gray">
          <a:xfrm>
            <a:off x="7543801" y="4038600"/>
            <a:ext cx="1196975" cy="1123950"/>
          </a:xfrm>
          <a:prstGeom prst="roundRect">
            <a:avLst>
              <a:gd name="adj" fmla="val 5569"/>
            </a:avLst>
          </a:prstGeom>
          <a:noFill/>
          <a:ln w="19050" algn="ctr">
            <a:solidFill>
              <a:srgbClr val="993300"/>
            </a:solidFill>
            <a:prstDash val="sysDash"/>
            <a:round/>
            <a:headEnd/>
            <a:tailEnd/>
          </a:ln>
        </p:spPr>
        <p:txBody>
          <a:bodyPr wrap="none" anchor="ctr"/>
          <a:lstStyle/>
          <a:p>
            <a:pPr algn="ctr">
              <a:lnSpc>
                <a:spcPct val="90000"/>
              </a:lnSpc>
              <a:defRPr/>
            </a:pPr>
            <a:endParaRPr lang="en-US" sz="1900" b="1" kern="0" dirty="0">
              <a:solidFill>
                <a:srgbClr val="FFFFFF"/>
              </a:solidFill>
              <a:latin typeface="Calibri" pitchFamily="34" charset="0"/>
              <a:ea typeface="Arial Unicode MS" pitchFamily="34" charset="-128"/>
              <a:cs typeface="Arial Unicode MS" pitchFamily="34" charset="-128"/>
            </a:endParaRPr>
          </a:p>
        </p:txBody>
      </p:sp>
      <p:sp>
        <p:nvSpPr>
          <p:cNvPr id="22" name="Rectangle 40"/>
          <p:cNvSpPr>
            <a:spLocks noChangeArrowheads="1"/>
          </p:cNvSpPr>
          <p:nvPr/>
        </p:nvSpPr>
        <p:spPr bwMode="auto">
          <a:xfrm>
            <a:off x="7645401" y="33051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Databases</a:t>
            </a:r>
          </a:p>
        </p:txBody>
      </p:sp>
      <p:sp>
        <p:nvSpPr>
          <p:cNvPr id="23" name="Rectangle 40"/>
          <p:cNvSpPr>
            <a:spLocks noChangeArrowheads="1"/>
          </p:cNvSpPr>
          <p:nvPr/>
        </p:nvSpPr>
        <p:spPr bwMode="auto">
          <a:xfrm>
            <a:off x="7645401" y="365760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OS</a:t>
            </a:r>
          </a:p>
        </p:txBody>
      </p:sp>
      <p:sp>
        <p:nvSpPr>
          <p:cNvPr id="24" name="Rectangle 23"/>
          <p:cNvSpPr>
            <a:spLocks noChangeArrowheads="1"/>
          </p:cNvSpPr>
          <p:nvPr/>
        </p:nvSpPr>
        <p:spPr bwMode="auto">
          <a:xfrm>
            <a:off x="7645401" y="408622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Compute</a:t>
            </a:r>
          </a:p>
        </p:txBody>
      </p:sp>
      <p:sp>
        <p:nvSpPr>
          <p:cNvPr id="25" name="Rectangle 40"/>
          <p:cNvSpPr>
            <a:spLocks noChangeArrowheads="1"/>
          </p:cNvSpPr>
          <p:nvPr/>
        </p:nvSpPr>
        <p:spPr bwMode="auto">
          <a:xfrm>
            <a:off x="7645401" y="443865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Storage</a:t>
            </a:r>
          </a:p>
        </p:txBody>
      </p:sp>
      <p:sp>
        <p:nvSpPr>
          <p:cNvPr id="26" name="Rectangle 25"/>
          <p:cNvSpPr>
            <a:spLocks noChangeArrowheads="1"/>
          </p:cNvSpPr>
          <p:nvPr/>
        </p:nvSpPr>
        <p:spPr bwMode="auto">
          <a:xfrm>
            <a:off x="7645401" y="478155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Network</a:t>
            </a:r>
          </a:p>
        </p:txBody>
      </p:sp>
      <p:sp>
        <p:nvSpPr>
          <p:cNvPr id="88078" name="Slide Number Placeholder 1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0A1D67-0E1E-4D81-A65B-4C624FC3E40E}" type="slidenum">
              <a:rPr lang="en-US" altLang="en-US">
                <a:solidFill>
                  <a:schemeClr val="tx2"/>
                </a:solidFill>
                <a:latin typeface="Gill Sans MT" panose="020B0502020104020203" pitchFamily="34" charset="0"/>
              </a:rPr>
              <a:pPr/>
              <a:t>11</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338305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altLang="en-US"/>
              <a:t>IaaS Examples</a:t>
            </a:r>
          </a:p>
        </p:txBody>
      </p:sp>
      <p:sp>
        <p:nvSpPr>
          <p:cNvPr id="68611" name="Content Placeholder 2"/>
          <p:cNvSpPr>
            <a:spLocks noGrp="1"/>
          </p:cNvSpPr>
          <p:nvPr>
            <p:ph sz="quarter" idx="1"/>
          </p:nvPr>
        </p:nvSpPr>
        <p:spPr>
          <a:xfrm>
            <a:off x="1097280" y="2082801"/>
            <a:ext cx="10058400" cy="3263899"/>
          </a:xfrm>
        </p:spPr>
        <p:txBody>
          <a:bodyPr/>
          <a:lstStyle/>
          <a:p>
            <a:pPr eaLnBrk="1" hangingPunct="1">
              <a:defRPr/>
            </a:pPr>
            <a:r>
              <a:rPr lang="en-US" altLang="en-US" dirty="0"/>
              <a:t>Amazon Elastic Compute Cloud (EC2) is an </a:t>
            </a:r>
            <a:r>
              <a:rPr lang="en-US" altLang="en-US" dirty="0" err="1"/>
              <a:t>IaaS</a:t>
            </a:r>
            <a:r>
              <a:rPr lang="en-US" altLang="en-US" dirty="0"/>
              <a:t> model that provides resizable compute capacity on a pay-per-use basis</a:t>
            </a:r>
          </a:p>
          <a:p>
            <a:pPr lvl="1" eaLnBrk="1" hangingPunct="1">
              <a:defRPr/>
            </a:pPr>
            <a:r>
              <a:rPr lang="en-US" altLang="en-US" dirty="0"/>
              <a:t>Allows consumers to hire virtual compute on which they run their own applications</a:t>
            </a:r>
          </a:p>
          <a:p>
            <a:pPr lvl="1" eaLnBrk="1" hangingPunct="1">
              <a:defRPr/>
            </a:pPr>
            <a:r>
              <a:rPr lang="en-US" altLang="en-US" dirty="0"/>
              <a:t>EMC </a:t>
            </a:r>
            <a:r>
              <a:rPr lang="en-US" altLang="en-US" dirty="0" err="1"/>
              <a:t>Atmos</a:t>
            </a:r>
            <a:r>
              <a:rPr lang="en-US" altLang="en-US" dirty="0"/>
              <a:t> Online provides Storage as a service</a:t>
            </a:r>
          </a:p>
          <a:p>
            <a:pPr lvl="1" eaLnBrk="1" hangingPunct="1">
              <a:defRPr/>
            </a:pPr>
            <a:r>
              <a:rPr lang="en-US" altLang="en-US" dirty="0"/>
              <a:t>Internet accessible, on demand storage</a:t>
            </a:r>
          </a:p>
          <a:p>
            <a:pPr lvl="1" eaLnBrk="1" hangingPunct="1">
              <a:defRPr/>
            </a:pPr>
            <a:endParaRPr lang="en-US" altLang="en-US" dirty="0"/>
          </a:p>
          <a:p>
            <a:pPr lvl="1" eaLnBrk="1" hangingPunct="1">
              <a:defRPr/>
            </a:pPr>
            <a:endParaRPr lang="en-US" altLang="en-US" dirty="0"/>
          </a:p>
          <a:p>
            <a:pPr lvl="1" eaLnBrk="1" hangingPunct="1">
              <a:defRPr/>
            </a:pPr>
            <a:r>
              <a:rPr lang="en-US" altLang="en-US" sz="2000" dirty="0"/>
              <a:t>Common </a:t>
            </a:r>
            <a:r>
              <a:rPr lang="en-US" altLang="en-US" sz="2000" dirty="0" err="1"/>
              <a:t>Examplë</a:t>
            </a:r>
            <a:r>
              <a:rPr lang="en-US" altLang="en-US" sz="2000" dirty="0"/>
              <a:t>: </a:t>
            </a:r>
            <a:r>
              <a:rPr lang="en-US" altLang="en-US" sz="2000" dirty="0" err="1"/>
              <a:t>DigitalOcean</a:t>
            </a:r>
            <a:r>
              <a:rPr lang="en-US" altLang="en-US" sz="2000" dirty="0"/>
              <a:t>, </a:t>
            </a:r>
            <a:r>
              <a:rPr lang="en-US" altLang="en-US" sz="2000" dirty="0" err="1"/>
              <a:t>Linode</a:t>
            </a:r>
            <a:r>
              <a:rPr lang="en-US" altLang="en-US" sz="2000" dirty="0"/>
              <a:t>, Rackspace, Amazon Web Services (AWS), Cisco </a:t>
            </a:r>
            <a:r>
              <a:rPr lang="en-US" altLang="en-US" sz="2000" dirty="0" err="1"/>
              <a:t>Metapod</a:t>
            </a:r>
            <a:r>
              <a:rPr lang="en-US" altLang="en-US" sz="2000" dirty="0"/>
              <a:t>, Microsoft Azure, Google Compute Engine (GCE)</a:t>
            </a:r>
          </a:p>
          <a:p>
            <a:pPr eaLnBrk="1" hangingPunct="1">
              <a:defRPr/>
            </a:pPr>
            <a:endParaRPr lang="en-US" altLang="en-US" dirty="0"/>
          </a:p>
        </p:txBody>
      </p:sp>
      <p:sp>
        <p:nvSpPr>
          <p:cNvPr id="8909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0BA44A-B505-4106-B991-BF211A922F89}" type="slidenum">
              <a:rPr lang="en-US" altLang="en-US">
                <a:solidFill>
                  <a:schemeClr val="tx2"/>
                </a:solidFill>
                <a:latin typeface="Gill Sans MT" panose="020B0502020104020203" pitchFamily="34" charset="0"/>
              </a:rPr>
              <a:pPr/>
              <a:t>12</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353144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IN" altLang="en-US"/>
              <a:t>IaaS</a:t>
            </a:r>
          </a:p>
        </p:txBody>
      </p:sp>
      <p:sp>
        <p:nvSpPr>
          <p:cNvPr id="91139" name="Content Placeholder 2"/>
          <p:cNvSpPr>
            <a:spLocks noGrp="1"/>
          </p:cNvSpPr>
          <p:nvPr>
            <p:ph sz="quarter" idx="1"/>
          </p:nvPr>
        </p:nvSpPr>
        <p:spPr>
          <a:xfrm>
            <a:off x="1549400" y="3019073"/>
            <a:ext cx="8229600" cy="1079499"/>
          </a:xfrm>
        </p:spPr>
        <p:txBody>
          <a:bodyPr>
            <a:normAutofit lnSpcReduction="10000"/>
          </a:bodyPr>
          <a:lstStyle/>
          <a:p>
            <a:endParaRPr lang="en-US" altLang="en-US" dirty="0">
              <a:cs typeface="Arial" panose="020B0604020202020204" pitchFamily="34" charset="0"/>
            </a:endParaRPr>
          </a:p>
          <a:p>
            <a:r>
              <a:rPr lang="en-US" altLang="en-US" b="1" dirty="0">
                <a:cs typeface="Arial" panose="020B0604020202020204" pitchFamily="34" charset="0"/>
              </a:rPr>
              <a:t>IaaS provides capability to the consumer to hire infrastructure components such as servers, storage, and network.</a:t>
            </a:r>
          </a:p>
          <a:p>
            <a:endParaRPr lang="en-IN" altLang="en-US" dirty="0"/>
          </a:p>
        </p:txBody>
      </p:sp>
      <p:sp>
        <p:nvSpPr>
          <p:cNvPr id="911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0E3C2C-EFD3-4C24-A79E-E674A3957693}" type="slidenum">
              <a:rPr lang="en-US" altLang="en-US">
                <a:solidFill>
                  <a:schemeClr val="tx2"/>
                </a:solidFill>
                <a:latin typeface="Gill Sans MT" panose="020B0502020104020203" pitchFamily="34" charset="0"/>
              </a:rPr>
              <a:pPr/>
              <a:t>13</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11195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endParaRPr lang="en-US" altLang="en-US"/>
          </a:p>
        </p:txBody>
      </p:sp>
      <p:sp>
        <p:nvSpPr>
          <p:cNvPr id="921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876698-46B2-4653-9BF7-ABF80D30F0D6}" type="slidenum">
              <a:rPr lang="en-US" altLang="en-US">
                <a:solidFill>
                  <a:schemeClr val="tx2"/>
                </a:solidFill>
                <a:latin typeface="Gill Sans MT" panose="020B0502020104020203" pitchFamily="34" charset="0"/>
              </a:rPr>
              <a:pPr/>
              <a:t>14</a:t>
            </a:fld>
            <a:r>
              <a:rPr lang="en-US" altLang="en-US">
                <a:solidFill>
                  <a:schemeClr val="tx2"/>
                </a:solidFill>
                <a:latin typeface="Gill Sans MT" panose="020B0502020104020203" pitchFamily="34" charset="0"/>
              </a:rPr>
              <a:t> / 31</a:t>
            </a:r>
          </a:p>
        </p:txBody>
      </p:sp>
      <p:pic>
        <p:nvPicPr>
          <p:cNvPr id="9216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18137" y="1485900"/>
            <a:ext cx="11895771" cy="4191000"/>
          </a:xfrm>
          <a:noFill/>
        </p:spPr>
      </p:pic>
    </p:spTree>
    <p:extLst>
      <p:ext uri="{BB962C8B-B14F-4D97-AF65-F5344CB8AC3E}">
        <p14:creationId xmlns:p14="http://schemas.microsoft.com/office/powerpoint/2010/main" val="51467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IN" altLang="en-US"/>
              <a:t>IaaS</a:t>
            </a:r>
          </a:p>
        </p:txBody>
      </p:sp>
      <p:sp>
        <p:nvSpPr>
          <p:cNvPr id="3" name="Content Placeholder 2"/>
          <p:cNvSpPr>
            <a:spLocks noGrp="1"/>
          </p:cNvSpPr>
          <p:nvPr>
            <p:ph sz="quarter" idx="1"/>
          </p:nvPr>
        </p:nvSpPr>
        <p:spPr>
          <a:xfrm>
            <a:off x="2011680" y="2603501"/>
            <a:ext cx="8229600" cy="2679699"/>
          </a:xfrm>
        </p:spPr>
        <p:txBody>
          <a:bodyPr/>
          <a:lstStyle/>
          <a:p>
            <a:pPr>
              <a:defRPr/>
            </a:pPr>
            <a:r>
              <a:rPr lang="en-IN" b="1" dirty="0"/>
              <a:t>Who are the consumers? </a:t>
            </a:r>
            <a:endParaRPr lang="en-IN" dirty="0"/>
          </a:p>
          <a:p>
            <a:pPr>
              <a:defRPr/>
            </a:pPr>
            <a:r>
              <a:rPr lang="en-IN" dirty="0"/>
              <a:t>System administrators. </a:t>
            </a:r>
          </a:p>
          <a:p>
            <a:pPr marL="0" indent="0">
              <a:buNone/>
              <a:defRPr/>
            </a:pPr>
            <a:endParaRPr lang="en-IN" b="1" dirty="0"/>
          </a:p>
          <a:p>
            <a:pPr marL="0" indent="0">
              <a:buNone/>
              <a:defRPr/>
            </a:pPr>
            <a:r>
              <a:rPr lang="en-IN" b="1" dirty="0"/>
              <a:t>What does a consumer get? </a:t>
            </a:r>
            <a:endParaRPr lang="en-IN" dirty="0"/>
          </a:p>
          <a:p>
            <a:pPr>
              <a:defRPr/>
            </a:pPr>
            <a:r>
              <a:rPr lang="en-IN" dirty="0"/>
              <a:t>Access to virtual computers, network-accessible storage, and network infrastructure components such as firewalls, and configuration services </a:t>
            </a:r>
          </a:p>
        </p:txBody>
      </p:sp>
      <p:sp>
        <p:nvSpPr>
          <p:cNvPr id="931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75D8AD-505D-4C78-B1E3-C28408F29474}" type="slidenum">
              <a:rPr lang="en-US" altLang="en-US">
                <a:solidFill>
                  <a:schemeClr val="tx2"/>
                </a:solidFill>
                <a:latin typeface="Gill Sans MT" panose="020B0502020104020203" pitchFamily="34" charset="0"/>
              </a:rPr>
              <a:pPr/>
              <a:t>15</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447879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endParaRPr lang="en-US" altLang="en-US"/>
          </a:p>
        </p:txBody>
      </p:sp>
      <p:sp>
        <p:nvSpPr>
          <p:cNvPr id="95235" name="Content Placeholder 2"/>
          <p:cNvSpPr>
            <a:spLocks noGrp="1"/>
          </p:cNvSpPr>
          <p:nvPr>
            <p:ph sz="quarter" idx="1"/>
          </p:nvPr>
        </p:nvSpPr>
        <p:spPr>
          <a:xfrm>
            <a:off x="1625600" y="2260601"/>
            <a:ext cx="8229600" cy="3467099"/>
          </a:xfrm>
        </p:spPr>
        <p:txBody>
          <a:bodyPr/>
          <a:lstStyle/>
          <a:p>
            <a:r>
              <a:rPr lang="en-GB" altLang="en-US" dirty="0"/>
              <a:t>IaaS represents general purpose compute resources and is thus capable of supporting use cases of all types. </a:t>
            </a:r>
          </a:p>
          <a:p>
            <a:endParaRPr lang="en-GB" altLang="en-US" dirty="0"/>
          </a:p>
          <a:p>
            <a:r>
              <a:rPr lang="en-GB" altLang="en-US" dirty="0"/>
              <a:t>Today, IaaS is most commonly used for </a:t>
            </a:r>
          </a:p>
          <a:p>
            <a:pPr lvl="1"/>
            <a:r>
              <a:rPr lang="en-GB" altLang="en-US" dirty="0"/>
              <a:t>dev and test environments, </a:t>
            </a:r>
          </a:p>
          <a:p>
            <a:pPr lvl="1"/>
            <a:r>
              <a:rPr lang="en-GB" altLang="en-US" dirty="0"/>
              <a:t>customer-facing websites and web applications, </a:t>
            </a:r>
          </a:p>
          <a:p>
            <a:pPr lvl="1"/>
            <a:r>
              <a:rPr lang="en-GB" altLang="en-US" dirty="0"/>
              <a:t>data storage, </a:t>
            </a:r>
          </a:p>
          <a:p>
            <a:pPr lvl="1"/>
            <a:r>
              <a:rPr lang="en-GB" altLang="en-US" dirty="0"/>
              <a:t>analytics and data warehousing workloads, </a:t>
            </a:r>
          </a:p>
          <a:p>
            <a:pPr lvl="1"/>
            <a:r>
              <a:rPr lang="en-GB" altLang="en-US" dirty="0"/>
              <a:t>and backup and recovery, particularly for on-premises workloads. </a:t>
            </a:r>
          </a:p>
          <a:p>
            <a:pPr lvl="1"/>
            <a:r>
              <a:rPr lang="en-GB" altLang="en-US" dirty="0"/>
              <a:t>for deploying and running common business software and applications</a:t>
            </a:r>
            <a:endParaRPr lang="en-US" altLang="en-US" dirty="0"/>
          </a:p>
        </p:txBody>
      </p:sp>
      <p:sp>
        <p:nvSpPr>
          <p:cNvPr id="952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38789D-892A-497F-870C-F38E6BCD588F}" type="slidenum">
              <a:rPr lang="en-US" altLang="en-US">
                <a:solidFill>
                  <a:schemeClr val="tx2"/>
                </a:solidFill>
                <a:latin typeface="Gill Sans MT" panose="020B0502020104020203" pitchFamily="34" charset="0"/>
              </a:rPr>
              <a:pPr/>
              <a:t>16</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432293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IN" altLang="en-US"/>
              <a:t>IaaS: Abstract Interaction Dynamics</a:t>
            </a:r>
          </a:p>
        </p:txBody>
      </p:sp>
      <p:sp>
        <p:nvSpPr>
          <p:cNvPr id="96259" name="Content Placeholder 2"/>
          <p:cNvSpPr>
            <a:spLocks noGrp="1"/>
          </p:cNvSpPr>
          <p:nvPr>
            <p:ph sz="quarter" idx="1"/>
          </p:nvPr>
        </p:nvSpPr>
        <p:spPr>
          <a:xfrm>
            <a:off x="1981200" y="1219201"/>
            <a:ext cx="8229600" cy="4937125"/>
          </a:xfrm>
        </p:spPr>
        <p:txBody>
          <a:bodyPr/>
          <a:lstStyle/>
          <a:p>
            <a:endParaRPr lang="en-IN" altLang="en-US"/>
          </a:p>
        </p:txBody>
      </p:sp>
      <p:sp>
        <p:nvSpPr>
          <p:cNvPr id="962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F4AA5C-39B1-497C-9A9C-C5091FCBEFCC}" type="slidenum">
              <a:rPr lang="en-US" altLang="en-US">
                <a:solidFill>
                  <a:schemeClr val="tx2"/>
                </a:solidFill>
                <a:latin typeface="Gill Sans MT" panose="020B0502020104020203" pitchFamily="34" charset="0"/>
              </a:rPr>
              <a:pPr/>
              <a:t>17</a:t>
            </a:fld>
            <a:r>
              <a:rPr lang="en-US" altLang="en-US">
                <a:solidFill>
                  <a:schemeClr val="tx2"/>
                </a:solidFill>
                <a:latin typeface="Gill Sans MT" panose="020B0502020104020203" pitchFamily="34" charset="0"/>
              </a:rPr>
              <a:t> / 31</a:t>
            </a:r>
          </a:p>
        </p:txBody>
      </p:sp>
      <p:pic>
        <p:nvPicPr>
          <p:cNvPr id="96261" name="Picture 4"/>
          <p:cNvPicPr>
            <a:picLocks noChangeAspect="1"/>
          </p:cNvPicPr>
          <p:nvPr/>
        </p:nvPicPr>
        <p:blipFill>
          <a:blip r:embed="rId2">
            <a:extLst>
              <a:ext uri="{28A0092B-C50C-407E-A947-70E740481C1C}">
                <a14:useLocalDpi xmlns:a14="http://schemas.microsoft.com/office/drawing/2010/main" val="0"/>
              </a:ext>
            </a:extLst>
          </a:blip>
          <a:srcRect l="15446" t="40625" r="30675" b="31250"/>
          <a:stretch>
            <a:fillRect/>
          </a:stretch>
        </p:blipFill>
        <p:spPr bwMode="auto">
          <a:xfrm>
            <a:off x="1981200" y="11430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288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IN" altLang="en-US"/>
              <a:t>IaaS: Scope of Control</a:t>
            </a:r>
          </a:p>
        </p:txBody>
      </p:sp>
      <p:sp>
        <p:nvSpPr>
          <p:cNvPr id="9728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79AEA3-6DC6-4FC7-A86A-961245D53BDD}" type="slidenum">
              <a:rPr lang="en-US" altLang="en-US">
                <a:solidFill>
                  <a:schemeClr val="tx2"/>
                </a:solidFill>
                <a:latin typeface="Gill Sans MT" panose="020B0502020104020203" pitchFamily="34" charset="0"/>
              </a:rPr>
              <a:pPr/>
              <a:t>18</a:t>
            </a:fld>
            <a:r>
              <a:rPr lang="en-US" altLang="en-US">
                <a:solidFill>
                  <a:schemeClr val="tx2"/>
                </a:solidFill>
                <a:latin typeface="Gill Sans MT" panose="020B0502020104020203" pitchFamily="34" charset="0"/>
              </a:rPr>
              <a:t> / 31</a:t>
            </a:r>
          </a:p>
        </p:txBody>
      </p:sp>
      <p:pic>
        <p:nvPicPr>
          <p:cNvPr id="97284" name="Picture 5"/>
          <p:cNvPicPr>
            <a:picLocks noChangeAspect="1"/>
          </p:cNvPicPr>
          <p:nvPr/>
        </p:nvPicPr>
        <p:blipFill>
          <a:blip r:embed="rId2">
            <a:extLst>
              <a:ext uri="{28A0092B-C50C-407E-A947-70E740481C1C}">
                <a14:useLocalDpi xmlns:a14="http://schemas.microsoft.com/office/drawing/2010/main" val="0"/>
              </a:ext>
            </a:extLst>
          </a:blip>
          <a:srcRect l="24817" t="67708" r="40044" b="14584"/>
          <a:stretch>
            <a:fillRect/>
          </a:stretch>
        </p:blipFill>
        <p:spPr bwMode="auto">
          <a:xfrm>
            <a:off x="2362200" y="2209800"/>
            <a:ext cx="7239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3421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IN" altLang="en-US"/>
              <a:t>Advantages of IaaS</a:t>
            </a:r>
          </a:p>
        </p:txBody>
      </p:sp>
      <p:sp>
        <p:nvSpPr>
          <p:cNvPr id="98307" name="Content Placeholder 2"/>
          <p:cNvSpPr>
            <a:spLocks noGrp="1"/>
          </p:cNvSpPr>
          <p:nvPr>
            <p:ph sz="quarter" idx="1"/>
          </p:nvPr>
        </p:nvSpPr>
        <p:spPr>
          <a:xfrm>
            <a:off x="1485900" y="2476501"/>
            <a:ext cx="8229600" cy="2539999"/>
          </a:xfrm>
        </p:spPr>
        <p:txBody>
          <a:bodyPr/>
          <a:lstStyle/>
          <a:p>
            <a:r>
              <a:rPr lang="en-IN" altLang="en-US" b="1" dirty="0"/>
              <a:t>Cost Saving</a:t>
            </a:r>
          </a:p>
          <a:p>
            <a:pPr lvl="1" algn="just"/>
            <a:r>
              <a:rPr lang="en-IN" altLang="en-US" dirty="0"/>
              <a:t>IaaS model has lower infrastructure costs. No longer do organizations have the responsibility of ensuring uptime, maintaining hardware and networking equipment. </a:t>
            </a:r>
          </a:p>
          <a:p>
            <a:pPr lvl="1" algn="just"/>
            <a:r>
              <a:rPr lang="en-GB" altLang="en-US" b="1" dirty="0"/>
              <a:t>Eliminates capital expense and reduces ongoing cost.</a:t>
            </a:r>
            <a:r>
              <a:rPr lang="en-GB" altLang="en-US" dirty="0"/>
              <a:t> IaaS sidesteps the upfront expense of setting up and managing an onsite datacentre, making it an economical option for start-ups and businesses testing new ideas.</a:t>
            </a:r>
            <a:endParaRPr lang="en-IN" altLang="en-US" dirty="0"/>
          </a:p>
          <a:p>
            <a:endParaRPr lang="en-IN" altLang="en-US" dirty="0"/>
          </a:p>
          <a:p>
            <a:endParaRPr lang="en-IN" altLang="en-US" dirty="0"/>
          </a:p>
        </p:txBody>
      </p:sp>
      <p:sp>
        <p:nvSpPr>
          <p:cNvPr id="983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34563C-DD9A-4574-B019-72EC1D15ED0D}" type="slidenum">
              <a:rPr lang="en-US" altLang="en-US">
                <a:solidFill>
                  <a:schemeClr val="tx2"/>
                </a:solidFill>
                <a:latin typeface="Gill Sans MT" panose="020B0502020104020203" pitchFamily="34" charset="0"/>
              </a:rPr>
              <a:pPr/>
              <a:t>19</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391292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sp>
        <p:nvSpPr>
          <p:cNvPr id="3" name="Content Placeholder 2"/>
          <p:cNvSpPr>
            <a:spLocks noGrp="1"/>
          </p:cNvSpPr>
          <p:nvPr>
            <p:ph idx="1"/>
          </p:nvPr>
        </p:nvSpPr>
        <p:spPr/>
        <p:txBody>
          <a:bodyPr>
            <a:normAutofit/>
          </a:bodyPr>
          <a:lstStyle/>
          <a:p>
            <a:pPr algn="just"/>
            <a:r>
              <a:rPr lang="en-IN" dirty="0"/>
              <a:t>Infrastructure as a Service (IaaS): IaaS definition, Virtualization, Hypervisors, Machine Image, Virtual Machine(VM) Resource Virtualization Server Storage Network Virtual Machine (resource) provisioning and manageability, Data storage in cloud computing (storage as a service) Examples: Amazon EC2, EC2 Compute, Eucalyptus, Open Stack. </a:t>
            </a:r>
            <a:endParaRPr lang="en-US" dirty="0"/>
          </a:p>
          <a:p>
            <a:pPr algn="just"/>
            <a:r>
              <a:rPr lang="en-IN" dirty="0"/>
              <a:t>Platform as a Service (PaaS): PaaS definition, Service Oriented Architecture (SOA) Cloud Platform and Management Computation Storage, Examples: Google App Engine Microsoft Azure Salesforce.</a:t>
            </a:r>
            <a:endParaRPr lang="en-US" dirty="0"/>
          </a:p>
          <a:p>
            <a:pPr algn="just"/>
            <a:r>
              <a:rPr lang="en-IN" dirty="0"/>
              <a:t>Software as a Service (SaaS): SaaS definition, Web services, Web 2.0, Case Study on SaaS.</a:t>
            </a:r>
            <a:endParaRPr lang="en-US" dirty="0"/>
          </a:p>
        </p:txBody>
      </p:sp>
    </p:spTree>
    <p:extLst>
      <p:ext uri="{BB962C8B-B14F-4D97-AF65-F5344CB8AC3E}">
        <p14:creationId xmlns:p14="http://schemas.microsoft.com/office/powerpoint/2010/main" val="256906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endParaRPr lang="en-US" altLang="en-US"/>
          </a:p>
        </p:txBody>
      </p:sp>
      <p:sp>
        <p:nvSpPr>
          <p:cNvPr id="99331" name="Content Placeholder 2"/>
          <p:cNvSpPr>
            <a:spLocks noGrp="1"/>
          </p:cNvSpPr>
          <p:nvPr>
            <p:ph sz="quarter" idx="1"/>
          </p:nvPr>
        </p:nvSpPr>
        <p:spPr>
          <a:xfrm>
            <a:off x="711200" y="1892301"/>
            <a:ext cx="11049000" cy="3327400"/>
          </a:xfrm>
        </p:spPr>
        <p:txBody>
          <a:bodyPr>
            <a:normAutofit/>
          </a:bodyPr>
          <a:lstStyle/>
          <a:p>
            <a:r>
              <a:rPr lang="en-IN" altLang="en-US" b="1" dirty="0"/>
              <a:t>Scalability and flexibility: </a:t>
            </a:r>
          </a:p>
          <a:p>
            <a:pPr lvl="1"/>
            <a:r>
              <a:rPr lang="en-IN" altLang="en-US" dirty="0"/>
              <a:t>One of the greatest benefits of IaaS is the ability to scale up and down quickly in response to an enterprise’s requirements. </a:t>
            </a:r>
          </a:p>
          <a:p>
            <a:pPr lvl="1"/>
            <a:r>
              <a:rPr lang="en-IN" altLang="en-US" dirty="0"/>
              <a:t>IaaS providers generally have the latest, most powerful storage, servers and networking technology.</a:t>
            </a:r>
            <a:r>
              <a:rPr lang="en-GB" altLang="en-US" b="1" dirty="0"/>
              <a:t> </a:t>
            </a:r>
          </a:p>
          <a:p>
            <a:pPr lvl="1"/>
            <a:r>
              <a:rPr lang="en-GB" altLang="en-US" b="1" dirty="0"/>
              <a:t>Increase stability, reliability and supportability.</a:t>
            </a:r>
            <a:r>
              <a:rPr lang="en-GB" altLang="en-US" dirty="0"/>
              <a:t> </a:t>
            </a:r>
          </a:p>
          <a:p>
            <a:pPr lvl="1"/>
            <a:r>
              <a:rPr lang="en-GB" altLang="en-US" dirty="0"/>
              <a:t>With IaaS there is no need to maintain and upgrade software and hardware or troubleshoot equipment problems. With the appropriate agreement in place, the service provider assures that your infrastructure is reliable and meets SLAs.</a:t>
            </a:r>
            <a:endParaRPr lang="en-IN" altLang="en-US" b="1" dirty="0"/>
          </a:p>
          <a:p>
            <a:endParaRPr lang="en-US" altLang="en-US" dirty="0"/>
          </a:p>
        </p:txBody>
      </p:sp>
      <p:sp>
        <p:nvSpPr>
          <p:cNvPr id="993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E98625-CF99-4792-B846-E848F865F62F}" type="slidenum">
              <a:rPr lang="en-US" altLang="en-US">
                <a:solidFill>
                  <a:schemeClr val="tx2"/>
                </a:solidFill>
                <a:latin typeface="Gill Sans MT" panose="020B0502020104020203" pitchFamily="34" charset="0"/>
              </a:rPr>
              <a:pPr/>
              <a:t>20</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3446012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IN" altLang="en-US"/>
              <a:t>Advantages of IaaS</a:t>
            </a:r>
          </a:p>
        </p:txBody>
      </p:sp>
      <p:sp>
        <p:nvSpPr>
          <p:cNvPr id="100355" name="Content Placeholder 2"/>
          <p:cNvSpPr>
            <a:spLocks noGrp="1"/>
          </p:cNvSpPr>
          <p:nvPr>
            <p:ph sz="quarter" idx="1"/>
          </p:nvPr>
        </p:nvSpPr>
        <p:spPr>
          <a:xfrm>
            <a:off x="1473200" y="1879601"/>
            <a:ext cx="9969500" cy="2666999"/>
          </a:xfrm>
        </p:spPr>
        <p:txBody>
          <a:bodyPr/>
          <a:lstStyle/>
          <a:p>
            <a:r>
              <a:rPr lang="en-IN" altLang="en-US" b="1" dirty="0"/>
              <a:t>High availability:</a:t>
            </a:r>
          </a:p>
          <a:p>
            <a:pPr lvl="1" algn="just"/>
            <a:r>
              <a:rPr lang="en-IN" altLang="en-US" dirty="0"/>
              <a:t>IaaS provides a consolidated disaster recovery infrastructure, reducing costs. </a:t>
            </a:r>
          </a:p>
          <a:p>
            <a:pPr lvl="1" algn="just"/>
            <a:r>
              <a:rPr lang="en-IN" altLang="en-US" dirty="0"/>
              <a:t>The result: quick recovery and high availability of services with no loss of data. </a:t>
            </a:r>
          </a:p>
          <a:p>
            <a:pPr lvl="1" algn="just"/>
            <a:r>
              <a:rPr lang="en-GB" altLang="en-US" b="1" dirty="0"/>
              <a:t>Improves business continuity and disaster recovery.</a:t>
            </a:r>
            <a:r>
              <a:rPr lang="en-GB" altLang="en-US" dirty="0"/>
              <a:t> </a:t>
            </a:r>
          </a:p>
          <a:p>
            <a:pPr lvl="1" algn="just"/>
            <a:r>
              <a:rPr lang="en-GB" altLang="en-US" dirty="0"/>
              <a:t>Achieving high availability, business continuity and disaster recovery is expensive, since it requires a significant amount of technology and staff. But with the right service level agreement (SLA) in place, IaaS can reduce this cost and access applications and data as usual during a disaster or outage.</a:t>
            </a:r>
            <a:endParaRPr lang="en-IN" altLang="en-US" dirty="0"/>
          </a:p>
          <a:p>
            <a:endParaRPr lang="en-IN" altLang="en-US" dirty="0"/>
          </a:p>
          <a:p>
            <a:endParaRPr lang="en-IN" altLang="en-US" dirty="0"/>
          </a:p>
        </p:txBody>
      </p:sp>
      <p:sp>
        <p:nvSpPr>
          <p:cNvPr id="10035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ECA579-EFDB-452A-B852-B8E81BAE67E3}" type="slidenum">
              <a:rPr lang="en-US" altLang="en-US">
                <a:solidFill>
                  <a:schemeClr val="tx2"/>
                </a:solidFill>
                <a:latin typeface="Gill Sans MT" panose="020B0502020104020203" pitchFamily="34" charset="0"/>
              </a:rPr>
              <a:pPr/>
              <a:t>21</a:t>
            </a:fld>
            <a:r>
              <a:rPr lang="en-US" altLang="en-US" dirty="0">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09648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endParaRPr lang="en-US" altLang="en-US" dirty="0"/>
          </a:p>
        </p:txBody>
      </p:sp>
      <p:sp>
        <p:nvSpPr>
          <p:cNvPr id="101379" name="Content Placeholder 2"/>
          <p:cNvSpPr>
            <a:spLocks noGrp="1"/>
          </p:cNvSpPr>
          <p:nvPr>
            <p:ph sz="quarter" idx="1"/>
          </p:nvPr>
        </p:nvSpPr>
        <p:spPr>
          <a:xfrm>
            <a:off x="1536700" y="2019301"/>
            <a:ext cx="8229600" cy="2285999"/>
          </a:xfrm>
        </p:spPr>
        <p:txBody>
          <a:bodyPr/>
          <a:lstStyle/>
          <a:p>
            <a:r>
              <a:rPr lang="en-IN" altLang="en-US" b="1" dirty="0"/>
              <a:t>Multitenant architecture, </a:t>
            </a:r>
            <a:r>
              <a:rPr lang="en-IN" altLang="en-US" dirty="0"/>
              <a:t>i.e. a single piece of hardware serves many users </a:t>
            </a:r>
          </a:p>
          <a:p>
            <a:r>
              <a:rPr lang="en-IN" altLang="en-US" b="1" dirty="0"/>
              <a:t>Easy to use due to the  automated deployment of hardware</a:t>
            </a:r>
          </a:p>
          <a:p>
            <a:r>
              <a:rPr lang="en-GB" altLang="en-US" b="1" dirty="0"/>
              <a:t>Gets new apps to users faster.</a:t>
            </a:r>
            <a:r>
              <a:rPr lang="en-GB" altLang="en-US" dirty="0"/>
              <a:t> Because you don’t need to first set up the infrastructure before you can develop and deliver apps, you can get them to users faster with IaaS.</a:t>
            </a:r>
            <a:endParaRPr lang="en-US" altLang="en-US" dirty="0"/>
          </a:p>
        </p:txBody>
      </p:sp>
      <p:sp>
        <p:nvSpPr>
          <p:cNvPr id="10138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FA521A-367C-4B8F-A589-761A4E18AC3D}" type="slidenum">
              <a:rPr lang="en-US" altLang="en-US">
                <a:solidFill>
                  <a:schemeClr val="tx2"/>
                </a:solidFill>
                <a:latin typeface="Gill Sans MT" panose="020B0502020104020203" pitchFamily="34" charset="0"/>
              </a:rPr>
              <a:pPr/>
              <a:t>22</a:t>
            </a:fld>
            <a:r>
              <a:rPr lang="en-US" altLang="en-US" dirty="0">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763365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IN" altLang="en-US" dirty="0"/>
              <a:t>Advantages of IaaS</a:t>
            </a:r>
          </a:p>
        </p:txBody>
      </p:sp>
      <p:sp>
        <p:nvSpPr>
          <p:cNvPr id="102403" name="Content Placeholder 2"/>
          <p:cNvSpPr>
            <a:spLocks noGrp="1"/>
          </p:cNvSpPr>
          <p:nvPr>
            <p:ph sz="quarter" idx="1"/>
          </p:nvPr>
        </p:nvSpPr>
        <p:spPr>
          <a:xfrm>
            <a:off x="1638300" y="2260601"/>
            <a:ext cx="8229600" cy="2349499"/>
          </a:xfrm>
        </p:spPr>
        <p:txBody>
          <a:bodyPr/>
          <a:lstStyle/>
          <a:p>
            <a:r>
              <a:rPr lang="en-US" altLang="en-US" b="1" dirty="0"/>
              <a:t>Focus on your core business.</a:t>
            </a:r>
            <a:r>
              <a:rPr lang="en-US" altLang="en-US" dirty="0"/>
              <a:t> IaaS frees up your team to focus on your organization's core business rather than on IT infrastructure.</a:t>
            </a:r>
          </a:p>
          <a:p>
            <a:endParaRPr lang="en-US" altLang="en-US" dirty="0"/>
          </a:p>
          <a:p>
            <a:r>
              <a:rPr lang="en-US" altLang="en-US" b="1" dirty="0"/>
              <a:t>Increase stability, reliability and supportability.</a:t>
            </a:r>
            <a:r>
              <a:rPr lang="en-US" altLang="en-US" dirty="0"/>
              <a:t> </a:t>
            </a:r>
          </a:p>
          <a:p>
            <a:r>
              <a:rPr lang="en-US" altLang="en-US" dirty="0"/>
              <a:t>With IaaS there is no need to maintain and upgrade software and hardware or troubleshoot equipment problems.</a:t>
            </a:r>
          </a:p>
          <a:p>
            <a:endParaRPr lang="en-IN" altLang="en-US" dirty="0"/>
          </a:p>
          <a:p>
            <a:endParaRPr lang="en-IN" altLang="en-US" dirty="0"/>
          </a:p>
        </p:txBody>
      </p:sp>
      <p:sp>
        <p:nvSpPr>
          <p:cNvPr id="10240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1C6F3A-D57C-47AD-81F3-2226B71B9012}" type="slidenum">
              <a:rPr lang="en-US" altLang="en-US">
                <a:solidFill>
                  <a:schemeClr val="tx2"/>
                </a:solidFill>
                <a:latin typeface="Gill Sans MT" panose="020B0502020104020203" pitchFamily="34" charset="0"/>
              </a:rPr>
              <a:pPr/>
              <a:t>23</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138832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IaaS Advantages</a:t>
            </a:r>
          </a:p>
        </p:txBody>
      </p:sp>
      <p:sp>
        <p:nvSpPr>
          <p:cNvPr id="3" name="Content Placeholder 2"/>
          <p:cNvSpPr>
            <a:spLocks noGrp="1"/>
          </p:cNvSpPr>
          <p:nvPr>
            <p:ph idx="1"/>
          </p:nvPr>
        </p:nvSpPr>
        <p:spPr/>
        <p:txBody>
          <a:bodyPr/>
          <a:lstStyle/>
          <a:p>
            <a:pPr fontAlgn="base"/>
            <a:endParaRPr lang="en-US" b="1" dirty="0"/>
          </a:p>
          <a:p>
            <a:pPr fontAlgn="base"/>
            <a:r>
              <a:rPr lang="en-US" b="1" dirty="0"/>
              <a:t>Pay-as-you-Go:</a:t>
            </a:r>
            <a:r>
              <a:rPr lang="en-US" dirty="0"/>
              <a:t> Unlike traditional IT, IaaS does not require any upfront, capital expenditures, and end users are only billed for what they use.</a:t>
            </a:r>
          </a:p>
          <a:p>
            <a:pPr fontAlgn="base"/>
            <a:endParaRPr lang="en-US" b="1" dirty="0"/>
          </a:p>
          <a:p>
            <a:pPr fontAlgn="base"/>
            <a:r>
              <a:rPr lang="en-US" b="1" dirty="0"/>
              <a:t>Speed:</a:t>
            </a:r>
            <a:r>
              <a:rPr lang="en-US" dirty="0"/>
              <a:t> With IaaS, users can provision small or vast amounts of resources in a matter of minutes, testing new ideas quickly or scaling proven ones even quicker.</a:t>
            </a:r>
          </a:p>
          <a:p>
            <a:pPr fontAlgn="base"/>
            <a:endParaRPr lang="en-US" b="1" dirty="0"/>
          </a:p>
          <a:p>
            <a:pPr fontAlgn="base"/>
            <a:r>
              <a:rPr lang="en-US" b="1" dirty="0"/>
              <a:t>Availability:</a:t>
            </a:r>
            <a:r>
              <a:rPr lang="en-US" dirty="0"/>
              <a:t> Through things like </a:t>
            </a:r>
            <a:r>
              <a:rPr lang="en-US" dirty="0" err="1"/>
              <a:t>multizone</a:t>
            </a:r>
            <a:r>
              <a:rPr lang="en-US" dirty="0"/>
              <a:t> regions, the availability and resiliency of cloud applications can exceed traditional approaches.</a:t>
            </a:r>
          </a:p>
          <a:p>
            <a:endParaRPr lang="en-US" dirty="0"/>
          </a:p>
        </p:txBody>
      </p:sp>
    </p:spTree>
    <p:extLst>
      <p:ext uri="{BB962C8B-B14F-4D97-AF65-F5344CB8AC3E}">
        <p14:creationId xmlns:p14="http://schemas.microsoft.com/office/powerpoint/2010/main" val="384499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endParaRPr lang="en-US" b="1" dirty="0"/>
          </a:p>
          <a:p>
            <a:pPr fontAlgn="base"/>
            <a:r>
              <a:rPr lang="en-US" b="1" dirty="0"/>
              <a:t>Scale:</a:t>
            </a:r>
            <a:r>
              <a:rPr lang="en-US" dirty="0"/>
              <a:t> With seemingly limitless capacity and the ability to scale resources either automatically or with some supervision, it’s simple to go from one instance of an application or workload to many.</a:t>
            </a:r>
          </a:p>
          <a:p>
            <a:pPr fontAlgn="base"/>
            <a:endParaRPr lang="en-US" b="1" dirty="0"/>
          </a:p>
          <a:p>
            <a:pPr fontAlgn="base"/>
            <a:r>
              <a:rPr lang="en-US" b="1" dirty="0"/>
              <a:t>Latency and performance:</a:t>
            </a:r>
            <a:r>
              <a:rPr lang="en-US" dirty="0"/>
              <a:t> Given the broad geographic footprint of most IaaS providers, it’s easy to put apps and services closers to your users, reducing latency and improving performance.</a:t>
            </a:r>
          </a:p>
          <a:p>
            <a:endParaRPr lang="en-US" dirty="0"/>
          </a:p>
        </p:txBody>
      </p:sp>
    </p:spTree>
    <p:extLst>
      <p:ext uri="{BB962C8B-B14F-4D97-AF65-F5344CB8AC3E}">
        <p14:creationId xmlns:p14="http://schemas.microsoft.com/office/powerpoint/2010/main" val="2688819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IN" altLang="en-US"/>
              <a:t>Disadvantages of IaaS</a:t>
            </a:r>
          </a:p>
        </p:txBody>
      </p:sp>
      <p:sp>
        <p:nvSpPr>
          <p:cNvPr id="103427" name="Content Placeholder 2"/>
          <p:cNvSpPr>
            <a:spLocks noGrp="1"/>
          </p:cNvSpPr>
          <p:nvPr>
            <p:ph sz="quarter" idx="1"/>
          </p:nvPr>
        </p:nvSpPr>
        <p:spPr>
          <a:xfrm>
            <a:off x="1384300" y="2159001"/>
            <a:ext cx="8229600" cy="3263899"/>
          </a:xfrm>
        </p:spPr>
        <p:txBody>
          <a:bodyPr/>
          <a:lstStyle/>
          <a:p>
            <a:r>
              <a:rPr lang="en-IN" altLang="en-US" b="1" dirty="0"/>
              <a:t>Security</a:t>
            </a:r>
          </a:p>
          <a:p>
            <a:r>
              <a:rPr lang="en-IN" altLang="en-US" dirty="0"/>
              <a:t>The enterprise does not have any control over cloud security in an IaaS environment. They need to review the Cloud Service provider’s service level agreement (SLA) to help them understand its security obligations and thereby identifying gaps in their security coverage.</a:t>
            </a:r>
          </a:p>
          <a:p>
            <a:r>
              <a:rPr lang="en-IN" altLang="en-US" b="1" dirty="0"/>
              <a:t>Lack of flexibility</a:t>
            </a:r>
          </a:p>
          <a:p>
            <a:r>
              <a:rPr lang="en-IN" altLang="en-US" dirty="0"/>
              <a:t>Service providers maintain the software, but they do not upgrade the software for some of the businesses.</a:t>
            </a:r>
          </a:p>
        </p:txBody>
      </p:sp>
      <p:sp>
        <p:nvSpPr>
          <p:cNvPr id="10342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0D03FD-0EA3-4296-A824-418D80FD411A}" type="slidenum">
              <a:rPr lang="en-US" altLang="en-US">
                <a:solidFill>
                  <a:schemeClr val="tx2"/>
                </a:solidFill>
                <a:latin typeface="Gill Sans MT" panose="020B0502020104020203" pitchFamily="34" charset="0"/>
              </a:rPr>
              <a:pPr/>
              <a:t>26</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3436418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IN" altLang="en-US"/>
              <a:t>Disadvantages of IaaS</a:t>
            </a:r>
          </a:p>
        </p:txBody>
      </p:sp>
      <p:sp>
        <p:nvSpPr>
          <p:cNvPr id="104451" name="Content Placeholder 2"/>
          <p:cNvSpPr>
            <a:spLocks noGrp="1"/>
          </p:cNvSpPr>
          <p:nvPr>
            <p:ph sz="quarter" idx="1"/>
          </p:nvPr>
        </p:nvSpPr>
        <p:spPr>
          <a:xfrm>
            <a:off x="1485900" y="2146301"/>
            <a:ext cx="8229600" cy="3505199"/>
          </a:xfrm>
        </p:spPr>
        <p:txBody>
          <a:bodyPr/>
          <a:lstStyle/>
          <a:p>
            <a:r>
              <a:rPr lang="en-IN" altLang="en-US" b="1" dirty="0"/>
              <a:t>Technical problems</a:t>
            </a:r>
          </a:p>
          <a:p>
            <a:r>
              <a:rPr lang="en-IN" altLang="en-US" dirty="0"/>
              <a:t>Organizations faces some downtime with IaaS, and it will restrict their access to applications and data.</a:t>
            </a:r>
          </a:p>
          <a:p>
            <a:r>
              <a:rPr lang="en-IN" altLang="en-US" b="1" dirty="0"/>
              <a:t>Over Dependency</a:t>
            </a:r>
          </a:p>
          <a:p>
            <a:r>
              <a:rPr lang="en-IN" altLang="en-US" dirty="0"/>
              <a:t>Having IaaS in your organization means have a full dependency on the provider or third party for your data</a:t>
            </a:r>
          </a:p>
          <a:p>
            <a:r>
              <a:rPr lang="en-IN" altLang="en-US" b="1" dirty="0"/>
              <a:t>Upgrade &amp; Maintenance</a:t>
            </a:r>
          </a:p>
          <a:p>
            <a:r>
              <a:rPr lang="en-IN" altLang="en-US" dirty="0"/>
              <a:t>The organization is solely responsible for any upgrades of software and maintenance of tools or data system</a:t>
            </a:r>
          </a:p>
          <a:p>
            <a:endParaRPr lang="en-IN" altLang="en-US" dirty="0"/>
          </a:p>
          <a:p>
            <a:endParaRPr lang="en-IN" altLang="en-US" dirty="0"/>
          </a:p>
        </p:txBody>
      </p:sp>
      <p:sp>
        <p:nvSpPr>
          <p:cNvPr id="1044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C2C7C3-4745-4724-B747-1431F68BDC56}" type="slidenum">
              <a:rPr lang="en-US" altLang="en-US">
                <a:solidFill>
                  <a:schemeClr val="tx2"/>
                </a:solidFill>
                <a:latin typeface="Gill Sans MT" panose="020B0502020104020203" pitchFamily="34" charset="0"/>
              </a:rPr>
              <a:pPr/>
              <a:t>27</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600835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endParaRPr lang="en-IN" altLang="en-US"/>
          </a:p>
        </p:txBody>
      </p:sp>
      <p:sp>
        <p:nvSpPr>
          <p:cNvPr id="105475" name="Content Placeholder 2"/>
          <p:cNvSpPr>
            <a:spLocks noGrp="1"/>
          </p:cNvSpPr>
          <p:nvPr>
            <p:ph sz="quarter" idx="1"/>
          </p:nvPr>
        </p:nvSpPr>
        <p:spPr>
          <a:xfrm>
            <a:off x="1981200" y="1219201"/>
            <a:ext cx="8229600" cy="4937125"/>
          </a:xfrm>
        </p:spPr>
        <p:txBody>
          <a:bodyPr/>
          <a:lstStyle/>
          <a:p>
            <a:endParaRPr lang="en-IN" altLang="en-US"/>
          </a:p>
        </p:txBody>
      </p:sp>
      <p:sp>
        <p:nvSpPr>
          <p:cNvPr id="10547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C3B2D6-D4D7-4FE2-8B23-FAD3A5709D7E}" type="slidenum">
              <a:rPr lang="en-US" altLang="en-US">
                <a:solidFill>
                  <a:schemeClr val="tx2"/>
                </a:solidFill>
                <a:latin typeface="Gill Sans MT" panose="020B0502020104020203" pitchFamily="34" charset="0"/>
              </a:rPr>
              <a:pPr/>
              <a:t>28</a:t>
            </a:fld>
            <a:r>
              <a:rPr lang="en-US" altLang="en-US">
                <a:solidFill>
                  <a:schemeClr val="tx2"/>
                </a:solidFill>
                <a:latin typeface="Gill Sans MT" panose="020B0502020104020203" pitchFamily="34" charset="0"/>
              </a:rPr>
              <a:t> / 31</a:t>
            </a:r>
          </a:p>
        </p:txBody>
      </p:sp>
      <p:pic>
        <p:nvPicPr>
          <p:cNvPr id="105477" name="Picture 4"/>
          <p:cNvPicPr>
            <a:picLocks noChangeAspect="1"/>
          </p:cNvPicPr>
          <p:nvPr/>
        </p:nvPicPr>
        <p:blipFill>
          <a:blip r:embed="rId2">
            <a:extLst>
              <a:ext uri="{28A0092B-C50C-407E-A947-70E740481C1C}">
                <a14:useLocalDpi xmlns:a14="http://schemas.microsoft.com/office/drawing/2010/main" val="0"/>
              </a:ext>
            </a:extLst>
          </a:blip>
          <a:srcRect l="38872" t="26042" r="20717" b="37500"/>
          <a:stretch>
            <a:fillRect/>
          </a:stretch>
        </p:blipFill>
        <p:spPr bwMode="auto">
          <a:xfrm>
            <a:off x="1981200" y="1524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2777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endParaRPr lang="en-US" altLang="en-US"/>
          </a:p>
        </p:txBody>
      </p:sp>
      <p:sp>
        <p:nvSpPr>
          <p:cNvPr id="94211" name="Content Placeholder 2"/>
          <p:cNvSpPr>
            <a:spLocks noGrp="1"/>
          </p:cNvSpPr>
          <p:nvPr>
            <p:ph sz="quarter" idx="1"/>
          </p:nvPr>
        </p:nvSpPr>
        <p:spPr>
          <a:xfrm>
            <a:off x="1917700" y="2425701"/>
            <a:ext cx="8229600" cy="2616199"/>
          </a:xfrm>
        </p:spPr>
        <p:txBody>
          <a:bodyPr/>
          <a:lstStyle/>
          <a:p>
            <a:r>
              <a:rPr lang="en-GB" altLang="en-US" b="1" dirty="0"/>
              <a:t>How are usage fees calculated? </a:t>
            </a:r>
          </a:p>
          <a:p>
            <a:r>
              <a:rPr lang="en-US" altLang="en-US" dirty="0"/>
              <a:t>Typically, </a:t>
            </a:r>
          </a:p>
          <a:p>
            <a:pPr lvl="1"/>
            <a:r>
              <a:rPr lang="en-US" altLang="en-US" dirty="0"/>
              <a:t>per CPU hour, </a:t>
            </a:r>
          </a:p>
          <a:p>
            <a:pPr lvl="1"/>
            <a:r>
              <a:rPr lang="en-US" altLang="en-US" dirty="0"/>
              <a:t>data GB stored per hour, </a:t>
            </a:r>
          </a:p>
          <a:p>
            <a:pPr lvl="1"/>
            <a:r>
              <a:rPr lang="en-US" altLang="en-US" dirty="0"/>
              <a:t>network bandwidth consumed, </a:t>
            </a:r>
          </a:p>
          <a:p>
            <a:pPr lvl="1"/>
            <a:r>
              <a:rPr lang="en-US" altLang="en-US" dirty="0"/>
              <a:t>network infrastructure used (e.g., IP addresses) per hour, </a:t>
            </a:r>
          </a:p>
          <a:p>
            <a:pPr lvl="1"/>
            <a:r>
              <a:rPr lang="en-US" altLang="en-US" dirty="0"/>
              <a:t>value-added services used (e.g., monitoring, automatic scaling).</a:t>
            </a:r>
          </a:p>
        </p:txBody>
      </p:sp>
      <p:sp>
        <p:nvSpPr>
          <p:cNvPr id="942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00C55F-C7DB-4F7F-BC34-0DC009D21215}" type="slidenum">
              <a:rPr lang="en-US" altLang="en-US">
                <a:solidFill>
                  <a:schemeClr val="tx2"/>
                </a:solidFill>
                <a:latin typeface="Gill Sans MT" panose="020B0502020104020203" pitchFamily="34" charset="0"/>
              </a:rPr>
              <a:pPr/>
              <a:t>29</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52321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2536825"/>
            <a:ext cx="10515600" cy="1325563"/>
          </a:xfrm>
        </p:spPr>
        <p:txBody>
          <a:bodyPr/>
          <a:lstStyle/>
          <a:p>
            <a:pPr algn="ctr"/>
            <a:r>
              <a:rPr lang="en-US" dirty="0"/>
              <a:t>Infrastructure as a Service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66789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a:t>
            </a:r>
          </a:p>
        </p:txBody>
      </p:sp>
      <p:sp>
        <p:nvSpPr>
          <p:cNvPr id="3" name="Content Placeholder 2"/>
          <p:cNvSpPr>
            <a:spLocks noGrp="1"/>
          </p:cNvSpPr>
          <p:nvPr>
            <p:ph idx="1"/>
          </p:nvPr>
        </p:nvSpPr>
        <p:spPr/>
        <p:txBody>
          <a:bodyPr>
            <a:normAutofit/>
          </a:bodyPr>
          <a:lstStyle/>
          <a:p>
            <a:pPr algn="just" fontAlgn="base"/>
            <a:r>
              <a:rPr lang="en-US" b="1" dirty="0"/>
              <a:t>Subscriptions and reserved instances:</a:t>
            </a:r>
            <a:r>
              <a:rPr lang="en-US" dirty="0"/>
              <a:t> Many providers offer discounts off the sticker price for clients willing to commit to longer contract terms, typically around one to three years.  </a:t>
            </a:r>
          </a:p>
          <a:p>
            <a:pPr algn="just" fontAlgn="base"/>
            <a:r>
              <a:rPr lang="en-US" b="1" dirty="0"/>
              <a:t>Monthly billing:</a:t>
            </a:r>
            <a:r>
              <a:rPr lang="en-US" dirty="0"/>
              <a:t> Monthly billing models are most common in the </a:t>
            </a:r>
            <a:r>
              <a:rPr lang="en-US" dirty="0" err="1"/>
              <a:t>BMaaS</a:t>
            </a:r>
            <a:r>
              <a:rPr lang="en-US" dirty="0"/>
              <a:t> market, where physical infrastructure typically implies steady state workloads without spiky characteristics.</a:t>
            </a:r>
          </a:p>
          <a:p>
            <a:pPr algn="just" fontAlgn="base"/>
            <a:r>
              <a:rPr lang="en-US" b="1" dirty="0"/>
              <a:t>By the hour/second:</a:t>
            </a:r>
            <a:r>
              <a:rPr lang="en-US" dirty="0"/>
              <a:t> The most common granularity for traditional cloud infrastructure, end users are charged only for what they use.</a:t>
            </a:r>
          </a:p>
          <a:p>
            <a:pPr algn="just" fontAlgn="base"/>
            <a:r>
              <a:rPr lang="en-US" b="1" dirty="0"/>
              <a:t>Transient/spot:</a:t>
            </a:r>
            <a:r>
              <a:rPr lang="en-US" dirty="0"/>
              <a:t> Some providers will offer up unused capacity at a discount via transient/spot instances, but those instances can be reclaimed if the capacity is needed.</a:t>
            </a:r>
          </a:p>
          <a:p>
            <a:pPr algn="just"/>
            <a:endParaRPr lang="en-US" dirty="0"/>
          </a:p>
        </p:txBody>
      </p:sp>
    </p:spTree>
    <p:extLst>
      <p:ext uri="{BB962C8B-B14F-4D97-AF65-F5344CB8AC3E}">
        <p14:creationId xmlns:p14="http://schemas.microsoft.com/office/powerpoint/2010/main" val="747590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2675731"/>
            <a:ext cx="10515600" cy="1325563"/>
          </a:xfrm>
        </p:spPr>
        <p:txBody>
          <a:bodyPr/>
          <a:lstStyle/>
          <a:p>
            <a:r>
              <a:rPr lang="en-US" dirty="0"/>
              <a:t>IaaS vs Containers vs </a:t>
            </a:r>
            <a:r>
              <a:rPr lang="en-US" dirty="0" err="1"/>
              <a:t>Microservices</a:t>
            </a:r>
            <a:r>
              <a:rPr lang="en-US" dirty="0"/>
              <a:t>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45326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685800" y="209076"/>
            <a:ext cx="10782300" cy="6462683"/>
          </a:xfrm>
          <a:prstGeom prst="rect">
            <a:avLst/>
          </a:prstGeom>
        </p:spPr>
      </p:pic>
    </p:spTree>
    <p:extLst>
      <p:ext uri="{BB962C8B-B14F-4D97-AF65-F5344CB8AC3E}">
        <p14:creationId xmlns:p14="http://schemas.microsoft.com/office/powerpoint/2010/main" val="1838297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51903"/>
            <a:ext cx="10058400" cy="1450757"/>
          </a:xfrm>
        </p:spPr>
        <p:txBody>
          <a:bodyPr/>
          <a:lstStyle/>
          <a:p>
            <a:pPr algn="ctr"/>
            <a:r>
              <a:rPr lang="en-US" dirty="0"/>
              <a:t>Virtualization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7311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en-US"/>
              <a:t>Classic Data Center</a:t>
            </a:r>
          </a:p>
        </p:txBody>
      </p:sp>
      <p:sp>
        <p:nvSpPr>
          <p:cNvPr id="3" name="Content Placeholder 2"/>
          <p:cNvSpPr>
            <a:spLocks noGrp="1"/>
          </p:cNvSpPr>
          <p:nvPr>
            <p:ph sz="quarter" idx="1"/>
          </p:nvPr>
        </p:nvSpPr>
        <p:spPr>
          <a:xfrm>
            <a:off x="1859280" y="1920875"/>
            <a:ext cx="4267200" cy="4937125"/>
          </a:xfrm>
        </p:spPr>
        <p:txBody>
          <a:bodyPr>
            <a:normAutofit/>
          </a:bodyPr>
          <a:lstStyle/>
          <a:p>
            <a:pPr marL="274320" lvl="1" indent="-274320">
              <a:spcBef>
                <a:spcPts val="600"/>
              </a:spcBef>
              <a:spcAft>
                <a:spcPts val="0"/>
              </a:spcAft>
              <a:buFont typeface="Wingdings 3"/>
              <a:buChar char=""/>
              <a:defRPr/>
            </a:pPr>
            <a:r>
              <a:rPr lang="en-US" sz="3200" dirty="0">
                <a:solidFill>
                  <a:schemeClr val="tx1"/>
                </a:solidFill>
              </a:rPr>
              <a:t>Core elements of classic data center are:</a:t>
            </a:r>
          </a:p>
          <a:p>
            <a:pPr marL="548640" lvl="1" indent="-274320">
              <a:spcAft>
                <a:spcPts val="0"/>
              </a:spcAft>
              <a:buFont typeface="Wingdings 3"/>
              <a:buChar char=""/>
              <a:defRPr/>
            </a:pPr>
            <a:r>
              <a:rPr lang="en-US" sz="2800" dirty="0"/>
              <a:t>Compute</a:t>
            </a:r>
          </a:p>
          <a:p>
            <a:pPr marL="548640" lvl="1" indent="-274320">
              <a:spcAft>
                <a:spcPts val="0"/>
              </a:spcAft>
              <a:buFont typeface="Wingdings 3"/>
              <a:buChar char=""/>
              <a:defRPr/>
            </a:pPr>
            <a:r>
              <a:rPr lang="en-US" sz="2800" dirty="0"/>
              <a:t>Storage</a:t>
            </a:r>
          </a:p>
          <a:p>
            <a:pPr marL="548640" lvl="1" indent="-274320">
              <a:spcAft>
                <a:spcPts val="0"/>
              </a:spcAft>
              <a:buFont typeface="Wingdings 3"/>
              <a:buChar char=""/>
              <a:defRPr/>
            </a:pPr>
            <a:r>
              <a:rPr lang="en-US" sz="2800" dirty="0"/>
              <a:t>Network</a:t>
            </a:r>
          </a:p>
          <a:p>
            <a:pPr marL="548640" lvl="1" indent="-274320">
              <a:spcAft>
                <a:spcPts val="0"/>
              </a:spcAft>
              <a:buFont typeface="Wingdings 3"/>
              <a:buChar char=""/>
              <a:defRPr/>
            </a:pPr>
            <a:r>
              <a:rPr lang="en-US" sz="2800" dirty="0"/>
              <a:t>Operating System</a:t>
            </a:r>
          </a:p>
          <a:p>
            <a:pPr marL="548640" lvl="1" indent="-274320">
              <a:spcAft>
                <a:spcPts val="0"/>
              </a:spcAft>
              <a:buFont typeface="Wingdings 3"/>
              <a:buChar char=""/>
              <a:defRPr/>
            </a:pPr>
            <a:r>
              <a:rPr lang="en-US" sz="2800" dirty="0"/>
              <a:t>DBMS</a:t>
            </a:r>
          </a:p>
          <a:p>
            <a:pPr marL="548640" lvl="1" indent="-274320">
              <a:spcAft>
                <a:spcPts val="0"/>
              </a:spcAft>
              <a:buFont typeface="Wingdings 3"/>
              <a:buChar char=""/>
              <a:defRPr/>
            </a:pPr>
            <a:r>
              <a:rPr lang="en-US" sz="2800" dirty="0"/>
              <a:t>Application</a:t>
            </a:r>
          </a:p>
          <a:p>
            <a:pPr marL="274320" indent="-274320">
              <a:spcAft>
                <a:spcPts val="0"/>
              </a:spcAft>
              <a:buFont typeface="Wingdings 3"/>
              <a:buChar char=""/>
              <a:defRPr/>
            </a:pPr>
            <a:endParaRPr lang="en-US" dirty="0"/>
          </a:p>
        </p:txBody>
      </p:sp>
      <p:grpSp>
        <p:nvGrpSpPr>
          <p:cNvPr id="58372" name="Group 6"/>
          <p:cNvGrpSpPr>
            <a:grpSpLocks/>
          </p:cNvGrpSpPr>
          <p:nvPr/>
        </p:nvGrpSpPr>
        <p:grpSpPr bwMode="auto">
          <a:xfrm>
            <a:off x="6705600" y="1447800"/>
            <a:ext cx="3276600" cy="4648200"/>
            <a:chOff x="5679977" y="2514600"/>
            <a:chExt cx="2111038" cy="3523938"/>
          </a:xfrm>
        </p:grpSpPr>
        <p:pic>
          <p:nvPicPr>
            <p:cNvPr id="58374" name="Picture 7" descr="Virtualized Data Center Progression_b.png"/>
            <p:cNvPicPr>
              <a:picLocks noChangeAspect="1"/>
            </p:cNvPicPr>
            <p:nvPr/>
          </p:nvPicPr>
          <p:blipFill>
            <a:blip r:embed="rId2">
              <a:extLst>
                <a:ext uri="{28A0092B-C50C-407E-A947-70E740481C1C}">
                  <a14:useLocalDpi xmlns:a14="http://schemas.microsoft.com/office/drawing/2010/main" val="0"/>
                </a:ext>
              </a:extLst>
            </a:blip>
            <a:srcRect t="54984" r="84908"/>
            <a:stretch>
              <a:fillRect/>
            </a:stretch>
          </p:blipFill>
          <p:spPr bwMode="auto">
            <a:xfrm>
              <a:off x="5679977" y="2715175"/>
              <a:ext cx="2111038" cy="332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TextBox 8"/>
            <p:cNvSpPr txBox="1">
              <a:spLocks noChangeArrowheads="1"/>
            </p:cNvSpPr>
            <p:nvPr/>
          </p:nvSpPr>
          <p:spPr bwMode="auto">
            <a:xfrm>
              <a:off x="5971974" y="2514600"/>
              <a:ext cx="1249662" cy="2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latin typeface="Calibri" panose="020F0502020204030204" pitchFamily="34" charset="0"/>
                </a:rPr>
                <a:t>   Classic Data Center</a:t>
              </a:r>
            </a:p>
          </p:txBody>
        </p:sp>
      </p:grpSp>
      <p:sp>
        <p:nvSpPr>
          <p:cNvPr id="58373"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1FA97F-9491-4721-B5DC-80E48D51B454}" type="slidenum">
              <a:rPr lang="en-US" altLang="en-US">
                <a:solidFill>
                  <a:schemeClr val="tx2"/>
                </a:solidFill>
                <a:latin typeface="Gill Sans MT" panose="020B0502020104020203" pitchFamily="34" charset="0"/>
              </a:rPr>
              <a:pPr/>
              <a:t>34</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3843299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a:t>Virtualized Data Center</a:t>
            </a:r>
          </a:p>
        </p:txBody>
      </p:sp>
      <p:sp>
        <p:nvSpPr>
          <p:cNvPr id="59395" name="Content Placeholder 2"/>
          <p:cNvSpPr>
            <a:spLocks noGrp="1"/>
          </p:cNvSpPr>
          <p:nvPr>
            <p:ph sz="quarter" idx="1"/>
          </p:nvPr>
        </p:nvSpPr>
        <p:spPr>
          <a:xfrm>
            <a:off x="1879600" y="1967161"/>
            <a:ext cx="8229600" cy="4039940"/>
          </a:xfrm>
        </p:spPr>
        <p:txBody>
          <a:bodyPr/>
          <a:lstStyle/>
          <a:p>
            <a:pPr eaLnBrk="1" hangingPunct="1"/>
            <a:r>
              <a:rPr lang="en-US" altLang="en-US" sz="3200" dirty="0"/>
              <a:t>Virtualization may be implemented at compute, storage, network, and/or application layers</a:t>
            </a:r>
          </a:p>
          <a:p>
            <a:pPr eaLnBrk="1" hangingPunct="1"/>
            <a:r>
              <a:rPr lang="en-US" altLang="en-US" sz="3200" dirty="0"/>
              <a:t>Virtualization Benefits:</a:t>
            </a:r>
          </a:p>
          <a:p>
            <a:pPr lvl="1" eaLnBrk="1" hangingPunct="1"/>
            <a:r>
              <a:rPr lang="en-US" altLang="en-US" sz="2800" dirty="0"/>
              <a:t>Optimizes utilization of IT infrastructure</a:t>
            </a:r>
          </a:p>
          <a:p>
            <a:pPr lvl="1" eaLnBrk="1" hangingPunct="1"/>
            <a:r>
              <a:rPr lang="en-US" altLang="en-US" sz="2800" dirty="0"/>
              <a:t>Reduces cost and management complexity</a:t>
            </a:r>
          </a:p>
          <a:p>
            <a:pPr lvl="1" eaLnBrk="1" hangingPunct="1"/>
            <a:r>
              <a:rPr lang="en-US" altLang="en-US" sz="2800" dirty="0"/>
              <a:t>Reduces deployment time</a:t>
            </a:r>
          </a:p>
          <a:p>
            <a:pPr lvl="1" eaLnBrk="1" hangingPunct="1"/>
            <a:r>
              <a:rPr lang="en-US" altLang="en-US" sz="2800" dirty="0"/>
              <a:t>Increases flexibility</a:t>
            </a:r>
          </a:p>
          <a:p>
            <a:pPr eaLnBrk="1" hangingPunct="1"/>
            <a:endParaRPr lang="en-US" altLang="en-US" dirty="0"/>
          </a:p>
        </p:txBody>
      </p:sp>
      <p:sp>
        <p:nvSpPr>
          <p:cNvPr id="5939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D3DC71-FB98-440E-A151-3A9A99D3B95D}" type="slidenum">
              <a:rPr lang="en-US" altLang="en-US">
                <a:solidFill>
                  <a:schemeClr val="tx2"/>
                </a:solidFill>
                <a:latin typeface="Gill Sans MT" panose="020B0502020104020203" pitchFamily="34" charset="0"/>
              </a:rPr>
              <a:pPr/>
              <a:t>35</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3540091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097280" y="-5416"/>
            <a:ext cx="10058400" cy="1450757"/>
          </a:xfrm>
        </p:spPr>
        <p:txBody>
          <a:bodyPr/>
          <a:lstStyle/>
          <a:p>
            <a:pPr eaLnBrk="1" hangingPunct="1"/>
            <a:r>
              <a:rPr lang="en-US" altLang="en-US" dirty="0"/>
              <a:t>Virtualized Data Center</a:t>
            </a:r>
          </a:p>
        </p:txBody>
      </p:sp>
      <p:grpSp>
        <p:nvGrpSpPr>
          <p:cNvPr id="60419" name="Group 3"/>
          <p:cNvGrpSpPr>
            <a:grpSpLocks/>
          </p:cNvGrpSpPr>
          <p:nvPr/>
        </p:nvGrpSpPr>
        <p:grpSpPr bwMode="auto">
          <a:xfrm>
            <a:off x="6934200" y="1447800"/>
            <a:ext cx="2819400" cy="4648200"/>
            <a:chOff x="2984501" y="1600200"/>
            <a:chExt cx="2004413" cy="3517900"/>
          </a:xfrm>
        </p:grpSpPr>
        <p:sp>
          <p:nvSpPr>
            <p:cNvPr id="60424" name="TextBox 10"/>
            <p:cNvSpPr txBox="1">
              <a:spLocks noChangeArrowheads="1"/>
            </p:cNvSpPr>
            <p:nvPr/>
          </p:nvSpPr>
          <p:spPr bwMode="auto">
            <a:xfrm>
              <a:off x="2984501" y="1600200"/>
              <a:ext cx="2004413" cy="256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latin typeface="Calibri" panose="020F0502020204030204" pitchFamily="34" charset="0"/>
                </a:rPr>
                <a:t>Virtualized Data Center</a:t>
              </a:r>
            </a:p>
          </p:txBody>
        </p:sp>
        <p:pic>
          <p:nvPicPr>
            <p:cNvPr id="60425" name="Picture 9" descr="Virtualized Infrastructure Bar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9300" y="1981200"/>
              <a:ext cx="1209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6" name="Picture 9" descr="Virtualized Infrastructure Bar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9300" y="3365500"/>
              <a:ext cx="1209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7" name="Picture 9" descr="Virtualized Infrastructure Bar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9300" y="3957638"/>
              <a:ext cx="1209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8" name="Picture 9" descr="Virtualized Infrastructure Bar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9300" y="4541838"/>
              <a:ext cx="1209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9" name="Picture 4" descr="Virtualized Infrastructure AP_OS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2578100"/>
              <a:ext cx="1146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0" name="Picture 7" descr="CPU Si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00425" y="3422650"/>
              <a:ext cx="346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1" name="Picture 7" descr="CPU Si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10025" y="3432175"/>
              <a:ext cx="346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2" name="Picture 6" descr="Connect Sing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21050" y="4202113"/>
              <a:ext cx="5715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3" name="Picture 6" descr="Connect Sing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203700"/>
              <a:ext cx="5715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4" name="Picture 8" descr="Storage Singl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0900" y="4660900"/>
              <a:ext cx="4254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5" name="Picture 8" descr="Storage Singl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75100" y="4660900"/>
              <a:ext cx="4254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6" name="TextBox 11"/>
            <p:cNvSpPr txBox="1">
              <a:spLocks noChangeArrowheads="1"/>
            </p:cNvSpPr>
            <p:nvPr/>
          </p:nvSpPr>
          <p:spPr bwMode="auto">
            <a:xfrm>
              <a:off x="3162300" y="2009775"/>
              <a:ext cx="1447800" cy="39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b="1">
                  <a:solidFill>
                    <a:srgbClr val="528642"/>
                  </a:solidFill>
                  <a:latin typeface="Calibri" panose="020F0502020204030204" pitchFamily="34" charset="0"/>
                  <a:ea typeface="Arial Unicode MS" pitchFamily="34" charset="-128"/>
                </a:rPr>
                <a:t>Virtualized</a:t>
              </a:r>
            </a:p>
            <a:p>
              <a:pPr algn="ctr" eaLnBrk="1" hangingPunct="1"/>
              <a:r>
                <a:rPr lang="en-US" altLang="en-US" sz="1400" b="1">
                  <a:solidFill>
                    <a:srgbClr val="528642"/>
                  </a:solidFill>
                  <a:latin typeface="Calibri" panose="020F0502020204030204" pitchFamily="34" charset="0"/>
                  <a:ea typeface="Arial Unicode MS" pitchFamily="34" charset="-128"/>
                </a:rPr>
                <a:t>Infrastructure</a:t>
              </a:r>
            </a:p>
          </p:txBody>
        </p:sp>
      </p:grpSp>
      <p:grpSp>
        <p:nvGrpSpPr>
          <p:cNvPr id="60420" name="Group 17"/>
          <p:cNvGrpSpPr>
            <a:grpSpLocks/>
          </p:cNvGrpSpPr>
          <p:nvPr/>
        </p:nvGrpSpPr>
        <p:grpSpPr bwMode="auto">
          <a:xfrm>
            <a:off x="2209800" y="1524000"/>
            <a:ext cx="3276600" cy="4648200"/>
            <a:chOff x="5679977" y="2514600"/>
            <a:chExt cx="2111038" cy="3523938"/>
          </a:xfrm>
        </p:grpSpPr>
        <p:pic>
          <p:nvPicPr>
            <p:cNvPr id="60422" name="Picture 18" descr="Virtualized Data Center Progression_b.png"/>
            <p:cNvPicPr>
              <a:picLocks noChangeAspect="1"/>
            </p:cNvPicPr>
            <p:nvPr/>
          </p:nvPicPr>
          <p:blipFill>
            <a:blip r:embed="rId7">
              <a:extLst>
                <a:ext uri="{28A0092B-C50C-407E-A947-70E740481C1C}">
                  <a14:useLocalDpi xmlns:a14="http://schemas.microsoft.com/office/drawing/2010/main" val="0"/>
                </a:ext>
              </a:extLst>
            </a:blip>
            <a:srcRect t="54984" r="84908"/>
            <a:stretch>
              <a:fillRect/>
            </a:stretch>
          </p:blipFill>
          <p:spPr bwMode="auto">
            <a:xfrm>
              <a:off x="5679977" y="2715175"/>
              <a:ext cx="2111038" cy="332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Box 19"/>
            <p:cNvSpPr txBox="1">
              <a:spLocks noChangeArrowheads="1"/>
            </p:cNvSpPr>
            <p:nvPr/>
          </p:nvSpPr>
          <p:spPr bwMode="auto">
            <a:xfrm>
              <a:off x="5971974" y="2514600"/>
              <a:ext cx="1249662" cy="2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latin typeface="Calibri" panose="020F0502020204030204" pitchFamily="34" charset="0"/>
                </a:rPr>
                <a:t>   Classic Data Center</a:t>
              </a:r>
            </a:p>
          </p:txBody>
        </p:sp>
      </p:grpSp>
      <p:sp>
        <p:nvSpPr>
          <p:cNvPr id="60421" name="Slide Number Placeholder 19"/>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AACD7E-5149-4327-8633-1F1DECF8CD39}" type="slidenum">
              <a:rPr lang="en-US" altLang="en-US">
                <a:solidFill>
                  <a:schemeClr val="tx2"/>
                </a:solidFill>
                <a:latin typeface="Gill Sans MT" panose="020B0502020104020203" pitchFamily="34" charset="0"/>
              </a:rPr>
              <a:pPr/>
              <a:t>36</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2492770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a:t>Virtualization</a:t>
            </a:r>
          </a:p>
        </p:txBody>
      </p:sp>
      <p:sp>
        <p:nvSpPr>
          <p:cNvPr id="55299" name="Content Placeholder 2"/>
          <p:cNvSpPr>
            <a:spLocks noGrp="1"/>
          </p:cNvSpPr>
          <p:nvPr>
            <p:ph sz="quarter" idx="1"/>
          </p:nvPr>
        </p:nvSpPr>
        <p:spPr>
          <a:xfrm>
            <a:off x="1397000" y="2108201"/>
            <a:ext cx="8229600" cy="3784599"/>
          </a:xfrm>
        </p:spPr>
        <p:txBody>
          <a:bodyPr/>
          <a:lstStyle/>
          <a:p>
            <a:pPr marL="514350" indent="-514350">
              <a:buFont typeface="+mj-lt"/>
              <a:buAutoNum type="arabicPeriod"/>
              <a:defRPr/>
            </a:pPr>
            <a:r>
              <a:rPr lang="en-US" sz="3200" dirty="0"/>
              <a:t>Transforms from “one server- one application” to multiple virtual machines on each physical machine</a:t>
            </a:r>
          </a:p>
          <a:p>
            <a:pPr marL="514350" indent="-514350">
              <a:buFont typeface="+mj-lt"/>
              <a:buAutoNum type="arabicPeriod"/>
              <a:defRPr/>
            </a:pPr>
            <a:r>
              <a:rPr lang="en-US" sz="3200" dirty="0"/>
              <a:t>Run Multiple OS on a single machine</a:t>
            </a:r>
          </a:p>
          <a:p>
            <a:pPr marL="514350" indent="-514350">
              <a:buFont typeface="+mj-lt"/>
              <a:buAutoNum type="arabicPeriod"/>
              <a:defRPr/>
            </a:pPr>
            <a:r>
              <a:rPr lang="en-US" sz="3200" dirty="0"/>
              <a:t>A thin layer is introduced over either the hardware or on top of the OS</a:t>
            </a:r>
          </a:p>
          <a:p>
            <a:pPr>
              <a:defRPr/>
            </a:pPr>
            <a:r>
              <a:rPr lang="en-US" sz="3200" dirty="0"/>
              <a:t>Leaders in Virtualization – VMware, Citrix </a:t>
            </a:r>
            <a:r>
              <a:rPr lang="en-US" sz="3200" dirty="0" err="1"/>
              <a:t>Xen</a:t>
            </a:r>
            <a:endParaRPr lang="en-US" altLang="en-US" dirty="0"/>
          </a:p>
        </p:txBody>
      </p:sp>
      <p:sp>
        <p:nvSpPr>
          <p:cNvPr id="614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E72ACB-9780-4634-B67B-3B2F1CA01FFE}" type="slidenum">
              <a:rPr lang="en-US" altLang="en-US">
                <a:solidFill>
                  <a:schemeClr val="tx2"/>
                </a:solidFill>
                <a:latin typeface="Gill Sans MT" panose="020B0502020104020203" pitchFamily="34" charset="0"/>
              </a:rPr>
              <a:pPr/>
              <a:t>37</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4018112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ltLang="en-US"/>
              <a:t>Hypervisor</a:t>
            </a:r>
          </a:p>
        </p:txBody>
      </p:sp>
      <p:sp>
        <p:nvSpPr>
          <p:cNvPr id="62467" name="Content Placeholder 2"/>
          <p:cNvSpPr>
            <a:spLocks noGrp="1"/>
          </p:cNvSpPr>
          <p:nvPr>
            <p:ph sz="quarter" idx="1"/>
          </p:nvPr>
        </p:nvSpPr>
        <p:spPr>
          <a:xfrm>
            <a:off x="1282700" y="1917701"/>
            <a:ext cx="10287000" cy="4038599"/>
          </a:xfrm>
        </p:spPr>
        <p:txBody>
          <a:bodyPr/>
          <a:lstStyle/>
          <a:p>
            <a:pPr algn="just"/>
            <a:r>
              <a:rPr lang="en-US" altLang="en-US" sz="3200" dirty="0"/>
              <a:t>Hypervisor or Virtual Machine Monitor (VMM) is a software that creates and runs VMs. It can access any of the VM spawned by it. It emulates the physical hardware and prevents direct access to physical hardware. </a:t>
            </a:r>
          </a:p>
          <a:p>
            <a:endParaRPr lang="en-US" altLang="en-US" sz="3200" dirty="0"/>
          </a:p>
          <a:p>
            <a:r>
              <a:rPr lang="en-US" altLang="en-US" sz="3200" dirty="0"/>
              <a:t>Multiple instances of a variety of </a:t>
            </a:r>
            <a:r>
              <a:rPr lang="en-US" altLang="en-US" sz="3200" dirty="0" err="1"/>
              <a:t>OS’es</a:t>
            </a:r>
            <a:r>
              <a:rPr lang="en-US" altLang="en-US" sz="3200" dirty="0"/>
              <a:t> can share a virtualized resource.</a:t>
            </a:r>
            <a:endParaRPr lang="en-US" altLang="en-US" dirty="0"/>
          </a:p>
        </p:txBody>
      </p:sp>
      <p:sp>
        <p:nvSpPr>
          <p:cNvPr id="6246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23876C-9B15-4DDE-B0D3-2675AE2C24D2}" type="slidenum">
              <a:rPr lang="en-US" altLang="en-US">
                <a:solidFill>
                  <a:schemeClr val="tx2"/>
                </a:solidFill>
                <a:latin typeface="Gill Sans MT" panose="020B0502020104020203" pitchFamily="34" charset="0"/>
              </a:rPr>
              <a:pPr/>
              <a:t>38</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2944103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208280" y="-551597"/>
            <a:ext cx="10058400" cy="1450757"/>
          </a:xfrm>
        </p:spPr>
        <p:txBody>
          <a:bodyPr/>
          <a:lstStyle/>
          <a:p>
            <a:r>
              <a:rPr lang="en-US" altLang="en-US" dirty="0"/>
              <a:t>Two types of Hypervisors</a:t>
            </a:r>
          </a:p>
        </p:txBody>
      </p:sp>
      <p:sp>
        <p:nvSpPr>
          <p:cNvPr id="6349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8FBCDB-422B-44E1-9578-30DAA9956457}" type="slidenum">
              <a:rPr lang="en-US" altLang="en-US">
                <a:solidFill>
                  <a:schemeClr val="tx2"/>
                </a:solidFill>
                <a:latin typeface="Gill Sans MT" panose="020B0502020104020203" pitchFamily="34" charset="0"/>
              </a:rPr>
              <a:pPr/>
              <a:t>39</a:t>
            </a:fld>
            <a:r>
              <a:rPr lang="en-US" altLang="en-US">
                <a:solidFill>
                  <a:schemeClr val="tx2"/>
                </a:solidFill>
                <a:latin typeface="Gill Sans MT" panose="020B0502020104020203" pitchFamily="34" charset="0"/>
              </a:rPr>
              <a:t> </a:t>
            </a:r>
          </a:p>
        </p:txBody>
      </p:sp>
      <p:pic>
        <p:nvPicPr>
          <p:cNvPr id="63492" name="Picture 3"/>
          <p:cNvPicPr>
            <a:picLocks noChangeAspect="1" noChangeArrowheads="1"/>
          </p:cNvPicPr>
          <p:nvPr/>
        </p:nvPicPr>
        <p:blipFill>
          <a:blip r:embed="rId2">
            <a:extLst>
              <a:ext uri="{28A0092B-C50C-407E-A947-70E740481C1C}">
                <a14:useLocalDpi xmlns:a14="http://schemas.microsoft.com/office/drawing/2010/main" val="0"/>
              </a:ext>
            </a:extLst>
          </a:blip>
          <a:srcRect l="3670" r="2773" b="1653"/>
          <a:stretch>
            <a:fillRect/>
          </a:stretch>
        </p:blipFill>
        <p:spPr bwMode="auto">
          <a:xfrm>
            <a:off x="1778000" y="1065214"/>
            <a:ext cx="8488680" cy="5977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10368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b="1" dirty="0"/>
              <a:t>Infrastructure as a service (IaaS)</a:t>
            </a:r>
            <a:r>
              <a:rPr lang="en-US" dirty="0"/>
              <a:t> is a standardized, highly automated offering in which computing resources owned by a service provider, complemented by storage and networking capabilities, are offered to customers on demand. Resources are scalable and elastic in near real time and metered by use. Self-service interfaces, including an API and a graphical user interface (GUI), are exposed directly to customers. Resources may be single-tenant or multitenant, and are hosted by the service provider or on-premises in a customer’s data center.</a:t>
            </a:r>
          </a:p>
          <a:p>
            <a:pPr marL="0" indent="0" algn="r">
              <a:buNone/>
            </a:pPr>
            <a:r>
              <a:rPr lang="en-US" dirty="0"/>
              <a:t>-Gartner</a:t>
            </a:r>
          </a:p>
        </p:txBody>
      </p:sp>
    </p:spTree>
    <p:extLst>
      <p:ext uri="{BB962C8B-B14F-4D97-AF65-F5344CB8AC3E}">
        <p14:creationId xmlns:p14="http://schemas.microsoft.com/office/powerpoint/2010/main" val="347697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a:t>Benefits of Hypervisor</a:t>
            </a:r>
          </a:p>
        </p:txBody>
      </p:sp>
      <p:sp>
        <p:nvSpPr>
          <p:cNvPr id="65539" name="Content Placeholder 2"/>
          <p:cNvSpPr>
            <a:spLocks noGrp="1"/>
          </p:cNvSpPr>
          <p:nvPr>
            <p:ph sz="quarter" idx="1"/>
          </p:nvPr>
        </p:nvSpPr>
        <p:spPr>
          <a:xfrm>
            <a:off x="1282700" y="2314223"/>
            <a:ext cx="8229600" cy="3568699"/>
          </a:xfrm>
        </p:spPr>
        <p:txBody>
          <a:bodyPr/>
          <a:lstStyle/>
          <a:p>
            <a:r>
              <a:rPr lang="en-US" altLang="en-US" dirty="0"/>
              <a:t>Increase server utilization</a:t>
            </a:r>
          </a:p>
          <a:p>
            <a:r>
              <a:rPr lang="en-US" altLang="en-US" dirty="0"/>
              <a:t>Consolidate server farms</a:t>
            </a:r>
          </a:p>
          <a:p>
            <a:r>
              <a:rPr lang="en-US" altLang="en-US" dirty="0"/>
              <a:t>Decrease complexity</a:t>
            </a:r>
          </a:p>
          <a:p>
            <a:r>
              <a:rPr lang="en-US" altLang="en-US" dirty="0"/>
              <a:t>Decrease Total Cost of Ownership (TCO)</a:t>
            </a:r>
          </a:p>
          <a:p>
            <a:pPr lvl="1"/>
            <a:r>
              <a:rPr lang="en-US" altLang="en-US" dirty="0">
                <a:solidFill>
                  <a:schemeClr val="tx1"/>
                </a:solidFill>
              </a:rPr>
              <a:t>Server consolidation refers to the use of a physical server to accommodate one or more server applications or user instances. </a:t>
            </a:r>
          </a:p>
          <a:p>
            <a:pPr lvl="1"/>
            <a:r>
              <a:rPr lang="en-US" altLang="en-US" dirty="0">
                <a:solidFill>
                  <a:schemeClr val="tx1"/>
                </a:solidFill>
              </a:rPr>
              <a:t>Sharing a server’s compute resources among multiple applications and services simultaneously. </a:t>
            </a:r>
          </a:p>
          <a:p>
            <a:pPr lvl="1"/>
            <a:r>
              <a:rPr lang="en-US" altLang="en-US" dirty="0">
                <a:solidFill>
                  <a:schemeClr val="tx1"/>
                </a:solidFill>
              </a:rPr>
              <a:t>It is mainly used to reduce the number of server required in an organization.</a:t>
            </a:r>
          </a:p>
        </p:txBody>
      </p:sp>
      <p:sp>
        <p:nvSpPr>
          <p:cNvPr id="655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D8496F-E436-46AD-9C66-AFBA9C0E59FC}" type="slidenum">
              <a:rPr lang="en-US" altLang="en-US">
                <a:solidFill>
                  <a:schemeClr val="tx2"/>
                </a:solidFill>
                <a:latin typeface="Gill Sans MT" panose="020B0502020104020203" pitchFamily="34" charset="0"/>
              </a:rPr>
              <a:pPr/>
              <a:t>40</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616012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2536825"/>
            <a:ext cx="10515600" cy="1325563"/>
          </a:xfrm>
        </p:spPr>
        <p:txBody>
          <a:bodyPr/>
          <a:lstStyle/>
          <a:p>
            <a:pPr algn="ctr"/>
            <a:r>
              <a:rPr lang="en-US" dirty="0"/>
              <a:t>Platform as a Service</a:t>
            </a:r>
          </a:p>
        </p:txBody>
      </p:sp>
    </p:spTree>
    <p:extLst>
      <p:ext uri="{BB962C8B-B14F-4D97-AF65-F5344CB8AC3E}">
        <p14:creationId xmlns:p14="http://schemas.microsoft.com/office/powerpoint/2010/main" val="134007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r>
              <a:rPr lang="en-US" altLang="en-US"/>
              <a:t>Platform-as-a-Service</a:t>
            </a:r>
          </a:p>
        </p:txBody>
      </p:sp>
      <p:sp>
        <p:nvSpPr>
          <p:cNvPr id="3" name="Content Placeholder 2"/>
          <p:cNvSpPr>
            <a:spLocks noGrp="1"/>
          </p:cNvSpPr>
          <p:nvPr>
            <p:ph sz="quarter" idx="1"/>
          </p:nvPr>
        </p:nvSpPr>
        <p:spPr>
          <a:xfrm>
            <a:off x="891540" y="1797050"/>
            <a:ext cx="5763260" cy="4937125"/>
          </a:xfrm>
        </p:spPr>
        <p:txBody>
          <a:bodyPr>
            <a:normAutofit/>
          </a:bodyPr>
          <a:lstStyle/>
          <a:p>
            <a:pPr marL="274320" indent="-274320" algn="just">
              <a:spcAft>
                <a:spcPts val="0"/>
              </a:spcAft>
              <a:buFont typeface="Wingdings 3"/>
              <a:buChar char=""/>
              <a:defRPr/>
            </a:pPr>
            <a:r>
              <a:rPr lang="en-US" altLang="ja-JP" dirty="0"/>
              <a:t>It provides a </a:t>
            </a:r>
            <a:r>
              <a:rPr lang="en-US" altLang="ja-JP" dirty="0">
                <a:hlinkClick r:id="rId2" tooltip="Computing platform"/>
              </a:rPr>
              <a:t>platform</a:t>
            </a:r>
            <a:r>
              <a:rPr lang="en-US" altLang="ja-JP" dirty="0"/>
              <a:t> allowing customers to develop, run, and manage applications without the complexity of building and maintaining the infrastructure typically associated with developing and launching an app</a:t>
            </a:r>
          </a:p>
          <a:p>
            <a:pPr marL="274320" indent="-274320">
              <a:spcAft>
                <a:spcPts val="0"/>
              </a:spcAft>
              <a:buFont typeface="Wingdings 3"/>
              <a:buChar char=""/>
              <a:defRPr/>
            </a:pPr>
            <a:r>
              <a:rPr lang="en-US" altLang="ja-JP" dirty="0"/>
              <a:t>Consumer has control over</a:t>
            </a:r>
          </a:p>
          <a:p>
            <a:pPr marL="548640" lvl="1" indent="-274320">
              <a:spcAft>
                <a:spcPts val="0"/>
              </a:spcAft>
              <a:buFont typeface="Wingdings 3"/>
              <a:buChar char=""/>
              <a:defRPr/>
            </a:pPr>
            <a:r>
              <a:rPr lang="en-US" altLang="ja-JP" dirty="0"/>
              <a:t>Deployed applications</a:t>
            </a:r>
          </a:p>
          <a:p>
            <a:pPr marL="548640" lvl="1" indent="-274320">
              <a:spcAft>
                <a:spcPts val="0"/>
              </a:spcAft>
              <a:buFont typeface="Wingdings 3"/>
              <a:buChar char=""/>
              <a:defRPr/>
            </a:pPr>
            <a:r>
              <a:rPr lang="en-US" altLang="ja-JP" dirty="0"/>
              <a:t>Possible application hosting  environment configurations</a:t>
            </a:r>
          </a:p>
          <a:p>
            <a:pPr marL="274320" indent="-274320">
              <a:spcAft>
                <a:spcPts val="0"/>
              </a:spcAft>
              <a:buFont typeface="Wingdings 3"/>
              <a:buChar char=""/>
              <a:defRPr/>
            </a:pPr>
            <a:r>
              <a:rPr lang="en-US" altLang="ja-JP" dirty="0"/>
              <a:t>Consumer is billed for </a:t>
            </a:r>
            <a:r>
              <a:rPr lang="en-US" dirty="0">
                <a:ea typeface="MS PGothic" pitchFamily="34" charset="-128"/>
              </a:rPr>
              <a:t>platform software components</a:t>
            </a:r>
          </a:p>
          <a:p>
            <a:pPr marL="548640" lvl="1" indent="-274320">
              <a:spcAft>
                <a:spcPts val="0"/>
              </a:spcAft>
              <a:buFont typeface="Wingdings 3"/>
              <a:buChar char=""/>
              <a:defRPr/>
            </a:pPr>
            <a:r>
              <a:rPr lang="en-US" dirty="0">
                <a:ea typeface="MS PGothic" pitchFamily="34" charset="-128"/>
              </a:rPr>
              <a:t>OS, Database, Middleware (</a:t>
            </a:r>
            <a:r>
              <a:rPr lang="en-US" dirty="0"/>
              <a:t>(e.g. </a:t>
            </a:r>
            <a:r>
              <a:rPr lang="en-US" dirty="0">
                <a:hlinkClick r:id="rId3" tooltip="Java runtime"/>
              </a:rPr>
              <a:t>Java runtime</a:t>
            </a:r>
            <a:r>
              <a:rPr lang="en-US" dirty="0"/>
              <a:t>, </a:t>
            </a:r>
            <a:r>
              <a:rPr lang="en-US" dirty="0">
                <a:hlinkClick r:id="rId4" tooltip=".NET Framework"/>
              </a:rPr>
              <a:t>.NET</a:t>
            </a:r>
            <a:r>
              <a:rPr lang="en-US" dirty="0"/>
              <a:t> runtime, integration, etc.)</a:t>
            </a:r>
            <a:r>
              <a:rPr lang="en-US" dirty="0">
                <a:ea typeface="MS PGothic" pitchFamily="34" charset="-128"/>
              </a:rPr>
              <a:t>)</a:t>
            </a:r>
            <a:endParaRPr lang="en-US" dirty="0"/>
          </a:p>
          <a:p>
            <a:pPr marL="274320" indent="-274320">
              <a:spcAft>
                <a:spcPts val="0"/>
              </a:spcAft>
              <a:buFont typeface="Wingdings 3"/>
              <a:buChar char=""/>
              <a:defRPr/>
            </a:pPr>
            <a:endParaRPr lang="en-US" dirty="0"/>
          </a:p>
        </p:txBody>
      </p:sp>
      <p:sp>
        <p:nvSpPr>
          <p:cNvPr id="17" name="AutoShape 158"/>
          <p:cNvSpPr>
            <a:spLocks noChangeArrowheads="1"/>
          </p:cNvSpPr>
          <p:nvPr/>
        </p:nvSpPr>
        <p:spPr bwMode="auto">
          <a:xfrm>
            <a:off x="8091489" y="2098676"/>
            <a:ext cx="134937" cy="492125"/>
          </a:xfrm>
          <a:prstGeom prst="downArrow">
            <a:avLst>
              <a:gd name="adj1" fmla="val 50000"/>
              <a:gd name="adj2" fmla="val 83889"/>
            </a:avLst>
          </a:prstGeom>
          <a:solidFill>
            <a:srgbClr val="000E22"/>
          </a:solidFill>
          <a:ln w="25400" algn="ctr">
            <a:solidFill>
              <a:srgbClr val="333333"/>
            </a:solidFill>
            <a:miter lim="800000"/>
            <a:headEnd/>
            <a:tailEnd type="none" w="lg" len="med"/>
          </a:ln>
        </p:spPr>
        <p:txBody>
          <a:bodyPr wrap="none" lIns="0" tIns="0" rIns="0" bIns="0" anchor="ctr"/>
          <a:lstStyle/>
          <a:p>
            <a:pPr>
              <a:defRPr/>
            </a:pPr>
            <a:endParaRPr lang="en-IN" kern="0" baseline="-25000" dirty="0">
              <a:solidFill>
                <a:sysClr val="windowText" lastClr="000000"/>
              </a:solidFill>
            </a:endParaRPr>
          </a:p>
        </p:txBody>
      </p:sp>
      <p:pic>
        <p:nvPicPr>
          <p:cNvPr id="90117" name="Picture 17" descr="Peep_Formal_Fema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1371600"/>
            <a:ext cx="762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8" name="Picture 18" descr="cloud_gr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622550"/>
            <a:ext cx="40386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a:spLocks noChangeArrowheads="1"/>
          </p:cNvSpPr>
          <p:nvPr/>
        </p:nvSpPr>
        <p:spPr bwMode="auto">
          <a:xfrm>
            <a:off x="7635876" y="28860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Application</a:t>
            </a:r>
          </a:p>
        </p:txBody>
      </p:sp>
      <p:sp>
        <p:nvSpPr>
          <p:cNvPr id="30" name="AutoShape 84"/>
          <p:cNvSpPr>
            <a:spLocks noChangeArrowheads="1"/>
          </p:cNvSpPr>
          <p:nvPr/>
        </p:nvSpPr>
        <p:spPr bwMode="gray">
          <a:xfrm>
            <a:off x="7543801" y="3295650"/>
            <a:ext cx="1196975" cy="1885950"/>
          </a:xfrm>
          <a:prstGeom prst="roundRect">
            <a:avLst>
              <a:gd name="adj" fmla="val 5569"/>
            </a:avLst>
          </a:prstGeom>
          <a:noFill/>
          <a:ln w="19050" algn="ctr">
            <a:solidFill>
              <a:srgbClr val="993300"/>
            </a:solidFill>
            <a:prstDash val="sysDash"/>
            <a:round/>
            <a:headEnd/>
            <a:tailEnd/>
          </a:ln>
        </p:spPr>
        <p:txBody>
          <a:bodyPr wrap="none" anchor="ctr"/>
          <a:lstStyle/>
          <a:p>
            <a:pPr algn="ctr">
              <a:lnSpc>
                <a:spcPct val="90000"/>
              </a:lnSpc>
              <a:defRPr/>
            </a:pPr>
            <a:endParaRPr lang="en-US" sz="1900" b="1" kern="0">
              <a:solidFill>
                <a:srgbClr val="FFFFFF"/>
              </a:solidFill>
              <a:latin typeface="Calibri" pitchFamily="34" charset="0"/>
              <a:ea typeface="Arial Unicode MS" pitchFamily="34" charset="-128"/>
              <a:cs typeface="Arial Unicode MS" pitchFamily="34" charset="-128"/>
            </a:endParaRPr>
          </a:p>
        </p:txBody>
      </p:sp>
      <p:sp>
        <p:nvSpPr>
          <p:cNvPr id="31" name="Rectangle 40"/>
          <p:cNvSpPr>
            <a:spLocks noChangeArrowheads="1"/>
          </p:cNvSpPr>
          <p:nvPr/>
        </p:nvSpPr>
        <p:spPr bwMode="auto">
          <a:xfrm>
            <a:off x="7645401" y="332422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Databases</a:t>
            </a:r>
          </a:p>
        </p:txBody>
      </p:sp>
      <p:sp>
        <p:nvSpPr>
          <p:cNvPr id="32" name="Rectangle 40"/>
          <p:cNvSpPr>
            <a:spLocks noChangeArrowheads="1"/>
          </p:cNvSpPr>
          <p:nvPr/>
        </p:nvSpPr>
        <p:spPr bwMode="auto">
          <a:xfrm>
            <a:off x="7645401" y="367665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OS</a:t>
            </a:r>
          </a:p>
        </p:txBody>
      </p:sp>
      <p:sp>
        <p:nvSpPr>
          <p:cNvPr id="33" name="Rectangle 40"/>
          <p:cNvSpPr>
            <a:spLocks noChangeArrowheads="1"/>
          </p:cNvSpPr>
          <p:nvPr/>
        </p:nvSpPr>
        <p:spPr bwMode="auto">
          <a:xfrm>
            <a:off x="7645401" y="41052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Compute</a:t>
            </a:r>
          </a:p>
        </p:txBody>
      </p:sp>
      <p:sp>
        <p:nvSpPr>
          <p:cNvPr id="34" name="Rectangle 40"/>
          <p:cNvSpPr>
            <a:spLocks noChangeArrowheads="1"/>
          </p:cNvSpPr>
          <p:nvPr/>
        </p:nvSpPr>
        <p:spPr bwMode="auto">
          <a:xfrm>
            <a:off x="7645401" y="445770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Storage</a:t>
            </a:r>
          </a:p>
        </p:txBody>
      </p:sp>
      <p:sp>
        <p:nvSpPr>
          <p:cNvPr id="35" name="Rectangle 34"/>
          <p:cNvSpPr>
            <a:spLocks noChangeArrowheads="1"/>
          </p:cNvSpPr>
          <p:nvPr/>
        </p:nvSpPr>
        <p:spPr bwMode="auto">
          <a:xfrm>
            <a:off x="7645401" y="480060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Network</a:t>
            </a:r>
          </a:p>
        </p:txBody>
      </p:sp>
      <p:sp>
        <p:nvSpPr>
          <p:cNvPr id="90126" name="Slide Number Placeholder 1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88B195-326E-4098-A8E6-D14CBE464ADE}" type="slidenum">
              <a:rPr lang="en-US" altLang="en-US">
                <a:solidFill>
                  <a:schemeClr val="tx2"/>
                </a:solidFill>
                <a:latin typeface="Gill Sans MT" panose="020B0502020104020203" pitchFamily="34" charset="0"/>
              </a:rPr>
              <a:pPr/>
              <a:t>42</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1843443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altLang="en-US"/>
              <a:t>PaaS Examples</a:t>
            </a:r>
          </a:p>
        </p:txBody>
      </p:sp>
      <p:sp>
        <p:nvSpPr>
          <p:cNvPr id="70659" name="Content Placeholder 2"/>
          <p:cNvSpPr>
            <a:spLocks noGrp="1"/>
          </p:cNvSpPr>
          <p:nvPr>
            <p:ph sz="quarter" idx="1"/>
          </p:nvPr>
        </p:nvSpPr>
        <p:spPr>
          <a:xfrm>
            <a:off x="1097280" y="1943101"/>
            <a:ext cx="9837420" cy="3771899"/>
          </a:xfrm>
        </p:spPr>
        <p:txBody>
          <a:bodyPr/>
          <a:lstStyle/>
          <a:p>
            <a:pPr eaLnBrk="1" hangingPunct="1">
              <a:defRPr/>
            </a:pPr>
            <a:r>
              <a:rPr lang="en-US" altLang="en-US" dirty="0"/>
              <a:t>Google App Engine provides platform for consumers to deploy or create their own applications </a:t>
            </a:r>
          </a:p>
          <a:p>
            <a:pPr lvl="1" eaLnBrk="1" hangingPunct="1">
              <a:defRPr/>
            </a:pPr>
            <a:r>
              <a:rPr lang="en-US" altLang="en-US" dirty="0"/>
              <a:t>Allows dynamic allocation of system resources for an application based on the actual demand</a:t>
            </a:r>
          </a:p>
          <a:p>
            <a:pPr lvl="1" eaLnBrk="1" hangingPunct="1">
              <a:defRPr/>
            </a:pPr>
            <a:r>
              <a:rPr lang="en-US" altLang="en-US" dirty="0"/>
              <a:t>Provides Java and Python environment to create and deploy application</a:t>
            </a:r>
          </a:p>
          <a:p>
            <a:pPr lvl="1" eaLnBrk="1" hangingPunct="1">
              <a:defRPr/>
            </a:pPr>
            <a:endParaRPr lang="en-US" altLang="en-US" dirty="0"/>
          </a:p>
          <a:p>
            <a:pPr eaLnBrk="1" hangingPunct="1">
              <a:defRPr/>
            </a:pPr>
            <a:r>
              <a:rPr lang="en-US" altLang="en-US" dirty="0"/>
              <a:t>Microsoft Azure Platform provides diverse functionalities to build applications</a:t>
            </a:r>
          </a:p>
          <a:p>
            <a:pPr lvl="1" eaLnBrk="1" hangingPunct="1">
              <a:defRPr/>
            </a:pPr>
            <a:r>
              <a:rPr lang="en-US" altLang="en-US" dirty="0"/>
              <a:t>Uses existing skills with Visual Studio and </a:t>
            </a:r>
            <a:r>
              <a:rPr lang="en-US" altLang="en-US" dirty="0" err="1"/>
              <a:t>.Net</a:t>
            </a:r>
            <a:r>
              <a:rPr lang="en-US" altLang="en-US" dirty="0"/>
              <a:t> to build applications</a:t>
            </a:r>
          </a:p>
          <a:p>
            <a:pPr lvl="1" eaLnBrk="1" hangingPunct="1">
              <a:defRPr/>
            </a:pPr>
            <a:r>
              <a:rPr lang="en-US" altLang="en-US" dirty="0"/>
              <a:t>Builds applications also in Java and PHP using Eclipse and other tools </a:t>
            </a:r>
          </a:p>
          <a:p>
            <a:pPr lvl="1" eaLnBrk="1" hangingPunct="1">
              <a:defRPr/>
            </a:pPr>
            <a:endParaRPr lang="en-US" altLang="en-US" dirty="0"/>
          </a:p>
          <a:p>
            <a:pPr marL="273050" lvl="1">
              <a:spcBef>
                <a:spcPts val="600"/>
              </a:spcBef>
              <a:buNone/>
              <a:defRPr/>
            </a:pPr>
            <a:r>
              <a:rPr lang="en-US" altLang="en-US" sz="2000" dirty="0"/>
              <a:t>Common Examples: AWS Elastic Beanstalk, Windows Azure, </a:t>
            </a:r>
            <a:r>
              <a:rPr lang="en-US" altLang="en-US" sz="2000" dirty="0" err="1"/>
              <a:t>Heroku</a:t>
            </a:r>
            <a:r>
              <a:rPr lang="en-US" altLang="en-US" sz="2000" dirty="0"/>
              <a:t>, Force.com, Google App Engine, Apache </a:t>
            </a:r>
            <a:r>
              <a:rPr lang="en-US" altLang="en-US" sz="2000" dirty="0" err="1"/>
              <a:t>Stratos</a:t>
            </a:r>
            <a:endParaRPr lang="en-US" altLang="en-US" sz="2000" dirty="0"/>
          </a:p>
          <a:p>
            <a:pPr eaLnBrk="1" hangingPunct="1">
              <a:defRPr/>
            </a:pPr>
            <a:endParaRPr lang="en-US" altLang="en-US" dirty="0"/>
          </a:p>
        </p:txBody>
      </p:sp>
      <p:sp>
        <p:nvSpPr>
          <p:cNvPr id="911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DA1EE7-5502-418B-ACD6-E59B59ED7892}" type="slidenum">
              <a:rPr lang="en-US" altLang="en-US">
                <a:solidFill>
                  <a:schemeClr val="tx2"/>
                </a:solidFill>
                <a:latin typeface="Gill Sans MT" panose="020B0502020104020203" pitchFamily="34" charset="0"/>
              </a:rPr>
              <a:pPr/>
              <a:t>43</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2039229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IN" altLang="en-US"/>
              <a:t>PaaS</a:t>
            </a:r>
          </a:p>
        </p:txBody>
      </p:sp>
      <p:sp>
        <p:nvSpPr>
          <p:cNvPr id="65539" name="Content Placeholder 2"/>
          <p:cNvSpPr>
            <a:spLocks noGrp="1"/>
          </p:cNvSpPr>
          <p:nvPr>
            <p:ph sz="quarter" idx="1"/>
          </p:nvPr>
        </p:nvSpPr>
        <p:spPr>
          <a:xfrm>
            <a:off x="1981200" y="1219201"/>
            <a:ext cx="8229600" cy="4937125"/>
          </a:xfrm>
        </p:spPr>
        <p:txBody>
          <a:bodyPr/>
          <a:lstStyle/>
          <a:p>
            <a:endParaRPr lang="en-IN" altLang="en-US"/>
          </a:p>
          <a:p>
            <a:endParaRPr lang="en-IN" altLang="en-US"/>
          </a:p>
          <a:p>
            <a:pPr algn="just"/>
            <a:r>
              <a:rPr lang="en-IN" altLang="en-US" b="1"/>
              <a:t>A Platform-as-a-Service (PaaS) cloud provides a toolkit for conveniently developing, deploying, and administering application software that is structured to support large numbers of consumers. </a:t>
            </a:r>
          </a:p>
        </p:txBody>
      </p:sp>
      <p:sp>
        <p:nvSpPr>
          <p:cNvPr id="655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CA57F2-0905-41EF-9E14-43E537659F95}" type="slidenum">
              <a:rPr lang="en-US" altLang="en-US">
                <a:solidFill>
                  <a:schemeClr val="tx2"/>
                </a:solidFill>
                <a:latin typeface="Gill Sans MT" panose="020B0502020104020203" pitchFamily="34" charset="0"/>
              </a:rPr>
              <a:pPr/>
              <a:t>44</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90181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IN" altLang="en-US"/>
              <a:t>Who are PaaS Customers?</a:t>
            </a:r>
          </a:p>
        </p:txBody>
      </p:sp>
      <p:sp>
        <p:nvSpPr>
          <p:cNvPr id="66563" name="Content Placeholder 4"/>
          <p:cNvSpPr>
            <a:spLocks noGrp="1"/>
          </p:cNvSpPr>
          <p:nvPr>
            <p:ph sz="quarter" idx="1"/>
          </p:nvPr>
        </p:nvSpPr>
        <p:spPr>
          <a:xfrm>
            <a:off x="1460500" y="2108201"/>
            <a:ext cx="8229600" cy="2984499"/>
          </a:xfrm>
        </p:spPr>
        <p:txBody>
          <a:bodyPr/>
          <a:lstStyle/>
          <a:p>
            <a:endParaRPr lang="en-IN" altLang="en-US" dirty="0"/>
          </a:p>
          <a:p>
            <a:r>
              <a:rPr lang="en-IN" altLang="en-US" b="1" dirty="0"/>
              <a:t>Application developers</a:t>
            </a:r>
            <a:r>
              <a:rPr lang="en-IN" altLang="en-US" dirty="0"/>
              <a:t>, who design and implement an application's software. </a:t>
            </a:r>
          </a:p>
          <a:p>
            <a:r>
              <a:rPr lang="en-IN" altLang="en-US" b="1" dirty="0"/>
              <a:t>Application testers</a:t>
            </a:r>
            <a:r>
              <a:rPr lang="en-IN" altLang="en-US" dirty="0"/>
              <a:t>, who run applications in various (possibly cloud-based) testing environments. </a:t>
            </a:r>
          </a:p>
          <a:p>
            <a:r>
              <a:rPr lang="en-IN" altLang="en-US" b="1" dirty="0"/>
              <a:t>Application </a:t>
            </a:r>
            <a:r>
              <a:rPr lang="en-IN" altLang="en-US" b="1" dirty="0" err="1"/>
              <a:t>deployers</a:t>
            </a:r>
            <a:r>
              <a:rPr lang="en-IN" altLang="en-US" dirty="0"/>
              <a:t>, who publish completed (or updated) applications into the cloud, and manage possible conflicts arising from multiple versions of an application. </a:t>
            </a:r>
          </a:p>
          <a:p>
            <a:endParaRPr lang="en-IN" altLang="en-US" dirty="0"/>
          </a:p>
        </p:txBody>
      </p:sp>
    </p:spTree>
    <p:extLst>
      <p:ext uri="{BB962C8B-B14F-4D97-AF65-F5344CB8AC3E}">
        <p14:creationId xmlns:p14="http://schemas.microsoft.com/office/powerpoint/2010/main" val="322107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IN" altLang="en-US"/>
              <a:t>Who are PaaS Customers?</a:t>
            </a:r>
          </a:p>
        </p:txBody>
      </p:sp>
      <p:sp>
        <p:nvSpPr>
          <p:cNvPr id="67587" name="Content Placeholder 2"/>
          <p:cNvSpPr>
            <a:spLocks noGrp="1"/>
          </p:cNvSpPr>
          <p:nvPr>
            <p:ph sz="quarter" idx="1"/>
          </p:nvPr>
        </p:nvSpPr>
        <p:spPr>
          <a:xfrm>
            <a:off x="1549400" y="1914173"/>
            <a:ext cx="8229600" cy="2184399"/>
          </a:xfrm>
        </p:spPr>
        <p:txBody>
          <a:bodyPr/>
          <a:lstStyle/>
          <a:p>
            <a:endParaRPr lang="en-IN" altLang="en-US" dirty="0"/>
          </a:p>
          <a:p>
            <a:r>
              <a:rPr lang="en-IN" altLang="en-US" b="1" dirty="0"/>
              <a:t>Application administrators</a:t>
            </a:r>
            <a:r>
              <a:rPr lang="en-IN" altLang="en-US" dirty="0"/>
              <a:t>, who configure, tune, and monitor application performance on a platform. </a:t>
            </a:r>
          </a:p>
          <a:p>
            <a:r>
              <a:rPr lang="en-IN" altLang="en-US" b="1" dirty="0"/>
              <a:t>Application end users</a:t>
            </a:r>
            <a:r>
              <a:rPr lang="en-IN" altLang="en-US" dirty="0"/>
              <a:t>, who subscribe to the applications deployed on a PaaS cloud</a:t>
            </a:r>
            <a:r>
              <a:rPr lang="en-IN" altLang="en-US" b="1" dirty="0"/>
              <a:t>: to end users</a:t>
            </a:r>
            <a:r>
              <a:rPr lang="en-IN" altLang="en-US" dirty="0"/>
              <a:t>, access to applications is the </a:t>
            </a:r>
            <a:r>
              <a:rPr lang="en-IN" altLang="en-US" b="1" dirty="0"/>
              <a:t>same as using a SaaS cloud</a:t>
            </a:r>
            <a:r>
              <a:rPr lang="en-IN" altLang="en-US" dirty="0"/>
              <a:t>. </a:t>
            </a:r>
          </a:p>
          <a:p>
            <a:endParaRPr lang="en-IN" altLang="en-US" dirty="0"/>
          </a:p>
        </p:txBody>
      </p:sp>
      <p:sp>
        <p:nvSpPr>
          <p:cNvPr id="675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A28FC2-67A1-4620-B7EE-E81301B7D4C7}" type="slidenum">
              <a:rPr lang="en-US" altLang="en-US">
                <a:solidFill>
                  <a:schemeClr val="tx2"/>
                </a:solidFill>
                <a:latin typeface="Gill Sans MT" panose="020B0502020104020203" pitchFamily="34" charset="0"/>
              </a:rPr>
              <a:pPr/>
              <a:t>46</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855707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IN" altLang="en-US"/>
              <a:t>What does the consumer get? </a:t>
            </a:r>
          </a:p>
        </p:txBody>
      </p:sp>
      <p:sp>
        <p:nvSpPr>
          <p:cNvPr id="68611" name="Content Placeholder 2"/>
          <p:cNvSpPr>
            <a:spLocks noGrp="1"/>
          </p:cNvSpPr>
          <p:nvPr>
            <p:ph sz="quarter" idx="1"/>
          </p:nvPr>
        </p:nvSpPr>
        <p:spPr>
          <a:xfrm>
            <a:off x="1587500" y="2463801"/>
            <a:ext cx="8229600" cy="1231899"/>
          </a:xfrm>
        </p:spPr>
        <p:txBody>
          <a:bodyPr/>
          <a:lstStyle/>
          <a:p>
            <a:r>
              <a:rPr lang="en-IN" altLang="en-US" dirty="0"/>
              <a:t>The use of the PaaS cloud provider's tools and execution resources to develop, test, deploy and administer applications. </a:t>
            </a:r>
          </a:p>
        </p:txBody>
      </p:sp>
      <p:sp>
        <p:nvSpPr>
          <p:cNvPr id="686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01CA1A-E4EC-4DDC-85DE-35983378BDBD}" type="slidenum">
              <a:rPr lang="en-US" altLang="en-US">
                <a:solidFill>
                  <a:schemeClr val="tx2"/>
                </a:solidFill>
                <a:latin typeface="Gill Sans MT" panose="020B0502020104020203" pitchFamily="34" charset="0"/>
              </a:rPr>
              <a:pPr/>
              <a:t>47</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35712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1981200" y="2667000"/>
            <a:ext cx="8229600" cy="990600"/>
          </a:xfrm>
        </p:spPr>
        <p:txBody>
          <a:bodyPr>
            <a:normAutofit fontScale="90000"/>
          </a:bodyPr>
          <a:lstStyle/>
          <a:p>
            <a:r>
              <a:rPr lang="en-IN" altLang="en-US"/>
              <a:t>PaaS: Abstract Interaction Dynamics</a:t>
            </a:r>
            <a:endParaRPr lang="en-US" altLang="en-US"/>
          </a:p>
        </p:txBody>
      </p:sp>
      <p:sp>
        <p:nvSpPr>
          <p:cNvPr id="69635" name="Content Placeholder 2"/>
          <p:cNvSpPr>
            <a:spLocks noGrp="1"/>
          </p:cNvSpPr>
          <p:nvPr>
            <p:ph sz="quarter" idx="1"/>
          </p:nvPr>
        </p:nvSpPr>
        <p:spPr>
          <a:xfrm>
            <a:off x="1981200" y="1219201"/>
            <a:ext cx="8229600" cy="4937125"/>
          </a:xfrm>
        </p:spPr>
        <p:txBody>
          <a:bodyPr/>
          <a:lstStyle/>
          <a:p>
            <a:endParaRPr lang="en-US" altLang="en-US"/>
          </a:p>
        </p:txBody>
      </p:sp>
      <p:sp>
        <p:nvSpPr>
          <p:cNvPr id="696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3D263C-1CE0-4CFB-B4E5-11D7567D2E0F}" type="slidenum">
              <a:rPr lang="en-US" altLang="en-US">
                <a:solidFill>
                  <a:schemeClr val="tx2"/>
                </a:solidFill>
                <a:latin typeface="Gill Sans MT" panose="020B0502020104020203" pitchFamily="34" charset="0"/>
              </a:rPr>
              <a:pPr/>
              <a:t>48</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580931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IN" altLang="en-US"/>
              <a:t>PaaS: Abstract Interaction Dynamics</a:t>
            </a:r>
          </a:p>
        </p:txBody>
      </p:sp>
      <p:sp>
        <p:nvSpPr>
          <p:cNvPr id="70659" name="Content Placeholder 2"/>
          <p:cNvSpPr>
            <a:spLocks noGrp="1"/>
          </p:cNvSpPr>
          <p:nvPr>
            <p:ph sz="quarter" idx="1"/>
          </p:nvPr>
        </p:nvSpPr>
        <p:spPr>
          <a:xfrm>
            <a:off x="1981200" y="1219201"/>
            <a:ext cx="8229600" cy="4937125"/>
          </a:xfrm>
        </p:spPr>
        <p:txBody>
          <a:bodyPr/>
          <a:lstStyle/>
          <a:p>
            <a:endParaRPr lang="en-IN" altLang="en-US"/>
          </a:p>
        </p:txBody>
      </p:sp>
      <p:sp>
        <p:nvSpPr>
          <p:cNvPr id="706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964D52-4F8A-4118-8F8A-1EBF066000A0}" type="slidenum">
              <a:rPr lang="en-US" altLang="en-US">
                <a:solidFill>
                  <a:schemeClr val="tx2"/>
                </a:solidFill>
                <a:latin typeface="Gill Sans MT" panose="020B0502020104020203" pitchFamily="34" charset="0"/>
              </a:rPr>
              <a:pPr/>
              <a:t>49</a:t>
            </a:fld>
            <a:r>
              <a:rPr lang="en-US" altLang="en-US">
                <a:solidFill>
                  <a:schemeClr val="tx2"/>
                </a:solidFill>
                <a:latin typeface="Gill Sans MT" panose="020B0502020104020203" pitchFamily="34" charset="0"/>
              </a:rPr>
              <a:t> / 31</a:t>
            </a:r>
          </a:p>
        </p:txBody>
      </p:sp>
      <p:pic>
        <p:nvPicPr>
          <p:cNvPr id="70661" name="Picture 4"/>
          <p:cNvPicPr>
            <a:picLocks noChangeAspect="1"/>
          </p:cNvPicPr>
          <p:nvPr/>
        </p:nvPicPr>
        <p:blipFill>
          <a:blip r:embed="rId2">
            <a:extLst>
              <a:ext uri="{28A0092B-C50C-407E-A947-70E740481C1C}">
                <a14:useLocalDpi xmlns:a14="http://schemas.microsoft.com/office/drawing/2010/main" val="0"/>
              </a:ext>
            </a:extLst>
          </a:blip>
          <a:srcRect l="16399" t="25000" r="30309" b="10416"/>
          <a:stretch>
            <a:fillRect/>
          </a:stretch>
        </p:blipFill>
        <p:spPr bwMode="auto">
          <a:xfrm>
            <a:off x="1193800" y="288926"/>
            <a:ext cx="88392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442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The capability provided to the CSC to provision processing, storage, networks, and other fundamental computing resources where the CSC can deploy and run arbitrary software, which can include operating systems and applications. </a:t>
            </a:r>
          </a:p>
          <a:p>
            <a:pPr algn="just"/>
            <a:r>
              <a:rPr lang="en-US" dirty="0"/>
              <a:t>The CSC does not manage or control the underlying cloud infrastructure but has control over operating systems, storage, and deployed applications, and possibly limited control of select networking components (e.g., host firewalls).</a:t>
            </a:r>
          </a:p>
          <a:p>
            <a:pPr algn="r"/>
            <a:r>
              <a:rPr lang="en-US" dirty="0"/>
              <a:t>-NIST</a:t>
            </a:r>
          </a:p>
        </p:txBody>
      </p:sp>
    </p:spTree>
    <p:extLst>
      <p:ext uri="{BB962C8B-B14F-4D97-AF65-F5344CB8AC3E}">
        <p14:creationId xmlns:p14="http://schemas.microsoft.com/office/powerpoint/2010/main" val="410333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IN" altLang="en-US"/>
              <a:t>Explanation</a:t>
            </a:r>
          </a:p>
        </p:txBody>
      </p:sp>
      <p:sp>
        <p:nvSpPr>
          <p:cNvPr id="71683" name="Content Placeholder 2"/>
          <p:cNvSpPr>
            <a:spLocks noGrp="1"/>
          </p:cNvSpPr>
          <p:nvPr>
            <p:ph sz="quarter" idx="1"/>
          </p:nvPr>
        </p:nvSpPr>
        <p:spPr>
          <a:xfrm>
            <a:off x="1320800" y="2247901"/>
            <a:ext cx="8229600" cy="3047999"/>
          </a:xfrm>
        </p:spPr>
        <p:txBody>
          <a:bodyPr/>
          <a:lstStyle/>
          <a:p>
            <a:r>
              <a:rPr lang="en-IN" altLang="en-US" dirty="0"/>
              <a:t>Fig A:  B→exr1 and C→exr2 indicating that applications B and C are using separate execution resources </a:t>
            </a:r>
          </a:p>
          <a:p>
            <a:r>
              <a:rPr lang="en-IN" altLang="en-US" dirty="0"/>
              <a:t>Fig. B:   New developer client accesses the development tools of the provider. </a:t>
            </a:r>
          </a:p>
          <a:p>
            <a:r>
              <a:rPr lang="en-IN" altLang="en-US" dirty="0"/>
              <a:t>*The development tools may include programming languages, compilers, interfaces, testing tools, and mechanisms to deploy an app.</a:t>
            </a:r>
          </a:p>
          <a:p>
            <a:r>
              <a:rPr lang="en-IN" altLang="en-US" dirty="0"/>
              <a:t>The developer may download tools and use them locally in the developer's infrastructure, or the developer may merely access tools in the provider's infrastructure. </a:t>
            </a:r>
          </a:p>
          <a:p>
            <a:endParaRPr lang="en-IN" altLang="en-US" dirty="0"/>
          </a:p>
        </p:txBody>
      </p:sp>
      <p:sp>
        <p:nvSpPr>
          <p:cNvPr id="716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BFFECF-DC27-40C7-8A1D-642227FF4B75}" type="slidenum">
              <a:rPr lang="en-US" altLang="en-US">
                <a:solidFill>
                  <a:schemeClr val="tx2"/>
                </a:solidFill>
                <a:latin typeface="Gill Sans MT" panose="020B0502020104020203" pitchFamily="34" charset="0"/>
              </a:rPr>
              <a:pPr/>
              <a:t>50</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382906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IN" altLang="en-US"/>
              <a:t>Explanation</a:t>
            </a:r>
          </a:p>
        </p:txBody>
      </p:sp>
      <p:sp>
        <p:nvSpPr>
          <p:cNvPr id="72707" name="Content Placeholder 2"/>
          <p:cNvSpPr>
            <a:spLocks noGrp="1"/>
          </p:cNvSpPr>
          <p:nvPr>
            <p:ph sz="quarter" idx="1"/>
          </p:nvPr>
        </p:nvSpPr>
        <p:spPr>
          <a:xfrm>
            <a:off x="1701800" y="2006601"/>
            <a:ext cx="8229600" cy="1955799"/>
          </a:xfrm>
        </p:spPr>
        <p:txBody>
          <a:bodyPr/>
          <a:lstStyle/>
          <a:p>
            <a:r>
              <a:rPr lang="en-IN" altLang="en-US" dirty="0"/>
              <a:t>Fig. C: In either case, the output of the developer's actions is a new application, D, deployed in cloud.</a:t>
            </a:r>
          </a:p>
          <a:p>
            <a:r>
              <a:rPr lang="en-IN" altLang="en-US" dirty="0"/>
              <a:t>Fig. D:  An administrator is shown configuring the new application that has been made available, and a new client, C2, is shown using the new application. </a:t>
            </a:r>
          </a:p>
        </p:txBody>
      </p:sp>
      <p:sp>
        <p:nvSpPr>
          <p:cNvPr id="727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4DAC4D-0CA0-4513-A5C5-41B07EA66365}" type="slidenum">
              <a:rPr lang="en-US" altLang="en-US">
                <a:solidFill>
                  <a:schemeClr val="tx2"/>
                </a:solidFill>
                <a:latin typeface="Gill Sans MT" panose="020B0502020104020203" pitchFamily="34" charset="0"/>
              </a:rPr>
              <a:pPr/>
              <a:t>51</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3851325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1981200" y="1828800"/>
            <a:ext cx="8229600" cy="990600"/>
          </a:xfrm>
        </p:spPr>
        <p:txBody>
          <a:bodyPr/>
          <a:lstStyle/>
          <a:p>
            <a:r>
              <a:rPr lang="en-IN" altLang="en-US"/>
              <a:t>PaaS: Scope of Control</a:t>
            </a:r>
            <a:endParaRPr lang="en-US" altLang="en-US"/>
          </a:p>
        </p:txBody>
      </p:sp>
      <p:sp>
        <p:nvSpPr>
          <p:cNvPr id="73731" name="Content Placeholder 2"/>
          <p:cNvSpPr>
            <a:spLocks noGrp="1"/>
          </p:cNvSpPr>
          <p:nvPr>
            <p:ph sz="quarter" idx="1"/>
          </p:nvPr>
        </p:nvSpPr>
        <p:spPr>
          <a:xfrm>
            <a:off x="1981200" y="1219201"/>
            <a:ext cx="8229600" cy="4937125"/>
          </a:xfrm>
        </p:spPr>
        <p:txBody>
          <a:bodyPr/>
          <a:lstStyle/>
          <a:p>
            <a:endParaRPr lang="en-US" altLang="en-US"/>
          </a:p>
        </p:txBody>
      </p:sp>
      <p:sp>
        <p:nvSpPr>
          <p:cNvPr id="737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B34BF9D-F23A-48E5-A2E5-BC7C7461B34A}" type="slidenum">
              <a:rPr lang="en-US" altLang="en-US">
                <a:solidFill>
                  <a:schemeClr val="tx2"/>
                </a:solidFill>
                <a:latin typeface="Gill Sans MT" panose="020B0502020104020203" pitchFamily="34" charset="0"/>
              </a:rPr>
              <a:pPr/>
              <a:t>52</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629958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IN" altLang="en-US"/>
              <a:t>PaaS: Scope of Control</a:t>
            </a:r>
          </a:p>
        </p:txBody>
      </p:sp>
      <p:sp>
        <p:nvSpPr>
          <p:cNvPr id="74755" name="Content Placeholder 2"/>
          <p:cNvSpPr>
            <a:spLocks noGrp="1"/>
          </p:cNvSpPr>
          <p:nvPr>
            <p:ph sz="quarter" idx="1"/>
          </p:nvPr>
        </p:nvSpPr>
        <p:spPr>
          <a:xfrm>
            <a:off x="1981200" y="1219201"/>
            <a:ext cx="8229600" cy="4937125"/>
          </a:xfrm>
        </p:spPr>
        <p:txBody>
          <a:bodyPr/>
          <a:lstStyle/>
          <a:p>
            <a:endParaRPr lang="en-IN" altLang="en-US"/>
          </a:p>
        </p:txBody>
      </p:sp>
      <p:sp>
        <p:nvSpPr>
          <p:cNvPr id="7475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D890F4-6058-467F-9851-24DF70EB1D45}" type="slidenum">
              <a:rPr lang="en-US" altLang="en-US">
                <a:solidFill>
                  <a:schemeClr val="tx2"/>
                </a:solidFill>
                <a:latin typeface="Gill Sans MT" panose="020B0502020104020203" pitchFamily="34" charset="0"/>
              </a:rPr>
              <a:pPr/>
              <a:t>53</a:t>
            </a:fld>
            <a:r>
              <a:rPr lang="en-US" altLang="en-US">
                <a:solidFill>
                  <a:schemeClr val="tx2"/>
                </a:solidFill>
                <a:latin typeface="Gill Sans MT" panose="020B0502020104020203" pitchFamily="34" charset="0"/>
              </a:rPr>
              <a:t> / 31</a:t>
            </a:r>
          </a:p>
        </p:txBody>
      </p:sp>
      <p:pic>
        <p:nvPicPr>
          <p:cNvPr id="74757" name="Picture 4"/>
          <p:cNvPicPr>
            <a:picLocks noChangeAspect="1"/>
          </p:cNvPicPr>
          <p:nvPr/>
        </p:nvPicPr>
        <p:blipFill>
          <a:blip r:embed="rId3">
            <a:extLst>
              <a:ext uri="{28A0092B-C50C-407E-A947-70E740481C1C}">
                <a14:useLocalDpi xmlns:a14="http://schemas.microsoft.com/office/drawing/2010/main" val="0"/>
              </a:ext>
            </a:extLst>
          </a:blip>
          <a:srcRect l="24817" t="51042" r="40044" b="25000"/>
          <a:stretch>
            <a:fillRect/>
          </a:stretch>
        </p:blipFill>
        <p:spPr bwMode="auto">
          <a:xfrm>
            <a:off x="1689100" y="2040819"/>
            <a:ext cx="7391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9457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1905000" y="2057400"/>
            <a:ext cx="8229600" cy="990600"/>
          </a:xfrm>
        </p:spPr>
        <p:txBody>
          <a:bodyPr/>
          <a:lstStyle/>
          <a:p>
            <a:r>
              <a:rPr lang="en-IN" altLang="en-US"/>
              <a:t>PaaS: Advantages</a:t>
            </a:r>
            <a:endParaRPr lang="en-US" altLang="en-US"/>
          </a:p>
        </p:txBody>
      </p:sp>
      <p:sp>
        <p:nvSpPr>
          <p:cNvPr id="75779" name="Content Placeholder 2"/>
          <p:cNvSpPr>
            <a:spLocks noGrp="1"/>
          </p:cNvSpPr>
          <p:nvPr>
            <p:ph sz="quarter" idx="1"/>
          </p:nvPr>
        </p:nvSpPr>
        <p:spPr>
          <a:xfrm>
            <a:off x="1981200" y="1219201"/>
            <a:ext cx="8229600" cy="4937125"/>
          </a:xfrm>
        </p:spPr>
        <p:txBody>
          <a:bodyPr/>
          <a:lstStyle/>
          <a:p>
            <a:endParaRPr lang="en-US" altLang="en-US"/>
          </a:p>
        </p:txBody>
      </p:sp>
      <p:sp>
        <p:nvSpPr>
          <p:cNvPr id="7578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7F0F28-ADE3-4E13-8B8C-887BA44F3DE2}" type="slidenum">
              <a:rPr lang="en-US" altLang="en-US">
                <a:solidFill>
                  <a:schemeClr val="tx2"/>
                </a:solidFill>
                <a:latin typeface="Gill Sans MT" panose="020B0502020104020203" pitchFamily="34" charset="0"/>
              </a:rPr>
              <a:pPr/>
              <a:t>54</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4127983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IN" altLang="en-US"/>
              <a:t>Platform as a Service (PaaS): Advantages</a:t>
            </a:r>
          </a:p>
        </p:txBody>
      </p:sp>
      <p:sp>
        <p:nvSpPr>
          <p:cNvPr id="3" name="Content Placeholder 2"/>
          <p:cNvSpPr>
            <a:spLocks noGrp="1"/>
          </p:cNvSpPr>
          <p:nvPr>
            <p:ph sz="quarter" idx="1"/>
          </p:nvPr>
        </p:nvSpPr>
        <p:spPr>
          <a:xfrm>
            <a:off x="1097280" y="2095501"/>
            <a:ext cx="8229600" cy="3771899"/>
          </a:xfrm>
        </p:spPr>
        <p:txBody>
          <a:bodyPr/>
          <a:lstStyle/>
          <a:p>
            <a:pPr>
              <a:defRPr/>
            </a:pPr>
            <a:r>
              <a:rPr lang="en-IN" b="1" dirty="0"/>
              <a:t>Reduced Costs</a:t>
            </a:r>
          </a:p>
          <a:p>
            <a:pPr marL="0" indent="0">
              <a:buNone/>
              <a:defRPr/>
            </a:pPr>
            <a:r>
              <a:rPr lang="en-IN" dirty="0"/>
              <a:t>    There is no need to:</a:t>
            </a:r>
          </a:p>
          <a:p>
            <a:pPr lvl="2">
              <a:buFont typeface="Wingdings" panose="05000000000000000000" pitchFamily="2" charset="2"/>
              <a:buChar char="q"/>
              <a:defRPr/>
            </a:pPr>
            <a:r>
              <a:rPr lang="en-IN" sz="2800" dirty="0"/>
              <a:t>Purchase hardware and independent tools  </a:t>
            </a:r>
          </a:p>
          <a:p>
            <a:pPr lvl="2">
              <a:buFont typeface="Wingdings" panose="05000000000000000000" pitchFamily="2" charset="2"/>
              <a:buChar char="q"/>
              <a:defRPr/>
            </a:pPr>
            <a:r>
              <a:rPr lang="en-IN" sz="2800" dirty="0"/>
              <a:t>Spend working hours on setting up the core stack</a:t>
            </a:r>
          </a:p>
          <a:p>
            <a:pPr lvl="2">
              <a:buFont typeface="Wingdings" panose="05000000000000000000" pitchFamily="2" charset="2"/>
              <a:buChar char="q"/>
              <a:defRPr/>
            </a:pPr>
            <a:r>
              <a:rPr lang="en-IN" sz="2800" dirty="0"/>
              <a:t>Spend working hours on maintaining the stack</a:t>
            </a:r>
          </a:p>
          <a:p>
            <a:pPr lvl="2">
              <a:buFont typeface="Wingdings" panose="05000000000000000000" pitchFamily="2" charset="2"/>
              <a:buChar char="q"/>
              <a:defRPr/>
            </a:pPr>
            <a:r>
              <a:rPr lang="en-IN" sz="2800" dirty="0"/>
              <a:t>Pay unforeseen expenses in case of downtime</a:t>
            </a:r>
          </a:p>
          <a:p>
            <a:pPr lvl="2">
              <a:buFont typeface="Wingdings" panose="05000000000000000000" pitchFamily="2" charset="2"/>
              <a:buChar char="q"/>
              <a:defRPr/>
            </a:pPr>
            <a:endParaRPr lang="en-IN" sz="2800" dirty="0"/>
          </a:p>
          <a:p>
            <a:pPr marL="593725" lvl="2" indent="0">
              <a:buNone/>
              <a:defRPr/>
            </a:pPr>
            <a:r>
              <a:rPr lang="en-IN" sz="2800" dirty="0"/>
              <a:t>Overall leads to cost saving</a:t>
            </a:r>
          </a:p>
        </p:txBody>
      </p:sp>
      <p:sp>
        <p:nvSpPr>
          <p:cNvPr id="7680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A79868-10F5-408C-A8E6-8064C5A1ABB0}" type="slidenum">
              <a:rPr lang="en-US" altLang="en-US">
                <a:solidFill>
                  <a:schemeClr val="tx2"/>
                </a:solidFill>
                <a:latin typeface="Gill Sans MT" panose="020B0502020104020203" pitchFamily="34" charset="0"/>
              </a:rPr>
              <a:pPr/>
              <a:t>55</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3157573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IN" altLang="en-US"/>
              <a:t>Platform as a Service (PaaS): Advantages</a:t>
            </a:r>
          </a:p>
        </p:txBody>
      </p:sp>
      <p:sp>
        <p:nvSpPr>
          <p:cNvPr id="77827" name="Content Placeholder 2"/>
          <p:cNvSpPr>
            <a:spLocks noGrp="1"/>
          </p:cNvSpPr>
          <p:nvPr>
            <p:ph sz="quarter" idx="1"/>
          </p:nvPr>
        </p:nvSpPr>
        <p:spPr>
          <a:xfrm>
            <a:off x="1562100" y="2222501"/>
            <a:ext cx="8229600" cy="3086099"/>
          </a:xfrm>
        </p:spPr>
        <p:txBody>
          <a:bodyPr/>
          <a:lstStyle/>
          <a:p>
            <a:r>
              <a:rPr lang="en-IN" altLang="en-US" b="1" dirty="0"/>
              <a:t>Improved Time to Market</a:t>
            </a:r>
          </a:p>
          <a:p>
            <a:pPr lvl="2">
              <a:buFont typeface="Wingdings" panose="05000000000000000000" pitchFamily="2" charset="2"/>
              <a:buChar char="q"/>
            </a:pPr>
            <a:r>
              <a:rPr lang="en-IN" altLang="en-US" sz="2800" dirty="0"/>
              <a:t>The increased speed of development and deployment</a:t>
            </a:r>
          </a:p>
          <a:p>
            <a:pPr lvl="2">
              <a:buFont typeface="Wingdings" panose="05000000000000000000" pitchFamily="2" charset="2"/>
              <a:buChar char="q"/>
            </a:pPr>
            <a:r>
              <a:rPr lang="en-IN" altLang="en-US" sz="2800" dirty="0"/>
              <a:t>Developers have access to numerous automated tools and technological innovation.</a:t>
            </a:r>
          </a:p>
          <a:p>
            <a:pPr lvl="2">
              <a:buFont typeface="Wingdings" panose="05000000000000000000" pitchFamily="2" charset="2"/>
              <a:buChar char="q"/>
            </a:pPr>
            <a:r>
              <a:rPr lang="en-IN" altLang="en-US" sz="2800" dirty="0"/>
              <a:t>It also speeds up the process of application development life cycle.</a:t>
            </a:r>
          </a:p>
        </p:txBody>
      </p:sp>
      <p:sp>
        <p:nvSpPr>
          <p:cNvPr id="7782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2B21C7-FE40-45F5-9BAA-C716B797455A}" type="slidenum">
              <a:rPr lang="en-US" altLang="en-US">
                <a:solidFill>
                  <a:schemeClr val="tx2"/>
                </a:solidFill>
                <a:latin typeface="Gill Sans MT" panose="020B0502020104020203" pitchFamily="34" charset="0"/>
              </a:rPr>
              <a:pPr/>
              <a:t>56</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91448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IN" altLang="en-US"/>
              <a:t>Platform as a Service (PaaS): Advantages</a:t>
            </a:r>
          </a:p>
        </p:txBody>
      </p:sp>
      <p:sp>
        <p:nvSpPr>
          <p:cNvPr id="78851" name="Content Placeholder 2"/>
          <p:cNvSpPr>
            <a:spLocks noGrp="1"/>
          </p:cNvSpPr>
          <p:nvPr>
            <p:ph sz="quarter" idx="1"/>
          </p:nvPr>
        </p:nvSpPr>
        <p:spPr>
          <a:xfrm>
            <a:off x="1600200" y="2324101"/>
            <a:ext cx="8229600" cy="2298699"/>
          </a:xfrm>
        </p:spPr>
        <p:txBody>
          <a:bodyPr/>
          <a:lstStyle/>
          <a:p>
            <a:r>
              <a:rPr lang="en-IN" altLang="en-US" b="1" dirty="0"/>
              <a:t>Continuous Updates</a:t>
            </a:r>
          </a:p>
          <a:p>
            <a:pPr lvl="1">
              <a:buFont typeface="Wingdings" panose="05000000000000000000" pitchFamily="2" charset="2"/>
              <a:buChar char="q"/>
            </a:pPr>
            <a:r>
              <a:rPr lang="en-IN" altLang="en-US" sz="2800" dirty="0">
                <a:solidFill>
                  <a:schemeClr val="tx1"/>
                </a:solidFill>
              </a:rPr>
              <a:t>PaaS experts constantly perform all the necessary component updates and security patches for you.</a:t>
            </a:r>
          </a:p>
          <a:p>
            <a:pPr lvl="1">
              <a:buFont typeface="Wingdings" panose="05000000000000000000" pitchFamily="2" charset="2"/>
              <a:buChar char="q"/>
            </a:pPr>
            <a:r>
              <a:rPr lang="en-IN" altLang="en-US" sz="2800" dirty="0">
                <a:solidFill>
                  <a:schemeClr val="tx1"/>
                </a:solidFill>
              </a:rPr>
              <a:t>Ensures that your application is running on the latest stack, saving your time and resources. </a:t>
            </a:r>
          </a:p>
        </p:txBody>
      </p:sp>
      <p:sp>
        <p:nvSpPr>
          <p:cNvPr id="788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807556-07E4-4FDC-A97D-66F686C6F319}" type="slidenum">
              <a:rPr lang="en-US" altLang="en-US">
                <a:solidFill>
                  <a:schemeClr val="tx2"/>
                </a:solidFill>
                <a:latin typeface="Gill Sans MT" panose="020B0502020104020203" pitchFamily="34" charset="0"/>
              </a:rPr>
              <a:pPr/>
              <a:t>57</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96462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IN" altLang="en-US"/>
              <a:t>Platform as a Service (PaaS): Advantages</a:t>
            </a:r>
          </a:p>
        </p:txBody>
      </p:sp>
      <p:sp>
        <p:nvSpPr>
          <p:cNvPr id="79875" name="Content Placeholder 2"/>
          <p:cNvSpPr>
            <a:spLocks noGrp="1"/>
          </p:cNvSpPr>
          <p:nvPr>
            <p:ph sz="quarter" idx="1"/>
          </p:nvPr>
        </p:nvSpPr>
        <p:spPr>
          <a:xfrm>
            <a:off x="1612900" y="2260601"/>
            <a:ext cx="8229600" cy="3086099"/>
          </a:xfrm>
        </p:spPr>
        <p:txBody>
          <a:bodyPr/>
          <a:lstStyle/>
          <a:p>
            <a:r>
              <a:rPr lang="en-IN" altLang="en-US" b="1" dirty="0"/>
              <a:t>Scalability</a:t>
            </a:r>
          </a:p>
          <a:p>
            <a:endParaRPr lang="en-IN" altLang="en-US" dirty="0"/>
          </a:p>
          <a:p>
            <a:pPr lvl="1">
              <a:buFont typeface="Wingdings" panose="05000000000000000000" pitchFamily="2" charset="2"/>
              <a:buChar char="q"/>
            </a:pPr>
            <a:r>
              <a:rPr lang="en-IN" altLang="en-US" sz="2800" dirty="0">
                <a:solidFill>
                  <a:schemeClr val="tx1"/>
                </a:solidFill>
              </a:rPr>
              <a:t>The scalability of PaaS is provided by default due to   scaling mechanism. </a:t>
            </a:r>
          </a:p>
          <a:p>
            <a:pPr lvl="1">
              <a:buFont typeface="Wingdings" panose="05000000000000000000" pitchFamily="2" charset="2"/>
              <a:buChar char="q"/>
            </a:pPr>
            <a:r>
              <a:rPr lang="en-IN" altLang="en-US" sz="2800" dirty="0">
                <a:solidFill>
                  <a:schemeClr val="tx1"/>
                </a:solidFill>
              </a:rPr>
              <a:t>It involves the automatic allocation and release of the necessary resources, </a:t>
            </a:r>
          </a:p>
        </p:txBody>
      </p:sp>
      <p:sp>
        <p:nvSpPr>
          <p:cNvPr id="7987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21E118-46C2-400A-B14A-4BAE4BDCE453}" type="slidenum">
              <a:rPr lang="en-US" altLang="en-US">
                <a:solidFill>
                  <a:schemeClr val="tx2"/>
                </a:solidFill>
                <a:latin typeface="Gill Sans MT" panose="020B0502020104020203" pitchFamily="34" charset="0"/>
              </a:rPr>
              <a:pPr/>
              <a:t>58</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09714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IN" altLang="en-US"/>
              <a:t>Platform as a Service (PaaS): Advantages</a:t>
            </a:r>
          </a:p>
        </p:txBody>
      </p:sp>
      <p:sp>
        <p:nvSpPr>
          <p:cNvPr id="80899" name="Content Placeholder 2"/>
          <p:cNvSpPr>
            <a:spLocks noGrp="1"/>
          </p:cNvSpPr>
          <p:nvPr>
            <p:ph sz="quarter" idx="1"/>
          </p:nvPr>
        </p:nvSpPr>
        <p:spPr>
          <a:xfrm>
            <a:off x="1447800" y="2921001"/>
            <a:ext cx="8229600" cy="2044699"/>
          </a:xfrm>
        </p:spPr>
        <p:txBody>
          <a:bodyPr/>
          <a:lstStyle/>
          <a:p>
            <a:r>
              <a:rPr lang="en-IN" altLang="en-US" b="1" dirty="0"/>
              <a:t>Freedom of Action</a:t>
            </a:r>
          </a:p>
          <a:p>
            <a:endParaRPr lang="en-IN" altLang="en-US" dirty="0"/>
          </a:p>
          <a:p>
            <a:pPr lvl="1">
              <a:buFont typeface="Wingdings" panose="05000000000000000000" pitchFamily="2" charset="2"/>
              <a:buChar char="q"/>
            </a:pPr>
            <a:r>
              <a:rPr lang="en-IN" altLang="en-US" sz="2800" dirty="0">
                <a:solidFill>
                  <a:schemeClr val="tx1"/>
                </a:solidFill>
              </a:rPr>
              <a:t>Developers, in turn, are free to create their own software and don’t depend on providers to develop a custom solution.</a:t>
            </a:r>
          </a:p>
        </p:txBody>
      </p:sp>
      <p:sp>
        <p:nvSpPr>
          <p:cNvPr id="8090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7D9F40-72DD-4C18-AFD5-A1F76DFA817F}" type="slidenum">
              <a:rPr lang="en-US" altLang="en-US">
                <a:solidFill>
                  <a:schemeClr val="tx2"/>
                </a:solidFill>
                <a:latin typeface="Gill Sans MT" panose="020B0502020104020203" pitchFamily="34" charset="0"/>
              </a:rPr>
              <a:pPr/>
              <a:t>59</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45301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IaaS is made up of a collection of physical and virtualized resources that provide consumers with the basic building blocks needed to run applications and workloads in the cloud.</a:t>
            </a:r>
          </a:p>
          <a:p>
            <a:pPr lvl="1" algn="just"/>
            <a:r>
              <a:rPr lang="en-US" dirty="0"/>
              <a:t>Physical Data Centers</a:t>
            </a:r>
          </a:p>
          <a:p>
            <a:pPr lvl="1" algn="just"/>
            <a:r>
              <a:rPr lang="en-US" dirty="0"/>
              <a:t>Compute</a:t>
            </a:r>
          </a:p>
          <a:p>
            <a:pPr lvl="1" algn="just"/>
            <a:r>
              <a:rPr lang="en-US" dirty="0"/>
              <a:t>Network</a:t>
            </a:r>
          </a:p>
          <a:p>
            <a:pPr lvl="1" algn="just"/>
            <a:r>
              <a:rPr lang="en-US" dirty="0"/>
              <a:t>Storage</a:t>
            </a:r>
          </a:p>
          <a:p>
            <a:pPr marL="457200" lvl="1" indent="0" algn="just">
              <a:buNone/>
            </a:pPr>
            <a:endParaRPr lang="en-US" dirty="0"/>
          </a:p>
          <a:p>
            <a:pPr lvl="1" algn="just"/>
            <a:endParaRPr lang="en-US" dirty="0"/>
          </a:p>
        </p:txBody>
      </p:sp>
    </p:spTree>
    <p:extLst>
      <p:ext uri="{BB962C8B-B14F-4D97-AF65-F5344CB8AC3E}">
        <p14:creationId xmlns:p14="http://schemas.microsoft.com/office/powerpoint/2010/main" val="31146331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2057400" y="2209800"/>
            <a:ext cx="8229600" cy="990600"/>
          </a:xfrm>
        </p:spPr>
        <p:txBody>
          <a:bodyPr>
            <a:normAutofit fontScale="90000"/>
          </a:bodyPr>
          <a:lstStyle/>
          <a:p>
            <a:r>
              <a:rPr lang="en-IN" altLang="en-US"/>
              <a:t>Disadvantages of PaaS</a:t>
            </a:r>
            <a:br>
              <a:rPr lang="en-IN" altLang="en-US"/>
            </a:br>
            <a:endParaRPr lang="en-US" altLang="en-US"/>
          </a:p>
        </p:txBody>
      </p:sp>
      <p:sp>
        <p:nvSpPr>
          <p:cNvPr id="81923" name="Content Placeholder 2"/>
          <p:cNvSpPr>
            <a:spLocks noGrp="1"/>
          </p:cNvSpPr>
          <p:nvPr>
            <p:ph sz="quarter" idx="1"/>
          </p:nvPr>
        </p:nvSpPr>
        <p:spPr>
          <a:xfrm>
            <a:off x="1981200" y="1219201"/>
            <a:ext cx="8229600" cy="4937125"/>
          </a:xfrm>
        </p:spPr>
        <p:txBody>
          <a:bodyPr/>
          <a:lstStyle/>
          <a:p>
            <a:endParaRPr lang="en-US" altLang="en-US"/>
          </a:p>
        </p:txBody>
      </p:sp>
      <p:sp>
        <p:nvSpPr>
          <p:cNvPr id="8192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BE85A9-D020-4496-A30C-D1E88646DDF1}" type="slidenum">
              <a:rPr lang="en-US" altLang="en-US">
                <a:solidFill>
                  <a:schemeClr val="tx2"/>
                </a:solidFill>
                <a:latin typeface="Gill Sans MT" panose="020B0502020104020203" pitchFamily="34" charset="0"/>
              </a:rPr>
              <a:pPr/>
              <a:t>60</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355071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IN" altLang="en-US"/>
              <a:t>Disadvantages of PaaS</a:t>
            </a:r>
          </a:p>
        </p:txBody>
      </p:sp>
      <p:sp>
        <p:nvSpPr>
          <p:cNvPr id="82947" name="Content Placeholder 2"/>
          <p:cNvSpPr>
            <a:spLocks noGrp="1"/>
          </p:cNvSpPr>
          <p:nvPr>
            <p:ph sz="quarter" idx="1"/>
          </p:nvPr>
        </p:nvSpPr>
        <p:spPr>
          <a:xfrm>
            <a:off x="1739900" y="2438401"/>
            <a:ext cx="8229600" cy="2616199"/>
          </a:xfrm>
        </p:spPr>
        <p:txBody>
          <a:bodyPr/>
          <a:lstStyle/>
          <a:p>
            <a:r>
              <a:rPr lang="en-IN" altLang="en-US" b="1" dirty="0"/>
              <a:t>Dependency on Vendor</a:t>
            </a:r>
          </a:p>
          <a:p>
            <a:endParaRPr lang="en-IN" altLang="en-US" dirty="0"/>
          </a:p>
          <a:p>
            <a:r>
              <a:rPr lang="en-IN" altLang="en-US" dirty="0"/>
              <a:t>Our business will still be governed by the provider’s functional capabilities, speed and reliability. </a:t>
            </a:r>
          </a:p>
          <a:p>
            <a:endParaRPr lang="en-IN" altLang="en-US" dirty="0"/>
          </a:p>
          <a:p>
            <a:r>
              <a:rPr lang="en-IN" altLang="en-US" dirty="0"/>
              <a:t>We need to rely on vendor even for reliable functioning of all the tools.</a:t>
            </a:r>
          </a:p>
          <a:p>
            <a:endParaRPr lang="en-IN" altLang="en-US" dirty="0"/>
          </a:p>
          <a:p>
            <a:endParaRPr lang="en-IN" altLang="en-US" dirty="0"/>
          </a:p>
        </p:txBody>
      </p:sp>
      <p:sp>
        <p:nvSpPr>
          <p:cNvPr id="8294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52A4F4-5DC4-4140-BA9B-7249E3440247}" type="slidenum">
              <a:rPr lang="en-US" altLang="en-US">
                <a:solidFill>
                  <a:schemeClr val="tx2"/>
                </a:solidFill>
                <a:latin typeface="Gill Sans MT" panose="020B0502020104020203" pitchFamily="34" charset="0"/>
              </a:rPr>
              <a:pPr/>
              <a:t>61</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6346894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IN" altLang="en-US" b="0"/>
              <a:t>Disadvantages of PaaS</a:t>
            </a:r>
            <a:br>
              <a:rPr lang="en-IN" altLang="en-US" b="0"/>
            </a:br>
            <a:endParaRPr lang="en-IN" altLang="en-US"/>
          </a:p>
        </p:txBody>
      </p:sp>
      <p:sp>
        <p:nvSpPr>
          <p:cNvPr id="83971" name="Content Placeholder 2"/>
          <p:cNvSpPr>
            <a:spLocks noGrp="1"/>
          </p:cNvSpPr>
          <p:nvPr>
            <p:ph sz="quarter" idx="1"/>
          </p:nvPr>
        </p:nvSpPr>
        <p:spPr>
          <a:xfrm>
            <a:off x="1574800" y="1981201"/>
            <a:ext cx="8229600" cy="3340099"/>
          </a:xfrm>
        </p:spPr>
        <p:txBody>
          <a:bodyPr/>
          <a:lstStyle/>
          <a:p>
            <a:r>
              <a:rPr lang="en-IN" altLang="en-US" b="1" dirty="0"/>
              <a:t>Compatibility of Existing Infrastructure:</a:t>
            </a:r>
          </a:p>
          <a:p>
            <a:endParaRPr lang="en-IN" altLang="en-US" dirty="0"/>
          </a:p>
          <a:p>
            <a:pPr lvl="1"/>
            <a:r>
              <a:rPr lang="en-IN" altLang="en-US" sz="2800" dirty="0">
                <a:solidFill>
                  <a:schemeClr val="tx1"/>
                </a:solidFill>
              </a:rPr>
              <a:t>A new platform is a new environment where legacy solutions are supposed to continue to work. </a:t>
            </a:r>
          </a:p>
          <a:p>
            <a:pPr lvl="1"/>
            <a:endParaRPr lang="en-IN" altLang="en-US" sz="2800" dirty="0">
              <a:solidFill>
                <a:schemeClr val="tx1"/>
              </a:solidFill>
            </a:endParaRPr>
          </a:p>
          <a:p>
            <a:pPr lvl="1"/>
            <a:r>
              <a:rPr lang="en-IN" altLang="en-US" sz="2800" dirty="0">
                <a:solidFill>
                  <a:schemeClr val="tx1"/>
                </a:solidFill>
              </a:rPr>
              <a:t>it’s crucial to understand possible compatibility problems beforehand.</a:t>
            </a:r>
          </a:p>
        </p:txBody>
      </p:sp>
      <p:sp>
        <p:nvSpPr>
          <p:cNvPr id="8397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1771BF-45B6-4796-8F47-751971C2DD75}" type="slidenum">
              <a:rPr lang="en-US" altLang="en-US">
                <a:solidFill>
                  <a:schemeClr val="tx2"/>
                </a:solidFill>
                <a:latin typeface="Gill Sans MT" panose="020B0502020104020203" pitchFamily="34" charset="0"/>
              </a:rPr>
              <a:pPr/>
              <a:t>62</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105042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IN" altLang="en-US" b="0"/>
              <a:t>Disadvantages of PaaS</a:t>
            </a:r>
            <a:br>
              <a:rPr lang="en-IN" altLang="en-US" b="0"/>
            </a:br>
            <a:endParaRPr lang="en-IN" altLang="en-US"/>
          </a:p>
        </p:txBody>
      </p:sp>
      <p:sp>
        <p:nvSpPr>
          <p:cNvPr id="84995" name="Content Placeholder 2"/>
          <p:cNvSpPr>
            <a:spLocks noGrp="1"/>
          </p:cNvSpPr>
          <p:nvPr>
            <p:ph sz="quarter" idx="1"/>
          </p:nvPr>
        </p:nvSpPr>
        <p:spPr>
          <a:xfrm>
            <a:off x="1435100" y="2209801"/>
            <a:ext cx="8229600" cy="2857499"/>
          </a:xfrm>
        </p:spPr>
        <p:txBody>
          <a:bodyPr/>
          <a:lstStyle/>
          <a:p>
            <a:r>
              <a:rPr lang="en-IN" altLang="en-US" dirty="0"/>
              <a:t>Security Risks</a:t>
            </a:r>
          </a:p>
          <a:p>
            <a:endParaRPr lang="en-IN" altLang="en-US" dirty="0"/>
          </a:p>
          <a:p>
            <a:r>
              <a:rPr lang="en-IN" altLang="en-US" dirty="0"/>
              <a:t>PaaS software is available in a public environment where multiple end users have access to the same basic resources.</a:t>
            </a:r>
          </a:p>
          <a:p>
            <a:endParaRPr lang="en-IN" altLang="en-US" dirty="0"/>
          </a:p>
          <a:p>
            <a:r>
              <a:rPr lang="en-IN" altLang="en-US" dirty="0"/>
              <a:t>Security is a major concern.</a:t>
            </a:r>
          </a:p>
        </p:txBody>
      </p:sp>
      <p:sp>
        <p:nvSpPr>
          <p:cNvPr id="8499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8697B0-A7BC-461C-8580-628AEC20FD80}" type="slidenum">
              <a:rPr lang="en-US" altLang="en-US">
                <a:solidFill>
                  <a:schemeClr val="tx2"/>
                </a:solidFill>
                <a:latin typeface="Gill Sans MT" panose="020B0502020104020203" pitchFamily="34" charset="0"/>
              </a:rPr>
              <a:pPr/>
              <a:t>63</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456252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1981200" y="2514600"/>
            <a:ext cx="8229600" cy="990600"/>
          </a:xfrm>
        </p:spPr>
        <p:txBody>
          <a:bodyPr/>
          <a:lstStyle/>
          <a:p>
            <a:r>
              <a:rPr lang="en-IN" altLang="en-US"/>
              <a:t>Challenges of PaaS</a:t>
            </a:r>
            <a:endParaRPr lang="en-US" altLang="en-US"/>
          </a:p>
        </p:txBody>
      </p:sp>
      <p:sp>
        <p:nvSpPr>
          <p:cNvPr id="86019" name="Content Placeholder 2"/>
          <p:cNvSpPr>
            <a:spLocks noGrp="1"/>
          </p:cNvSpPr>
          <p:nvPr>
            <p:ph sz="quarter" idx="1"/>
          </p:nvPr>
        </p:nvSpPr>
        <p:spPr>
          <a:xfrm>
            <a:off x="1981200" y="1219201"/>
            <a:ext cx="8229600" cy="4937125"/>
          </a:xfrm>
        </p:spPr>
        <p:txBody>
          <a:bodyPr/>
          <a:lstStyle/>
          <a:p>
            <a:endParaRPr lang="en-US" altLang="en-US"/>
          </a:p>
        </p:txBody>
      </p:sp>
      <p:sp>
        <p:nvSpPr>
          <p:cNvPr id="860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C261A2-EAA5-40A6-A90D-9A690D7F85B7}" type="slidenum">
              <a:rPr lang="en-US" altLang="en-US">
                <a:solidFill>
                  <a:schemeClr val="tx2"/>
                </a:solidFill>
                <a:latin typeface="Gill Sans MT" panose="020B0502020104020203" pitchFamily="34" charset="0"/>
              </a:rPr>
              <a:pPr/>
              <a:t>64</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5563105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IN" altLang="en-US"/>
              <a:t>Challenges of PaaS</a:t>
            </a:r>
          </a:p>
        </p:txBody>
      </p:sp>
      <p:sp>
        <p:nvSpPr>
          <p:cNvPr id="87043" name="Content Placeholder 2"/>
          <p:cNvSpPr>
            <a:spLocks noGrp="1"/>
          </p:cNvSpPr>
          <p:nvPr>
            <p:ph sz="quarter" idx="1"/>
          </p:nvPr>
        </p:nvSpPr>
        <p:spPr>
          <a:xfrm>
            <a:off x="1549400" y="2247901"/>
            <a:ext cx="8229600" cy="2070099"/>
          </a:xfrm>
        </p:spPr>
        <p:txBody>
          <a:bodyPr/>
          <a:lstStyle/>
          <a:p>
            <a:r>
              <a:rPr lang="en-US" altLang="en-US" b="1" dirty="0"/>
              <a:t>Monitoring</a:t>
            </a:r>
            <a:r>
              <a:rPr lang="en-US" altLang="en-US" dirty="0"/>
              <a:t> – not on the platform level, but on the solution level. You still want to ensure that whatever you’re building works fine</a:t>
            </a:r>
            <a:endParaRPr lang="en-IN" altLang="en-US" dirty="0"/>
          </a:p>
          <a:p>
            <a:r>
              <a:rPr lang="en-US" altLang="en-US" b="1" dirty="0"/>
              <a:t>Access</a:t>
            </a:r>
            <a:r>
              <a:rPr lang="en-US" altLang="en-US" dirty="0"/>
              <a:t> </a:t>
            </a:r>
            <a:r>
              <a:rPr lang="en-US" altLang="en-US" b="1" dirty="0"/>
              <a:t>control</a:t>
            </a:r>
            <a:r>
              <a:rPr lang="en-US" altLang="en-US" dirty="0"/>
              <a:t> – who has access where, how you secure your data and how you integrate with external companies and identity providers… You still need to manage all this, now more than ever, as the capabilities extend far beyond your local Active Directory</a:t>
            </a:r>
            <a:endParaRPr lang="en-IN" altLang="en-US" dirty="0"/>
          </a:p>
          <a:p>
            <a:endParaRPr lang="en-IN" altLang="en-US" dirty="0"/>
          </a:p>
        </p:txBody>
      </p:sp>
      <p:sp>
        <p:nvSpPr>
          <p:cNvPr id="870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BB4CAB-B36C-4F05-AB02-83C3EB659EE7}" type="slidenum">
              <a:rPr lang="en-US" altLang="en-US">
                <a:solidFill>
                  <a:schemeClr val="tx2"/>
                </a:solidFill>
                <a:latin typeface="Gill Sans MT" panose="020B0502020104020203" pitchFamily="34" charset="0"/>
              </a:rPr>
              <a:pPr/>
              <a:t>65</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9501246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IN" altLang="en-US"/>
              <a:t>Challenges of PaaS</a:t>
            </a:r>
          </a:p>
        </p:txBody>
      </p:sp>
      <p:sp>
        <p:nvSpPr>
          <p:cNvPr id="88067" name="Content Placeholder 2"/>
          <p:cNvSpPr>
            <a:spLocks noGrp="1"/>
          </p:cNvSpPr>
          <p:nvPr>
            <p:ph sz="quarter" idx="1"/>
          </p:nvPr>
        </p:nvSpPr>
        <p:spPr>
          <a:xfrm>
            <a:off x="1536700" y="2108201"/>
            <a:ext cx="8229600" cy="2285999"/>
          </a:xfrm>
        </p:spPr>
        <p:txBody>
          <a:bodyPr/>
          <a:lstStyle/>
          <a:p>
            <a:r>
              <a:rPr lang="en-US" altLang="en-US" b="1" dirty="0"/>
              <a:t>Backup</a:t>
            </a:r>
            <a:r>
              <a:rPr lang="en-US" altLang="en-US" dirty="0"/>
              <a:t> – not all cloud services have built-in backup capabilities. You’ll need to pay some attention to more advanced data storage technologies</a:t>
            </a:r>
            <a:endParaRPr lang="en-IN" altLang="en-US" dirty="0"/>
          </a:p>
          <a:p>
            <a:r>
              <a:rPr lang="en-US" altLang="en-US" b="1" dirty="0"/>
              <a:t>Restore</a:t>
            </a:r>
            <a:r>
              <a:rPr lang="en-US" altLang="en-US" dirty="0"/>
              <a:t> – backups are done automatically but restores, of course, are not</a:t>
            </a:r>
            <a:endParaRPr lang="en-IN" altLang="en-US" dirty="0"/>
          </a:p>
          <a:p>
            <a:r>
              <a:rPr lang="en-US" altLang="en-US" b="1" dirty="0"/>
              <a:t>Geo-optimization of services</a:t>
            </a:r>
            <a:r>
              <a:rPr lang="en-US" altLang="en-US" dirty="0"/>
              <a:t> – the cloud enables you to provide your online services globally with ease, but doing that efficiently requires proper planning</a:t>
            </a:r>
            <a:endParaRPr lang="en-IN" altLang="en-US" dirty="0"/>
          </a:p>
          <a:p>
            <a:endParaRPr lang="en-IN" altLang="en-US" dirty="0"/>
          </a:p>
        </p:txBody>
      </p:sp>
      <p:sp>
        <p:nvSpPr>
          <p:cNvPr id="8806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D34A34-4E7E-4469-87DE-0799BAE5F314}" type="slidenum">
              <a:rPr lang="en-US" altLang="en-US">
                <a:solidFill>
                  <a:schemeClr val="tx2"/>
                </a:solidFill>
                <a:latin typeface="Gill Sans MT" panose="020B0502020104020203" pitchFamily="34" charset="0"/>
              </a:rPr>
              <a:pPr/>
              <a:t>66</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970582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endParaRPr lang="en-US" altLang="en-US"/>
          </a:p>
        </p:txBody>
      </p:sp>
      <p:sp>
        <p:nvSpPr>
          <p:cNvPr id="89091" name="Content Placeholder 2"/>
          <p:cNvSpPr>
            <a:spLocks noGrp="1"/>
          </p:cNvSpPr>
          <p:nvPr>
            <p:ph sz="quarter" idx="1"/>
          </p:nvPr>
        </p:nvSpPr>
        <p:spPr>
          <a:xfrm>
            <a:off x="1524000" y="2247901"/>
            <a:ext cx="8229600" cy="3136899"/>
          </a:xfrm>
        </p:spPr>
        <p:txBody>
          <a:bodyPr/>
          <a:lstStyle/>
          <a:p>
            <a:r>
              <a:rPr lang="en-GB" altLang="en-US" dirty="0"/>
              <a:t>Popular examples of PaaS include:</a:t>
            </a:r>
          </a:p>
          <a:p>
            <a:r>
              <a:rPr lang="en-GB" altLang="en-US" dirty="0"/>
              <a:t>AWS Elastic Beanstalk</a:t>
            </a:r>
          </a:p>
          <a:p>
            <a:r>
              <a:rPr lang="en-GB" altLang="en-US" dirty="0"/>
              <a:t>Windows Azure</a:t>
            </a:r>
          </a:p>
          <a:p>
            <a:r>
              <a:rPr lang="en-GB" altLang="en-US" dirty="0" err="1"/>
              <a:t>Heroku</a:t>
            </a:r>
            <a:endParaRPr lang="en-GB" altLang="en-US" dirty="0"/>
          </a:p>
          <a:p>
            <a:r>
              <a:rPr lang="en-GB" altLang="en-US" dirty="0"/>
              <a:t>Force.com</a:t>
            </a:r>
          </a:p>
          <a:p>
            <a:r>
              <a:rPr lang="en-GB" altLang="en-US" dirty="0"/>
              <a:t>Google App Engine</a:t>
            </a:r>
          </a:p>
          <a:p>
            <a:r>
              <a:rPr lang="en-GB" altLang="en-US" dirty="0" err="1"/>
              <a:t>OpenShift</a:t>
            </a:r>
            <a:endParaRPr lang="en-GB" altLang="en-US" dirty="0"/>
          </a:p>
          <a:p>
            <a:endParaRPr lang="en-US" altLang="en-US" dirty="0"/>
          </a:p>
        </p:txBody>
      </p:sp>
      <p:sp>
        <p:nvSpPr>
          <p:cNvPr id="8909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922443-1728-4C6A-9447-A0854FF1AA9D}" type="slidenum">
              <a:rPr lang="en-US" altLang="en-US">
                <a:solidFill>
                  <a:schemeClr val="tx2"/>
                </a:solidFill>
                <a:latin typeface="Gill Sans MT" panose="020B0502020104020203" pitchFamily="34" charset="0"/>
              </a:rPr>
              <a:pPr/>
              <a:t>67</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4426165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2536825"/>
            <a:ext cx="10515600" cy="1325563"/>
          </a:xfrm>
        </p:spPr>
        <p:txBody>
          <a:bodyPr/>
          <a:lstStyle/>
          <a:p>
            <a:pPr algn="ctr"/>
            <a:r>
              <a:rPr lang="en-US" dirty="0"/>
              <a:t>Software as a Service</a:t>
            </a:r>
          </a:p>
        </p:txBody>
      </p:sp>
    </p:spTree>
    <p:extLst>
      <p:ext uri="{BB962C8B-B14F-4D97-AF65-F5344CB8AC3E}">
        <p14:creationId xmlns:p14="http://schemas.microsoft.com/office/powerpoint/2010/main" val="22800440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altLang="en-US"/>
              <a:t>Software-as-a-Service</a:t>
            </a:r>
          </a:p>
        </p:txBody>
      </p:sp>
      <p:sp>
        <p:nvSpPr>
          <p:cNvPr id="3" name="Content Placeholder 2"/>
          <p:cNvSpPr>
            <a:spLocks noGrp="1"/>
          </p:cNvSpPr>
          <p:nvPr>
            <p:ph sz="quarter" idx="1"/>
          </p:nvPr>
        </p:nvSpPr>
        <p:spPr>
          <a:xfrm>
            <a:off x="950118" y="2012950"/>
            <a:ext cx="5018881" cy="3898899"/>
          </a:xfrm>
        </p:spPr>
        <p:txBody>
          <a:bodyPr>
            <a:normAutofit/>
          </a:bodyPr>
          <a:lstStyle/>
          <a:p>
            <a:pPr marL="274320" lvl="1" indent="-274320">
              <a:spcBef>
                <a:spcPts val="600"/>
              </a:spcBef>
              <a:spcAft>
                <a:spcPts val="0"/>
              </a:spcAft>
              <a:buFont typeface="Wingdings 3"/>
              <a:buChar char=""/>
              <a:defRPr/>
            </a:pPr>
            <a:r>
              <a:rPr lang="en-US" altLang="ja-JP" sz="2600" dirty="0">
                <a:solidFill>
                  <a:schemeClr val="tx1"/>
                </a:solidFill>
              </a:rPr>
              <a:t>Capability provided to the consumer to use provider’s applications running in a Cloud infrastructure</a:t>
            </a:r>
          </a:p>
          <a:p>
            <a:pPr marL="274320" indent="-274320">
              <a:spcAft>
                <a:spcPts val="0"/>
              </a:spcAft>
              <a:buFont typeface="Wingdings 3"/>
              <a:buChar char=""/>
              <a:defRPr/>
            </a:pPr>
            <a:r>
              <a:rPr lang="en-US" altLang="ja-JP" dirty="0"/>
              <a:t>Complete stack including application is provided as a service</a:t>
            </a:r>
          </a:p>
          <a:p>
            <a:pPr marL="274320" indent="-274320">
              <a:spcAft>
                <a:spcPts val="0"/>
              </a:spcAft>
              <a:buFont typeface="Wingdings 3"/>
              <a:buChar char=""/>
              <a:defRPr/>
            </a:pPr>
            <a:r>
              <a:rPr lang="en-US" altLang="ja-JP" dirty="0"/>
              <a:t>Application is accessible from various client devices, for example, via a thin client interface such as a Web browser </a:t>
            </a:r>
          </a:p>
          <a:p>
            <a:pPr marL="274320" indent="-274320">
              <a:spcAft>
                <a:spcPts val="0"/>
              </a:spcAft>
              <a:buFont typeface="Wingdings 3"/>
              <a:buChar char=""/>
              <a:defRPr/>
            </a:pPr>
            <a:r>
              <a:rPr lang="en-US" altLang="ja-JP" dirty="0"/>
              <a:t>Billing is based on the application usage </a:t>
            </a:r>
          </a:p>
          <a:p>
            <a:pPr marL="274320" indent="-274320">
              <a:spcAft>
                <a:spcPts val="0"/>
              </a:spcAft>
              <a:buFont typeface="Wingdings 3"/>
              <a:buChar char=""/>
              <a:defRPr/>
            </a:pPr>
            <a:endParaRPr lang="en-US" dirty="0"/>
          </a:p>
        </p:txBody>
      </p:sp>
      <p:sp>
        <p:nvSpPr>
          <p:cNvPr id="93188" name="AutoShape 158"/>
          <p:cNvSpPr>
            <a:spLocks noChangeArrowheads="1"/>
          </p:cNvSpPr>
          <p:nvPr/>
        </p:nvSpPr>
        <p:spPr bwMode="auto">
          <a:xfrm>
            <a:off x="8091489" y="2251076"/>
            <a:ext cx="134937" cy="492125"/>
          </a:xfrm>
          <a:prstGeom prst="downArrow">
            <a:avLst>
              <a:gd name="adj1" fmla="val 50000"/>
              <a:gd name="adj2" fmla="val 83258"/>
            </a:avLst>
          </a:prstGeom>
          <a:solidFill>
            <a:srgbClr val="000E22"/>
          </a:solidFill>
          <a:ln w="25400" algn="ctr">
            <a:solidFill>
              <a:srgbClr val="333333"/>
            </a:solidFill>
            <a:miter lim="800000"/>
            <a:headEnd/>
            <a:tailEnd type="none" w="lg" len="med"/>
          </a:ln>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baseline="-25000">
              <a:latin typeface="Calibri" panose="020F0502020204030204" pitchFamily="34" charset="0"/>
            </a:endParaRPr>
          </a:p>
        </p:txBody>
      </p:sp>
      <p:sp>
        <p:nvSpPr>
          <p:cNvPr id="93189" name="TextBox 36"/>
          <p:cNvSpPr txBox="1">
            <a:spLocks noChangeArrowheads="1"/>
          </p:cNvSpPr>
          <p:nvPr/>
        </p:nvSpPr>
        <p:spPr bwMode="auto">
          <a:xfrm>
            <a:off x="8305800" y="1828801"/>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latin typeface="Calibri" panose="020F0502020204030204" pitchFamily="34" charset="0"/>
              </a:rPr>
              <a:t>Consumer</a:t>
            </a:r>
          </a:p>
        </p:txBody>
      </p:sp>
      <p:pic>
        <p:nvPicPr>
          <p:cNvPr id="93190" name="Picture 37" descr="Peep_Formal_Fema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524000"/>
            <a:ext cx="762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1" name="Picture 18" descr="cloud_g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774950"/>
            <a:ext cx="40386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2" name="Text Box 161"/>
          <p:cNvSpPr txBox="1">
            <a:spLocks noChangeArrowheads="1"/>
          </p:cNvSpPr>
          <p:nvPr/>
        </p:nvSpPr>
        <p:spPr bwMode="auto">
          <a:xfrm>
            <a:off x="8897939" y="4419600"/>
            <a:ext cx="8588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a:defRPr>
                <a:solidFill>
                  <a:schemeClr val="tx1"/>
                </a:solidFill>
                <a:latin typeface="Arial" panose="020B0604020202020204" pitchFamily="34" charset="0"/>
              </a:defRPr>
            </a:lvl1pPr>
            <a:lvl2pPr marL="742950" indent="-285750" defTabSz="941388">
              <a:defRPr>
                <a:solidFill>
                  <a:schemeClr val="tx1"/>
                </a:solidFill>
                <a:latin typeface="Arial" panose="020B0604020202020204" pitchFamily="34" charset="0"/>
              </a:defRPr>
            </a:lvl2pPr>
            <a:lvl3pPr marL="1143000" indent="-228600" defTabSz="941388">
              <a:defRPr>
                <a:solidFill>
                  <a:schemeClr val="tx1"/>
                </a:solidFill>
                <a:latin typeface="Arial" panose="020B0604020202020204" pitchFamily="34" charset="0"/>
              </a:defRPr>
            </a:lvl3pPr>
            <a:lvl4pPr marL="1600200" indent="-228600" defTabSz="941388">
              <a:defRPr>
                <a:solidFill>
                  <a:schemeClr val="tx1"/>
                </a:solidFill>
                <a:latin typeface="Arial" panose="020B0604020202020204" pitchFamily="34" charset="0"/>
              </a:defRPr>
            </a:lvl4pPr>
            <a:lvl5pPr marL="2057400" indent="-228600" defTabSz="941388">
              <a:defRPr>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000" b="1">
                <a:latin typeface="Calibri" panose="020F0502020204030204" pitchFamily="34" charset="0"/>
              </a:rPr>
              <a:t>Hired Resources</a:t>
            </a:r>
          </a:p>
        </p:txBody>
      </p:sp>
      <p:sp>
        <p:nvSpPr>
          <p:cNvPr id="41" name="Rectangle 40"/>
          <p:cNvSpPr>
            <a:spLocks noChangeArrowheads="1"/>
          </p:cNvSpPr>
          <p:nvPr/>
        </p:nvSpPr>
        <p:spPr bwMode="auto">
          <a:xfrm>
            <a:off x="7635876" y="30384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Application</a:t>
            </a:r>
          </a:p>
        </p:txBody>
      </p:sp>
      <p:sp>
        <p:nvSpPr>
          <p:cNvPr id="42" name="AutoShape 84"/>
          <p:cNvSpPr>
            <a:spLocks noChangeArrowheads="1"/>
          </p:cNvSpPr>
          <p:nvPr/>
        </p:nvSpPr>
        <p:spPr bwMode="gray">
          <a:xfrm>
            <a:off x="7543801" y="2971800"/>
            <a:ext cx="1196975" cy="2343150"/>
          </a:xfrm>
          <a:prstGeom prst="roundRect">
            <a:avLst>
              <a:gd name="adj" fmla="val 5569"/>
            </a:avLst>
          </a:prstGeom>
          <a:noFill/>
          <a:ln w="19050" algn="ctr">
            <a:solidFill>
              <a:srgbClr val="993300"/>
            </a:solidFill>
            <a:prstDash val="sysDash"/>
            <a:round/>
            <a:headEnd/>
            <a:tailEnd/>
          </a:ln>
        </p:spPr>
        <p:txBody>
          <a:bodyPr wrap="none" anchor="ctr"/>
          <a:lstStyle/>
          <a:p>
            <a:pPr algn="ctr">
              <a:lnSpc>
                <a:spcPct val="90000"/>
              </a:lnSpc>
              <a:defRPr/>
            </a:pPr>
            <a:endParaRPr lang="en-US" sz="1900" b="1" kern="0">
              <a:solidFill>
                <a:srgbClr val="FFFFFF"/>
              </a:solidFill>
              <a:latin typeface="Calibri" pitchFamily="34" charset="0"/>
              <a:ea typeface="Arial Unicode MS" pitchFamily="34" charset="-128"/>
              <a:cs typeface="Arial Unicode MS" pitchFamily="34" charset="-128"/>
            </a:endParaRPr>
          </a:p>
        </p:txBody>
      </p:sp>
      <p:sp>
        <p:nvSpPr>
          <p:cNvPr id="43" name="Rectangle 40"/>
          <p:cNvSpPr>
            <a:spLocks noChangeArrowheads="1"/>
          </p:cNvSpPr>
          <p:nvPr/>
        </p:nvSpPr>
        <p:spPr bwMode="auto">
          <a:xfrm>
            <a:off x="7645401" y="34575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Databases</a:t>
            </a:r>
          </a:p>
        </p:txBody>
      </p:sp>
      <p:sp>
        <p:nvSpPr>
          <p:cNvPr id="44" name="Rectangle 40"/>
          <p:cNvSpPr>
            <a:spLocks noChangeArrowheads="1"/>
          </p:cNvSpPr>
          <p:nvPr/>
        </p:nvSpPr>
        <p:spPr bwMode="auto">
          <a:xfrm>
            <a:off x="7645401" y="381000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a:solidFill>
                  <a:srgbClr val="FFFFFF"/>
                </a:solidFill>
                <a:latin typeface="Calibri" pitchFamily="34" charset="0"/>
              </a:rPr>
              <a:t>OS</a:t>
            </a:r>
          </a:p>
        </p:txBody>
      </p:sp>
      <p:sp>
        <p:nvSpPr>
          <p:cNvPr id="45" name="Rectangle 40"/>
          <p:cNvSpPr>
            <a:spLocks noChangeArrowheads="1"/>
          </p:cNvSpPr>
          <p:nvPr/>
        </p:nvSpPr>
        <p:spPr bwMode="auto">
          <a:xfrm>
            <a:off x="7645401" y="423862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Compute</a:t>
            </a:r>
          </a:p>
        </p:txBody>
      </p:sp>
      <p:sp>
        <p:nvSpPr>
          <p:cNvPr id="46" name="Rectangle 40"/>
          <p:cNvSpPr>
            <a:spLocks noChangeArrowheads="1"/>
          </p:cNvSpPr>
          <p:nvPr/>
        </p:nvSpPr>
        <p:spPr bwMode="auto">
          <a:xfrm>
            <a:off x="7645401" y="459105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a:solidFill>
                  <a:srgbClr val="FFFFFF"/>
                </a:solidFill>
                <a:latin typeface="Calibri" pitchFamily="34" charset="0"/>
              </a:rPr>
              <a:t>Storage</a:t>
            </a:r>
          </a:p>
        </p:txBody>
      </p:sp>
      <p:sp>
        <p:nvSpPr>
          <p:cNvPr id="47" name="Rectangle 40"/>
          <p:cNvSpPr>
            <a:spLocks noChangeArrowheads="1"/>
          </p:cNvSpPr>
          <p:nvPr/>
        </p:nvSpPr>
        <p:spPr bwMode="auto">
          <a:xfrm>
            <a:off x="7645401" y="493395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a:defRPr/>
            </a:pPr>
            <a:r>
              <a:rPr lang="en-US" sz="1200" b="1" kern="0" dirty="0">
                <a:solidFill>
                  <a:srgbClr val="FFFFFF"/>
                </a:solidFill>
                <a:latin typeface="Calibri" pitchFamily="34" charset="0"/>
              </a:rPr>
              <a:t>Network</a:t>
            </a:r>
          </a:p>
        </p:txBody>
      </p:sp>
      <p:sp>
        <p:nvSpPr>
          <p:cNvPr id="93200" name="Slide Number Placeholder 1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E982A8-3981-4A1E-B112-F1A0B5D8E2EB}" type="slidenum">
              <a:rPr lang="en-US" altLang="en-US">
                <a:solidFill>
                  <a:schemeClr val="tx2"/>
                </a:solidFill>
                <a:latin typeface="Gill Sans MT" panose="020B0502020104020203" pitchFamily="34" charset="0"/>
              </a:rPr>
              <a:pPr/>
              <a:t>69</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327683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Defining </a:t>
            </a:r>
            <a:r>
              <a:rPr lang="en-US" dirty="0" err="1"/>
              <a:t>BMaaS</a:t>
            </a:r>
            <a:endParaRPr lang="en-US" dirty="0"/>
          </a:p>
        </p:txBody>
      </p:sp>
      <p:sp>
        <p:nvSpPr>
          <p:cNvPr id="3" name="Content Placeholder 2"/>
          <p:cNvSpPr>
            <a:spLocks noGrp="1"/>
          </p:cNvSpPr>
          <p:nvPr>
            <p:ph idx="1"/>
          </p:nvPr>
        </p:nvSpPr>
        <p:spPr/>
        <p:txBody>
          <a:bodyPr/>
          <a:lstStyle/>
          <a:p>
            <a:pPr algn="just"/>
            <a:r>
              <a:rPr lang="en-US" dirty="0"/>
              <a:t>Bare-metal-as-a-Service (</a:t>
            </a:r>
            <a:r>
              <a:rPr lang="en-US" dirty="0" err="1"/>
              <a:t>BMaaS</a:t>
            </a:r>
            <a:r>
              <a:rPr lang="en-US" dirty="0"/>
              <a:t>) provides an even lower level of control than traditional IaaS. In a </a:t>
            </a:r>
            <a:r>
              <a:rPr lang="en-US" dirty="0" err="1"/>
              <a:t>BMaaS</a:t>
            </a:r>
            <a:r>
              <a:rPr lang="en-US" dirty="0"/>
              <a:t> environment, resources are still provisioned on-demand, made available over the internet, and billed on a pay-as-you-go basis (typically in monthly or hourly increments).</a:t>
            </a:r>
          </a:p>
        </p:txBody>
      </p:sp>
    </p:spTree>
    <p:extLst>
      <p:ext uri="{BB962C8B-B14F-4D97-AF65-F5344CB8AC3E}">
        <p14:creationId xmlns:p14="http://schemas.microsoft.com/office/powerpoint/2010/main" val="33748304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hangingPunct="1"/>
            <a:r>
              <a:rPr lang="en-US" altLang="en-US"/>
              <a:t>SaaS Examples</a:t>
            </a:r>
          </a:p>
        </p:txBody>
      </p:sp>
      <p:sp>
        <p:nvSpPr>
          <p:cNvPr id="72707" name="Content Placeholder 2"/>
          <p:cNvSpPr>
            <a:spLocks noGrp="1"/>
          </p:cNvSpPr>
          <p:nvPr>
            <p:ph sz="quarter" idx="1"/>
          </p:nvPr>
        </p:nvSpPr>
        <p:spPr>
          <a:xfrm>
            <a:off x="1206500" y="2527301"/>
            <a:ext cx="9372600" cy="3009899"/>
          </a:xfrm>
        </p:spPr>
        <p:txBody>
          <a:bodyPr>
            <a:normAutofit/>
          </a:bodyPr>
          <a:lstStyle/>
          <a:p>
            <a:pPr eaLnBrk="1" hangingPunct="1">
              <a:defRPr/>
            </a:pPr>
            <a:r>
              <a:rPr lang="en-US" altLang="en-US" dirty="0"/>
              <a:t>EMC </a:t>
            </a:r>
            <a:r>
              <a:rPr lang="en-US" altLang="en-US" dirty="0" err="1"/>
              <a:t>Mozy</a:t>
            </a:r>
            <a:r>
              <a:rPr lang="en-US" altLang="en-US" dirty="0"/>
              <a:t> is a Software-as-a-Service solution for on-line backup</a:t>
            </a:r>
          </a:p>
          <a:p>
            <a:pPr lvl="1" eaLnBrk="1" hangingPunct="1">
              <a:defRPr/>
            </a:pPr>
            <a:r>
              <a:rPr lang="en-US" altLang="en-US" dirty="0"/>
              <a:t>Consumers can leverage the </a:t>
            </a:r>
            <a:r>
              <a:rPr lang="en-US" altLang="en-US" dirty="0" err="1"/>
              <a:t>Mozy</a:t>
            </a:r>
            <a:r>
              <a:rPr lang="en-US" altLang="en-US" dirty="0"/>
              <a:t> console to perform automatic, secured, online backup and recovery of their data with ease</a:t>
            </a:r>
          </a:p>
          <a:p>
            <a:pPr eaLnBrk="1" hangingPunct="1">
              <a:defRPr/>
            </a:pPr>
            <a:r>
              <a:rPr lang="en-US" altLang="en-US" dirty="0"/>
              <a:t>Salesforce.com is a Software-as-a-Service solution for CRM application</a:t>
            </a:r>
          </a:p>
          <a:p>
            <a:pPr lvl="1" eaLnBrk="1" hangingPunct="1">
              <a:defRPr/>
            </a:pPr>
            <a:r>
              <a:rPr lang="en-US" altLang="en-US" dirty="0"/>
              <a:t>Consumers can access CRM applications from anywhere, any time</a:t>
            </a:r>
          </a:p>
          <a:p>
            <a:pPr marL="90170" lvl="1" indent="0">
              <a:spcBef>
                <a:spcPts val="600"/>
              </a:spcBef>
              <a:buNone/>
              <a:defRPr/>
            </a:pPr>
            <a:endParaRPr lang="en-US" altLang="en-US" sz="2000" dirty="0"/>
          </a:p>
          <a:p>
            <a:pPr marL="273050" lvl="1">
              <a:spcBef>
                <a:spcPts val="600"/>
              </a:spcBef>
              <a:defRPr/>
            </a:pPr>
            <a:r>
              <a:rPr lang="en-US" altLang="en-US" sz="2000" dirty="0"/>
              <a:t>Common Examples: Google Apps, Microsoft office365, Google docs, Gmail</a:t>
            </a:r>
          </a:p>
          <a:p>
            <a:pPr eaLnBrk="1" hangingPunct="1">
              <a:defRPr/>
            </a:pPr>
            <a:endParaRPr lang="en-US" altLang="en-US" dirty="0"/>
          </a:p>
        </p:txBody>
      </p:sp>
      <p:sp>
        <p:nvSpPr>
          <p:cNvPr id="942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2CC7CD-149D-46CD-8212-24AC9970D7E4}" type="slidenum">
              <a:rPr lang="en-US" altLang="en-US">
                <a:solidFill>
                  <a:schemeClr val="tx2"/>
                </a:solidFill>
                <a:latin typeface="Gill Sans MT" panose="020B0502020104020203" pitchFamily="34" charset="0"/>
              </a:rPr>
              <a:pPr/>
              <a:t>70</a:t>
            </a:fld>
            <a:endParaRPr lang="en-US" altLang="en-US">
              <a:solidFill>
                <a:schemeClr val="tx2"/>
              </a:solidFill>
              <a:latin typeface="Gill Sans MT" panose="020B0502020104020203" pitchFamily="34" charset="0"/>
            </a:endParaRPr>
          </a:p>
        </p:txBody>
      </p:sp>
    </p:spTree>
    <p:extLst>
      <p:ext uri="{BB962C8B-B14F-4D97-AF65-F5344CB8AC3E}">
        <p14:creationId xmlns:p14="http://schemas.microsoft.com/office/powerpoint/2010/main" val="39097889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000" y="3733800"/>
            <a:ext cx="11036300" cy="1143000"/>
          </a:xfrm>
        </p:spPr>
        <p:txBody>
          <a:bodyPr>
            <a:noAutofit/>
          </a:bodyPr>
          <a:lstStyle/>
          <a:p>
            <a:pPr algn="ctr">
              <a:defRPr/>
            </a:pPr>
            <a:r>
              <a:rPr lang="en-IN" altLang="en-US" sz="4800" b="1" dirty="0"/>
              <a:t>SaaS: Abstract Interaction Dynamics </a:t>
            </a:r>
            <a:br>
              <a:rPr lang="en-IN" altLang="en-US" sz="4800" b="1" dirty="0"/>
            </a:br>
            <a:r>
              <a:rPr lang="en-IN" altLang="en-US" sz="4800" b="1" dirty="0"/>
              <a:t>and Scope of Control</a:t>
            </a:r>
            <a:br>
              <a:rPr lang="en-US" sz="4800" dirty="0"/>
            </a:br>
            <a:endParaRPr lang="en-US" sz="4800" dirty="0"/>
          </a:p>
        </p:txBody>
      </p:sp>
      <p:sp>
        <p:nvSpPr>
          <p:cNvPr id="3" name="Subtitle 2"/>
          <p:cNvSpPr>
            <a:spLocks noGrp="1"/>
          </p:cNvSpPr>
          <p:nvPr>
            <p:ph type="subTitle" idx="1"/>
          </p:nvPr>
        </p:nvSpPr>
        <p:spPr>
          <a:xfrm>
            <a:off x="2590800" y="5105400"/>
            <a:ext cx="7086600" cy="685800"/>
          </a:xfrm>
        </p:spPr>
        <p:txBody>
          <a:bodyPr>
            <a:normAutofit fontScale="70000" lnSpcReduction="20000"/>
          </a:bodyPr>
          <a:lstStyle/>
          <a:p>
            <a:pPr>
              <a:spcAft>
                <a:spcPts val="0"/>
              </a:spcAft>
              <a:defRPr/>
            </a:pPr>
            <a:r>
              <a:rPr lang="en-US" dirty="0"/>
              <a:t>Source:</a:t>
            </a:r>
            <a:r>
              <a:rPr lang="en-US" b="1" dirty="0"/>
              <a:t> </a:t>
            </a:r>
            <a:r>
              <a:rPr lang="en-IN" dirty="0"/>
              <a:t>Cloud Computing Synopsis and Recommendations by NIST (Special Publication 800-146)</a:t>
            </a:r>
            <a:endParaRPr lang="en-US" b="1" dirty="0"/>
          </a:p>
        </p:txBody>
      </p:sp>
    </p:spTree>
    <p:extLst>
      <p:ext uri="{BB962C8B-B14F-4D97-AF65-F5344CB8AC3E}">
        <p14:creationId xmlns:p14="http://schemas.microsoft.com/office/powerpoint/2010/main" val="30440921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IN" altLang="en-US"/>
              <a:t>Software-as-a-Service Environments </a:t>
            </a:r>
          </a:p>
        </p:txBody>
      </p:sp>
      <p:sp>
        <p:nvSpPr>
          <p:cNvPr id="3" name="Content Placeholder 2"/>
          <p:cNvSpPr>
            <a:spLocks noGrp="1"/>
          </p:cNvSpPr>
          <p:nvPr>
            <p:ph sz="quarter" idx="1"/>
          </p:nvPr>
        </p:nvSpPr>
        <p:spPr>
          <a:xfrm>
            <a:off x="1574800" y="2438401"/>
            <a:ext cx="8229600" cy="2006599"/>
          </a:xfrm>
        </p:spPr>
        <p:txBody>
          <a:bodyPr/>
          <a:lstStyle/>
          <a:p>
            <a:pPr>
              <a:defRPr/>
            </a:pPr>
            <a:r>
              <a:rPr lang="en-IN" dirty="0"/>
              <a:t>A per NIST, SaaS refers to  services in which:</a:t>
            </a:r>
          </a:p>
          <a:p>
            <a:pPr>
              <a:defRPr/>
            </a:pPr>
            <a:endParaRPr lang="en-IN" dirty="0"/>
          </a:p>
          <a:p>
            <a:pPr marL="0" indent="0">
              <a:buNone/>
              <a:defRPr/>
            </a:pPr>
            <a:r>
              <a:rPr lang="en-IN" dirty="0"/>
              <a:t>“</a:t>
            </a:r>
            <a:r>
              <a:rPr lang="en-IN" b="1" dirty="0"/>
              <a:t>Software deployed as a hosted service and accessed over the Internet</a:t>
            </a:r>
            <a:r>
              <a:rPr lang="en-IN" dirty="0"/>
              <a:t>.” </a:t>
            </a:r>
          </a:p>
        </p:txBody>
      </p:sp>
      <p:sp>
        <p:nvSpPr>
          <p:cNvPr id="471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1DA857-96F9-48C9-9310-1D3C4FAAF261}" type="slidenum">
              <a:rPr lang="en-US" altLang="en-US">
                <a:solidFill>
                  <a:schemeClr val="tx2"/>
                </a:solidFill>
                <a:latin typeface="Gill Sans MT" panose="020B0502020104020203" pitchFamily="34" charset="0"/>
              </a:rPr>
              <a:pPr/>
              <a:t>72</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6206291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IN" altLang="en-US"/>
              <a:t>Who are the consumers? </a:t>
            </a:r>
            <a:br>
              <a:rPr lang="en-IN" altLang="en-US"/>
            </a:br>
            <a:endParaRPr lang="en-IN" altLang="en-US"/>
          </a:p>
        </p:txBody>
      </p:sp>
      <p:sp>
        <p:nvSpPr>
          <p:cNvPr id="3" name="Content Placeholder 2"/>
          <p:cNvSpPr>
            <a:spLocks noGrp="1"/>
          </p:cNvSpPr>
          <p:nvPr>
            <p:ph sz="quarter" idx="1"/>
          </p:nvPr>
        </p:nvSpPr>
        <p:spPr>
          <a:xfrm>
            <a:off x="1397000" y="2247901"/>
            <a:ext cx="8229600" cy="3416299"/>
          </a:xfrm>
        </p:spPr>
        <p:txBody>
          <a:bodyPr/>
          <a:lstStyle/>
          <a:p>
            <a:pPr marL="514350" indent="-514350">
              <a:buFont typeface="Wingdings 3" panose="05040102010807070707" pitchFamily="18" charset="2"/>
              <a:buAutoNum type="arabicPeriod"/>
              <a:defRPr/>
            </a:pPr>
            <a:r>
              <a:rPr lang="en-IN" dirty="0"/>
              <a:t>Organizations providing their members or employees with access to typical software applications such as office productivity or email. </a:t>
            </a:r>
          </a:p>
          <a:p>
            <a:pPr marL="514350" indent="-514350">
              <a:buFont typeface="Wingdings 3" panose="05040102010807070707" pitchFamily="18" charset="2"/>
              <a:buAutoNum type="arabicPeriod"/>
              <a:defRPr/>
            </a:pPr>
            <a:endParaRPr lang="en-IN" dirty="0"/>
          </a:p>
          <a:p>
            <a:pPr marL="514350" indent="-514350">
              <a:buFont typeface="Wingdings 3" panose="05040102010807070707" pitchFamily="18" charset="2"/>
              <a:buAutoNum type="arabicPeriod"/>
              <a:defRPr/>
            </a:pPr>
            <a:r>
              <a:rPr lang="en-IN" dirty="0"/>
              <a:t>End users who directly use software applications, whether on their own behalf or that of their organization.</a:t>
            </a:r>
          </a:p>
          <a:p>
            <a:pPr marL="514350" indent="-514350">
              <a:buFont typeface="Wingdings 3" panose="05040102010807070707" pitchFamily="18" charset="2"/>
              <a:buAutoNum type="arabicPeriod"/>
              <a:defRPr/>
            </a:pPr>
            <a:endParaRPr lang="en-IN" dirty="0"/>
          </a:p>
          <a:p>
            <a:pPr marL="514350" indent="-514350">
              <a:buFont typeface="Wingdings 3" panose="05040102010807070707" pitchFamily="18" charset="2"/>
              <a:buAutoNum type="arabicPeriod"/>
              <a:defRPr/>
            </a:pPr>
            <a:r>
              <a:rPr lang="en-IN" dirty="0"/>
              <a:t>Software application administrators who configure an application for end users. </a:t>
            </a:r>
          </a:p>
          <a:p>
            <a:pPr marL="0" indent="0">
              <a:buNone/>
              <a:defRPr/>
            </a:pPr>
            <a:endParaRPr lang="en-IN" dirty="0"/>
          </a:p>
        </p:txBody>
      </p:sp>
      <p:sp>
        <p:nvSpPr>
          <p:cNvPr id="481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ADF9C5-28A0-480B-BE51-4D12B5E6B639}" type="slidenum">
              <a:rPr lang="en-US" altLang="en-US">
                <a:solidFill>
                  <a:schemeClr val="tx2"/>
                </a:solidFill>
                <a:latin typeface="Gill Sans MT" panose="020B0502020104020203" pitchFamily="34" charset="0"/>
              </a:rPr>
              <a:pPr/>
              <a:t>73</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8799182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sz="quarter" idx="1"/>
          </p:nvPr>
        </p:nvSpPr>
        <p:spPr>
          <a:xfrm>
            <a:off x="1981200" y="1219201"/>
            <a:ext cx="8229600" cy="4937125"/>
          </a:xfrm>
        </p:spPr>
        <p:txBody>
          <a:bodyPr/>
          <a:lstStyle/>
          <a:p>
            <a:r>
              <a:rPr lang="en-IN" altLang="en-US" b="1"/>
              <a:t>What does a consumer get? </a:t>
            </a:r>
          </a:p>
          <a:p>
            <a:endParaRPr lang="en-IN" altLang="en-US" b="1"/>
          </a:p>
          <a:p>
            <a:r>
              <a:rPr lang="en-IN" altLang="en-US"/>
              <a:t>The right to use specific applications on demand </a:t>
            </a:r>
          </a:p>
        </p:txBody>
      </p:sp>
      <p:sp>
        <p:nvSpPr>
          <p:cNvPr id="4915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DAB46D-33D9-4B16-A4FA-BABBB04DAF6D}" type="slidenum">
              <a:rPr lang="en-US" altLang="en-US">
                <a:solidFill>
                  <a:schemeClr val="tx2"/>
                </a:solidFill>
                <a:latin typeface="Gill Sans MT" panose="020B0502020104020203" pitchFamily="34" charset="0"/>
              </a:rPr>
              <a:pPr/>
              <a:t>74</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41159393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5"/>
          <p:cNvSpPr>
            <a:spLocks noGrp="1"/>
          </p:cNvSpPr>
          <p:nvPr>
            <p:ph type="title"/>
          </p:nvPr>
        </p:nvSpPr>
        <p:spPr/>
        <p:txBody>
          <a:bodyPr/>
          <a:lstStyle/>
          <a:p>
            <a:r>
              <a:rPr lang="en-IN" altLang="en-US"/>
              <a:t>SaaS: Abstract Interaction Dynamics</a:t>
            </a:r>
          </a:p>
        </p:txBody>
      </p:sp>
      <p:sp>
        <p:nvSpPr>
          <p:cNvPr id="5017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9819DE-4ED4-4C5D-9DDF-9F2C0D6567C2}" type="slidenum">
              <a:rPr lang="en-US" altLang="en-US">
                <a:solidFill>
                  <a:schemeClr val="tx2"/>
                </a:solidFill>
                <a:latin typeface="Gill Sans MT" panose="020B0502020104020203" pitchFamily="34" charset="0"/>
              </a:rPr>
              <a:pPr/>
              <a:t>75</a:t>
            </a:fld>
            <a:r>
              <a:rPr lang="en-US" altLang="en-US">
                <a:solidFill>
                  <a:schemeClr val="tx2"/>
                </a:solidFill>
                <a:latin typeface="Gill Sans MT" panose="020B0502020104020203" pitchFamily="34" charset="0"/>
              </a:rPr>
              <a:t> / 31</a:t>
            </a:r>
          </a:p>
        </p:txBody>
      </p:sp>
      <p:pic>
        <p:nvPicPr>
          <p:cNvPr id="50180" name="Picture 4"/>
          <p:cNvPicPr>
            <a:picLocks noChangeAspect="1"/>
          </p:cNvPicPr>
          <p:nvPr/>
        </p:nvPicPr>
        <p:blipFill>
          <a:blip r:embed="rId2">
            <a:extLst>
              <a:ext uri="{28A0092B-C50C-407E-A947-70E740481C1C}">
                <a14:useLocalDpi xmlns:a14="http://schemas.microsoft.com/office/drawing/2010/main" val="0"/>
              </a:ext>
            </a:extLst>
          </a:blip>
          <a:srcRect l="15446" t="39415" r="30087" b="28127"/>
          <a:stretch>
            <a:fillRect/>
          </a:stretch>
        </p:blipFill>
        <p:spPr bwMode="auto">
          <a:xfrm>
            <a:off x="1706880" y="1737360"/>
            <a:ext cx="88392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0368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IN" altLang="en-US"/>
              <a:t>SaaS: Abstract Interaction Dynamics</a:t>
            </a:r>
          </a:p>
        </p:txBody>
      </p:sp>
      <p:sp>
        <p:nvSpPr>
          <p:cNvPr id="51203" name="Content Placeholder 2"/>
          <p:cNvSpPr>
            <a:spLocks noGrp="1"/>
          </p:cNvSpPr>
          <p:nvPr>
            <p:ph sz="quarter" idx="1"/>
          </p:nvPr>
        </p:nvSpPr>
        <p:spPr>
          <a:xfrm>
            <a:off x="1206500" y="2120901"/>
            <a:ext cx="9550400" cy="3340099"/>
          </a:xfrm>
        </p:spPr>
        <p:txBody>
          <a:bodyPr/>
          <a:lstStyle/>
          <a:p>
            <a:r>
              <a:rPr lang="en-IN" altLang="en-US" dirty="0"/>
              <a:t>Cloud providing services to two clients, C1 and C2 </a:t>
            </a:r>
          </a:p>
          <a:p>
            <a:r>
              <a:rPr lang="en-IN" altLang="en-US" dirty="0"/>
              <a:t>The cloud provider possesses an inventory of software applications ("apps" in the figure) that it is offering to clients for use over the network.</a:t>
            </a:r>
          </a:p>
          <a:p>
            <a:r>
              <a:rPr lang="en-IN" altLang="en-US" dirty="0"/>
              <a:t>the cloud provider possesses application execution resources (</a:t>
            </a:r>
            <a:r>
              <a:rPr lang="en-IN" altLang="en-US" dirty="0" err="1"/>
              <a:t>labeled</a:t>
            </a:r>
            <a:r>
              <a:rPr lang="en-IN" altLang="en-US" dirty="0"/>
              <a:t> "</a:t>
            </a:r>
            <a:r>
              <a:rPr lang="en-IN" altLang="en-US" dirty="0" err="1"/>
              <a:t>exr</a:t>
            </a:r>
            <a:r>
              <a:rPr lang="en-IN" altLang="en-US" dirty="0"/>
              <a:t>" in the figure)</a:t>
            </a:r>
          </a:p>
          <a:p>
            <a:r>
              <a:rPr lang="en-IN" altLang="en-US" dirty="0"/>
              <a:t>Client C1 is currently using two applications, B and C </a:t>
            </a:r>
          </a:p>
          <a:p>
            <a:r>
              <a:rPr lang="en-IN" altLang="en-US" dirty="0"/>
              <a:t>Cloud provider has allocated two execution resources, exr1 and exr2 to Appl. B and C respectively.</a:t>
            </a:r>
          </a:p>
        </p:txBody>
      </p:sp>
      <p:sp>
        <p:nvSpPr>
          <p:cNvPr id="5120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A245A0-7428-4C2F-8B18-C0E1F8457ADB}" type="slidenum">
              <a:rPr lang="en-US" altLang="en-US">
                <a:solidFill>
                  <a:schemeClr val="tx2"/>
                </a:solidFill>
                <a:latin typeface="Gill Sans MT" panose="020B0502020104020203" pitchFamily="34" charset="0"/>
              </a:rPr>
              <a:pPr/>
              <a:t>76</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37363385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IN" altLang="en-US"/>
              <a:t>SaaS: Abstract Interaction Dynamics</a:t>
            </a:r>
          </a:p>
        </p:txBody>
      </p:sp>
      <p:sp>
        <p:nvSpPr>
          <p:cNvPr id="52227" name="Content Placeholder 2"/>
          <p:cNvSpPr>
            <a:spLocks noGrp="1"/>
          </p:cNvSpPr>
          <p:nvPr>
            <p:ph sz="quarter" idx="1"/>
          </p:nvPr>
        </p:nvSpPr>
        <p:spPr>
          <a:xfrm>
            <a:off x="1587500" y="2400301"/>
            <a:ext cx="8229600" cy="2273299"/>
          </a:xfrm>
        </p:spPr>
        <p:txBody>
          <a:bodyPr/>
          <a:lstStyle/>
          <a:p>
            <a:r>
              <a:rPr lang="en-IN" altLang="en-US" dirty="0"/>
              <a:t>exr1 supplying the processing power and other resources to run the B </a:t>
            </a:r>
          </a:p>
          <a:p>
            <a:r>
              <a:rPr lang="en-IN" altLang="en-US" dirty="0"/>
              <a:t>exr2 supplying the processing power and other resources to run the C.</a:t>
            </a:r>
          </a:p>
          <a:p>
            <a:r>
              <a:rPr lang="en-IN" altLang="en-US" b="1" dirty="0"/>
              <a:t>An execution resource might be, e.g., a physical computer, a virtual machine, or a running server program .</a:t>
            </a:r>
          </a:p>
          <a:p>
            <a:r>
              <a:rPr lang="en-IN" altLang="en-US" dirty="0"/>
              <a:t> Client C2, is using one application, C, which is supported by execution resource exr3. </a:t>
            </a:r>
          </a:p>
        </p:txBody>
      </p:sp>
      <p:sp>
        <p:nvSpPr>
          <p:cNvPr id="5222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3B3C1E4-D47B-47BE-8360-F96595FA915E}" type="slidenum">
              <a:rPr lang="en-US" altLang="en-US">
                <a:solidFill>
                  <a:schemeClr val="tx2"/>
                </a:solidFill>
                <a:latin typeface="Gill Sans MT" panose="020B0502020104020203" pitchFamily="34" charset="0"/>
              </a:rPr>
              <a:pPr/>
              <a:t>77</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6602601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IN" altLang="en-US"/>
              <a:t>Observations</a:t>
            </a:r>
          </a:p>
        </p:txBody>
      </p:sp>
      <p:sp>
        <p:nvSpPr>
          <p:cNvPr id="53251" name="Content Placeholder 2"/>
          <p:cNvSpPr>
            <a:spLocks noGrp="1"/>
          </p:cNvSpPr>
          <p:nvPr>
            <p:ph sz="quarter" idx="1"/>
          </p:nvPr>
        </p:nvSpPr>
        <p:spPr>
          <a:xfrm>
            <a:off x="1638300" y="2578101"/>
            <a:ext cx="8229600" cy="2146299"/>
          </a:xfrm>
        </p:spPr>
        <p:txBody>
          <a:bodyPr/>
          <a:lstStyle/>
          <a:p>
            <a:r>
              <a:rPr lang="en-IN" altLang="en-US" b="1" dirty="0"/>
              <a:t>Same Application </a:t>
            </a:r>
            <a:r>
              <a:rPr lang="en-IN" altLang="en-US" dirty="0"/>
              <a:t>can be rented out to </a:t>
            </a:r>
            <a:r>
              <a:rPr lang="en-IN" altLang="en-US" b="1" dirty="0"/>
              <a:t>different customers</a:t>
            </a:r>
            <a:r>
              <a:rPr lang="en-IN" altLang="en-US" dirty="0"/>
              <a:t>.</a:t>
            </a:r>
          </a:p>
          <a:p>
            <a:endParaRPr lang="en-IN" altLang="en-US" dirty="0"/>
          </a:p>
          <a:p>
            <a:r>
              <a:rPr lang="en-IN" altLang="en-US" dirty="0"/>
              <a:t>Additional client requests applications from the cloud, the cloud provider allocates </a:t>
            </a:r>
            <a:r>
              <a:rPr lang="en-IN" altLang="en-US" b="1" dirty="0"/>
              <a:t>extra execution resources.</a:t>
            </a:r>
          </a:p>
          <a:p>
            <a:endParaRPr lang="en-IN" altLang="en-US" b="1" dirty="0"/>
          </a:p>
          <a:p>
            <a:endParaRPr lang="en-IN" altLang="en-US" dirty="0"/>
          </a:p>
        </p:txBody>
      </p:sp>
      <p:sp>
        <p:nvSpPr>
          <p:cNvPr id="532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FEB471-4BCF-4CDB-BECD-478F1837B764}" type="slidenum">
              <a:rPr lang="en-US" altLang="en-US">
                <a:solidFill>
                  <a:schemeClr val="tx2"/>
                </a:solidFill>
                <a:latin typeface="Gill Sans MT" panose="020B0502020104020203" pitchFamily="34" charset="0"/>
              </a:rPr>
              <a:pPr/>
              <a:t>78</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688679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IN" altLang="en-US"/>
              <a:t>SaaS: Scope of Control</a:t>
            </a:r>
          </a:p>
        </p:txBody>
      </p:sp>
      <p:sp>
        <p:nvSpPr>
          <p:cNvPr id="5427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CC0E57-5CAF-49BA-B522-30B81BA5C27F}" type="slidenum">
              <a:rPr lang="en-US" altLang="en-US">
                <a:solidFill>
                  <a:schemeClr val="tx2"/>
                </a:solidFill>
                <a:latin typeface="Gill Sans MT" panose="020B0502020104020203" pitchFamily="34" charset="0"/>
              </a:rPr>
              <a:pPr/>
              <a:t>79</a:t>
            </a:fld>
            <a:r>
              <a:rPr lang="en-US" altLang="en-US">
                <a:solidFill>
                  <a:schemeClr val="tx2"/>
                </a:solidFill>
                <a:latin typeface="Gill Sans MT" panose="020B0502020104020203" pitchFamily="34" charset="0"/>
              </a:rPr>
              <a:t> / 31</a:t>
            </a:r>
          </a:p>
        </p:txBody>
      </p:sp>
      <p:pic>
        <p:nvPicPr>
          <p:cNvPr id="54276" name="Picture 4"/>
          <p:cNvPicPr>
            <a:picLocks noChangeAspect="1"/>
          </p:cNvPicPr>
          <p:nvPr/>
        </p:nvPicPr>
        <p:blipFill>
          <a:blip r:embed="rId3">
            <a:extLst>
              <a:ext uri="{28A0092B-C50C-407E-A947-70E740481C1C}">
                <a14:useLocalDpi xmlns:a14="http://schemas.microsoft.com/office/drawing/2010/main" val="0"/>
              </a:ext>
            </a:extLst>
          </a:blip>
          <a:srcRect l="24817" t="43750" r="38872" b="30209"/>
          <a:stretch>
            <a:fillRect/>
          </a:stretch>
        </p:blipFill>
        <p:spPr bwMode="auto">
          <a:xfrm>
            <a:off x="1981200" y="1790700"/>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602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BMaaS</a:t>
            </a:r>
            <a:r>
              <a:rPr lang="en-US" dirty="0"/>
              <a:t> vs IaaS</a:t>
            </a:r>
          </a:p>
        </p:txBody>
      </p:sp>
      <p:sp>
        <p:nvSpPr>
          <p:cNvPr id="3" name="Content Placeholder 2"/>
          <p:cNvSpPr>
            <a:spLocks noGrp="1"/>
          </p:cNvSpPr>
          <p:nvPr>
            <p:ph idx="1"/>
          </p:nvPr>
        </p:nvSpPr>
        <p:spPr/>
        <p:txBody>
          <a:bodyPr>
            <a:normAutofit/>
          </a:bodyPr>
          <a:lstStyle/>
          <a:p>
            <a:pPr algn="just"/>
            <a:r>
              <a:rPr lang="en-US" dirty="0"/>
              <a:t>Unlike traditional IaaS, </a:t>
            </a:r>
            <a:r>
              <a:rPr lang="en-US" dirty="0" err="1"/>
              <a:t>BMaaS</a:t>
            </a:r>
            <a:r>
              <a:rPr lang="en-US" dirty="0"/>
              <a:t> does not provide end users with already virtualized compute, network, and storage; instead, it gives direct access to the underlying hardware. This level of access offers end users almost total control of their hardware specs.</a:t>
            </a:r>
          </a:p>
          <a:p>
            <a:pPr lvl="1" algn="just"/>
            <a:r>
              <a:rPr lang="en-US" dirty="0"/>
              <a:t>High Performance</a:t>
            </a:r>
          </a:p>
          <a:p>
            <a:pPr lvl="1" algn="just"/>
            <a:r>
              <a:rPr lang="en-US" dirty="0"/>
              <a:t>Costly</a:t>
            </a:r>
          </a:p>
          <a:p>
            <a:pPr lvl="1" algn="just"/>
            <a:r>
              <a:rPr lang="en-US" dirty="0"/>
              <a:t>Secure</a:t>
            </a:r>
          </a:p>
          <a:p>
            <a:pPr algn="just"/>
            <a:r>
              <a:rPr lang="en-US" dirty="0"/>
              <a:t>Disadvantage: The ability to really rapidly provision and horizontally scale resources by simply making copies of instances and load balancing across them – is not available for </a:t>
            </a:r>
            <a:r>
              <a:rPr lang="en-US" dirty="0" err="1"/>
              <a:t>BMaaS</a:t>
            </a:r>
            <a:r>
              <a:rPr lang="en-US" dirty="0"/>
              <a:t>.</a:t>
            </a:r>
          </a:p>
        </p:txBody>
      </p:sp>
    </p:spTree>
    <p:extLst>
      <p:ext uri="{BB962C8B-B14F-4D97-AF65-F5344CB8AC3E}">
        <p14:creationId xmlns:p14="http://schemas.microsoft.com/office/powerpoint/2010/main" val="28509338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IN" altLang="en-US"/>
              <a:t>SaaS advantages</a:t>
            </a:r>
          </a:p>
        </p:txBody>
      </p:sp>
      <p:sp>
        <p:nvSpPr>
          <p:cNvPr id="55299" name="Content Placeholder 2"/>
          <p:cNvSpPr>
            <a:spLocks noGrp="1"/>
          </p:cNvSpPr>
          <p:nvPr>
            <p:ph sz="quarter" idx="1"/>
          </p:nvPr>
        </p:nvSpPr>
        <p:spPr>
          <a:xfrm>
            <a:off x="1295400" y="2387601"/>
            <a:ext cx="9601200" cy="3035299"/>
          </a:xfrm>
        </p:spPr>
        <p:txBody>
          <a:bodyPr/>
          <a:lstStyle/>
          <a:p>
            <a:r>
              <a:rPr lang="en-IN" altLang="en-US" dirty="0"/>
              <a:t>SaaS offers many potential advantages over the traditional models of business software installation, including:</a:t>
            </a:r>
          </a:p>
          <a:p>
            <a:r>
              <a:rPr lang="en-IN" altLang="en-US" b="1" dirty="0"/>
              <a:t>Lower up-front cost</a:t>
            </a:r>
            <a:r>
              <a:rPr lang="en-IN" altLang="en-US" dirty="0"/>
              <a:t> - SaaS is generally subscription-based and has no up-front licence fees resulting in lower initial costs. The SaaS provider manages the IT infrastructure that is running the software, which brings down fees for hardware and software maintenance.</a:t>
            </a:r>
          </a:p>
          <a:p>
            <a:r>
              <a:rPr lang="en-IN" altLang="en-US" b="1" dirty="0"/>
              <a:t>Quick set up and deployment</a:t>
            </a:r>
            <a:r>
              <a:rPr lang="en-IN" altLang="en-US" dirty="0"/>
              <a:t> - SaaS application is already installed and configured in the cloud. This minimises common delays resulting from often lengthy traditional software deployment.</a:t>
            </a:r>
          </a:p>
          <a:p>
            <a:endParaRPr lang="en-IN" altLang="en-US" dirty="0"/>
          </a:p>
        </p:txBody>
      </p:sp>
      <p:sp>
        <p:nvSpPr>
          <p:cNvPr id="5530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20CB0B-EC16-4FAD-9080-4B8E65B549F9}" type="slidenum">
              <a:rPr lang="en-US" altLang="en-US">
                <a:solidFill>
                  <a:schemeClr val="tx2"/>
                </a:solidFill>
                <a:latin typeface="Gill Sans MT" panose="020B0502020104020203" pitchFamily="34" charset="0"/>
              </a:rPr>
              <a:pPr/>
              <a:t>80</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32250785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endParaRPr lang="en-IN" altLang="en-US"/>
          </a:p>
        </p:txBody>
      </p:sp>
      <p:sp>
        <p:nvSpPr>
          <p:cNvPr id="56323" name="Content Placeholder 2"/>
          <p:cNvSpPr>
            <a:spLocks noGrp="1"/>
          </p:cNvSpPr>
          <p:nvPr>
            <p:ph sz="quarter" idx="1"/>
          </p:nvPr>
        </p:nvSpPr>
        <p:spPr>
          <a:xfrm>
            <a:off x="1097280" y="2082801"/>
            <a:ext cx="10058400" cy="3263899"/>
          </a:xfrm>
        </p:spPr>
        <p:txBody>
          <a:bodyPr/>
          <a:lstStyle/>
          <a:p>
            <a:r>
              <a:rPr lang="en-IN" altLang="en-US" b="1" dirty="0"/>
              <a:t>Easy upgrades</a:t>
            </a:r>
            <a:r>
              <a:rPr lang="en-IN" altLang="en-US" dirty="0"/>
              <a:t> - The SaaS providers deal with hardware and software updates, deploying upgrades centrally to the hosted applications and removing this workload and responsibility from you.</a:t>
            </a:r>
          </a:p>
          <a:p>
            <a:r>
              <a:rPr lang="en-IN" altLang="en-US" b="1" dirty="0"/>
              <a:t>Accessibility</a:t>
            </a:r>
            <a:r>
              <a:rPr lang="en-IN" altLang="en-US" dirty="0"/>
              <a:t> – All you need to access a SaaS application is a browser and an internet connection. This is generally available on a wide range of devices and from anywhere in the world, making SaaS more accessible than the traditional business software installation.</a:t>
            </a:r>
          </a:p>
          <a:p>
            <a:r>
              <a:rPr lang="en-IN" altLang="en-US" b="1" dirty="0"/>
              <a:t>Scalability</a:t>
            </a:r>
            <a:r>
              <a:rPr lang="en-IN" altLang="en-US" dirty="0"/>
              <a:t> – SaaS providers generally offer many subscription options and flexibility to change subscriptions as and when needed, </a:t>
            </a:r>
            <a:r>
              <a:rPr lang="en-IN" altLang="en-US" dirty="0" err="1"/>
              <a:t>eg</a:t>
            </a:r>
            <a:r>
              <a:rPr lang="en-IN" altLang="en-US" dirty="0"/>
              <a:t> when your business grows, or more users need to access the service.</a:t>
            </a:r>
          </a:p>
          <a:p>
            <a:endParaRPr lang="en-IN" altLang="en-US" dirty="0"/>
          </a:p>
        </p:txBody>
      </p:sp>
      <p:sp>
        <p:nvSpPr>
          <p:cNvPr id="5632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BC5FE89-64BF-4E72-8DC8-08F13621B79B}" type="slidenum">
              <a:rPr lang="en-US" altLang="en-US">
                <a:solidFill>
                  <a:schemeClr val="tx2"/>
                </a:solidFill>
                <a:latin typeface="Gill Sans MT" panose="020B0502020104020203" pitchFamily="34" charset="0"/>
              </a:rPr>
              <a:pPr/>
              <a:t>81</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8239024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fontScale="90000"/>
          </a:bodyPr>
          <a:lstStyle/>
          <a:p>
            <a:br>
              <a:rPr lang="en-IN" altLang="en-US"/>
            </a:br>
            <a:br>
              <a:rPr lang="en-IN" altLang="en-US"/>
            </a:br>
            <a:br>
              <a:rPr lang="en-IN" altLang="en-US"/>
            </a:br>
            <a:br>
              <a:rPr lang="en-IN" altLang="en-US"/>
            </a:br>
            <a:br>
              <a:rPr lang="en-IN" altLang="en-US"/>
            </a:br>
            <a:r>
              <a:rPr lang="en-IN" altLang="en-US"/>
              <a:t>Disadvantages of SaaS</a:t>
            </a:r>
            <a:br>
              <a:rPr lang="en-IN" altLang="en-US"/>
            </a:br>
            <a:endParaRPr lang="en-IN" altLang="en-US"/>
          </a:p>
        </p:txBody>
      </p:sp>
      <p:sp>
        <p:nvSpPr>
          <p:cNvPr id="57347" name="Content Placeholder 2"/>
          <p:cNvSpPr>
            <a:spLocks noGrp="1"/>
          </p:cNvSpPr>
          <p:nvPr>
            <p:ph sz="quarter" idx="1"/>
          </p:nvPr>
        </p:nvSpPr>
        <p:spPr>
          <a:xfrm>
            <a:off x="1435100" y="2070101"/>
            <a:ext cx="9720580" cy="3644899"/>
          </a:xfrm>
        </p:spPr>
        <p:txBody>
          <a:bodyPr>
            <a:normAutofit/>
          </a:bodyPr>
          <a:lstStyle/>
          <a:p>
            <a:pPr algn="just"/>
            <a:r>
              <a:rPr lang="en-IN" altLang="en-US" b="1" dirty="0"/>
              <a:t>Lack of control </a:t>
            </a:r>
            <a:r>
              <a:rPr lang="en-IN" altLang="en-US" dirty="0"/>
              <a:t>- In-house software application gives businesses a higher degree of control than hosted solutions where control resides with a third party. Typically everyone has to use the latest version of the software application and cannot defer upgrades or changes in the features.</a:t>
            </a:r>
          </a:p>
          <a:p>
            <a:pPr algn="just"/>
            <a:r>
              <a:rPr lang="en-IN" altLang="en-US" b="1" dirty="0"/>
              <a:t>Security and data concerns </a:t>
            </a:r>
            <a:r>
              <a:rPr lang="en-IN" altLang="en-US" dirty="0"/>
              <a:t>- Access management and the privacy of sensitive information is a major consideration around cloud and hosted services.</a:t>
            </a:r>
          </a:p>
          <a:p>
            <a:pPr lvl="1" algn="just"/>
            <a:r>
              <a:rPr lang="en-IN" altLang="en-US" dirty="0"/>
              <a:t>Identity management</a:t>
            </a:r>
          </a:p>
          <a:p>
            <a:pPr lvl="1" algn="just"/>
            <a:r>
              <a:rPr lang="en-IN" altLang="en-US" dirty="0"/>
              <a:t>Session management</a:t>
            </a:r>
          </a:p>
          <a:p>
            <a:pPr lvl="1" algn="just"/>
            <a:r>
              <a:rPr lang="en-IN" altLang="en-US" dirty="0"/>
              <a:t>Access control</a:t>
            </a:r>
          </a:p>
          <a:p>
            <a:br>
              <a:rPr lang="en-IN" altLang="en-US" dirty="0"/>
            </a:br>
            <a:endParaRPr lang="en-IN" altLang="en-US" dirty="0"/>
          </a:p>
        </p:txBody>
      </p:sp>
      <p:sp>
        <p:nvSpPr>
          <p:cNvPr id="5734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43D845-B4D6-4E0A-B844-85E57A0B0635}" type="slidenum">
              <a:rPr lang="en-US" altLang="en-US">
                <a:solidFill>
                  <a:schemeClr val="tx2"/>
                </a:solidFill>
                <a:latin typeface="Gill Sans MT" panose="020B0502020104020203" pitchFamily="34" charset="0"/>
              </a:rPr>
              <a:pPr/>
              <a:t>82</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41098429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endParaRPr lang="en-IN" altLang="en-US"/>
          </a:p>
        </p:txBody>
      </p:sp>
      <p:sp>
        <p:nvSpPr>
          <p:cNvPr id="58371" name="Content Placeholder 2"/>
          <p:cNvSpPr>
            <a:spLocks noGrp="1"/>
          </p:cNvSpPr>
          <p:nvPr>
            <p:ph sz="quarter" idx="1"/>
          </p:nvPr>
        </p:nvSpPr>
        <p:spPr>
          <a:xfrm>
            <a:off x="1295400" y="1968501"/>
            <a:ext cx="9626600" cy="3505199"/>
          </a:xfrm>
        </p:spPr>
        <p:txBody>
          <a:bodyPr/>
          <a:lstStyle/>
          <a:p>
            <a:r>
              <a:rPr lang="en-IN" altLang="en-US" b="1" dirty="0"/>
              <a:t>Connectivity requirement</a:t>
            </a:r>
            <a:r>
              <a:rPr lang="en-IN" altLang="en-US" dirty="0"/>
              <a:t> - Since the SaaS model is based on web delivery, if your internet service fails, you will lose access to your software or data.</a:t>
            </a:r>
          </a:p>
          <a:p>
            <a:endParaRPr lang="en-IN" altLang="en-US" dirty="0"/>
          </a:p>
          <a:p>
            <a:pPr algn="just"/>
            <a:r>
              <a:rPr lang="en-IN" altLang="en-US" b="1" dirty="0"/>
              <a:t>Performance</a:t>
            </a:r>
            <a:r>
              <a:rPr lang="en-IN" altLang="en-US" dirty="0"/>
              <a:t> - SaaS may run at somewhat slower speeds than </a:t>
            </a:r>
            <a:r>
              <a:rPr lang="en-IN" altLang="en-US" dirty="0" err="1"/>
              <a:t>on-premise</a:t>
            </a:r>
            <a:r>
              <a:rPr lang="en-IN" altLang="en-US" dirty="0"/>
              <a:t> client or server applications, so it's worth keeping performance in mind </a:t>
            </a:r>
          </a:p>
          <a:p>
            <a:pPr lvl="1" algn="just"/>
            <a:r>
              <a:rPr lang="en-IN" altLang="en-US" dirty="0"/>
              <a:t>your software isn't hosted on a local machine.</a:t>
            </a:r>
          </a:p>
          <a:p>
            <a:endParaRPr lang="en-IN" altLang="en-US" b="1" dirty="0"/>
          </a:p>
          <a:p>
            <a:r>
              <a:rPr lang="en-IN" altLang="en-US" b="1" dirty="0"/>
              <a:t>Regulations and Compliance</a:t>
            </a:r>
          </a:p>
          <a:p>
            <a:pPr lvl="1"/>
            <a:r>
              <a:rPr lang="en-IN" altLang="en-US" b="1" dirty="0"/>
              <a:t>GDPR</a:t>
            </a:r>
          </a:p>
        </p:txBody>
      </p:sp>
      <p:sp>
        <p:nvSpPr>
          <p:cNvPr id="5837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6C546A-715D-4225-8435-5D3B4256DB31}" type="slidenum">
              <a:rPr lang="en-US" altLang="en-US">
                <a:solidFill>
                  <a:schemeClr val="tx2"/>
                </a:solidFill>
                <a:latin typeface="Gill Sans MT" panose="020B0502020104020203" pitchFamily="34" charset="0"/>
              </a:rPr>
              <a:pPr/>
              <a:t>83</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9195949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endParaRPr lang="en-US" altLang="en-US"/>
          </a:p>
        </p:txBody>
      </p:sp>
      <p:sp>
        <p:nvSpPr>
          <p:cNvPr id="59395" name="Content Placeholder 2"/>
          <p:cNvSpPr>
            <a:spLocks noGrp="1"/>
          </p:cNvSpPr>
          <p:nvPr>
            <p:ph sz="quarter" idx="1"/>
          </p:nvPr>
        </p:nvSpPr>
        <p:spPr>
          <a:xfrm>
            <a:off x="1892300" y="2349501"/>
            <a:ext cx="8229600" cy="2146299"/>
          </a:xfrm>
        </p:spPr>
        <p:txBody>
          <a:bodyPr/>
          <a:lstStyle/>
          <a:p>
            <a:r>
              <a:rPr lang="en-IN" altLang="en-US" b="1" dirty="0"/>
              <a:t>Data mobility</a:t>
            </a:r>
          </a:p>
          <a:p>
            <a:pPr lvl="1"/>
            <a:r>
              <a:rPr lang="en-IN" altLang="en-US" b="1" dirty="0"/>
              <a:t>Exit strategy?</a:t>
            </a:r>
          </a:p>
          <a:p>
            <a:pPr lvl="1"/>
            <a:endParaRPr lang="en-IN" altLang="en-US" b="1" dirty="0"/>
          </a:p>
          <a:p>
            <a:r>
              <a:rPr lang="en-IN" altLang="en-US" b="1" dirty="0"/>
              <a:t>Limited range of applications</a:t>
            </a:r>
            <a:r>
              <a:rPr lang="en-IN" altLang="en-US" dirty="0"/>
              <a:t> - While SaaS is becoming more popular, there are still many applications that don't offer a hosted platform.</a:t>
            </a:r>
          </a:p>
          <a:p>
            <a:endParaRPr lang="en-IN" altLang="en-US" b="1" dirty="0"/>
          </a:p>
        </p:txBody>
      </p:sp>
      <p:sp>
        <p:nvSpPr>
          <p:cNvPr id="5939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C1BD85-6CC0-49ED-921C-617E21622415}" type="slidenum">
              <a:rPr lang="en-US" altLang="en-US">
                <a:solidFill>
                  <a:schemeClr val="tx2"/>
                </a:solidFill>
                <a:latin typeface="Gill Sans MT" panose="020B0502020104020203" pitchFamily="34" charset="0"/>
              </a:rPr>
              <a:pPr/>
              <a:t>84</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6661806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IN" altLang="en-US"/>
              <a:t>Challenges in SaaS Integration</a:t>
            </a:r>
          </a:p>
        </p:txBody>
      </p:sp>
      <p:sp>
        <p:nvSpPr>
          <p:cNvPr id="60419" name="Content Placeholder 2"/>
          <p:cNvSpPr>
            <a:spLocks noGrp="1"/>
          </p:cNvSpPr>
          <p:nvPr>
            <p:ph sz="quarter" idx="1"/>
          </p:nvPr>
        </p:nvSpPr>
        <p:spPr>
          <a:xfrm>
            <a:off x="1663700" y="2298701"/>
            <a:ext cx="8229600" cy="3047999"/>
          </a:xfrm>
        </p:spPr>
        <p:txBody>
          <a:bodyPr/>
          <a:lstStyle/>
          <a:p>
            <a:r>
              <a:rPr lang="en-US" altLang="en-US" b="1" dirty="0"/>
              <a:t>Hybrid IT infrastructure and its challenges: </a:t>
            </a:r>
            <a:r>
              <a:rPr lang="en-US" altLang="en-US" dirty="0"/>
              <a:t>The challenge here is that the IT department has to ensure that they have taken the necessary care to integrate SaaS tools with your existing IT tools. </a:t>
            </a:r>
          </a:p>
          <a:p>
            <a:endParaRPr lang="en-US" altLang="en-US" dirty="0"/>
          </a:p>
          <a:p>
            <a:r>
              <a:rPr lang="en-US" altLang="en-US" b="1" dirty="0"/>
              <a:t>Access challenges</a:t>
            </a:r>
            <a:endParaRPr lang="en-IN" altLang="en-US" dirty="0"/>
          </a:p>
          <a:p>
            <a:r>
              <a:rPr lang="en-US" altLang="en-US" dirty="0"/>
              <a:t>When integrating SaaS tools</a:t>
            </a:r>
            <a:r>
              <a:rPr lang="en-US" altLang="en-US" b="1" dirty="0"/>
              <a:t>, access control </a:t>
            </a:r>
            <a:r>
              <a:rPr lang="en-US" altLang="en-US" dirty="0"/>
              <a:t>becomes a challenge too. The access control and monitoring settings that are applicable in a traditional software are not successfully carried forward to SaaS applications. </a:t>
            </a:r>
            <a:endParaRPr lang="en-IN" altLang="en-US" dirty="0"/>
          </a:p>
        </p:txBody>
      </p:sp>
      <p:sp>
        <p:nvSpPr>
          <p:cNvPr id="604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29BF7B-AB82-4A12-96E5-B0B385E95F89}" type="slidenum">
              <a:rPr lang="en-US" altLang="en-US">
                <a:solidFill>
                  <a:schemeClr val="tx2"/>
                </a:solidFill>
                <a:latin typeface="Gill Sans MT" panose="020B0502020104020203" pitchFamily="34" charset="0"/>
              </a:rPr>
              <a:pPr/>
              <a:t>85</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26461742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endParaRPr lang="en-IN" altLang="en-US"/>
          </a:p>
        </p:txBody>
      </p:sp>
      <p:sp>
        <p:nvSpPr>
          <p:cNvPr id="61443" name="Content Placeholder 2"/>
          <p:cNvSpPr>
            <a:spLocks noGrp="1"/>
          </p:cNvSpPr>
          <p:nvPr>
            <p:ph sz="quarter" idx="1"/>
          </p:nvPr>
        </p:nvSpPr>
        <p:spPr>
          <a:xfrm>
            <a:off x="1460500" y="1993901"/>
            <a:ext cx="8229600" cy="3695699"/>
          </a:xfrm>
        </p:spPr>
        <p:txBody>
          <a:bodyPr/>
          <a:lstStyle/>
          <a:p>
            <a:r>
              <a:rPr lang="en-US" altLang="en-US" b="1" dirty="0"/>
              <a:t>Cost of integration</a:t>
            </a:r>
            <a:endParaRPr lang="en-IN" altLang="en-US" dirty="0"/>
          </a:p>
          <a:p>
            <a:r>
              <a:rPr lang="en-US" altLang="en-US" dirty="0"/>
              <a:t>Another major factor for SaaS integration is cost. It is very expensive to integrate SaaS, and your IT team needs to be highly skilled too in order for the integration to be successful. You have to bear the additional cost of highly skilled IT technicians </a:t>
            </a:r>
          </a:p>
          <a:p>
            <a:endParaRPr lang="en-US" altLang="en-US" dirty="0"/>
          </a:p>
          <a:p>
            <a:r>
              <a:rPr lang="en-US" altLang="en-US" b="1" dirty="0"/>
              <a:t>Time constraints</a:t>
            </a:r>
            <a:endParaRPr lang="en-IN" altLang="en-US" dirty="0"/>
          </a:p>
          <a:p>
            <a:r>
              <a:rPr lang="en-US" altLang="en-US" dirty="0"/>
              <a:t>Most companies opting for SaaS are generally in a hurry to get the application up and running. However, ‘time’ is another major hurdle that companies wanting to switch over to SaaS have to face.</a:t>
            </a:r>
            <a:endParaRPr lang="en-IN" altLang="en-US" dirty="0"/>
          </a:p>
        </p:txBody>
      </p:sp>
      <p:sp>
        <p:nvSpPr>
          <p:cNvPr id="614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772AA8-39E9-422E-98A4-7E84F4EEFDD5}" type="slidenum">
              <a:rPr lang="en-US" altLang="en-US">
                <a:solidFill>
                  <a:schemeClr val="tx2"/>
                </a:solidFill>
                <a:latin typeface="Gill Sans MT" panose="020B0502020104020203" pitchFamily="34" charset="0"/>
              </a:rPr>
              <a:pPr/>
              <a:t>86</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625742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endParaRPr lang="en-IN" altLang="en-US"/>
          </a:p>
        </p:txBody>
      </p:sp>
      <p:sp>
        <p:nvSpPr>
          <p:cNvPr id="62467" name="Content Placeholder 2"/>
          <p:cNvSpPr>
            <a:spLocks noGrp="1"/>
          </p:cNvSpPr>
          <p:nvPr>
            <p:ph sz="quarter" idx="1"/>
          </p:nvPr>
        </p:nvSpPr>
        <p:spPr>
          <a:xfrm>
            <a:off x="1549400" y="2463801"/>
            <a:ext cx="8229600" cy="2412999"/>
          </a:xfrm>
        </p:spPr>
        <p:txBody>
          <a:bodyPr/>
          <a:lstStyle/>
          <a:p>
            <a:r>
              <a:rPr lang="en-US" altLang="en-US" b="1" dirty="0"/>
              <a:t>Faulty integration</a:t>
            </a:r>
            <a:endParaRPr lang="en-IN" altLang="en-US" dirty="0"/>
          </a:p>
          <a:p>
            <a:r>
              <a:rPr lang="en-US" altLang="en-US" dirty="0"/>
              <a:t>If the integration is not up to the mark, many problems can arise. You may realize your sales and accounting data is not in sync with your CRM, your users are uploading files and making changes in different systems, invoices are sent to wrong customers, your data is leaked, automatic information gathering is not so automatic, so on and so forth.</a:t>
            </a:r>
            <a:endParaRPr lang="en-IN" altLang="en-US" dirty="0"/>
          </a:p>
          <a:p>
            <a:endParaRPr lang="en-IN" altLang="en-US" dirty="0"/>
          </a:p>
        </p:txBody>
      </p:sp>
      <p:sp>
        <p:nvSpPr>
          <p:cNvPr id="6246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8F0D5E-FFE5-4F2A-885C-A3FE6FECF8E9}" type="slidenum">
              <a:rPr lang="en-US" altLang="en-US">
                <a:solidFill>
                  <a:schemeClr val="tx2"/>
                </a:solidFill>
                <a:latin typeface="Gill Sans MT" panose="020B0502020104020203" pitchFamily="34" charset="0"/>
              </a:rPr>
              <a:pPr/>
              <a:t>87</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5929339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en-US" altLang="en-US"/>
          </a:p>
        </p:txBody>
      </p:sp>
      <p:sp>
        <p:nvSpPr>
          <p:cNvPr id="63491" name="Content Placeholder 2"/>
          <p:cNvSpPr>
            <a:spLocks noGrp="1"/>
          </p:cNvSpPr>
          <p:nvPr>
            <p:ph sz="quarter" idx="1"/>
          </p:nvPr>
        </p:nvSpPr>
        <p:spPr>
          <a:xfrm>
            <a:off x="1651000" y="2171701"/>
            <a:ext cx="8229600" cy="3301999"/>
          </a:xfrm>
        </p:spPr>
        <p:txBody>
          <a:bodyPr/>
          <a:lstStyle/>
          <a:p>
            <a:r>
              <a:rPr lang="en-GB" altLang="en-US" dirty="0"/>
              <a:t>Popular examples of SaaS include:</a:t>
            </a:r>
          </a:p>
          <a:p>
            <a:r>
              <a:rPr lang="en-GB" altLang="en-US" dirty="0"/>
              <a:t>Google Workspace(formerly </a:t>
            </a:r>
            <a:r>
              <a:rPr lang="en-GB" altLang="en-US" dirty="0" err="1"/>
              <a:t>GSuite</a:t>
            </a:r>
            <a:r>
              <a:rPr lang="en-GB" altLang="en-US" dirty="0"/>
              <a:t>)</a:t>
            </a:r>
          </a:p>
          <a:p>
            <a:r>
              <a:rPr lang="en-GB" altLang="en-US" dirty="0"/>
              <a:t>Dropbox</a:t>
            </a:r>
          </a:p>
          <a:p>
            <a:r>
              <a:rPr lang="en-GB" altLang="en-US" dirty="0"/>
              <a:t>Salesforce</a:t>
            </a:r>
          </a:p>
          <a:p>
            <a:r>
              <a:rPr lang="en-GB" altLang="en-US" dirty="0"/>
              <a:t>Cisco WebEx</a:t>
            </a:r>
          </a:p>
          <a:p>
            <a:r>
              <a:rPr lang="en-GB" altLang="en-US" dirty="0"/>
              <a:t>SAP Concur</a:t>
            </a:r>
          </a:p>
          <a:p>
            <a:r>
              <a:rPr lang="en-GB" altLang="en-US" dirty="0"/>
              <a:t>GoToMeeting</a:t>
            </a:r>
          </a:p>
          <a:p>
            <a:endParaRPr lang="en-US" altLang="en-US" dirty="0"/>
          </a:p>
        </p:txBody>
      </p:sp>
      <p:sp>
        <p:nvSpPr>
          <p:cNvPr id="6349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8F9C2E-98DA-46D5-896A-0EFA872AB557}" type="slidenum">
              <a:rPr lang="en-US" altLang="en-US">
                <a:solidFill>
                  <a:schemeClr val="tx2"/>
                </a:solidFill>
                <a:latin typeface="Gill Sans MT" panose="020B0502020104020203" pitchFamily="34" charset="0"/>
              </a:rPr>
              <a:pPr/>
              <a:t>88</a:t>
            </a:fld>
            <a:r>
              <a:rPr lang="en-US" altLang="en-US">
                <a:solidFill>
                  <a:schemeClr val="tx2"/>
                </a:solidFill>
                <a:latin typeface="Gill Sans MT" panose="020B0502020104020203" pitchFamily="34" charset="0"/>
              </a:rPr>
              <a:t> / 31</a:t>
            </a:r>
          </a:p>
        </p:txBody>
      </p:sp>
    </p:spTree>
    <p:extLst>
      <p:ext uri="{BB962C8B-B14F-4D97-AF65-F5344CB8AC3E}">
        <p14:creationId xmlns:p14="http://schemas.microsoft.com/office/powerpoint/2010/main" val="143885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097280" y="2950634"/>
            <a:ext cx="10058400" cy="1926166"/>
          </a:xfrm>
        </p:spPr>
        <p:txBody>
          <a:bodyPr>
            <a:normAutofit/>
          </a:bodyPr>
          <a:lstStyle/>
          <a:p>
            <a:pPr algn="ctr"/>
            <a:r>
              <a:rPr lang="en-US" sz="2400" dirty="0"/>
              <a:t>When it comes to </a:t>
            </a:r>
            <a:r>
              <a:rPr lang="en-US" sz="2400" dirty="0" err="1"/>
              <a:t>BMaaS</a:t>
            </a:r>
            <a:r>
              <a:rPr lang="en-US" sz="2400" dirty="0"/>
              <a:t> vs. IaaS, one model is not superior to the other—</a:t>
            </a:r>
          </a:p>
          <a:p>
            <a:pPr algn="ctr"/>
            <a:r>
              <a:rPr lang="en-US" sz="2400" dirty="0"/>
              <a:t>it’s all about what model best supports the specific use case or workload.</a:t>
            </a:r>
          </a:p>
          <a:p>
            <a:endParaRPr lang="en-US" sz="2400" dirty="0"/>
          </a:p>
        </p:txBody>
      </p:sp>
    </p:spTree>
    <p:extLst>
      <p:ext uri="{BB962C8B-B14F-4D97-AF65-F5344CB8AC3E}">
        <p14:creationId xmlns:p14="http://schemas.microsoft.com/office/powerpoint/2010/main" val="2853112890"/>
      </p:ext>
    </p:extLst>
  </p:cSld>
  <p:clrMapOvr>
    <a:masterClrMapping/>
  </p:clrMapOvr>
</p:sld>
</file>

<file path=ppt/theme/theme1.xml><?xml version="1.0" encoding="utf-8"?>
<a:theme xmlns:a="http://schemas.openxmlformats.org/drawingml/2006/main" name="Retro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1930</TotalTime>
  <Words>2869</Words>
  <Application>Microsoft Office PowerPoint</Application>
  <PresentationFormat>Widescreen</PresentationFormat>
  <Paragraphs>454</Paragraphs>
  <Slides>88</Slides>
  <Notes>3</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Retrospect</vt:lpstr>
      <vt:lpstr>Unit III</vt:lpstr>
      <vt:lpstr>Syllabus</vt:lpstr>
      <vt:lpstr>Infrastructure as a Service</vt:lpstr>
      <vt:lpstr>PowerPoint Presentation</vt:lpstr>
      <vt:lpstr>PowerPoint Presentation</vt:lpstr>
      <vt:lpstr>PowerPoint Presentation</vt:lpstr>
      <vt:lpstr>Defining BMaaS</vt:lpstr>
      <vt:lpstr>BMaaS vs IaaS</vt:lpstr>
      <vt:lpstr>Conclusion?</vt:lpstr>
      <vt:lpstr>Taxonomy of Cloud Service Models</vt:lpstr>
      <vt:lpstr>Infrastructure-as-a-Service</vt:lpstr>
      <vt:lpstr>IaaS Examples</vt:lpstr>
      <vt:lpstr>IaaS</vt:lpstr>
      <vt:lpstr>PowerPoint Presentation</vt:lpstr>
      <vt:lpstr>IaaS</vt:lpstr>
      <vt:lpstr>PowerPoint Presentation</vt:lpstr>
      <vt:lpstr>IaaS: Abstract Interaction Dynamics</vt:lpstr>
      <vt:lpstr>IaaS: Scope of Control</vt:lpstr>
      <vt:lpstr>Advantages of IaaS</vt:lpstr>
      <vt:lpstr>PowerPoint Presentation</vt:lpstr>
      <vt:lpstr>Advantages of IaaS</vt:lpstr>
      <vt:lpstr>PowerPoint Presentation</vt:lpstr>
      <vt:lpstr>Advantages of IaaS</vt:lpstr>
      <vt:lpstr>IaaS Advantages</vt:lpstr>
      <vt:lpstr>PowerPoint Presentation</vt:lpstr>
      <vt:lpstr>Disadvantages of IaaS</vt:lpstr>
      <vt:lpstr>Disadvantages of IaaS</vt:lpstr>
      <vt:lpstr>PowerPoint Presentation</vt:lpstr>
      <vt:lpstr>PowerPoint Presentation</vt:lpstr>
      <vt:lpstr>Pricing</vt:lpstr>
      <vt:lpstr>IaaS vs Containers vs Microservices ?</vt:lpstr>
      <vt:lpstr>PowerPoint Presentation</vt:lpstr>
      <vt:lpstr>Virtualization</vt:lpstr>
      <vt:lpstr>Classic Data Center</vt:lpstr>
      <vt:lpstr>Virtualized Data Center</vt:lpstr>
      <vt:lpstr>Virtualized Data Center</vt:lpstr>
      <vt:lpstr>Virtualization</vt:lpstr>
      <vt:lpstr>Hypervisor</vt:lpstr>
      <vt:lpstr>Two types of Hypervisors</vt:lpstr>
      <vt:lpstr>Benefits of Hypervisor</vt:lpstr>
      <vt:lpstr>Platform as a Service</vt:lpstr>
      <vt:lpstr>Platform-as-a-Service</vt:lpstr>
      <vt:lpstr>PaaS Examples</vt:lpstr>
      <vt:lpstr>PaaS</vt:lpstr>
      <vt:lpstr>Who are PaaS Customers?</vt:lpstr>
      <vt:lpstr>Who are PaaS Customers?</vt:lpstr>
      <vt:lpstr>What does the consumer get? </vt:lpstr>
      <vt:lpstr>PaaS: Abstract Interaction Dynamics</vt:lpstr>
      <vt:lpstr>PaaS: Abstract Interaction Dynamics</vt:lpstr>
      <vt:lpstr>Explanation</vt:lpstr>
      <vt:lpstr>Explanation</vt:lpstr>
      <vt:lpstr>PaaS: Scope of Control</vt:lpstr>
      <vt:lpstr>PaaS: Scope of Control</vt:lpstr>
      <vt:lpstr>PaaS: Advantages</vt:lpstr>
      <vt:lpstr>Platform as a Service (PaaS): Advantages</vt:lpstr>
      <vt:lpstr>Platform as a Service (PaaS): Advantages</vt:lpstr>
      <vt:lpstr>Platform as a Service (PaaS): Advantages</vt:lpstr>
      <vt:lpstr>Platform as a Service (PaaS): Advantages</vt:lpstr>
      <vt:lpstr>Platform as a Service (PaaS): Advantages</vt:lpstr>
      <vt:lpstr>Disadvantages of PaaS </vt:lpstr>
      <vt:lpstr>Disadvantages of PaaS</vt:lpstr>
      <vt:lpstr>Disadvantages of PaaS </vt:lpstr>
      <vt:lpstr>Disadvantages of PaaS </vt:lpstr>
      <vt:lpstr>Challenges of PaaS</vt:lpstr>
      <vt:lpstr>Challenges of PaaS</vt:lpstr>
      <vt:lpstr>Challenges of PaaS</vt:lpstr>
      <vt:lpstr>PowerPoint Presentation</vt:lpstr>
      <vt:lpstr>Software as a Service</vt:lpstr>
      <vt:lpstr>Software-as-a-Service</vt:lpstr>
      <vt:lpstr>SaaS Examples</vt:lpstr>
      <vt:lpstr>SaaS: Abstract Interaction Dynamics  and Scope of Control </vt:lpstr>
      <vt:lpstr>Software-as-a-Service Environments </vt:lpstr>
      <vt:lpstr>Who are the consumers?  </vt:lpstr>
      <vt:lpstr>PowerPoint Presentation</vt:lpstr>
      <vt:lpstr>SaaS: Abstract Interaction Dynamics</vt:lpstr>
      <vt:lpstr>SaaS: Abstract Interaction Dynamics</vt:lpstr>
      <vt:lpstr>SaaS: Abstract Interaction Dynamics</vt:lpstr>
      <vt:lpstr>Observations</vt:lpstr>
      <vt:lpstr>SaaS: Scope of Control</vt:lpstr>
      <vt:lpstr>SaaS advantages</vt:lpstr>
      <vt:lpstr>PowerPoint Presentation</vt:lpstr>
      <vt:lpstr>     Disadvantages of SaaS </vt:lpstr>
      <vt:lpstr>PowerPoint Presentation</vt:lpstr>
      <vt:lpstr>PowerPoint Presentation</vt:lpstr>
      <vt:lpstr>Challenges in SaaS Integration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S</dc:creator>
  <cp:lastModifiedBy>Sarishma</cp:lastModifiedBy>
  <cp:revision>9</cp:revision>
  <dcterms:created xsi:type="dcterms:W3CDTF">2021-10-26T08:53:26Z</dcterms:created>
  <dcterms:modified xsi:type="dcterms:W3CDTF">2021-12-01T09:28:16Z</dcterms:modified>
</cp:coreProperties>
</file>