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86" r:id="rId3"/>
    <p:sldId id="287" r:id="rId4"/>
    <p:sldId id="288" r:id="rId5"/>
    <p:sldId id="274" r:id="rId6"/>
    <p:sldId id="275" r:id="rId7"/>
    <p:sldId id="276" r:id="rId8"/>
    <p:sldId id="277" r:id="rId9"/>
    <p:sldId id="278" r:id="rId10"/>
    <p:sldId id="279" r:id="rId11"/>
    <p:sldId id="281" r:id="rId12"/>
    <p:sldId id="289" r:id="rId13"/>
    <p:sldId id="282" r:id="rId14"/>
    <p:sldId id="283" r:id="rId15"/>
    <p:sldId id="280" r:id="rId16"/>
    <p:sldId id="265" r:id="rId17"/>
    <p:sldId id="264" r:id="rId18"/>
    <p:sldId id="266" r:id="rId19"/>
    <p:sldId id="267" r:id="rId20"/>
    <p:sldId id="268" r:id="rId21"/>
    <p:sldId id="269" r:id="rId22"/>
    <p:sldId id="270" r:id="rId23"/>
    <p:sldId id="271" r:id="rId24"/>
    <p:sldId id="272" r:id="rId25"/>
    <p:sldId id="273" r:id="rId26"/>
    <p:sldId id="257" r:id="rId27"/>
    <p:sldId id="258" r:id="rId28"/>
    <p:sldId id="259" r:id="rId29"/>
    <p:sldId id="260" r:id="rId30"/>
    <p:sldId id="261" r:id="rId31"/>
    <p:sldId id="262" r:id="rId32"/>
    <p:sldId id="284" r:id="rId33"/>
    <p:sldId id="291" r:id="rId34"/>
    <p:sldId id="292" r:id="rId35"/>
    <p:sldId id="293" r:id="rId36"/>
    <p:sldId id="294" r:id="rId37"/>
    <p:sldId id="295" r:id="rId38"/>
    <p:sldId id="296" r:id="rId39"/>
    <p:sldId id="297" r:id="rId40"/>
    <p:sldId id="298" r:id="rId41"/>
    <p:sldId id="299"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7ECB7-121A-4A69-B177-33204499227E}" type="datetimeFigureOut">
              <a:rPr lang="en-US" smtClean="0"/>
              <a:t>4/23/2022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55535-4D13-4B33-AA42-C698DE6B1DCD}" type="slidenum">
              <a:rPr lang="en-US" smtClean="0"/>
              <a:t>‹#›</a:t>
            </a:fld>
            <a:endParaRPr lang="en-US"/>
          </a:p>
        </p:txBody>
      </p:sp>
    </p:spTree>
    <p:extLst>
      <p:ext uri="{BB962C8B-B14F-4D97-AF65-F5344CB8AC3E}">
        <p14:creationId xmlns:p14="http://schemas.microsoft.com/office/powerpoint/2010/main" val="591020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5381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4960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2307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186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312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965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48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447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Usually, this means that entire operating systems cannot run in the virtual machine but that many applications can run. </a:t>
            </a:r>
          </a:p>
          <a:p>
            <a:endParaRPr lang="en-US" dirty="0"/>
          </a:p>
        </p:txBody>
      </p:sp>
      <p:sp>
        <p:nvSpPr>
          <p:cNvPr id="4" name="Slide Number Placeholder 3"/>
          <p:cNvSpPr>
            <a:spLocks noGrp="1"/>
          </p:cNvSpPr>
          <p:nvPr>
            <p:ph type="sldNum" sz="quarter" idx="10"/>
          </p:nvPr>
        </p:nvSpPr>
        <p:spPr/>
        <p:txBody>
          <a:bodyPr/>
          <a:lstStyle/>
          <a:p>
            <a:fld id="{49455535-4D13-4B33-AA42-C698DE6B1DCD}" type="slidenum">
              <a:rPr lang="en-US" smtClean="0"/>
              <a:t>9</a:t>
            </a:fld>
            <a:endParaRPr lang="en-US"/>
          </a:p>
        </p:txBody>
      </p:sp>
    </p:spTree>
    <p:extLst>
      <p:ext uri="{BB962C8B-B14F-4D97-AF65-F5344CB8AC3E}">
        <p14:creationId xmlns:p14="http://schemas.microsoft.com/office/powerpoint/2010/main" val="2428598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4264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7173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206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0183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7240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146C6F-084D-41AF-9823-D175DC6C5541}"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E0F0-D121-4FB1-BBB8-87148EC5B2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765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46C6F-084D-41AF-9823-D175DC6C5541}"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E0F0-D121-4FB1-BBB8-87148EC5B2F5}" type="slidenum">
              <a:rPr lang="en-US" smtClean="0"/>
              <a:t>‹#›</a:t>
            </a:fld>
            <a:endParaRPr lang="en-US"/>
          </a:p>
        </p:txBody>
      </p:sp>
    </p:spTree>
    <p:extLst>
      <p:ext uri="{BB962C8B-B14F-4D97-AF65-F5344CB8AC3E}">
        <p14:creationId xmlns:p14="http://schemas.microsoft.com/office/powerpoint/2010/main" val="65408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46C6F-084D-41AF-9823-D175DC6C5541}"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E0F0-D121-4FB1-BBB8-87148EC5B2F5}" type="slidenum">
              <a:rPr lang="en-US" smtClean="0"/>
              <a:t>‹#›</a:t>
            </a:fld>
            <a:endParaRPr lang="en-US"/>
          </a:p>
        </p:txBody>
      </p:sp>
    </p:spTree>
    <p:extLst>
      <p:ext uri="{BB962C8B-B14F-4D97-AF65-F5344CB8AC3E}">
        <p14:creationId xmlns:p14="http://schemas.microsoft.com/office/powerpoint/2010/main" val="97299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46C6F-084D-41AF-9823-D175DC6C5541}"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E0F0-D121-4FB1-BBB8-87148EC5B2F5}" type="slidenum">
              <a:rPr lang="en-US" smtClean="0"/>
              <a:t>‹#›</a:t>
            </a:fld>
            <a:endParaRPr lang="en-US"/>
          </a:p>
        </p:txBody>
      </p:sp>
    </p:spTree>
    <p:extLst>
      <p:ext uri="{BB962C8B-B14F-4D97-AF65-F5344CB8AC3E}">
        <p14:creationId xmlns:p14="http://schemas.microsoft.com/office/powerpoint/2010/main" val="357065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146C6F-084D-41AF-9823-D175DC6C5541}"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5CE0F0-D121-4FB1-BBB8-87148EC5B2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99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146C6F-084D-41AF-9823-D175DC6C5541}"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5CE0F0-D121-4FB1-BBB8-87148EC5B2F5}" type="slidenum">
              <a:rPr lang="en-US" smtClean="0"/>
              <a:t>‹#›</a:t>
            </a:fld>
            <a:endParaRPr lang="en-US"/>
          </a:p>
        </p:txBody>
      </p:sp>
    </p:spTree>
    <p:extLst>
      <p:ext uri="{BB962C8B-B14F-4D97-AF65-F5344CB8AC3E}">
        <p14:creationId xmlns:p14="http://schemas.microsoft.com/office/powerpoint/2010/main" val="368520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146C6F-084D-41AF-9823-D175DC6C5541}"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5CE0F0-D121-4FB1-BBB8-87148EC5B2F5}" type="slidenum">
              <a:rPr lang="en-US" smtClean="0"/>
              <a:t>‹#›</a:t>
            </a:fld>
            <a:endParaRPr lang="en-US"/>
          </a:p>
        </p:txBody>
      </p:sp>
    </p:spTree>
    <p:extLst>
      <p:ext uri="{BB962C8B-B14F-4D97-AF65-F5344CB8AC3E}">
        <p14:creationId xmlns:p14="http://schemas.microsoft.com/office/powerpoint/2010/main" val="3259491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146C6F-084D-41AF-9823-D175DC6C5541}"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5CE0F0-D121-4FB1-BBB8-87148EC5B2F5}" type="slidenum">
              <a:rPr lang="en-US" smtClean="0"/>
              <a:t>‹#›</a:t>
            </a:fld>
            <a:endParaRPr lang="en-US"/>
          </a:p>
        </p:txBody>
      </p:sp>
    </p:spTree>
    <p:extLst>
      <p:ext uri="{BB962C8B-B14F-4D97-AF65-F5344CB8AC3E}">
        <p14:creationId xmlns:p14="http://schemas.microsoft.com/office/powerpoint/2010/main" val="4951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146C6F-084D-41AF-9823-D175DC6C5541}" type="datetimeFigureOut">
              <a:rPr lang="en-US" smtClean="0"/>
              <a:t>4/23/2022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45CE0F0-D121-4FB1-BBB8-87148EC5B2F5}" type="slidenum">
              <a:rPr lang="en-US" smtClean="0"/>
              <a:t>‹#›</a:t>
            </a:fld>
            <a:endParaRPr lang="en-US"/>
          </a:p>
        </p:txBody>
      </p:sp>
    </p:spTree>
    <p:extLst>
      <p:ext uri="{BB962C8B-B14F-4D97-AF65-F5344CB8AC3E}">
        <p14:creationId xmlns:p14="http://schemas.microsoft.com/office/powerpoint/2010/main" val="3786256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146C6F-084D-41AF-9823-D175DC6C5541}" type="datetimeFigureOut">
              <a:rPr lang="en-US" smtClean="0"/>
              <a:t>4/23/2022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5CE0F0-D121-4FB1-BBB8-87148EC5B2F5}" type="slidenum">
              <a:rPr lang="en-US" smtClean="0"/>
              <a:t>‹#›</a:t>
            </a:fld>
            <a:endParaRPr lang="en-US"/>
          </a:p>
        </p:txBody>
      </p:sp>
    </p:spTree>
    <p:extLst>
      <p:ext uri="{BB962C8B-B14F-4D97-AF65-F5344CB8AC3E}">
        <p14:creationId xmlns:p14="http://schemas.microsoft.com/office/powerpoint/2010/main" val="332547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146C6F-084D-41AF-9823-D175DC6C5541}"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5CE0F0-D121-4FB1-BBB8-87148EC5B2F5}" type="slidenum">
              <a:rPr lang="en-US" smtClean="0"/>
              <a:t>‹#›</a:t>
            </a:fld>
            <a:endParaRPr lang="en-US"/>
          </a:p>
        </p:txBody>
      </p:sp>
    </p:spTree>
    <p:extLst>
      <p:ext uri="{BB962C8B-B14F-4D97-AF65-F5344CB8AC3E}">
        <p14:creationId xmlns:p14="http://schemas.microsoft.com/office/powerpoint/2010/main" val="105021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146C6F-084D-41AF-9823-D175DC6C5541}" type="datetimeFigureOut">
              <a:rPr lang="en-US" smtClean="0"/>
              <a:t>4/23/2022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45CE0F0-D121-4FB1-BBB8-87148EC5B2F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3870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Virtualization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198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virtualization</a:t>
            </a:r>
          </a:p>
        </p:txBody>
      </p:sp>
      <p:sp>
        <p:nvSpPr>
          <p:cNvPr id="3" name="Content Placeholder 2"/>
          <p:cNvSpPr>
            <a:spLocks noGrp="1"/>
          </p:cNvSpPr>
          <p:nvPr>
            <p:ph idx="1"/>
          </p:nvPr>
        </p:nvSpPr>
        <p:spPr/>
        <p:txBody>
          <a:bodyPr>
            <a:normAutofit lnSpcReduction="10000"/>
          </a:bodyPr>
          <a:lstStyle/>
          <a:p>
            <a:r>
              <a:rPr lang="en-US" dirty="0"/>
              <a:t>Virtual machine simulates enough hardware to allow an unmodified "guest" OS </a:t>
            </a:r>
          </a:p>
          <a:p>
            <a:r>
              <a:rPr lang="en-US" dirty="0"/>
              <a:t>Full Virtualization was introduced by IBM in the year 1966. It is the first software solution of server virtualization and uses binary translation and direct approach technique. In full virtualization, guest OS is completely isolated by the virtual machine from the virtualization layer and hardware. Microsoft and Parallels systems are examples of full virtualization</a:t>
            </a:r>
          </a:p>
          <a:p>
            <a:r>
              <a:rPr lang="en-US" dirty="0"/>
              <a:t>A key challenge for full virtualization is the interception and simulation of privileged operations </a:t>
            </a:r>
          </a:p>
          <a:p>
            <a:pPr lvl="1"/>
            <a:r>
              <a:rPr lang="en-US" dirty="0"/>
              <a:t>The effects of every operation performed within a given virtual machine must be kept within that virtual machine </a:t>
            </a:r>
          </a:p>
          <a:p>
            <a:pPr lvl="1"/>
            <a:r>
              <a:rPr lang="en-US" dirty="0"/>
              <a:t>The  instructions that would "pierce the virtual machine" cannot be allowed to execute directly; they must instead be trapped and simulated. </a:t>
            </a:r>
          </a:p>
          <a:p>
            <a:r>
              <a:rPr lang="en-US" dirty="0"/>
              <a:t>Examples </a:t>
            </a:r>
          </a:p>
          <a:p>
            <a:pPr lvl="1"/>
            <a:r>
              <a:rPr lang="en-US" dirty="0"/>
              <a:t>Parallels Workstation, Parallels Desktop for Mac, </a:t>
            </a:r>
            <a:r>
              <a:rPr lang="en-US" dirty="0" err="1"/>
              <a:t>VirtualBox</a:t>
            </a:r>
            <a:r>
              <a:rPr lang="en-US" dirty="0"/>
              <a:t>, Virtual Iron, Oracle VM, Virtual PC, Virtual Server, </a:t>
            </a:r>
            <a:r>
              <a:rPr lang="en-US" dirty="0" err="1"/>
              <a:t>HyperV</a:t>
            </a:r>
            <a:r>
              <a:rPr lang="en-US" dirty="0"/>
              <a:t>, VMware Workstation, VMware Server (formerly GSX Server), QEMU</a:t>
            </a:r>
          </a:p>
        </p:txBody>
      </p:sp>
    </p:spTree>
    <p:extLst>
      <p:ext uri="{BB962C8B-B14F-4D97-AF65-F5344CB8AC3E}">
        <p14:creationId xmlns:p14="http://schemas.microsoft.com/office/powerpoint/2010/main" val="11427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Para-virtualization</a:t>
            </a:r>
          </a:p>
        </p:txBody>
      </p:sp>
      <p:sp>
        <p:nvSpPr>
          <p:cNvPr id="3" name="Content Placeholder 2"/>
          <p:cNvSpPr>
            <a:spLocks noGrp="1"/>
          </p:cNvSpPr>
          <p:nvPr>
            <p:ph idx="1"/>
          </p:nvPr>
        </p:nvSpPr>
        <p:spPr/>
        <p:txBody>
          <a:bodyPr>
            <a:normAutofit fontScale="92500" lnSpcReduction="10000"/>
          </a:bodyPr>
          <a:lstStyle/>
          <a:p>
            <a:r>
              <a:rPr lang="en-US" dirty="0" err="1"/>
              <a:t>Paravirtualization</a:t>
            </a:r>
            <a:r>
              <a:rPr lang="en-US" dirty="0"/>
              <a:t> is the category of CPU virtualization which uses </a:t>
            </a:r>
            <a:r>
              <a:rPr lang="en-US" dirty="0" err="1"/>
              <a:t>hypercalls</a:t>
            </a:r>
            <a:r>
              <a:rPr lang="en-US" dirty="0"/>
              <a:t> for operations to handle instructions at compile time. In </a:t>
            </a:r>
            <a:r>
              <a:rPr lang="en-US" dirty="0" err="1"/>
              <a:t>paravirtualization</a:t>
            </a:r>
            <a:r>
              <a:rPr lang="en-US" dirty="0"/>
              <a:t>, guest OS is not completely isolated but it is partially isolated by the virtual machine from the virtualization layer and hardware. Virtualization technique that presents a software interface to virtual machines that is similar but not identical to that of the underlying hardware.</a:t>
            </a:r>
          </a:p>
          <a:p>
            <a:pPr lvl="1"/>
            <a:r>
              <a:rPr lang="en-US" dirty="0"/>
              <a:t>Guest kernel source code modification instead of binary translation </a:t>
            </a:r>
          </a:p>
          <a:p>
            <a:pPr lvl="1"/>
            <a:r>
              <a:rPr lang="en-US" dirty="0"/>
              <a:t>The </a:t>
            </a:r>
            <a:r>
              <a:rPr lang="en-US" dirty="0" err="1"/>
              <a:t>paravirtualization</a:t>
            </a:r>
            <a:r>
              <a:rPr lang="en-US" dirty="0"/>
              <a:t> provides specially defined 'hooks' to allow the guest(s) and host to request and acknowledge these tasks, which would otherwise be executed in the virtual domain (where execution performance is worse) </a:t>
            </a:r>
          </a:p>
          <a:p>
            <a:pPr lvl="1"/>
            <a:r>
              <a:rPr lang="en-US" dirty="0" err="1"/>
              <a:t>Paravirtualized</a:t>
            </a:r>
            <a:r>
              <a:rPr lang="en-US" dirty="0"/>
              <a:t> platform may allow the virtual machine monitor (VMM) to be simpler (by relocating execution of critical tasks from the virtual domain to the host domain) and faster </a:t>
            </a:r>
          </a:p>
          <a:p>
            <a:r>
              <a:rPr lang="en-US" dirty="0" err="1"/>
              <a:t>Paravirtualization</a:t>
            </a:r>
            <a:r>
              <a:rPr lang="en-US" dirty="0"/>
              <a:t> requires the guest operating system to be explicitly ported for the para-API  </a:t>
            </a:r>
          </a:p>
          <a:p>
            <a:pPr lvl="1"/>
            <a:r>
              <a:rPr lang="en-US" dirty="0"/>
              <a:t>a conventional OS distribution which is not </a:t>
            </a:r>
            <a:r>
              <a:rPr lang="en-US" dirty="0" err="1"/>
              <a:t>paravirtualization</a:t>
            </a:r>
            <a:r>
              <a:rPr lang="en-US" dirty="0"/>
              <a:t> aware cannot be run on top of a </a:t>
            </a:r>
            <a:r>
              <a:rPr lang="en-US" dirty="0" err="1"/>
              <a:t>paravirtualized</a:t>
            </a:r>
            <a:r>
              <a:rPr lang="en-US" dirty="0"/>
              <a:t> VMM.</a:t>
            </a:r>
          </a:p>
          <a:p>
            <a:pPr lvl="1"/>
            <a:r>
              <a:rPr lang="en-US" dirty="0"/>
              <a:t>VMware and </a:t>
            </a:r>
            <a:r>
              <a:rPr lang="en-US" dirty="0" err="1"/>
              <a:t>Xen</a:t>
            </a:r>
            <a:r>
              <a:rPr lang="en-US" dirty="0"/>
              <a:t> are some examples of </a:t>
            </a:r>
            <a:r>
              <a:rPr lang="en-US" dirty="0" err="1"/>
              <a:t>paravirtualization</a:t>
            </a:r>
            <a:endParaRPr lang="en-US" dirty="0"/>
          </a:p>
        </p:txBody>
      </p:sp>
    </p:spTree>
    <p:extLst>
      <p:ext uri="{BB962C8B-B14F-4D97-AF65-F5344CB8AC3E}">
        <p14:creationId xmlns:p14="http://schemas.microsoft.com/office/powerpoint/2010/main" val="1990140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Google Shape;463;p50"/>
          <p:cNvGraphicFramePr/>
          <p:nvPr>
            <p:extLst>
              <p:ext uri="{D42A27DB-BD31-4B8C-83A1-F6EECF244321}">
                <p14:modId xmlns:p14="http://schemas.microsoft.com/office/powerpoint/2010/main" val="4139773514"/>
              </p:ext>
            </p:extLst>
          </p:nvPr>
        </p:nvGraphicFramePr>
        <p:xfrm>
          <a:off x="1082667" y="669175"/>
          <a:ext cx="10078400" cy="5541675"/>
        </p:xfrm>
        <a:graphic>
          <a:graphicData uri="http://schemas.openxmlformats.org/drawingml/2006/table">
            <a:tbl>
              <a:tblPr>
                <a:noFill/>
              </a:tblPr>
              <a:tblGrid>
                <a:gridCol w="5039200">
                  <a:extLst>
                    <a:ext uri="{9D8B030D-6E8A-4147-A177-3AD203B41FA5}">
                      <a16:colId xmlns:a16="http://schemas.microsoft.com/office/drawing/2014/main" val="20000"/>
                    </a:ext>
                  </a:extLst>
                </a:gridCol>
                <a:gridCol w="5039200">
                  <a:extLst>
                    <a:ext uri="{9D8B030D-6E8A-4147-A177-3AD203B41FA5}">
                      <a16:colId xmlns:a16="http://schemas.microsoft.com/office/drawing/2014/main" val="20001"/>
                    </a:ext>
                  </a:extLst>
                </a:gridCol>
              </a:tblGrid>
              <a:tr h="298425">
                <a:tc>
                  <a:txBody>
                    <a:bodyPr/>
                    <a:lstStyle/>
                    <a:p>
                      <a:pPr marL="0" marR="0" lvl="0" indent="0" algn="l" rtl="0">
                        <a:spcBef>
                          <a:spcPts val="0"/>
                        </a:spcBef>
                        <a:spcAft>
                          <a:spcPts val="0"/>
                        </a:spcAft>
                        <a:buNone/>
                      </a:pPr>
                      <a:r>
                        <a:rPr lang="en-US" sz="2000" b="0" u="none" strike="noStrike" cap="none">
                          <a:latin typeface="Times New Roman"/>
                          <a:ea typeface="Times New Roman"/>
                          <a:cs typeface="Times New Roman"/>
                          <a:sym typeface="Times New Roman"/>
                        </a:rPr>
                        <a:t>Full Virtualization</a:t>
                      </a:r>
                      <a:endParaRPr/>
                    </a:p>
                  </a:txBody>
                  <a:tcPr marL="56475" marR="56475" marT="56475" marB="564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0" u="none" strike="noStrike" cap="none">
                          <a:latin typeface="Times New Roman"/>
                          <a:ea typeface="Times New Roman"/>
                          <a:cs typeface="Times New Roman"/>
                          <a:sym typeface="Times New Roman"/>
                        </a:rPr>
                        <a:t>Paravirtualization</a:t>
                      </a:r>
                      <a:endParaRPr/>
                    </a:p>
                  </a:txBody>
                  <a:tcPr marL="56475" marR="56475" marT="56475" marB="564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323200">
                <a:tc>
                  <a:txBody>
                    <a:bodyPr/>
                    <a:lstStyle/>
                    <a:p>
                      <a:pPr marL="0" marR="0" lvl="0" indent="0" algn="l" rtl="0">
                        <a:spcBef>
                          <a:spcPts val="0"/>
                        </a:spcBef>
                        <a:spcAft>
                          <a:spcPts val="0"/>
                        </a:spcAft>
                        <a:buNone/>
                      </a:pPr>
                      <a:r>
                        <a:rPr lang="en-US" sz="1800" b="0" u="none" strike="noStrike" cap="none" dirty="0">
                          <a:latin typeface="Times New Roman"/>
                          <a:ea typeface="Times New Roman"/>
                          <a:cs typeface="Times New Roman"/>
                          <a:sym typeface="Times New Roman"/>
                        </a:rPr>
                        <a:t>In Full virtualization, virtual machine permit the execution of the instructions with running of unmodified OS in an entirely isolated way.</a:t>
                      </a:r>
                      <a:endParaRPr dirty="0"/>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latin typeface="Times New Roman"/>
                          <a:ea typeface="Times New Roman"/>
                          <a:cs typeface="Times New Roman"/>
                          <a:sym typeface="Times New Roman"/>
                        </a:rPr>
                        <a:t>In paravirtualization, virtual machine does not implement full isolation of OS but rather provides a different API which is utilized when OS is subjected to alteration.</a:t>
                      </a:r>
                      <a:endParaRPr/>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760150">
                <a:tc>
                  <a:txBody>
                    <a:bodyPr/>
                    <a:lstStyle/>
                    <a:p>
                      <a:pPr marL="0" marR="0" lvl="0" indent="0" algn="l" rtl="0">
                        <a:spcBef>
                          <a:spcPts val="0"/>
                        </a:spcBef>
                        <a:spcAft>
                          <a:spcPts val="0"/>
                        </a:spcAft>
                        <a:buNone/>
                      </a:pPr>
                      <a:r>
                        <a:rPr lang="en-US" sz="1800" b="0" u="none" strike="noStrike" cap="none">
                          <a:latin typeface="Times New Roman"/>
                          <a:ea typeface="Times New Roman"/>
                          <a:cs typeface="Times New Roman"/>
                          <a:sym typeface="Times New Roman"/>
                        </a:rPr>
                        <a:t>Full Virtualization is less secure.</a:t>
                      </a:r>
                      <a:endParaRPr/>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latin typeface="Times New Roman"/>
                          <a:ea typeface="Times New Roman"/>
                          <a:cs typeface="Times New Roman"/>
                          <a:sym typeface="Times New Roman"/>
                        </a:rPr>
                        <a:t>While the Paravirtualization is more secure than the Full Virtualization.</a:t>
                      </a:r>
                      <a:endParaRPr/>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900900">
                <a:tc>
                  <a:txBody>
                    <a:bodyPr/>
                    <a:lstStyle/>
                    <a:p>
                      <a:pPr marL="0" marR="0" lvl="0" indent="0" algn="l" rtl="0">
                        <a:spcBef>
                          <a:spcPts val="0"/>
                        </a:spcBef>
                        <a:spcAft>
                          <a:spcPts val="0"/>
                        </a:spcAft>
                        <a:buNone/>
                      </a:pPr>
                      <a:r>
                        <a:rPr lang="en-US" sz="1800" b="0" u="none" strike="noStrike" cap="none">
                          <a:latin typeface="Times New Roman"/>
                          <a:ea typeface="Times New Roman"/>
                          <a:cs typeface="Times New Roman"/>
                          <a:sym typeface="Times New Roman"/>
                        </a:rPr>
                        <a:t>Full Virtualization uses binary translation and direct approach as a technique for operations.</a:t>
                      </a:r>
                      <a:endParaRPr/>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latin typeface="Times New Roman"/>
                          <a:ea typeface="Times New Roman"/>
                          <a:cs typeface="Times New Roman"/>
                          <a:sym typeface="Times New Roman"/>
                        </a:rPr>
                        <a:t>While Paravirtualization uses hypercalls at compile time for operations.</a:t>
                      </a:r>
                      <a:endParaRPr/>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60150">
                <a:tc>
                  <a:txBody>
                    <a:bodyPr/>
                    <a:lstStyle/>
                    <a:p>
                      <a:pPr marL="0" marR="0" lvl="0" indent="0" algn="l" rtl="0">
                        <a:spcBef>
                          <a:spcPts val="0"/>
                        </a:spcBef>
                        <a:spcAft>
                          <a:spcPts val="0"/>
                        </a:spcAft>
                        <a:buNone/>
                      </a:pPr>
                      <a:r>
                        <a:rPr lang="en-US" sz="1800" b="0" u="none" strike="noStrike" cap="none">
                          <a:latin typeface="Times New Roman"/>
                          <a:ea typeface="Times New Roman"/>
                          <a:cs typeface="Times New Roman"/>
                          <a:sym typeface="Times New Roman"/>
                        </a:rPr>
                        <a:t>Full Virtualization is slow than paravirtualization in operation.</a:t>
                      </a:r>
                      <a:endParaRPr/>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latin typeface="Times New Roman"/>
                          <a:ea typeface="Times New Roman"/>
                          <a:cs typeface="Times New Roman"/>
                          <a:sym typeface="Times New Roman"/>
                        </a:rPr>
                        <a:t>Paravirtualization is faster in operation as compared to full virtualization.</a:t>
                      </a:r>
                      <a:endParaRPr/>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619375">
                <a:tc>
                  <a:txBody>
                    <a:bodyPr/>
                    <a:lstStyle/>
                    <a:p>
                      <a:pPr marL="0" marR="0" lvl="0" indent="0" algn="l" rtl="0">
                        <a:spcBef>
                          <a:spcPts val="0"/>
                        </a:spcBef>
                        <a:spcAft>
                          <a:spcPts val="0"/>
                        </a:spcAft>
                        <a:buNone/>
                      </a:pPr>
                      <a:r>
                        <a:rPr lang="en-US" sz="1800" b="0" u="none" strike="noStrike" cap="none">
                          <a:latin typeface="Times New Roman"/>
                          <a:ea typeface="Times New Roman"/>
                          <a:cs typeface="Times New Roman"/>
                          <a:sym typeface="Times New Roman"/>
                        </a:rPr>
                        <a:t>Full Virtualization is more portable and compatible.</a:t>
                      </a:r>
                      <a:endParaRPr/>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a:latin typeface="Times New Roman"/>
                          <a:ea typeface="Times New Roman"/>
                          <a:cs typeface="Times New Roman"/>
                          <a:sym typeface="Times New Roman"/>
                        </a:rPr>
                        <a:t>Paravirtualization is less portable and compatible.</a:t>
                      </a:r>
                      <a:endParaRPr/>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760150">
                <a:tc>
                  <a:txBody>
                    <a:bodyPr/>
                    <a:lstStyle/>
                    <a:p>
                      <a:pPr marL="0" marR="0" lvl="0" indent="0" algn="l" rtl="0">
                        <a:spcBef>
                          <a:spcPts val="0"/>
                        </a:spcBef>
                        <a:spcAft>
                          <a:spcPts val="0"/>
                        </a:spcAft>
                        <a:buNone/>
                      </a:pPr>
                      <a:r>
                        <a:rPr lang="en-US" sz="1800" b="0" u="none" strike="noStrike" cap="none">
                          <a:latin typeface="Times New Roman"/>
                          <a:ea typeface="Times New Roman"/>
                          <a:cs typeface="Times New Roman"/>
                          <a:sym typeface="Times New Roman"/>
                        </a:rPr>
                        <a:t>Examples of full virtualization are Microsoft and Parallels systems.</a:t>
                      </a:r>
                      <a:endParaRPr/>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u="none" strike="noStrike" cap="none" dirty="0">
                          <a:latin typeface="Times New Roman"/>
                          <a:ea typeface="Times New Roman"/>
                          <a:cs typeface="Times New Roman"/>
                          <a:sym typeface="Times New Roman"/>
                        </a:rPr>
                        <a:t>Examples of </a:t>
                      </a:r>
                      <a:r>
                        <a:rPr lang="en-US" sz="1800" b="0" u="none" strike="noStrike" cap="none" dirty="0" err="1">
                          <a:latin typeface="Times New Roman"/>
                          <a:ea typeface="Times New Roman"/>
                          <a:cs typeface="Times New Roman"/>
                          <a:sym typeface="Times New Roman"/>
                        </a:rPr>
                        <a:t>paravirtualization</a:t>
                      </a:r>
                      <a:r>
                        <a:rPr lang="en-US" sz="1800" b="0" u="none" strike="noStrike" cap="none" dirty="0">
                          <a:latin typeface="Times New Roman"/>
                          <a:ea typeface="Times New Roman"/>
                          <a:cs typeface="Times New Roman"/>
                          <a:sym typeface="Times New Roman"/>
                        </a:rPr>
                        <a:t> are VMware and </a:t>
                      </a:r>
                      <a:r>
                        <a:rPr lang="en-US" sz="1800" b="0" u="none" strike="noStrike" cap="none" dirty="0" err="1">
                          <a:latin typeface="Times New Roman"/>
                          <a:ea typeface="Times New Roman"/>
                          <a:cs typeface="Times New Roman"/>
                          <a:sym typeface="Times New Roman"/>
                        </a:rPr>
                        <a:t>Xen</a:t>
                      </a:r>
                      <a:r>
                        <a:rPr lang="en-US" sz="1800" b="0" u="none" strike="noStrike" cap="none" dirty="0">
                          <a:latin typeface="Times New Roman"/>
                          <a:ea typeface="Times New Roman"/>
                          <a:cs typeface="Times New Roman"/>
                          <a:sym typeface="Times New Roman"/>
                        </a:rPr>
                        <a:t>.</a:t>
                      </a:r>
                      <a:endParaRPr dirty="0"/>
                    </a:p>
                  </a:txBody>
                  <a:tcPr marL="56475" marR="56475" marT="79075" marB="790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73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assisted virtualization</a:t>
            </a:r>
          </a:p>
        </p:txBody>
      </p:sp>
      <p:sp>
        <p:nvSpPr>
          <p:cNvPr id="3" name="Content Placeholder 2"/>
          <p:cNvSpPr>
            <a:spLocks noGrp="1"/>
          </p:cNvSpPr>
          <p:nvPr>
            <p:ph idx="1"/>
          </p:nvPr>
        </p:nvSpPr>
        <p:spPr/>
        <p:txBody>
          <a:bodyPr/>
          <a:lstStyle/>
          <a:p>
            <a:r>
              <a:rPr lang="en-US" dirty="0"/>
              <a:t>Idea behind hardware virtualization is to fix the problem that the x86 instructions architecture cannot be virtualized. </a:t>
            </a:r>
          </a:p>
          <a:p>
            <a:r>
              <a:rPr lang="en-US" dirty="0"/>
              <a:t>Trying to trap all exceptions and privileged instructions by forcing a transition from the guest OS to the VMM </a:t>
            </a:r>
          </a:p>
          <a:p>
            <a:r>
              <a:rPr lang="en-US" dirty="0"/>
              <a:t>Big advantage is that the guest OS runs at its intended privilege level (ring 0), and that the VMM is running at a new ring with an even higher privilege level (Ring "Root mode").</a:t>
            </a:r>
          </a:p>
        </p:txBody>
      </p:sp>
    </p:spTree>
    <p:extLst>
      <p:ext uri="{BB962C8B-B14F-4D97-AF65-F5344CB8AC3E}">
        <p14:creationId xmlns:p14="http://schemas.microsoft.com/office/powerpoint/2010/main" val="2792700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assisted virtualization</a:t>
            </a:r>
          </a:p>
        </p:txBody>
      </p:sp>
      <p:sp>
        <p:nvSpPr>
          <p:cNvPr id="3" name="Content Placeholder 2"/>
          <p:cNvSpPr>
            <a:spLocks noGrp="1"/>
          </p:cNvSpPr>
          <p:nvPr>
            <p:ph idx="1"/>
          </p:nvPr>
        </p:nvSpPr>
        <p:spPr/>
        <p:txBody>
          <a:bodyPr>
            <a:normAutofit/>
          </a:bodyPr>
          <a:lstStyle/>
          <a:p>
            <a:r>
              <a:rPr lang="en-US" dirty="0"/>
              <a:t>Even if it is implemented in hardware each transition from the VM to the VMM requires a fixed and large number of CPU cycles </a:t>
            </a:r>
          </a:p>
          <a:p>
            <a:pPr lvl="1"/>
            <a:r>
              <a:rPr lang="en-US" dirty="0"/>
              <a:t>The specific number of these "overhead cycles" depends on the internal CPU architecture. </a:t>
            </a:r>
          </a:p>
          <a:p>
            <a:pPr lvl="1"/>
            <a:r>
              <a:rPr lang="en-US" dirty="0"/>
              <a:t>Depending on the exact operation these kinds of events can take a few hundred up to a few thousand CPU cycles! </a:t>
            </a:r>
          </a:p>
          <a:p>
            <a:r>
              <a:rPr lang="en-US" dirty="0"/>
              <a:t>The VM/VMM roundtrip of hardware virtualization is a heavy event </a:t>
            </a:r>
          </a:p>
          <a:p>
            <a:pPr lvl="1"/>
            <a:r>
              <a:rPr lang="en-US" dirty="0"/>
              <a:t>When CPU has to handle complex operations such as system calls the </a:t>
            </a:r>
            <a:r>
              <a:rPr lang="en-US" dirty="0" err="1"/>
              <a:t>VMexit</a:t>
            </a:r>
            <a:r>
              <a:rPr lang="en-US" dirty="0"/>
              <a:t>/</a:t>
            </a:r>
            <a:r>
              <a:rPr lang="en-US" dirty="0" err="1"/>
              <a:t>VMentry</a:t>
            </a:r>
            <a:r>
              <a:rPr lang="en-US" dirty="0"/>
              <a:t> switching penalty has little impact. </a:t>
            </a:r>
          </a:p>
          <a:p>
            <a:pPr lvl="1"/>
            <a:r>
              <a:rPr lang="en-US" dirty="0"/>
              <a:t>If the actual operation that the VMM has to intercept and emulate is rather simple, the overhead of switching to VMM is huge!</a:t>
            </a:r>
          </a:p>
          <a:p>
            <a:pPr lvl="2"/>
            <a:r>
              <a:rPr lang="en-US" dirty="0"/>
              <a:t> Simple operations such as creating processes, context switches, small page table updates</a:t>
            </a:r>
          </a:p>
        </p:txBody>
      </p:sp>
    </p:spTree>
    <p:extLst>
      <p:ext uri="{BB962C8B-B14F-4D97-AF65-F5344CB8AC3E}">
        <p14:creationId xmlns:p14="http://schemas.microsoft.com/office/powerpoint/2010/main" val="231550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a:t>
            </a:r>
          </a:p>
        </p:txBody>
      </p:sp>
      <p:sp>
        <p:nvSpPr>
          <p:cNvPr id="3" name="Content Placeholder 2"/>
          <p:cNvSpPr>
            <a:spLocks noGrp="1"/>
          </p:cNvSpPr>
          <p:nvPr>
            <p:ph idx="1"/>
          </p:nvPr>
        </p:nvSpPr>
        <p:spPr/>
        <p:txBody>
          <a:bodyPr>
            <a:normAutofit/>
          </a:bodyPr>
          <a:lstStyle/>
          <a:p>
            <a:r>
              <a:rPr lang="en-US" dirty="0"/>
              <a:t>To create several virtual servers on one physical machine we need a hypervisor or  Virtual Machine Monitor (VMM). </a:t>
            </a:r>
          </a:p>
          <a:p>
            <a:pPr lvl="1"/>
            <a:r>
              <a:rPr lang="en-US" dirty="0"/>
              <a:t>The most important role is to arbitrate the access to the underlying hardware, so that guest OSes can share the machine. </a:t>
            </a:r>
          </a:p>
          <a:p>
            <a:pPr lvl="1"/>
            <a:r>
              <a:rPr lang="en-US" dirty="0"/>
              <a:t>VMM manages virtual machines (Guest OS + applications) like an OS manages processes and threads. </a:t>
            </a:r>
          </a:p>
          <a:p>
            <a:r>
              <a:rPr lang="en-US" dirty="0"/>
              <a:t>Most modern operating system work with two modes: 1 or 0 </a:t>
            </a:r>
          </a:p>
          <a:p>
            <a:pPr lvl="1"/>
            <a:r>
              <a:rPr lang="en-US" dirty="0"/>
              <a:t>kernel mode: allowed to run almost any CPU instructions, including "privileged" instructions that deal with interrupts, memory management… </a:t>
            </a:r>
          </a:p>
          <a:p>
            <a:pPr lvl="1"/>
            <a:r>
              <a:rPr lang="en-US" dirty="0"/>
              <a:t>user mode: allows only instructions that are necessary to calculate and process data, applications running in this mode can only make use of the hardware by asking the kernel to do some work (a system call).</a:t>
            </a:r>
          </a:p>
        </p:txBody>
      </p:sp>
    </p:spTree>
    <p:extLst>
      <p:ext uri="{BB962C8B-B14F-4D97-AF65-F5344CB8AC3E}">
        <p14:creationId xmlns:p14="http://schemas.microsoft.com/office/powerpoint/2010/main" val="370156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27016" y="365125"/>
            <a:ext cx="9279113" cy="6424920"/>
          </a:xfrm>
          <a:prstGeom prst="rect">
            <a:avLst/>
          </a:prstGeom>
        </p:spPr>
      </p:pic>
    </p:spTree>
    <p:extLst>
      <p:ext uri="{BB962C8B-B14F-4D97-AF65-F5344CB8AC3E}">
        <p14:creationId xmlns:p14="http://schemas.microsoft.com/office/powerpoint/2010/main" val="16581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The first classification discriminates against the service or entity that is being emulated </a:t>
            </a:r>
          </a:p>
          <a:p>
            <a:pPr marL="457200" indent="-457200">
              <a:buFont typeface="+mj-lt"/>
              <a:buAutoNum type="arabicPeriod"/>
            </a:pPr>
            <a:r>
              <a:rPr lang="en-US" dirty="0"/>
              <a:t>Virtualization is mainly used to emulate execution environments, storage and networks</a:t>
            </a:r>
          </a:p>
          <a:p>
            <a:pPr marL="457200" indent="-457200">
              <a:buFont typeface="+mj-lt"/>
              <a:buAutoNum type="arabicPeriod"/>
            </a:pPr>
            <a:r>
              <a:rPr lang="en-US" dirty="0"/>
              <a:t>Execution virtualization is the oldest, most popular</a:t>
            </a:r>
          </a:p>
          <a:p>
            <a:pPr marL="457200" indent="-457200">
              <a:buFont typeface="+mj-lt"/>
              <a:buAutoNum type="arabicPeriod"/>
            </a:pPr>
            <a:r>
              <a:rPr lang="en-US" dirty="0"/>
              <a:t>Two major categories: Process level, System level</a:t>
            </a:r>
          </a:p>
          <a:p>
            <a:pPr marL="457200" indent="-457200">
              <a:buFont typeface="+mj-lt"/>
              <a:buAutoNum type="arabicPeriod"/>
            </a:pPr>
            <a:r>
              <a:rPr lang="en-US" dirty="0"/>
              <a:t>Process level techniques - on top of existing OS which has full control of the hardware</a:t>
            </a:r>
          </a:p>
          <a:p>
            <a:pPr marL="457200" indent="-457200">
              <a:buFont typeface="+mj-lt"/>
              <a:buAutoNum type="arabicPeriod"/>
            </a:pPr>
            <a:r>
              <a:rPr lang="en-US" dirty="0"/>
              <a:t>System level- Directly on hardware and require minimum support from existing OS</a:t>
            </a:r>
          </a:p>
        </p:txBody>
      </p:sp>
    </p:spTree>
    <p:extLst>
      <p:ext uri="{BB962C8B-B14F-4D97-AF65-F5344CB8AC3E}">
        <p14:creationId xmlns:p14="http://schemas.microsoft.com/office/powerpoint/2010/main" val="291685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1)Execution Virtualization</a:t>
            </a:r>
          </a:p>
        </p:txBody>
      </p:sp>
      <p:sp>
        <p:nvSpPr>
          <p:cNvPr id="3" name="Content Placeholder 2"/>
          <p:cNvSpPr>
            <a:spLocks noGrp="1"/>
          </p:cNvSpPr>
          <p:nvPr>
            <p:ph idx="1"/>
          </p:nvPr>
        </p:nvSpPr>
        <p:spPr/>
        <p:txBody>
          <a:bodyPr/>
          <a:lstStyle/>
          <a:p>
            <a:r>
              <a:rPr lang="en-US" dirty="0"/>
              <a:t>Includes all techniques whose aim is to emulate an execution environment that is separate from the one hosting virtualization layer:</a:t>
            </a:r>
          </a:p>
          <a:p>
            <a:r>
              <a:rPr lang="en-US" dirty="0"/>
              <a:t>1.Machine Reference Model -Virtualizing an execution environment at different levels of the computing stack requires a reference model - Virtualization technique replaces one of the layers and intercept the calls directed towards it</a:t>
            </a:r>
          </a:p>
        </p:txBody>
      </p:sp>
    </p:spTree>
    <p:extLst>
      <p:ext uri="{BB962C8B-B14F-4D97-AF65-F5344CB8AC3E}">
        <p14:creationId xmlns:p14="http://schemas.microsoft.com/office/powerpoint/2010/main" val="299374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Hardware is expressed in terms of Instruction set Architecture(ISA) that defines instruction set for processor, registers, memory. </a:t>
            </a:r>
          </a:p>
          <a:p>
            <a:r>
              <a:rPr lang="en-US" dirty="0"/>
              <a:t>ISA is an interface between hardware and software and it is important for OS developer (System ISA) </a:t>
            </a:r>
          </a:p>
          <a:p>
            <a:r>
              <a:rPr lang="en-US" dirty="0"/>
              <a:t>Developers of applications that manage underlying hardware(User ISA)</a:t>
            </a:r>
          </a:p>
          <a:p>
            <a:r>
              <a:rPr lang="en-US" dirty="0"/>
              <a:t>The Application Binary Interface(ABI) separates the operating system layer from the applications and libraries managed by OS </a:t>
            </a:r>
          </a:p>
          <a:p>
            <a:r>
              <a:rPr lang="en-US" dirty="0"/>
              <a:t>ABI covers details such as low-level data types, alignment and defines format for executable program </a:t>
            </a:r>
          </a:p>
          <a:p>
            <a:r>
              <a:rPr lang="en-US" dirty="0"/>
              <a:t>This interface allows portability of applications and libraries across OS that implement the same ABI</a:t>
            </a:r>
          </a:p>
        </p:txBody>
      </p:sp>
    </p:spTree>
    <p:extLst>
      <p:ext uri="{BB962C8B-B14F-4D97-AF65-F5344CB8AC3E}">
        <p14:creationId xmlns:p14="http://schemas.microsoft.com/office/powerpoint/2010/main" val="23341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Virtualization in Cloud Computing and Types</a:t>
            </a:r>
            <a:endParaRPr>
              <a:latin typeface="Times New Roman"/>
              <a:ea typeface="Times New Roman"/>
              <a:cs typeface="Times New Roman"/>
              <a:sym typeface="Times New Roman"/>
            </a:endParaRPr>
          </a:p>
        </p:txBody>
      </p:sp>
      <p:sp>
        <p:nvSpPr>
          <p:cNvPr id="379" name="Google Shape;379;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Virtualization is a technique of how to separate a service from the underlying physical delivery of that service. </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It is the process of creating a virtual version of something like computer hardware. </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It was initially developed during the mainframe era. It involves using specialized software to create a virtual or software-created version of a computing resource rather than the actual version of the same resource. </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With the help of Virtualization, multiple operating systems and applications can run on same machine and its same hardware at the same time, increasing the utilization and flexibility of hardware. </a:t>
            </a:r>
            <a:endParaRPr dirty="0">
              <a:latin typeface="Times New Roman"/>
              <a:ea typeface="Times New Roman"/>
              <a:cs typeface="Times New Roman"/>
              <a:sym typeface="Times New Roman"/>
            </a:endParaRPr>
          </a:p>
        </p:txBody>
      </p:sp>
      <p:sp>
        <p:nvSpPr>
          <p:cNvPr id="380" name="Google Shape;38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75030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Highest level of abstraction is represented by Application Programming Interface(API) which interfaces applications to libraries and/or underlying OS </a:t>
            </a:r>
          </a:p>
          <a:p>
            <a:r>
              <a:rPr lang="en-US" dirty="0"/>
              <a:t>Any operation to be performed in application level API,ABI and ISA are responsible to make it happen </a:t>
            </a:r>
          </a:p>
          <a:p>
            <a:r>
              <a:rPr lang="en-US" dirty="0"/>
              <a:t>High level abstraction converted into machine-level instructions to perform the actual operations </a:t>
            </a:r>
          </a:p>
          <a:p>
            <a:r>
              <a:rPr lang="en-US" dirty="0"/>
              <a:t>Layered approach simplifies the implementation</a:t>
            </a:r>
          </a:p>
        </p:txBody>
      </p:sp>
    </p:spTree>
    <p:extLst>
      <p:ext uri="{BB962C8B-B14F-4D97-AF65-F5344CB8AC3E}">
        <p14:creationId xmlns:p14="http://schemas.microsoft.com/office/powerpoint/2010/main" val="3479623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047410" y="618186"/>
            <a:ext cx="8278251" cy="5584535"/>
          </a:xfrm>
          <a:prstGeom prst="rect">
            <a:avLst/>
          </a:prstGeom>
        </p:spPr>
      </p:pic>
    </p:spTree>
    <p:extLst>
      <p:ext uri="{BB962C8B-B14F-4D97-AF65-F5344CB8AC3E}">
        <p14:creationId xmlns:p14="http://schemas.microsoft.com/office/powerpoint/2010/main" val="2025053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•Instruction set exposed by hardware is divided into different security classes which define who can operate with them </a:t>
            </a:r>
          </a:p>
          <a:p>
            <a:r>
              <a:rPr lang="en-US" dirty="0"/>
              <a:t>First distinction between privileged and non-privileged instructions </a:t>
            </a:r>
          </a:p>
          <a:p>
            <a:pPr lvl="1"/>
            <a:r>
              <a:rPr lang="en-US" dirty="0"/>
              <a:t>Non-privileged instructions - Those instructions that can be used without interfering with other tasks because they do not access shared resources </a:t>
            </a:r>
          </a:p>
          <a:p>
            <a:pPr lvl="1"/>
            <a:r>
              <a:rPr lang="en-US" dirty="0"/>
              <a:t>Ex: all floating ,fixed point, arithmetic instructions</a:t>
            </a:r>
          </a:p>
          <a:p>
            <a:pPr lvl="1"/>
            <a:r>
              <a:rPr lang="en-US" dirty="0"/>
              <a:t>Privileged Instructions - Those executed under specific restrictions and used for sensitive operations which expose(behavior sensitive) or modify(control sensitive)</a:t>
            </a:r>
          </a:p>
          <a:p>
            <a:pPr lvl="1"/>
            <a:r>
              <a:rPr lang="en-US" dirty="0"/>
              <a:t>Ex: Behavior sensitive instructions are those that operate on I/O, Control sensitive instructions alter the state of CPU registers</a:t>
            </a:r>
          </a:p>
        </p:txBody>
      </p:sp>
    </p:spTree>
    <p:extLst>
      <p:ext uri="{BB962C8B-B14F-4D97-AF65-F5344CB8AC3E}">
        <p14:creationId xmlns:p14="http://schemas.microsoft.com/office/powerpoint/2010/main" val="2937953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Protection ring - Wikipedi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39860" y="1846263"/>
            <a:ext cx="5572606"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221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yber Centre data centre virtualization report: Best practices for data  centre virtualization (ITSP.70.010) - Canadian Centre for Cyber Security"/>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12411" y="1846263"/>
            <a:ext cx="7627504"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974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6" name="Picture 4" descr="Paravirtualization - an overview | ScienceDirect Topic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9915" y="631065"/>
            <a:ext cx="8792169" cy="521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930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What is x86 Architecture?</a:t>
            </a:r>
          </a:p>
          <a:p>
            <a:r>
              <a:rPr lang="en-US" dirty="0"/>
              <a:t>The x86 is an instruction set architecture (ISA) family for computer processors, developed by the Intel Corporation. They define the way how a processor manages and executes various instructions from the operating system and application programs. The "x" in x86 denotes the version of ISA.</a:t>
            </a:r>
          </a:p>
          <a:p>
            <a:r>
              <a:rPr lang="en-US" dirty="0"/>
              <a:t>The x86 architecture was designed in 1978. It is based on Intel's 8086 and 8088 microprocessors. Gradually it grew from 16-bit instructions set for 16-bit processors to 32-bit instruction sets. Owing to its capability of running almost any type of computer from PCs to Supercomputers, various other microprocessor manufacturers have adopted it.</a:t>
            </a:r>
          </a:p>
          <a:p>
            <a:endParaRPr lang="en-US" dirty="0"/>
          </a:p>
        </p:txBody>
      </p:sp>
    </p:spTree>
    <p:extLst>
      <p:ext uri="{BB962C8B-B14F-4D97-AF65-F5344CB8AC3E}">
        <p14:creationId xmlns:p14="http://schemas.microsoft.com/office/powerpoint/2010/main" val="1671738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x64 architecture?</a:t>
            </a:r>
          </a:p>
        </p:txBody>
      </p:sp>
      <p:sp>
        <p:nvSpPr>
          <p:cNvPr id="3" name="Content Placeholder 2"/>
          <p:cNvSpPr>
            <a:spLocks noGrp="1"/>
          </p:cNvSpPr>
          <p:nvPr>
            <p:ph idx="1"/>
          </p:nvPr>
        </p:nvSpPr>
        <p:spPr/>
        <p:txBody>
          <a:bodyPr/>
          <a:lstStyle/>
          <a:p>
            <a:r>
              <a:rPr lang="en-US" dirty="0"/>
              <a:t>Similar to the x86, the x64, which is also called "x86-64" ( meaning x86-based 64-bit) is also a family of instruction set architecture for computer processors. But, x64 has 64-bit CPUs and an operating system rather than the 32-bit system which belongs to x86. It is officially known as Intel 64 and AMD 64 respectively from its manufacturers.</a:t>
            </a:r>
          </a:p>
          <a:p>
            <a:r>
              <a:rPr lang="en-US" dirty="0"/>
              <a:t>When first designed, it was called x86-64. More precisely x64 is the architecture name for the extension to the x86 instruction set that enables 64-bit code.</a:t>
            </a:r>
          </a:p>
          <a:p>
            <a:endParaRPr lang="en-US" dirty="0"/>
          </a:p>
        </p:txBody>
      </p:sp>
    </p:spTree>
    <p:extLst>
      <p:ext uri="{BB962C8B-B14F-4D97-AF65-F5344CB8AC3E}">
        <p14:creationId xmlns:p14="http://schemas.microsoft.com/office/powerpoint/2010/main" val="2569149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x86</a:t>
            </a:r>
          </a:p>
        </p:txBody>
      </p:sp>
      <p:sp>
        <p:nvSpPr>
          <p:cNvPr id="3" name="Content Placeholder 2"/>
          <p:cNvSpPr>
            <a:spLocks noGrp="1"/>
          </p:cNvSpPr>
          <p:nvPr>
            <p:ph idx="1"/>
          </p:nvPr>
        </p:nvSpPr>
        <p:spPr/>
        <p:txBody>
          <a:bodyPr/>
          <a:lstStyle/>
          <a:p>
            <a:r>
              <a:rPr lang="en-US" dirty="0"/>
              <a:t>It uses Complex Instruction set computing Architecture (CISC).</a:t>
            </a:r>
          </a:p>
          <a:p>
            <a:r>
              <a:rPr lang="en-US" dirty="0"/>
              <a:t>It executes complex instruction at a time and takes more than a cycle.</a:t>
            </a:r>
          </a:p>
          <a:p>
            <a:r>
              <a:rPr lang="en-US" dirty="0"/>
              <a:t>It uses the Hardware approach to optimize systems performance.</a:t>
            </a:r>
          </a:p>
          <a:p>
            <a:r>
              <a:rPr lang="en-US" dirty="0"/>
              <a:t>It uses more registers and less memory.</a:t>
            </a:r>
          </a:p>
          <a:p>
            <a:r>
              <a:rPr lang="en-US" dirty="0"/>
              <a:t>It is less pipelined.</a:t>
            </a:r>
          </a:p>
          <a:p>
            <a:r>
              <a:rPr lang="en-US" dirty="0"/>
              <a:t>It is designed to handle complex addresses.</a:t>
            </a:r>
          </a:p>
          <a:p>
            <a:endParaRPr lang="en-US" dirty="0"/>
          </a:p>
        </p:txBody>
      </p:sp>
    </p:spTree>
    <p:extLst>
      <p:ext uri="{BB962C8B-B14F-4D97-AF65-F5344CB8AC3E}">
        <p14:creationId xmlns:p14="http://schemas.microsoft.com/office/powerpoint/2010/main" val="3510524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x64</a:t>
            </a:r>
          </a:p>
        </p:txBody>
      </p:sp>
      <p:sp>
        <p:nvSpPr>
          <p:cNvPr id="3" name="Content Placeholder 2"/>
          <p:cNvSpPr>
            <a:spLocks noGrp="1"/>
          </p:cNvSpPr>
          <p:nvPr>
            <p:ph idx="1"/>
          </p:nvPr>
        </p:nvSpPr>
        <p:spPr/>
        <p:txBody>
          <a:bodyPr>
            <a:normAutofit/>
          </a:bodyPr>
          <a:lstStyle/>
          <a:p>
            <a:r>
              <a:rPr lang="en-US" dirty="0"/>
              <a:t>It has 64-bit integer capability.</a:t>
            </a:r>
          </a:p>
          <a:p>
            <a:r>
              <a:rPr lang="en-US" dirty="0"/>
              <a:t>It has a larger virtual address space, app. 256 </a:t>
            </a:r>
            <a:r>
              <a:rPr lang="en-US" dirty="0" err="1"/>
              <a:t>TiB</a:t>
            </a:r>
            <a:r>
              <a:rPr lang="en-US" dirty="0"/>
              <a:t> of it. which can be raised to 16 </a:t>
            </a:r>
            <a:r>
              <a:rPr lang="en-US" dirty="0" err="1"/>
              <a:t>EiB</a:t>
            </a:r>
            <a:r>
              <a:rPr lang="en-US" dirty="0"/>
              <a:t> in the future.</a:t>
            </a:r>
          </a:p>
          <a:p>
            <a:r>
              <a:rPr lang="en-US" dirty="0"/>
              <a:t>Very large files can be operated on by mapping the entire file into the process's address space.</a:t>
            </a:r>
          </a:p>
          <a:p>
            <a:r>
              <a:rPr lang="en-US" dirty="0"/>
              <a:t>It also has a larger physical address space, which can address up to 256 </a:t>
            </a:r>
            <a:r>
              <a:rPr lang="en-US" dirty="0" err="1"/>
              <a:t>TiB</a:t>
            </a:r>
            <a:r>
              <a:rPr lang="en-US" dirty="0"/>
              <a:t> of RAM, which could be extended to 4 </a:t>
            </a:r>
            <a:r>
              <a:rPr lang="en-US" dirty="0" err="1"/>
              <a:t>PiB</a:t>
            </a:r>
            <a:r>
              <a:rPr lang="en-US" dirty="0"/>
              <a:t> in the future.</a:t>
            </a:r>
          </a:p>
          <a:p>
            <a:r>
              <a:rPr lang="en-US" dirty="0"/>
              <a:t>Instructions can reference data relative to the instruction pointer, making the code position-independent, which when used in shared libraries, load more efficiently in the runtime.</a:t>
            </a:r>
          </a:p>
          <a:p>
            <a:endParaRPr lang="en-US" dirty="0"/>
          </a:p>
        </p:txBody>
      </p:sp>
    </p:spTree>
    <p:extLst>
      <p:ext uri="{BB962C8B-B14F-4D97-AF65-F5344CB8AC3E}">
        <p14:creationId xmlns:p14="http://schemas.microsoft.com/office/powerpoint/2010/main" val="44868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386" name="Google Shape;386;p39"/>
          <p:cNvPicPr preferRelativeResize="0"/>
          <p:nvPr/>
        </p:nvPicPr>
        <p:blipFill rotWithShape="1">
          <a:blip r:embed="rId3">
            <a:alphaModFix/>
          </a:blip>
          <a:srcRect/>
          <a:stretch/>
        </p:blipFill>
        <p:spPr>
          <a:xfrm>
            <a:off x="2793626" y="546847"/>
            <a:ext cx="5946961" cy="5946961"/>
          </a:xfrm>
          <a:prstGeom prst="rect">
            <a:avLst/>
          </a:prstGeom>
          <a:noFill/>
          <a:ln>
            <a:noFill/>
          </a:ln>
        </p:spPr>
      </p:pic>
    </p:spTree>
    <p:extLst>
      <p:ext uri="{BB962C8B-B14F-4D97-AF65-F5344CB8AC3E}">
        <p14:creationId xmlns:p14="http://schemas.microsoft.com/office/powerpoint/2010/main" val="4138449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x86</a:t>
            </a:r>
          </a:p>
        </p:txBody>
      </p:sp>
      <p:sp>
        <p:nvSpPr>
          <p:cNvPr id="3" name="Content Placeholder 2"/>
          <p:cNvSpPr>
            <a:spLocks noGrp="1"/>
          </p:cNvSpPr>
          <p:nvPr>
            <p:ph idx="1"/>
          </p:nvPr>
        </p:nvSpPr>
        <p:spPr/>
        <p:txBody>
          <a:bodyPr/>
          <a:lstStyle/>
          <a:p>
            <a:r>
              <a:rPr lang="en-US" dirty="0"/>
              <a:t>Most of the world's Personal Computers.</a:t>
            </a:r>
          </a:p>
          <a:p>
            <a:r>
              <a:rPr lang="en-US" dirty="0"/>
              <a:t>Laptops</a:t>
            </a:r>
          </a:p>
          <a:p>
            <a:r>
              <a:rPr lang="en-US" dirty="0"/>
              <a:t>Gaming consoles</a:t>
            </a:r>
          </a:p>
          <a:p>
            <a:r>
              <a:rPr lang="en-US" dirty="0"/>
              <a:t>Intensive Workstations</a:t>
            </a:r>
          </a:p>
          <a:p>
            <a:r>
              <a:rPr lang="en-US" dirty="0"/>
              <a:t>Cloud Computing segments</a:t>
            </a:r>
          </a:p>
          <a:p>
            <a:endParaRPr lang="en-US" dirty="0"/>
          </a:p>
        </p:txBody>
      </p:sp>
    </p:spTree>
    <p:extLst>
      <p:ext uri="{BB962C8B-B14F-4D97-AF65-F5344CB8AC3E}">
        <p14:creationId xmlns:p14="http://schemas.microsoft.com/office/powerpoint/2010/main" val="3792446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x64</a:t>
            </a:r>
          </a:p>
        </p:txBody>
      </p:sp>
      <p:sp>
        <p:nvSpPr>
          <p:cNvPr id="3" name="Content Placeholder 2"/>
          <p:cNvSpPr>
            <a:spLocks noGrp="1"/>
          </p:cNvSpPr>
          <p:nvPr>
            <p:ph idx="1"/>
          </p:nvPr>
        </p:nvSpPr>
        <p:spPr/>
        <p:txBody>
          <a:bodyPr/>
          <a:lstStyle/>
          <a:p>
            <a:r>
              <a:rPr lang="en-US" dirty="0"/>
              <a:t>Mobile Processors</a:t>
            </a:r>
          </a:p>
          <a:p>
            <a:r>
              <a:rPr lang="en-US" dirty="0"/>
              <a:t>Supercomputers</a:t>
            </a:r>
          </a:p>
          <a:p>
            <a:r>
              <a:rPr lang="en-US" dirty="0"/>
              <a:t>Many popular operating systems</a:t>
            </a:r>
          </a:p>
          <a:p>
            <a:r>
              <a:rPr lang="en-US" dirty="0"/>
              <a:t>Video games consoles</a:t>
            </a:r>
          </a:p>
          <a:p>
            <a:r>
              <a:rPr lang="en-US" dirty="0"/>
              <a:t>Virtualization technologies</a:t>
            </a:r>
          </a:p>
          <a:p>
            <a:endParaRPr lang="en-US" dirty="0"/>
          </a:p>
        </p:txBody>
      </p:sp>
    </p:spTree>
    <p:extLst>
      <p:ext uri="{BB962C8B-B14F-4D97-AF65-F5344CB8AC3E}">
        <p14:creationId xmlns:p14="http://schemas.microsoft.com/office/powerpoint/2010/main" val="470778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580" y="-361097"/>
            <a:ext cx="10058400" cy="1450757"/>
          </a:xfrm>
        </p:spPr>
        <p:txBody>
          <a:bodyPr/>
          <a:lstStyle/>
          <a:p>
            <a:r>
              <a:rPr lang="en-US" dirty="0"/>
              <a:t>Assignment</a:t>
            </a:r>
          </a:p>
        </p:txBody>
      </p:sp>
      <p:sp>
        <p:nvSpPr>
          <p:cNvPr id="3" name="Content Placeholder 2"/>
          <p:cNvSpPr>
            <a:spLocks noGrp="1"/>
          </p:cNvSpPr>
          <p:nvPr>
            <p:ph idx="1"/>
          </p:nvPr>
        </p:nvSpPr>
        <p:spPr>
          <a:xfrm>
            <a:off x="906780" y="1089660"/>
            <a:ext cx="10058400" cy="4023360"/>
          </a:xfrm>
        </p:spPr>
        <p:txBody>
          <a:bodyPr>
            <a:normAutofit fontScale="70000" lnSpcReduction="20000"/>
          </a:bodyPr>
          <a:lstStyle/>
          <a:p>
            <a:pPr marL="457200" indent="-457200">
              <a:buFont typeface="+mj-lt"/>
              <a:buAutoNum type="arabicPeriod"/>
            </a:pPr>
            <a:r>
              <a:rPr lang="en-US" dirty="0"/>
              <a:t>Difference between a virtual machine and container?</a:t>
            </a:r>
          </a:p>
          <a:p>
            <a:pPr marL="457200" indent="-457200">
              <a:buFont typeface="+mj-lt"/>
              <a:buAutoNum type="arabicPeriod"/>
            </a:pPr>
            <a:r>
              <a:rPr lang="en-US" dirty="0"/>
              <a:t>Containerization vs Virtualization</a:t>
            </a:r>
          </a:p>
          <a:p>
            <a:pPr marL="457200" indent="-457200">
              <a:buFont typeface="+mj-lt"/>
              <a:buAutoNum type="arabicPeriod"/>
            </a:pPr>
            <a:endParaRPr lang="en-US" dirty="0"/>
          </a:p>
          <a:p>
            <a:pPr marL="228600" lvl="0" indent="-228600">
              <a:spcBef>
                <a:spcPts val="0"/>
              </a:spcBef>
              <a:spcAft>
                <a:spcPts val="0"/>
              </a:spcAft>
              <a:buClr>
                <a:schemeClr val="dk1"/>
              </a:buClr>
              <a:buChar char="•"/>
            </a:pPr>
            <a:r>
              <a:rPr lang="en-US" dirty="0">
                <a:latin typeface="Times New Roman"/>
                <a:ea typeface="Times New Roman"/>
                <a:cs typeface="Times New Roman"/>
                <a:sym typeface="Times New Roman"/>
              </a:rPr>
              <a:t>Case study on Distributed Systems, </a:t>
            </a:r>
          </a:p>
          <a:p>
            <a:pPr marL="228600" lvl="0" indent="-228600">
              <a:spcBef>
                <a:spcPts val="1000"/>
              </a:spcBef>
              <a:spcAft>
                <a:spcPts val="0"/>
              </a:spcAft>
              <a:buClr>
                <a:schemeClr val="dk1"/>
              </a:buClr>
              <a:buChar char="•"/>
            </a:pPr>
            <a:r>
              <a:rPr lang="en-US" dirty="0">
                <a:latin typeface="Times New Roman"/>
                <a:ea typeface="Times New Roman"/>
                <a:cs typeface="Times New Roman"/>
                <a:sym typeface="Times New Roman"/>
              </a:rPr>
              <a:t>Case study on Virtualization, </a:t>
            </a:r>
          </a:p>
          <a:p>
            <a:pPr marL="228600" lvl="0" indent="-228600">
              <a:spcBef>
                <a:spcPts val="1000"/>
              </a:spcBef>
              <a:spcAft>
                <a:spcPts val="0"/>
              </a:spcAft>
              <a:buClr>
                <a:schemeClr val="dk1"/>
              </a:buClr>
              <a:buChar char="•"/>
            </a:pPr>
            <a:r>
              <a:rPr lang="en-US" dirty="0">
                <a:latin typeface="Times New Roman"/>
                <a:ea typeface="Times New Roman"/>
                <a:cs typeface="Times New Roman"/>
                <a:sym typeface="Times New Roman"/>
              </a:rPr>
              <a:t>Case study on Web 2.0, </a:t>
            </a:r>
          </a:p>
          <a:p>
            <a:pPr marL="228600" lvl="0" indent="-228600">
              <a:spcBef>
                <a:spcPts val="1000"/>
              </a:spcBef>
              <a:spcAft>
                <a:spcPts val="0"/>
              </a:spcAft>
              <a:buClr>
                <a:schemeClr val="dk1"/>
              </a:buClr>
              <a:buChar char="•"/>
            </a:pPr>
            <a:r>
              <a:rPr lang="en-US" dirty="0">
                <a:latin typeface="Times New Roman"/>
                <a:ea typeface="Times New Roman"/>
                <a:cs typeface="Times New Roman"/>
                <a:sym typeface="Times New Roman"/>
              </a:rPr>
              <a:t>Case study on Service-Oriented Computing, </a:t>
            </a:r>
          </a:p>
          <a:p>
            <a:pPr marL="228600" lvl="0" indent="-228600">
              <a:spcBef>
                <a:spcPts val="1000"/>
              </a:spcBef>
              <a:spcAft>
                <a:spcPts val="0"/>
              </a:spcAft>
              <a:buClr>
                <a:schemeClr val="dk1"/>
              </a:buClr>
              <a:buChar char="•"/>
            </a:pPr>
            <a:r>
              <a:rPr lang="en-US" dirty="0">
                <a:latin typeface="Times New Roman"/>
                <a:ea typeface="Times New Roman"/>
                <a:cs typeface="Times New Roman"/>
                <a:sym typeface="Times New Roman"/>
              </a:rPr>
              <a:t>Case study on Utility-Oriented Computing, </a:t>
            </a:r>
          </a:p>
          <a:p>
            <a:pPr marL="228600" lvl="0" indent="-228600">
              <a:spcBef>
                <a:spcPts val="1000"/>
              </a:spcBef>
              <a:spcAft>
                <a:spcPts val="0"/>
              </a:spcAft>
              <a:buClr>
                <a:schemeClr val="dk1"/>
              </a:buClr>
              <a:buChar char="•"/>
            </a:pPr>
            <a:r>
              <a:rPr lang="en-US" dirty="0">
                <a:latin typeface="Times New Roman"/>
                <a:ea typeface="Times New Roman"/>
                <a:cs typeface="Times New Roman"/>
                <a:sym typeface="Times New Roman"/>
              </a:rPr>
              <a:t>Case study on Amazon Web Services (AWS), </a:t>
            </a:r>
          </a:p>
          <a:p>
            <a:pPr marL="228600" lvl="0" indent="-228600">
              <a:spcBef>
                <a:spcPts val="1000"/>
              </a:spcBef>
              <a:spcAft>
                <a:spcPts val="0"/>
              </a:spcAft>
              <a:buClr>
                <a:schemeClr val="dk1"/>
              </a:buClr>
              <a:buChar char="•"/>
            </a:pPr>
            <a:r>
              <a:rPr lang="en-US" dirty="0">
                <a:latin typeface="Times New Roman"/>
                <a:ea typeface="Times New Roman"/>
                <a:cs typeface="Times New Roman"/>
                <a:sym typeface="Times New Roman"/>
              </a:rPr>
              <a:t>Case study on Google </a:t>
            </a:r>
            <a:r>
              <a:rPr lang="en-US" dirty="0" err="1">
                <a:latin typeface="Times New Roman"/>
                <a:ea typeface="Times New Roman"/>
                <a:cs typeface="Times New Roman"/>
                <a:sym typeface="Times New Roman"/>
              </a:rPr>
              <a:t>AppEngine</a:t>
            </a:r>
            <a:r>
              <a:rPr lang="en-US" dirty="0">
                <a:latin typeface="Times New Roman"/>
                <a:ea typeface="Times New Roman"/>
                <a:cs typeface="Times New Roman"/>
                <a:sym typeface="Times New Roman"/>
              </a:rPr>
              <a:t>, </a:t>
            </a:r>
          </a:p>
          <a:p>
            <a:pPr marL="228600" lvl="0" indent="-228600">
              <a:spcBef>
                <a:spcPts val="1000"/>
              </a:spcBef>
              <a:spcAft>
                <a:spcPts val="0"/>
              </a:spcAft>
              <a:buClr>
                <a:schemeClr val="dk1"/>
              </a:buClr>
              <a:buChar char="•"/>
            </a:pPr>
            <a:r>
              <a:rPr lang="en-US" dirty="0">
                <a:latin typeface="Times New Roman"/>
                <a:ea typeface="Times New Roman"/>
                <a:cs typeface="Times New Roman"/>
                <a:sym typeface="Times New Roman"/>
              </a:rPr>
              <a:t>Case study on Microsoft Azure, </a:t>
            </a:r>
          </a:p>
          <a:p>
            <a:pPr marL="228600" lvl="0" indent="-228600">
              <a:spcBef>
                <a:spcPts val="1000"/>
              </a:spcBef>
              <a:spcAft>
                <a:spcPts val="0"/>
              </a:spcAft>
              <a:buClr>
                <a:schemeClr val="dk1"/>
              </a:buClr>
              <a:buChar char="•"/>
            </a:pPr>
            <a:r>
              <a:rPr lang="en-US" dirty="0">
                <a:latin typeface="Times New Roman"/>
                <a:ea typeface="Times New Roman"/>
                <a:cs typeface="Times New Roman"/>
                <a:sym typeface="Times New Roman"/>
              </a:rPr>
              <a:t>Case study on Hadoop, </a:t>
            </a:r>
          </a:p>
          <a:p>
            <a:pPr marL="228600" lvl="0" indent="-228600">
              <a:spcBef>
                <a:spcPts val="1000"/>
              </a:spcBef>
              <a:spcAft>
                <a:spcPts val="0"/>
              </a:spcAft>
              <a:buClr>
                <a:schemeClr val="dk1"/>
              </a:buClr>
              <a:buChar char="•"/>
            </a:pPr>
            <a:r>
              <a:rPr lang="en-US" dirty="0">
                <a:latin typeface="Times New Roman"/>
                <a:ea typeface="Times New Roman"/>
                <a:cs typeface="Times New Roman"/>
                <a:sym typeface="Times New Roman"/>
              </a:rPr>
              <a:t>Case study on Force.com </a:t>
            </a:r>
            <a:endParaRPr lang="en-US" dirty="0"/>
          </a:p>
          <a:p>
            <a:pPr marL="228600" lvl="0" indent="-228600">
              <a:spcBef>
                <a:spcPts val="1000"/>
              </a:spcBef>
              <a:spcAft>
                <a:spcPts val="0"/>
              </a:spcAft>
              <a:buClr>
                <a:schemeClr val="dk1"/>
              </a:buClr>
              <a:buChar char="•"/>
            </a:pPr>
            <a:r>
              <a:rPr lang="en-US" dirty="0">
                <a:latin typeface="Times New Roman"/>
                <a:ea typeface="Times New Roman"/>
                <a:cs typeface="Times New Roman"/>
                <a:sym typeface="Times New Roman"/>
              </a:rPr>
              <a:t>Case study on Salesforce.com</a:t>
            </a:r>
          </a:p>
          <a:p>
            <a:pPr marL="457200" indent="-457200">
              <a:buFont typeface="+mj-lt"/>
              <a:buAutoNum type="arabicPeriod"/>
            </a:pPr>
            <a:endParaRPr lang="en-US" dirty="0"/>
          </a:p>
        </p:txBody>
      </p:sp>
    </p:spTree>
    <p:extLst>
      <p:ext uri="{BB962C8B-B14F-4D97-AF65-F5344CB8AC3E}">
        <p14:creationId xmlns:p14="http://schemas.microsoft.com/office/powerpoint/2010/main" val="2524866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Hypervisor</a:t>
            </a:r>
            <a:endParaRPr>
              <a:latin typeface="Times New Roman"/>
              <a:ea typeface="Times New Roman"/>
              <a:cs typeface="Times New Roman"/>
              <a:sym typeface="Times New Roman"/>
            </a:endParaRPr>
          </a:p>
        </p:txBody>
      </p:sp>
      <p:sp>
        <p:nvSpPr>
          <p:cNvPr id="477" name="Google Shape;477;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Times New Roman"/>
                <a:ea typeface="Times New Roman"/>
                <a:cs typeface="Times New Roman"/>
                <a:sym typeface="Times New Roman"/>
              </a:rPr>
              <a:t>A hypervisor is a form of virtualization software used in Cloud hosting to divide and allocate the resources on various pieces of hardware. </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The program which provides partitioning, isolation or abstraction is called virtualization hypervisor. </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The hypervisor is a hardware virtualization technique that allows multiple guest operating systems (OS) to run on a single host system at the same time. </a:t>
            </a:r>
            <a:endParaRPr dirty="0"/>
          </a:p>
          <a:p>
            <a:pPr marL="228600" lvl="0" indent="-228600" algn="l" rtl="0">
              <a:lnSpc>
                <a:spcPct val="90000"/>
              </a:lnSpc>
              <a:spcBef>
                <a:spcPts val="1000"/>
              </a:spcBef>
              <a:spcAft>
                <a:spcPts val="0"/>
              </a:spcAft>
              <a:buClr>
                <a:schemeClr val="dk1"/>
              </a:buClr>
              <a:buSzPts val="2800"/>
              <a:buChar char="•"/>
            </a:pPr>
            <a:r>
              <a:rPr lang="en-US" dirty="0">
                <a:latin typeface="Times New Roman"/>
                <a:ea typeface="Times New Roman"/>
                <a:cs typeface="Times New Roman"/>
                <a:sym typeface="Times New Roman"/>
              </a:rPr>
              <a:t>A hypervisor is sometimes also called a virtual machine manager(VMM). </a:t>
            </a:r>
            <a:endParaRPr dirty="0">
              <a:latin typeface="Times New Roman"/>
              <a:ea typeface="Times New Roman"/>
              <a:cs typeface="Times New Roman"/>
              <a:sym typeface="Times New Roman"/>
            </a:endParaRPr>
          </a:p>
        </p:txBody>
      </p:sp>
      <p:sp>
        <p:nvSpPr>
          <p:cNvPr id="478" name="Google Shape;478;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33</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716858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TYPE-1 Hypervisor</a:t>
            </a:r>
            <a:endParaRPr>
              <a:latin typeface="Times New Roman"/>
              <a:ea typeface="Times New Roman"/>
              <a:cs typeface="Times New Roman"/>
              <a:sym typeface="Times New Roman"/>
            </a:endParaRPr>
          </a:p>
        </p:txBody>
      </p:sp>
      <p:sp>
        <p:nvSpPr>
          <p:cNvPr id="484" name="Google Shape;484;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hypervisor runs directly on the underlying host system. It is also known as “Native Hypervisor” or “Bare metal hypervisor”.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does not require any base server operating system. It has direct access to hardware resources. Examples of Type 1 hypervisors include VMware ESXi, Citrix XenServer and Microsoft Hyper-V hypervisor. </a:t>
            </a:r>
            <a:endParaRPr>
              <a:latin typeface="Times New Roman"/>
              <a:ea typeface="Times New Roman"/>
              <a:cs typeface="Times New Roman"/>
              <a:sym typeface="Times New Roman"/>
            </a:endParaRPr>
          </a:p>
        </p:txBody>
      </p:sp>
      <p:sp>
        <p:nvSpPr>
          <p:cNvPr id="485" name="Google Shape;485;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34</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393371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Pros &amp; Cons of Type-1 Hypervisor</a:t>
            </a:r>
            <a:endParaRPr>
              <a:latin typeface="Times New Roman"/>
              <a:ea typeface="Times New Roman"/>
              <a:cs typeface="Times New Roman"/>
              <a:sym typeface="Times New Roman"/>
            </a:endParaRPr>
          </a:p>
        </p:txBody>
      </p:sp>
      <p:sp>
        <p:nvSpPr>
          <p:cNvPr id="491" name="Google Shape;491;p5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Pros: </a:t>
            </a:r>
            <a:r>
              <a:rPr lang="en-US">
                <a:latin typeface="Times New Roman"/>
                <a:ea typeface="Times New Roman"/>
                <a:cs typeface="Times New Roman"/>
                <a:sym typeface="Times New Roman"/>
              </a:rPr>
              <a:t>Such kind of</a:t>
            </a:r>
            <a:r>
              <a:rPr lang="en-US" b="1">
                <a:latin typeface="Times New Roman"/>
                <a:ea typeface="Times New Roman"/>
                <a:cs typeface="Times New Roman"/>
                <a:sym typeface="Times New Roman"/>
              </a:rPr>
              <a:t> </a:t>
            </a:r>
            <a:r>
              <a:rPr lang="en-US">
                <a:latin typeface="Times New Roman"/>
                <a:ea typeface="Times New Roman"/>
                <a:cs typeface="Times New Roman"/>
                <a:sym typeface="Times New Roman"/>
              </a:rPr>
              <a:t>hypervisors are very efficient because they have direct access to the physical hardware resources(like Cpu, Memory, Network, Physical storage). This causes the empowerment the security because there is nothing any kind of the third party resource so that attacker couldn’t compromise with anything. </a:t>
            </a:r>
            <a:endParaRPr/>
          </a:p>
          <a:p>
            <a:pPr marL="228600" lvl="0" indent="-2286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Cons:</a:t>
            </a:r>
            <a:r>
              <a:rPr lang="en-US">
                <a:latin typeface="Times New Roman"/>
                <a:ea typeface="Times New Roman"/>
                <a:cs typeface="Times New Roman"/>
                <a:sym typeface="Times New Roman"/>
              </a:rPr>
              <a:t> One problem with Type-1 hypervisor is that they usually need a dedicated separate machine to perform its operation and to instruct different VMs and control the host hardware resources.</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492" name="Google Shape;492;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35</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577573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TYPE-2 Hypervisor</a:t>
            </a:r>
            <a:endParaRPr>
              <a:latin typeface="Times New Roman"/>
              <a:ea typeface="Times New Roman"/>
              <a:cs typeface="Times New Roman"/>
              <a:sym typeface="Times New Roman"/>
            </a:endParaRPr>
          </a:p>
        </p:txBody>
      </p:sp>
      <p:sp>
        <p:nvSpPr>
          <p:cNvPr id="498" name="Google Shape;498;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A Host operating system runs on the underlying host system. It is also known as ‘Hosted Hypervisor”.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Such kind of hypervisors doesn’t run directly over the underlying hardware rather they run as an application in a Host system(physical machine).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Basically, software installed on an operating system. Hypervisor asks the operating system to make hardware calls.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Example of Type 2 hypervisor includes VMware Player or Parallels Desktop. Hosted hypervisors are often found on endpoints like PCs.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type-2 hypervisor is are very useful for engineers, security analyst(for checking malware, or malicious source code and newly developed applications).</a:t>
            </a:r>
            <a:endParaRPr>
              <a:latin typeface="Times New Roman"/>
              <a:ea typeface="Times New Roman"/>
              <a:cs typeface="Times New Roman"/>
              <a:sym typeface="Times New Roman"/>
            </a:endParaRPr>
          </a:p>
        </p:txBody>
      </p:sp>
      <p:sp>
        <p:nvSpPr>
          <p:cNvPr id="499" name="Google Shape;499;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36</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57460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Pros &amp; Cons of Type-2 Hypervisor</a:t>
            </a:r>
            <a:endParaRPr>
              <a:latin typeface="Times New Roman"/>
              <a:ea typeface="Times New Roman"/>
              <a:cs typeface="Times New Roman"/>
              <a:sym typeface="Times New Roman"/>
            </a:endParaRPr>
          </a:p>
        </p:txBody>
      </p:sp>
      <p:sp>
        <p:nvSpPr>
          <p:cNvPr id="505" name="Google Shape;505;p5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Pros: </a:t>
            </a:r>
            <a:r>
              <a:rPr lang="en-US">
                <a:latin typeface="Times New Roman"/>
                <a:ea typeface="Times New Roman"/>
                <a:cs typeface="Times New Roman"/>
                <a:sym typeface="Times New Roman"/>
              </a:rPr>
              <a:t>Such kind of</a:t>
            </a:r>
            <a:r>
              <a:rPr lang="en-US" b="1">
                <a:latin typeface="Times New Roman"/>
                <a:ea typeface="Times New Roman"/>
                <a:cs typeface="Times New Roman"/>
                <a:sym typeface="Times New Roman"/>
              </a:rPr>
              <a:t> </a:t>
            </a:r>
            <a:r>
              <a:rPr lang="en-US">
                <a:latin typeface="Times New Roman"/>
                <a:ea typeface="Times New Roman"/>
                <a:cs typeface="Times New Roman"/>
                <a:sym typeface="Times New Roman"/>
              </a:rPr>
              <a:t>hypervisors allows quick and easy access to a guest Operating System alongside the host machine running. These hypervisors usually come with additional useful features for guest machine. Such tools enhance the coordination between the host machine and guest machine.</a:t>
            </a:r>
            <a:endParaRPr/>
          </a:p>
          <a:p>
            <a:pPr marL="228600" lvl="0" indent="-2286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Cons: </a:t>
            </a:r>
            <a:r>
              <a:rPr lang="en-US">
                <a:latin typeface="Times New Roman"/>
                <a:ea typeface="Times New Roman"/>
                <a:cs typeface="Times New Roman"/>
                <a:sym typeface="Times New Roman"/>
              </a:rPr>
              <a:t>Here there is no direct access to the physical hardware resources so the efficiency of these hypervisors lags in performance as compared to the type-1 hypervisors, and potential security risks are also there an attacker can compromise the security weakness if there is access to the host operating system so he can also access the guest operating system.</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506" name="Google Shape;506;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37</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229311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Pros of Virtualization </a:t>
            </a:r>
            <a:endParaRPr>
              <a:latin typeface="Times New Roman"/>
              <a:ea typeface="Times New Roman"/>
              <a:cs typeface="Times New Roman"/>
              <a:sym typeface="Times New Roman"/>
            </a:endParaRPr>
          </a:p>
        </p:txBody>
      </p:sp>
      <p:sp>
        <p:nvSpPr>
          <p:cNvPr id="512" name="Google Shape;512;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sz="2600" b="1">
                <a:latin typeface="Times New Roman"/>
                <a:ea typeface="Times New Roman"/>
                <a:cs typeface="Times New Roman"/>
                <a:sym typeface="Times New Roman"/>
              </a:rPr>
              <a:t>Utilization of Hardware Efficiently –</a:t>
            </a:r>
            <a:br>
              <a:rPr lang="en-US" sz="2600">
                <a:latin typeface="Times New Roman"/>
                <a:ea typeface="Times New Roman"/>
                <a:cs typeface="Times New Roman"/>
                <a:sym typeface="Times New Roman"/>
              </a:rPr>
            </a:br>
            <a:r>
              <a:rPr lang="en-US" sz="2600">
                <a:latin typeface="Times New Roman"/>
                <a:ea typeface="Times New Roman"/>
                <a:cs typeface="Times New Roman"/>
                <a:sym typeface="Times New Roman"/>
              </a:rPr>
              <a:t>With the help of Virtualization Hardware is Efficiently used by user as well as Cloud Service Provider. In this the need of Physical Hardware System for the User is decreases and this results in less costly. In Service Provider point of View, they will vitalize the Hardware using Hardware Virtualization which decrease the Hardware requirement from Vendor side which are provided to User is decreased. </a:t>
            </a:r>
            <a:endParaRPr sz="260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sz="2600" b="1">
                <a:latin typeface="Times New Roman"/>
                <a:ea typeface="Times New Roman"/>
                <a:cs typeface="Times New Roman"/>
                <a:sym typeface="Times New Roman"/>
              </a:rPr>
              <a:t>Availability increases with Virtualization –</a:t>
            </a:r>
            <a:br>
              <a:rPr lang="en-US" sz="2600">
                <a:latin typeface="Times New Roman"/>
                <a:ea typeface="Times New Roman"/>
                <a:cs typeface="Times New Roman"/>
                <a:sym typeface="Times New Roman"/>
              </a:rPr>
            </a:br>
            <a:r>
              <a:rPr lang="en-US" sz="2600">
                <a:latin typeface="Times New Roman"/>
                <a:ea typeface="Times New Roman"/>
                <a:cs typeface="Times New Roman"/>
                <a:sym typeface="Times New Roman"/>
              </a:rPr>
              <a:t>One of the main benefit of Virtualization is that it provides advance features which allow virtual instances to be available all the times. It also has capability to move virtual instance from one virtual Server another Server which is very tedious and risky task in Server Based System. During migration of Data from one server to another it ensures its safety. Also, we can access information from any location and any time from any device.</a:t>
            </a:r>
            <a:endParaRPr/>
          </a:p>
          <a:p>
            <a:pPr marL="228600" lvl="0" indent="-64135"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p:txBody>
      </p:sp>
      <p:sp>
        <p:nvSpPr>
          <p:cNvPr id="513" name="Google Shape;513;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38</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083545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8"/>
          <p:cNvSpPr txBox="1">
            <a:spLocks noGrp="1"/>
          </p:cNvSpPr>
          <p:nvPr>
            <p:ph type="body" idx="1"/>
          </p:nvPr>
        </p:nvSpPr>
        <p:spPr>
          <a:xfrm>
            <a:off x="838200" y="692727"/>
            <a:ext cx="10515600" cy="548423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Disaster Recovery is efficient and easy: </a:t>
            </a:r>
            <a:r>
              <a:rPr lang="en-US">
                <a:latin typeface="Times New Roman"/>
                <a:ea typeface="Times New Roman"/>
                <a:cs typeface="Times New Roman"/>
                <a:sym typeface="Times New Roman"/>
              </a:rPr>
              <a:t>With the help of virtualization Data Recovery, Backup, Duplication becomes very easy. In traditional method , if somehow due to some disaster if Server system Damaged then the surety of Data Recovery is very less. But with the tools of Virtualization real time data backup recovery and mirroring become easy task and provide surety of zero percent data loss.</a:t>
            </a:r>
            <a:endParaRPr/>
          </a:p>
          <a:p>
            <a:pPr marL="228600" lvl="0" indent="-2286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Virtualization saves Energy: </a:t>
            </a:r>
            <a:r>
              <a:rPr lang="en-US">
                <a:latin typeface="Times New Roman"/>
                <a:ea typeface="Times New Roman"/>
                <a:cs typeface="Times New Roman"/>
                <a:sym typeface="Times New Roman"/>
              </a:rPr>
              <a:t>Virtualization will help to save Energy because while moving from physical Servers to Virtual Server’s, the number of Server’s decreases due to this monthly power and cooling cost decreases which will Save Money as well. As cooling cost reduces it means carbon production by devices  also decreases which results in Fresh and pollution free environment.</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519" name="Google Shape;519;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133167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BENEFITS OF VIRTUALIZATION </a:t>
            </a:r>
            <a:endParaRPr>
              <a:latin typeface="Times New Roman"/>
              <a:ea typeface="Times New Roman"/>
              <a:cs typeface="Times New Roman"/>
              <a:sym typeface="Times New Roman"/>
            </a:endParaRPr>
          </a:p>
        </p:txBody>
      </p:sp>
      <p:sp>
        <p:nvSpPr>
          <p:cNvPr id="392" name="Google Shape;392;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More flexible and efficient allocation of resources.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Enhance development productivity.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lowers the cost of IT infrastructure.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Remote access and rapid scalability.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High availability and disaster recovery.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Pay peruse of the IT infrastructure on demand.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Enables running multiple operating systems. </a:t>
            </a:r>
            <a:endParaRPr>
              <a:latin typeface="Times New Roman"/>
              <a:ea typeface="Times New Roman"/>
              <a:cs typeface="Times New Roman"/>
              <a:sym typeface="Times New Roman"/>
            </a:endParaRPr>
          </a:p>
        </p:txBody>
      </p:sp>
      <p:sp>
        <p:nvSpPr>
          <p:cNvPr id="393" name="Google Shape;39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572016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9"/>
          <p:cNvSpPr txBox="1">
            <a:spLocks noGrp="1"/>
          </p:cNvSpPr>
          <p:nvPr>
            <p:ph type="body" idx="1"/>
          </p:nvPr>
        </p:nvSpPr>
        <p:spPr>
          <a:xfrm>
            <a:off x="838200" y="332509"/>
            <a:ext cx="10515600" cy="584445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Quick and Easy Set up: </a:t>
            </a:r>
            <a:r>
              <a:rPr lang="en-US">
                <a:latin typeface="Times New Roman"/>
                <a:ea typeface="Times New Roman"/>
                <a:cs typeface="Times New Roman"/>
                <a:sym typeface="Times New Roman"/>
              </a:rPr>
              <a:t>In traditional methods Setting up physical system and servers are very time-consuming. Firstly Purchase them in bulk after that wait for shipment. When Shipment is done then wait for Setting up and after that again spend time in installing required software etc. Which will consume very time. But with the help of virtualization the entire process is done in very less time which results in productive setup.</a:t>
            </a:r>
            <a:endParaRPr/>
          </a:p>
          <a:p>
            <a:pPr marL="228600" lvl="0" indent="-2286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Cloud Migration becomes easy: </a:t>
            </a:r>
            <a:r>
              <a:rPr lang="en-US">
                <a:latin typeface="Times New Roman"/>
                <a:ea typeface="Times New Roman"/>
                <a:cs typeface="Times New Roman"/>
                <a:sym typeface="Times New Roman"/>
              </a:rPr>
              <a:t>Most of the companies those who already have spent a lot in the server have a doubt of Shifting to Cloud. But it is more cost-effective to shift to cloud services because all the data that is present in their server’s can be easily migrated into the cloud server and save something from maintenance charge, power consumption, cooling cost, cost to Server Maintenance Engineer etc.</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525" name="Google Shape;525;p59"/>
          <p:cNvSpPr txBox="1">
            <a:spLocks noGrp="1"/>
          </p:cNvSpPr>
          <p:nvPr>
            <p:ph type="sldNum" idx="12"/>
          </p:nvPr>
        </p:nvSpPr>
        <p:spPr>
          <a:xfrm>
            <a:off x="8610600" y="6231062"/>
            <a:ext cx="2743200" cy="4904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40</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39882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Cons of Virtualization</a:t>
            </a:r>
            <a:endParaRPr>
              <a:latin typeface="Times New Roman"/>
              <a:ea typeface="Times New Roman"/>
              <a:cs typeface="Times New Roman"/>
              <a:sym typeface="Times New Roman"/>
            </a:endParaRPr>
          </a:p>
        </p:txBody>
      </p:sp>
      <p:sp>
        <p:nvSpPr>
          <p:cNvPr id="531" name="Google Shape;53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Data can be at Risk: </a:t>
            </a:r>
            <a:r>
              <a:rPr lang="en-US">
                <a:latin typeface="Times New Roman"/>
                <a:ea typeface="Times New Roman"/>
                <a:cs typeface="Times New Roman"/>
                <a:sym typeface="Times New Roman"/>
              </a:rPr>
              <a:t>Working on virtual instances on shared resources means that our data is hosted on third party resource which put’s our data in vulnerable condition. Any hacker can attack on our data or try to perform unauthorized access. Without Security solution our data is in threaten situation</a:t>
            </a:r>
            <a:r>
              <a:rPr lang="en-US" b="1">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Learning New Infrastructure: </a:t>
            </a:r>
            <a:r>
              <a:rPr lang="en-US">
                <a:latin typeface="Times New Roman"/>
                <a:ea typeface="Times New Roman"/>
                <a:cs typeface="Times New Roman"/>
                <a:sym typeface="Times New Roman"/>
              </a:rPr>
              <a:t>As Organization shifted from Servers to Cloud. They required skilled staff who can work with cloud easily. Either they hire new IT staff with relevant skill or provide training on that skill which increase the cost of company.</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532" name="Google Shape;532;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41</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127666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High Initial Investment: </a:t>
            </a:r>
            <a:r>
              <a:rPr lang="en-US">
                <a:latin typeface="Times New Roman"/>
                <a:ea typeface="Times New Roman"/>
                <a:cs typeface="Times New Roman"/>
                <a:sym typeface="Times New Roman"/>
              </a:rPr>
              <a:t>It is true that Virtualization will reduce the cost of companies but also it is truth that Cloud have high initial investment. It provides numerous services which are not required and when unskilled organization will try to set up in cloud they purchase unnecessary services which are not even required to them.</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538" name="Google Shape;538;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42</a:t>
            </a:fld>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35572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Virtualization of specific system computer resources such as</a:t>
            </a:r>
          </a:p>
          <a:p>
            <a:pPr lvl="1"/>
            <a:r>
              <a:rPr lang="en-US" dirty="0"/>
              <a:t>Memory virtualization </a:t>
            </a:r>
          </a:p>
          <a:p>
            <a:pPr lvl="1"/>
            <a:r>
              <a:rPr lang="en-US" dirty="0"/>
              <a:t>Aggregates RAM resources from networked systems into virtualized memory pool </a:t>
            </a:r>
          </a:p>
          <a:p>
            <a:r>
              <a:rPr lang="en-US" dirty="0"/>
              <a:t>Network virtualization </a:t>
            </a:r>
          </a:p>
          <a:p>
            <a:pPr lvl="1"/>
            <a:r>
              <a:rPr lang="en-US" dirty="0"/>
              <a:t>Creation of a virtualized network addressing space within or across network subnets</a:t>
            </a:r>
          </a:p>
          <a:p>
            <a:pPr lvl="1"/>
            <a:r>
              <a:rPr lang="en-US" dirty="0"/>
              <a:t> Using multiple links combined to work as though they offered a single, higher </a:t>
            </a:r>
          </a:p>
          <a:p>
            <a:r>
              <a:rPr lang="en-US" dirty="0"/>
              <a:t>Virtual memory </a:t>
            </a:r>
          </a:p>
          <a:p>
            <a:pPr lvl="1"/>
            <a:r>
              <a:rPr lang="en-US" dirty="0"/>
              <a:t>bandwidth link allows uniform, contiguous addressing of physically separate and non contiguous memory and disk areas </a:t>
            </a:r>
          </a:p>
          <a:p>
            <a:r>
              <a:rPr lang="en-US" dirty="0"/>
              <a:t>Storage virtualization </a:t>
            </a:r>
          </a:p>
          <a:p>
            <a:pPr lvl="1"/>
            <a:r>
              <a:rPr lang="en-US" dirty="0"/>
              <a:t>Abstracting logical storage from physical storage </a:t>
            </a:r>
          </a:p>
          <a:p>
            <a:pPr lvl="1"/>
            <a:r>
              <a:rPr lang="en-US" dirty="0"/>
              <a:t>RAID, disk partitioning, logical volume management</a:t>
            </a:r>
          </a:p>
        </p:txBody>
      </p:sp>
    </p:spTree>
    <p:extLst>
      <p:ext uri="{BB962C8B-B14F-4D97-AF65-F5344CB8AC3E}">
        <p14:creationId xmlns:p14="http://schemas.microsoft.com/office/powerpoint/2010/main" val="342903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Virtualization</a:t>
            </a:r>
          </a:p>
        </p:txBody>
      </p:sp>
      <p:sp>
        <p:nvSpPr>
          <p:cNvPr id="3" name="Content Placeholder 2"/>
          <p:cNvSpPr>
            <a:spLocks noGrp="1"/>
          </p:cNvSpPr>
          <p:nvPr>
            <p:ph idx="1"/>
          </p:nvPr>
        </p:nvSpPr>
        <p:spPr/>
        <p:txBody>
          <a:bodyPr>
            <a:normAutofit/>
          </a:bodyPr>
          <a:lstStyle/>
          <a:p>
            <a:r>
              <a:rPr lang="en-US" dirty="0"/>
              <a:t>Technologies that improve portability, manageability and compatibility of applications by encapsulating them from the underlying operating system on which they are executed</a:t>
            </a:r>
          </a:p>
          <a:p>
            <a:r>
              <a:rPr lang="en-US" dirty="0"/>
              <a:t> A virtualized application is not installed in the traditional sense, although it is still executed as if it is </a:t>
            </a:r>
          </a:p>
          <a:p>
            <a:pPr lvl="1"/>
            <a:r>
              <a:rPr lang="en-US" dirty="0"/>
              <a:t>Interaction with OS via special virtualization layer</a:t>
            </a:r>
          </a:p>
          <a:p>
            <a:pPr lvl="2"/>
            <a:r>
              <a:rPr lang="en-US" dirty="0"/>
              <a:t>Microsoft Application Virtualization, VMware </a:t>
            </a:r>
            <a:r>
              <a:rPr lang="en-US" dirty="0" err="1"/>
              <a:t>ThinAPP</a:t>
            </a:r>
            <a:r>
              <a:rPr lang="en-US" dirty="0"/>
              <a:t> </a:t>
            </a:r>
          </a:p>
          <a:p>
            <a:pPr lvl="1"/>
            <a:r>
              <a:rPr lang="en-US" dirty="0"/>
              <a:t>The application is fooled at runtime into believing that it is directly interfacing with the original operating system and all the resources managed by it, when in reality it is not </a:t>
            </a:r>
          </a:p>
          <a:p>
            <a:r>
              <a:rPr lang="en-US" dirty="0"/>
              <a:t>Alternatively, minimal OS is build around application and deployed as virtual machine</a:t>
            </a:r>
          </a:p>
          <a:p>
            <a:pPr lvl="1"/>
            <a:r>
              <a:rPr lang="en-US" dirty="0"/>
              <a:t>Virtual Software Appliances</a:t>
            </a:r>
          </a:p>
          <a:p>
            <a:pPr lvl="1"/>
            <a:r>
              <a:rPr lang="en-US" dirty="0" err="1"/>
              <a:t>rBuilder</a:t>
            </a:r>
            <a:r>
              <a:rPr lang="en-US" dirty="0"/>
              <a:t> from </a:t>
            </a:r>
            <a:r>
              <a:rPr lang="en-US" dirty="0" err="1"/>
              <a:t>rPath</a:t>
            </a:r>
            <a:endParaRPr lang="en-US" dirty="0"/>
          </a:p>
        </p:txBody>
      </p:sp>
    </p:spTree>
    <p:extLst>
      <p:ext uri="{BB962C8B-B14F-4D97-AF65-F5344CB8AC3E}">
        <p14:creationId xmlns:p14="http://schemas.microsoft.com/office/powerpoint/2010/main" val="2283857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virtualization</a:t>
            </a:r>
          </a:p>
        </p:txBody>
      </p:sp>
      <p:sp>
        <p:nvSpPr>
          <p:cNvPr id="3" name="Content Placeholder 2"/>
          <p:cNvSpPr>
            <a:spLocks noGrp="1"/>
          </p:cNvSpPr>
          <p:nvPr>
            <p:ph idx="1"/>
          </p:nvPr>
        </p:nvSpPr>
        <p:spPr/>
        <p:txBody>
          <a:bodyPr>
            <a:normAutofit/>
          </a:bodyPr>
          <a:lstStyle/>
          <a:p>
            <a:r>
              <a:rPr lang="en-US" dirty="0"/>
              <a:t>This is what most people today identify with term “virtualization”</a:t>
            </a:r>
          </a:p>
          <a:p>
            <a:pPr lvl="1"/>
            <a:r>
              <a:rPr lang="en-US" dirty="0"/>
              <a:t>Also known as server virtualization </a:t>
            </a:r>
          </a:p>
          <a:p>
            <a:pPr lvl="1"/>
            <a:r>
              <a:rPr lang="en-US" dirty="0"/>
              <a:t>Hides the physical characteristics of computing platform from the users </a:t>
            </a:r>
          </a:p>
          <a:p>
            <a:pPr lvl="1"/>
            <a:r>
              <a:rPr lang="en-US" dirty="0"/>
              <a:t>Host software (hypervisor or VMM) creates a simulated computer environment, a virtual machine, for its guest OS </a:t>
            </a:r>
          </a:p>
          <a:p>
            <a:pPr lvl="1"/>
            <a:r>
              <a:rPr lang="en-US" dirty="0"/>
              <a:t>Enables server consolidation </a:t>
            </a:r>
          </a:p>
          <a:p>
            <a:r>
              <a:rPr lang="en-US" dirty="0"/>
              <a:t>Platform virtualization approaches</a:t>
            </a:r>
          </a:p>
          <a:p>
            <a:pPr lvl="1"/>
            <a:r>
              <a:rPr lang="en-US" dirty="0"/>
              <a:t>Operating system level virtualization </a:t>
            </a:r>
          </a:p>
          <a:p>
            <a:pPr lvl="1"/>
            <a:r>
              <a:rPr lang="en-US" dirty="0"/>
              <a:t>Partial virtualization </a:t>
            </a:r>
          </a:p>
          <a:p>
            <a:pPr lvl="1"/>
            <a:r>
              <a:rPr lang="en-US" dirty="0" err="1"/>
              <a:t>Paravirtualization</a:t>
            </a:r>
            <a:r>
              <a:rPr lang="en-US" dirty="0"/>
              <a:t> </a:t>
            </a:r>
          </a:p>
          <a:p>
            <a:pPr lvl="1"/>
            <a:r>
              <a:rPr lang="en-US" dirty="0"/>
              <a:t>Full virtualization </a:t>
            </a:r>
          </a:p>
          <a:p>
            <a:pPr lvl="1"/>
            <a:r>
              <a:rPr lang="en-US" dirty="0"/>
              <a:t>Hardware assisted virtualization</a:t>
            </a:r>
          </a:p>
        </p:txBody>
      </p:sp>
    </p:spTree>
    <p:extLst>
      <p:ext uri="{BB962C8B-B14F-4D97-AF65-F5344CB8AC3E}">
        <p14:creationId xmlns:p14="http://schemas.microsoft.com/office/powerpoint/2010/main" val="176656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Virtualization</a:t>
            </a:r>
          </a:p>
        </p:txBody>
      </p:sp>
      <p:sp>
        <p:nvSpPr>
          <p:cNvPr id="3" name="Content Placeholder 2"/>
          <p:cNvSpPr>
            <a:spLocks noGrp="1"/>
          </p:cNvSpPr>
          <p:nvPr>
            <p:ph idx="1"/>
          </p:nvPr>
        </p:nvSpPr>
        <p:spPr/>
        <p:txBody>
          <a:bodyPr>
            <a:normAutofit/>
          </a:bodyPr>
          <a:lstStyle/>
          <a:p>
            <a:r>
              <a:rPr lang="en-US" dirty="0"/>
              <a:t>Server virtualization method where the kernel of an operating system allows for multiple isolated user space instances, instead of just one </a:t>
            </a:r>
          </a:p>
          <a:p>
            <a:pPr lvl="1"/>
            <a:r>
              <a:rPr lang="en-US" dirty="0"/>
              <a:t>Such instances (often called containers or jails) may look and feel like a real server, from the point of view of its owner </a:t>
            </a:r>
          </a:p>
          <a:p>
            <a:pPr lvl="1"/>
            <a:r>
              <a:rPr lang="en-US" dirty="0"/>
              <a:t>On Unix systems, this technology can be thought of as an advanced implementation of the standard </a:t>
            </a:r>
            <a:r>
              <a:rPr lang="en-US" dirty="0" err="1"/>
              <a:t>chroot</a:t>
            </a:r>
            <a:r>
              <a:rPr lang="en-US" dirty="0"/>
              <a:t> mechanism In addition to isolation mechanisms, the kernel often provides resource management features to limit the impact of one container's activities on the other containers. </a:t>
            </a:r>
          </a:p>
          <a:p>
            <a:r>
              <a:rPr lang="en-US" dirty="0"/>
              <a:t>Usually imposes little or no overhead </a:t>
            </a:r>
          </a:p>
          <a:p>
            <a:pPr lvl="1"/>
            <a:r>
              <a:rPr lang="en-US" dirty="0"/>
              <a:t>Because programs in virtual partition use the operating system's normal system call interface and do not need to be subject to emulation or run in an intermediate virtual machine </a:t>
            </a:r>
          </a:p>
          <a:p>
            <a:pPr lvl="1"/>
            <a:r>
              <a:rPr lang="en-US" dirty="0"/>
              <a:t>Hypervisor not required </a:t>
            </a:r>
          </a:p>
          <a:p>
            <a:r>
              <a:rPr lang="en-US" dirty="0"/>
              <a:t>It cannot host a guest operating system different from the host one, or a different guest kernel</a:t>
            </a:r>
          </a:p>
        </p:txBody>
      </p:sp>
    </p:spTree>
    <p:extLst>
      <p:ext uri="{BB962C8B-B14F-4D97-AF65-F5344CB8AC3E}">
        <p14:creationId xmlns:p14="http://schemas.microsoft.com/office/powerpoint/2010/main" val="55302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Virtualization</a:t>
            </a:r>
          </a:p>
        </p:txBody>
      </p:sp>
      <p:sp>
        <p:nvSpPr>
          <p:cNvPr id="3" name="Content Placeholder 2"/>
          <p:cNvSpPr>
            <a:spLocks noGrp="1"/>
          </p:cNvSpPr>
          <p:nvPr>
            <p:ph idx="1"/>
          </p:nvPr>
        </p:nvSpPr>
        <p:spPr/>
        <p:txBody>
          <a:bodyPr>
            <a:normAutofit fontScale="92500"/>
          </a:bodyPr>
          <a:lstStyle/>
          <a:p>
            <a:r>
              <a:rPr lang="en-US" dirty="0"/>
              <a:t>When entire operating systems cannot run in the virtual machine, but some or many applications can, it is known as Partial Virtualization. Basically, it partially simulates the physical hardware of a system.</a:t>
            </a:r>
          </a:p>
          <a:p>
            <a:pPr marL="0" indent="0">
              <a:buNone/>
            </a:pPr>
            <a:br>
              <a:rPr lang="en-US" dirty="0"/>
            </a:br>
            <a:r>
              <a:rPr lang="en-US" dirty="0"/>
              <a:t>This type of virtualization is far easier to execute than full virtualization</a:t>
            </a:r>
          </a:p>
          <a:p>
            <a:r>
              <a:rPr lang="en-US" dirty="0"/>
              <a:t>Virtualization technique used to implement a certain kind of virtual machine environment </a:t>
            </a:r>
          </a:p>
          <a:p>
            <a:pPr lvl="1"/>
            <a:r>
              <a:rPr lang="en-US" dirty="0"/>
              <a:t>Provides only a partial simulation of the underlying hardware </a:t>
            </a:r>
          </a:p>
          <a:p>
            <a:pPr lvl="1"/>
            <a:r>
              <a:rPr lang="en-US" dirty="0"/>
              <a:t>Most but not all of the hardware features are simulated </a:t>
            </a:r>
          </a:p>
          <a:p>
            <a:r>
              <a:rPr lang="en-US" dirty="0"/>
              <a:t>A key form of partial virtualization is "address space virtualization", in which each virtual machine consists of an independent address space </a:t>
            </a:r>
          </a:p>
          <a:p>
            <a:r>
              <a:rPr lang="en-US" dirty="0"/>
              <a:t>Partial virtualization was an important historical milestone on the way to full virtualization </a:t>
            </a:r>
          </a:p>
          <a:p>
            <a:pPr lvl="1"/>
            <a:r>
              <a:rPr lang="en-US" dirty="0"/>
              <a:t>It was used in the first generation timesharing system CTSS, and in the IBM M44/44X experimental paging system</a:t>
            </a:r>
          </a:p>
        </p:txBody>
      </p:sp>
    </p:spTree>
    <p:extLst>
      <p:ext uri="{BB962C8B-B14F-4D97-AF65-F5344CB8AC3E}">
        <p14:creationId xmlns:p14="http://schemas.microsoft.com/office/powerpoint/2010/main" val="20306517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4674</TotalTime>
  <Words>3025</Words>
  <Application>Microsoft Office PowerPoint</Application>
  <PresentationFormat>Widescreen</PresentationFormat>
  <Paragraphs>229</Paragraphs>
  <Slides>42</Slides>
  <Notes>14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Retrospect</vt:lpstr>
      <vt:lpstr>Virtualization </vt:lpstr>
      <vt:lpstr>Virtualization in Cloud Computing and Types</vt:lpstr>
      <vt:lpstr>PowerPoint Presentation</vt:lpstr>
      <vt:lpstr>BENEFITS OF VIRTUALIZATION </vt:lpstr>
      <vt:lpstr>PowerPoint Presentation</vt:lpstr>
      <vt:lpstr>Application Virtualization</vt:lpstr>
      <vt:lpstr>Platform virtualization</vt:lpstr>
      <vt:lpstr>Operating System Virtualization</vt:lpstr>
      <vt:lpstr>Partial Virtualization</vt:lpstr>
      <vt:lpstr>Full virtualization</vt:lpstr>
      <vt:lpstr>Para-virtualization</vt:lpstr>
      <vt:lpstr>PowerPoint Presentation</vt:lpstr>
      <vt:lpstr>Hardware assisted virtualization</vt:lpstr>
      <vt:lpstr>Hardware assisted virtualization</vt:lpstr>
      <vt:lpstr>Hypervisor</vt:lpstr>
      <vt:lpstr>PowerPoint Presentation</vt:lpstr>
      <vt:lpstr>PowerPoint Presentation</vt:lpstr>
      <vt:lpstr>1)Execution Virtualization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x64 architecture?</vt:lpstr>
      <vt:lpstr>Features of x86</vt:lpstr>
      <vt:lpstr>Features of x64</vt:lpstr>
      <vt:lpstr>Applications of x86</vt:lpstr>
      <vt:lpstr>Applications of x64</vt:lpstr>
      <vt:lpstr>Assignment</vt:lpstr>
      <vt:lpstr>Hypervisor</vt:lpstr>
      <vt:lpstr>TYPE-1 Hypervisor</vt:lpstr>
      <vt:lpstr>Pros &amp; Cons of Type-1 Hypervisor</vt:lpstr>
      <vt:lpstr>TYPE-2 Hypervisor</vt:lpstr>
      <vt:lpstr>Pros &amp; Cons of Type-2 Hypervisor</vt:lpstr>
      <vt:lpstr>Pros of Virtualization </vt:lpstr>
      <vt:lpstr>PowerPoint Presentation</vt:lpstr>
      <vt:lpstr>PowerPoint Presentation</vt:lpstr>
      <vt:lpstr>Cons of Virtualization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c:creator>
  <cp:lastModifiedBy>Sarishma</cp:lastModifiedBy>
  <cp:revision>16</cp:revision>
  <dcterms:created xsi:type="dcterms:W3CDTF">2022-04-04T07:14:01Z</dcterms:created>
  <dcterms:modified xsi:type="dcterms:W3CDTF">2022-04-23T16:25:44Z</dcterms:modified>
</cp:coreProperties>
</file>