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7" r:id="rId7"/>
    <p:sldId id="268" r:id="rId8"/>
    <p:sldId id="266" r:id="rId9"/>
    <p:sldId id="261" r:id="rId10"/>
    <p:sldId id="262" r:id="rId11"/>
    <p:sldId id="263" r:id="rId12"/>
    <p:sldId id="264" r:id="rId13"/>
    <p:sldId id="265"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0B8E844-D462-4211-807C-754786A7708A}"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40439394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8E844-D462-4211-807C-754786A7708A}"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172540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8E844-D462-4211-807C-754786A7708A}"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428091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8E844-D462-4211-807C-754786A7708A}"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529782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0B8E844-D462-4211-807C-754786A7708A}"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3670831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0B8E844-D462-4211-807C-754786A7708A}" type="datetimeFigureOut">
              <a:rPr lang="en-US" smtClean="0"/>
              <a:t>4/23/2022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274156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0B8E844-D462-4211-807C-754786A7708A}"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AED723-5DD6-4BC6-9B43-4A4AB8842F9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986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8E844-D462-4211-807C-754786A7708A}"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359139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8E844-D462-4211-807C-754786A7708A}"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74337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0B8E844-D462-4211-807C-754786A7708A}" type="datetimeFigureOut">
              <a:rPr lang="en-US" smtClean="0"/>
              <a:t>4/23/2022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31075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0B8E844-D462-4211-807C-754786A7708A}" type="datetimeFigureOut">
              <a:rPr lang="en-US" smtClean="0"/>
              <a:t>4/23/2022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4AED723-5DD6-4BC6-9B43-4A4AB8842F93}" type="slidenum">
              <a:rPr lang="en-US" smtClean="0"/>
              <a:t>‹#›</a:t>
            </a:fld>
            <a:endParaRPr lang="en-US"/>
          </a:p>
        </p:txBody>
      </p:sp>
    </p:spTree>
    <p:extLst>
      <p:ext uri="{BB962C8B-B14F-4D97-AF65-F5344CB8AC3E}">
        <p14:creationId xmlns:p14="http://schemas.microsoft.com/office/powerpoint/2010/main" val="45142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0B8E844-D462-4211-807C-754786A7708A}" type="datetimeFigureOut">
              <a:rPr lang="en-US" smtClean="0"/>
              <a:t>4/23/2022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4AED723-5DD6-4BC6-9B43-4A4AB8842F93}" type="slidenum">
              <a:rPr lang="en-US" smtClean="0"/>
              <a:t>‹#›</a:t>
            </a:fld>
            <a:endParaRPr lang="en-US"/>
          </a:p>
        </p:txBody>
      </p:sp>
    </p:spTree>
    <p:extLst>
      <p:ext uri="{BB962C8B-B14F-4D97-AF65-F5344CB8AC3E}">
        <p14:creationId xmlns:p14="http://schemas.microsoft.com/office/powerpoint/2010/main" val="7790749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nteroperability" TargetMode="External" /><Relationship Id="rId3" Type="http://schemas.openxmlformats.org/officeDocument/2006/relationships/hyperlink" Target="https://en.wikipedia.org/wiki/Web_2.0#cite_note-:4-2" TargetMode="External" /><Relationship Id="rId7" Type="http://schemas.openxmlformats.org/officeDocument/2006/relationships/hyperlink" Target="https://en.wikipedia.org/wiki/Participatory_culture" TargetMode="External" /><Relationship Id="rId2" Type="http://schemas.openxmlformats.org/officeDocument/2006/relationships/hyperlink" Target="https://en.wikipedia.org/wiki/Web_2.0#cite_note-1" TargetMode="External" /><Relationship Id="rId1" Type="http://schemas.openxmlformats.org/officeDocument/2006/relationships/slideLayout" Target="../slideLayouts/slideLayout2.xml" /><Relationship Id="rId6" Type="http://schemas.openxmlformats.org/officeDocument/2006/relationships/hyperlink" Target="https://en.wikipedia.org/wiki/Usability" TargetMode="External" /><Relationship Id="rId5" Type="http://schemas.openxmlformats.org/officeDocument/2006/relationships/hyperlink" Target="https://en.wikipedia.org/wiki/User-generated_content" TargetMode="External" /><Relationship Id="rId4" Type="http://schemas.openxmlformats.org/officeDocument/2006/relationships/hyperlink" Target="https://en.wikipedia.org/wiki/Website" TargetMode="External" /><Relationship Id="rId9" Type="http://schemas.openxmlformats.org/officeDocument/2006/relationships/hyperlink" Target="https://en.wikipedia.org/wiki/End_user" TargetMode="External" /></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Keyword_(Internet_search)"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90531"/>
          </a:xfrm>
        </p:spPr>
        <p:txBody>
          <a:bodyPr/>
          <a:lstStyle/>
          <a:p>
            <a:r>
              <a:rPr lang="en-US" dirty="0"/>
              <a:t>Web 2.0</a:t>
            </a:r>
          </a:p>
        </p:txBody>
      </p:sp>
      <p:sp>
        <p:nvSpPr>
          <p:cNvPr id="3" name="Subtitle 2"/>
          <p:cNvSpPr>
            <a:spLocks noGrp="1"/>
          </p:cNvSpPr>
          <p:nvPr>
            <p:ph type="subTitle" idx="1"/>
          </p:nvPr>
        </p:nvSpPr>
        <p:spPr>
          <a:xfrm>
            <a:off x="1524000" y="2944906"/>
            <a:ext cx="9144000" cy="3227294"/>
          </a:xfrm>
        </p:spPr>
        <p:txBody>
          <a:bodyPr>
            <a:normAutofit fontScale="92500" lnSpcReduction="20000"/>
          </a:bodyPr>
          <a:lstStyle/>
          <a:p>
            <a:r>
              <a:rPr lang="en-US" dirty="0"/>
              <a:t>Virtualization and Cloud Computing</a:t>
            </a:r>
          </a:p>
          <a:p>
            <a:endParaRPr lang="en-US" dirty="0"/>
          </a:p>
          <a:p>
            <a:endParaRPr lang="en-US" dirty="0"/>
          </a:p>
          <a:p>
            <a:endParaRPr lang="en-US" dirty="0"/>
          </a:p>
          <a:p>
            <a:endParaRPr lang="en-US" dirty="0"/>
          </a:p>
          <a:p>
            <a:endParaRPr lang="en-US" dirty="0"/>
          </a:p>
          <a:p>
            <a:pPr marL="342900" indent="-342900" algn="r">
              <a:buFontTx/>
              <a:buChar char="-"/>
            </a:pPr>
            <a:r>
              <a:rPr lang="en-US" dirty="0"/>
              <a:t>Ms. Sarishma</a:t>
            </a:r>
          </a:p>
          <a:p>
            <a:pPr marL="342900" indent="-342900" algn="r">
              <a:buFontTx/>
              <a:buChar char="-"/>
            </a:pPr>
            <a:r>
              <a:rPr lang="en-US" dirty="0"/>
              <a:t>Assistant Professor, </a:t>
            </a:r>
          </a:p>
          <a:p>
            <a:pPr marL="342900" indent="-342900" algn="r">
              <a:buFontTx/>
              <a:buChar char="-"/>
            </a:pPr>
            <a:r>
              <a:rPr lang="en-US" dirty="0"/>
              <a:t>CSIT, GEU</a:t>
            </a:r>
          </a:p>
        </p:txBody>
      </p:sp>
    </p:spTree>
    <p:extLst>
      <p:ext uri="{BB962C8B-B14F-4D97-AF65-F5344CB8AC3E}">
        <p14:creationId xmlns:p14="http://schemas.microsoft.com/office/powerpoint/2010/main" val="428391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client-side (Web browser) technologies used in Web 2.0 development include Ajax and JavaScript frameworks. Ajax programming uses JavaScript and the Document Object Model (DOM) to update selected regions of the page area without undergoing a full page reload.</a:t>
            </a:r>
          </a:p>
          <a:p>
            <a:pPr lvl="1" algn="just"/>
            <a:r>
              <a:rPr lang="en-US" dirty="0"/>
              <a:t>New frameworks?</a:t>
            </a:r>
          </a:p>
          <a:p>
            <a:pPr lvl="1" algn="just"/>
            <a:endParaRPr lang="en-US" dirty="0"/>
          </a:p>
        </p:txBody>
      </p:sp>
    </p:spTree>
    <p:extLst>
      <p:ext uri="{BB962C8B-B14F-4D97-AF65-F5344CB8AC3E}">
        <p14:creationId xmlns:p14="http://schemas.microsoft.com/office/powerpoint/2010/main" val="257126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2.0 can be described in 3 parts:</a:t>
            </a:r>
          </a:p>
        </p:txBody>
      </p:sp>
      <p:sp>
        <p:nvSpPr>
          <p:cNvPr id="3" name="Content Placeholder 2"/>
          <p:cNvSpPr>
            <a:spLocks noGrp="1"/>
          </p:cNvSpPr>
          <p:nvPr>
            <p:ph idx="1"/>
          </p:nvPr>
        </p:nvSpPr>
        <p:spPr/>
        <p:txBody>
          <a:bodyPr>
            <a:normAutofit lnSpcReduction="10000"/>
          </a:bodyPr>
          <a:lstStyle/>
          <a:p>
            <a:pPr algn="just"/>
            <a:r>
              <a:rPr lang="en-US" dirty="0"/>
              <a:t>Rich Internet application (RIA) — defines the experience brought from desktop to browser, whether it is "rich" from a graphical point of view or a usability/interactivity or features point of view.</a:t>
            </a:r>
          </a:p>
          <a:p>
            <a:pPr algn="just"/>
            <a:r>
              <a:rPr lang="en-US" dirty="0"/>
              <a:t>Web-oriented architecture (WOA) — defines how Web 2.0 applications expose their functionality so that other applications can leverage and integrate the functionality providing a set of much richer applications. Examples are feeds, RSS feeds, web services, mashups. </a:t>
            </a:r>
          </a:p>
          <a:p>
            <a:pPr algn="just"/>
            <a:r>
              <a:rPr lang="en-US" dirty="0"/>
              <a:t>Social Web — defines how Web 2.0 websites tend to interact much more with the end user and make the end user an integral part of the website, either by adding his or her profile, adding comments on content, uploading new content, or adding user-generated content (e.g., personal digital photos).</a:t>
            </a:r>
          </a:p>
        </p:txBody>
      </p:sp>
    </p:spTree>
    <p:extLst>
      <p:ext uri="{BB962C8B-B14F-4D97-AF65-F5344CB8AC3E}">
        <p14:creationId xmlns:p14="http://schemas.microsoft.com/office/powerpoint/2010/main" val="102106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SLATES by Andrew McAfee:</a:t>
            </a:r>
          </a:p>
        </p:txBody>
      </p:sp>
      <p:sp>
        <p:nvSpPr>
          <p:cNvPr id="3" name="Content Placeholder 2"/>
          <p:cNvSpPr>
            <a:spLocks noGrp="1"/>
          </p:cNvSpPr>
          <p:nvPr>
            <p:ph idx="1"/>
          </p:nvPr>
        </p:nvSpPr>
        <p:spPr/>
        <p:txBody>
          <a:bodyPr>
            <a:normAutofit fontScale="85000" lnSpcReduction="20000"/>
          </a:bodyPr>
          <a:lstStyle/>
          <a:p>
            <a:pPr algn="just"/>
            <a:r>
              <a:rPr lang="en-US" dirty="0"/>
              <a:t>Search Finding information through keyword search. </a:t>
            </a:r>
          </a:p>
          <a:p>
            <a:pPr algn="just"/>
            <a:r>
              <a:rPr lang="en-US" dirty="0"/>
              <a:t>Links to other websites Connects information sources together using the model of the Web. </a:t>
            </a:r>
          </a:p>
          <a:p>
            <a:pPr algn="just"/>
            <a:r>
              <a:rPr lang="en-US" dirty="0"/>
              <a:t>Authoring The ability to create and update content leads to the collaborative work of many authors. Comment systems allow readers to contribute their viewpoints. </a:t>
            </a:r>
          </a:p>
          <a:p>
            <a:pPr algn="just"/>
            <a:r>
              <a:rPr lang="en-US" dirty="0"/>
              <a:t>Tags Categorization of content by users adding "tags" — short, usually one-word or two-word descriptions — to facilitate searching. </a:t>
            </a:r>
          </a:p>
          <a:p>
            <a:pPr lvl="2" algn="just"/>
            <a:r>
              <a:rPr lang="en-US" dirty="0"/>
              <a:t>Collections of tags created by many users within a single system may be referred to as "folksonomies" (i.e., folk taxonomies). </a:t>
            </a:r>
          </a:p>
          <a:p>
            <a:pPr algn="just"/>
            <a:r>
              <a:rPr lang="en-US" dirty="0"/>
              <a:t>Extensions Software that makes the Web an application platform as well as a document server. Examples include Adobe Reader, Adobe Flash, Microsoft Silverlight, ActiveX, Oracle Java, QuickTime, and Windows Media. </a:t>
            </a:r>
          </a:p>
          <a:p>
            <a:pPr algn="just"/>
            <a:r>
              <a:rPr lang="en-US" dirty="0"/>
              <a:t>Signals The use of syndication technology, such as RSS feeds to notify users of content changes.</a:t>
            </a:r>
          </a:p>
        </p:txBody>
      </p:sp>
    </p:spTree>
    <p:extLst>
      <p:ext uri="{BB962C8B-B14F-4D97-AF65-F5344CB8AC3E}">
        <p14:creationId xmlns:p14="http://schemas.microsoft.com/office/powerpoint/2010/main" val="208740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(Application Programming Interface)</a:t>
            </a:r>
          </a:p>
        </p:txBody>
      </p:sp>
      <p:sp>
        <p:nvSpPr>
          <p:cNvPr id="3" name="Content Placeholder 2"/>
          <p:cNvSpPr>
            <a:spLocks noGrp="1"/>
          </p:cNvSpPr>
          <p:nvPr>
            <p:ph idx="1"/>
          </p:nvPr>
        </p:nvSpPr>
        <p:spPr/>
        <p:txBody>
          <a:bodyPr>
            <a:normAutofit fontScale="85000" lnSpcReduction="10000"/>
          </a:bodyPr>
          <a:lstStyle/>
          <a:p>
            <a:pPr algn="just"/>
            <a:r>
              <a:rPr lang="en-US" dirty="0"/>
              <a:t>Created by a company or organization that wishes to share its data with third-party applications. </a:t>
            </a:r>
          </a:p>
          <a:p>
            <a:pPr algn="just"/>
            <a:r>
              <a:rPr lang="en-US" dirty="0"/>
              <a:t>By providing a well-documented, well-defined interface, third-party programmers can build applications and services that rely on that particular API specification. </a:t>
            </a:r>
          </a:p>
          <a:p>
            <a:pPr algn="just"/>
            <a:r>
              <a:rPr lang="en-US" dirty="0"/>
              <a:t>By making APIs public, companies can gain a greater audience for their data or services </a:t>
            </a:r>
          </a:p>
          <a:p>
            <a:pPr algn="just"/>
            <a:r>
              <a:rPr lang="en-US" dirty="0"/>
              <a:t>Third-party developers may, for example, develop applications that the API provider had never even thought of. </a:t>
            </a:r>
          </a:p>
          <a:p>
            <a:pPr algn="just"/>
            <a:r>
              <a:rPr lang="en-US" dirty="0"/>
              <a:t>A good example of a company providing APIs is Amazon.com, </a:t>
            </a:r>
          </a:p>
          <a:p>
            <a:pPr lvl="1" algn="just"/>
            <a:r>
              <a:rPr lang="en-US" dirty="0"/>
              <a:t>The benefits to Amazon are obvious, – thousands of third-party Web sites create new and interesting ways for Amazon products to be displayed and interacted with – something that would not be possible without such APIs being made available.</a:t>
            </a:r>
          </a:p>
        </p:txBody>
      </p:sp>
    </p:spTree>
    <p:extLst>
      <p:ext uri="{BB962C8B-B14F-4D97-AF65-F5344CB8AC3E}">
        <p14:creationId xmlns:p14="http://schemas.microsoft.com/office/powerpoint/2010/main" val="423869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Mashups</a:t>
            </a:r>
          </a:p>
        </p:txBody>
      </p:sp>
      <p:sp>
        <p:nvSpPr>
          <p:cNvPr id="3" name="Content Placeholder 2"/>
          <p:cNvSpPr>
            <a:spLocks noGrp="1"/>
          </p:cNvSpPr>
          <p:nvPr>
            <p:ph idx="1"/>
          </p:nvPr>
        </p:nvSpPr>
        <p:spPr>
          <a:xfrm>
            <a:off x="2231136" y="2153412"/>
            <a:ext cx="7729728" cy="4704588"/>
          </a:xfrm>
        </p:spPr>
        <p:txBody>
          <a:bodyPr>
            <a:normAutofit/>
          </a:bodyPr>
          <a:lstStyle/>
          <a:p>
            <a:pPr algn="just"/>
            <a:r>
              <a:rPr lang="en-US" dirty="0"/>
              <a:t>Mashups are Web applications that combine content or data from multiple online sources into new Web applications </a:t>
            </a:r>
          </a:p>
          <a:p>
            <a:pPr algn="just"/>
            <a:r>
              <a:rPr lang="en-US" dirty="0"/>
              <a:t>Contents are continually updated</a:t>
            </a:r>
          </a:p>
          <a:p>
            <a:pPr algn="just"/>
            <a:r>
              <a:rPr lang="en-US" dirty="0"/>
              <a:t>Content for mashups often comes from Web feeds and Web services </a:t>
            </a:r>
          </a:p>
          <a:p>
            <a:pPr lvl="1" algn="just"/>
            <a:r>
              <a:rPr lang="en-US" dirty="0"/>
              <a:t>Amazon uses mashup technologies to aggregate product descriptions with partner sites and user profiles, commentaries, and images. </a:t>
            </a:r>
          </a:p>
          <a:p>
            <a:pPr lvl="1" algn="just"/>
            <a:r>
              <a:rPr lang="en-US" dirty="0"/>
              <a:t>Travel sites, such as Travelocity, Kayak, Matador, and </a:t>
            </a:r>
            <a:r>
              <a:rPr lang="en-US" dirty="0" err="1"/>
              <a:t>Travature</a:t>
            </a:r>
            <a:r>
              <a:rPr lang="en-US" dirty="0"/>
              <a:t>, integrate standard content (such as airfare search engines, travel guides, maps, and hotel reviews) with comments, ratings, and images from users. </a:t>
            </a:r>
          </a:p>
          <a:p>
            <a:pPr algn="just"/>
            <a:r>
              <a:rPr lang="en-US" dirty="0"/>
              <a:t>Creating mashups usually requires significant Web development experience </a:t>
            </a:r>
          </a:p>
          <a:p>
            <a:pPr algn="just"/>
            <a:r>
              <a:rPr lang="en-US" dirty="0"/>
              <a:t>Mapping mashups are the most popular type of mashup </a:t>
            </a:r>
          </a:p>
          <a:p>
            <a:pPr lvl="1" algn="just"/>
            <a:r>
              <a:rPr lang="en-US" dirty="0"/>
              <a:t>HousingMaps.com Craigslist and MapQuest • SpotCrime.com – </a:t>
            </a:r>
            <a:r>
              <a:rPr lang="en-US" dirty="0" err="1"/>
              <a:t>SpotCrime</a:t>
            </a:r>
            <a:r>
              <a:rPr lang="en-US" dirty="0"/>
              <a:t> displays the locations of criminal incident reports on a Google Map to illustrate where crime takes place in a neighborhood.</a:t>
            </a:r>
          </a:p>
        </p:txBody>
      </p:sp>
    </p:spTree>
    <p:extLst>
      <p:ext uri="{BB962C8B-B14F-4D97-AF65-F5344CB8AC3E}">
        <p14:creationId xmlns:p14="http://schemas.microsoft.com/office/powerpoint/2010/main" val="1662780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Really Simple Syndication</a:t>
            </a:r>
          </a:p>
        </p:txBody>
      </p:sp>
      <p:sp>
        <p:nvSpPr>
          <p:cNvPr id="3" name="Content Placeholder 2"/>
          <p:cNvSpPr>
            <a:spLocks noGrp="1"/>
          </p:cNvSpPr>
          <p:nvPr>
            <p:ph idx="1"/>
          </p:nvPr>
        </p:nvSpPr>
        <p:spPr>
          <a:xfrm>
            <a:off x="2231136" y="2272553"/>
            <a:ext cx="7729728" cy="4585447"/>
          </a:xfrm>
        </p:spPr>
        <p:txBody>
          <a:bodyPr>
            <a:normAutofit fontScale="92500" lnSpcReduction="10000"/>
          </a:bodyPr>
          <a:lstStyle/>
          <a:p>
            <a:pPr algn="just"/>
            <a:r>
              <a:rPr lang="en-US" dirty="0"/>
              <a:t>RSS feed – provides frequently published and updated digital content on the Web</a:t>
            </a:r>
          </a:p>
          <a:p>
            <a:pPr algn="just"/>
            <a:r>
              <a:rPr lang="en-US" dirty="0"/>
              <a:t>It is a family of web feed formats used to publish frequently updated works— – blog entries, news headlines, audio, and video—in a standardized format. </a:t>
            </a:r>
          </a:p>
          <a:p>
            <a:pPr algn="just"/>
            <a:r>
              <a:rPr lang="en-US" dirty="0"/>
              <a:t>An RSS document includes full or summarized text, plus metadata such as publishing dates and authorship. </a:t>
            </a:r>
          </a:p>
          <a:p>
            <a:pPr algn="just"/>
            <a:r>
              <a:rPr lang="en-US" dirty="0"/>
              <a:t>Web feeds benefit publishers by letting them syndicate content automatically.</a:t>
            </a:r>
          </a:p>
          <a:p>
            <a:pPr algn="just"/>
            <a:r>
              <a:rPr lang="en-US" dirty="0"/>
              <a:t>They benefit readers who want to subscribe to timely updates from favored websites or to aggregate feeds from many sites into one place. </a:t>
            </a:r>
          </a:p>
          <a:p>
            <a:pPr algn="just"/>
            <a:r>
              <a:rPr lang="en-US" dirty="0"/>
              <a:t>RSS feeds can be read using software called an "RSS reader", "feed reader", or "aggregator", which can be web-based, desktop-based, or mobile-device-based.</a:t>
            </a:r>
          </a:p>
          <a:p>
            <a:pPr algn="just"/>
            <a:r>
              <a:rPr lang="en-US" dirty="0"/>
              <a:t>The user subscribes to a feed by entering into the reader the feed's URL or by clicking an RSS icon in a web browser that initiates the subscription process. </a:t>
            </a:r>
          </a:p>
          <a:p>
            <a:pPr algn="just"/>
            <a:r>
              <a:rPr lang="en-US" dirty="0"/>
              <a:t>The RSS reader checks the user's subscribed feeds regularly for new work, downloads any updates that it finds, and provides a user interface to monitor and read the feeds.</a:t>
            </a:r>
          </a:p>
        </p:txBody>
      </p:sp>
    </p:spTree>
    <p:extLst>
      <p:ext uri="{BB962C8B-B14F-4D97-AF65-F5344CB8AC3E}">
        <p14:creationId xmlns:p14="http://schemas.microsoft.com/office/powerpoint/2010/main" val="2680777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Generated Content (UGC)</a:t>
            </a:r>
          </a:p>
        </p:txBody>
      </p:sp>
      <p:sp>
        <p:nvSpPr>
          <p:cNvPr id="3" name="Content Placeholder 2"/>
          <p:cNvSpPr>
            <a:spLocks noGrp="1"/>
          </p:cNvSpPr>
          <p:nvPr>
            <p:ph idx="1"/>
          </p:nvPr>
        </p:nvSpPr>
        <p:spPr/>
        <p:txBody>
          <a:bodyPr>
            <a:normAutofit/>
          </a:bodyPr>
          <a:lstStyle/>
          <a:p>
            <a:pPr algn="just"/>
            <a:r>
              <a:rPr lang="en-US" dirty="0"/>
              <a:t>Blogs, Wikis and Social Networking in Business </a:t>
            </a:r>
          </a:p>
          <a:p>
            <a:pPr algn="just"/>
            <a:r>
              <a:rPr lang="en-US" dirty="0"/>
              <a:t>Reach out and market to potential new customers. </a:t>
            </a:r>
          </a:p>
          <a:p>
            <a:pPr lvl="1" algn="just"/>
            <a:r>
              <a:rPr lang="en-US" dirty="0"/>
              <a:t>Facebook sites to market their product to specific groups on Facebook. </a:t>
            </a:r>
          </a:p>
          <a:p>
            <a:pPr algn="just"/>
            <a:r>
              <a:rPr lang="en-US" dirty="0"/>
              <a:t>Support and give added value to existing customers.</a:t>
            </a:r>
          </a:p>
          <a:p>
            <a:pPr algn="just"/>
            <a:r>
              <a:rPr lang="en-US" dirty="0"/>
              <a:t>A software company could have a blog that discusses in depth use of a software product. </a:t>
            </a:r>
          </a:p>
          <a:p>
            <a:pPr algn="just"/>
            <a:r>
              <a:rPr lang="en-US" dirty="0"/>
              <a:t>Within their company to communicate between departments and share knowledge. </a:t>
            </a:r>
          </a:p>
        </p:txBody>
      </p:sp>
    </p:spTree>
    <p:extLst>
      <p:ext uri="{BB962C8B-B14F-4D97-AF65-F5344CB8AC3E}">
        <p14:creationId xmlns:p14="http://schemas.microsoft.com/office/powerpoint/2010/main" val="33680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65" y="709198"/>
            <a:ext cx="7729728" cy="1188720"/>
          </a:xfrm>
        </p:spPr>
        <p:txBody>
          <a:bodyPr/>
          <a:lstStyle/>
          <a:p>
            <a:r>
              <a:rPr lang="en-US" dirty="0"/>
              <a:t>Types of UGC</a:t>
            </a:r>
          </a:p>
        </p:txBody>
      </p:sp>
      <p:sp>
        <p:nvSpPr>
          <p:cNvPr id="3" name="Content Placeholder 2"/>
          <p:cNvSpPr>
            <a:spLocks noGrp="1"/>
          </p:cNvSpPr>
          <p:nvPr>
            <p:ph idx="1"/>
          </p:nvPr>
        </p:nvSpPr>
        <p:spPr>
          <a:xfrm>
            <a:off x="577148" y="2382550"/>
            <a:ext cx="7729728" cy="3101983"/>
          </a:xfrm>
        </p:spPr>
        <p:txBody>
          <a:bodyPr>
            <a:normAutofit lnSpcReduction="10000"/>
          </a:bodyPr>
          <a:lstStyle/>
          <a:p>
            <a:r>
              <a:rPr lang="en-US" dirty="0"/>
              <a:t>Ratings and surveys </a:t>
            </a:r>
          </a:p>
          <a:p>
            <a:r>
              <a:rPr lang="en-US" dirty="0"/>
              <a:t>Opinions </a:t>
            </a:r>
          </a:p>
          <a:p>
            <a:r>
              <a:rPr lang="en-US" dirty="0"/>
              <a:t>Customer stories </a:t>
            </a:r>
          </a:p>
          <a:p>
            <a:r>
              <a:rPr lang="en-US" dirty="0"/>
              <a:t>Discussion groups </a:t>
            </a:r>
          </a:p>
          <a:p>
            <a:r>
              <a:rPr lang="en-US" dirty="0"/>
              <a:t>Wikis </a:t>
            </a:r>
          </a:p>
          <a:p>
            <a:r>
              <a:rPr lang="en-US" dirty="0"/>
              <a:t>Blogs </a:t>
            </a:r>
          </a:p>
          <a:p>
            <a:r>
              <a:rPr lang="en-US" dirty="0"/>
              <a:t>Video </a:t>
            </a:r>
          </a:p>
          <a:p>
            <a:r>
              <a:rPr lang="en-US" dirty="0"/>
              <a:t>Crowdsourcing</a:t>
            </a:r>
          </a:p>
        </p:txBody>
      </p:sp>
      <p:pic>
        <p:nvPicPr>
          <p:cNvPr id="4" name="Picture 3"/>
          <p:cNvPicPr>
            <a:picLocks noChangeAspect="1"/>
          </p:cNvPicPr>
          <p:nvPr/>
        </p:nvPicPr>
        <p:blipFill>
          <a:blip r:embed="rId2"/>
          <a:stretch>
            <a:fillRect/>
          </a:stretch>
        </p:blipFill>
        <p:spPr>
          <a:xfrm>
            <a:off x="4589556" y="2070847"/>
            <a:ext cx="7433546" cy="4653909"/>
          </a:xfrm>
          <a:prstGeom prst="rect">
            <a:avLst/>
          </a:prstGeom>
        </p:spPr>
      </p:pic>
    </p:spTree>
    <p:extLst>
      <p:ext uri="{BB962C8B-B14F-4D97-AF65-F5344CB8AC3E}">
        <p14:creationId xmlns:p14="http://schemas.microsoft.com/office/powerpoint/2010/main" val="284967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3.0</a:t>
            </a:r>
          </a:p>
        </p:txBody>
      </p:sp>
      <p:sp>
        <p:nvSpPr>
          <p:cNvPr id="3" name="Content Placeholder 2"/>
          <p:cNvSpPr>
            <a:spLocks noGrp="1"/>
          </p:cNvSpPr>
          <p:nvPr>
            <p:ph idx="1"/>
          </p:nvPr>
        </p:nvSpPr>
        <p:spPr/>
        <p:txBody>
          <a:bodyPr/>
          <a:lstStyle/>
          <a:p>
            <a:pPr algn="just"/>
            <a:r>
              <a:rPr lang="en-US" dirty="0"/>
              <a:t>Web 3.0 is the vision of the next generation of the Web in which all of the information available on the Web is woven together into a single experience. </a:t>
            </a:r>
          </a:p>
          <a:p>
            <a:pPr algn="just"/>
            <a:r>
              <a:rPr lang="en-US" dirty="0"/>
              <a:t>The related movement called the Semantic Web is a collaborative effort to add a layer of meaning to existing information to reduce the amount of human time spent in searching and processing that information. </a:t>
            </a:r>
          </a:p>
          <a:p>
            <a:pPr algn="just"/>
            <a:r>
              <a:rPr lang="en-US" dirty="0"/>
              <a:t>This potentially could have huge effects on businesses as simple analysis becomes mechanized, requiring fewer humans to perform this basic task.</a:t>
            </a:r>
          </a:p>
        </p:txBody>
      </p:sp>
    </p:spTree>
    <p:extLst>
      <p:ext uri="{BB962C8B-B14F-4D97-AF65-F5344CB8AC3E}">
        <p14:creationId xmlns:p14="http://schemas.microsoft.com/office/powerpoint/2010/main" val="189032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86753" y="94129"/>
            <a:ext cx="8935747" cy="6732081"/>
          </a:xfrm>
          <a:prstGeom prst="rect">
            <a:avLst/>
          </a:prstGeom>
        </p:spPr>
      </p:pic>
    </p:spTree>
    <p:extLst>
      <p:ext uri="{BB962C8B-B14F-4D97-AF65-F5344CB8AC3E}">
        <p14:creationId xmlns:p14="http://schemas.microsoft.com/office/powerpoint/2010/main" val="332174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2153412"/>
            <a:ext cx="7729728" cy="3586615"/>
          </a:xfrm>
        </p:spPr>
        <p:txBody>
          <a:bodyPr>
            <a:normAutofit lnSpcReduction="10000"/>
          </a:bodyPr>
          <a:lstStyle/>
          <a:p>
            <a:pPr algn="just"/>
            <a:r>
              <a:rPr lang="en-US" b="1" dirty="0"/>
              <a:t>Web 2.0</a:t>
            </a:r>
            <a:r>
              <a:rPr lang="en-US" dirty="0"/>
              <a:t> (also known as </a:t>
            </a:r>
            <a:r>
              <a:rPr lang="en-US" b="1" dirty="0"/>
              <a:t>Participative</a:t>
            </a:r>
            <a:r>
              <a:rPr lang="en-US" dirty="0"/>
              <a:t> (or </a:t>
            </a:r>
            <a:r>
              <a:rPr lang="en-US" b="1" dirty="0"/>
              <a:t>Participatory</a:t>
            </a:r>
            <a:r>
              <a:rPr lang="en-US" dirty="0"/>
              <a:t>)</a:t>
            </a:r>
            <a:r>
              <a:rPr lang="en-US" baseline="30000" dirty="0">
                <a:hlinkClick r:id="rId2"/>
              </a:rPr>
              <a:t>[1]</a:t>
            </a:r>
            <a:r>
              <a:rPr lang="en-US" dirty="0"/>
              <a:t> and </a:t>
            </a:r>
            <a:r>
              <a:rPr lang="en-US" b="1" dirty="0"/>
              <a:t>Social Web</a:t>
            </a:r>
            <a:r>
              <a:rPr lang="en-US" dirty="0"/>
              <a:t>)</a:t>
            </a:r>
            <a:r>
              <a:rPr lang="en-US" baseline="30000" dirty="0">
                <a:hlinkClick r:id="rId3"/>
              </a:rPr>
              <a:t>[2]</a:t>
            </a:r>
            <a:r>
              <a:rPr lang="en-US" dirty="0"/>
              <a:t> refers to </a:t>
            </a:r>
            <a:r>
              <a:rPr lang="en-US" dirty="0">
                <a:hlinkClick r:id="rId4" tooltip="Website"/>
              </a:rPr>
              <a:t>websites</a:t>
            </a:r>
            <a:r>
              <a:rPr lang="en-US" dirty="0"/>
              <a:t> that emphasize </a:t>
            </a:r>
            <a:r>
              <a:rPr lang="en-US" dirty="0">
                <a:hlinkClick r:id="rId5" tooltip="User-generated content"/>
              </a:rPr>
              <a:t>user-generated content</a:t>
            </a:r>
            <a:r>
              <a:rPr lang="en-US" dirty="0"/>
              <a:t>, </a:t>
            </a:r>
            <a:r>
              <a:rPr lang="en-US" dirty="0">
                <a:hlinkClick r:id="rId6" tooltip="Usability"/>
              </a:rPr>
              <a:t>ease of use</a:t>
            </a:r>
            <a:r>
              <a:rPr lang="en-US" dirty="0"/>
              <a:t>, </a:t>
            </a:r>
            <a:r>
              <a:rPr lang="en-US" dirty="0">
                <a:hlinkClick r:id="rId7" tooltip="Participatory culture"/>
              </a:rPr>
              <a:t>participatory culture</a:t>
            </a:r>
            <a:r>
              <a:rPr lang="en-US" dirty="0"/>
              <a:t> and </a:t>
            </a:r>
            <a:r>
              <a:rPr lang="en-US" dirty="0">
                <a:hlinkClick r:id="rId8" tooltip="Interoperability"/>
              </a:rPr>
              <a:t>interoperability</a:t>
            </a:r>
            <a:r>
              <a:rPr lang="en-US" dirty="0"/>
              <a:t> (i.e., compatible with other products, systems, and devices) for </a:t>
            </a:r>
            <a:r>
              <a:rPr lang="en-US" dirty="0">
                <a:hlinkClick r:id="rId9" tooltip="End user"/>
              </a:rPr>
              <a:t>end users</a:t>
            </a:r>
            <a:r>
              <a:rPr lang="en-US" dirty="0"/>
              <a:t>. - Wikipedia</a:t>
            </a:r>
          </a:p>
          <a:p>
            <a:pPr algn="just"/>
            <a:endParaRPr lang="en-US" dirty="0"/>
          </a:p>
          <a:p>
            <a:pPr algn="just"/>
            <a:r>
              <a:rPr lang="en-US" dirty="0"/>
              <a:t>Web 2.0 is a relatively new term, having only come into popular use about twenty years ago, in 1999. It was first coined by Darcy </a:t>
            </a:r>
            <a:r>
              <a:rPr lang="en-US" dirty="0" err="1"/>
              <a:t>DiNucci</a:t>
            </a:r>
            <a:r>
              <a:rPr lang="en-US" dirty="0"/>
              <a:t> and then became popularized by Tim O’Reilly and Dale </a:t>
            </a:r>
            <a:r>
              <a:rPr lang="en-US" dirty="0" err="1"/>
              <a:t>Doughtery</a:t>
            </a:r>
            <a:r>
              <a:rPr lang="en-US" dirty="0"/>
              <a:t> at a conference in 2004.</a:t>
            </a:r>
          </a:p>
          <a:p>
            <a:pPr algn="just"/>
            <a:endParaRPr lang="en-US" dirty="0"/>
          </a:p>
          <a:p>
            <a:pPr algn="just"/>
            <a:r>
              <a:rPr lang="en-US" dirty="0"/>
              <a:t>Web 3.0 is referred as “semantic web” coined by Berners-Lee to refer to a web of content where the meaning can be processed by machines</a:t>
            </a:r>
          </a:p>
        </p:txBody>
      </p:sp>
    </p:spTree>
    <p:extLst>
      <p:ext uri="{BB962C8B-B14F-4D97-AF65-F5344CB8AC3E}">
        <p14:creationId xmlns:p14="http://schemas.microsoft.com/office/powerpoint/2010/main" val="148710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Static content, with the perception of users as consumers of data.</a:t>
            </a:r>
          </a:p>
          <a:p>
            <a:pPr algn="just"/>
            <a:r>
              <a:rPr lang="en-US" dirty="0"/>
              <a:t>"move from personal websites to blogs and blog site aggregation, from publishing to participation, from web content as the outcome of large up-front investment to an ongoing and interactive process, and from content management systems to links based on "tagging" website content using </a:t>
            </a:r>
            <a:r>
              <a:rPr lang="en-US" dirty="0">
                <a:hlinkClick r:id="rId2" tooltip="Keyword (Internet search)"/>
              </a:rPr>
              <a:t>keywords</a:t>
            </a:r>
            <a:r>
              <a:rPr lang="en-US" dirty="0"/>
              <a:t> (folksonomy).“</a:t>
            </a:r>
          </a:p>
          <a:p>
            <a:pPr lvl="1" algn="just"/>
            <a:r>
              <a:rPr lang="en-US" dirty="0"/>
              <a:t>-Terry Flew (New Media) describing differences between Web 1.0 and Web 2.0</a:t>
            </a:r>
          </a:p>
        </p:txBody>
      </p:sp>
    </p:spTree>
    <p:extLst>
      <p:ext uri="{BB962C8B-B14F-4D97-AF65-F5344CB8AC3E}">
        <p14:creationId xmlns:p14="http://schemas.microsoft.com/office/powerpoint/2010/main" val="334954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29728" cy="1188720"/>
          </a:xfrm>
        </p:spPr>
        <p:txBody>
          <a:bodyPr/>
          <a:lstStyle/>
          <a:p>
            <a:r>
              <a:rPr lang="en-US" dirty="0"/>
              <a:t>Characteristics</a:t>
            </a:r>
          </a:p>
        </p:txBody>
      </p:sp>
      <p:sp>
        <p:nvSpPr>
          <p:cNvPr id="3" name="Content Placeholder 2"/>
          <p:cNvSpPr>
            <a:spLocks noGrp="1"/>
          </p:cNvSpPr>
          <p:nvPr>
            <p:ph idx="1"/>
          </p:nvPr>
        </p:nvSpPr>
        <p:spPr>
          <a:xfrm>
            <a:off x="954741" y="1801906"/>
            <a:ext cx="11237259" cy="5056094"/>
          </a:xfrm>
        </p:spPr>
        <p:txBody>
          <a:bodyPr>
            <a:normAutofit/>
          </a:bodyPr>
          <a:lstStyle/>
          <a:p>
            <a:r>
              <a:rPr lang="en-US" dirty="0"/>
              <a:t>Static pages instead of dynamic HTML</a:t>
            </a:r>
          </a:p>
          <a:p>
            <a:r>
              <a:rPr lang="en-US" dirty="0"/>
              <a:t>Content provided from the server's </a:t>
            </a:r>
            <a:r>
              <a:rPr lang="en-US" dirty="0" err="1"/>
              <a:t>filesystem</a:t>
            </a:r>
            <a:r>
              <a:rPr lang="en-US" dirty="0"/>
              <a:t> instead of a relational database management system (RDBMS).</a:t>
            </a:r>
          </a:p>
          <a:p>
            <a:r>
              <a:rPr lang="en-US" dirty="0"/>
              <a:t>Pages built using Server Side Includes or Common Gateway Interface (CGI) instead of a web application written in a dynamic programming language such as Perl, PHP, Python or Ruby.</a:t>
            </a:r>
          </a:p>
          <a:p>
            <a:r>
              <a:rPr lang="en-US" dirty="0"/>
              <a:t>The use of HTML 3.2-era elements such as frames and tables to position and align elements on a page. These were often used in combination with spacer GIFs</a:t>
            </a:r>
          </a:p>
          <a:p>
            <a:r>
              <a:rPr lang="en-US" dirty="0"/>
              <a:t>Proprietary HTML extensions, such as the &lt;blink&gt; and &lt;marquee&gt; tags, introduced during the first browser war.</a:t>
            </a:r>
          </a:p>
          <a:p>
            <a:r>
              <a:rPr lang="en-US" dirty="0"/>
              <a:t>GIF buttons, graphics (typically 88×31 pixels in size) promoting web browsers, operating systems, text editors and various other products.</a:t>
            </a:r>
          </a:p>
          <a:p>
            <a:r>
              <a:rPr lang="en-US" dirty="0"/>
              <a:t>HTML forms sent via email.</a:t>
            </a:r>
          </a:p>
          <a:p>
            <a:r>
              <a:rPr lang="en-US" dirty="0"/>
              <a:t> Web 1.0 sites aren't interactive</a:t>
            </a:r>
          </a:p>
          <a:p>
            <a:endParaRPr lang="en-US" dirty="0"/>
          </a:p>
        </p:txBody>
      </p:sp>
    </p:spTree>
    <p:extLst>
      <p:ext uri="{BB962C8B-B14F-4D97-AF65-F5344CB8AC3E}">
        <p14:creationId xmlns:p14="http://schemas.microsoft.com/office/powerpoint/2010/main" val="117835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2.0</a:t>
            </a:r>
          </a:p>
        </p:txBody>
      </p:sp>
      <p:sp>
        <p:nvSpPr>
          <p:cNvPr id="3" name="Content Placeholder 2"/>
          <p:cNvSpPr>
            <a:spLocks noGrp="1"/>
          </p:cNvSpPr>
          <p:nvPr>
            <p:ph idx="1"/>
          </p:nvPr>
        </p:nvSpPr>
        <p:spPr/>
        <p:txBody>
          <a:bodyPr/>
          <a:lstStyle/>
          <a:p>
            <a:pPr algn="just"/>
            <a:r>
              <a:rPr lang="en-US" dirty="0"/>
              <a:t>The term "Web 2.0" was coined by Darcy </a:t>
            </a:r>
            <a:r>
              <a:rPr lang="en-US" dirty="0" err="1"/>
              <a:t>DiNucci</a:t>
            </a:r>
            <a:r>
              <a:rPr lang="en-US" dirty="0"/>
              <a:t>, an information architecture consultant, in her January 1999 article "Fragmented Future":</a:t>
            </a:r>
          </a:p>
          <a:p>
            <a:pPr algn="just"/>
            <a:r>
              <a:rPr lang="en-US" dirty="0"/>
              <a:t>“ The Web we know now, which loads into a browser window in essentially static </a:t>
            </a:r>
            <a:r>
              <a:rPr lang="en-US" dirty="0" err="1"/>
              <a:t>screenfuls</a:t>
            </a:r>
            <a:r>
              <a:rPr lang="en-US" dirty="0"/>
              <a:t>, is only an embryo of the Web to come. The first glimmerings of Web 2.0 are beginning to appear, and we are just starting to see how that embryo might develop. The Web will be understood not as </a:t>
            </a:r>
            <a:r>
              <a:rPr lang="en-US" dirty="0" err="1"/>
              <a:t>screenfuls</a:t>
            </a:r>
            <a:r>
              <a:rPr lang="en-US" dirty="0"/>
              <a:t> of text and graphics but as a transport mechanism, the ether through which interactivity happens. It will [...] appear on your computer screen, [...] on your TV set [...] your car dashboard [...] your cell phone [...] hand-held game machines [...] maybe even your microwave oven.</a:t>
            </a:r>
          </a:p>
        </p:txBody>
      </p:sp>
    </p:spTree>
    <p:extLst>
      <p:ext uri="{BB962C8B-B14F-4D97-AF65-F5344CB8AC3E}">
        <p14:creationId xmlns:p14="http://schemas.microsoft.com/office/powerpoint/2010/main" val="288885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Web 2.0 has become characterized by applications that connect people and technologies that link data </a:t>
            </a:r>
          </a:p>
          <a:p>
            <a:pPr algn="just"/>
            <a:r>
              <a:rPr lang="en-US" dirty="0"/>
              <a:t>The Internet makes it possible to access information from any Internet-connected device – </a:t>
            </a:r>
          </a:p>
          <a:p>
            <a:pPr algn="just"/>
            <a:r>
              <a:rPr lang="en-US" dirty="0"/>
              <a:t>Web-based tools for collaboration – Web applications – Other technologies for sharing information </a:t>
            </a:r>
          </a:p>
          <a:p>
            <a:pPr algn="just"/>
            <a:r>
              <a:rPr lang="en-US" dirty="0"/>
              <a:t>With online collaboration, users are both creators and modifiers of content, dynamic and customized information feeds, </a:t>
            </a:r>
            <a:r>
              <a:rPr lang="en-US" dirty="0" err="1"/>
              <a:t>etc</a:t>
            </a:r>
            <a:r>
              <a:rPr lang="en-US" dirty="0"/>
              <a:t> – Wikis – Social networking sites – Blogs – RSS feeds – Podcasting</a:t>
            </a:r>
          </a:p>
        </p:txBody>
      </p:sp>
    </p:spTree>
    <p:extLst>
      <p:ext uri="{BB962C8B-B14F-4D97-AF65-F5344CB8AC3E}">
        <p14:creationId xmlns:p14="http://schemas.microsoft.com/office/powerpoint/2010/main" val="143138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Value of site increases with users and use (Amazon reviews by users is an example) </a:t>
            </a:r>
          </a:p>
          <a:p>
            <a:pPr algn="just"/>
            <a:r>
              <a:rPr lang="en-US" dirty="0"/>
              <a:t>Organic user interface and mashups </a:t>
            </a:r>
          </a:p>
          <a:p>
            <a:pPr algn="just"/>
            <a:r>
              <a:rPr lang="en-US" dirty="0"/>
              <a:t>Participation and ownership differences </a:t>
            </a:r>
          </a:p>
          <a:p>
            <a:pPr lvl="1" algn="just"/>
            <a:r>
              <a:rPr lang="en-US" dirty="0"/>
              <a:t>Traditional Web sites are about publishing </a:t>
            </a:r>
          </a:p>
          <a:p>
            <a:pPr lvl="1" algn="just"/>
            <a:r>
              <a:rPr lang="en-US" dirty="0"/>
              <a:t>Web 2.0 is about participation</a:t>
            </a:r>
          </a:p>
          <a:p>
            <a:pPr lvl="1" algn="just"/>
            <a:r>
              <a:rPr lang="en-US" dirty="0"/>
              <a:t>Traditional Web site lock down all legal rights to content</a:t>
            </a:r>
          </a:p>
          <a:p>
            <a:pPr lvl="1" algn="just"/>
            <a:r>
              <a:rPr lang="en-US" dirty="0"/>
              <a:t> Web 2.0 sites lock down only some rights</a:t>
            </a:r>
          </a:p>
        </p:txBody>
      </p:sp>
    </p:spTree>
    <p:extLst>
      <p:ext uri="{BB962C8B-B14F-4D97-AF65-F5344CB8AC3E}">
        <p14:creationId xmlns:p14="http://schemas.microsoft.com/office/powerpoint/2010/main" val="179308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3852" y="726560"/>
            <a:ext cx="11550242" cy="5364957"/>
          </a:xfrm>
          <a:prstGeom prst="rect">
            <a:avLst/>
          </a:prstGeom>
        </p:spPr>
      </p:pic>
    </p:spTree>
    <p:extLst>
      <p:ext uri="{BB962C8B-B14F-4D97-AF65-F5344CB8AC3E}">
        <p14:creationId xmlns:p14="http://schemas.microsoft.com/office/powerpoint/2010/main" val="274750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3" name="Content Placeholder 2"/>
          <p:cNvSpPr>
            <a:spLocks noGrp="1"/>
          </p:cNvSpPr>
          <p:nvPr>
            <p:ph idx="1"/>
          </p:nvPr>
        </p:nvSpPr>
        <p:spPr>
          <a:xfrm>
            <a:off x="2231136" y="2638044"/>
            <a:ext cx="7729728" cy="3816544"/>
          </a:xfrm>
        </p:spPr>
        <p:txBody>
          <a:bodyPr>
            <a:normAutofit fontScale="92500" lnSpcReduction="10000"/>
          </a:bodyPr>
          <a:lstStyle/>
          <a:p>
            <a:pPr algn="just"/>
            <a:r>
              <a:rPr lang="en-US" dirty="0"/>
              <a:t>Folksonomy – free classification of information; allows users to collectively classify and find information (e.g. "tagging" of websites, images, videos or links) </a:t>
            </a:r>
          </a:p>
          <a:p>
            <a:pPr algn="just"/>
            <a:r>
              <a:rPr lang="en-US" dirty="0"/>
              <a:t>Rich user experience – dynamic content that is responsive to user input (e.g., a user can "click" on an image to enlarge it or find out more information) </a:t>
            </a:r>
          </a:p>
          <a:p>
            <a:pPr algn="just"/>
            <a:r>
              <a:rPr lang="en-US" dirty="0"/>
              <a:t>User participation – information flows two ways between the site owner and site users by means of evaluation, review, and online commenting. Site users also typically create user-generated content for others to see (e.g., Wikipedia, an online encyclopedia that anyone can write articles for or edit) </a:t>
            </a:r>
          </a:p>
          <a:p>
            <a:pPr algn="just"/>
            <a:r>
              <a:rPr lang="en-US" dirty="0"/>
              <a:t>Software as a service (SaaS) – Web 2.0 sites developed APIs to allow automated usage, such as by a Web "app" (software application) or a mashup </a:t>
            </a:r>
          </a:p>
          <a:p>
            <a:pPr algn="just"/>
            <a:r>
              <a:rPr lang="en-US" dirty="0"/>
              <a:t>Mass participation – near-universal web access leads to differentiation of concerns, from the traditional Internet user base (who tended to be hackers and computer hobbyists) to a wider variety of users</a:t>
            </a:r>
          </a:p>
        </p:txBody>
      </p:sp>
    </p:spTree>
    <p:extLst>
      <p:ext uri="{BB962C8B-B14F-4D97-AF65-F5344CB8AC3E}">
        <p14:creationId xmlns:p14="http://schemas.microsoft.com/office/powerpoint/2010/main" val="69107794"/>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989</TotalTime>
  <Words>1532</Words>
  <Application>Microsoft Office PowerPoint</Application>
  <PresentationFormat>Widescreen</PresentationFormat>
  <Paragraphs>106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Parcel</vt:lpstr>
      <vt:lpstr>Web 2.0</vt:lpstr>
      <vt:lpstr>PowerPoint Presentation</vt:lpstr>
      <vt:lpstr>PowerPoint Presentation</vt:lpstr>
      <vt:lpstr>Characteristics</vt:lpstr>
      <vt:lpstr>Web 2.0</vt:lpstr>
      <vt:lpstr>PowerPoint Presentation</vt:lpstr>
      <vt:lpstr>PowerPoint Presentation</vt:lpstr>
      <vt:lpstr>PowerPoint Presentation</vt:lpstr>
      <vt:lpstr>Key features</vt:lpstr>
      <vt:lpstr>PowerPoint Presentation</vt:lpstr>
      <vt:lpstr>Web 2.0 can be described in 3 parts:</vt:lpstr>
      <vt:lpstr>SLATES by Andrew McAfee:</vt:lpstr>
      <vt:lpstr>APIs (Application Programming Interface)</vt:lpstr>
      <vt:lpstr>Mashups</vt:lpstr>
      <vt:lpstr>Really Simple Syndication</vt:lpstr>
      <vt:lpstr>User Generated Content (UGC)</vt:lpstr>
      <vt:lpstr>Types of UGC</vt:lpstr>
      <vt:lpstr>Web 3.0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2.0</dc:title>
  <dc:creator>S</dc:creator>
  <cp:lastModifiedBy>Sarishma</cp:lastModifiedBy>
  <cp:revision>7</cp:revision>
  <dcterms:created xsi:type="dcterms:W3CDTF">2021-03-14T11:38:01Z</dcterms:created>
  <dcterms:modified xsi:type="dcterms:W3CDTF">2022-04-23T16:26:44Z</dcterms:modified>
</cp:coreProperties>
</file>