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9" r:id="rId3"/>
    <p:sldId id="261" r:id="rId4"/>
    <p:sldId id="262" r:id="rId5"/>
    <p:sldId id="263" r:id="rId6"/>
    <p:sldId id="264" r:id="rId7"/>
    <p:sldId id="299" r:id="rId8"/>
    <p:sldId id="265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3499C8-1552-4076-8614-98649717B933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C59BB-528E-4982-AD5D-0EA592746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226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Helvetica" pitchFamily="34" charset="0"/>
              </a:defRPr>
            </a:lvl1pPr>
            <a:lvl2pPr marL="702756" indent="-270291">
              <a:defRPr sz="1500">
                <a:solidFill>
                  <a:schemeClr val="tx1"/>
                </a:solidFill>
                <a:latin typeface="Helvetica" pitchFamily="34" charset="0"/>
              </a:defRPr>
            </a:lvl2pPr>
            <a:lvl3pPr marL="1081164" indent="-216233">
              <a:defRPr sz="1500">
                <a:solidFill>
                  <a:schemeClr val="tx1"/>
                </a:solidFill>
                <a:latin typeface="Helvetica" pitchFamily="34" charset="0"/>
              </a:defRPr>
            </a:lvl3pPr>
            <a:lvl4pPr marL="1513629" indent="-216233">
              <a:defRPr sz="1500">
                <a:solidFill>
                  <a:schemeClr val="tx1"/>
                </a:solidFill>
                <a:latin typeface="Helvetica" pitchFamily="34" charset="0"/>
              </a:defRPr>
            </a:lvl4pPr>
            <a:lvl5pPr marL="1946095" indent="-216233">
              <a:defRPr sz="1500">
                <a:solidFill>
                  <a:schemeClr val="tx1"/>
                </a:solidFill>
                <a:latin typeface="Helvetica" pitchFamily="34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Helvetica" pitchFamily="34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Helvetica" pitchFamily="34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Helvetica" pitchFamily="34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DF1A09A2-8DF1-40B0-8178-0D9F52786A76}" type="slidenum">
              <a:rPr lang="en-US" sz="1100">
                <a:latin typeface="Times New Roman" pitchFamily="18" charset="0"/>
              </a:rPr>
              <a:pPr/>
              <a:t>1</a:t>
            </a:fld>
            <a:endParaRPr lang="en-US" sz="1100">
              <a:latin typeface="Times New Roman" pitchFamily="18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6BC0A-D736-4E43-95E4-31D1E6AEF092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4C223-73C4-49BA-838D-F9CADA440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29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6BC0A-D736-4E43-95E4-31D1E6AEF092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4C223-73C4-49BA-838D-F9CADA440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92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6BC0A-D736-4E43-95E4-31D1E6AEF092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4C223-73C4-49BA-838D-F9CADA440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380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6BC0A-D736-4E43-95E4-31D1E6AEF092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4C223-73C4-49BA-838D-F9CADA440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460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6BC0A-D736-4E43-95E4-31D1E6AEF092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4C223-73C4-49BA-838D-F9CADA440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387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6BC0A-D736-4E43-95E4-31D1E6AEF092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4C223-73C4-49BA-838D-F9CADA440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56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6BC0A-D736-4E43-95E4-31D1E6AEF092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4C223-73C4-49BA-838D-F9CADA440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37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6BC0A-D736-4E43-95E4-31D1E6AEF092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4C223-73C4-49BA-838D-F9CADA440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912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6BC0A-D736-4E43-95E4-31D1E6AEF092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4C223-73C4-49BA-838D-F9CADA440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326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6BC0A-D736-4E43-95E4-31D1E6AEF092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4C223-73C4-49BA-838D-F9CADA440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462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6BC0A-D736-4E43-95E4-31D1E6AEF092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4C223-73C4-49BA-838D-F9CADA440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193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6BC0A-D736-4E43-95E4-31D1E6AEF092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4C223-73C4-49BA-838D-F9CADA440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32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Concurrency Control </a:t>
            </a:r>
          </a:p>
        </p:txBody>
      </p:sp>
    </p:spTree>
    <p:extLst>
      <p:ext uri="{BB962C8B-B14F-4D97-AF65-F5344CB8AC3E}">
        <p14:creationId xmlns:p14="http://schemas.microsoft.com/office/powerpoint/2010/main" val="366728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Lock-Based Protocols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5500" y="1079500"/>
            <a:ext cx="81153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lock is a mechanism to control concurrent access to a data item</a:t>
            </a:r>
          </a:p>
          <a:p>
            <a:r>
              <a:rPr lang="en-US" dirty="0" smtClean="0"/>
              <a:t>Data items can be locked in two modes :</a:t>
            </a:r>
          </a:p>
          <a:p>
            <a:pPr>
              <a:buFont typeface="Monotype Sorts" pitchFamily="2" charset="2"/>
              <a:buNone/>
            </a:pPr>
            <a:r>
              <a:rPr lang="en-US" i="1" dirty="0" smtClean="0"/>
              <a:t>    </a:t>
            </a:r>
            <a:r>
              <a:rPr lang="en-US" dirty="0" smtClean="0"/>
              <a:t>1</a:t>
            </a:r>
            <a:r>
              <a:rPr lang="en-US" i="1" dirty="0" smtClean="0"/>
              <a:t>.  </a:t>
            </a:r>
            <a:r>
              <a:rPr lang="en-US" i="1" dirty="0" smtClean="0">
                <a:solidFill>
                  <a:schemeClr val="tx2"/>
                </a:solidFill>
              </a:rPr>
              <a:t>exclusive</a:t>
            </a:r>
            <a:r>
              <a:rPr lang="en-US" i="1" dirty="0" smtClean="0"/>
              <a:t> (X) mode</a:t>
            </a:r>
            <a:r>
              <a:rPr lang="en-US" dirty="0" smtClean="0"/>
              <a:t>. Data item can be both read as well as  written. X-lock is requested using </a:t>
            </a:r>
            <a:r>
              <a:rPr lang="en-US" b="1" dirty="0" smtClean="0"/>
              <a:t> lock-X</a:t>
            </a:r>
            <a:r>
              <a:rPr lang="en-US" dirty="0" smtClean="0"/>
              <a:t> instruction.</a:t>
            </a:r>
          </a:p>
          <a:p>
            <a:pPr>
              <a:buFont typeface="Monotype Sorts" pitchFamily="2" charset="2"/>
              <a:buNone/>
            </a:pPr>
            <a:r>
              <a:rPr lang="en-US" i="1" dirty="0" smtClean="0"/>
              <a:t>    </a:t>
            </a:r>
            <a:r>
              <a:rPr lang="en-US" dirty="0" smtClean="0"/>
              <a:t>2</a:t>
            </a:r>
            <a:r>
              <a:rPr lang="en-US" i="1" dirty="0" smtClean="0"/>
              <a:t>.  </a:t>
            </a:r>
            <a:r>
              <a:rPr lang="en-US" i="1" dirty="0" smtClean="0">
                <a:solidFill>
                  <a:schemeClr val="tx2"/>
                </a:solidFill>
              </a:rPr>
              <a:t>shared</a:t>
            </a:r>
            <a:r>
              <a:rPr lang="en-US" i="1" dirty="0" smtClean="0"/>
              <a:t> (S) mode</a:t>
            </a:r>
            <a:r>
              <a:rPr lang="en-US" dirty="0" smtClean="0"/>
              <a:t>. Data item can only be read. S-lock is   requested using </a:t>
            </a:r>
            <a:r>
              <a:rPr lang="en-US" b="1" dirty="0" smtClean="0"/>
              <a:t> lock-S</a:t>
            </a:r>
            <a:r>
              <a:rPr lang="en-US" dirty="0" smtClean="0"/>
              <a:t> instruction.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Lock requests are made to concurrency-control manager. Transaction can proceed only after request is granted.</a:t>
            </a:r>
          </a:p>
        </p:txBody>
      </p:sp>
    </p:spTree>
    <p:extLst>
      <p:ext uri="{BB962C8B-B14F-4D97-AF65-F5344CB8AC3E}">
        <p14:creationId xmlns:p14="http://schemas.microsoft.com/office/powerpoint/2010/main" val="132173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Lock-Based Protocols (Cont.)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5500" y="1079500"/>
            <a:ext cx="8115300" cy="4876800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Example of a transaction performing locking:</a:t>
            </a:r>
          </a:p>
          <a:p>
            <a:pPr>
              <a:buFont typeface="Monotype Sorts" pitchFamily="2" charset="2"/>
              <a:buNone/>
            </a:pPr>
            <a:r>
              <a:rPr lang="en-US" smtClean="0"/>
              <a:t>                       </a:t>
            </a:r>
            <a:r>
              <a:rPr lang="en-US" i="1" smtClean="0"/>
              <a:t>T</a:t>
            </a:r>
            <a:r>
              <a:rPr lang="en-US" i="1" baseline="-25000" smtClean="0"/>
              <a:t>2</a:t>
            </a:r>
            <a:r>
              <a:rPr lang="en-US" smtClean="0"/>
              <a:t>:</a:t>
            </a:r>
            <a:r>
              <a:rPr lang="en-US" b="1" smtClean="0"/>
              <a:t> lock-S</a:t>
            </a:r>
            <a:r>
              <a:rPr lang="en-US" i="1" smtClean="0"/>
              <a:t>(A)</a:t>
            </a:r>
            <a:r>
              <a:rPr lang="en-US" smtClean="0"/>
              <a:t>;</a:t>
            </a:r>
          </a:p>
          <a:p>
            <a:pPr>
              <a:buFont typeface="Monotype Sorts" pitchFamily="2" charset="2"/>
              <a:buNone/>
            </a:pPr>
            <a:r>
              <a:rPr lang="en-US" b="1" smtClean="0"/>
              <a:t>                             read </a:t>
            </a:r>
            <a:r>
              <a:rPr lang="en-US" i="1" smtClean="0"/>
              <a:t>(A)</a:t>
            </a:r>
            <a:r>
              <a:rPr lang="en-US" smtClean="0"/>
              <a:t>;</a:t>
            </a:r>
          </a:p>
          <a:p>
            <a:pPr>
              <a:buFont typeface="Monotype Sorts" pitchFamily="2" charset="2"/>
              <a:buNone/>
            </a:pPr>
            <a:r>
              <a:rPr lang="en-US" b="1" smtClean="0"/>
              <a:t>                             unlock</a:t>
            </a:r>
            <a:r>
              <a:rPr lang="en-US" i="1" smtClean="0"/>
              <a:t>(A)</a:t>
            </a:r>
            <a:r>
              <a:rPr lang="en-US" smtClean="0"/>
              <a:t>;</a:t>
            </a:r>
          </a:p>
          <a:p>
            <a:pPr>
              <a:buFont typeface="Monotype Sorts" pitchFamily="2" charset="2"/>
              <a:buNone/>
            </a:pPr>
            <a:r>
              <a:rPr lang="en-US" b="1" smtClean="0"/>
              <a:t>                             lock-S</a:t>
            </a:r>
            <a:r>
              <a:rPr lang="en-US" i="1" smtClean="0"/>
              <a:t>(B)</a:t>
            </a:r>
            <a:r>
              <a:rPr lang="en-US" smtClean="0"/>
              <a:t>;</a:t>
            </a:r>
          </a:p>
          <a:p>
            <a:pPr>
              <a:buFont typeface="Monotype Sorts" pitchFamily="2" charset="2"/>
              <a:buNone/>
            </a:pPr>
            <a:r>
              <a:rPr lang="en-US" b="1" smtClean="0"/>
              <a:t>                             read </a:t>
            </a:r>
            <a:r>
              <a:rPr lang="en-US" i="1" smtClean="0"/>
              <a:t>(B)</a:t>
            </a:r>
            <a:r>
              <a:rPr lang="en-US" smtClean="0"/>
              <a:t>;</a:t>
            </a:r>
          </a:p>
          <a:p>
            <a:pPr>
              <a:buFont typeface="Monotype Sorts" pitchFamily="2" charset="2"/>
              <a:buNone/>
            </a:pPr>
            <a:r>
              <a:rPr lang="en-US" b="1" smtClean="0"/>
              <a:t>                             unlock</a:t>
            </a:r>
            <a:r>
              <a:rPr lang="en-US" i="1" smtClean="0"/>
              <a:t>(B)</a:t>
            </a:r>
            <a:r>
              <a:rPr lang="en-US" smtClean="0"/>
              <a:t>;</a:t>
            </a:r>
          </a:p>
          <a:p>
            <a:pPr>
              <a:buFont typeface="Monotype Sorts" pitchFamily="2" charset="2"/>
              <a:buNone/>
            </a:pPr>
            <a:r>
              <a:rPr lang="en-US" b="1" smtClean="0"/>
              <a:t>                             display</a:t>
            </a:r>
            <a:r>
              <a:rPr lang="en-US" i="1" smtClean="0"/>
              <a:t>(A+B)</a:t>
            </a:r>
          </a:p>
          <a:p>
            <a:r>
              <a:rPr lang="en-US" smtClean="0"/>
              <a:t>Locking as above is not sufficient to guarantee serializability — if </a:t>
            </a:r>
            <a:r>
              <a:rPr lang="en-US" i="1" smtClean="0"/>
              <a:t>A</a:t>
            </a:r>
            <a:r>
              <a:rPr lang="en-US" smtClean="0"/>
              <a:t> and </a:t>
            </a:r>
            <a:r>
              <a:rPr lang="en-US" i="1" smtClean="0"/>
              <a:t>B</a:t>
            </a:r>
            <a:r>
              <a:rPr lang="en-US" smtClean="0"/>
              <a:t> get updated in-between the read of </a:t>
            </a:r>
            <a:r>
              <a:rPr lang="en-US" i="1" smtClean="0"/>
              <a:t>A</a:t>
            </a:r>
            <a:r>
              <a:rPr lang="en-US" smtClean="0"/>
              <a:t> and </a:t>
            </a:r>
            <a:r>
              <a:rPr lang="en-US" i="1" smtClean="0"/>
              <a:t>B</a:t>
            </a:r>
            <a:r>
              <a:rPr lang="en-US" smtClean="0"/>
              <a:t>, the displayed sum would be wrong.</a:t>
            </a:r>
          </a:p>
          <a:p>
            <a:r>
              <a:rPr lang="en-US" smtClean="0"/>
              <a:t>A  </a:t>
            </a:r>
            <a:r>
              <a:rPr lang="en-US" b="1" smtClean="0">
                <a:solidFill>
                  <a:schemeClr val="tx2"/>
                </a:solidFill>
              </a:rPr>
              <a:t>locking protocol</a:t>
            </a:r>
            <a:r>
              <a:rPr lang="en-US" smtClean="0"/>
              <a:t> is a set of rules followed by all transactions while requesting and releasing locks. Locking protocols restrict the set of possible schedules.</a:t>
            </a:r>
          </a:p>
        </p:txBody>
      </p:sp>
    </p:spTree>
    <p:extLst>
      <p:ext uri="{BB962C8B-B14F-4D97-AF65-F5344CB8AC3E}">
        <p14:creationId xmlns:p14="http://schemas.microsoft.com/office/powerpoint/2010/main" val="106954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Pitfalls of Lock-Based Protocols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5500" y="1079500"/>
            <a:ext cx="7848600" cy="51435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Consider the partial schedule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Neither </a:t>
            </a:r>
            <a:r>
              <a:rPr lang="en-US" i="1" dirty="0" smtClean="0"/>
              <a:t>T</a:t>
            </a:r>
            <a:r>
              <a:rPr lang="en-US" i="1" baseline="-25000" dirty="0" smtClean="0"/>
              <a:t>3</a:t>
            </a:r>
            <a:r>
              <a:rPr lang="en-US" dirty="0" smtClean="0"/>
              <a:t> nor </a:t>
            </a:r>
            <a:r>
              <a:rPr lang="en-US" i="1" dirty="0" smtClean="0"/>
              <a:t>T</a:t>
            </a:r>
            <a:r>
              <a:rPr lang="en-US" i="1" baseline="-25000" dirty="0" smtClean="0"/>
              <a:t>4</a:t>
            </a:r>
            <a:r>
              <a:rPr lang="en-US" dirty="0" smtClean="0"/>
              <a:t> can make progress — executing  </a:t>
            </a:r>
            <a:r>
              <a:rPr lang="en-US" b="1" dirty="0" smtClean="0"/>
              <a:t>lock-S</a:t>
            </a:r>
            <a:r>
              <a:rPr lang="en-US" i="1" dirty="0" smtClean="0"/>
              <a:t>(B)</a:t>
            </a:r>
            <a:r>
              <a:rPr lang="en-US" dirty="0" smtClean="0"/>
              <a:t> causes </a:t>
            </a:r>
            <a:r>
              <a:rPr lang="en-US" i="1" dirty="0" smtClean="0"/>
              <a:t>T</a:t>
            </a:r>
            <a:r>
              <a:rPr lang="en-US" i="1" baseline="-25000" dirty="0" smtClean="0"/>
              <a:t>4</a:t>
            </a:r>
            <a:r>
              <a:rPr lang="en-US" dirty="0" smtClean="0"/>
              <a:t> to wait for </a:t>
            </a:r>
            <a:r>
              <a:rPr lang="en-US" i="1" dirty="0" smtClean="0"/>
              <a:t>T</a:t>
            </a:r>
            <a:r>
              <a:rPr lang="en-US" i="1" baseline="-25000" dirty="0" smtClean="0"/>
              <a:t>3</a:t>
            </a:r>
            <a:r>
              <a:rPr lang="en-US" dirty="0" smtClean="0"/>
              <a:t> to release its lock on </a:t>
            </a:r>
            <a:r>
              <a:rPr lang="en-US" i="1" dirty="0" smtClean="0"/>
              <a:t>B</a:t>
            </a:r>
            <a:r>
              <a:rPr lang="en-US" dirty="0" smtClean="0"/>
              <a:t>, while executing  </a:t>
            </a:r>
            <a:r>
              <a:rPr lang="en-US" b="1" dirty="0" smtClean="0"/>
              <a:t>lock-X</a:t>
            </a:r>
            <a:r>
              <a:rPr lang="en-US" i="1" dirty="0" smtClean="0"/>
              <a:t>(A)</a:t>
            </a:r>
            <a:r>
              <a:rPr lang="en-US" dirty="0" smtClean="0"/>
              <a:t> causes </a:t>
            </a:r>
            <a:r>
              <a:rPr lang="en-US" i="1" dirty="0" smtClean="0"/>
              <a:t>T</a:t>
            </a:r>
            <a:r>
              <a:rPr lang="en-US" i="1" baseline="-25000" dirty="0" smtClean="0"/>
              <a:t>3</a:t>
            </a:r>
            <a:r>
              <a:rPr lang="en-US" i="1" dirty="0" smtClean="0"/>
              <a:t> </a:t>
            </a:r>
            <a:r>
              <a:rPr lang="en-US" dirty="0" smtClean="0"/>
              <a:t> to wait for </a:t>
            </a:r>
            <a:r>
              <a:rPr lang="en-US" i="1" dirty="0" smtClean="0"/>
              <a:t>T</a:t>
            </a:r>
            <a:r>
              <a:rPr lang="en-US" i="1" baseline="-25000" dirty="0" smtClean="0"/>
              <a:t>4</a:t>
            </a:r>
            <a:r>
              <a:rPr lang="en-US" dirty="0" smtClean="0"/>
              <a:t> to release its lock on </a:t>
            </a:r>
            <a:r>
              <a:rPr lang="en-US" i="1" dirty="0" smtClean="0"/>
              <a:t>A</a:t>
            </a:r>
            <a:r>
              <a:rPr lang="en-US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Such a situation is called a </a:t>
            </a:r>
            <a:r>
              <a:rPr lang="en-US" b="1" dirty="0" smtClean="0">
                <a:solidFill>
                  <a:schemeClr val="tx2"/>
                </a:solidFill>
              </a:rPr>
              <a:t>deadlock</a:t>
            </a:r>
            <a:r>
              <a:rPr lang="en-US" dirty="0" smtClean="0"/>
              <a:t>.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To handle a deadlock one of </a:t>
            </a:r>
            <a:r>
              <a:rPr lang="en-US" i="1" dirty="0" smtClean="0"/>
              <a:t>T</a:t>
            </a:r>
            <a:r>
              <a:rPr lang="en-US" i="1" baseline="-25000" dirty="0" smtClean="0"/>
              <a:t>3</a:t>
            </a:r>
            <a:r>
              <a:rPr lang="en-US" dirty="0" smtClean="0"/>
              <a:t> or </a:t>
            </a:r>
            <a:r>
              <a:rPr lang="en-US" i="1" dirty="0" smtClean="0"/>
              <a:t>T</a:t>
            </a:r>
            <a:r>
              <a:rPr lang="en-US" i="1" baseline="-25000" dirty="0" smtClean="0"/>
              <a:t>4</a:t>
            </a:r>
            <a:r>
              <a:rPr lang="en-US" dirty="0" smtClean="0"/>
              <a:t> must be rolled back </a:t>
            </a:r>
            <a:br>
              <a:rPr lang="en-US" dirty="0" smtClean="0"/>
            </a:br>
            <a:r>
              <a:rPr lang="en-US" dirty="0" smtClean="0"/>
              <a:t>and its locks released.</a:t>
            </a:r>
          </a:p>
        </p:txBody>
      </p:sp>
      <p:pic>
        <p:nvPicPr>
          <p:cNvPr id="8196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1" t="2899" r="13043" b="1450"/>
          <a:stretch>
            <a:fillRect/>
          </a:stretch>
        </p:blipFill>
        <p:spPr bwMode="auto">
          <a:xfrm>
            <a:off x="3252788" y="1574800"/>
            <a:ext cx="2665412" cy="262572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636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80772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Pitfalls of Lock-Based Protocols (Cont.)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5500" y="1079500"/>
            <a:ext cx="7661275" cy="490378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The potential for deadlock exists in most locking protocols. Deadlocks are a necessary evil.</a:t>
            </a:r>
          </a:p>
          <a:p>
            <a:r>
              <a:rPr lang="en-US" b="1" dirty="0" smtClean="0">
                <a:solidFill>
                  <a:schemeClr val="tx2"/>
                </a:solidFill>
              </a:rPr>
              <a:t>Starvation</a:t>
            </a:r>
            <a:r>
              <a:rPr lang="en-US" dirty="0" smtClean="0"/>
              <a:t> is also possible if concurrency control manager is badly designed. For example:</a:t>
            </a:r>
          </a:p>
          <a:p>
            <a:pPr lvl="1"/>
            <a:r>
              <a:rPr lang="en-US" dirty="0" smtClean="0"/>
              <a:t>A transaction may be waiting for an X-lock on an item, while a sequence of other transactions request and are granted an S-lock on the same item.  </a:t>
            </a:r>
          </a:p>
          <a:p>
            <a:pPr lvl="1"/>
            <a:r>
              <a:rPr lang="en-US" dirty="0" smtClean="0"/>
              <a:t>The same transaction is repeatedly rolled back due to deadlocks.</a:t>
            </a:r>
          </a:p>
          <a:p>
            <a:r>
              <a:rPr lang="en-US" dirty="0" smtClean="0"/>
              <a:t>Concurrency control manager can be designed to prevent starvation.</a:t>
            </a:r>
          </a:p>
        </p:txBody>
      </p:sp>
    </p:spTree>
    <p:extLst>
      <p:ext uri="{BB962C8B-B14F-4D97-AF65-F5344CB8AC3E}">
        <p14:creationId xmlns:p14="http://schemas.microsoft.com/office/powerpoint/2010/main" val="9481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The Two-Phase Locking Protocol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mtClean="0"/>
              <a:t>This is a protocol which ensures conflict-serializable schedules.</a:t>
            </a:r>
          </a:p>
          <a:p>
            <a:r>
              <a:rPr lang="en-US" smtClean="0"/>
              <a:t>Phase 1: Growing Phase</a:t>
            </a:r>
          </a:p>
          <a:p>
            <a:pPr lvl="1"/>
            <a:r>
              <a:rPr lang="en-US" smtClean="0"/>
              <a:t>transaction may obtain locks </a:t>
            </a:r>
          </a:p>
          <a:p>
            <a:pPr lvl="1"/>
            <a:r>
              <a:rPr lang="en-US" smtClean="0"/>
              <a:t>transaction may not release locks</a:t>
            </a:r>
          </a:p>
          <a:p>
            <a:r>
              <a:rPr lang="en-US" smtClean="0"/>
              <a:t>Phase 2: Shrinking Phase</a:t>
            </a:r>
          </a:p>
          <a:p>
            <a:pPr lvl="1"/>
            <a:r>
              <a:rPr lang="en-US" smtClean="0"/>
              <a:t>transaction may release locks</a:t>
            </a:r>
          </a:p>
          <a:p>
            <a:pPr lvl="1"/>
            <a:r>
              <a:rPr lang="en-US" smtClean="0"/>
              <a:t>transaction may not obtain locks</a:t>
            </a:r>
          </a:p>
          <a:p>
            <a:pPr>
              <a:lnSpc>
                <a:spcPct val="120000"/>
              </a:lnSpc>
            </a:pPr>
            <a:r>
              <a:rPr lang="en-US" smtClean="0"/>
              <a:t>The protocol assures serializability. It can be proved that the transactions can be serialized in the order of their </a:t>
            </a:r>
            <a:r>
              <a:rPr lang="en-US" b="1" smtClean="0">
                <a:solidFill>
                  <a:schemeClr val="tx2"/>
                </a:solidFill>
              </a:rPr>
              <a:t>lock points</a:t>
            </a:r>
            <a:r>
              <a:rPr lang="en-US" i="1" smtClean="0"/>
              <a:t> </a:t>
            </a:r>
            <a:r>
              <a:rPr lang="en-US" smtClean="0"/>
              <a:t> (i.e. the point where a transaction acquired its final lock). </a:t>
            </a:r>
          </a:p>
        </p:txBody>
      </p:sp>
    </p:spTree>
    <p:extLst>
      <p:ext uri="{BB962C8B-B14F-4D97-AF65-F5344CB8AC3E}">
        <p14:creationId xmlns:p14="http://schemas.microsoft.com/office/powerpoint/2010/main" val="14380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825" y="947738"/>
            <a:ext cx="5086350" cy="496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678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80772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The Two-Phase Locking Protocol (Cont.)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5500" y="1079500"/>
            <a:ext cx="7661275" cy="3170238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Two-phase locking </a:t>
            </a:r>
            <a:r>
              <a:rPr lang="en-US" i="1" dirty="0" smtClean="0"/>
              <a:t>does not</a:t>
            </a:r>
            <a:r>
              <a:rPr lang="en-US" dirty="0" smtClean="0"/>
              <a:t> ensure freedom from deadlocks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Cascading roll-back is possible under two-phase locking. To avoid this, follow a modified protocol called </a:t>
            </a:r>
            <a:r>
              <a:rPr lang="en-US" b="1" dirty="0" smtClean="0">
                <a:solidFill>
                  <a:schemeClr val="tx2"/>
                </a:solidFill>
              </a:rPr>
              <a:t>strict two-phase locking</a:t>
            </a:r>
            <a:r>
              <a:rPr lang="en-US" dirty="0" smtClean="0"/>
              <a:t>. Here a transaction must hold all its exclusive locks till it commits/aborts.</a:t>
            </a:r>
          </a:p>
          <a:p>
            <a:pPr>
              <a:lnSpc>
                <a:spcPct val="110000"/>
              </a:lnSpc>
            </a:pPr>
            <a:r>
              <a:rPr lang="en-US" b="1" dirty="0" smtClean="0">
                <a:solidFill>
                  <a:schemeClr val="tx2"/>
                </a:solidFill>
              </a:rPr>
              <a:t>Rigorous two-phase locking</a:t>
            </a:r>
            <a:r>
              <a:rPr lang="en-US" dirty="0" smtClean="0"/>
              <a:t> is even stricter: here </a:t>
            </a:r>
            <a:r>
              <a:rPr lang="en-US" i="1" dirty="0" smtClean="0"/>
              <a:t>all </a:t>
            </a:r>
            <a:r>
              <a:rPr lang="en-US" dirty="0" smtClean="0"/>
              <a:t>locks are held till commit/abort. In this protocol transactions can be serialized in the order in which they commit.</a:t>
            </a:r>
          </a:p>
        </p:txBody>
      </p:sp>
    </p:spTree>
    <p:extLst>
      <p:ext uri="{BB962C8B-B14F-4D97-AF65-F5344CB8AC3E}">
        <p14:creationId xmlns:p14="http://schemas.microsoft.com/office/powerpoint/2010/main" val="157601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Lock Conversions</a:t>
            </a:r>
          </a:p>
        </p:txBody>
      </p:sp>
      <p:sp>
        <p:nvSpPr>
          <p:cNvPr id="13315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825500" y="1079500"/>
            <a:ext cx="7848600" cy="4876800"/>
          </a:xfrm>
          <a:noFill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Two-phase locking with lock conversions:</a:t>
            </a:r>
          </a:p>
          <a:p>
            <a:pPr>
              <a:buFont typeface="Monotype Sorts" pitchFamily="2" charset="2"/>
              <a:buNone/>
            </a:pPr>
            <a:r>
              <a:rPr lang="en-US" dirty="0" smtClean="0"/>
              <a:t>     –   First Phase:        </a:t>
            </a:r>
          </a:p>
          <a:p>
            <a:pPr lvl="1"/>
            <a:r>
              <a:rPr lang="en-US" dirty="0" smtClean="0"/>
              <a:t>can acquire a lock-S on item</a:t>
            </a:r>
          </a:p>
          <a:p>
            <a:pPr lvl="1"/>
            <a:r>
              <a:rPr lang="en-US" dirty="0" smtClean="0"/>
              <a:t>can acquire a lock-X on item</a:t>
            </a:r>
          </a:p>
          <a:p>
            <a:pPr lvl="1"/>
            <a:r>
              <a:rPr lang="en-US" dirty="0" smtClean="0"/>
              <a:t>can convert a lock-S to a lock-X (upgrade)</a:t>
            </a:r>
          </a:p>
          <a:p>
            <a:pPr>
              <a:buFont typeface="Monotype Sorts" pitchFamily="2" charset="2"/>
              <a:buNone/>
            </a:pPr>
            <a:r>
              <a:rPr lang="en-US" dirty="0" smtClean="0"/>
              <a:t>     –   Second Phase:</a:t>
            </a:r>
          </a:p>
          <a:p>
            <a:pPr lvl="1"/>
            <a:r>
              <a:rPr lang="en-US" dirty="0" smtClean="0"/>
              <a:t>can release a lock-S</a:t>
            </a:r>
          </a:p>
          <a:p>
            <a:pPr lvl="1"/>
            <a:r>
              <a:rPr lang="en-US" dirty="0" smtClean="0"/>
              <a:t>can release a lock-X</a:t>
            </a:r>
          </a:p>
          <a:p>
            <a:pPr lvl="1"/>
            <a:r>
              <a:rPr lang="en-US" dirty="0" smtClean="0"/>
              <a:t>can convert a lock-X to a lock-S  (downgrade)</a:t>
            </a:r>
          </a:p>
          <a:p>
            <a:r>
              <a:rPr lang="en-US" dirty="0" smtClean="0"/>
              <a:t>This protocol assures </a:t>
            </a:r>
            <a:r>
              <a:rPr lang="en-US" dirty="0" err="1" smtClean="0"/>
              <a:t>serializability</a:t>
            </a:r>
            <a:r>
              <a:rPr lang="en-US" dirty="0" smtClean="0"/>
              <a:t>. But still relies on the programmer to insert the various  locking instructions.</a:t>
            </a:r>
          </a:p>
        </p:txBody>
      </p:sp>
    </p:spTree>
    <p:extLst>
      <p:ext uri="{BB962C8B-B14F-4D97-AF65-F5344CB8AC3E}">
        <p14:creationId xmlns:p14="http://schemas.microsoft.com/office/powerpoint/2010/main" val="299493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518</Words>
  <Application>Microsoft Office PowerPoint</Application>
  <PresentationFormat>On-screen Show (4:3)</PresentationFormat>
  <Paragraphs>62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Concurrency Control </vt:lpstr>
      <vt:lpstr>Lock-Based Protocols</vt:lpstr>
      <vt:lpstr>Lock-Based Protocols (Cont.)</vt:lpstr>
      <vt:lpstr>Pitfalls of Lock-Based Protocols</vt:lpstr>
      <vt:lpstr>Pitfalls of Lock-Based Protocols (Cont.)</vt:lpstr>
      <vt:lpstr>The Two-Phase Locking Protocol</vt:lpstr>
      <vt:lpstr>PowerPoint Presentation</vt:lpstr>
      <vt:lpstr>The Two-Phase Locking Protocol (Cont.)</vt:lpstr>
      <vt:lpstr>Lock Conversions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Concurrency Control</dc:title>
  <dc:creator>Manoj Diwakar</dc:creator>
  <cp:lastModifiedBy>Manoj Diwakar</cp:lastModifiedBy>
  <cp:revision>7</cp:revision>
  <dcterms:created xsi:type="dcterms:W3CDTF">2018-10-23T08:05:24Z</dcterms:created>
  <dcterms:modified xsi:type="dcterms:W3CDTF">2019-11-04T07:24:49Z</dcterms:modified>
</cp:coreProperties>
</file>