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80" r:id="rId3"/>
    <p:sldId id="281" r:id="rId4"/>
    <p:sldId id="282" r:id="rId5"/>
    <p:sldId id="347" r:id="rId6"/>
    <p:sldId id="348" r:id="rId7"/>
    <p:sldId id="349" r:id="rId8"/>
    <p:sldId id="283" r:id="rId9"/>
    <p:sldId id="284" r:id="rId10"/>
    <p:sldId id="285" r:id="rId11"/>
    <p:sldId id="286" r:id="rId12"/>
    <p:sldId id="378" r:id="rId13"/>
    <p:sldId id="287" r:id="rId14"/>
    <p:sldId id="379" r:id="rId15"/>
    <p:sldId id="380" r:id="rId16"/>
    <p:sldId id="381" r:id="rId17"/>
    <p:sldId id="382" r:id="rId18"/>
    <p:sldId id="383" r:id="rId19"/>
    <p:sldId id="384" r:id="rId20"/>
    <p:sldId id="385" r:id="rId21"/>
    <p:sldId id="386" r:id="rId22"/>
    <p:sldId id="387" r:id="rId23"/>
    <p:sldId id="388" r:id="rId24"/>
    <p:sldId id="389" r:id="rId25"/>
    <p:sldId id="390" r:id="rId26"/>
    <p:sldId id="391" r:id="rId27"/>
    <p:sldId id="392" r:id="rId28"/>
    <p:sldId id="289" r:id="rId29"/>
    <p:sldId id="290" r:id="rId30"/>
    <p:sldId id="291" r:id="rId31"/>
    <p:sldId id="292" r:id="rId32"/>
    <p:sldId id="293" r:id="rId33"/>
    <p:sldId id="294" r:id="rId34"/>
    <p:sldId id="295" r:id="rId35"/>
    <p:sldId id="296" r:id="rId36"/>
    <p:sldId id="297" r:id="rId37"/>
    <p:sldId id="298" r:id="rId38"/>
    <p:sldId id="351" r:id="rId39"/>
    <p:sldId id="299" r:id="rId40"/>
    <p:sldId id="300" r:id="rId41"/>
    <p:sldId id="301" r:id="rId42"/>
    <p:sldId id="302" r:id="rId43"/>
    <p:sldId id="303" r:id="rId44"/>
    <p:sldId id="304" r:id="rId45"/>
    <p:sldId id="305" r:id="rId46"/>
    <p:sldId id="344" r:id="rId47"/>
    <p:sldId id="345" r:id="rId48"/>
    <p:sldId id="340" r:id="rId49"/>
    <p:sldId id="341" r:id="rId50"/>
    <p:sldId id="342" r:id="rId51"/>
    <p:sldId id="375" r:id="rId52"/>
    <p:sldId id="352" r:id="rId53"/>
    <p:sldId id="353" r:id="rId54"/>
    <p:sldId id="354" r:id="rId55"/>
    <p:sldId id="355" r:id="rId56"/>
    <p:sldId id="356" r:id="rId57"/>
    <p:sldId id="357" r:id="rId58"/>
    <p:sldId id="358" r:id="rId59"/>
    <p:sldId id="359" r:id="rId60"/>
    <p:sldId id="360" r:id="rId61"/>
    <p:sldId id="361" r:id="rId62"/>
    <p:sldId id="362" r:id="rId63"/>
    <p:sldId id="363" r:id="rId64"/>
    <p:sldId id="364" r:id="rId65"/>
    <p:sldId id="365" r:id="rId66"/>
    <p:sldId id="366" r:id="rId67"/>
    <p:sldId id="371" r:id="rId68"/>
    <p:sldId id="372" r:id="rId69"/>
    <p:sldId id="373" r:id="rId70"/>
    <p:sldId id="374" r:id="rId71"/>
    <p:sldId id="367" r:id="rId72"/>
    <p:sldId id="368" r:id="rId73"/>
    <p:sldId id="369" r:id="rId74"/>
    <p:sldId id="370"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45" autoAdjust="0"/>
  </p:normalViewPr>
  <p:slideViewPr>
    <p:cSldViewPr snapToGrid="0">
      <p:cViewPr>
        <p:scale>
          <a:sx n="91" d="100"/>
          <a:sy n="91" d="100"/>
        </p:scale>
        <p:origin x="-1210"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ECE73-FF99-46BA-BFEC-003110441EFA}" type="datetimeFigureOut">
              <a:rPr lang="en-US" smtClean="0"/>
              <a:pPr/>
              <a:t>9/13/2022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A86F6-17E0-4137-B0AC-F0EC5CBE94C9}" type="slidenum">
              <a:rPr lang="en-US" smtClean="0"/>
              <a:pPr/>
              <a:t>‹#›</a:t>
            </a:fld>
            <a:endParaRPr lang="en-US"/>
          </a:p>
        </p:txBody>
      </p:sp>
    </p:spTree>
    <p:extLst>
      <p:ext uri="{BB962C8B-B14F-4D97-AF65-F5344CB8AC3E}">
        <p14:creationId xmlns:p14="http://schemas.microsoft.com/office/powerpoint/2010/main" val="1287785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6A86F6-17E0-4137-B0AC-F0EC5CBE94C9}" type="slidenum">
              <a:rPr lang="en-US" smtClean="0"/>
              <a:pPr/>
              <a:t>1</a:t>
            </a:fld>
            <a:endParaRPr lang="en-US"/>
          </a:p>
        </p:txBody>
      </p:sp>
    </p:spTree>
    <p:extLst>
      <p:ext uri="{BB962C8B-B14F-4D97-AF65-F5344CB8AC3E}">
        <p14:creationId xmlns:p14="http://schemas.microsoft.com/office/powerpoint/2010/main" val="1016686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121C7E1-9DB2-401D-A664-32D1ABD40708}" type="slidenum">
              <a:rPr lang="en-US" b="0"/>
              <a:pPr/>
              <a:t>13</a:t>
            </a:fld>
            <a:endParaRPr lang="en-US" b="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The minimum and maximum values of this connectivity is called the </a:t>
            </a:r>
            <a:r>
              <a:rPr lang="en-US" sz="1200" b="1" dirty="0" smtClean="0">
                <a:solidFill>
                  <a:srgbClr val="0000FF"/>
                </a:solidFill>
                <a:latin typeface="Arial" panose="020B0604020202020204" pitchFamily="34" charset="0"/>
              </a:rPr>
              <a:t>cardinality of the relationship</a:t>
            </a:r>
            <a:endParaRPr lang="en-US" dirty="0" smtClean="0">
              <a:latin typeface="Arial" panose="020B0604020202020204" pitchFamily="34" charset="0"/>
            </a:endParaRPr>
          </a:p>
        </p:txBody>
      </p:sp>
    </p:spTree>
    <p:extLst>
      <p:ext uri="{BB962C8B-B14F-4D97-AF65-F5344CB8AC3E}">
        <p14:creationId xmlns:p14="http://schemas.microsoft.com/office/powerpoint/2010/main" val="2623055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234953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6A86F6-17E0-4137-B0AC-F0EC5CBE94C9}" type="slidenum">
              <a:rPr lang="en-US" smtClean="0"/>
              <a:pPr/>
              <a:t>29</a:t>
            </a:fld>
            <a:endParaRPr lang="en-US"/>
          </a:p>
        </p:txBody>
      </p:sp>
    </p:spTree>
    <p:extLst>
      <p:ext uri="{BB962C8B-B14F-4D97-AF65-F5344CB8AC3E}">
        <p14:creationId xmlns:p14="http://schemas.microsoft.com/office/powerpoint/2010/main" val="2026795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6A86F6-17E0-4137-B0AC-F0EC5CBE94C9}" type="slidenum">
              <a:rPr lang="en-US" smtClean="0"/>
              <a:pPr/>
              <a:t>30</a:t>
            </a:fld>
            <a:endParaRPr lang="en-US"/>
          </a:p>
        </p:txBody>
      </p:sp>
    </p:spTree>
    <p:extLst>
      <p:ext uri="{BB962C8B-B14F-4D97-AF65-F5344CB8AC3E}">
        <p14:creationId xmlns:p14="http://schemas.microsoft.com/office/powerpoint/2010/main" val="1415295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931981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A0886168-2401-40DD-87C4-FFBDB16BEAA5}" type="slidenum">
              <a:rPr lang="en-US" b="0"/>
              <a:pPr/>
              <a:t>32</a:t>
            </a:fld>
            <a:endParaRPr lang="en-US" b="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Represented by an ellipse from which other ellipses emanate and represent the component attributes. </a:t>
            </a:r>
            <a:r>
              <a:rPr lang="en-US" dirty="0" err="1" smtClean="0">
                <a:latin typeface="Arial" panose="020B0604020202020204" pitchFamily="34" charset="0"/>
              </a:rPr>
              <a:t>E.g</a:t>
            </a:r>
            <a:r>
              <a:rPr lang="en-US" dirty="0" smtClean="0">
                <a:latin typeface="Arial" panose="020B0604020202020204" pitchFamily="34" charset="0"/>
              </a:rPr>
              <a:t> Address </a:t>
            </a:r>
          </a:p>
        </p:txBody>
      </p:sp>
    </p:spTree>
    <p:extLst>
      <p:ext uri="{BB962C8B-B14F-4D97-AF65-F5344CB8AC3E}">
        <p14:creationId xmlns:p14="http://schemas.microsoft.com/office/powerpoint/2010/main" val="655347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96C0B0AB-B1D6-409E-83CC-5942AFD8EEED}" type="slidenum">
              <a:rPr lang="en-US" b="0"/>
              <a:pPr/>
              <a:t>33</a:t>
            </a:fld>
            <a:endParaRPr lang="en-US" b="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solidFill>
            <a:srgbClr val="FFFFFF"/>
          </a:solidFill>
          <a:ln>
            <a:solidFill>
              <a:srgbClr val="000000"/>
            </a:solidFill>
          </a:ln>
        </p:spPr>
        <p:txBody>
          <a:bodyPr/>
          <a:lstStyle/>
          <a:p>
            <a:pPr eaLnBrk="1" hangingPunct="1">
              <a:buFontTx/>
              <a:buChar char="•"/>
            </a:pPr>
            <a:r>
              <a:rPr lang="en-US" dirty="0" smtClean="0">
                <a:latin typeface="Arial" panose="020B0604020202020204" pitchFamily="34" charset="0"/>
              </a:rPr>
              <a:t>A unary relationship is represented as a diamond which connects one entity to itself as a loop. </a:t>
            </a:r>
          </a:p>
          <a:p>
            <a:pPr eaLnBrk="1" hangingPunct="1">
              <a:buFontTx/>
              <a:buChar char="•"/>
            </a:pPr>
            <a:r>
              <a:rPr lang="en-US" dirty="0" smtClean="0">
                <a:latin typeface="Arial" panose="020B0604020202020204" pitchFamily="34" charset="0"/>
              </a:rPr>
              <a:t>The relationship above means, some instances of employee manage other instances of Employee.</a:t>
            </a:r>
          </a:p>
        </p:txBody>
      </p:sp>
    </p:spTree>
    <p:extLst>
      <p:ext uri="{BB962C8B-B14F-4D97-AF65-F5344CB8AC3E}">
        <p14:creationId xmlns:p14="http://schemas.microsoft.com/office/powerpoint/2010/main" val="3624378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FD6ED20D-535D-4293-80F5-72C2FF6ADD01}" type="slidenum">
              <a:rPr lang="en-US" b="0"/>
              <a:pPr/>
              <a:t>34</a:t>
            </a:fld>
            <a:endParaRPr lang="en-US" b="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591700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0A1D3734-87A7-4ECA-A669-EA9D7B6DB007}" type="slidenum">
              <a:rPr lang="en-US" b="0"/>
              <a:pPr/>
              <a:t>35</a:t>
            </a:fld>
            <a:endParaRPr lang="en-US" b="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a:p>
            <a:pPr eaLnBrk="1" hangingPunct="1"/>
            <a:r>
              <a:rPr lang="en-US" smtClean="0">
                <a:latin typeface="Arial" panose="020B0604020202020204" pitchFamily="34" charset="0"/>
              </a:rPr>
              <a:t>A relationship between two entity types</a:t>
            </a:r>
          </a:p>
        </p:txBody>
      </p:sp>
    </p:spTree>
    <p:extLst>
      <p:ext uri="{BB962C8B-B14F-4D97-AF65-F5344CB8AC3E}">
        <p14:creationId xmlns:p14="http://schemas.microsoft.com/office/powerpoint/2010/main" val="2908159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4BEA1668-3C33-465F-8BE2-BDD53A8CF904}" type="slidenum">
              <a:rPr lang="en-US" b="0"/>
              <a:pPr/>
              <a:t>36</a:t>
            </a:fld>
            <a:endParaRPr lang="en-US" b="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a:p>
            <a:pPr eaLnBrk="1" hangingPunct="1"/>
            <a:r>
              <a:rPr lang="en-US" smtClean="0">
                <a:latin typeface="Arial" panose="020B0604020202020204" pitchFamily="34" charset="0"/>
              </a:rPr>
              <a:t>A relationship connecting three entity types.</a:t>
            </a:r>
          </a:p>
        </p:txBody>
      </p:sp>
    </p:spTree>
    <p:extLst>
      <p:ext uri="{BB962C8B-B14F-4D97-AF65-F5344CB8AC3E}">
        <p14:creationId xmlns:p14="http://schemas.microsoft.com/office/powerpoint/2010/main" val="3458911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99018962-15FD-451F-ADBC-E57BCB49EBD1}" type="slidenum">
              <a:rPr lang="en-US" b="0"/>
              <a:pPr/>
              <a:t>2</a:t>
            </a:fld>
            <a:endParaRPr lang="en-US" b="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176532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E4C18298-05B8-40C3-B5F7-0CA5BB421174}" type="slidenum">
              <a:rPr lang="en-US" b="0"/>
              <a:pPr/>
              <a:t>37</a:t>
            </a:fld>
            <a:endParaRPr lang="en-US" b="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latin typeface="Arial" panose="020B0604020202020204" pitchFamily="34" charset="0"/>
              </a:rPr>
              <a:t>All instances of the entity type Employee don’t participate in the relationship, Head-of. </a:t>
            </a:r>
          </a:p>
          <a:p>
            <a:pPr eaLnBrk="1" hangingPunct="1">
              <a:buFontTx/>
              <a:buChar char="•"/>
            </a:pPr>
            <a:r>
              <a:rPr lang="en-US" dirty="0" smtClean="0">
                <a:latin typeface="Arial" panose="020B0604020202020204" pitchFamily="34" charset="0"/>
              </a:rPr>
              <a:t>Every employee doesn’t head a department. So, employee entity type is said to partially participate in the relationship. </a:t>
            </a:r>
          </a:p>
          <a:p>
            <a:pPr eaLnBrk="1" hangingPunct="1">
              <a:buFontTx/>
              <a:buChar char="•"/>
            </a:pPr>
            <a:r>
              <a:rPr lang="en-US" dirty="0" smtClean="0">
                <a:latin typeface="Arial" panose="020B0604020202020204" pitchFamily="34" charset="0"/>
              </a:rPr>
              <a:t>But, every department would be headed by some employee. </a:t>
            </a:r>
          </a:p>
          <a:p>
            <a:pPr eaLnBrk="1" hangingPunct="1">
              <a:buFontTx/>
              <a:buChar char="•"/>
            </a:pPr>
            <a:r>
              <a:rPr lang="en-US" dirty="0" smtClean="0">
                <a:latin typeface="Arial" panose="020B0604020202020204" pitchFamily="34" charset="0"/>
              </a:rPr>
              <a:t>So, all instances of the entity type Department participate in this relationship. So, we say that it is total participation from the department side.</a:t>
            </a:r>
          </a:p>
        </p:txBody>
      </p:sp>
    </p:spTree>
    <p:extLst>
      <p:ext uri="{BB962C8B-B14F-4D97-AF65-F5344CB8AC3E}">
        <p14:creationId xmlns:p14="http://schemas.microsoft.com/office/powerpoint/2010/main" val="2909646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683B5040-A330-459A-BABA-6CF0ADCE8346}" type="slidenum">
              <a:rPr lang="en-US" b="0"/>
              <a:pPr/>
              <a:t>39</a:t>
            </a:fld>
            <a:endParaRPr lang="en-US" b="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solidFill>
                  <a:srgbClr val="6600CC"/>
                </a:solidFill>
                <a:latin typeface="Arial" panose="020B0604020202020204" pitchFamily="34" charset="0"/>
              </a:rPr>
              <a:t>These attributes best describe the relationship </a:t>
            </a:r>
            <a:r>
              <a:rPr lang="en-US" b="1" dirty="0" smtClean="0">
                <a:solidFill>
                  <a:srgbClr val="6600CC"/>
                </a:solidFill>
                <a:latin typeface="Arial" panose="020B0604020202020204" pitchFamily="34" charset="0"/>
              </a:rPr>
              <a:t>prescription</a:t>
            </a:r>
            <a:r>
              <a:rPr lang="en-US" dirty="0" smtClean="0">
                <a:solidFill>
                  <a:srgbClr val="6600CC"/>
                </a:solidFill>
                <a:latin typeface="Arial" panose="020B0604020202020204" pitchFamily="34" charset="0"/>
              </a:rPr>
              <a:t> rather than any individual entity Doctor, Patient or Medicine.</a:t>
            </a:r>
          </a:p>
        </p:txBody>
      </p:sp>
    </p:spTree>
    <p:extLst>
      <p:ext uri="{BB962C8B-B14F-4D97-AF65-F5344CB8AC3E}">
        <p14:creationId xmlns:p14="http://schemas.microsoft.com/office/powerpoint/2010/main" val="1296869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455BCDD6-3198-49A9-8041-6872DF3AB3CF}" type="slidenum">
              <a:rPr lang="en-US" b="0"/>
              <a:pPr/>
              <a:t>40</a:t>
            </a:fld>
            <a:endParaRPr lang="en-US" b="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The identifying relationship is the one which relates  the weak entity (dependent) with the strong entity (Employee) on which it depends.</a:t>
            </a:r>
          </a:p>
          <a:p>
            <a:pPr eaLnBrk="1" hangingPunct="1"/>
            <a:r>
              <a:rPr lang="en-US" dirty="0" smtClean="0">
                <a:latin typeface="Arial" panose="020B0604020202020204" pitchFamily="34" charset="0"/>
              </a:rPr>
              <a:t>Id is underlined with a dotted line because it is used to form composite key of dependent entity along with E#. </a:t>
            </a:r>
          </a:p>
        </p:txBody>
      </p:sp>
    </p:spTree>
    <p:extLst>
      <p:ext uri="{BB962C8B-B14F-4D97-AF65-F5344CB8AC3E}">
        <p14:creationId xmlns:p14="http://schemas.microsoft.com/office/powerpoint/2010/main" val="4076093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6A86F6-17E0-4137-B0AC-F0EC5CBE94C9}" type="slidenum">
              <a:rPr lang="en-US" smtClean="0"/>
              <a:pPr/>
              <a:t>41</a:t>
            </a:fld>
            <a:endParaRPr lang="en-US"/>
          </a:p>
        </p:txBody>
      </p:sp>
    </p:spTree>
    <p:extLst>
      <p:ext uri="{BB962C8B-B14F-4D97-AF65-F5344CB8AC3E}">
        <p14:creationId xmlns:p14="http://schemas.microsoft.com/office/powerpoint/2010/main" val="721277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6A86F6-17E0-4137-B0AC-F0EC5CBE94C9}" type="slidenum">
              <a:rPr lang="en-US" smtClean="0"/>
              <a:pPr/>
              <a:t>42</a:t>
            </a:fld>
            <a:endParaRPr lang="en-US"/>
          </a:p>
        </p:txBody>
      </p:sp>
    </p:spTree>
    <p:extLst>
      <p:ext uri="{BB962C8B-B14F-4D97-AF65-F5344CB8AC3E}">
        <p14:creationId xmlns:p14="http://schemas.microsoft.com/office/powerpoint/2010/main" val="20411551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6A86F6-17E0-4137-B0AC-F0EC5CBE94C9}" type="slidenum">
              <a:rPr lang="en-US" smtClean="0"/>
              <a:pPr/>
              <a:t>43</a:t>
            </a:fld>
            <a:endParaRPr lang="en-US"/>
          </a:p>
        </p:txBody>
      </p:sp>
    </p:spTree>
    <p:extLst>
      <p:ext uri="{BB962C8B-B14F-4D97-AF65-F5344CB8AC3E}">
        <p14:creationId xmlns:p14="http://schemas.microsoft.com/office/powerpoint/2010/main" val="37685022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6A86F6-17E0-4137-B0AC-F0EC5CBE94C9}" type="slidenum">
              <a:rPr lang="en-US" smtClean="0"/>
              <a:pPr/>
              <a:t>44</a:t>
            </a:fld>
            <a:endParaRPr lang="en-US"/>
          </a:p>
        </p:txBody>
      </p:sp>
    </p:spTree>
    <p:extLst>
      <p:ext uri="{BB962C8B-B14F-4D97-AF65-F5344CB8AC3E}">
        <p14:creationId xmlns:p14="http://schemas.microsoft.com/office/powerpoint/2010/main" val="591138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6A86F6-17E0-4137-B0AC-F0EC5CBE94C9}" type="slidenum">
              <a:rPr lang="en-US" smtClean="0"/>
              <a:pPr/>
              <a:t>45</a:t>
            </a:fld>
            <a:endParaRPr lang="en-US"/>
          </a:p>
        </p:txBody>
      </p:sp>
    </p:spTree>
    <p:extLst>
      <p:ext uri="{BB962C8B-B14F-4D97-AF65-F5344CB8AC3E}">
        <p14:creationId xmlns:p14="http://schemas.microsoft.com/office/powerpoint/2010/main" val="2755524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2184FFF-8890-4F79-9E2F-D5189153EA8B}" type="slidenum">
              <a:rPr lang="en-US">
                <a:latin typeface="Arial" panose="020B0604020202020204" pitchFamily="34" charset="0"/>
              </a:rPr>
              <a:pPr>
                <a:spcBef>
                  <a:spcPct val="0"/>
                </a:spcBef>
              </a:pPr>
              <a:t>52</a:t>
            </a:fld>
            <a:endParaRPr lang="en-US">
              <a:latin typeface="Arial" panose="020B0604020202020204" pitchFamily="34" charset="0"/>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9314511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A0FD211-F9E6-4B64-BFE8-80075EC76408}" type="slidenum">
              <a:rPr lang="en-US">
                <a:latin typeface="Arial" panose="020B0604020202020204" pitchFamily="34" charset="0"/>
              </a:rPr>
              <a:pPr>
                <a:spcBef>
                  <a:spcPct val="0"/>
                </a:spcBef>
              </a:pPr>
              <a:t>53</a:t>
            </a:fld>
            <a:endParaRPr lang="en-US">
              <a:latin typeface="Arial" panose="020B0604020202020204" pitchFamily="34" charset="0"/>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849550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6A86F6-17E0-4137-B0AC-F0EC5CBE94C9}" type="slidenum">
              <a:rPr lang="en-US" smtClean="0"/>
              <a:pPr/>
              <a:t>3</a:t>
            </a:fld>
            <a:endParaRPr lang="en-US"/>
          </a:p>
        </p:txBody>
      </p:sp>
    </p:spTree>
    <p:extLst>
      <p:ext uri="{BB962C8B-B14F-4D97-AF65-F5344CB8AC3E}">
        <p14:creationId xmlns:p14="http://schemas.microsoft.com/office/powerpoint/2010/main" val="35360046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F61D07-1A61-425B-B144-A03EFBBAE0BE}" type="slidenum">
              <a:rPr lang="en-US">
                <a:latin typeface="Arial" panose="020B0604020202020204" pitchFamily="34" charset="0"/>
              </a:rPr>
              <a:pPr>
                <a:spcBef>
                  <a:spcPct val="0"/>
                </a:spcBef>
              </a:pPr>
              <a:t>54</a:t>
            </a:fld>
            <a:endParaRPr lang="en-US">
              <a:latin typeface="Arial" panose="020B0604020202020204" pitchFamily="34" charset="0"/>
            </a:endParaRPr>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42476140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C7691A6-DF6F-4014-B02B-9DA13F0AEBEB}" type="slidenum">
              <a:rPr lang="en-US">
                <a:latin typeface="Arial" panose="020B0604020202020204" pitchFamily="34" charset="0"/>
              </a:rPr>
              <a:pPr>
                <a:spcBef>
                  <a:spcPct val="0"/>
                </a:spcBef>
              </a:pPr>
              <a:t>58</a:t>
            </a:fld>
            <a:endParaRPr lang="en-US">
              <a:latin typeface="Arial" panose="020B0604020202020204" pitchFamily="34" charset="0"/>
            </a:endParaRPr>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2419140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8120673-E3F6-4FE7-9287-0259F21E6C7C}" type="slidenum">
              <a:rPr lang="en-US">
                <a:latin typeface="Arial" panose="020B0604020202020204" pitchFamily="34" charset="0"/>
              </a:rPr>
              <a:pPr>
                <a:spcBef>
                  <a:spcPct val="0"/>
                </a:spcBef>
              </a:pPr>
              <a:t>59</a:t>
            </a:fld>
            <a:endParaRPr lang="en-US">
              <a:latin typeface="Arial" panose="020B0604020202020204" pitchFamily="34" charset="0"/>
            </a:endParaRPr>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617612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55E604E-D567-40B4-A266-C5FAD0E5679D}" type="slidenum">
              <a:rPr lang="en-US">
                <a:latin typeface="Arial" panose="020B0604020202020204" pitchFamily="34" charset="0"/>
              </a:rPr>
              <a:pPr>
                <a:spcBef>
                  <a:spcPct val="0"/>
                </a:spcBef>
              </a:pPr>
              <a:t>60</a:t>
            </a:fld>
            <a:endParaRPr lang="en-US">
              <a:latin typeface="Arial" panose="020B0604020202020204" pitchFamily="34" charset="0"/>
            </a:endParaRPr>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4243358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970BC31D-250F-44F4-BB15-6001F0392083}" type="slidenum">
              <a:rPr lang="en-US" b="0"/>
              <a:pPr/>
              <a:t>4</a:t>
            </a:fld>
            <a:endParaRPr lang="en-US" b="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677453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1E08DC1-AEC7-46BC-94A7-500D1919FA25}" type="slidenum">
              <a:rPr lang="en-US">
                <a:latin typeface="Arial" panose="020B0604020202020204" pitchFamily="34" charset="0"/>
              </a:rPr>
              <a:pPr>
                <a:spcBef>
                  <a:spcPct val="0"/>
                </a:spcBef>
              </a:pPr>
              <a:t>6</a:t>
            </a:fld>
            <a:endParaRPr lang="en-US">
              <a:latin typeface="Arial" panose="020B0604020202020204" pitchFamily="34" charset="0"/>
            </a:endParaRPr>
          </a:p>
        </p:txBody>
      </p:sp>
      <p:sp>
        <p:nvSpPr>
          <p:cNvPr id="92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642042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CCE9E27-DB10-496E-AB35-29B94712A965}" type="slidenum">
              <a:rPr lang="en-US" b="0"/>
              <a:pPr/>
              <a:t>8</a:t>
            </a:fld>
            <a:endParaRPr lang="en-US" b="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3995484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909AC845-7FB8-40AF-B1E4-9070528E97A0}" type="slidenum">
              <a:rPr lang="en-US" b="0"/>
              <a:pPr/>
              <a:t>9</a:t>
            </a:fld>
            <a:endParaRPr lang="en-US" b="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Key attribute mentioned in the slide should not be miss understood with  key attribute discussion of relational model. The key attribute discussion here is only in the context of ER Diagram. </a:t>
            </a:r>
          </a:p>
        </p:txBody>
      </p:sp>
    </p:spTree>
    <p:extLst>
      <p:ext uri="{BB962C8B-B14F-4D97-AF65-F5344CB8AC3E}">
        <p14:creationId xmlns:p14="http://schemas.microsoft.com/office/powerpoint/2010/main" val="395256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F7366953-0E03-4FC9-B16D-2B7E877C4F62}" type="slidenum">
              <a:rPr lang="en-US" b="0"/>
              <a:pPr/>
              <a:t>10</a:t>
            </a:fld>
            <a:endParaRPr lang="en-US" b="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387395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4CFD80D1-2B0B-4B0E-9DE9-DAD5E35A2DC4}" type="slidenum">
              <a:rPr lang="en-US" b="0"/>
              <a:pPr/>
              <a:t>11</a:t>
            </a:fld>
            <a:endParaRPr lang="en-US" b="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468033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7C6329-9564-410E-9B96-68D382389AD9}"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BB5D-E502-4C1D-B072-A2CD57281840}" type="slidenum">
              <a:rPr lang="en-US" smtClean="0"/>
              <a:pPr/>
              <a:t>‹#›</a:t>
            </a:fld>
            <a:endParaRPr lang="en-US"/>
          </a:p>
        </p:txBody>
      </p:sp>
    </p:spTree>
    <p:extLst>
      <p:ext uri="{BB962C8B-B14F-4D97-AF65-F5344CB8AC3E}">
        <p14:creationId xmlns:p14="http://schemas.microsoft.com/office/powerpoint/2010/main" val="2215569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7C6329-9564-410E-9B96-68D382389AD9}"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BB5D-E502-4C1D-B072-A2CD57281840}" type="slidenum">
              <a:rPr lang="en-US" smtClean="0"/>
              <a:pPr/>
              <a:t>‹#›</a:t>
            </a:fld>
            <a:endParaRPr lang="en-US"/>
          </a:p>
        </p:txBody>
      </p:sp>
    </p:spTree>
    <p:extLst>
      <p:ext uri="{BB962C8B-B14F-4D97-AF65-F5344CB8AC3E}">
        <p14:creationId xmlns:p14="http://schemas.microsoft.com/office/powerpoint/2010/main" val="3907485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7C6329-9564-410E-9B96-68D382389AD9}"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BB5D-E502-4C1D-B072-A2CD57281840}" type="slidenum">
              <a:rPr lang="en-US" smtClean="0"/>
              <a:pPr/>
              <a:t>‹#›</a:t>
            </a:fld>
            <a:endParaRPr lang="en-US"/>
          </a:p>
        </p:txBody>
      </p:sp>
    </p:spTree>
    <p:extLst>
      <p:ext uri="{BB962C8B-B14F-4D97-AF65-F5344CB8AC3E}">
        <p14:creationId xmlns:p14="http://schemas.microsoft.com/office/powerpoint/2010/main" val="307362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7C6329-9564-410E-9B96-68D382389AD9}"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BB5D-E502-4C1D-B072-A2CD57281840}" type="slidenum">
              <a:rPr lang="en-US" smtClean="0"/>
              <a:pPr/>
              <a:t>‹#›</a:t>
            </a:fld>
            <a:endParaRPr lang="en-US"/>
          </a:p>
        </p:txBody>
      </p:sp>
    </p:spTree>
    <p:extLst>
      <p:ext uri="{BB962C8B-B14F-4D97-AF65-F5344CB8AC3E}">
        <p14:creationId xmlns:p14="http://schemas.microsoft.com/office/powerpoint/2010/main" val="931512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7C6329-9564-410E-9B96-68D382389AD9}"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BB5D-E502-4C1D-B072-A2CD57281840}" type="slidenum">
              <a:rPr lang="en-US" smtClean="0"/>
              <a:pPr/>
              <a:t>‹#›</a:t>
            </a:fld>
            <a:endParaRPr lang="en-US"/>
          </a:p>
        </p:txBody>
      </p:sp>
    </p:spTree>
    <p:extLst>
      <p:ext uri="{BB962C8B-B14F-4D97-AF65-F5344CB8AC3E}">
        <p14:creationId xmlns:p14="http://schemas.microsoft.com/office/powerpoint/2010/main" val="2792282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1487" y="1825625"/>
            <a:ext cx="290036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1825625"/>
            <a:ext cx="290036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7C6329-9564-410E-9B96-68D382389AD9}"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BB5D-E502-4C1D-B072-A2CD57281840}" type="slidenum">
              <a:rPr lang="en-US" smtClean="0"/>
              <a:pPr/>
              <a:t>‹#›</a:t>
            </a:fld>
            <a:endParaRPr lang="en-US"/>
          </a:p>
        </p:txBody>
      </p:sp>
    </p:spTree>
    <p:extLst>
      <p:ext uri="{BB962C8B-B14F-4D97-AF65-F5344CB8AC3E}">
        <p14:creationId xmlns:p14="http://schemas.microsoft.com/office/powerpoint/2010/main" val="34705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7C6329-9564-410E-9B96-68D382389AD9}" type="datetimeFigureOut">
              <a:rPr lang="en-US" smtClean="0"/>
              <a:pPr/>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DBB5D-E502-4C1D-B072-A2CD57281840}" type="slidenum">
              <a:rPr lang="en-US" smtClean="0"/>
              <a:pPr/>
              <a:t>‹#›</a:t>
            </a:fld>
            <a:endParaRPr lang="en-US"/>
          </a:p>
        </p:txBody>
      </p:sp>
    </p:spTree>
    <p:extLst>
      <p:ext uri="{BB962C8B-B14F-4D97-AF65-F5344CB8AC3E}">
        <p14:creationId xmlns:p14="http://schemas.microsoft.com/office/powerpoint/2010/main" val="252075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7C6329-9564-410E-9B96-68D382389AD9}" type="datetimeFigureOut">
              <a:rPr lang="en-US" smtClean="0"/>
              <a:pPr/>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DBB5D-E502-4C1D-B072-A2CD57281840}" type="slidenum">
              <a:rPr lang="en-US" smtClean="0"/>
              <a:pPr/>
              <a:t>‹#›</a:t>
            </a:fld>
            <a:endParaRPr lang="en-US"/>
          </a:p>
        </p:txBody>
      </p:sp>
    </p:spTree>
    <p:extLst>
      <p:ext uri="{BB962C8B-B14F-4D97-AF65-F5344CB8AC3E}">
        <p14:creationId xmlns:p14="http://schemas.microsoft.com/office/powerpoint/2010/main" val="2058286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7C6329-9564-410E-9B96-68D382389AD9}" type="datetimeFigureOut">
              <a:rPr lang="en-US" smtClean="0"/>
              <a:pPr/>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DBB5D-E502-4C1D-B072-A2CD57281840}" type="slidenum">
              <a:rPr lang="en-US" smtClean="0"/>
              <a:pPr/>
              <a:t>‹#›</a:t>
            </a:fld>
            <a:endParaRPr lang="en-US"/>
          </a:p>
        </p:txBody>
      </p:sp>
    </p:spTree>
    <p:extLst>
      <p:ext uri="{BB962C8B-B14F-4D97-AF65-F5344CB8AC3E}">
        <p14:creationId xmlns:p14="http://schemas.microsoft.com/office/powerpoint/2010/main" val="2021428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7C6329-9564-410E-9B96-68D382389AD9}"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BB5D-E502-4C1D-B072-A2CD57281840}" type="slidenum">
              <a:rPr lang="en-US" smtClean="0"/>
              <a:pPr/>
              <a:t>‹#›</a:t>
            </a:fld>
            <a:endParaRPr lang="en-US"/>
          </a:p>
        </p:txBody>
      </p:sp>
    </p:spTree>
    <p:extLst>
      <p:ext uri="{BB962C8B-B14F-4D97-AF65-F5344CB8AC3E}">
        <p14:creationId xmlns:p14="http://schemas.microsoft.com/office/powerpoint/2010/main" val="2131697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7C6329-9564-410E-9B96-68D382389AD9}"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BB5D-E502-4C1D-B072-A2CD57281840}" type="slidenum">
              <a:rPr lang="en-US" smtClean="0"/>
              <a:pPr/>
              <a:t>‹#›</a:t>
            </a:fld>
            <a:endParaRPr lang="en-US"/>
          </a:p>
        </p:txBody>
      </p:sp>
    </p:spTree>
    <p:extLst>
      <p:ext uri="{BB962C8B-B14F-4D97-AF65-F5344CB8AC3E}">
        <p14:creationId xmlns:p14="http://schemas.microsoft.com/office/powerpoint/2010/main" val="1337525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C6329-9564-410E-9B96-68D382389AD9}" type="datetimeFigureOut">
              <a:rPr lang="en-US" smtClean="0"/>
              <a:pPr/>
              <a:t>9/13/2022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DBB5D-E502-4C1D-B072-A2CD57281840}" type="slidenum">
              <a:rPr lang="en-US" smtClean="0"/>
              <a:pPr/>
              <a:t>‹#›</a:t>
            </a:fld>
            <a:endParaRPr lang="en-US"/>
          </a:p>
        </p:txBody>
      </p:sp>
    </p:spTree>
    <p:extLst>
      <p:ext uri="{BB962C8B-B14F-4D97-AF65-F5344CB8AC3E}">
        <p14:creationId xmlns:p14="http://schemas.microsoft.com/office/powerpoint/2010/main" val="282914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21.png"/><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9.emf"/><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hyperlink" Target="http://www.smartdraw.com/tutorials/software-erd/erdcardinality.ht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172.25.103.182/kshopsearch/aspx/KShopViewSummaryMainPage.aspx?DocId=39550&amp;ContentType=&amp;MainDoc=http://172.25.103.176/InternalTutorial/itut_39550/itut_39550.htm"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8.wmf"/></Relationships>
</file>

<file path=ppt/slides/_rels/slide7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2</a:t>
            </a:r>
            <a:endParaRPr lang="en-US" dirty="0"/>
          </a:p>
        </p:txBody>
      </p:sp>
      <p:sp>
        <p:nvSpPr>
          <p:cNvPr id="3" name="Subtitle 2"/>
          <p:cNvSpPr>
            <a:spLocks noGrp="1"/>
          </p:cNvSpPr>
          <p:nvPr>
            <p:ph type="subTitle" idx="1"/>
          </p:nvPr>
        </p:nvSpPr>
        <p:spPr/>
        <p:txBody>
          <a:bodyPr/>
          <a:lstStyle/>
          <a:p>
            <a:r>
              <a:rPr lang="en-US" dirty="0" smtClean="0"/>
              <a:t>ER Modeling</a:t>
            </a:r>
            <a:endParaRPr lang="en-US" dirty="0"/>
          </a:p>
        </p:txBody>
      </p:sp>
    </p:spTree>
    <p:extLst>
      <p:ext uri="{BB962C8B-B14F-4D97-AF65-F5344CB8AC3E}">
        <p14:creationId xmlns:p14="http://schemas.microsoft.com/office/powerpoint/2010/main" val="2869174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5F9C13EA-FE65-4926-A830-3F907C884B94}" type="slidenum">
              <a:rPr lang="en-US">
                <a:solidFill>
                  <a:schemeClr val="bg1"/>
                </a:solidFill>
              </a:rPr>
              <a:pPr/>
              <a:t>10</a:t>
            </a:fld>
            <a:endParaRPr lang="en-US">
              <a:solidFill>
                <a:schemeClr val="bg1"/>
              </a:solidFill>
            </a:endParaRPr>
          </a:p>
        </p:txBody>
      </p:sp>
      <p:sp>
        <p:nvSpPr>
          <p:cNvPr id="34819" name="Rectangle 2"/>
          <p:cNvSpPr>
            <a:spLocks noGrp="1" noChangeArrowheads="1"/>
          </p:cNvSpPr>
          <p:nvPr>
            <p:ph type="title" idx="4294967295"/>
          </p:nvPr>
        </p:nvSpPr>
        <p:spPr>
          <a:xfrm>
            <a:off x="628650" y="-183514"/>
            <a:ext cx="7886700" cy="1325563"/>
          </a:xfrm>
        </p:spPr>
        <p:txBody>
          <a:bodyPr lIns="0"/>
          <a:lstStyle/>
          <a:p>
            <a:pPr eaLnBrk="1" hangingPunct="1"/>
            <a:r>
              <a:rPr lang="en-US" dirty="0" smtClean="0"/>
              <a:t>Attribute Type</a:t>
            </a:r>
          </a:p>
        </p:txBody>
      </p:sp>
      <p:graphicFrame>
        <p:nvGraphicFramePr>
          <p:cNvPr id="34820" name="Object 2"/>
          <p:cNvGraphicFramePr>
            <a:graphicFrameLocks noChangeAspect="1"/>
          </p:cNvGraphicFramePr>
          <p:nvPr/>
        </p:nvGraphicFramePr>
        <p:xfrm>
          <a:off x="3619500" y="2476500"/>
          <a:ext cx="1905000" cy="1905000"/>
        </p:xfrm>
        <a:graphic>
          <a:graphicData uri="http://schemas.openxmlformats.org/presentationml/2006/ole">
            <mc:AlternateContent xmlns:mc="http://schemas.openxmlformats.org/markup-compatibility/2006">
              <mc:Choice xmlns:v="urn:schemas-microsoft-com:vml" Requires="v">
                <p:oleObj spid="_x0000_s3102" name="Bitmap Image" r:id="rId4" imgW="1905266" imgH="1905266" progId="PBrush">
                  <p:embed/>
                </p:oleObj>
              </mc:Choice>
              <mc:Fallback>
                <p:oleObj name="Bitmap Image" r:id="rId4" imgW="1905266" imgH="1905266" progId="PBrush">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0" y="2476500"/>
                        <a:ext cx="19050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Table 7"/>
          <p:cNvGraphicFramePr>
            <a:graphicFrameLocks noGrp="1"/>
          </p:cNvGraphicFramePr>
          <p:nvPr/>
        </p:nvGraphicFramePr>
        <p:xfrm>
          <a:off x="152400" y="990600"/>
          <a:ext cx="8839201" cy="5219700"/>
        </p:xfrm>
        <a:graphic>
          <a:graphicData uri="http://schemas.openxmlformats.org/drawingml/2006/table">
            <a:tbl>
              <a:tblPr/>
              <a:tblGrid>
                <a:gridCol w="2743201"/>
                <a:gridCol w="3560765"/>
                <a:gridCol w="2535235"/>
              </a:tblGrid>
              <a:tr h="500781">
                <a:tc>
                  <a:txBody>
                    <a:bodyPr/>
                    <a:lstStyle/>
                    <a:p>
                      <a:pPr algn="l" fontAlgn="b"/>
                      <a:r>
                        <a:rPr lang="en-US" sz="2400" b="1" i="0" u="none" strike="noStrike" dirty="0" smtClean="0">
                          <a:solidFill>
                            <a:srgbClr val="000000"/>
                          </a:solidFill>
                          <a:latin typeface="Calibri"/>
                        </a:rPr>
                        <a:t>  Types </a:t>
                      </a:r>
                      <a:r>
                        <a:rPr lang="en-US" sz="2400" b="1" i="0" u="none" strike="noStrike" dirty="0">
                          <a:solidFill>
                            <a:srgbClr val="000000"/>
                          </a:solidFill>
                          <a:latin typeface="Calibri"/>
                        </a:rPr>
                        <a:t>of Attributes</a:t>
                      </a:r>
                    </a:p>
                  </a:txBody>
                  <a:tcPr marL="4815" marR="4815" marT="48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1" i="0" u="none" strike="noStrike" dirty="0" smtClean="0">
                          <a:solidFill>
                            <a:srgbClr val="000000"/>
                          </a:solidFill>
                          <a:latin typeface="Calibri"/>
                        </a:rPr>
                        <a:t>                 Definition</a:t>
                      </a:r>
                      <a:endParaRPr lang="en-US" sz="2400" b="1" i="0" u="none" strike="noStrike" dirty="0">
                        <a:solidFill>
                          <a:srgbClr val="000000"/>
                        </a:solidFill>
                        <a:latin typeface="Calibri"/>
                      </a:endParaRPr>
                    </a:p>
                  </a:txBody>
                  <a:tcPr marL="4815" marR="4815" marT="48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1" i="0" u="none" strike="noStrike" dirty="0" smtClean="0">
                          <a:solidFill>
                            <a:srgbClr val="000000"/>
                          </a:solidFill>
                          <a:latin typeface="Calibri"/>
                        </a:rPr>
                        <a:t>        Example</a:t>
                      </a:r>
                      <a:endParaRPr lang="en-US" sz="2400" b="1" i="0" u="none" strike="noStrike" dirty="0">
                        <a:solidFill>
                          <a:srgbClr val="000000"/>
                        </a:solidFill>
                        <a:latin typeface="Calibri"/>
                      </a:endParaRPr>
                    </a:p>
                  </a:txBody>
                  <a:tcPr marL="4815" marR="4815" marT="48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1852">
                <a:tc>
                  <a:txBody>
                    <a:bodyPr/>
                    <a:lstStyle/>
                    <a:p>
                      <a:pPr algn="ctr" fontAlgn="t"/>
                      <a:r>
                        <a:rPr lang="en-US" sz="2000" b="1" i="0" u="none" strike="noStrike" dirty="0">
                          <a:solidFill>
                            <a:srgbClr val="000000"/>
                          </a:solidFill>
                          <a:latin typeface="Calibri"/>
                        </a:rPr>
                        <a:t>Simple attribute</a:t>
                      </a:r>
                    </a:p>
                  </a:txBody>
                  <a:tcPr marL="4815" marR="4815" marT="48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dirty="0">
                          <a:solidFill>
                            <a:srgbClr val="000000"/>
                          </a:solidFill>
                          <a:latin typeface="Calibri"/>
                        </a:rPr>
                        <a:t>Cannot be divided into simpler components </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smtClean="0">
                          <a:solidFill>
                            <a:srgbClr val="000000"/>
                          </a:solidFill>
                          <a:latin typeface="Calibri"/>
                        </a:rPr>
                        <a:t>Gender</a:t>
                      </a:r>
                      <a:r>
                        <a:rPr lang="en-US" sz="2000" b="0" i="0" u="none" strike="noStrike" dirty="0" smtClean="0">
                          <a:solidFill>
                            <a:srgbClr val="000000"/>
                          </a:solidFill>
                          <a:latin typeface="Calibri"/>
                        </a:rPr>
                        <a:t> </a:t>
                      </a:r>
                      <a:r>
                        <a:rPr lang="en-US" sz="2000" b="0" i="0" u="none" strike="noStrike" dirty="0">
                          <a:solidFill>
                            <a:srgbClr val="000000"/>
                          </a:solidFill>
                          <a:latin typeface="Calibri"/>
                        </a:rPr>
                        <a:t>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14471">
                <a:tc>
                  <a:txBody>
                    <a:bodyPr/>
                    <a:lstStyle/>
                    <a:p>
                      <a:pPr algn="ctr" fontAlgn="t"/>
                      <a:r>
                        <a:rPr lang="en-US" sz="2000" b="1" i="0" u="none" strike="noStrike">
                          <a:solidFill>
                            <a:srgbClr val="000000"/>
                          </a:solidFill>
                          <a:latin typeface="Calibri"/>
                        </a:rPr>
                        <a:t>Composite attribute</a:t>
                      </a:r>
                    </a:p>
                  </a:txBody>
                  <a:tcPr marL="4815" marR="4815" marT="48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a:solidFill>
                            <a:srgbClr val="000000"/>
                          </a:solidFill>
                          <a:latin typeface="Calibri"/>
                        </a:rPr>
                        <a:t>Can be split into components</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1" i="0" u="none" strike="noStrike">
                          <a:solidFill>
                            <a:srgbClr val="000000"/>
                          </a:solidFill>
                          <a:latin typeface="Calibri"/>
                        </a:rPr>
                        <a:t>Date of joining</a:t>
                      </a:r>
                      <a:r>
                        <a:rPr lang="en-US" sz="2000" b="0" i="0" u="none" strike="noStrike">
                          <a:solidFill>
                            <a:srgbClr val="000000"/>
                          </a:solidFill>
                          <a:latin typeface="Calibri"/>
                        </a:rPr>
                        <a:t> 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91714">
                <a:tc>
                  <a:txBody>
                    <a:bodyPr/>
                    <a:lstStyle/>
                    <a:p>
                      <a:pPr algn="ctr" fontAlgn="t"/>
                      <a:r>
                        <a:rPr lang="en-US" sz="2000" b="1" i="0" u="none" strike="noStrike" dirty="0">
                          <a:solidFill>
                            <a:srgbClr val="000000"/>
                          </a:solidFill>
                          <a:latin typeface="Calibri"/>
                        </a:rPr>
                        <a:t>Single valued</a:t>
                      </a:r>
                      <a:r>
                        <a:rPr lang="en-US" sz="2000" b="1" i="0" u="none" strike="noStrike" dirty="0">
                          <a:solidFill>
                            <a:srgbClr val="000000"/>
                          </a:solidFill>
                          <a:latin typeface="Arial"/>
                        </a:rPr>
                        <a:t> </a:t>
                      </a:r>
                      <a:endParaRPr lang="en-US" sz="2000" b="1" i="0" u="none" strike="noStrike" dirty="0">
                        <a:solidFill>
                          <a:srgbClr val="000000"/>
                        </a:solidFill>
                        <a:latin typeface="Calibri"/>
                      </a:endParaRPr>
                    </a:p>
                  </a:txBody>
                  <a:tcPr marL="4815" marR="4815" marT="48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a:solidFill>
                            <a:srgbClr val="000000"/>
                          </a:solidFill>
                          <a:latin typeface="Calibri"/>
                        </a:rPr>
                        <a:t>Can take on only a single value for each entity instance</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1" i="0" u="none" strike="noStrike">
                          <a:solidFill>
                            <a:srgbClr val="000000"/>
                          </a:solidFill>
                          <a:latin typeface="Calibri"/>
                        </a:rPr>
                        <a:t>Age</a:t>
                      </a:r>
                      <a:r>
                        <a:rPr lang="en-US" sz="2000" b="0" i="0" u="none" strike="noStrike">
                          <a:solidFill>
                            <a:srgbClr val="000000"/>
                          </a:solidFill>
                          <a:latin typeface="Calibri"/>
                        </a:rPr>
                        <a:t> 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7906">
                <a:tc>
                  <a:txBody>
                    <a:bodyPr/>
                    <a:lstStyle/>
                    <a:p>
                      <a:pPr algn="ctr" fontAlgn="t"/>
                      <a:r>
                        <a:rPr lang="en-US" sz="2000" b="1" i="0" u="none" strike="noStrike">
                          <a:solidFill>
                            <a:srgbClr val="000000"/>
                          </a:solidFill>
                          <a:latin typeface="Calibri"/>
                        </a:rPr>
                        <a:t>Multi-valued</a:t>
                      </a:r>
                    </a:p>
                  </a:txBody>
                  <a:tcPr marL="4815" marR="4815" marT="48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a:solidFill>
                            <a:srgbClr val="000000"/>
                          </a:solidFill>
                          <a:latin typeface="Calibri"/>
                        </a:rPr>
                        <a:t>Can take up many values</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1" i="0" u="none" strike="noStrike">
                          <a:solidFill>
                            <a:srgbClr val="000000"/>
                          </a:solidFill>
                          <a:latin typeface="Calibri"/>
                        </a:rPr>
                        <a:t>Skill set</a:t>
                      </a:r>
                      <a:r>
                        <a:rPr lang="en-US" sz="2000" b="0" i="0" u="none" strike="noStrike">
                          <a:solidFill>
                            <a:srgbClr val="000000"/>
                          </a:solidFill>
                          <a:latin typeface="Calibri"/>
                        </a:rPr>
                        <a:t> 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25326">
                <a:tc>
                  <a:txBody>
                    <a:bodyPr/>
                    <a:lstStyle/>
                    <a:p>
                      <a:pPr algn="ctr" fontAlgn="t"/>
                      <a:r>
                        <a:rPr lang="en-US" sz="2000" b="1" i="0" u="none" strike="noStrike">
                          <a:solidFill>
                            <a:srgbClr val="000000"/>
                          </a:solidFill>
                          <a:latin typeface="Calibri"/>
                        </a:rPr>
                        <a:t>Stored Attribute</a:t>
                      </a:r>
                    </a:p>
                  </a:txBody>
                  <a:tcPr marL="4815" marR="4815" marT="48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a:solidFill>
                            <a:srgbClr val="000000"/>
                          </a:solidFill>
                          <a:latin typeface="Calibri"/>
                        </a:rPr>
                        <a:t>Attribute that need to be stored permanently</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Clr>
                          <a:srgbClr val="000000"/>
                        </a:buClr>
                        <a:buSzPts val="2000"/>
                        <a:buFont typeface="Calibri"/>
                        <a:buNone/>
                      </a:pPr>
                      <a:r>
                        <a:rPr lang="en-US" sz="2000" b="1" i="0" u="none" strike="noStrike" dirty="0">
                          <a:solidFill>
                            <a:srgbClr val="000000"/>
                          </a:solidFill>
                          <a:latin typeface="Calibri"/>
                        </a:rPr>
                        <a:t>Date of joining</a:t>
                      </a:r>
                      <a:r>
                        <a:rPr lang="en-US" sz="2000" b="0" i="0" u="none" strike="noStrike" dirty="0">
                          <a:solidFill>
                            <a:srgbClr val="000000"/>
                          </a:solidFill>
                          <a:latin typeface="Calibri"/>
                        </a:rPr>
                        <a:t> 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7650">
                <a:tc>
                  <a:txBody>
                    <a:bodyPr/>
                    <a:lstStyle/>
                    <a:p>
                      <a:pPr algn="ctr" fontAlgn="t"/>
                      <a:r>
                        <a:rPr lang="en-US" sz="2000" b="1" i="0" u="none" strike="noStrike" dirty="0">
                          <a:solidFill>
                            <a:srgbClr val="000000"/>
                          </a:solidFill>
                          <a:latin typeface="Calibri"/>
                        </a:rPr>
                        <a:t>Derived Attribute</a:t>
                      </a:r>
                    </a:p>
                  </a:txBody>
                  <a:tcPr marL="4815" marR="4815" marT="48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0" i="0" u="none" strike="noStrike">
                          <a:solidFill>
                            <a:srgbClr val="000000"/>
                          </a:solidFill>
                          <a:latin typeface="Calibri"/>
                        </a:rPr>
                        <a:t>Attribute that can be calculated based on other attributes.</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0000"/>
                          </a:solidFill>
                          <a:latin typeface="Calibri"/>
                        </a:rPr>
                        <a:t>Years of service</a:t>
                      </a:r>
                      <a:r>
                        <a:rPr lang="en-US" sz="2000" b="0" i="0" u="none" strike="noStrike" dirty="0">
                          <a:solidFill>
                            <a:srgbClr val="000000"/>
                          </a:solidFill>
                          <a:latin typeface="Calibri"/>
                        </a:rPr>
                        <a:t> of the employee </a:t>
                      </a:r>
                    </a:p>
                  </a:txBody>
                  <a:tcPr marL="4815" marR="4815" marT="48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48919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82ECCD28-0DCC-45CC-88F5-04A62E6A3204}" type="slidenum">
              <a:rPr lang="en-US">
                <a:solidFill>
                  <a:schemeClr val="bg1"/>
                </a:solidFill>
              </a:rPr>
              <a:pPr/>
              <a:t>11</a:t>
            </a:fld>
            <a:endParaRPr lang="en-US">
              <a:solidFill>
                <a:schemeClr val="bg1"/>
              </a:solidFill>
            </a:endParaRPr>
          </a:p>
        </p:txBody>
      </p:sp>
      <p:sp>
        <p:nvSpPr>
          <p:cNvPr id="35843" name="Rectangle 2"/>
          <p:cNvSpPr>
            <a:spLocks noGrp="1" noChangeArrowheads="1"/>
          </p:cNvSpPr>
          <p:nvPr>
            <p:ph type="title" idx="4294967295"/>
          </p:nvPr>
        </p:nvSpPr>
        <p:spPr/>
        <p:txBody>
          <a:bodyPr lIns="0"/>
          <a:lstStyle/>
          <a:p>
            <a:pPr eaLnBrk="1" hangingPunct="1"/>
            <a:r>
              <a:rPr lang="en-US" smtClean="0"/>
              <a:t>Degree of a Relationship</a:t>
            </a:r>
          </a:p>
        </p:txBody>
      </p:sp>
      <p:sp>
        <p:nvSpPr>
          <p:cNvPr id="35844" name="Rectangle 3"/>
          <p:cNvSpPr>
            <a:spLocks noGrp="1" noChangeArrowheads="1"/>
          </p:cNvSpPr>
          <p:nvPr>
            <p:ph type="body" idx="4294967295"/>
          </p:nvPr>
        </p:nvSpPr>
        <p:spPr/>
        <p:txBody>
          <a:bodyPr lIns="0" tIns="0"/>
          <a:lstStyle/>
          <a:p>
            <a:pPr eaLnBrk="1" hangingPunct="1"/>
            <a:r>
              <a:rPr lang="en-US" b="1" smtClean="0"/>
              <a:t>Degree</a:t>
            </a:r>
            <a:r>
              <a:rPr lang="en-US" smtClean="0"/>
              <a:t>: </a:t>
            </a:r>
            <a:r>
              <a:rPr lang="en-US" sz="1800" smtClean="0"/>
              <a:t>the number of entity types involved</a:t>
            </a:r>
          </a:p>
          <a:p>
            <a:pPr marL="1339850" lvl="3" indent="-315913" eaLnBrk="1" hangingPunct="1"/>
            <a:r>
              <a:rPr lang="en-US" smtClean="0"/>
              <a:t>One		</a:t>
            </a:r>
            <a:r>
              <a:rPr lang="en-US" i="1" smtClean="0"/>
              <a:t>Unary</a:t>
            </a:r>
            <a:endParaRPr lang="en-US" smtClean="0"/>
          </a:p>
          <a:p>
            <a:pPr marL="1339850" lvl="3" indent="-315913" eaLnBrk="1" hangingPunct="1"/>
            <a:r>
              <a:rPr lang="en-US" smtClean="0"/>
              <a:t>Two		</a:t>
            </a:r>
            <a:r>
              <a:rPr lang="en-US" i="1" smtClean="0"/>
              <a:t>Binary</a:t>
            </a:r>
            <a:endParaRPr lang="en-US" smtClean="0"/>
          </a:p>
          <a:p>
            <a:pPr marL="1339850" lvl="3" indent="-315913" eaLnBrk="1" hangingPunct="1"/>
            <a:r>
              <a:rPr lang="en-US" smtClean="0"/>
              <a:t>Three	</a:t>
            </a:r>
            <a:r>
              <a:rPr lang="en-US" i="1" smtClean="0"/>
              <a:t>Ternary</a:t>
            </a:r>
          </a:p>
          <a:p>
            <a:pPr marL="1022350" lvl="2" indent="-350838" eaLnBrk="1" hangingPunct="1"/>
            <a:endParaRPr lang="en-US" i="1" smtClean="0"/>
          </a:p>
          <a:p>
            <a:pPr marL="1022350" lvl="2" indent="-350838" eaLnBrk="1" hangingPunct="1">
              <a:buFont typeface="Arial" panose="020B0604020202020204" pitchFamily="34" charset="0"/>
              <a:buNone/>
            </a:pPr>
            <a:r>
              <a:rPr lang="en-US" sz="2400" i="1" smtClean="0"/>
              <a:t>E.g.: employee </a:t>
            </a:r>
            <a:r>
              <a:rPr lang="en-US" sz="2400" b="1" i="1" smtClean="0"/>
              <a:t>manager-of</a:t>
            </a:r>
            <a:r>
              <a:rPr lang="en-US" sz="2400" i="1" smtClean="0"/>
              <a:t> employee is unary</a:t>
            </a:r>
          </a:p>
          <a:p>
            <a:pPr marL="1022350" lvl="2" indent="-350838" eaLnBrk="1" hangingPunct="1">
              <a:buFont typeface="Arial" panose="020B0604020202020204" pitchFamily="34" charset="0"/>
              <a:buNone/>
            </a:pPr>
            <a:r>
              <a:rPr lang="en-US" sz="2400" i="1" smtClean="0"/>
              <a:t>      employee </a:t>
            </a:r>
            <a:r>
              <a:rPr lang="en-US" sz="2400" b="1" i="1" smtClean="0"/>
              <a:t>works-for </a:t>
            </a:r>
            <a:r>
              <a:rPr lang="en-US" sz="2400" i="1" smtClean="0"/>
              <a:t>department is binary</a:t>
            </a:r>
          </a:p>
          <a:p>
            <a:pPr marL="1022350" lvl="2" indent="-350838" eaLnBrk="1" hangingPunct="1">
              <a:buFont typeface="Arial" panose="020B0604020202020204" pitchFamily="34" charset="0"/>
              <a:buNone/>
            </a:pPr>
            <a:r>
              <a:rPr lang="en-US" sz="2400" i="1" smtClean="0"/>
              <a:t>      customer </a:t>
            </a:r>
            <a:r>
              <a:rPr lang="en-US" sz="2400" b="1" i="1" smtClean="0"/>
              <a:t>purchase</a:t>
            </a:r>
            <a:r>
              <a:rPr lang="en-US" sz="2400" i="1" smtClean="0"/>
              <a:t> item, shop keeper is a ternary relationship</a:t>
            </a:r>
            <a:endParaRPr lang="en-US" sz="2400" smtClean="0"/>
          </a:p>
          <a:p>
            <a:pPr eaLnBrk="1" hangingPunct="1"/>
            <a:endParaRPr lang="en-US" sz="1800" smtClean="0"/>
          </a:p>
        </p:txBody>
      </p:sp>
    </p:spTree>
    <p:extLst>
      <p:ext uri="{BB962C8B-B14F-4D97-AF65-F5344CB8AC3E}">
        <p14:creationId xmlns:p14="http://schemas.microsoft.com/office/powerpoint/2010/main" val="2049079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3EE3E0-B2DF-4728-B131-9E5382B70252}"/>
              </a:ext>
            </a:extLst>
          </p:cNvPr>
          <p:cNvSpPr>
            <a:spLocks noGrp="1"/>
          </p:cNvSpPr>
          <p:nvPr>
            <p:ph type="title"/>
          </p:nvPr>
        </p:nvSpPr>
        <p:spPr/>
        <p:txBody>
          <a:bodyPr/>
          <a:lstStyle/>
          <a:p>
            <a:r>
              <a:rPr lang="en-US" dirty="0"/>
              <a:t>Cardinality Ratios</a:t>
            </a:r>
          </a:p>
        </p:txBody>
      </p:sp>
      <p:sp>
        <p:nvSpPr>
          <p:cNvPr id="3" name="Content Placeholder 2">
            <a:extLst>
              <a:ext uri="{FF2B5EF4-FFF2-40B4-BE49-F238E27FC236}">
                <a16:creationId xmlns:a16="http://schemas.microsoft.com/office/drawing/2014/main" xmlns="" id="{672A73F7-FA1A-42D8-8224-D262D0F83099}"/>
              </a:ext>
            </a:extLst>
          </p:cNvPr>
          <p:cNvSpPr>
            <a:spLocks noGrp="1"/>
          </p:cNvSpPr>
          <p:nvPr>
            <p:ph idx="1"/>
          </p:nvPr>
        </p:nvSpPr>
        <p:spPr/>
        <p:txBody>
          <a:bodyPr>
            <a:normAutofit/>
          </a:bodyPr>
          <a:lstStyle/>
          <a:p>
            <a:pPr algn="just"/>
            <a:r>
              <a:rPr lang="en-US" sz="2400" dirty="0"/>
              <a:t>In ER model, a relationship is an association among entities (records) of one or more entity sets.</a:t>
            </a:r>
            <a:r>
              <a:rPr lang="en-US" sz="2400" b="1" i="1" dirty="0"/>
              <a:t> Cardinality ratio</a:t>
            </a:r>
            <a:r>
              <a:rPr lang="en-US" sz="2400" dirty="0"/>
              <a:t> or </a:t>
            </a:r>
            <a:r>
              <a:rPr lang="en-US" sz="2400" b="1" i="1" dirty="0"/>
              <a:t>mapping cardinalities</a:t>
            </a:r>
            <a:r>
              <a:rPr lang="en-US" sz="2400" dirty="0"/>
              <a:t> is a concept that describes binary relationship set (a relationship that connects two entity sets) and its types.</a:t>
            </a:r>
          </a:p>
          <a:p>
            <a:pPr algn="just"/>
            <a:r>
              <a:rPr lang="en-US" sz="2400" dirty="0"/>
              <a:t> </a:t>
            </a:r>
            <a:r>
              <a:rPr lang="en-US" sz="2400" b="1" i="1" dirty="0"/>
              <a:t>It is about the maximum number of entities of one entity set that are associated with the maximum number of entities of the other entity set.</a:t>
            </a:r>
            <a:endParaRPr lang="en-US" sz="2400" b="1" dirty="0"/>
          </a:p>
        </p:txBody>
      </p:sp>
      <p:sp>
        <p:nvSpPr>
          <p:cNvPr id="4" name="Footer Placeholder 3">
            <a:extLst>
              <a:ext uri="{FF2B5EF4-FFF2-40B4-BE49-F238E27FC236}">
                <a16:creationId xmlns:a16="http://schemas.microsoft.com/office/drawing/2014/main" xmlns="" id="{A35C7677-670D-405C-B6BD-6712B7722ADD}"/>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xmlns="" id="{A1E423B7-D1EA-4754-9D13-C222F6D33377}"/>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330503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58AC8F28-4056-4CC1-840B-FDBF70089D61}" type="slidenum">
              <a:rPr lang="en-US">
                <a:solidFill>
                  <a:schemeClr val="bg1"/>
                </a:solidFill>
              </a:rPr>
              <a:pPr/>
              <a:t>13</a:t>
            </a:fld>
            <a:endParaRPr lang="en-US">
              <a:solidFill>
                <a:schemeClr val="bg1"/>
              </a:solidFill>
            </a:endParaRPr>
          </a:p>
        </p:txBody>
      </p:sp>
      <p:sp>
        <p:nvSpPr>
          <p:cNvPr id="36867" name="Rectangle 2"/>
          <p:cNvSpPr>
            <a:spLocks noGrp="1" noChangeArrowheads="1"/>
          </p:cNvSpPr>
          <p:nvPr>
            <p:ph type="title" idx="4294967295"/>
          </p:nvPr>
        </p:nvSpPr>
        <p:spPr/>
        <p:txBody>
          <a:bodyPr lIns="0"/>
          <a:lstStyle/>
          <a:p>
            <a:pPr eaLnBrk="1" hangingPunct="1"/>
            <a:r>
              <a:rPr lang="en-US" smtClean="0"/>
              <a:t>Cardinality</a:t>
            </a:r>
          </a:p>
        </p:txBody>
      </p:sp>
      <p:sp>
        <p:nvSpPr>
          <p:cNvPr id="117763" name="Rectangle 3"/>
          <p:cNvSpPr>
            <a:spLocks noGrp="1" noChangeArrowheads="1"/>
          </p:cNvSpPr>
          <p:nvPr>
            <p:ph type="body" idx="4294967295"/>
          </p:nvPr>
        </p:nvSpPr>
        <p:spPr>
          <a:xfrm>
            <a:off x="521970" y="1475105"/>
            <a:ext cx="7886700" cy="4351338"/>
          </a:xfrm>
        </p:spPr>
        <p:txBody>
          <a:bodyPr lIns="0" tIns="0"/>
          <a:lstStyle/>
          <a:p>
            <a:pPr eaLnBrk="1" hangingPunct="1"/>
            <a:r>
              <a:rPr lang="en-US" dirty="0" smtClean="0"/>
              <a:t>Relationships can have different </a:t>
            </a:r>
            <a:r>
              <a:rPr lang="en-US" i="1" dirty="0" smtClean="0"/>
              <a:t>connectivity</a:t>
            </a:r>
            <a:endParaRPr lang="en-US" dirty="0" smtClean="0"/>
          </a:p>
          <a:p>
            <a:pPr marL="669925" lvl="1" indent="-325438" eaLnBrk="1" hangingPunct="1"/>
            <a:r>
              <a:rPr lang="en-US" b="1" dirty="0" smtClean="0"/>
              <a:t>one-to-one	</a:t>
            </a:r>
            <a:r>
              <a:rPr lang="en-US" dirty="0" smtClean="0"/>
              <a:t>(1:1)</a:t>
            </a:r>
            <a:endParaRPr lang="en-US" b="1" dirty="0" smtClean="0"/>
          </a:p>
          <a:p>
            <a:pPr marL="669925" lvl="1" indent="-325438" eaLnBrk="1" hangingPunct="1"/>
            <a:r>
              <a:rPr lang="en-US" b="1" dirty="0" smtClean="0"/>
              <a:t>one-to-many	</a:t>
            </a:r>
            <a:r>
              <a:rPr lang="en-US" dirty="0" smtClean="0"/>
              <a:t>(1:N)</a:t>
            </a:r>
          </a:p>
          <a:p>
            <a:pPr marL="669925" lvl="1" indent="-325438" eaLnBrk="1" hangingPunct="1"/>
            <a:r>
              <a:rPr lang="en-US" b="1" dirty="0" smtClean="0"/>
              <a:t>many-to- One	</a:t>
            </a:r>
            <a:r>
              <a:rPr lang="en-US" dirty="0" smtClean="0"/>
              <a:t>(M:1)</a:t>
            </a:r>
          </a:p>
          <a:p>
            <a:pPr marL="669925" lvl="1" indent="-325438" eaLnBrk="1" hangingPunct="1"/>
            <a:r>
              <a:rPr lang="en-US" b="1" dirty="0" smtClean="0"/>
              <a:t>many-to-many</a:t>
            </a:r>
            <a:r>
              <a:rPr lang="en-US" dirty="0" smtClean="0"/>
              <a:t>	(M:N)</a:t>
            </a:r>
          </a:p>
          <a:p>
            <a:pPr marL="669925" lvl="1" indent="-325438" eaLnBrk="1" hangingPunct="1"/>
            <a:endParaRPr lang="en-US" dirty="0" smtClean="0"/>
          </a:p>
          <a:p>
            <a:pPr marL="669925" lvl="1" indent="-325438" eaLnBrk="1" hangingPunct="1">
              <a:buFont typeface="Wingdings" panose="05000000000000000000" pitchFamily="2" charset="2"/>
              <a:buNone/>
            </a:pPr>
            <a:r>
              <a:rPr lang="en-US" dirty="0" smtClean="0"/>
              <a:t>E.g.:  </a:t>
            </a:r>
          </a:p>
          <a:p>
            <a:pPr marL="669925" lvl="1" indent="-325438" eaLnBrk="1" hangingPunct="1">
              <a:buFont typeface="Wingdings" panose="05000000000000000000" pitchFamily="2" charset="2"/>
              <a:buNone/>
            </a:pPr>
            <a:r>
              <a:rPr lang="en-US" dirty="0" smtClean="0"/>
              <a:t> Employee </a:t>
            </a:r>
            <a:r>
              <a:rPr lang="en-US" b="1" dirty="0" smtClean="0"/>
              <a:t>head-of </a:t>
            </a:r>
            <a:r>
              <a:rPr lang="en-US" dirty="0" smtClean="0"/>
              <a:t>department (1:1)</a:t>
            </a:r>
          </a:p>
          <a:p>
            <a:pPr marL="669925" lvl="1" indent="-325438" eaLnBrk="1" hangingPunct="1">
              <a:buFont typeface="Wingdings" panose="05000000000000000000" pitchFamily="2" charset="2"/>
              <a:buNone/>
            </a:pPr>
            <a:r>
              <a:rPr lang="en-US" dirty="0" smtClean="0"/>
              <a:t> Lecturer </a:t>
            </a:r>
            <a:r>
              <a:rPr lang="en-US" b="1" dirty="0" smtClean="0"/>
              <a:t>offers</a:t>
            </a:r>
            <a:r>
              <a:rPr lang="en-US" dirty="0" smtClean="0"/>
              <a:t> course (1:N) assuming a course is taught by a single lecturer</a:t>
            </a:r>
          </a:p>
          <a:p>
            <a:pPr marL="669925" lvl="1" indent="-325438" eaLnBrk="1" hangingPunct="1">
              <a:buFont typeface="Wingdings" panose="05000000000000000000" pitchFamily="2" charset="2"/>
              <a:buNone/>
            </a:pPr>
            <a:r>
              <a:rPr lang="en-US" dirty="0" smtClean="0"/>
              <a:t> Student </a:t>
            </a:r>
            <a:r>
              <a:rPr lang="en-US" b="1" dirty="0" smtClean="0"/>
              <a:t>enrolls</a:t>
            </a:r>
            <a:r>
              <a:rPr lang="en-US" dirty="0" smtClean="0"/>
              <a:t> course (M:N</a:t>
            </a:r>
            <a:r>
              <a:rPr lang="en-US" dirty="0"/>
              <a:t>)</a:t>
            </a:r>
            <a:endParaRPr lang="en-US" dirty="0" smtClean="0"/>
          </a:p>
        </p:txBody>
      </p:sp>
      <p:sp>
        <p:nvSpPr>
          <p:cNvPr id="2" name="Rectangle 1"/>
          <p:cNvSpPr/>
          <p:nvPr/>
        </p:nvSpPr>
        <p:spPr>
          <a:xfrm>
            <a:off x="0" y="5892582"/>
            <a:ext cx="91440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smtClean="0">
                <a:latin typeface="Arial" panose="020B0604020202020204" pitchFamily="34" charset="0"/>
              </a:rPr>
              <a:t>The </a:t>
            </a:r>
            <a:r>
              <a:rPr lang="en-US" dirty="0">
                <a:latin typeface="Arial" panose="020B0604020202020204" pitchFamily="34" charset="0"/>
              </a:rPr>
              <a:t>minimum and maximum values of this connectivity is called the </a:t>
            </a:r>
            <a:r>
              <a:rPr lang="en-US" b="1" dirty="0">
                <a:solidFill>
                  <a:srgbClr val="0000FF"/>
                </a:solidFill>
                <a:latin typeface="Arial" panose="020B0604020202020204" pitchFamily="34" charset="0"/>
              </a:rPr>
              <a:t>cardinality of the relationship</a:t>
            </a:r>
            <a:endParaRPr lang="en-US" dirty="0">
              <a:latin typeface="Arial" panose="020B0604020202020204" pitchFamily="34" charset="0"/>
            </a:endParaRPr>
          </a:p>
        </p:txBody>
      </p:sp>
    </p:spTree>
    <p:extLst>
      <p:ext uri="{BB962C8B-B14F-4D97-AF65-F5344CB8AC3E}">
        <p14:creationId xmlns:p14="http://schemas.microsoft.com/office/powerpoint/2010/main" val="7284072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17763">
                                            <p:txEl>
                                              <p:pRg st="1" end="1"/>
                                            </p:txEl>
                                          </p:spTgt>
                                        </p:tgtEl>
                                        <p:attrNameLst>
                                          <p:attrName>style.visibility</p:attrName>
                                        </p:attrNameLst>
                                      </p:cBhvr>
                                      <p:to>
                                        <p:strVal val="visible"/>
                                      </p:to>
                                    </p:set>
                                    <p:anim calcmode="lin" valueType="num">
                                      <p:cBhvr>
                                        <p:cTn id="7" dur="1000" fill="hold"/>
                                        <p:tgtEl>
                                          <p:spTgt spid="117763">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11776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7763">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17763">
                                            <p:txEl>
                                              <p:pRg st="2" end="2"/>
                                            </p:txEl>
                                          </p:spTgt>
                                        </p:tgtEl>
                                        <p:attrNameLst>
                                          <p:attrName>style.visibility</p:attrName>
                                        </p:attrNameLst>
                                      </p:cBhvr>
                                      <p:to>
                                        <p:strVal val="visible"/>
                                      </p:to>
                                    </p:set>
                                    <p:anim calcmode="lin" valueType="num">
                                      <p:cBhvr>
                                        <p:cTn id="14" dur="1000" fill="hold"/>
                                        <p:tgtEl>
                                          <p:spTgt spid="117763">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1776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1776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17763">
                                            <p:txEl>
                                              <p:pRg st="3" end="3"/>
                                            </p:txEl>
                                          </p:spTgt>
                                        </p:tgtEl>
                                        <p:attrNameLst>
                                          <p:attrName>style.visibility</p:attrName>
                                        </p:attrNameLst>
                                      </p:cBhvr>
                                      <p:to>
                                        <p:strVal val="visible"/>
                                      </p:to>
                                    </p:set>
                                    <p:anim calcmode="lin" valueType="num">
                                      <p:cBhvr>
                                        <p:cTn id="21" dur="1000" fill="hold"/>
                                        <p:tgtEl>
                                          <p:spTgt spid="117763">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11776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17763">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17763">
                                            <p:txEl>
                                              <p:pRg st="4" end="4"/>
                                            </p:txEl>
                                          </p:spTgt>
                                        </p:tgtEl>
                                        <p:attrNameLst>
                                          <p:attrName>style.visibility</p:attrName>
                                        </p:attrNameLst>
                                      </p:cBhvr>
                                      <p:to>
                                        <p:strVal val="visible"/>
                                      </p:to>
                                    </p:set>
                                    <p:anim calcmode="lin" valueType="num">
                                      <p:cBhvr>
                                        <p:cTn id="28" dur="1000" fill="hold"/>
                                        <p:tgtEl>
                                          <p:spTgt spid="117763">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11776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17763">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117763">
                                            <p:txEl>
                                              <p:pRg st="6" end="6"/>
                                            </p:txEl>
                                          </p:spTgt>
                                        </p:tgtEl>
                                        <p:attrNameLst>
                                          <p:attrName>style.visibility</p:attrName>
                                        </p:attrNameLst>
                                      </p:cBhvr>
                                      <p:to>
                                        <p:strVal val="visible"/>
                                      </p:to>
                                    </p:set>
                                    <p:anim calcmode="lin" valueType="num">
                                      <p:cBhvr>
                                        <p:cTn id="35" dur="1000" fill="hold"/>
                                        <p:tgtEl>
                                          <p:spTgt spid="117763">
                                            <p:txEl>
                                              <p:pRg st="6" end="6"/>
                                            </p:txEl>
                                          </p:spTgt>
                                        </p:tgtEl>
                                        <p:attrNameLst>
                                          <p:attrName>ppt_x</p:attrName>
                                        </p:attrNameLst>
                                      </p:cBhvr>
                                      <p:tavLst>
                                        <p:tav tm="0">
                                          <p:val>
                                            <p:strVal val="#ppt_x-.2"/>
                                          </p:val>
                                        </p:tav>
                                        <p:tav tm="100000">
                                          <p:val>
                                            <p:strVal val="#ppt_x"/>
                                          </p:val>
                                        </p:tav>
                                      </p:tavLst>
                                    </p:anim>
                                    <p:anim calcmode="lin" valueType="num">
                                      <p:cBhvr>
                                        <p:cTn id="36" dur="1000" fill="hold"/>
                                        <p:tgtEl>
                                          <p:spTgt spid="11776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177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117763">
                                            <p:txEl>
                                              <p:pRg st="7" end="7"/>
                                            </p:txEl>
                                          </p:spTgt>
                                        </p:tgtEl>
                                        <p:attrNameLst>
                                          <p:attrName>style.visibility</p:attrName>
                                        </p:attrNameLst>
                                      </p:cBhvr>
                                      <p:to>
                                        <p:strVal val="visible"/>
                                      </p:to>
                                    </p:set>
                                    <p:anim calcmode="lin" valueType="num">
                                      <p:cBhvr>
                                        <p:cTn id="42" dur="1000" fill="hold"/>
                                        <p:tgtEl>
                                          <p:spTgt spid="117763">
                                            <p:txEl>
                                              <p:pRg st="7" end="7"/>
                                            </p:txEl>
                                          </p:spTgt>
                                        </p:tgtEl>
                                        <p:attrNameLst>
                                          <p:attrName>ppt_x</p:attrName>
                                        </p:attrNameLst>
                                      </p:cBhvr>
                                      <p:tavLst>
                                        <p:tav tm="0">
                                          <p:val>
                                            <p:strVal val="#ppt_x-.2"/>
                                          </p:val>
                                        </p:tav>
                                        <p:tav tm="100000">
                                          <p:val>
                                            <p:strVal val="#ppt_x"/>
                                          </p:val>
                                        </p:tav>
                                      </p:tavLst>
                                    </p:anim>
                                    <p:anim calcmode="lin" valueType="num">
                                      <p:cBhvr>
                                        <p:cTn id="43" dur="1000" fill="hold"/>
                                        <p:tgtEl>
                                          <p:spTgt spid="11776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17763">
                                            <p:txEl>
                                              <p:pRg st="7" end="7"/>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117763">
                                            <p:txEl>
                                              <p:pRg st="8" end="8"/>
                                            </p:txEl>
                                          </p:spTgt>
                                        </p:tgtEl>
                                        <p:attrNameLst>
                                          <p:attrName>style.visibility</p:attrName>
                                        </p:attrNameLst>
                                      </p:cBhvr>
                                      <p:to>
                                        <p:strVal val="visible"/>
                                      </p:to>
                                    </p:set>
                                    <p:anim calcmode="lin" valueType="num">
                                      <p:cBhvr>
                                        <p:cTn id="49" dur="1000" fill="hold"/>
                                        <p:tgtEl>
                                          <p:spTgt spid="117763">
                                            <p:txEl>
                                              <p:pRg st="8" end="8"/>
                                            </p:txEl>
                                          </p:spTgt>
                                        </p:tgtEl>
                                        <p:attrNameLst>
                                          <p:attrName>ppt_x</p:attrName>
                                        </p:attrNameLst>
                                      </p:cBhvr>
                                      <p:tavLst>
                                        <p:tav tm="0">
                                          <p:val>
                                            <p:strVal val="#ppt_x-.2"/>
                                          </p:val>
                                        </p:tav>
                                        <p:tav tm="100000">
                                          <p:val>
                                            <p:strVal val="#ppt_x"/>
                                          </p:val>
                                        </p:tav>
                                      </p:tavLst>
                                    </p:anim>
                                    <p:anim calcmode="lin" valueType="num">
                                      <p:cBhvr>
                                        <p:cTn id="50" dur="1000" fill="hold"/>
                                        <p:tgtEl>
                                          <p:spTgt spid="117763">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17763">
                                            <p:txEl>
                                              <p:pRg st="8" end="8"/>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117763">
                                            <p:txEl>
                                              <p:pRg st="9" end="9"/>
                                            </p:txEl>
                                          </p:spTgt>
                                        </p:tgtEl>
                                        <p:attrNameLst>
                                          <p:attrName>style.visibility</p:attrName>
                                        </p:attrNameLst>
                                      </p:cBhvr>
                                      <p:to>
                                        <p:strVal val="visible"/>
                                      </p:to>
                                    </p:set>
                                    <p:anim calcmode="lin" valueType="num">
                                      <p:cBhvr>
                                        <p:cTn id="56" dur="1000" fill="hold"/>
                                        <p:tgtEl>
                                          <p:spTgt spid="117763">
                                            <p:txEl>
                                              <p:pRg st="9" end="9"/>
                                            </p:txEl>
                                          </p:spTgt>
                                        </p:tgtEl>
                                        <p:attrNameLst>
                                          <p:attrName>ppt_x</p:attrName>
                                        </p:attrNameLst>
                                      </p:cBhvr>
                                      <p:tavLst>
                                        <p:tav tm="0">
                                          <p:val>
                                            <p:strVal val="#ppt_x-.2"/>
                                          </p:val>
                                        </p:tav>
                                        <p:tav tm="100000">
                                          <p:val>
                                            <p:strVal val="#ppt_x"/>
                                          </p:val>
                                        </p:tav>
                                      </p:tavLst>
                                    </p:anim>
                                    <p:anim calcmode="lin" valueType="num">
                                      <p:cBhvr>
                                        <p:cTn id="57" dur="1000" fill="hold"/>
                                        <p:tgtEl>
                                          <p:spTgt spid="117763">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1177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A15858-B82A-4954-97CF-EAD9923AA3CD}"/>
              </a:ext>
            </a:extLst>
          </p:cNvPr>
          <p:cNvSpPr>
            <a:spLocks noGrp="1"/>
          </p:cNvSpPr>
          <p:nvPr>
            <p:ph type="title"/>
          </p:nvPr>
        </p:nvSpPr>
        <p:spPr/>
        <p:txBody>
          <a:bodyPr/>
          <a:lstStyle/>
          <a:p>
            <a:endParaRPr lang="en-US"/>
          </a:p>
        </p:txBody>
      </p:sp>
      <p:pic>
        <p:nvPicPr>
          <p:cNvPr id="7" name="Content Placeholder 6" descr="A screenshot of a cell phone&#10;&#10;Description automatically generated">
            <a:extLst>
              <a:ext uri="{FF2B5EF4-FFF2-40B4-BE49-F238E27FC236}">
                <a16:creationId xmlns:a16="http://schemas.microsoft.com/office/drawing/2014/main" xmlns="" id="{1C638849-2373-4B1C-B09F-D7047A871815}"/>
              </a:ext>
            </a:extLst>
          </p:cNvPr>
          <p:cNvPicPr>
            <a:picLocks noGrp="1" noChangeAspect="1"/>
          </p:cNvPicPr>
          <p:nvPr>
            <p:ph idx="1"/>
          </p:nvPr>
        </p:nvPicPr>
        <p:blipFill>
          <a:blip r:embed="rId2"/>
          <a:stretch>
            <a:fillRect/>
          </a:stretch>
        </p:blipFill>
        <p:spPr>
          <a:xfrm>
            <a:off x="2733261" y="2120349"/>
            <a:ext cx="4631635" cy="3419061"/>
          </a:xfrm>
        </p:spPr>
      </p:pic>
      <p:sp>
        <p:nvSpPr>
          <p:cNvPr id="4" name="Footer Placeholder 3">
            <a:extLst>
              <a:ext uri="{FF2B5EF4-FFF2-40B4-BE49-F238E27FC236}">
                <a16:creationId xmlns:a16="http://schemas.microsoft.com/office/drawing/2014/main" xmlns="" id="{D9BC05D6-F2DE-4A61-AED3-32B6E6AAEA30}"/>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xmlns="" id="{E0CB68FB-8A51-481A-9502-B841F3D91519}"/>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783505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1142EF-926F-43CE-A0A5-CB13353E0C2B}"/>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xmlns="" id="{A52A15E1-2DFB-4CE5-9240-264239643448}"/>
              </a:ext>
            </a:extLst>
          </p:cNvPr>
          <p:cNvPicPr>
            <a:picLocks noGrp="1" noChangeAspect="1"/>
          </p:cNvPicPr>
          <p:nvPr>
            <p:ph idx="1"/>
          </p:nvPr>
        </p:nvPicPr>
        <p:blipFill>
          <a:blip r:embed="rId2"/>
          <a:stretch>
            <a:fillRect/>
          </a:stretch>
        </p:blipFill>
        <p:spPr>
          <a:xfrm>
            <a:off x="2494722" y="1905001"/>
            <a:ext cx="5625548" cy="3394075"/>
          </a:xfrm>
        </p:spPr>
      </p:pic>
      <p:sp>
        <p:nvSpPr>
          <p:cNvPr id="4" name="Footer Placeholder 3">
            <a:extLst>
              <a:ext uri="{FF2B5EF4-FFF2-40B4-BE49-F238E27FC236}">
                <a16:creationId xmlns:a16="http://schemas.microsoft.com/office/drawing/2014/main" xmlns="" id="{9792CAA3-C725-4BD0-BCB2-59AB6D18F6DD}"/>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xmlns="" id="{6DFA01AD-7FF4-48DA-81CB-14A224997BD7}"/>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621500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1DB619-9664-44E8-89B0-1ECF7E1A1A55}"/>
              </a:ext>
            </a:extLst>
          </p:cNvPr>
          <p:cNvSpPr>
            <a:spLocks noGrp="1"/>
          </p:cNvSpPr>
          <p:nvPr>
            <p:ph type="title"/>
          </p:nvPr>
        </p:nvSpPr>
        <p:spPr>
          <a:xfrm>
            <a:off x="1944694" y="624110"/>
            <a:ext cx="6683765" cy="714360"/>
          </a:xfrm>
        </p:spPr>
        <p:txBody>
          <a:bodyPr>
            <a:normAutofit fontScale="90000"/>
          </a:bodyPr>
          <a:lstStyle/>
          <a:p>
            <a:r>
              <a:rPr lang="en-US" dirty="0"/>
              <a:t>Participation constraints in DBMS</a:t>
            </a:r>
          </a:p>
        </p:txBody>
      </p:sp>
      <p:sp>
        <p:nvSpPr>
          <p:cNvPr id="3" name="Content Placeholder 2">
            <a:extLst>
              <a:ext uri="{FF2B5EF4-FFF2-40B4-BE49-F238E27FC236}">
                <a16:creationId xmlns:a16="http://schemas.microsoft.com/office/drawing/2014/main" xmlns="" id="{89D3A769-35A7-4133-9966-9ABE0FE1E138}"/>
              </a:ext>
            </a:extLst>
          </p:cNvPr>
          <p:cNvSpPr>
            <a:spLocks noGrp="1"/>
          </p:cNvSpPr>
          <p:nvPr>
            <p:ph idx="1"/>
          </p:nvPr>
        </p:nvSpPr>
        <p:spPr>
          <a:xfrm>
            <a:off x="1941909" y="1338470"/>
            <a:ext cx="6686550" cy="4572752"/>
          </a:xfrm>
        </p:spPr>
        <p:txBody>
          <a:bodyPr/>
          <a:lstStyle/>
          <a:p>
            <a:pPr marL="0" indent="0">
              <a:buNone/>
            </a:pPr>
            <a:r>
              <a:rPr lang="en-US" dirty="0"/>
              <a:t>This constraint </a:t>
            </a:r>
            <a:r>
              <a:rPr lang="en-US" b="1" dirty="0"/>
              <a:t>specifies the number of instances of an entity that are participating in the relationship type.</a:t>
            </a:r>
          </a:p>
          <a:p>
            <a:pPr marL="0" indent="0">
              <a:buNone/>
            </a:pPr>
            <a:endParaRPr lang="en-US" b="1" dirty="0"/>
          </a:p>
          <a:p>
            <a:pPr marL="0" indent="0">
              <a:buNone/>
            </a:pPr>
            <a:r>
              <a:rPr lang="en-US" dirty="0"/>
              <a:t>There are two types of Participation constraint: </a:t>
            </a:r>
          </a:p>
          <a:p>
            <a:r>
              <a:rPr lang="en-US" dirty="0"/>
              <a:t>Total participation </a:t>
            </a:r>
          </a:p>
          <a:p>
            <a:r>
              <a:rPr lang="en-US" dirty="0"/>
              <a:t>Partial participation</a:t>
            </a:r>
          </a:p>
          <a:p>
            <a:pPr marL="0" indent="0">
              <a:buNone/>
            </a:pPr>
            <a:endParaRPr lang="en-US" dirty="0"/>
          </a:p>
        </p:txBody>
      </p:sp>
      <p:sp>
        <p:nvSpPr>
          <p:cNvPr id="4" name="Footer Placeholder 3">
            <a:extLst>
              <a:ext uri="{FF2B5EF4-FFF2-40B4-BE49-F238E27FC236}">
                <a16:creationId xmlns:a16="http://schemas.microsoft.com/office/drawing/2014/main" xmlns="" id="{DE5D0A99-EC73-4E92-BF12-6C5838D4E175}"/>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xmlns="" id="{14C789A5-A418-44FF-A2DD-23EF128E7603}"/>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17098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C946F8-9FE8-4C21-B97F-14DB1E096FC6}"/>
              </a:ext>
            </a:extLst>
          </p:cNvPr>
          <p:cNvSpPr>
            <a:spLocks noGrp="1"/>
          </p:cNvSpPr>
          <p:nvPr>
            <p:ph type="title"/>
          </p:nvPr>
        </p:nvSpPr>
        <p:spPr>
          <a:xfrm>
            <a:off x="1944694" y="624111"/>
            <a:ext cx="6683765" cy="701107"/>
          </a:xfrm>
        </p:spPr>
        <p:txBody>
          <a:bodyPr/>
          <a:lstStyle/>
          <a:p>
            <a:r>
              <a:rPr lang="en-US" b="1" dirty="0"/>
              <a:t>Total participation constraint</a:t>
            </a:r>
            <a:endParaRPr lang="en-US" dirty="0"/>
          </a:p>
        </p:txBody>
      </p:sp>
      <p:sp>
        <p:nvSpPr>
          <p:cNvPr id="3" name="Content Placeholder 2">
            <a:extLst>
              <a:ext uri="{FF2B5EF4-FFF2-40B4-BE49-F238E27FC236}">
                <a16:creationId xmlns:a16="http://schemas.microsoft.com/office/drawing/2014/main" xmlns="" id="{6BEE25EE-3C7E-4C9B-A0BC-EF75E3124BCC}"/>
              </a:ext>
            </a:extLst>
          </p:cNvPr>
          <p:cNvSpPr>
            <a:spLocks noGrp="1"/>
          </p:cNvSpPr>
          <p:nvPr>
            <p:ph idx="1"/>
          </p:nvPr>
        </p:nvSpPr>
        <p:spPr>
          <a:xfrm>
            <a:off x="1941909" y="1325218"/>
            <a:ext cx="6686550" cy="4586005"/>
          </a:xfrm>
        </p:spPr>
        <p:txBody>
          <a:bodyPr>
            <a:normAutofit fontScale="92500" lnSpcReduction="20000"/>
          </a:bodyPr>
          <a:lstStyle/>
          <a:p>
            <a:pPr marL="0" indent="0">
              <a:buNone/>
            </a:pPr>
            <a:r>
              <a:rPr lang="en-US" dirty="0"/>
              <a:t>It specifies that</a:t>
            </a:r>
            <a:r>
              <a:rPr lang="en-US" b="1" dirty="0"/>
              <a:t> each entity present in the entity set must mandatorily participate in at least one relationship instance of that relationship </a:t>
            </a:r>
            <a:r>
              <a:rPr lang="en-US" b="1" dirty="0" err="1"/>
              <a:t>set</a:t>
            </a:r>
            <a:r>
              <a:rPr lang="en-US" dirty="0" err="1"/>
              <a:t>,for</a:t>
            </a:r>
            <a:r>
              <a:rPr lang="en-US" dirty="0"/>
              <a:t> this reason, it is also called as mandatory participation.</a:t>
            </a:r>
          </a:p>
          <a:p>
            <a:pPr marL="0" indent="0">
              <a:buNone/>
            </a:pPr>
            <a:r>
              <a:rPr lang="en-US" dirty="0"/>
              <a:t>It is</a:t>
            </a:r>
            <a:r>
              <a:rPr lang="en-US" b="1" dirty="0"/>
              <a:t> represented using a double line</a:t>
            </a:r>
            <a:r>
              <a:rPr lang="en-US" dirty="0"/>
              <a:t> between the entity set and relationship set.</a:t>
            </a:r>
          </a:p>
          <a:p>
            <a:pPr marL="0" indent="0">
              <a:buNone/>
            </a:pPr>
            <a:r>
              <a:rPr lang="en-US" b="1" u="sng" dirty="0"/>
              <a:t>Example of total participation constraint </a:t>
            </a:r>
            <a:endParaRPr lang="en-US" u="sng" dirty="0"/>
          </a:p>
          <a:p>
            <a:r>
              <a:rPr lang="en-US" dirty="0"/>
              <a:t>It specifies that each student must be enrolled in at least one course where the </a:t>
            </a:r>
            <a:r>
              <a:rPr lang="en-US" b="1" dirty="0"/>
              <a:t>“student” is the entity set</a:t>
            </a:r>
            <a:r>
              <a:rPr lang="en-US" dirty="0"/>
              <a:t> and </a:t>
            </a:r>
            <a:r>
              <a:rPr lang="en-US" b="1" dirty="0"/>
              <a:t>relationship “enrolled in”  signifies total participation </a:t>
            </a:r>
            <a:endParaRPr lang="en-US" dirty="0"/>
          </a:p>
          <a:p>
            <a:r>
              <a:rPr lang="en-US" dirty="0"/>
              <a:t>It means that </a:t>
            </a:r>
            <a:r>
              <a:rPr lang="en-US" b="1" dirty="0"/>
              <a:t>every student must have enrolled at least in one course </a:t>
            </a:r>
            <a:endParaRPr lang="en-US" dirty="0"/>
          </a:p>
          <a:p>
            <a:pPr marL="0" indent="0">
              <a:buNone/>
            </a:pPr>
            <a:endParaRPr lang="en-US" dirty="0"/>
          </a:p>
        </p:txBody>
      </p:sp>
      <p:sp>
        <p:nvSpPr>
          <p:cNvPr id="4" name="Footer Placeholder 3">
            <a:extLst>
              <a:ext uri="{FF2B5EF4-FFF2-40B4-BE49-F238E27FC236}">
                <a16:creationId xmlns:a16="http://schemas.microsoft.com/office/drawing/2014/main" xmlns="" id="{449F077F-64DA-495F-9C42-007989383AB3}"/>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xmlns="" id="{C7F7E935-58F5-49F6-98E5-1290E02CE811}"/>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6307756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3157BB-EF07-49A0-B5D0-EF14E72732A2}"/>
              </a:ext>
            </a:extLst>
          </p:cNvPr>
          <p:cNvSpPr>
            <a:spLocks noGrp="1"/>
          </p:cNvSpPr>
          <p:nvPr>
            <p:ph type="title"/>
          </p:nvPr>
        </p:nvSpPr>
        <p:spPr>
          <a:xfrm>
            <a:off x="1944694" y="624111"/>
            <a:ext cx="6683765" cy="674603"/>
          </a:xfrm>
        </p:spPr>
        <p:txBody>
          <a:bodyPr>
            <a:normAutofit fontScale="90000"/>
          </a:bodyPr>
          <a:lstStyle/>
          <a:p>
            <a:r>
              <a:rPr lang="en-US" sz="2700" b="1" dirty="0"/>
              <a:t>Example of total participation constraint</a:t>
            </a:r>
            <a:r>
              <a:rPr lang="en-US" u="sng" dirty="0"/>
              <a:t/>
            </a:r>
            <a:br>
              <a:rPr lang="en-US" u="sng" dirty="0"/>
            </a:br>
            <a:endParaRPr lang="en-US" dirty="0"/>
          </a:p>
        </p:txBody>
      </p:sp>
      <p:pic>
        <p:nvPicPr>
          <p:cNvPr id="7" name="Content Placeholder 6" descr="A close up of a logo&#10;&#10;Description automatically generated">
            <a:extLst>
              <a:ext uri="{FF2B5EF4-FFF2-40B4-BE49-F238E27FC236}">
                <a16:creationId xmlns:a16="http://schemas.microsoft.com/office/drawing/2014/main" xmlns="" id="{04DFE09B-4F0B-4E85-9DAA-751ABE6A3A29}"/>
              </a:ext>
            </a:extLst>
          </p:cNvPr>
          <p:cNvPicPr>
            <a:picLocks noGrp="1" noChangeAspect="1"/>
          </p:cNvPicPr>
          <p:nvPr>
            <p:ph idx="1"/>
          </p:nvPr>
        </p:nvPicPr>
        <p:blipFill>
          <a:blip r:embed="rId2"/>
          <a:stretch>
            <a:fillRect/>
          </a:stretch>
        </p:blipFill>
        <p:spPr>
          <a:xfrm>
            <a:off x="3186333" y="1561514"/>
            <a:ext cx="3515696" cy="4350336"/>
          </a:xfrm>
        </p:spPr>
      </p:pic>
      <p:sp>
        <p:nvSpPr>
          <p:cNvPr id="4" name="Footer Placeholder 3">
            <a:extLst>
              <a:ext uri="{FF2B5EF4-FFF2-40B4-BE49-F238E27FC236}">
                <a16:creationId xmlns:a16="http://schemas.microsoft.com/office/drawing/2014/main" xmlns="" id="{8E2A3893-7A35-41AB-AB50-479A2AAF3CCD}"/>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xmlns="" id="{42180C41-8CD9-4731-BD98-EDB4E684BB6F}"/>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3200899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5D4F62-91DA-48B6-A289-EDBB0A454128}"/>
              </a:ext>
            </a:extLst>
          </p:cNvPr>
          <p:cNvSpPr>
            <a:spLocks noGrp="1"/>
          </p:cNvSpPr>
          <p:nvPr>
            <p:ph type="title"/>
          </p:nvPr>
        </p:nvSpPr>
        <p:spPr>
          <a:xfrm>
            <a:off x="1944694" y="624111"/>
            <a:ext cx="6683765" cy="698253"/>
          </a:xfrm>
        </p:spPr>
        <p:txBody>
          <a:bodyPr/>
          <a:lstStyle/>
          <a:p>
            <a:r>
              <a:rPr lang="en-US" b="1" dirty="0"/>
              <a:t>Partial participation </a:t>
            </a:r>
            <a:endParaRPr lang="en-US" dirty="0"/>
          </a:p>
        </p:txBody>
      </p:sp>
      <p:sp>
        <p:nvSpPr>
          <p:cNvPr id="3" name="Content Placeholder 2">
            <a:extLst>
              <a:ext uri="{FF2B5EF4-FFF2-40B4-BE49-F238E27FC236}">
                <a16:creationId xmlns:a16="http://schemas.microsoft.com/office/drawing/2014/main" xmlns="" id="{9FD08840-E991-4A89-A606-099BBC2D428F}"/>
              </a:ext>
            </a:extLst>
          </p:cNvPr>
          <p:cNvSpPr>
            <a:spLocks noGrp="1"/>
          </p:cNvSpPr>
          <p:nvPr>
            <p:ph idx="1"/>
          </p:nvPr>
        </p:nvSpPr>
        <p:spPr>
          <a:xfrm>
            <a:off x="1941909" y="1152908"/>
            <a:ext cx="6686550" cy="4758315"/>
          </a:xfrm>
        </p:spPr>
        <p:txBody>
          <a:bodyPr>
            <a:normAutofit fontScale="92500" lnSpcReduction="20000"/>
          </a:bodyPr>
          <a:lstStyle/>
          <a:p>
            <a:r>
              <a:rPr lang="en-US" dirty="0"/>
              <a:t>It specifies that </a:t>
            </a:r>
            <a:r>
              <a:rPr lang="en-US" b="1" dirty="0"/>
              <a:t>each entity in the entity set may or may not participate in the relationship instance of the relationship set</a:t>
            </a:r>
            <a:r>
              <a:rPr lang="en-US" dirty="0"/>
              <a:t>, is also called as optional participation </a:t>
            </a:r>
          </a:p>
          <a:p>
            <a:r>
              <a:rPr lang="en-US" dirty="0"/>
              <a:t>It is represented using a</a:t>
            </a:r>
            <a:r>
              <a:rPr lang="en-US" b="1" dirty="0"/>
              <a:t> single line between the entity set and relationship set</a:t>
            </a:r>
            <a:r>
              <a:rPr lang="en-US" dirty="0"/>
              <a:t> in the ER diagram </a:t>
            </a:r>
          </a:p>
          <a:p>
            <a:pPr marL="0" indent="0">
              <a:buNone/>
            </a:pPr>
            <a:endParaRPr lang="en-US" dirty="0"/>
          </a:p>
          <a:p>
            <a:r>
              <a:rPr lang="en-US" b="1" u="sng" dirty="0"/>
              <a:t>Example of partial participation</a:t>
            </a:r>
            <a:endParaRPr lang="en-US" u="sng" dirty="0"/>
          </a:p>
          <a:p>
            <a:r>
              <a:rPr lang="en-US" dirty="0"/>
              <a:t>A </a:t>
            </a:r>
            <a:r>
              <a:rPr lang="en-US" b="1" dirty="0"/>
              <a:t>single line between the entities </a:t>
            </a:r>
            <a:r>
              <a:rPr lang="en-US" b="1" dirty="0" err="1"/>
              <a:t>i.e</a:t>
            </a:r>
            <a:r>
              <a:rPr lang="en-US" b="1" dirty="0"/>
              <a:t> courses and enrolled in a relationship signifies the partial </a:t>
            </a:r>
            <a:r>
              <a:rPr lang="en-US" b="1" dirty="0" err="1"/>
              <a:t>participation,</a:t>
            </a:r>
            <a:r>
              <a:rPr lang="en-US" dirty="0" err="1"/>
              <a:t>which</a:t>
            </a:r>
            <a:r>
              <a:rPr lang="en-US" dirty="0"/>
              <a:t> means there might be some courses where enrollments are not made </a:t>
            </a:r>
            <a:r>
              <a:rPr lang="en-US" dirty="0" err="1"/>
              <a:t>i.e</a:t>
            </a:r>
            <a:r>
              <a:rPr lang="en-US" dirty="0"/>
              <a:t> enrollments are optional in that case</a:t>
            </a:r>
          </a:p>
          <a:p>
            <a:pPr marL="0" indent="0">
              <a:buNone/>
            </a:pPr>
            <a:endParaRPr lang="en-US" dirty="0"/>
          </a:p>
        </p:txBody>
      </p:sp>
      <p:sp>
        <p:nvSpPr>
          <p:cNvPr id="4" name="Footer Placeholder 3">
            <a:extLst>
              <a:ext uri="{FF2B5EF4-FFF2-40B4-BE49-F238E27FC236}">
                <a16:creationId xmlns:a16="http://schemas.microsoft.com/office/drawing/2014/main" xmlns="" id="{76532F2F-F625-4ED3-9EA1-367E89AA55DC}"/>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xmlns="" id="{1D6881EF-58B5-4102-87A5-612DEC171474}"/>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531528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446E6938-4FA4-4EE1-8091-8B7E04B4DFBE}" type="slidenum">
              <a:rPr lang="en-US">
                <a:solidFill>
                  <a:schemeClr val="bg1"/>
                </a:solidFill>
              </a:rPr>
              <a:pPr/>
              <a:t>2</a:t>
            </a:fld>
            <a:endParaRPr lang="en-US">
              <a:solidFill>
                <a:schemeClr val="bg1"/>
              </a:solidFill>
            </a:endParaRPr>
          </a:p>
        </p:txBody>
      </p:sp>
      <p:sp>
        <p:nvSpPr>
          <p:cNvPr id="29699" name="Rectangle 2"/>
          <p:cNvSpPr>
            <a:spLocks noGrp="1" noChangeArrowheads="1"/>
          </p:cNvSpPr>
          <p:nvPr>
            <p:ph type="title" idx="4294967295"/>
          </p:nvPr>
        </p:nvSpPr>
        <p:spPr/>
        <p:txBody>
          <a:bodyPr lIns="0"/>
          <a:lstStyle/>
          <a:p>
            <a:pPr eaLnBrk="1" hangingPunct="1"/>
            <a:r>
              <a:rPr lang="en-US" smtClean="0"/>
              <a:t>Database Design Techniques</a:t>
            </a:r>
          </a:p>
        </p:txBody>
      </p:sp>
      <p:sp>
        <p:nvSpPr>
          <p:cNvPr id="29700" name="Rectangle 3"/>
          <p:cNvSpPr>
            <a:spLocks noGrp="1" noChangeArrowheads="1"/>
          </p:cNvSpPr>
          <p:nvPr>
            <p:ph type="body" idx="4294967295"/>
          </p:nvPr>
        </p:nvSpPr>
        <p:spPr>
          <a:xfrm>
            <a:off x="228600" y="1386840"/>
            <a:ext cx="8686800" cy="4530725"/>
          </a:xfrm>
        </p:spPr>
        <p:txBody>
          <a:bodyPr lIns="0" tIns="0">
            <a:noAutofit/>
          </a:bodyPr>
          <a:lstStyle/>
          <a:p>
            <a:pPr eaLnBrk="1" hangingPunct="1">
              <a:lnSpc>
                <a:spcPct val="160000"/>
              </a:lnSpc>
              <a:buFont typeface="Wingdings" panose="05000000000000000000" pitchFamily="2" charset="2"/>
              <a:buNone/>
            </a:pPr>
            <a:r>
              <a:rPr lang="en-US" sz="2200" b="1" dirty="0" smtClean="0">
                <a:latin typeface="Comic Sans MS" panose="030F0702030302020204" pitchFamily="66" charset="0"/>
              </a:rPr>
              <a:t>Top down Approach</a:t>
            </a:r>
          </a:p>
          <a:p>
            <a:pPr>
              <a:buFont typeface="Wingdings" panose="05000000000000000000" pitchFamily="2" charset="2"/>
              <a:buNone/>
            </a:pPr>
            <a:r>
              <a:rPr lang="en-US" sz="2200" b="1" dirty="0" smtClean="0">
                <a:latin typeface="Comic Sans MS" panose="030F0702030302020204" pitchFamily="66" charset="0"/>
              </a:rPr>
              <a:t>	Top down</a:t>
            </a:r>
            <a:r>
              <a:rPr lang="en-US" sz="2200" dirty="0" smtClean="0">
                <a:latin typeface="Comic Sans MS" panose="030F0702030302020204" pitchFamily="66" charset="0"/>
              </a:rPr>
              <a:t> starts by defining the data sets and then define the data 	elements within those sets. As a result of this method, you generally end up with redundant information in one or more tables. </a:t>
            </a:r>
          </a:p>
          <a:p>
            <a:pPr>
              <a:buFont typeface="Wingdings" panose="05000000000000000000" pitchFamily="2" charset="2"/>
              <a:buNone/>
            </a:pPr>
            <a:endParaRPr lang="en-US" sz="2200" dirty="0" smtClean="0">
              <a:latin typeface="Comic Sans MS" panose="030F0702030302020204" pitchFamily="66" charset="0"/>
            </a:endParaRPr>
          </a:p>
          <a:p>
            <a:pPr>
              <a:buFont typeface="Wingdings" panose="05000000000000000000" pitchFamily="2" charset="2"/>
              <a:buNone/>
            </a:pPr>
            <a:r>
              <a:rPr lang="en-US" sz="2200" dirty="0" smtClean="0">
                <a:latin typeface="Comic Sans MS" panose="030F0702030302020204" pitchFamily="66" charset="0"/>
              </a:rPr>
              <a:t>	Some references call this </a:t>
            </a:r>
            <a:r>
              <a:rPr lang="en-US" sz="2200" b="1" dirty="0" smtClean="0">
                <a:latin typeface="Comic Sans MS" panose="030F0702030302020204" pitchFamily="66" charset="0"/>
              </a:rPr>
              <a:t>Entity - Relationship modeling</a:t>
            </a:r>
            <a:r>
              <a:rPr lang="en-US" sz="2200" dirty="0" smtClean="0">
                <a:latin typeface="Comic Sans MS" panose="030F0702030302020204" pitchFamily="66" charset="0"/>
              </a:rPr>
              <a:t>.</a:t>
            </a:r>
          </a:p>
          <a:p>
            <a:pPr eaLnBrk="1" hangingPunct="1">
              <a:lnSpc>
                <a:spcPct val="160000"/>
              </a:lnSpc>
              <a:buFont typeface="Wingdings" panose="05000000000000000000" pitchFamily="2" charset="2"/>
              <a:buNone/>
            </a:pPr>
            <a:r>
              <a:rPr lang="en-US" sz="2200" b="1" dirty="0" smtClean="0">
                <a:latin typeface="Comic Sans MS" panose="030F0702030302020204" pitchFamily="66" charset="0"/>
              </a:rPr>
              <a:t>Bottom Up approach</a:t>
            </a:r>
          </a:p>
          <a:p>
            <a:pPr>
              <a:buFont typeface="Wingdings" panose="05000000000000000000" pitchFamily="2" charset="2"/>
              <a:buNone/>
            </a:pPr>
            <a:r>
              <a:rPr lang="en-US" sz="2200" b="1" dirty="0" smtClean="0">
                <a:latin typeface="Comic Sans MS" panose="030F0702030302020204" pitchFamily="66" charset="0"/>
              </a:rPr>
              <a:t>	Bottom up</a:t>
            </a:r>
            <a:r>
              <a:rPr lang="en-US" sz="2200" dirty="0" smtClean="0">
                <a:latin typeface="Comic Sans MS" panose="030F0702030302020204" pitchFamily="66" charset="0"/>
              </a:rPr>
              <a:t> starts by defining the required attributes and then grouping them to form the entities. Another term used for this method is </a:t>
            </a:r>
            <a:r>
              <a:rPr lang="en-US" sz="2200" b="1" dirty="0" smtClean="0">
                <a:latin typeface="Comic Sans MS" panose="030F0702030302020204" pitchFamily="66" charset="0"/>
              </a:rPr>
              <a:t>normalization</a:t>
            </a:r>
            <a:r>
              <a:rPr lang="en-US" sz="2200" dirty="0" smtClean="0">
                <a:latin typeface="Comic Sans MS" panose="030F0702030302020204" pitchFamily="66" charset="0"/>
              </a:rPr>
              <a:t> from functional dependencies.</a:t>
            </a:r>
          </a:p>
          <a:p>
            <a:pPr>
              <a:buFont typeface="Wingdings" panose="05000000000000000000" pitchFamily="2" charset="2"/>
              <a:buNone/>
            </a:pPr>
            <a:endParaRPr lang="en-US" sz="2200" dirty="0" smtClean="0">
              <a:latin typeface="Comic Sans MS" panose="030F0702030302020204" pitchFamily="66" charset="0"/>
            </a:endParaRPr>
          </a:p>
          <a:p>
            <a:pPr marL="669925" lvl="1" indent="-325438" eaLnBrk="1" hangingPunct="1">
              <a:lnSpc>
                <a:spcPct val="160000"/>
              </a:lnSpc>
              <a:buFont typeface="Wingdings" panose="05000000000000000000" pitchFamily="2" charset="2"/>
              <a:buNone/>
            </a:pPr>
            <a:endParaRPr lang="en-US" sz="2200" dirty="0" smtClean="0">
              <a:latin typeface="Comic Sans MS" panose="030F0702030302020204" pitchFamily="66" charset="0"/>
            </a:endParaRPr>
          </a:p>
        </p:txBody>
      </p:sp>
    </p:spTree>
    <p:extLst>
      <p:ext uri="{BB962C8B-B14F-4D97-AF65-F5344CB8AC3E}">
        <p14:creationId xmlns:p14="http://schemas.microsoft.com/office/powerpoint/2010/main" val="20660852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93E228-50EE-4C73-98DE-8D8F4B3E45B0}"/>
              </a:ext>
            </a:extLst>
          </p:cNvPr>
          <p:cNvSpPr>
            <a:spLocks noGrp="1"/>
          </p:cNvSpPr>
          <p:nvPr>
            <p:ph type="title"/>
          </p:nvPr>
        </p:nvSpPr>
        <p:spPr>
          <a:xfrm>
            <a:off x="1944694" y="624110"/>
            <a:ext cx="6683765" cy="740456"/>
          </a:xfrm>
        </p:spPr>
        <p:txBody>
          <a:bodyPr>
            <a:normAutofit fontScale="90000"/>
          </a:bodyPr>
          <a:lstStyle/>
          <a:p>
            <a:r>
              <a:rPr lang="en-US" sz="2800" b="1" dirty="0"/>
              <a:t>Example of partial participation</a:t>
            </a:r>
            <a:r>
              <a:rPr lang="en-US" u="sng" dirty="0"/>
              <a:t/>
            </a:r>
            <a:br>
              <a:rPr lang="en-US" u="sng" dirty="0"/>
            </a:br>
            <a:endParaRPr lang="en-US" dirty="0"/>
          </a:p>
        </p:txBody>
      </p:sp>
      <p:pic>
        <p:nvPicPr>
          <p:cNvPr id="7" name="Content Placeholder 6" descr="A close up of a logo&#10;&#10;Description automatically generated">
            <a:extLst>
              <a:ext uri="{FF2B5EF4-FFF2-40B4-BE49-F238E27FC236}">
                <a16:creationId xmlns:a16="http://schemas.microsoft.com/office/drawing/2014/main" xmlns="" id="{EC0C49F6-9325-446F-AE26-4378E81F679F}"/>
              </a:ext>
            </a:extLst>
          </p:cNvPr>
          <p:cNvPicPr>
            <a:picLocks noGrp="1" noChangeAspect="1"/>
          </p:cNvPicPr>
          <p:nvPr>
            <p:ph idx="1"/>
          </p:nvPr>
        </p:nvPicPr>
        <p:blipFill>
          <a:blip r:embed="rId2"/>
          <a:stretch>
            <a:fillRect/>
          </a:stretch>
        </p:blipFill>
        <p:spPr>
          <a:xfrm>
            <a:off x="3070274" y="1477108"/>
            <a:ext cx="3631755" cy="4434742"/>
          </a:xfrm>
        </p:spPr>
      </p:pic>
      <p:sp>
        <p:nvSpPr>
          <p:cNvPr id="4" name="Footer Placeholder 3">
            <a:extLst>
              <a:ext uri="{FF2B5EF4-FFF2-40B4-BE49-F238E27FC236}">
                <a16:creationId xmlns:a16="http://schemas.microsoft.com/office/drawing/2014/main" xmlns="" id="{CB2F5C4B-0A24-4EF9-9D8E-0D97985CCC7C}"/>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xmlns="" id="{15FE54F3-D1E6-40DC-A636-F83EE54ED7FB}"/>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1461142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CA614A-B046-4257-A146-EA8C976A44DE}"/>
              </a:ext>
            </a:extLst>
          </p:cNvPr>
          <p:cNvSpPr>
            <a:spLocks noGrp="1"/>
          </p:cNvSpPr>
          <p:nvPr>
            <p:ph type="title"/>
          </p:nvPr>
        </p:nvSpPr>
        <p:spPr/>
        <p:txBody>
          <a:bodyPr/>
          <a:lstStyle/>
          <a:p>
            <a:endParaRPr lang="en-US"/>
          </a:p>
        </p:txBody>
      </p:sp>
      <p:pic>
        <p:nvPicPr>
          <p:cNvPr id="7" name="Content Placeholder 6" descr="A screenshot of a cell phone&#10;&#10;Description automatically generated">
            <a:extLst>
              <a:ext uri="{FF2B5EF4-FFF2-40B4-BE49-F238E27FC236}">
                <a16:creationId xmlns:a16="http://schemas.microsoft.com/office/drawing/2014/main" xmlns="" id="{3CB941F1-C467-467C-B5BD-93D84A4C1579}"/>
              </a:ext>
            </a:extLst>
          </p:cNvPr>
          <p:cNvPicPr>
            <a:picLocks noGrp="1" noChangeAspect="1"/>
          </p:cNvPicPr>
          <p:nvPr>
            <p:ph idx="1"/>
          </p:nvPr>
        </p:nvPicPr>
        <p:blipFill>
          <a:blip r:embed="rId2"/>
          <a:stretch>
            <a:fillRect/>
          </a:stretch>
        </p:blipFill>
        <p:spPr>
          <a:xfrm>
            <a:off x="1941910" y="624110"/>
            <a:ext cx="6683765" cy="5287740"/>
          </a:xfrm>
        </p:spPr>
      </p:pic>
      <p:sp>
        <p:nvSpPr>
          <p:cNvPr id="4" name="Footer Placeholder 3">
            <a:extLst>
              <a:ext uri="{FF2B5EF4-FFF2-40B4-BE49-F238E27FC236}">
                <a16:creationId xmlns:a16="http://schemas.microsoft.com/office/drawing/2014/main" xmlns="" id="{5A159353-2EB7-4BAF-A738-A4FA3BFE9F9E}"/>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xmlns="" id="{664AD163-9E88-4DC1-8DED-ED83C1D2B49C}"/>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5776911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5909E4-BEA5-4629-9C65-1D4E9869AD3E}"/>
              </a:ext>
            </a:extLst>
          </p:cNvPr>
          <p:cNvSpPr>
            <a:spLocks noGrp="1"/>
          </p:cNvSpPr>
          <p:nvPr>
            <p:ph type="title"/>
          </p:nvPr>
        </p:nvSpPr>
        <p:spPr/>
        <p:txBody>
          <a:bodyPr/>
          <a:lstStyle/>
          <a:p>
            <a:r>
              <a:rPr lang="en-US" dirty="0"/>
              <a:t>Generalization</a:t>
            </a:r>
          </a:p>
        </p:txBody>
      </p:sp>
      <p:pic>
        <p:nvPicPr>
          <p:cNvPr id="7" name="Content Placeholder 6" descr="A close up of a sign&#10;&#10;Description automatically generated">
            <a:extLst>
              <a:ext uri="{FF2B5EF4-FFF2-40B4-BE49-F238E27FC236}">
                <a16:creationId xmlns:a16="http://schemas.microsoft.com/office/drawing/2014/main" xmlns="" id="{7000A980-4A95-4759-B9BD-4AD4D8693B6C}"/>
              </a:ext>
            </a:extLst>
          </p:cNvPr>
          <p:cNvPicPr>
            <a:picLocks noGrp="1" noChangeAspect="1"/>
          </p:cNvPicPr>
          <p:nvPr>
            <p:ph idx="1"/>
          </p:nvPr>
        </p:nvPicPr>
        <p:blipFill>
          <a:blip r:embed="rId2"/>
          <a:stretch>
            <a:fillRect/>
          </a:stretch>
        </p:blipFill>
        <p:spPr>
          <a:xfrm>
            <a:off x="3367088" y="2546252"/>
            <a:ext cx="3836194" cy="2171798"/>
          </a:xfrm>
        </p:spPr>
      </p:pic>
      <p:sp>
        <p:nvSpPr>
          <p:cNvPr id="4" name="Footer Placeholder 3">
            <a:extLst>
              <a:ext uri="{FF2B5EF4-FFF2-40B4-BE49-F238E27FC236}">
                <a16:creationId xmlns:a16="http://schemas.microsoft.com/office/drawing/2014/main" xmlns="" id="{E3A661B1-0380-4D78-8797-9DE9AD131E60}"/>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xmlns="" id="{1C82B9B8-0EA5-49DC-AEDA-4A9BB7D8F170}"/>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763851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1FE2B3-BADD-442F-B4A5-45EA2B68B2BA}"/>
              </a:ext>
            </a:extLst>
          </p:cNvPr>
          <p:cNvSpPr>
            <a:spLocks noGrp="1"/>
          </p:cNvSpPr>
          <p:nvPr>
            <p:ph type="title"/>
          </p:nvPr>
        </p:nvSpPr>
        <p:spPr/>
        <p:txBody>
          <a:bodyPr/>
          <a:lstStyle/>
          <a:p>
            <a:r>
              <a:rPr lang="en-US" dirty="0"/>
              <a:t>Specialization</a:t>
            </a:r>
          </a:p>
        </p:txBody>
      </p:sp>
      <p:pic>
        <p:nvPicPr>
          <p:cNvPr id="7" name="Content Placeholder 6" descr="A close up of a sign&#10;&#10;Description automatically generated">
            <a:extLst>
              <a:ext uri="{FF2B5EF4-FFF2-40B4-BE49-F238E27FC236}">
                <a16:creationId xmlns:a16="http://schemas.microsoft.com/office/drawing/2014/main" xmlns="" id="{2BC9F87D-6479-452A-A8B9-FB1532C39445}"/>
              </a:ext>
            </a:extLst>
          </p:cNvPr>
          <p:cNvPicPr>
            <a:picLocks noGrp="1" noChangeAspect="1"/>
          </p:cNvPicPr>
          <p:nvPr>
            <p:ph idx="1"/>
          </p:nvPr>
        </p:nvPicPr>
        <p:blipFill>
          <a:blip r:embed="rId2"/>
          <a:stretch>
            <a:fillRect/>
          </a:stretch>
        </p:blipFill>
        <p:spPr>
          <a:xfrm>
            <a:off x="2912012" y="2039327"/>
            <a:ext cx="4304714" cy="2419350"/>
          </a:xfrm>
        </p:spPr>
      </p:pic>
      <p:sp>
        <p:nvSpPr>
          <p:cNvPr id="4" name="Footer Placeholder 3">
            <a:extLst>
              <a:ext uri="{FF2B5EF4-FFF2-40B4-BE49-F238E27FC236}">
                <a16:creationId xmlns:a16="http://schemas.microsoft.com/office/drawing/2014/main" xmlns="" id="{C4B2BF10-CBBA-41B9-9E3C-8AC3004D4C3E}"/>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xmlns="" id="{FF165FBF-F87B-4010-AB35-053DC9A98402}"/>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105291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2CB315-916A-4B8F-8FAC-68F7A6FD60A3}"/>
              </a:ext>
            </a:extLst>
          </p:cNvPr>
          <p:cNvSpPr>
            <a:spLocks noGrp="1"/>
          </p:cNvSpPr>
          <p:nvPr>
            <p:ph type="title"/>
          </p:nvPr>
        </p:nvSpPr>
        <p:spPr>
          <a:xfrm>
            <a:off x="1944694" y="624110"/>
            <a:ext cx="6683765" cy="768592"/>
          </a:xfrm>
        </p:spPr>
        <p:txBody>
          <a:bodyPr/>
          <a:lstStyle/>
          <a:p>
            <a:r>
              <a:rPr lang="en-US" dirty="0"/>
              <a:t>Degree of Relationship</a:t>
            </a:r>
          </a:p>
        </p:txBody>
      </p:sp>
      <p:sp>
        <p:nvSpPr>
          <p:cNvPr id="3" name="Content Placeholder 2">
            <a:extLst>
              <a:ext uri="{FF2B5EF4-FFF2-40B4-BE49-F238E27FC236}">
                <a16:creationId xmlns:a16="http://schemas.microsoft.com/office/drawing/2014/main" xmlns="" id="{12B86637-2985-454D-8222-9352F37B7926}"/>
              </a:ext>
            </a:extLst>
          </p:cNvPr>
          <p:cNvSpPr>
            <a:spLocks noGrp="1"/>
          </p:cNvSpPr>
          <p:nvPr>
            <p:ph idx="1"/>
          </p:nvPr>
        </p:nvSpPr>
        <p:spPr>
          <a:xfrm>
            <a:off x="1941909" y="1392702"/>
            <a:ext cx="6686550" cy="4518520"/>
          </a:xfrm>
        </p:spPr>
        <p:txBody>
          <a:bodyPr>
            <a:normAutofit fontScale="92500" lnSpcReduction="10000"/>
          </a:bodyPr>
          <a:lstStyle/>
          <a:p>
            <a:pPr marL="0" indent="0" algn="just">
              <a:buNone/>
            </a:pPr>
            <a:r>
              <a:rPr lang="en-US" dirty="0"/>
              <a:t>Degree of relationship refers to the number of participating entities in a relationship. If there are two entities involved in relationship, then it is referred to as binary relationship. If there are three entities involved, then it is called as ternary relationship and so on.</a:t>
            </a:r>
          </a:p>
          <a:p>
            <a:pPr marL="0" indent="0" algn="just">
              <a:buNone/>
            </a:pPr>
            <a:r>
              <a:rPr lang="en-US" dirty="0"/>
              <a:t>Following are the degrees of Relationships.</a:t>
            </a:r>
          </a:p>
          <a:p>
            <a:pPr marL="0" indent="0" algn="just">
              <a:buNone/>
            </a:pPr>
            <a:r>
              <a:rPr lang="en-US" b="1" dirty="0"/>
              <a:t>1.   Single Entity - Unary</a:t>
            </a:r>
          </a:p>
          <a:p>
            <a:pPr marL="0" indent="0" algn="just">
              <a:buNone/>
            </a:pPr>
            <a:r>
              <a:rPr lang="en-US" b="1" dirty="0"/>
              <a:t>2.   Double Entities - Binary</a:t>
            </a:r>
          </a:p>
          <a:p>
            <a:pPr marL="0" indent="0" algn="just">
              <a:buNone/>
            </a:pPr>
            <a:r>
              <a:rPr lang="en-US" b="1" dirty="0"/>
              <a:t>3.   Triple Entities - Ternary</a:t>
            </a:r>
          </a:p>
          <a:p>
            <a:pPr marL="0" indent="0" algn="just">
              <a:buNone/>
            </a:pPr>
            <a:r>
              <a:rPr lang="en-US" b="1" dirty="0"/>
              <a:t>4.   N Entities - N- </a:t>
            </a:r>
            <a:r>
              <a:rPr lang="en-US" b="1" dirty="0" err="1"/>
              <a:t>ary</a:t>
            </a:r>
            <a:endParaRPr lang="en-US" b="1" dirty="0"/>
          </a:p>
        </p:txBody>
      </p:sp>
      <p:sp>
        <p:nvSpPr>
          <p:cNvPr id="4" name="Footer Placeholder 3">
            <a:extLst>
              <a:ext uri="{FF2B5EF4-FFF2-40B4-BE49-F238E27FC236}">
                <a16:creationId xmlns:a16="http://schemas.microsoft.com/office/drawing/2014/main" xmlns="" id="{53D6E4DA-7524-42F5-B211-BE16A22172BF}"/>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xmlns="" id="{895188F4-6C52-4D7B-B45C-5703F4608095}"/>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4111514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7FD5F0-0C7C-46B5-B271-C873DEB5B446}"/>
              </a:ext>
            </a:extLst>
          </p:cNvPr>
          <p:cNvSpPr>
            <a:spLocks noGrp="1"/>
          </p:cNvSpPr>
          <p:nvPr>
            <p:ph type="title"/>
          </p:nvPr>
        </p:nvSpPr>
        <p:spPr/>
        <p:txBody>
          <a:bodyPr/>
          <a:lstStyle/>
          <a:p>
            <a:r>
              <a:rPr lang="en-US" dirty="0"/>
              <a:t>Unary </a:t>
            </a:r>
          </a:p>
        </p:txBody>
      </p:sp>
      <p:pic>
        <p:nvPicPr>
          <p:cNvPr id="7" name="Content Placeholder 6" descr="A close up of a logo&#10;&#10;Description automatically generated">
            <a:extLst>
              <a:ext uri="{FF2B5EF4-FFF2-40B4-BE49-F238E27FC236}">
                <a16:creationId xmlns:a16="http://schemas.microsoft.com/office/drawing/2014/main" xmlns="" id="{60D7CBBD-DD14-495D-B879-9E15FD9BE666}"/>
              </a:ext>
            </a:extLst>
          </p:cNvPr>
          <p:cNvPicPr>
            <a:picLocks noGrp="1" noChangeAspect="1"/>
          </p:cNvPicPr>
          <p:nvPr>
            <p:ph idx="1"/>
          </p:nvPr>
        </p:nvPicPr>
        <p:blipFill>
          <a:blip r:embed="rId2"/>
          <a:stretch>
            <a:fillRect/>
          </a:stretch>
        </p:blipFill>
        <p:spPr>
          <a:xfrm>
            <a:off x="3930668" y="2170066"/>
            <a:ext cx="2396216" cy="2490555"/>
          </a:xfrm>
        </p:spPr>
      </p:pic>
      <p:sp>
        <p:nvSpPr>
          <p:cNvPr id="4" name="Footer Placeholder 3">
            <a:extLst>
              <a:ext uri="{FF2B5EF4-FFF2-40B4-BE49-F238E27FC236}">
                <a16:creationId xmlns:a16="http://schemas.microsoft.com/office/drawing/2014/main" xmlns="" id="{B8C733C1-30C7-42E7-BEF4-85A729307B9D}"/>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xmlns="" id="{61907DA0-73C0-4CC6-BD57-F7732EFEF1FC}"/>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1174460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FEFA1C-2D41-49F7-971E-75F49CA96949}"/>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xmlns="" id="{0D0634D0-784A-40CE-9F5B-6EA2F7C0EF7F}"/>
              </a:ext>
            </a:extLst>
          </p:cNvPr>
          <p:cNvPicPr>
            <a:picLocks noGrp="1" noChangeAspect="1"/>
          </p:cNvPicPr>
          <p:nvPr>
            <p:ph idx="1"/>
          </p:nvPr>
        </p:nvPicPr>
        <p:blipFill>
          <a:blip r:embed="rId2"/>
          <a:stretch>
            <a:fillRect/>
          </a:stretch>
        </p:blipFill>
        <p:spPr>
          <a:xfrm>
            <a:off x="3205951" y="1905001"/>
            <a:ext cx="3993356" cy="2676525"/>
          </a:xfrm>
        </p:spPr>
      </p:pic>
      <p:sp>
        <p:nvSpPr>
          <p:cNvPr id="4" name="Footer Placeholder 3">
            <a:extLst>
              <a:ext uri="{FF2B5EF4-FFF2-40B4-BE49-F238E27FC236}">
                <a16:creationId xmlns:a16="http://schemas.microsoft.com/office/drawing/2014/main" xmlns="" id="{EAC3ACF0-C7D1-45CD-9BC2-6BB9E6A371C1}"/>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xmlns="" id="{BB278C4A-BC3B-43CA-9D38-7D95384FFC51}"/>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6648575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AEA8FB-C6D9-44B3-9308-0BF2C67D0719}"/>
              </a:ext>
            </a:extLst>
          </p:cNvPr>
          <p:cNvSpPr>
            <a:spLocks noGrp="1"/>
          </p:cNvSpPr>
          <p:nvPr>
            <p:ph type="title"/>
          </p:nvPr>
        </p:nvSpPr>
        <p:spPr/>
        <p:txBody>
          <a:bodyPr/>
          <a:lstStyle/>
          <a:p>
            <a:r>
              <a:rPr lang="en-US" dirty="0"/>
              <a:t>Ternary</a:t>
            </a:r>
          </a:p>
        </p:txBody>
      </p:sp>
      <p:pic>
        <p:nvPicPr>
          <p:cNvPr id="7" name="Content Placeholder 6" descr="A close up of a map&#10;&#10;Description automatically generated">
            <a:extLst>
              <a:ext uri="{FF2B5EF4-FFF2-40B4-BE49-F238E27FC236}">
                <a16:creationId xmlns:a16="http://schemas.microsoft.com/office/drawing/2014/main" xmlns="" id="{01F7754E-FE0E-48ED-8C6C-515904429F71}"/>
              </a:ext>
            </a:extLst>
          </p:cNvPr>
          <p:cNvPicPr>
            <a:picLocks noGrp="1" noChangeAspect="1"/>
          </p:cNvPicPr>
          <p:nvPr>
            <p:ph idx="1"/>
          </p:nvPr>
        </p:nvPicPr>
        <p:blipFill>
          <a:blip r:embed="rId2"/>
          <a:stretch>
            <a:fillRect/>
          </a:stretch>
        </p:blipFill>
        <p:spPr>
          <a:xfrm>
            <a:off x="3220279" y="2491410"/>
            <a:ext cx="3268628" cy="2240928"/>
          </a:xfrm>
        </p:spPr>
      </p:pic>
      <p:sp>
        <p:nvSpPr>
          <p:cNvPr id="4" name="Footer Placeholder 3">
            <a:extLst>
              <a:ext uri="{FF2B5EF4-FFF2-40B4-BE49-F238E27FC236}">
                <a16:creationId xmlns:a16="http://schemas.microsoft.com/office/drawing/2014/main" xmlns="" id="{DF4E0981-4265-40F5-AEFF-EBB60C5824DB}"/>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xmlns="" id="{E77BAAAA-C16E-4562-A8E3-A236060384C8}"/>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40555782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352425" y="1295400"/>
            <a:ext cx="7772400" cy="476250"/>
          </a:xfrm>
        </p:spPr>
        <p:txBody>
          <a:bodyPr>
            <a:normAutofit fontScale="90000"/>
          </a:bodyPr>
          <a:lstStyle/>
          <a:p>
            <a:pPr eaLnBrk="1" hangingPunct="1"/>
            <a:r>
              <a:rPr lang="en-US" sz="3600" smtClean="0"/>
              <a:t>ER Modeling - Notations</a:t>
            </a:r>
          </a:p>
        </p:txBody>
      </p:sp>
      <p:graphicFrame>
        <p:nvGraphicFramePr>
          <p:cNvPr id="38915" name="Object 3"/>
          <p:cNvGraphicFramePr>
            <a:graphicFrameLocks noChangeAspect="1"/>
          </p:cNvGraphicFramePr>
          <p:nvPr/>
        </p:nvGraphicFramePr>
        <p:xfrm>
          <a:off x="7467600" y="5173663"/>
          <a:ext cx="1447800" cy="1303337"/>
        </p:xfrm>
        <a:graphic>
          <a:graphicData uri="http://schemas.openxmlformats.org/presentationml/2006/ole">
            <mc:AlternateContent xmlns:mc="http://schemas.openxmlformats.org/markup-compatibility/2006">
              <mc:Choice xmlns:v="urn:schemas-microsoft-com:vml" Requires="v">
                <p:oleObj spid="_x0000_s4125" name="Bitmap Image" r:id="rId4" imgW="1066667" imgH="1066667" progId="PBrush">
                  <p:embed/>
                </p:oleObj>
              </mc:Choice>
              <mc:Fallback>
                <p:oleObj name="Bitmap Image" r:id="rId4" imgW="1066667" imgH="1066667" progId="PBrush">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5173663"/>
                        <a:ext cx="1447800" cy="130333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816136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B8F2B977-DF10-4B12-8DC4-498B5D9D7604}" type="slidenum">
              <a:rPr lang="en-US">
                <a:solidFill>
                  <a:schemeClr val="bg1"/>
                </a:solidFill>
              </a:rPr>
              <a:pPr/>
              <a:t>29</a:t>
            </a:fld>
            <a:endParaRPr lang="en-US">
              <a:solidFill>
                <a:schemeClr val="bg1"/>
              </a:solidFill>
            </a:endParaRPr>
          </a:p>
        </p:txBody>
      </p:sp>
      <p:sp>
        <p:nvSpPr>
          <p:cNvPr id="39939" name="Rectangle 2"/>
          <p:cNvSpPr>
            <a:spLocks noGrp="1" noChangeArrowheads="1"/>
          </p:cNvSpPr>
          <p:nvPr>
            <p:ph type="title" idx="4294967295"/>
          </p:nvPr>
        </p:nvSpPr>
        <p:spPr>
          <a:xfrm>
            <a:off x="500063" y="0"/>
            <a:ext cx="7886700" cy="1325563"/>
          </a:xfrm>
        </p:spPr>
        <p:txBody>
          <a:bodyPr lIns="0"/>
          <a:lstStyle/>
          <a:p>
            <a:pPr eaLnBrk="1" hangingPunct="1"/>
            <a:r>
              <a:rPr lang="en-US" dirty="0" smtClean="0"/>
              <a:t>ER Modeling -Notations</a:t>
            </a:r>
          </a:p>
        </p:txBody>
      </p:sp>
      <p:sp>
        <p:nvSpPr>
          <p:cNvPr id="39940" name="Rectangle 4"/>
          <p:cNvSpPr>
            <a:spLocks noChangeArrowheads="1"/>
          </p:cNvSpPr>
          <p:nvPr/>
        </p:nvSpPr>
        <p:spPr bwMode="auto">
          <a:xfrm>
            <a:off x="4259263" y="3398838"/>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399365" name="Picture 5"/>
          <p:cNvPicPr>
            <a:picLocks noChangeAspect="1" noChangeArrowheads="1"/>
          </p:cNvPicPr>
          <p:nvPr/>
        </p:nvPicPr>
        <p:blipFill>
          <a:blip r:embed="rId3" cstate="print">
            <a:lum bright="-18000"/>
            <a:extLst>
              <a:ext uri="{28A0092B-C50C-407E-A947-70E740481C1C}">
                <a14:useLocalDpi xmlns:a14="http://schemas.microsoft.com/office/drawing/2010/main" val="0"/>
              </a:ext>
            </a:extLst>
          </a:blip>
          <a:srcRect/>
          <a:stretch>
            <a:fillRect/>
          </a:stretch>
        </p:blipFill>
        <p:spPr bwMode="auto">
          <a:xfrm>
            <a:off x="533400" y="1219200"/>
            <a:ext cx="2133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8" name="Group 34"/>
          <p:cNvGraphicFramePr>
            <a:graphicFrameLocks noGrp="1"/>
          </p:cNvGraphicFramePr>
          <p:nvPr/>
        </p:nvGraphicFramePr>
        <p:xfrm>
          <a:off x="3200400" y="1219200"/>
          <a:ext cx="5029200" cy="1737294"/>
        </p:xfrm>
        <a:graphic>
          <a:graphicData uri="http://schemas.openxmlformats.org/drawingml/2006/table">
            <a:tbl>
              <a:tblPr/>
              <a:tblGrid>
                <a:gridCol w="209550"/>
                <a:gridCol w="4819650"/>
              </a:tblGrid>
              <a:tr h="173672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dirty="0" smtClean="0">
                        <a:ln>
                          <a:noFill/>
                        </a:ln>
                        <a:solidFill>
                          <a:schemeClr val="tx1"/>
                        </a:solidFill>
                        <a:effectLst/>
                        <a:latin typeface="Arial" charset="0"/>
                      </a:endParaRPr>
                    </a:p>
                  </a:txBody>
                  <a:tcPr marT="45687" marB="45687"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dirty="0" smtClean="0">
                          <a:ln>
                            <a:noFill/>
                          </a:ln>
                          <a:solidFill>
                            <a:srgbClr val="424542"/>
                          </a:solidFill>
                          <a:effectLst/>
                          <a:latin typeface="Trebuchet MS" pitchFamily="34" charset="0"/>
                          <a:cs typeface="Times New Roman" pitchFamily="18" charset="0"/>
                        </a:rPr>
                        <a:t>An Entity is an object or concept about which business user wants to store information.</a:t>
                      </a:r>
                      <a:br>
                        <a:rPr kumimoji="0" lang="en-US" sz="1800" b="0" i="0" u="none" strike="noStrike" cap="none" normalizeH="0" baseline="0" dirty="0" smtClean="0">
                          <a:ln>
                            <a:noFill/>
                          </a:ln>
                          <a:solidFill>
                            <a:srgbClr val="424542"/>
                          </a:solidFill>
                          <a:effectLst/>
                          <a:latin typeface="Trebuchet MS" pitchFamily="34" charset="0"/>
                          <a:cs typeface="Times New Roman" pitchFamily="18" charset="0"/>
                        </a:rPr>
                      </a:br>
                      <a:endParaRPr kumimoji="0" lang="en-US" sz="1800" b="0" i="0" u="none" strike="noStrike" cap="none" normalizeH="0" baseline="0" dirty="0" smtClean="0">
                        <a:ln>
                          <a:noFill/>
                        </a:ln>
                        <a:solidFill>
                          <a:srgbClr val="424542"/>
                        </a:solidFill>
                        <a:effectLst/>
                        <a:latin typeface="Trebuchet MS"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Symbol" pitchFamily="18" charset="2"/>
                        <a:buNone/>
                        <a:tabLst/>
                      </a:pPr>
                      <a:r>
                        <a:rPr kumimoji="0" lang="en-US" sz="1800" b="1" i="0" u="none" strike="noStrike" cap="none" normalizeH="0" baseline="0" dirty="0" smtClean="0">
                          <a:ln>
                            <a:noFill/>
                          </a:ln>
                          <a:solidFill>
                            <a:srgbClr val="424542"/>
                          </a:solidFill>
                          <a:effectLst/>
                          <a:latin typeface="Trebuchet MS" pitchFamily="34" charset="0"/>
                          <a:cs typeface="Times New Roman" pitchFamily="18" charset="0"/>
                        </a:rPr>
                        <a:t/>
                      </a:r>
                      <a:br>
                        <a:rPr kumimoji="0" lang="en-US" sz="1800" b="1" i="0" u="none" strike="noStrike" cap="none" normalizeH="0" baseline="0" dirty="0" smtClean="0">
                          <a:ln>
                            <a:noFill/>
                          </a:ln>
                          <a:solidFill>
                            <a:srgbClr val="424542"/>
                          </a:solidFill>
                          <a:effectLst/>
                          <a:latin typeface="Trebuchet MS" pitchFamily="34" charset="0"/>
                          <a:cs typeface="Times New Roman" pitchFamily="18" charset="0"/>
                        </a:rPr>
                      </a:br>
                      <a:endParaRPr kumimoji="0" lang="en-US" sz="1800" b="0" i="0" u="none" strike="noStrike" cap="none" normalizeH="0" baseline="0" dirty="0" smtClean="0">
                        <a:ln>
                          <a:noFill/>
                        </a:ln>
                        <a:solidFill>
                          <a:schemeClr val="tx1"/>
                        </a:solidFill>
                        <a:effectLst/>
                        <a:latin typeface="Arial" charset="0"/>
                      </a:endParaRPr>
                    </a:p>
                  </a:txBody>
                  <a:tcPr marT="45687" marB="45687" anchor="ctr" horzOverflow="overflow">
                    <a:lnL>
                      <a:noFill/>
                    </a:lnL>
                    <a:lnR>
                      <a:noFill/>
                    </a:lnR>
                    <a:lnT>
                      <a:noFill/>
                    </a:lnT>
                    <a:lnB>
                      <a:noFill/>
                    </a:lnB>
                    <a:lnTlToBr>
                      <a:noFill/>
                    </a:lnTlToBr>
                    <a:lnBlToTr>
                      <a:noFill/>
                    </a:lnBlToTr>
                    <a:noFill/>
                  </a:tcPr>
                </a:tc>
              </a:tr>
            </a:tbl>
          </a:graphicData>
        </a:graphic>
      </p:graphicFrame>
      <p:sp>
        <p:nvSpPr>
          <p:cNvPr id="39945" name="Rectangle 13"/>
          <p:cNvSpPr>
            <a:spLocks noChangeArrowheads="1"/>
          </p:cNvSpPr>
          <p:nvPr/>
        </p:nvSpPr>
        <p:spPr bwMode="auto">
          <a:xfrm>
            <a:off x="4251325" y="3535363"/>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399374" name="Picture 14"/>
          <p:cNvPicPr>
            <a:picLocks noChangeAspect="1" noChangeArrowheads="1"/>
          </p:cNvPicPr>
          <p:nvPr/>
        </p:nvPicPr>
        <p:blipFill>
          <a:blip r:embed="rId4" cstate="print">
            <a:lum contrast="-30000"/>
            <a:extLst>
              <a:ext uri="{28A0092B-C50C-407E-A947-70E740481C1C}">
                <a14:useLocalDpi xmlns:a14="http://schemas.microsoft.com/office/drawing/2010/main" val="0"/>
              </a:ext>
            </a:extLst>
          </a:blip>
          <a:srcRect/>
          <a:stretch>
            <a:fillRect/>
          </a:stretch>
        </p:blipFill>
        <p:spPr bwMode="auto">
          <a:xfrm>
            <a:off x="609600" y="2209800"/>
            <a:ext cx="213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4" name="Group 30"/>
          <p:cNvGraphicFramePr>
            <a:graphicFrameLocks noGrp="1"/>
          </p:cNvGraphicFramePr>
          <p:nvPr/>
        </p:nvGraphicFramePr>
        <p:xfrm>
          <a:off x="3276600" y="2133600"/>
          <a:ext cx="5511800" cy="1189038"/>
        </p:xfrm>
        <a:graphic>
          <a:graphicData uri="http://schemas.openxmlformats.org/drawingml/2006/table">
            <a:tbl>
              <a:tblPr/>
              <a:tblGrid>
                <a:gridCol w="208270"/>
                <a:gridCol w="5303530"/>
              </a:tblGrid>
              <a:tr h="1189038">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dirty="0" smtClean="0">
                        <a:ln>
                          <a:noFill/>
                        </a:ln>
                        <a:solidFill>
                          <a:schemeClr val="tx1"/>
                        </a:solidFill>
                        <a:effectLst/>
                        <a:latin typeface="Arial" charset="0"/>
                      </a:endParaRPr>
                    </a:p>
                  </a:txBody>
                  <a:tcPr marL="91435" marR="91435" marT="45732" marB="45732"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dirty="0" smtClean="0">
                          <a:ln>
                            <a:noFill/>
                          </a:ln>
                          <a:solidFill>
                            <a:srgbClr val="424542"/>
                          </a:solidFill>
                          <a:effectLst/>
                          <a:latin typeface="Trebuchet MS" pitchFamily="34" charset="0"/>
                          <a:cs typeface="Times New Roman" pitchFamily="18" charset="0"/>
                        </a:rPr>
                        <a:t>A weak Entity is dependent on another Entity to exist. Example Order Item depends upon Order Number for its existence. Without Order Number it is impossible to identify Order Item uniquely.</a:t>
                      </a:r>
                      <a:endParaRPr kumimoji="0" lang="en-US" sz="1800" b="0" i="0" u="none" strike="noStrike" cap="none" normalizeH="0" baseline="0" dirty="0" smtClean="0">
                        <a:ln>
                          <a:noFill/>
                        </a:ln>
                        <a:solidFill>
                          <a:schemeClr val="tx1"/>
                        </a:solidFill>
                        <a:effectLst/>
                        <a:latin typeface="Arial" charset="0"/>
                      </a:endParaRPr>
                    </a:p>
                  </a:txBody>
                  <a:tcPr marL="91435" marR="91435" marT="45732" marB="45732" anchor="ctr" horzOverflow="overflow">
                    <a:lnL>
                      <a:noFill/>
                    </a:lnL>
                    <a:lnR>
                      <a:noFill/>
                    </a:lnR>
                    <a:lnT>
                      <a:noFill/>
                    </a:lnT>
                    <a:lnB>
                      <a:noFill/>
                    </a:lnB>
                    <a:lnTlToBr>
                      <a:noFill/>
                    </a:lnTlToBr>
                    <a:lnBlToTr>
                      <a:noFill/>
                    </a:lnBlToTr>
                    <a:noFill/>
                  </a:tcPr>
                </a:tc>
              </a:tr>
            </a:tbl>
          </a:graphicData>
        </a:graphic>
      </p:graphicFrame>
      <p:sp>
        <p:nvSpPr>
          <p:cNvPr id="39950" name="Rectangle 22"/>
          <p:cNvSpPr>
            <a:spLocks noChangeArrowheads="1"/>
          </p:cNvSpPr>
          <p:nvPr/>
        </p:nvSpPr>
        <p:spPr bwMode="auto">
          <a:xfrm>
            <a:off x="4259263" y="3398838"/>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399383" name="Picture 23"/>
          <p:cNvPicPr>
            <a:picLocks noChangeAspect="1" noChangeArrowheads="1"/>
          </p:cNvPicPr>
          <p:nvPr/>
        </p:nvPicPr>
        <p:blipFill>
          <a:blip r:embed="rId5" cstate="print">
            <a:lum bright="-18000"/>
            <a:extLst>
              <a:ext uri="{28A0092B-C50C-407E-A947-70E740481C1C}">
                <a14:useLocalDpi xmlns:a14="http://schemas.microsoft.com/office/drawing/2010/main" val="0"/>
              </a:ext>
            </a:extLst>
          </a:blip>
          <a:srcRect/>
          <a:stretch>
            <a:fillRect/>
          </a:stretch>
        </p:blipFill>
        <p:spPr bwMode="auto">
          <a:xfrm>
            <a:off x="609600" y="3429000"/>
            <a:ext cx="2057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5" name="Group 31"/>
          <p:cNvGraphicFramePr>
            <a:graphicFrameLocks noGrp="1"/>
          </p:cNvGraphicFramePr>
          <p:nvPr/>
        </p:nvGraphicFramePr>
        <p:xfrm>
          <a:off x="3200400" y="3429000"/>
          <a:ext cx="5486400" cy="1189038"/>
        </p:xfrm>
        <a:graphic>
          <a:graphicData uri="http://schemas.openxmlformats.org/drawingml/2006/table">
            <a:tbl>
              <a:tblPr/>
              <a:tblGrid>
                <a:gridCol w="325438"/>
                <a:gridCol w="5160962"/>
              </a:tblGrid>
              <a:tr h="1189038">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smtClean="0">
                        <a:ln>
                          <a:noFill/>
                        </a:ln>
                        <a:solidFill>
                          <a:schemeClr val="tx1"/>
                        </a:solidFill>
                        <a:effectLst/>
                        <a:latin typeface="Arial" charset="0"/>
                      </a:endParaRPr>
                    </a:p>
                  </a:txBody>
                  <a:tcPr marT="45732" marB="45732"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smtClean="0">
                          <a:ln>
                            <a:noFill/>
                          </a:ln>
                          <a:solidFill>
                            <a:srgbClr val="424542"/>
                          </a:solidFill>
                          <a:effectLst/>
                          <a:latin typeface="Trebuchet MS" pitchFamily="34" charset="0"/>
                          <a:cs typeface="Times New Roman" pitchFamily="18" charset="0"/>
                        </a:rPr>
                        <a:t>Attributes are the properties or characteristics of an Entity </a:t>
                      </a:r>
                      <a:br>
                        <a:rPr kumimoji="0" lang="en-US" sz="1800" b="0" i="0" u="none" strike="noStrike" cap="none" normalizeH="0" baseline="0" smtClean="0">
                          <a:ln>
                            <a:noFill/>
                          </a:ln>
                          <a:solidFill>
                            <a:srgbClr val="424542"/>
                          </a:solidFill>
                          <a:effectLst/>
                          <a:latin typeface="Trebuchet MS" pitchFamily="34" charset="0"/>
                          <a:cs typeface="Times New Roman" pitchFamily="18" charset="0"/>
                        </a:rPr>
                      </a:br>
                      <a:r>
                        <a:rPr kumimoji="0" lang="en-US" sz="1800" b="1" i="0" u="none" strike="noStrike" cap="none" normalizeH="0" baseline="0" smtClean="0">
                          <a:ln>
                            <a:noFill/>
                          </a:ln>
                          <a:solidFill>
                            <a:srgbClr val="424542"/>
                          </a:solidFill>
                          <a:effectLst/>
                          <a:latin typeface="Trebuchet MS" pitchFamily="34" charset="0"/>
                          <a:cs typeface="Times New Roman" pitchFamily="18" charset="0"/>
                        </a:rPr>
                        <a:t/>
                      </a:r>
                      <a:br>
                        <a:rPr kumimoji="0" lang="en-US" sz="1800" b="1" i="0" u="none" strike="noStrike" cap="none" normalizeH="0" baseline="0" smtClean="0">
                          <a:ln>
                            <a:noFill/>
                          </a:ln>
                          <a:solidFill>
                            <a:srgbClr val="424542"/>
                          </a:solidFill>
                          <a:effectLst/>
                          <a:latin typeface="Trebuchet MS" pitchFamily="34" charset="0"/>
                          <a:cs typeface="Times New Roman" pitchFamily="18" charset="0"/>
                        </a:rPr>
                      </a:br>
                      <a:endParaRPr kumimoji="0" lang="en-US" sz="1800" b="0" i="0" u="none" strike="noStrike" cap="none" normalizeH="0" baseline="0" smtClean="0">
                        <a:ln>
                          <a:noFill/>
                        </a:ln>
                        <a:solidFill>
                          <a:schemeClr val="tx1"/>
                        </a:solidFill>
                        <a:effectLst/>
                        <a:latin typeface="Arial" charset="0"/>
                      </a:endParaRPr>
                    </a:p>
                  </a:txBody>
                  <a:tcPr marT="45732" marB="45732" anchor="ctr" horzOverflow="overflow">
                    <a:lnL>
                      <a:noFill/>
                    </a:lnL>
                    <a:lnR>
                      <a:noFill/>
                    </a:lnR>
                    <a:lnT>
                      <a:noFill/>
                    </a:lnT>
                    <a:lnB>
                      <a:noFill/>
                    </a:lnB>
                    <a:lnTlToBr>
                      <a:noFill/>
                    </a:lnTlToBr>
                    <a:lnBlToTr>
                      <a:noFill/>
                    </a:lnBlToTr>
                    <a:noFill/>
                  </a:tcPr>
                </a:tc>
              </a:tr>
            </a:tbl>
          </a:graphicData>
        </a:graphic>
      </p:graphicFrame>
      <p:sp>
        <p:nvSpPr>
          <p:cNvPr id="39955" name="Rectangle 31"/>
          <p:cNvSpPr>
            <a:spLocks noChangeArrowheads="1"/>
          </p:cNvSpPr>
          <p:nvPr/>
        </p:nvSpPr>
        <p:spPr bwMode="auto">
          <a:xfrm>
            <a:off x="4259263" y="3521075"/>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399392" name="Picture 32"/>
          <p:cNvPicPr>
            <a:picLocks noChangeAspect="1" noChangeArrowheads="1"/>
          </p:cNvPicPr>
          <p:nvPr/>
        </p:nvPicPr>
        <p:blipFill>
          <a:blip r:embed="rId6" cstate="print">
            <a:lum bright="-18000"/>
            <a:extLst>
              <a:ext uri="{28A0092B-C50C-407E-A947-70E740481C1C}">
                <a14:useLocalDpi xmlns:a14="http://schemas.microsoft.com/office/drawing/2010/main" val="0"/>
              </a:ext>
            </a:extLst>
          </a:blip>
          <a:srcRect/>
          <a:stretch>
            <a:fillRect/>
          </a:stretch>
        </p:blipFill>
        <p:spPr bwMode="auto">
          <a:xfrm>
            <a:off x="533400" y="4267200"/>
            <a:ext cx="2133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6" name="Group 32"/>
          <p:cNvGraphicFramePr>
            <a:graphicFrameLocks noGrp="1"/>
          </p:cNvGraphicFramePr>
          <p:nvPr/>
        </p:nvGraphicFramePr>
        <p:xfrm>
          <a:off x="3276600" y="4191000"/>
          <a:ext cx="5638800" cy="639996"/>
        </p:xfrm>
        <a:graphic>
          <a:graphicData uri="http://schemas.openxmlformats.org/drawingml/2006/table">
            <a:tbl>
              <a:tblPr/>
              <a:tblGrid>
                <a:gridCol w="317500"/>
                <a:gridCol w="5321300"/>
              </a:tblGrid>
              <a:tr h="639763">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smtClean="0">
                        <a:ln>
                          <a:noFill/>
                        </a:ln>
                        <a:solidFill>
                          <a:schemeClr val="tx1"/>
                        </a:solidFill>
                        <a:effectLst/>
                        <a:latin typeface="Arial" charset="0"/>
                      </a:endParaRPr>
                    </a:p>
                  </a:txBody>
                  <a:tcPr marT="45678" marB="45678"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smtClean="0">
                          <a:ln>
                            <a:noFill/>
                          </a:ln>
                          <a:solidFill>
                            <a:srgbClr val="424542"/>
                          </a:solidFill>
                          <a:effectLst/>
                          <a:latin typeface="Trebuchet MS" pitchFamily="34" charset="0"/>
                          <a:cs typeface="Times New Roman" pitchFamily="18" charset="0"/>
                        </a:rPr>
                        <a:t>A key attribute is the unique, distinguishing characteristic of the Entity</a:t>
                      </a:r>
                      <a:endParaRPr kumimoji="0" lang="en-US" sz="1800" b="0" i="0" u="none" strike="noStrike" cap="none" normalizeH="0" baseline="0" smtClean="0">
                        <a:ln>
                          <a:noFill/>
                        </a:ln>
                        <a:solidFill>
                          <a:schemeClr val="tx1"/>
                        </a:solidFill>
                        <a:effectLst/>
                        <a:latin typeface="Arial" charset="0"/>
                      </a:endParaRPr>
                    </a:p>
                  </a:txBody>
                  <a:tcPr marT="45678" marB="45678" anchor="ctr" horzOverflow="overflow">
                    <a:lnL>
                      <a:noFill/>
                    </a:lnL>
                    <a:lnR>
                      <a:noFill/>
                    </a:lnR>
                    <a:lnT>
                      <a:noFill/>
                    </a:lnT>
                    <a:lnB>
                      <a:noFill/>
                    </a:lnB>
                    <a:lnTlToBr>
                      <a:noFill/>
                    </a:lnTlToBr>
                    <a:lnBlToTr>
                      <a:noFill/>
                    </a:lnBlToTr>
                    <a:noFill/>
                  </a:tcPr>
                </a:tc>
              </a:tr>
            </a:tbl>
          </a:graphicData>
        </a:graphic>
      </p:graphicFrame>
      <p:sp>
        <p:nvSpPr>
          <p:cNvPr id="39960" name="Rectangle 40"/>
          <p:cNvSpPr>
            <a:spLocks noChangeArrowheads="1"/>
          </p:cNvSpPr>
          <p:nvPr/>
        </p:nvSpPr>
        <p:spPr bwMode="auto">
          <a:xfrm>
            <a:off x="4175125" y="3444875"/>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399401" name="Picture 41"/>
          <p:cNvPicPr>
            <a:picLocks noChangeAspect="1" noChangeArrowheads="1"/>
          </p:cNvPicPr>
          <p:nvPr/>
        </p:nvPicPr>
        <p:blipFill>
          <a:blip r:embed="rId7" cstate="print">
            <a:lum bright="-18000"/>
            <a:extLst>
              <a:ext uri="{28A0092B-C50C-407E-A947-70E740481C1C}">
                <a14:useLocalDpi xmlns:a14="http://schemas.microsoft.com/office/drawing/2010/main" val="0"/>
              </a:ext>
            </a:extLst>
          </a:blip>
          <a:srcRect/>
          <a:stretch>
            <a:fillRect/>
          </a:stretch>
        </p:blipFill>
        <p:spPr bwMode="auto">
          <a:xfrm>
            <a:off x="533400" y="5410200"/>
            <a:ext cx="2133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7" name="Group 33"/>
          <p:cNvGraphicFramePr>
            <a:graphicFrameLocks noGrp="1"/>
          </p:cNvGraphicFramePr>
          <p:nvPr/>
        </p:nvGraphicFramePr>
        <p:xfrm>
          <a:off x="3429000" y="5181600"/>
          <a:ext cx="5345113" cy="914400"/>
        </p:xfrm>
        <a:graphic>
          <a:graphicData uri="http://schemas.openxmlformats.org/drawingml/2006/table">
            <a:tbl>
              <a:tblPr/>
              <a:tblGrid>
                <a:gridCol w="208270"/>
                <a:gridCol w="5136843"/>
              </a:tblGrid>
              <a:tr h="336550">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smtClean="0">
                        <a:ln>
                          <a:noFill/>
                        </a:ln>
                        <a:solidFill>
                          <a:schemeClr val="tx1"/>
                        </a:solidFill>
                        <a:effectLst/>
                        <a:latin typeface="Arial" charset="0"/>
                      </a:endParaRPr>
                    </a:p>
                  </a:txBody>
                  <a:tcPr marL="91435" marR="9143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smtClean="0">
                          <a:ln>
                            <a:noFill/>
                          </a:ln>
                          <a:solidFill>
                            <a:srgbClr val="424542"/>
                          </a:solidFill>
                          <a:effectLst/>
                          <a:latin typeface="Trebuchet MS" pitchFamily="34" charset="0"/>
                          <a:cs typeface="Times New Roman" pitchFamily="18" charset="0"/>
                        </a:rPr>
                        <a:t>A multi-valued attribute can have more than one value. For example, an employee Entity can have multiple skill values. </a:t>
                      </a:r>
                      <a:endParaRPr kumimoji="0" lang="en-US" sz="1800" b="0" i="0" u="none" strike="noStrike" cap="none" normalizeH="0" baseline="0" smtClean="0">
                        <a:ln>
                          <a:noFill/>
                        </a:ln>
                        <a:solidFill>
                          <a:schemeClr val="tx1"/>
                        </a:solidFill>
                        <a:effectLst/>
                        <a:latin typeface="Arial" charset="0"/>
                      </a:endParaRPr>
                    </a:p>
                  </a:txBody>
                  <a:tcPr marL="91435" marR="91435" anchor="ctr"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2389013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99365"/>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5737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399374"/>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5737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399383"/>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5737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399392"/>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5737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99401"/>
                                        </p:tgtEl>
                                        <p:attrNameLst>
                                          <p:attrName>style.visibility</p:attrName>
                                        </p:attrNameLst>
                                      </p:cBhvr>
                                      <p:to>
                                        <p:strVal val="visible"/>
                                      </p:to>
                                    </p:set>
                                  </p:childTnLst>
                                </p:cTn>
                              </p:par>
                            </p:childTnLst>
                          </p:cTn>
                        </p:par>
                        <p:par>
                          <p:cTn id="35" fill="hold" nodeType="afterGroup">
                            <p:stCondLst>
                              <p:cond delay="500"/>
                            </p:stCondLst>
                            <p:childTnLst>
                              <p:par>
                                <p:cTn id="36" presetID="1" presetClass="entr" presetSubtype="0" fill="hold" nodeType="afterEffect">
                                  <p:stCondLst>
                                    <p:cond delay="0"/>
                                  </p:stCondLst>
                                  <p:childTnLst>
                                    <p:set>
                                      <p:cBhvr>
                                        <p:cTn id="37" dur="1" fill="hold">
                                          <p:stCondLst>
                                            <p:cond delay="499"/>
                                          </p:stCondLst>
                                        </p:cTn>
                                        <p:tgtEl>
                                          <p:spTgt spid="57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p:cNvSpPr>
            <a:spLocks noGrp="1"/>
          </p:cNvSpPr>
          <p:nvPr>
            <p:ph type="ctrTitle"/>
          </p:nvPr>
        </p:nvSpPr>
        <p:spPr>
          <a:xfrm>
            <a:off x="0" y="1122363"/>
            <a:ext cx="9144000" cy="2387600"/>
          </a:xfrm>
        </p:spPr>
        <p:txBody>
          <a:bodyPr>
            <a:normAutofit/>
          </a:bodyPr>
          <a:lstStyle/>
          <a:p>
            <a:r>
              <a:rPr lang="en-US" dirty="0" smtClean="0"/>
              <a:t>ER Modeling</a:t>
            </a:r>
            <a:br>
              <a:rPr lang="en-US" dirty="0" smtClean="0"/>
            </a:br>
            <a:r>
              <a:rPr lang="en-US" dirty="0" smtClean="0"/>
              <a:t>Top down Approach</a:t>
            </a:r>
          </a:p>
        </p:txBody>
      </p:sp>
      <p:sp>
        <p:nvSpPr>
          <p:cNvPr id="30723" name="Slide Number Placeholder 1"/>
          <p:cNvSpPr>
            <a:spLocks noGrp="1"/>
          </p:cNvSpPr>
          <p:nvPr>
            <p:ph type="sldNum" sz="quarter" idx="4294967295"/>
          </p:nvPr>
        </p:nvSpPr>
        <p:spPr>
          <a:xfrm>
            <a:off x="0" y="6381750"/>
            <a:ext cx="773113"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B1D41BEE-36FB-4E15-AC29-011BD9350F8B}" type="slidenum">
              <a:rPr lang="en-US">
                <a:solidFill>
                  <a:schemeClr val="bg1"/>
                </a:solidFill>
              </a:rPr>
              <a:pPr/>
              <a:t>3</a:t>
            </a:fld>
            <a:endParaRPr lang="en-US">
              <a:solidFill>
                <a:schemeClr val="bg1"/>
              </a:solidFill>
            </a:endParaRPr>
          </a:p>
        </p:txBody>
      </p:sp>
    </p:spTree>
    <p:extLst>
      <p:ext uri="{BB962C8B-B14F-4D97-AF65-F5344CB8AC3E}">
        <p14:creationId xmlns:p14="http://schemas.microsoft.com/office/powerpoint/2010/main" val="5049996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2F9A9602-12AC-4078-BDA2-3B3CF4E67A48}" type="slidenum">
              <a:rPr lang="en-US">
                <a:solidFill>
                  <a:schemeClr val="bg1"/>
                </a:solidFill>
              </a:rPr>
              <a:pPr/>
              <a:t>30</a:t>
            </a:fld>
            <a:endParaRPr lang="en-US">
              <a:solidFill>
                <a:schemeClr val="bg1"/>
              </a:solidFill>
            </a:endParaRPr>
          </a:p>
        </p:txBody>
      </p:sp>
      <p:sp>
        <p:nvSpPr>
          <p:cNvPr id="40963" name="Rectangle 2"/>
          <p:cNvSpPr>
            <a:spLocks noGrp="1" noChangeArrowheads="1"/>
          </p:cNvSpPr>
          <p:nvPr>
            <p:ph type="title" idx="4294967295"/>
          </p:nvPr>
        </p:nvSpPr>
        <p:spPr/>
        <p:txBody>
          <a:bodyPr lIns="0"/>
          <a:lstStyle/>
          <a:p>
            <a:pPr eaLnBrk="1" hangingPunct="1"/>
            <a:r>
              <a:rPr lang="en-US" smtClean="0"/>
              <a:t>ER Modeling -Notations</a:t>
            </a:r>
          </a:p>
        </p:txBody>
      </p:sp>
      <p:sp>
        <p:nvSpPr>
          <p:cNvPr id="40964" name="Rectangle 4"/>
          <p:cNvSpPr>
            <a:spLocks noChangeArrowheads="1"/>
          </p:cNvSpPr>
          <p:nvPr/>
        </p:nvSpPr>
        <p:spPr bwMode="auto">
          <a:xfrm>
            <a:off x="4479925" y="2944813"/>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401413" name="Picture 5"/>
          <p:cNvPicPr>
            <a:picLocks noChangeAspect="1" noChangeArrowheads="1"/>
          </p:cNvPicPr>
          <p:nvPr/>
        </p:nvPicPr>
        <p:blipFill>
          <a:blip r:embed="rId3" cstate="print">
            <a:lum bright="-18000"/>
            <a:extLst>
              <a:ext uri="{28A0092B-C50C-407E-A947-70E740481C1C}">
                <a14:useLocalDpi xmlns:a14="http://schemas.microsoft.com/office/drawing/2010/main" val="0"/>
              </a:ext>
            </a:extLst>
          </a:blip>
          <a:srcRect/>
          <a:stretch>
            <a:fillRect/>
          </a:stretch>
        </p:blipFill>
        <p:spPr bwMode="auto">
          <a:xfrm>
            <a:off x="457200" y="1447800"/>
            <a:ext cx="1905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387" name="Group 19"/>
          <p:cNvGraphicFramePr>
            <a:graphicFrameLocks noGrp="1"/>
          </p:cNvGraphicFramePr>
          <p:nvPr/>
        </p:nvGraphicFramePr>
        <p:xfrm>
          <a:off x="2514600" y="1447800"/>
          <a:ext cx="6350000" cy="914400"/>
        </p:xfrm>
        <a:graphic>
          <a:graphicData uri="http://schemas.openxmlformats.org/drawingml/2006/table">
            <a:tbl>
              <a:tblPr/>
              <a:tblGrid>
                <a:gridCol w="208270"/>
                <a:gridCol w="6141730"/>
              </a:tblGrid>
              <a:tr h="762000">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smtClean="0">
                        <a:ln>
                          <a:noFill/>
                        </a:ln>
                        <a:solidFill>
                          <a:schemeClr val="tx1"/>
                        </a:solidFill>
                        <a:effectLst/>
                        <a:latin typeface="Arial" charset="0"/>
                      </a:endParaRPr>
                    </a:p>
                  </a:txBody>
                  <a:tcPr marL="91435" marR="9143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smtClean="0">
                          <a:ln>
                            <a:noFill/>
                          </a:ln>
                          <a:solidFill>
                            <a:srgbClr val="424542"/>
                          </a:solidFill>
                          <a:effectLst/>
                          <a:latin typeface="Trebuchet MS" pitchFamily="34" charset="0"/>
                          <a:cs typeface="Times New Roman" pitchFamily="18" charset="0"/>
                        </a:rPr>
                        <a:t>A derived attribute is based on another attribute. For example, an employee's monthly salary is based on the employee's basic salary and House rent allowance</a:t>
                      </a:r>
                      <a:r>
                        <a:rPr kumimoji="0" lang="en-US" sz="1600" b="0" i="0" u="none" strike="noStrike" cap="none" normalizeH="0" baseline="0" smtClean="0">
                          <a:ln>
                            <a:noFill/>
                          </a:ln>
                          <a:solidFill>
                            <a:srgbClr val="424542"/>
                          </a:solidFill>
                          <a:effectLst/>
                          <a:latin typeface="Trebuchet MS" pitchFamily="34" charset="0"/>
                          <a:cs typeface="Times New Roman" pitchFamily="18" charset="0"/>
                        </a:rPr>
                        <a:t>. </a:t>
                      </a:r>
                      <a:endParaRPr kumimoji="0" lang="en-US" sz="1600" b="0" i="0" u="none" strike="noStrike" cap="none" normalizeH="0" baseline="0" smtClean="0">
                        <a:ln>
                          <a:noFill/>
                        </a:ln>
                        <a:solidFill>
                          <a:schemeClr val="tx1"/>
                        </a:solidFill>
                        <a:effectLst/>
                        <a:latin typeface="Arial" charset="0"/>
                      </a:endParaRPr>
                    </a:p>
                  </a:txBody>
                  <a:tcPr marL="91435" marR="91435" anchor="ctr" horzOverflow="overflow">
                    <a:lnL>
                      <a:noFill/>
                    </a:lnL>
                    <a:lnR>
                      <a:noFill/>
                    </a:lnR>
                    <a:lnT>
                      <a:noFill/>
                    </a:lnT>
                    <a:lnB>
                      <a:noFill/>
                    </a:lnB>
                    <a:lnTlToBr>
                      <a:noFill/>
                    </a:lnTlToBr>
                    <a:lnBlToTr>
                      <a:noFill/>
                    </a:lnBlToTr>
                    <a:noFill/>
                  </a:tcPr>
                </a:tc>
              </a:tr>
            </a:tbl>
          </a:graphicData>
        </a:graphic>
      </p:graphicFrame>
      <p:sp>
        <p:nvSpPr>
          <p:cNvPr id="40969" name="Rectangle 13"/>
          <p:cNvSpPr>
            <a:spLocks noChangeArrowheads="1"/>
          </p:cNvSpPr>
          <p:nvPr/>
        </p:nvSpPr>
        <p:spPr bwMode="auto">
          <a:xfrm>
            <a:off x="4479925" y="2711450"/>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401422" name="Picture 14"/>
          <p:cNvPicPr>
            <a:picLocks noChangeAspect="1" noChangeArrowheads="1"/>
          </p:cNvPicPr>
          <p:nvPr/>
        </p:nvPicPr>
        <p:blipFill>
          <a:blip r:embed="rId4" cstate="print">
            <a:lum bright="-18000"/>
            <a:extLst>
              <a:ext uri="{28A0092B-C50C-407E-A947-70E740481C1C}">
                <a14:useLocalDpi xmlns:a14="http://schemas.microsoft.com/office/drawing/2010/main" val="0"/>
              </a:ext>
            </a:extLst>
          </a:blip>
          <a:srcRect/>
          <a:stretch>
            <a:fillRect/>
          </a:stretch>
        </p:blipFill>
        <p:spPr bwMode="auto">
          <a:xfrm>
            <a:off x="685800" y="2895600"/>
            <a:ext cx="14478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388" name="Group 20"/>
          <p:cNvGraphicFramePr>
            <a:graphicFrameLocks noGrp="1"/>
          </p:cNvGraphicFramePr>
          <p:nvPr/>
        </p:nvGraphicFramePr>
        <p:xfrm>
          <a:off x="2438400" y="3048000"/>
          <a:ext cx="6096000" cy="1463675"/>
        </p:xfrm>
        <a:graphic>
          <a:graphicData uri="http://schemas.openxmlformats.org/drawingml/2006/table">
            <a:tbl>
              <a:tblPr/>
              <a:tblGrid>
                <a:gridCol w="260350"/>
                <a:gridCol w="5835650"/>
              </a:tblGrid>
              <a:tr h="14636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smtClean="0">
                        <a:ln>
                          <a:noFill/>
                        </a:ln>
                        <a:solidFill>
                          <a:schemeClr val="tx1"/>
                        </a:solidFill>
                        <a:effectLst/>
                        <a:latin typeface="Arial" charset="0"/>
                      </a:endParaRPr>
                    </a:p>
                  </a:txBody>
                  <a:tcPr marT="45740" marB="4574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smtClean="0">
                          <a:ln>
                            <a:noFill/>
                          </a:ln>
                          <a:solidFill>
                            <a:srgbClr val="424542"/>
                          </a:solidFill>
                          <a:effectLst/>
                          <a:latin typeface="Trebuchet MS" pitchFamily="34" charset="0"/>
                          <a:cs typeface="Times New Roman" pitchFamily="18" charset="0"/>
                        </a:rPr>
                        <a:t>Relationships illustrate how two entities share information in the database structure.</a:t>
                      </a:r>
                      <a:br>
                        <a:rPr kumimoji="0" lang="en-US" sz="1800" b="0" i="0" u="none" strike="noStrike" cap="none" normalizeH="0" baseline="0" smtClean="0">
                          <a:ln>
                            <a:noFill/>
                          </a:ln>
                          <a:solidFill>
                            <a:srgbClr val="424542"/>
                          </a:solidFill>
                          <a:effectLst/>
                          <a:latin typeface="Trebuchet MS" pitchFamily="34" charset="0"/>
                          <a:cs typeface="Times New Roman" pitchFamily="18" charset="0"/>
                        </a:rPr>
                      </a:br>
                      <a:r>
                        <a:rPr kumimoji="0" lang="en-US" sz="1800" b="1" i="0" u="none" strike="noStrike" cap="none" normalizeH="0" baseline="0" smtClean="0">
                          <a:ln>
                            <a:noFill/>
                          </a:ln>
                          <a:solidFill>
                            <a:srgbClr val="424542"/>
                          </a:solidFill>
                          <a:effectLst/>
                          <a:latin typeface="Trebuchet MS" pitchFamily="34" charset="0"/>
                          <a:cs typeface="Times New Roman" pitchFamily="18" charset="0"/>
                        </a:rPr>
                        <a:t/>
                      </a:r>
                      <a:br>
                        <a:rPr kumimoji="0" lang="en-US" sz="1800" b="1" i="0" u="none" strike="noStrike" cap="none" normalizeH="0" baseline="0" smtClean="0">
                          <a:ln>
                            <a:noFill/>
                          </a:ln>
                          <a:solidFill>
                            <a:srgbClr val="424542"/>
                          </a:solidFill>
                          <a:effectLst/>
                          <a:latin typeface="Trebuchet MS" pitchFamily="34" charset="0"/>
                          <a:cs typeface="Times New Roman" pitchFamily="18" charset="0"/>
                        </a:rPr>
                      </a:br>
                      <a:r>
                        <a:rPr kumimoji="0" lang="en-US" sz="1800" b="1" i="0" u="none" strike="noStrike" cap="none" normalizeH="0" baseline="0" smtClean="0">
                          <a:ln>
                            <a:noFill/>
                          </a:ln>
                          <a:solidFill>
                            <a:srgbClr val="424542"/>
                          </a:solidFill>
                          <a:effectLst/>
                          <a:latin typeface="Trebuchet MS" pitchFamily="34" charset="0"/>
                          <a:cs typeface="Times New Roman" pitchFamily="18" charset="0"/>
                        </a:rPr>
                        <a:t/>
                      </a:r>
                      <a:br>
                        <a:rPr kumimoji="0" lang="en-US" sz="1800" b="1" i="0" u="none" strike="noStrike" cap="none" normalizeH="0" baseline="0" smtClean="0">
                          <a:ln>
                            <a:noFill/>
                          </a:ln>
                          <a:solidFill>
                            <a:srgbClr val="424542"/>
                          </a:solidFill>
                          <a:effectLst/>
                          <a:latin typeface="Trebuchet MS" pitchFamily="34" charset="0"/>
                          <a:cs typeface="Times New Roman" pitchFamily="18" charset="0"/>
                        </a:rPr>
                      </a:br>
                      <a:endParaRPr kumimoji="0" lang="en-US" sz="1800" b="0" i="0" u="none" strike="noStrike" cap="none" normalizeH="0" baseline="0" smtClean="0">
                        <a:ln>
                          <a:noFill/>
                        </a:ln>
                        <a:solidFill>
                          <a:schemeClr val="tx1"/>
                        </a:solidFill>
                        <a:effectLst/>
                        <a:latin typeface="Arial" charset="0"/>
                      </a:endParaRPr>
                    </a:p>
                  </a:txBody>
                  <a:tcPr marT="45740" marB="45740" anchor="ctr" horzOverflow="overflow">
                    <a:lnL>
                      <a:noFill/>
                    </a:lnL>
                    <a:lnR>
                      <a:noFill/>
                    </a:lnR>
                    <a:lnT>
                      <a:noFill/>
                    </a:lnT>
                    <a:lnB>
                      <a:noFill/>
                    </a:lnB>
                    <a:lnTlToBr>
                      <a:noFill/>
                    </a:lnTlToBr>
                    <a:lnBlToTr>
                      <a:noFill/>
                    </a:lnBlToTr>
                    <a:noFill/>
                  </a:tcPr>
                </a:tc>
              </a:tr>
            </a:tbl>
          </a:graphicData>
        </a:graphic>
      </p:graphicFrame>
      <p:sp>
        <p:nvSpPr>
          <p:cNvPr id="40974" name="Rectangle 22"/>
          <p:cNvSpPr>
            <a:spLocks noChangeArrowheads="1"/>
          </p:cNvSpPr>
          <p:nvPr/>
        </p:nvSpPr>
        <p:spPr bwMode="auto">
          <a:xfrm>
            <a:off x="4479925" y="2635250"/>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401431" name="Picture 23"/>
          <p:cNvPicPr>
            <a:picLocks noChangeAspect="1" noChangeArrowheads="1"/>
          </p:cNvPicPr>
          <p:nvPr/>
        </p:nvPicPr>
        <p:blipFill>
          <a:blip r:embed="rId5" cstate="print">
            <a:lum bright="-18000"/>
            <a:extLst>
              <a:ext uri="{28A0092B-C50C-407E-A947-70E740481C1C}">
                <a14:useLocalDpi xmlns:a14="http://schemas.microsoft.com/office/drawing/2010/main" val="0"/>
              </a:ext>
            </a:extLst>
          </a:blip>
          <a:srcRect/>
          <a:stretch>
            <a:fillRect/>
          </a:stretch>
        </p:blipFill>
        <p:spPr bwMode="auto">
          <a:xfrm>
            <a:off x="533400" y="4724400"/>
            <a:ext cx="17526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389" name="Group 21"/>
          <p:cNvGraphicFramePr>
            <a:graphicFrameLocks noGrp="1"/>
          </p:cNvGraphicFramePr>
          <p:nvPr/>
        </p:nvGraphicFramePr>
        <p:xfrm>
          <a:off x="2743200" y="5029200"/>
          <a:ext cx="5791200" cy="639996"/>
        </p:xfrm>
        <a:graphic>
          <a:graphicData uri="http://schemas.openxmlformats.org/drawingml/2006/table">
            <a:tbl>
              <a:tblPr/>
              <a:tblGrid>
                <a:gridCol w="228600"/>
                <a:gridCol w="5562600"/>
              </a:tblGrid>
              <a:tr h="639763">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smtClean="0">
                        <a:ln>
                          <a:noFill/>
                        </a:ln>
                        <a:solidFill>
                          <a:schemeClr val="tx1"/>
                        </a:solidFill>
                        <a:effectLst/>
                        <a:latin typeface="Arial" charset="0"/>
                      </a:endParaRPr>
                    </a:p>
                  </a:txBody>
                  <a:tcPr marT="45678" marB="45678"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smtClean="0">
                          <a:ln>
                            <a:noFill/>
                          </a:ln>
                          <a:solidFill>
                            <a:srgbClr val="424542"/>
                          </a:solidFill>
                          <a:effectLst/>
                          <a:latin typeface="Trebuchet MS" pitchFamily="34" charset="0"/>
                          <a:cs typeface="Times New Roman" pitchFamily="18" charset="0"/>
                        </a:rPr>
                        <a:t>To connect a weak Entity with others, you should use a weak relationship notation. </a:t>
                      </a:r>
                      <a:endParaRPr kumimoji="0" lang="en-US" sz="1800" b="0" i="0" u="none" strike="noStrike" cap="none" normalizeH="0" baseline="0" smtClean="0">
                        <a:ln>
                          <a:noFill/>
                        </a:ln>
                        <a:solidFill>
                          <a:schemeClr val="tx1"/>
                        </a:solidFill>
                        <a:effectLst/>
                        <a:latin typeface="Arial" charset="0"/>
                      </a:endParaRPr>
                    </a:p>
                  </a:txBody>
                  <a:tcPr marT="45678" marB="45678" anchor="ctr"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59298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0141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58387"/>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401422"/>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5838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401431"/>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58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61BAC5D-0D2B-4FD9-B551-CCB2E98D0BC6}" type="slidenum">
              <a:rPr lang="en-US">
                <a:solidFill>
                  <a:schemeClr val="bg1"/>
                </a:solidFill>
              </a:rPr>
              <a:pPr/>
              <a:t>31</a:t>
            </a:fld>
            <a:endParaRPr lang="en-US">
              <a:solidFill>
                <a:schemeClr val="bg1"/>
              </a:solidFill>
            </a:endParaRPr>
          </a:p>
        </p:txBody>
      </p:sp>
      <p:sp>
        <p:nvSpPr>
          <p:cNvPr id="41987" name="Rectangle 2"/>
          <p:cNvSpPr>
            <a:spLocks noGrp="1" noChangeArrowheads="1"/>
          </p:cNvSpPr>
          <p:nvPr>
            <p:ph type="title"/>
          </p:nvPr>
        </p:nvSpPr>
        <p:spPr>
          <a:xfrm>
            <a:off x="228600" y="369888"/>
            <a:ext cx="8686800" cy="609600"/>
          </a:xfrm>
        </p:spPr>
        <p:txBody>
          <a:bodyPr>
            <a:normAutofit fontScale="90000"/>
          </a:bodyPr>
          <a:lstStyle/>
          <a:p>
            <a:pPr eaLnBrk="1" hangingPunct="1"/>
            <a:r>
              <a:rPr lang="en-US" smtClean="0"/>
              <a:t>ER Modeling -Notations</a:t>
            </a:r>
          </a:p>
        </p:txBody>
      </p:sp>
      <p:sp>
        <p:nvSpPr>
          <p:cNvPr id="41988" name="Rectangle 3"/>
          <p:cNvSpPr>
            <a:spLocks noChangeArrowheads="1"/>
          </p:cNvSpPr>
          <p:nvPr/>
        </p:nvSpPr>
        <p:spPr bwMode="auto">
          <a:xfrm>
            <a:off x="0"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graphicFrame>
        <p:nvGraphicFramePr>
          <p:cNvPr id="183300" name="Group 4"/>
          <p:cNvGraphicFramePr>
            <a:graphicFrameLocks noGrp="1"/>
          </p:cNvGraphicFramePr>
          <p:nvPr/>
        </p:nvGraphicFramePr>
        <p:xfrm>
          <a:off x="3200400" y="1371600"/>
          <a:ext cx="5969000" cy="2012950"/>
        </p:xfrm>
        <a:graphic>
          <a:graphicData uri="http://schemas.openxmlformats.org/drawingml/2006/table">
            <a:tbl>
              <a:tblPr/>
              <a:tblGrid>
                <a:gridCol w="208270"/>
                <a:gridCol w="5760730"/>
              </a:tblGrid>
              <a:tr h="20129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336699"/>
                          </a:solidFill>
                          <a:effectLst/>
                          <a:latin typeface="Trebuchet MS" pitchFamily="34" charset="0"/>
                          <a:cs typeface="Times New Roman" pitchFamily="18" charset="0"/>
                          <a:hlinkClick r:id="rId3"/>
                        </a:rPr>
                        <a:t/>
                      </a:r>
                      <a:br>
                        <a:rPr kumimoji="0" lang="en-US" sz="1800" b="0" i="0" u="none" strike="noStrike" cap="none" normalizeH="0" baseline="0" smtClean="0">
                          <a:ln>
                            <a:noFill/>
                          </a:ln>
                          <a:solidFill>
                            <a:srgbClr val="336699"/>
                          </a:solidFill>
                          <a:effectLst/>
                          <a:latin typeface="Trebuchet MS" pitchFamily="34" charset="0"/>
                          <a:cs typeface="Times New Roman" pitchFamily="18" charset="0"/>
                          <a:hlinkClick r:id="rId3"/>
                        </a:rPr>
                      </a:br>
                      <a:r>
                        <a:rPr kumimoji="0" lang="en-US" sz="1800" b="0" i="0" u="none" strike="noStrike" cap="none" normalizeH="0" baseline="0" smtClean="0">
                          <a:ln>
                            <a:noFill/>
                          </a:ln>
                          <a:solidFill>
                            <a:srgbClr val="336699"/>
                          </a:solidFill>
                          <a:effectLst/>
                          <a:latin typeface="Trebuchet MS" pitchFamily="34" charset="0"/>
                          <a:cs typeface="Times New Roman" pitchFamily="18" charset="0"/>
                          <a:hlinkClick r:id="rId3"/>
                        </a:rPr>
                        <a:t/>
                      </a:r>
                      <a:br>
                        <a:rPr kumimoji="0" lang="en-US" sz="1800" b="0" i="0" u="none" strike="noStrike" cap="none" normalizeH="0" baseline="0" smtClean="0">
                          <a:ln>
                            <a:noFill/>
                          </a:ln>
                          <a:solidFill>
                            <a:srgbClr val="336699"/>
                          </a:solidFill>
                          <a:effectLst/>
                          <a:latin typeface="Trebuchet MS" pitchFamily="34" charset="0"/>
                          <a:cs typeface="Times New Roman" pitchFamily="18" charset="0"/>
                          <a:hlinkClick r:id="rId3"/>
                        </a:rPr>
                      </a:br>
                      <a:r>
                        <a:rPr kumimoji="0" lang="en-US" sz="1800" b="0" i="0" u="none" strike="noStrike" cap="none" normalizeH="0" baseline="0" smtClean="0">
                          <a:ln>
                            <a:noFill/>
                          </a:ln>
                          <a:solidFill>
                            <a:srgbClr val="424542"/>
                          </a:solidFill>
                          <a:effectLst/>
                          <a:latin typeface="Trebuchet MS"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marL="91435" marR="91435"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424542"/>
                          </a:solidFill>
                          <a:effectLst/>
                          <a:latin typeface="Trebuchet MS" pitchFamily="34" charset="0"/>
                          <a:cs typeface="Times New Roman" pitchFamily="18" charset="0"/>
                        </a:rPr>
                        <a:t>Cardinality specifies how many instances of an Entity relate to one instance of another Entity. M,N both represent  ‘MANY’ and 1 represents  ‘ONE’  Cardinality </a:t>
                      </a:r>
                      <a:br>
                        <a:rPr kumimoji="0" lang="en-US" sz="1800" b="0" i="0" u="none" strike="noStrike" cap="none" normalizeH="0" baseline="0" smtClean="0">
                          <a:ln>
                            <a:noFill/>
                          </a:ln>
                          <a:solidFill>
                            <a:srgbClr val="424542"/>
                          </a:solidFill>
                          <a:effectLst/>
                          <a:latin typeface="Trebuchet MS" pitchFamily="34" charset="0"/>
                          <a:cs typeface="Times New Roman" pitchFamily="18" charset="0"/>
                        </a:rPr>
                      </a:br>
                      <a:r>
                        <a:rPr kumimoji="0" lang="en-US" sz="1800" b="0" i="0" u="none" strike="noStrike" cap="none" normalizeH="0" baseline="0" smtClean="0">
                          <a:ln>
                            <a:noFill/>
                          </a:ln>
                          <a:solidFill>
                            <a:srgbClr val="424542"/>
                          </a:solidFill>
                          <a:effectLst/>
                          <a:latin typeface="Trebuchet MS" pitchFamily="34" charset="0"/>
                          <a:cs typeface="Times New Roman" pitchFamily="18" charset="0"/>
                        </a:rPr>
                        <a:t/>
                      </a:r>
                      <a:br>
                        <a:rPr kumimoji="0" lang="en-US" sz="1800" b="0" i="0" u="none" strike="noStrike" cap="none" normalizeH="0" baseline="0" smtClean="0">
                          <a:ln>
                            <a:noFill/>
                          </a:ln>
                          <a:solidFill>
                            <a:srgbClr val="424542"/>
                          </a:solidFill>
                          <a:effectLst/>
                          <a:latin typeface="Trebuchet MS" pitchFamily="34" charset="0"/>
                          <a:cs typeface="Times New Roman" pitchFamily="18" charset="0"/>
                        </a:rPr>
                      </a:br>
                      <a:r>
                        <a:rPr kumimoji="0" lang="en-US" sz="1800" b="0" i="0" u="none" strike="noStrike" cap="none" normalizeH="0" baseline="0" smtClean="0">
                          <a:ln>
                            <a:noFill/>
                          </a:ln>
                          <a:solidFill>
                            <a:srgbClr val="424542"/>
                          </a:solidFill>
                          <a:effectLst/>
                          <a:latin typeface="Trebuchet MS" pitchFamily="34" charset="0"/>
                          <a:cs typeface="Times New Roman" pitchFamily="18" charset="0"/>
                        </a:rPr>
                        <a:t/>
                      </a:r>
                      <a:br>
                        <a:rPr kumimoji="0" lang="en-US" sz="1800" b="0" i="0" u="none" strike="noStrike" cap="none" normalizeH="0" baseline="0" smtClean="0">
                          <a:ln>
                            <a:noFill/>
                          </a:ln>
                          <a:solidFill>
                            <a:srgbClr val="424542"/>
                          </a:solidFill>
                          <a:effectLst/>
                          <a:latin typeface="Trebuchet MS" pitchFamily="34" charset="0"/>
                          <a:cs typeface="Times New Roman" pitchFamily="18" charset="0"/>
                        </a:rPr>
                      </a:br>
                      <a:endParaRPr kumimoji="0" lang="en-US" sz="1800" b="0" i="0" u="none" strike="noStrike" cap="none" normalizeH="0" baseline="0" smtClean="0">
                        <a:ln>
                          <a:noFill/>
                        </a:ln>
                        <a:solidFill>
                          <a:schemeClr val="tx1"/>
                        </a:solidFill>
                        <a:effectLst/>
                        <a:latin typeface="Arial" charset="0"/>
                      </a:endParaRPr>
                    </a:p>
                  </a:txBody>
                  <a:tcPr marL="91435" marR="91435" anchor="ctr" horzOverflow="overflow">
                    <a:lnL>
                      <a:noFill/>
                    </a:lnL>
                    <a:lnR cap="flat">
                      <a:noFill/>
                    </a:lnR>
                    <a:lnT cap="flat">
                      <a:noFill/>
                    </a:lnT>
                    <a:lnB cap="flat">
                      <a:noFill/>
                    </a:lnB>
                    <a:lnTlToBr>
                      <a:noFill/>
                    </a:lnTlToBr>
                    <a:lnBlToTr>
                      <a:noFill/>
                    </a:lnBlToTr>
                    <a:noFill/>
                  </a:tcPr>
                </a:tc>
              </a:tr>
            </a:tbl>
          </a:graphicData>
        </a:graphic>
      </p:graphicFrame>
      <p:sp>
        <p:nvSpPr>
          <p:cNvPr id="41992" name="Rectangle 11"/>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183308" name="Picture 12"/>
          <p:cNvPicPr>
            <a:picLocks noChangeAspect="1" noChangeArrowheads="1"/>
          </p:cNvPicPr>
          <p:nvPr/>
        </p:nvPicPr>
        <p:blipFill>
          <a:blip r:embed="rId4" cstate="print">
            <a:lum bright="-30000"/>
            <a:extLst>
              <a:ext uri="{28A0092B-C50C-407E-A947-70E740481C1C}">
                <a14:useLocalDpi xmlns:a14="http://schemas.microsoft.com/office/drawing/2010/main" val="0"/>
              </a:ext>
            </a:extLst>
          </a:blip>
          <a:srcRect/>
          <a:stretch>
            <a:fillRect/>
          </a:stretch>
        </p:blipFill>
        <p:spPr bwMode="auto">
          <a:xfrm>
            <a:off x="685800" y="4572000"/>
            <a:ext cx="2667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3309" name="Group 13"/>
          <p:cNvGraphicFramePr>
            <a:graphicFrameLocks noGrp="1"/>
          </p:cNvGraphicFramePr>
          <p:nvPr/>
        </p:nvGraphicFramePr>
        <p:xfrm>
          <a:off x="3733800" y="4800600"/>
          <a:ext cx="4927600" cy="914400"/>
        </p:xfrm>
        <a:graphic>
          <a:graphicData uri="http://schemas.openxmlformats.org/drawingml/2006/table">
            <a:tbl>
              <a:tblPr/>
              <a:tblGrid>
                <a:gridCol w="208268"/>
                <a:gridCol w="4719332"/>
              </a:tblGrid>
              <a:tr h="336550">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91434" marR="91434"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424542"/>
                          </a:solidFill>
                          <a:effectLst/>
                          <a:latin typeface="Trebuchet MS" pitchFamily="34" charset="0"/>
                          <a:cs typeface="Times New Roman" pitchFamily="18" charset="0"/>
                        </a:rPr>
                        <a:t>In some cases, entities can be self-linked. For example, employees can supervise other employees</a:t>
                      </a:r>
                      <a:endParaRPr kumimoji="0" lang="en-US" sz="1800" b="0" i="0" u="none" strike="noStrike" cap="none" normalizeH="0" baseline="0" smtClean="0">
                        <a:ln>
                          <a:noFill/>
                        </a:ln>
                        <a:solidFill>
                          <a:schemeClr val="tx1"/>
                        </a:solidFill>
                        <a:effectLst/>
                        <a:latin typeface="Arial" charset="0"/>
                      </a:endParaRPr>
                    </a:p>
                  </a:txBody>
                  <a:tcPr marL="91434" marR="91434" anchor="ctr" horzOverflow="overflow">
                    <a:lnL>
                      <a:noFill/>
                    </a:lnL>
                    <a:lnR cap="flat">
                      <a:noFill/>
                    </a:lnR>
                    <a:lnT cap="flat">
                      <a:noFill/>
                    </a:lnT>
                    <a:lnB cap="flat">
                      <a:noFill/>
                    </a:lnB>
                    <a:lnTlToBr>
                      <a:noFill/>
                    </a:lnTlToBr>
                    <a:lnBlToTr>
                      <a:noFill/>
                    </a:lnBlToTr>
                    <a:noFill/>
                  </a:tcPr>
                </a:tc>
              </a:tr>
            </a:tbl>
          </a:graphicData>
        </a:graphic>
      </p:graphicFrame>
      <p:sp>
        <p:nvSpPr>
          <p:cNvPr id="41997" name="AutoShape 21"/>
          <p:cNvSpPr>
            <a:spLocks noChangeAspect="1" noChangeArrowheads="1" noTextEdit="1"/>
          </p:cNvSpPr>
          <p:nvPr/>
        </p:nvSpPr>
        <p:spPr bwMode="auto">
          <a:xfrm>
            <a:off x="557213" y="1266825"/>
            <a:ext cx="2819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998" name="Rectangle 22"/>
          <p:cNvSpPr>
            <a:spLocks noChangeArrowheads="1"/>
          </p:cNvSpPr>
          <p:nvPr/>
        </p:nvSpPr>
        <p:spPr bwMode="auto">
          <a:xfrm>
            <a:off x="566738" y="1276350"/>
            <a:ext cx="714375" cy="573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1999" name="Rectangle 23"/>
          <p:cNvSpPr>
            <a:spLocks noChangeArrowheads="1"/>
          </p:cNvSpPr>
          <p:nvPr/>
        </p:nvSpPr>
        <p:spPr bwMode="auto">
          <a:xfrm>
            <a:off x="566738" y="1276350"/>
            <a:ext cx="714375" cy="573088"/>
          </a:xfrm>
          <a:prstGeom prst="rect">
            <a:avLst/>
          </a:prstGeom>
          <a:solidFill>
            <a:srgbClr val="C0C0C0"/>
          </a:solidFill>
          <a:ln w="1651" cap="rnd">
            <a:solidFill>
              <a:srgbClr val="000000"/>
            </a:solidFill>
            <a:round/>
            <a:headEnd/>
            <a:tailEnd/>
          </a:ln>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2000" name="Rectangle 24"/>
          <p:cNvSpPr>
            <a:spLocks noChangeArrowheads="1"/>
          </p:cNvSpPr>
          <p:nvPr/>
        </p:nvSpPr>
        <p:spPr bwMode="auto">
          <a:xfrm>
            <a:off x="654050" y="1471613"/>
            <a:ext cx="6524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sz="1100">
                <a:solidFill>
                  <a:srgbClr val="000000"/>
                </a:solidFill>
              </a:rPr>
              <a:t>Customer</a:t>
            </a:r>
            <a:endParaRPr lang="en-US"/>
          </a:p>
        </p:txBody>
      </p:sp>
      <p:sp>
        <p:nvSpPr>
          <p:cNvPr id="42001" name="Rectangle 25"/>
          <p:cNvSpPr>
            <a:spLocks noChangeArrowheads="1"/>
          </p:cNvSpPr>
          <p:nvPr/>
        </p:nvSpPr>
        <p:spPr bwMode="auto">
          <a:xfrm>
            <a:off x="566738" y="3351213"/>
            <a:ext cx="714375" cy="5730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2002" name="Rectangle 26"/>
          <p:cNvSpPr>
            <a:spLocks noChangeArrowheads="1"/>
          </p:cNvSpPr>
          <p:nvPr/>
        </p:nvSpPr>
        <p:spPr bwMode="auto">
          <a:xfrm>
            <a:off x="566738" y="3351213"/>
            <a:ext cx="714375" cy="573087"/>
          </a:xfrm>
          <a:prstGeom prst="rect">
            <a:avLst/>
          </a:prstGeom>
          <a:solidFill>
            <a:srgbClr val="C0C0C0"/>
          </a:solidFill>
          <a:ln w="1651" cap="rnd">
            <a:solidFill>
              <a:srgbClr val="000000"/>
            </a:solidFill>
            <a:round/>
            <a:headEnd/>
            <a:tailEnd/>
          </a:ln>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2003" name="Rectangle 27"/>
          <p:cNvSpPr>
            <a:spLocks noChangeArrowheads="1"/>
          </p:cNvSpPr>
          <p:nvPr/>
        </p:nvSpPr>
        <p:spPr bwMode="auto">
          <a:xfrm>
            <a:off x="696913" y="3549650"/>
            <a:ext cx="5603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sz="1100">
                <a:solidFill>
                  <a:srgbClr val="000000"/>
                </a:solidFill>
              </a:rPr>
              <a:t>Account</a:t>
            </a:r>
            <a:endParaRPr lang="en-US"/>
          </a:p>
        </p:txBody>
      </p:sp>
      <p:sp>
        <p:nvSpPr>
          <p:cNvPr id="42004" name="Rectangle 28"/>
          <p:cNvSpPr>
            <a:spLocks noChangeArrowheads="1"/>
          </p:cNvSpPr>
          <p:nvPr/>
        </p:nvSpPr>
        <p:spPr bwMode="auto">
          <a:xfrm>
            <a:off x="2592388" y="3351213"/>
            <a:ext cx="774700" cy="573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2005" name="Rectangle 29"/>
          <p:cNvSpPr>
            <a:spLocks noChangeArrowheads="1"/>
          </p:cNvSpPr>
          <p:nvPr/>
        </p:nvSpPr>
        <p:spPr bwMode="auto">
          <a:xfrm>
            <a:off x="2592388" y="3351213"/>
            <a:ext cx="774700" cy="573087"/>
          </a:xfrm>
          <a:prstGeom prst="rect">
            <a:avLst/>
          </a:prstGeom>
          <a:solidFill>
            <a:srgbClr val="C0C0C0"/>
          </a:solidFill>
          <a:ln w="1651" cap="rnd">
            <a:solidFill>
              <a:srgbClr val="000000"/>
            </a:solidFill>
            <a:round/>
            <a:headEnd/>
            <a:tailEnd/>
          </a:ln>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2006" name="Rectangle 30"/>
          <p:cNvSpPr>
            <a:spLocks noChangeArrowheads="1"/>
          </p:cNvSpPr>
          <p:nvPr/>
        </p:nvSpPr>
        <p:spPr bwMode="auto">
          <a:xfrm>
            <a:off x="2644775" y="3549650"/>
            <a:ext cx="7921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sz="1100">
                <a:solidFill>
                  <a:srgbClr val="000000"/>
                </a:solidFill>
              </a:rPr>
              <a:t>Transaction</a:t>
            </a:r>
            <a:endParaRPr lang="en-US"/>
          </a:p>
        </p:txBody>
      </p:sp>
      <p:sp>
        <p:nvSpPr>
          <p:cNvPr id="42007" name="Freeform 31"/>
          <p:cNvSpPr>
            <a:spLocks/>
          </p:cNvSpPr>
          <p:nvPr/>
        </p:nvSpPr>
        <p:spPr bwMode="auto">
          <a:xfrm>
            <a:off x="684213" y="2349500"/>
            <a:ext cx="477837" cy="573088"/>
          </a:xfrm>
          <a:custGeom>
            <a:avLst/>
            <a:gdLst>
              <a:gd name="T0" fmla="*/ 0 w 326"/>
              <a:gd name="T1" fmla="*/ 2147483647 h 361"/>
              <a:gd name="T2" fmla="*/ 2147483647 w 326"/>
              <a:gd name="T3" fmla="*/ 0 h 361"/>
              <a:gd name="T4" fmla="*/ 2147483647 w 326"/>
              <a:gd name="T5" fmla="*/ 2147483647 h 361"/>
              <a:gd name="T6" fmla="*/ 2147483647 w 326"/>
              <a:gd name="T7" fmla="*/ 2147483647 h 361"/>
              <a:gd name="T8" fmla="*/ 0 w 326"/>
              <a:gd name="T9" fmla="*/ 2147483647 h 361"/>
              <a:gd name="T10" fmla="*/ 0 60000 65536"/>
              <a:gd name="T11" fmla="*/ 0 60000 65536"/>
              <a:gd name="T12" fmla="*/ 0 60000 65536"/>
              <a:gd name="T13" fmla="*/ 0 60000 65536"/>
              <a:gd name="T14" fmla="*/ 0 60000 65536"/>
              <a:gd name="T15" fmla="*/ 0 w 326"/>
              <a:gd name="T16" fmla="*/ 0 h 361"/>
              <a:gd name="T17" fmla="*/ 326 w 326"/>
              <a:gd name="T18" fmla="*/ 361 h 361"/>
            </a:gdLst>
            <a:ahLst/>
            <a:cxnLst>
              <a:cxn ang="T10">
                <a:pos x="T0" y="T1"/>
              </a:cxn>
              <a:cxn ang="T11">
                <a:pos x="T2" y="T3"/>
              </a:cxn>
              <a:cxn ang="T12">
                <a:pos x="T4" y="T5"/>
              </a:cxn>
              <a:cxn ang="T13">
                <a:pos x="T6" y="T7"/>
              </a:cxn>
              <a:cxn ang="T14">
                <a:pos x="T8" y="T9"/>
              </a:cxn>
            </a:cxnLst>
            <a:rect l="T15" t="T16" r="T17" b="T18"/>
            <a:pathLst>
              <a:path w="326" h="361">
                <a:moveTo>
                  <a:pt x="0" y="181"/>
                </a:moveTo>
                <a:lnTo>
                  <a:pt x="163" y="0"/>
                </a:lnTo>
                <a:lnTo>
                  <a:pt x="326" y="181"/>
                </a:lnTo>
                <a:lnTo>
                  <a:pt x="163" y="361"/>
                </a:lnTo>
                <a:lnTo>
                  <a:pt x="0" y="18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08" name="Freeform 32"/>
          <p:cNvSpPr>
            <a:spLocks/>
          </p:cNvSpPr>
          <p:nvPr/>
        </p:nvSpPr>
        <p:spPr bwMode="auto">
          <a:xfrm>
            <a:off x="684213" y="2349500"/>
            <a:ext cx="477837" cy="573088"/>
          </a:xfrm>
          <a:custGeom>
            <a:avLst/>
            <a:gdLst>
              <a:gd name="T0" fmla="*/ 0 w 326"/>
              <a:gd name="T1" fmla="*/ 2147483647 h 361"/>
              <a:gd name="T2" fmla="*/ 2147483647 w 326"/>
              <a:gd name="T3" fmla="*/ 0 h 361"/>
              <a:gd name="T4" fmla="*/ 2147483647 w 326"/>
              <a:gd name="T5" fmla="*/ 2147483647 h 361"/>
              <a:gd name="T6" fmla="*/ 2147483647 w 326"/>
              <a:gd name="T7" fmla="*/ 2147483647 h 361"/>
              <a:gd name="T8" fmla="*/ 0 w 326"/>
              <a:gd name="T9" fmla="*/ 2147483647 h 361"/>
              <a:gd name="T10" fmla="*/ 0 60000 65536"/>
              <a:gd name="T11" fmla="*/ 0 60000 65536"/>
              <a:gd name="T12" fmla="*/ 0 60000 65536"/>
              <a:gd name="T13" fmla="*/ 0 60000 65536"/>
              <a:gd name="T14" fmla="*/ 0 60000 65536"/>
              <a:gd name="T15" fmla="*/ 0 w 326"/>
              <a:gd name="T16" fmla="*/ 0 h 361"/>
              <a:gd name="T17" fmla="*/ 326 w 326"/>
              <a:gd name="T18" fmla="*/ 361 h 361"/>
            </a:gdLst>
            <a:ahLst/>
            <a:cxnLst>
              <a:cxn ang="T10">
                <a:pos x="T0" y="T1"/>
              </a:cxn>
              <a:cxn ang="T11">
                <a:pos x="T2" y="T3"/>
              </a:cxn>
              <a:cxn ang="T12">
                <a:pos x="T4" y="T5"/>
              </a:cxn>
              <a:cxn ang="T13">
                <a:pos x="T6" y="T7"/>
              </a:cxn>
              <a:cxn ang="T14">
                <a:pos x="T8" y="T9"/>
              </a:cxn>
            </a:cxnLst>
            <a:rect l="T15" t="T16" r="T17" b="T18"/>
            <a:pathLst>
              <a:path w="326" h="361">
                <a:moveTo>
                  <a:pt x="0" y="181"/>
                </a:moveTo>
                <a:lnTo>
                  <a:pt x="163" y="0"/>
                </a:lnTo>
                <a:lnTo>
                  <a:pt x="326" y="181"/>
                </a:lnTo>
                <a:lnTo>
                  <a:pt x="163" y="361"/>
                </a:lnTo>
                <a:lnTo>
                  <a:pt x="0" y="181"/>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09" name="Freeform 33"/>
          <p:cNvSpPr>
            <a:spLocks/>
          </p:cNvSpPr>
          <p:nvPr/>
        </p:nvSpPr>
        <p:spPr bwMode="auto">
          <a:xfrm>
            <a:off x="1758950" y="3351213"/>
            <a:ext cx="476250" cy="573087"/>
          </a:xfrm>
          <a:custGeom>
            <a:avLst/>
            <a:gdLst>
              <a:gd name="T0" fmla="*/ 0 w 325"/>
              <a:gd name="T1" fmla="*/ 2147483647 h 361"/>
              <a:gd name="T2" fmla="*/ 2147483647 w 325"/>
              <a:gd name="T3" fmla="*/ 0 h 361"/>
              <a:gd name="T4" fmla="*/ 2147483647 w 325"/>
              <a:gd name="T5" fmla="*/ 2147483647 h 361"/>
              <a:gd name="T6" fmla="*/ 2147483647 w 325"/>
              <a:gd name="T7" fmla="*/ 2147483647 h 361"/>
              <a:gd name="T8" fmla="*/ 0 w 325"/>
              <a:gd name="T9" fmla="*/ 2147483647 h 361"/>
              <a:gd name="T10" fmla="*/ 0 60000 65536"/>
              <a:gd name="T11" fmla="*/ 0 60000 65536"/>
              <a:gd name="T12" fmla="*/ 0 60000 65536"/>
              <a:gd name="T13" fmla="*/ 0 60000 65536"/>
              <a:gd name="T14" fmla="*/ 0 60000 65536"/>
              <a:gd name="T15" fmla="*/ 0 w 325"/>
              <a:gd name="T16" fmla="*/ 0 h 361"/>
              <a:gd name="T17" fmla="*/ 325 w 325"/>
              <a:gd name="T18" fmla="*/ 361 h 361"/>
            </a:gdLst>
            <a:ahLst/>
            <a:cxnLst>
              <a:cxn ang="T10">
                <a:pos x="T0" y="T1"/>
              </a:cxn>
              <a:cxn ang="T11">
                <a:pos x="T2" y="T3"/>
              </a:cxn>
              <a:cxn ang="T12">
                <a:pos x="T4" y="T5"/>
              </a:cxn>
              <a:cxn ang="T13">
                <a:pos x="T6" y="T7"/>
              </a:cxn>
              <a:cxn ang="T14">
                <a:pos x="T8" y="T9"/>
              </a:cxn>
            </a:cxnLst>
            <a:rect l="T15" t="T16" r="T17" b="T18"/>
            <a:pathLst>
              <a:path w="325" h="361">
                <a:moveTo>
                  <a:pt x="0" y="181"/>
                </a:moveTo>
                <a:lnTo>
                  <a:pt x="162" y="0"/>
                </a:lnTo>
                <a:lnTo>
                  <a:pt x="325" y="181"/>
                </a:lnTo>
                <a:lnTo>
                  <a:pt x="162" y="361"/>
                </a:lnTo>
                <a:lnTo>
                  <a:pt x="0" y="18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10" name="Freeform 34"/>
          <p:cNvSpPr>
            <a:spLocks/>
          </p:cNvSpPr>
          <p:nvPr/>
        </p:nvSpPr>
        <p:spPr bwMode="auto">
          <a:xfrm>
            <a:off x="1758950" y="3351213"/>
            <a:ext cx="476250" cy="573087"/>
          </a:xfrm>
          <a:custGeom>
            <a:avLst/>
            <a:gdLst>
              <a:gd name="T0" fmla="*/ 0 w 325"/>
              <a:gd name="T1" fmla="*/ 2147483647 h 361"/>
              <a:gd name="T2" fmla="*/ 2147483647 w 325"/>
              <a:gd name="T3" fmla="*/ 0 h 361"/>
              <a:gd name="T4" fmla="*/ 2147483647 w 325"/>
              <a:gd name="T5" fmla="*/ 2147483647 h 361"/>
              <a:gd name="T6" fmla="*/ 2147483647 w 325"/>
              <a:gd name="T7" fmla="*/ 2147483647 h 361"/>
              <a:gd name="T8" fmla="*/ 0 w 325"/>
              <a:gd name="T9" fmla="*/ 2147483647 h 361"/>
              <a:gd name="T10" fmla="*/ 0 60000 65536"/>
              <a:gd name="T11" fmla="*/ 0 60000 65536"/>
              <a:gd name="T12" fmla="*/ 0 60000 65536"/>
              <a:gd name="T13" fmla="*/ 0 60000 65536"/>
              <a:gd name="T14" fmla="*/ 0 60000 65536"/>
              <a:gd name="T15" fmla="*/ 0 w 325"/>
              <a:gd name="T16" fmla="*/ 0 h 361"/>
              <a:gd name="T17" fmla="*/ 325 w 325"/>
              <a:gd name="T18" fmla="*/ 361 h 361"/>
            </a:gdLst>
            <a:ahLst/>
            <a:cxnLst>
              <a:cxn ang="T10">
                <a:pos x="T0" y="T1"/>
              </a:cxn>
              <a:cxn ang="T11">
                <a:pos x="T2" y="T3"/>
              </a:cxn>
              <a:cxn ang="T12">
                <a:pos x="T4" y="T5"/>
              </a:cxn>
              <a:cxn ang="T13">
                <a:pos x="T6" y="T7"/>
              </a:cxn>
              <a:cxn ang="T14">
                <a:pos x="T8" y="T9"/>
              </a:cxn>
            </a:cxnLst>
            <a:rect l="T15" t="T16" r="T17" b="T18"/>
            <a:pathLst>
              <a:path w="325" h="361">
                <a:moveTo>
                  <a:pt x="0" y="181"/>
                </a:moveTo>
                <a:lnTo>
                  <a:pt x="162" y="0"/>
                </a:lnTo>
                <a:lnTo>
                  <a:pt x="325" y="181"/>
                </a:lnTo>
                <a:lnTo>
                  <a:pt x="162" y="361"/>
                </a:lnTo>
                <a:lnTo>
                  <a:pt x="0" y="181"/>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11" name="Line 35"/>
          <p:cNvSpPr>
            <a:spLocks noChangeShapeType="1"/>
          </p:cNvSpPr>
          <p:nvPr/>
        </p:nvSpPr>
        <p:spPr bwMode="auto">
          <a:xfrm>
            <a:off x="923925" y="1849438"/>
            <a:ext cx="0" cy="500062"/>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2" name="Line 36"/>
          <p:cNvSpPr>
            <a:spLocks noChangeShapeType="1"/>
          </p:cNvSpPr>
          <p:nvPr/>
        </p:nvSpPr>
        <p:spPr bwMode="auto">
          <a:xfrm>
            <a:off x="923925" y="2922588"/>
            <a:ext cx="0" cy="428625"/>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3" name="Line 37"/>
          <p:cNvSpPr>
            <a:spLocks noChangeShapeType="1"/>
          </p:cNvSpPr>
          <p:nvPr/>
        </p:nvSpPr>
        <p:spPr bwMode="auto">
          <a:xfrm>
            <a:off x="1281113" y="3638550"/>
            <a:ext cx="477837" cy="0"/>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4" name="Line 38"/>
          <p:cNvSpPr>
            <a:spLocks noChangeShapeType="1"/>
          </p:cNvSpPr>
          <p:nvPr/>
        </p:nvSpPr>
        <p:spPr bwMode="auto">
          <a:xfrm>
            <a:off x="2235200" y="3638550"/>
            <a:ext cx="357188" cy="0"/>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5" name="Rectangle 39"/>
          <p:cNvSpPr>
            <a:spLocks noChangeArrowheads="1"/>
          </p:cNvSpPr>
          <p:nvPr/>
        </p:nvSpPr>
        <p:spPr bwMode="auto">
          <a:xfrm>
            <a:off x="1158875" y="1971675"/>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b="0"/>
              <a:t>1</a:t>
            </a:r>
          </a:p>
        </p:txBody>
      </p:sp>
      <p:sp>
        <p:nvSpPr>
          <p:cNvPr id="42016" name="Rectangle 40"/>
          <p:cNvSpPr>
            <a:spLocks noChangeArrowheads="1"/>
          </p:cNvSpPr>
          <p:nvPr/>
        </p:nvSpPr>
        <p:spPr bwMode="auto">
          <a:xfrm>
            <a:off x="1062038" y="3055938"/>
            <a:ext cx="1095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b="0"/>
              <a:t>N</a:t>
            </a:r>
          </a:p>
        </p:txBody>
      </p:sp>
      <p:sp>
        <p:nvSpPr>
          <p:cNvPr id="42017" name="Rectangle 41"/>
          <p:cNvSpPr>
            <a:spLocks noChangeArrowheads="1"/>
          </p:cNvSpPr>
          <p:nvPr/>
        </p:nvSpPr>
        <p:spPr bwMode="auto">
          <a:xfrm>
            <a:off x="1471613" y="3400425"/>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sz="1100">
                <a:solidFill>
                  <a:srgbClr val="000000"/>
                </a:solidFill>
              </a:rPr>
              <a:t>1</a:t>
            </a:r>
            <a:endParaRPr lang="en-US"/>
          </a:p>
        </p:txBody>
      </p:sp>
      <p:sp>
        <p:nvSpPr>
          <p:cNvPr id="42018" name="Rectangle 42"/>
          <p:cNvSpPr>
            <a:spLocks noChangeArrowheads="1"/>
          </p:cNvSpPr>
          <p:nvPr/>
        </p:nvSpPr>
        <p:spPr bwMode="auto">
          <a:xfrm>
            <a:off x="2379663" y="3365500"/>
            <a:ext cx="1158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sz="1100">
                <a:solidFill>
                  <a:srgbClr val="000000"/>
                </a:solidFill>
              </a:rPr>
              <a:t>M</a:t>
            </a:r>
            <a:endParaRPr lang="en-US"/>
          </a:p>
        </p:txBody>
      </p:sp>
    </p:spTree>
    <p:extLst>
      <p:ext uri="{BB962C8B-B14F-4D97-AF65-F5344CB8AC3E}">
        <p14:creationId xmlns:p14="http://schemas.microsoft.com/office/powerpoint/2010/main" val="3972472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833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83308"/>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183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04ECE8A7-C5A1-41C3-B57F-7F83AE439943}" type="slidenum">
              <a:rPr lang="en-US">
                <a:solidFill>
                  <a:schemeClr val="bg1"/>
                </a:solidFill>
              </a:rPr>
              <a:pPr/>
              <a:t>32</a:t>
            </a:fld>
            <a:endParaRPr lang="en-US">
              <a:solidFill>
                <a:schemeClr val="bg1"/>
              </a:solidFill>
            </a:endParaRPr>
          </a:p>
        </p:txBody>
      </p:sp>
      <p:sp>
        <p:nvSpPr>
          <p:cNvPr id="43011" name="Rectangle 2"/>
          <p:cNvSpPr>
            <a:spLocks noGrp="1" noChangeArrowheads="1"/>
          </p:cNvSpPr>
          <p:nvPr>
            <p:ph type="title" idx="4294967295"/>
          </p:nvPr>
        </p:nvSpPr>
        <p:spPr>
          <a:xfrm>
            <a:off x="228600" y="228600"/>
            <a:ext cx="8574088" cy="512763"/>
          </a:xfrm>
        </p:spPr>
        <p:txBody>
          <a:bodyPr lIns="0">
            <a:normAutofit fontScale="90000"/>
          </a:bodyPr>
          <a:lstStyle/>
          <a:p>
            <a:pPr eaLnBrk="1" hangingPunct="1"/>
            <a:r>
              <a:rPr lang="en-US" smtClean="0"/>
              <a:t>Composite attribute</a:t>
            </a:r>
          </a:p>
        </p:txBody>
      </p:sp>
      <p:sp>
        <p:nvSpPr>
          <p:cNvPr id="43012" name="Rectangle 3"/>
          <p:cNvSpPr>
            <a:spLocks noChangeArrowheads="1"/>
          </p:cNvSpPr>
          <p:nvPr/>
        </p:nvSpPr>
        <p:spPr bwMode="auto">
          <a:xfrm>
            <a:off x="3074988" y="4279900"/>
            <a:ext cx="2273300" cy="1282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3013" name="Rectangle 4"/>
          <p:cNvSpPr>
            <a:spLocks noChangeArrowheads="1"/>
          </p:cNvSpPr>
          <p:nvPr/>
        </p:nvSpPr>
        <p:spPr bwMode="auto">
          <a:xfrm>
            <a:off x="3581400" y="4710113"/>
            <a:ext cx="15382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solidFill>
                  <a:srgbClr val="0000FF"/>
                </a:solidFill>
              </a:rPr>
              <a:t>Employee</a:t>
            </a:r>
          </a:p>
        </p:txBody>
      </p:sp>
      <p:sp>
        <p:nvSpPr>
          <p:cNvPr id="43014" name="Oval 5"/>
          <p:cNvSpPr>
            <a:spLocks noChangeArrowheads="1"/>
          </p:cNvSpPr>
          <p:nvPr/>
        </p:nvSpPr>
        <p:spPr bwMode="auto">
          <a:xfrm>
            <a:off x="1093788" y="3136900"/>
            <a:ext cx="1816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3015" name="Oval 6"/>
          <p:cNvSpPr>
            <a:spLocks noChangeArrowheads="1"/>
          </p:cNvSpPr>
          <p:nvPr/>
        </p:nvSpPr>
        <p:spPr bwMode="auto">
          <a:xfrm>
            <a:off x="636588" y="4432300"/>
            <a:ext cx="1816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3016" name="Oval 7"/>
          <p:cNvSpPr>
            <a:spLocks noChangeArrowheads="1"/>
          </p:cNvSpPr>
          <p:nvPr/>
        </p:nvSpPr>
        <p:spPr bwMode="auto">
          <a:xfrm>
            <a:off x="6122988" y="4356100"/>
            <a:ext cx="2279650" cy="9080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3017" name="Oval 8"/>
          <p:cNvSpPr>
            <a:spLocks noChangeArrowheads="1"/>
          </p:cNvSpPr>
          <p:nvPr/>
        </p:nvSpPr>
        <p:spPr bwMode="auto">
          <a:xfrm>
            <a:off x="3227388" y="2679700"/>
            <a:ext cx="1816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3018" name="Oval 9"/>
          <p:cNvSpPr>
            <a:spLocks noChangeArrowheads="1"/>
          </p:cNvSpPr>
          <p:nvPr/>
        </p:nvSpPr>
        <p:spPr bwMode="auto">
          <a:xfrm>
            <a:off x="5589588" y="3136900"/>
            <a:ext cx="1816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3019" name="Line 10"/>
          <p:cNvSpPr>
            <a:spLocks noChangeShapeType="1"/>
          </p:cNvSpPr>
          <p:nvPr/>
        </p:nvSpPr>
        <p:spPr bwMode="auto">
          <a:xfrm>
            <a:off x="2465388" y="4730750"/>
            <a:ext cx="596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0" name="Line 11"/>
          <p:cNvSpPr>
            <a:spLocks noChangeShapeType="1"/>
          </p:cNvSpPr>
          <p:nvPr/>
        </p:nvSpPr>
        <p:spPr bwMode="auto">
          <a:xfrm>
            <a:off x="2693988" y="3746500"/>
            <a:ext cx="67310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1" name="Line 12"/>
          <p:cNvSpPr>
            <a:spLocks noChangeShapeType="1"/>
          </p:cNvSpPr>
          <p:nvPr/>
        </p:nvSpPr>
        <p:spPr bwMode="auto">
          <a:xfrm>
            <a:off x="4135438" y="3365500"/>
            <a:ext cx="0" cy="901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2" name="Line 13"/>
          <p:cNvSpPr>
            <a:spLocks noChangeShapeType="1"/>
          </p:cNvSpPr>
          <p:nvPr/>
        </p:nvSpPr>
        <p:spPr bwMode="auto">
          <a:xfrm flipH="1">
            <a:off x="4891088" y="3670300"/>
            <a:ext cx="85090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3" name="Line 14"/>
          <p:cNvSpPr>
            <a:spLocks noChangeShapeType="1"/>
          </p:cNvSpPr>
          <p:nvPr/>
        </p:nvSpPr>
        <p:spPr bwMode="auto">
          <a:xfrm flipH="1">
            <a:off x="5348288" y="4730750"/>
            <a:ext cx="774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4" name="Rectangle 15"/>
          <p:cNvSpPr>
            <a:spLocks noChangeArrowheads="1"/>
          </p:cNvSpPr>
          <p:nvPr/>
        </p:nvSpPr>
        <p:spPr bwMode="auto">
          <a:xfrm>
            <a:off x="1198563" y="4557713"/>
            <a:ext cx="5540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solidFill>
                  <a:srgbClr val="0000FF"/>
                </a:solidFill>
              </a:rPr>
              <a:t>E#</a:t>
            </a:r>
          </a:p>
        </p:txBody>
      </p:sp>
      <p:sp>
        <p:nvSpPr>
          <p:cNvPr id="43025" name="Rectangle 16"/>
          <p:cNvSpPr>
            <a:spLocks noChangeArrowheads="1"/>
          </p:cNvSpPr>
          <p:nvPr/>
        </p:nvSpPr>
        <p:spPr bwMode="auto">
          <a:xfrm>
            <a:off x="1447800" y="3262313"/>
            <a:ext cx="9953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solidFill>
                  <a:srgbClr val="0000FF"/>
                </a:solidFill>
              </a:rPr>
              <a:t>Name</a:t>
            </a:r>
          </a:p>
        </p:txBody>
      </p:sp>
      <p:sp>
        <p:nvSpPr>
          <p:cNvPr id="43026" name="Rectangle 17"/>
          <p:cNvSpPr>
            <a:spLocks noChangeArrowheads="1"/>
          </p:cNvSpPr>
          <p:nvPr/>
        </p:nvSpPr>
        <p:spPr bwMode="auto">
          <a:xfrm>
            <a:off x="3657600" y="2805113"/>
            <a:ext cx="841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solidFill>
                  <a:srgbClr val="0000FF"/>
                </a:solidFill>
              </a:rPr>
              <a:t>DOB</a:t>
            </a:r>
          </a:p>
        </p:txBody>
      </p:sp>
      <p:sp>
        <p:nvSpPr>
          <p:cNvPr id="43027" name="Rectangle 18"/>
          <p:cNvSpPr>
            <a:spLocks noChangeArrowheads="1"/>
          </p:cNvSpPr>
          <p:nvPr/>
        </p:nvSpPr>
        <p:spPr bwMode="auto">
          <a:xfrm>
            <a:off x="5867400" y="3262313"/>
            <a:ext cx="13001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solidFill>
                  <a:srgbClr val="CC0066"/>
                </a:solidFill>
              </a:rPr>
              <a:t>Address</a:t>
            </a:r>
          </a:p>
        </p:txBody>
      </p:sp>
      <p:sp>
        <p:nvSpPr>
          <p:cNvPr id="43028" name="Rectangle 19"/>
          <p:cNvSpPr>
            <a:spLocks noChangeArrowheads="1"/>
          </p:cNvSpPr>
          <p:nvPr/>
        </p:nvSpPr>
        <p:spPr bwMode="auto">
          <a:xfrm>
            <a:off x="6421438" y="4572000"/>
            <a:ext cx="17938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solidFill>
                  <a:srgbClr val="0000FF"/>
                </a:solidFill>
              </a:rPr>
              <a:t>Designation</a:t>
            </a:r>
          </a:p>
        </p:txBody>
      </p:sp>
      <p:sp>
        <p:nvSpPr>
          <p:cNvPr id="43029" name="Oval 20"/>
          <p:cNvSpPr>
            <a:spLocks noChangeArrowheads="1"/>
          </p:cNvSpPr>
          <p:nvPr/>
        </p:nvSpPr>
        <p:spPr bwMode="auto">
          <a:xfrm>
            <a:off x="4267200" y="1281113"/>
            <a:ext cx="16764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3030" name="Oval 21"/>
          <p:cNvSpPr>
            <a:spLocks noChangeArrowheads="1"/>
          </p:cNvSpPr>
          <p:nvPr/>
        </p:nvSpPr>
        <p:spPr bwMode="auto">
          <a:xfrm>
            <a:off x="6553200" y="1433513"/>
            <a:ext cx="2209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3031" name="Line 22"/>
          <p:cNvSpPr>
            <a:spLocks noChangeShapeType="1"/>
          </p:cNvSpPr>
          <p:nvPr/>
        </p:nvSpPr>
        <p:spPr bwMode="auto">
          <a:xfrm>
            <a:off x="5410200" y="2043113"/>
            <a:ext cx="6858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2" name="Line 23"/>
          <p:cNvSpPr>
            <a:spLocks noChangeShapeType="1"/>
          </p:cNvSpPr>
          <p:nvPr/>
        </p:nvSpPr>
        <p:spPr bwMode="auto">
          <a:xfrm flipH="1">
            <a:off x="6781800" y="2119313"/>
            <a:ext cx="4572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3" name="Text Box 24"/>
          <p:cNvSpPr txBox="1">
            <a:spLocks noChangeArrowheads="1"/>
          </p:cNvSpPr>
          <p:nvPr/>
        </p:nvSpPr>
        <p:spPr bwMode="auto">
          <a:xfrm>
            <a:off x="4724400" y="13716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2400" b="0">
                <a:solidFill>
                  <a:srgbClr val="0000FF"/>
                </a:solidFill>
              </a:rPr>
              <a:t>floor</a:t>
            </a:r>
          </a:p>
        </p:txBody>
      </p:sp>
      <p:sp>
        <p:nvSpPr>
          <p:cNvPr id="43034" name="Text Box 25"/>
          <p:cNvSpPr txBox="1">
            <a:spLocks noChangeArrowheads="1"/>
          </p:cNvSpPr>
          <p:nvPr/>
        </p:nvSpPr>
        <p:spPr bwMode="auto">
          <a:xfrm>
            <a:off x="7010400" y="15240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2400" b="0">
                <a:solidFill>
                  <a:srgbClr val="0000FF"/>
                </a:solidFill>
              </a:rPr>
              <a:t>building</a:t>
            </a:r>
          </a:p>
        </p:txBody>
      </p:sp>
      <p:sp>
        <p:nvSpPr>
          <p:cNvPr id="2" name="Rectangle 1"/>
          <p:cNvSpPr/>
          <p:nvPr/>
        </p:nvSpPr>
        <p:spPr>
          <a:xfrm>
            <a:off x="1093788" y="5798145"/>
            <a:ext cx="661555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latin typeface="Arial" panose="020B0604020202020204" pitchFamily="34" charset="0"/>
              </a:rPr>
              <a:t>Represented by an ellipse from which other ellipses emanate and represent the component attributes. </a:t>
            </a:r>
            <a:r>
              <a:rPr lang="en-US" dirty="0" err="1">
                <a:latin typeface="Arial" panose="020B0604020202020204" pitchFamily="34" charset="0"/>
              </a:rPr>
              <a:t>E.g</a:t>
            </a:r>
            <a:r>
              <a:rPr lang="en-US" dirty="0">
                <a:latin typeface="Arial" panose="020B0604020202020204" pitchFamily="34" charset="0"/>
              </a:rPr>
              <a:t> Address </a:t>
            </a:r>
          </a:p>
        </p:txBody>
      </p:sp>
    </p:spTree>
    <p:extLst>
      <p:ext uri="{BB962C8B-B14F-4D97-AF65-F5344CB8AC3E}">
        <p14:creationId xmlns:p14="http://schemas.microsoft.com/office/powerpoint/2010/main" val="31274134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D9B5D2EE-F938-480E-BD84-76B0194C15F7}" type="slidenum">
              <a:rPr lang="en-US">
                <a:solidFill>
                  <a:schemeClr val="bg1"/>
                </a:solidFill>
              </a:rPr>
              <a:pPr/>
              <a:t>33</a:t>
            </a:fld>
            <a:endParaRPr lang="en-US">
              <a:solidFill>
                <a:schemeClr val="bg1"/>
              </a:solidFill>
            </a:endParaRPr>
          </a:p>
        </p:txBody>
      </p:sp>
      <p:sp>
        <p:nvSpPr>
          <p:cNvPr id="44035" name="Rectangle 2"/>
          <p:cNvSpPr>
            <a:spLocks noGrp="1" noChangeArrowheads="1"/>
          </p:cNvSpPr>
          <p:nvPr>
            <p:ph type="title" idx="4294967295"/>
          </p:nvPr>
        </p:nvSpPr>
        <p:spPr>
          <a:xfrm>
            <a:off x="228600" y="239713"/>
            <a:ext cx="8574088" cy="512762"/>
          </a:xfrm>
        </p:spPr>
        <p:txBody>
          <a:bodyPr lIns="0">
            <a:normAutofit fontScale="90000"/>
          </a:bodyPr>
          <a:lstStyle/>
          <a:p>
            <a:pPr eaLnBrk="1" hangingPunct="1"/>
            <a:r>
              <a:rPr lang="en-US" smtClean="0"/>
              <a:t>Unary Relationship</a:t>
            </a:r>
          </a:p>
        </p:txBody>
      </p:sp>
      <p:sp>
        <p:nvSpPr>
          <p:cNvPr id="44036" name="Rectangle 3"/>
          <p:cNvSpPr>
            <a:spLocks noChangeArrowheads="1"/>
          </p:cNvSpPr>
          <p:nvPr/>
        </p:nvSpPr>
        <p:spPr bwMode="auto">
          <a:xfrm>
            <a:off x="1322388" y="2160588"/>
            <a:ext cx="2197100" cy="1282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4037" name="AutoShape 4"/>
          <p:cNvSpPr>
            <a:spLocks noChangeArrowheads="1"/>
          </p:cNvSpPr>
          <p:nvPr/>
        </p:nvSpPr>
        <p:spPr bwMode="auto">
          <a:xfrm>
            <a:off x="4821238" y="2001838"/>
            <a:ext cx="1968500" cy="12065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4038" name="Arc 5"/>
          <p:cNvSpPr>
            <a:spLocks/>
          </p:cNvSpPr>
          <p:nvPr/>
        </p:nvSpPr>
        <p:spPr bwMode="auto">
          <a:xfrm rot="1548842">
            <a:off x="3632200" y="2466975"/>
            <a:ext cx="1444625" cy="958850"/>
          </a:xfrm>
          <a:custGeom>
            <a:avLst/>
            <a:gdLst>
              <a:gd name="T0" fmla="*/ 2147483647 w 21600"/>
              <a:gd name="T1" fmla="*/ 0 h 22039"/>
              <a:gd name="T2" fmla="*/ 0 w 21600"/>
              <a:gd name="T3" fmla="*/ 2147483647 h 22039"/>
              <a:gd name="T4" fmla="*/ 0 w 21600"/>
              <a:gd name="T5" fmla="*/ 2147483647 h 22039"/>
              <a:gd name="T6" fmla="*/ 0 60000 65536"/>
              <a:gd name="T7" fmla="*/ 0 60000 65536"/>
              <a:gd name="T8" fmla="*/ 0 60000 65536"/>
              <a:gd name="T9" fmla="*/ 0 w 21600"/>
              <a:gd name="T10" fmla="*/ 0 h 22039"/>
              <a:gd name="T11" fmla="*/ 21600 w 21600"/>
              <a:gd name="T12" fmla="*/ 22039 h 22039"/>
            </a:gdLst>
            <a:ahLst/>
            <a:cxnLst>
              <a:cxn ang="T6">
                <a:pos x="T0" y="T1"/>
              </a:cxn>
              <a:cxn ang="T7">
                <a:pos x="T2" y="T3"/>
              </a:cxn>
              <a:cxn ang="T8">
                <a:pos x="T4" y="T5"/>
              </a:cxn>
            </a:cxnLst>
            <a:rect l="T9" t="T10" r="T11" b="T12"/>
            <a:pathLst>
              <a:path w="21600" h="22039" fill="none" extrusionOk="0">
                <a:moveTo>
                  <a:pt x="21595" y="0"/>
                </a:moveTo>
                <a:cubicBezTo>
                  <a:pt x="21598" y="146"/>
                  <a:pt x="21600" y="292"/>
                  <a:pt x="21600" y="439"/>
                </a:cubicBezTo>
                <a:cubicBezTo>
                  <a:pt x="21600" y="12368"/>
                  <a:pt x="11929" y="22038"/>
                  <a:pt x="0" y="22039"/>
                </a:cubicBezTo>
              </a:path>
              <a:path w="21600" h="22039" stroke="0" extrusionOk="0">
                <a:moveTo>
                  <a:pt x="21595" y="0"/>
                </a:moveTo>
                <a:cubicBezTo>
                  <a:pt x="21598" y="146"/>
                  <a:pt x="21600" y="292"/>
                  <a:pt x="21600" y="439"/>
                </a:cubicBezTo>
                <a:cubicBezTo>
                  <a:pt x="21600" y="12368"/>
                  <a:pt x="11929" y="22038"/>
                  <a:pt x="0" y="22039"/>
                </a:cubicBezTo>
                <a:lnTo>
                  <a:pt x="0" y="439"/>
                </a:lnTo>
                <a:lnTo>
                  <a:pt x="21595"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39" name="Arc 6"/>
          <p:cNvSpPr>
            <a:spLocks/>
          </p:cNvSpPr>
          <p:nvPr/>
        </p:nvSpPr>
        <p:spPr bwMode="auto">
          <a:xfrm rot="979093">
            <a:off x="2459038" y="1697038"/>
            <a:ext cx="3040062" cy="887412"/>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1"/>
                  <a:pt x="9654" y="14"/>
                  <a:pt x="21573" y="0"/>
                </a:cubicBezTo>
              </a:path>
              <a:path w="21600" h="21600" stroke="0" extrusionOk="0">
                <a:moveTo>
                  <a:pt x="0" y="21600"/>
                </a:moveTo>
                <a:cubicBezTo>
                  <a:pt x="0" y="9681"/>
                  <a:pt x="9654" y="14"/>
                  <a:pt x="21573" y="0"/>
                </a:cubicBezTo>
                <a:lnTo>
                  <a:pt x="21600" y="21600"/>
                </a:lnTo>
                <a:lnTo>
                  <a:pt x="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40" name="Rectangle 7"/>
          <p:cNvSpPr>
            <a:spLocks noChangeArrowheads="1"/>
          </p:cNvSpPr>
          <p:nvPr/>
        </p:nvSpPr>
        <p:spPr bwMode="auto">
          <a:xfrm>
            <a:off x="1600200" y="2514600"/>
            <a:ext cx="15382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Employee</a:t>
            </a:r>
          </a:p>
        </p:txBody>
      </p:sp>
      <p:sp>
        <p:nvSpPr>
          <p:cNvPr id="44041" name="Rectangle 8"/>
          <p:cNvSpPr>
            <a:spLocks noChangeArrowheads="1"/>
          </p:cNvSpPr>
          <p:nvPr/>
        </p:nvSpPr>
        <p:spPr bwMode="auto">
          <a:xfrm>
            <a:off x="5126038" y="2306638"/>
            <a:ext cx="14366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Manages</a:t>
            </a:r>
          </a:p>
        </p:txBody>
      </p:sp>
      <p:sp>
        <p:nvSpPr>
          <p:cNvPr id="2" name="Round Single Corner Rectangle 1"/>
          <p:cNvSpPr/>
          <p:nvPr/>
        </p:nvSpPr>
        <p:spPr>
          <a:xfrm>
            <a:off x="896500" y="4316050"/>
            <a:ext cx="7238288" cy="1200329"/>
          </a:xfrm>
          <a:prstGeom prst="round1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buFontTx/>
              <a:buChar char="•"/>
            </a:pPr>
            <a:r>
              <a:rPr lang="en-US" dirty="0">
                <a:latin typeface="Arial" panose="020B0604020202020204" pitchFamily="34" charset="0"/>
              </a:rPr>
              <a:t>A unary relationship is represented as a diamond which connects one entity to itself as a loop. </a:t>
            </a:r>
          </a:p>
          <a:p>
            <a:pPr>
              <a:buFontTx/>
              <a:buChar char="•"/>
            </a:pPr>
            <a:r>
              <a:rPr lang="en-US" dirty="0">
                <a:latin typeface="Arial" panose="020B0604020202020204" pitchFamily="34" charset="0"/>
              </a:rPr>
              <a:t>The relationship above means, some instances of employee manage other instances of Employee.</a:t>
            </a:r>
          </a:p>
        </p:txBody>
      </p:sp>
    </p:spTree>
    <p:extLst>
      <p:ext uri="{BB962C8B-B14F-4D97-AF65-F5344CB8AC3E}">
        <p14:creationId xmlns:p14="http://schemas.microsoft.com/office/powerpoint/2010/main" val="25677575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B132AB5B-EA4B-4032-B423-1CF3DC977FB6}" type="slidenum">
              <a:rPr lang="en-US">
                <a:solidFill>
                  <a:schemeClr val="bg1"/>
                </a:solidFill>
              </a:rPr>
              <a:pPr/>
              <a:t>34</a:t>
            </a:fld>
            <a:endParaRPr lang="en-US">
              <a:solidFill>
                <a:schemeClr val="bg1"/>
              </a:solidFill>
            </a:endParaRPr>
          </a:p>
        </p:txBody>
      </p:sp>
      <p:sp>
        <p:nvSpPr>
          <p:cNvPr id="45059" name="Rectangle 2"/>
          <p:cNvSpPr>
            <a:spLocks noGrp="1" noChangeArrowheads="1"/>
          </p:cNvSpPr>
          <p:nvPr>
            <p:ph type="title" idx="4294967295"/>
          </p:nvPr>
        </p:nvSpPr>
        <p:spPr>
          <a:xfrm>
            <a:off x="228600" y="239713"/>
            <a:ext cx="8574088" cy="512762"/>
          </a:xfrm>
        </p:spPr>
        <p:txBody>
          <a:bodyPr lIns="0">
            <a:normAutofit fontScale="90000"/>
          </a:bodyPr>
          <a:lstStyle/>
          <a:p>
            <a:pPr eaLnBrk="1" hangingPunct="1"/>
            <a:r>
              <a:rPr lang="en-US" smtClean="0"/>
              <a:t>Role names</a:t>
            </a:r>
          </a:p>
        </p:txBody>
      </p:sp>
      <p:sp>
        <p:nvSpPr>
          <p:cNvPr id="45060" name="Rectangle 3"/>
          <p:cNvSpPr>
            <a:spLocks noGrp="1" noChangeArrowheads="1"/>
          </p:cNvSpPr>
          <p:nvPr>
            <p:ph type="body" idx="4294967295"/>
          </p:nvPr>
        </p:nvSpPr>
        <p:spPr>
          <a:xfrm>
            <a:off x="572294" y="1451769"/>
            <a:ext cx="7886700" cy="4351338"/>
          </a:xfrm>
        </p:spPr>
        <p:txBody>
          <a:bodyPr lIns="0" tIns="0"/>
          <a:lstStyle/>
          <a:p>
            <a:pPr eaLnBrk="1" hangingPunct="1"/>
            <a:r>
              <a:rPr lang="en-US" dirty="0" smtClean="0"/>
              <a:t>Role names may be added to make the meaning more explicit</a:t>
            </a:r>
          </a:p>
          <a:p>
            <a:pPr eaLnBrk="1" hangingPunct="1"/>
            <a:endParaRPr lang="en-US" dirty="0" smtClean="0"/>
          </a:p>
        </p:txBody>
      </p:sp>
      <p:sp>
        <p:nvSpPr>
          <p:cNvPr id="45061" name="Rectangle 4"/>
          <p:cNvSpPr>
            <a:spLocks noChangeArrowheads="1"/>
          </p:cNvSpPr>
          <p:nvPr/>
        </p:nvSpPr>
        <p:spPr bwMode="auto">
          <a:xfrm>
            <a:off x="1600200" y="2819400"/>
            <a:ext cx="2197100" cy="1282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5062" name="AutoShape 5"/>
          <p:cNvSpPr>
            <a:spLocks noChangeArrowheads="1"/>
          </p:cNvSpPr>
          <p:nvPr/>
        </p:nvSpPr>
        <p:spPr bwMode="auto">
          <a:xfrm>
            <a:off x="5099050" y="2660650"/>
            <a:ext cx="1968500" cy="12065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5063" name="Arc 6"/>
          <p:cNvSpPr>
            <a:spLocks/>
          </p:cNvSpPr>
          <p:nvPr/>
        </p:nvSpPr>
        <p:spPr bwMode="auto">
          <a:xfrm rot="1548842">
            <a:off x="3910013" y="3125788"/>
            <a:ext cx="1444625" cy="958850"/>
          </a:xfrm>
          <a:custGeom>
            <a:avLst/>
            <a:gdLst>
              <a:gd name="T0" fmla="*/ 2147483647 w 21600"/>
              <a:gd name="T1" fmla="*/ 0 h 22039"/>
              <a:gd name="T2" fmla="*/ 0 w 21600"/>
              <a:gd name="T3" fmla="*/ 2147483647 h 22039"/>
              <a:gd name="T4" fmla="*/ 0 w 21600"/>
              <a:gd name="T5" fmla="*/ 2147483647 h 22039"/>
              <a:gd name="T6" fmla="*/ 0 60000 65536"/>
              <a:gd name="T7" fmla="*/ 0 60000 65536"/>
              <a:gd name="T8" fmla="*/ 0 60000 65536"/>
              <a:gd name="T9" fmla="*/ 0 w 21600"/>
              <a:gd name="T10" fmla="*/ 0 h 22039"/>
              <a:gd name="T11" fmla="*/ 21600 w 21600"/>
              <a:gd name="T12" fmla="*/ 22039 h 22039"/>
            </a:gdLst>
            <a:ahLst/>
            <a:cxnLst>
              <a:cxn ang="T6">
                <a:pos x="T0" y="T1"/>
              </a:cxn>
              <a:cxn ang="T7">
                <a:pos x="T2" y="T3"/>
              </a:cxn>
              <a:cxn ang="T8">
                <a:pos x="T4" y="T5"/>
              </a:cxn>
            </a:cxnLst>
            <a:rect l="T9" t="T10" r="T11" b="T12"/>
            <a:pathLst>
              <a:path w="21600" h="22039" fill="none" extrusionOk="0">
                <a:moveTo>
                  <a:pt x="21595" y="0"/>
                </a:moveTo>
                <a:cubicBezTo>
                  <a:pt x="21598" y="146"/>
                  <a:pt x="21600" y="292"/>
                  <a:pt x="21600" y="439"/>
                </a:cubicBezTo>
                <a:cubicBezTo>
                  <a:pt x="21600" y="12368"/>
                  <a:pt x="11929" y="22038"/>
                  <a:pt x="0" y="22039"/>
                </a:cubicBezTo>
              </a:path>
              <a:path w="21600" h="22039" stroke="0" extrusionOk="0">
                <a:moveTo>
                  <a:pt x="21595" y="0"/>
                </a:moveTo>
                <a:cubicBezTo>
                  <a:pt x="21598" y="146"/>
                  <a:pt x="21600" y="292"/>
                  <a:pt x="21600" y="439"/>
                </a:cubicBezTo>
                <a:cubicBezTo>
                  <a:pt x="21600" y="12368"/>
                  <a:pt x="11929" y="22038"/>
                  <a:pt x="0" y="22039"/>
                </a:cubicBezTo>
                <a:lnTo>
                  <a:pt x="0" y="439"/>
                </a:lnTo>
                <a:lnTo>
                  <a:pt x="21595"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64" name="Arc 7"/>
          <p:cNvSpPr>
            <a:spLocks/>
          </p:cNvSpPr>
          <p:nvPr/>
        </p:nvSpPr>
        <p:spPr bwMode="auto">
          <a:xfrm rot="979093">
            <a:off x="2736850" y="2355850"/>
            <a:ext cx="3040063" cy="887413"/>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1"/>
                  <a:pt x="9654" y="14"/>
                  <a:pt x="21573" y="0"/>
                </a:cubicBezTo>
              </a:path>
              <a:path w="21600" h="21600" stroke="0" extrusionOk="0">
                <a:moveTo>
                  <a:pt x="0" y="21600"/>
                </a:moveTo>
                <a:cubicBezTo>
                  <a:pt x="0" y="9681"/>
                  <a:pt x="9654" y="14"/>
                  <a:pt x="21573" y="0"/>
                </a:cubicBezTo>
                <a:lnTo>
                  <a:pt x="21600" y="21600"/>
                </a:lnTo>
                <a:lnTo>
                  <a:pt x="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65" name="Rectangle 8"/>
          <p:cNvSpPr>
            <a:spLocks noChangeArrowheads="1"/>
          </p:cNvSpPr>
          <p:nvPr/>
        </p:nvSpPr>
        <p:spPr bwMode="auto">
          <a:xfrm>
            <a:off x="1878013" y="3173413"/>
            <a:ext cx="15382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Employee</a:t>
            </a:r>
          </a:p>
        </p:txBody>
      </p:sp>
      <p:sp>
        <p:nvSpPr>
          <p:cNvPr id="45066" name="Rectangle 9"/>
          <p:cNvSpPr>
            <a:spLocks noChangeArrowheads="1"/>
          </p:cNvSpPr>
          <p:nvPr/>
        </p:nvSpPr>
        <p:spPr bwMode="auto">
          <a:xfrm>
            <a:off x="5403850" y="2965450"/>
            <a:ext cx="14366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Manages</a:t>
            </a:r>
          </a:p>
        </p:txBody>
      </p:sp>
      <p:sp>
        <p:nvSpPr>
          <p:cNvPr id="45067" name="Text Box 10"/>
          <p:cNvSpPr txBox="1">
            <a:spLocks noChangeArrowheads="1"/>
          </p:cNvSpPr>
          <p:nvPr/>
        </p:nvSpPr>
        <p:spPr bwMode="auto">
          <a:xfrm>
            <a:off x="4495800" y="40386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1800" b="0"/>
              <a:t>Manager</a:t>
            </a:r>
          </a:p>
        </p:txBody>
      </p:sp>
      <p:sp>
        <p:nvSpPr>
          <p:cNvPr id="45068" name="Text Box 11"/>
          <p:cNvSpPr txBox="1">
            <a:spLocks noChangeArrowheads="1"/>
          </p:cNvSpPr>
          <p:nvPr/>
        </p:nvSpPr>
        <p:spPr bwMode="auto">
          <a:xfrm>
            <a:off x="4191000" y="19812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1800" b="0" dirty="0"/>
              <a:t>subordinate</a:t>
            </a:r>
          </a:p>
        </p:txBody>
      </p:sp>
    </p:spTree>
    <p:extLst>
      <p:ext uri="{BB962C8B-B14F-4D97-AF65-F5344CB8AC3E}">
        <p14:creationId xmlns:p14="http://schemas.microsoft.com/office/powerpoint/2010/main" val="15581063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AA7EE7F-E3E8-4652-921B-31CD2D968F14}" type="slidenum">
              <a:rPr lang="en-US">
                <a:solidFill>
                  <a:schemeClr val="bg1"/>
                </a:solidFill>
              </a:rPr>
              <a:pPr/>
              <a:t>35</a:t>
            </a:fld>
            <a:endParaRPr lang="en-US">
              <a:solidFill>
                <a:schemeClr val="bg1"/>
              </a:solidFill>
            </a:endParaRPr>
          </a:p>
        </p:txBody>
      </p:sp>
      <p:sp>
        <p:nvSpPr>
          <p:cNvPr id="46083" name="Rectangle 2"/>
          <p:cNvSpPr>
            <a:spLocks noGrp="1" noChangeArrowheads="1"/>
          </p:cNvSpPr>
          <p:nvPr>
            <p:ph type="title" idx="4294967295"/>
          </p:nvPr>
        </p:nvSpPr>
        <p:spPr>
          <a:xfrm>
            <a:off x="228600" y="239713"/>
            <a:ext cx="8574088" cy="512762"/>
          </a:xfrm>
        </p:spPr>
        <p:txBody>
          <a:bodyPr lIns="0">
            <a:normAutofit fontScale="90000"/>
          </a:bodyPr>
          <a:lstStyle/>
          <a:p>
            <a:pPr eaLnBrk="1" hangingPunct="1"/>
            <a:r>
              <a:rPr lang="en-US" smtClean="0"/>
              <a:t>Binary Relationship</a:t>
            </a:r>
          </a:p>
        </p:txBody>
      </p:sp>
      <p:sp>
        <p:nvSpPr>
          <p:cNvPr id="46084" name="Rectangle 3"/>
          <p:cNvSpPr>
            <a:spLocks noChangeArrowheads="1"/>
          </p:cNvSpPr>
          <p:nvPr/>
        </p:nvSpPr>
        <p:spPr bwMode="auto">
          <a:xfrm>
            <a:off x="687388" y="2084388"/>
            <a:ext cx="17399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085" name="Rectangle 4"/>
          <p:cNvSpPr>
            <a:spLocks noChangeArrowheads="1"/>
          </p:cNvSpPr>
          <p:nvPr/>
        </p:nvSpPr>
        <p:spPr bwMode="auto">
          <a:xfrm>
            <a:off x="6097588" y="2084388"/>
            <a:ext cx="205105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086" name="AutoShape 5"/>
          <p:cNvSpPr>
            <a:spLocks noChangeArrowheads="1"/>
          </p:cNvSpPr>
          <p:nvPr/>
        </p:nvSpPr>
        <p:spPr bwMode="auto">
          <a:xfrm>
            <a:off x="3430588" y="2008188"/>
            <a:ext cx="1739900" cy="12065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087" name="Line 6"/>
          <p:cNvSpPr>
            <a:spLocks noChangeShapeType="1"/>
          </p:cNvSpPr>
          <p:nvPr/>
        </p:nvSpPr>
        <p:spPr bwMode="auto">
          <a:xfrm>
            <a:off x="2439988" y="2611438"/>
            <a:ext cx="977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8" name="Line 7"/>
          <p:cNvSpPr>
            <a:spLocks noChangeShapeType="1"/>
          </p:cNvSpPr>
          <p:nvPr/>
        </p:nvSpPr>
        <p:spPr bwMode="auto">
          <a:xfrm>
            <a:off x="5183188" y="2611438"/>
            <a:ext cx="901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9" name="Rectangle 8"/>
          <p:cNvSpPr>
            <a:spLocks noChangeArrowheads="1"/>
          </p:cNvSpPr>
          <p:nvPr/>
        </p:nvSpPr>
        <p:spPr bwMode="auto">
          <a:xfrm>
            <a:off x="889000" y="2362200"/>
            <a:ext cx="15382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Employee</a:t>
            </a:r>
          </a:p>
        </p:txBody>
      </p:sp>
      <p:sp>
        <p:nvSpPr>
          <p:cNvPr id="46090" name="Rectangle 9"/>
          <p:cNvSpPr>
            <a:spLocks noChangeArrowheads="1"/>
          </p:cNvSpPr>
          <p:nvPr/>
        </p:nvSpPr>
        <p:spPr bwMode="auto">
          <a:xfrm>
            <a:off x="3731078" y="2250334"/>
            <a:ext cx="1134158"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ctr">
              <a:spcBef>
                <a:spcPct val="0"/>
              </a:spcBef>
              <a:buClrTx/>
              <a:buSzTx/>
              <a:buFontTx/>
              <a:buNone/>
            </a:pPr>
            <a:r>
              <a:rPr lang="en-US" sz="2400" b="0" dirty="0"/>
              <a:t>Works </a:t>
            </a:r>
          </a:p>
          <a:p>
            <a:pPr algn="ctr">
              <a:spcBef>
                <a:spcPct val="0"/>
              </a:spcBef>
              <a:buClrTx/>
              <a:buSzTx/>
              <a:buFontTx/>
              <a:buNone/>
            </a:pPr>
            <a:r>
              <a:rPr lang="en-US" sz="2400" b="0" dirty="0"/>
              <a:t>for</a:t>
            </a:r>
          </a:p>
        </p:txBody>
      </p:sp>
      <p:sp>
        <p:nvSpPr>
          <p:cNvPr id="46091" name="Rectangle 10"/>
          <p:cNvSpPr>
            <a:spLocks noChangeArrowheads="1"/>
          </p:cNvSpPr>
          <p:nvPr/>
        </p:nvSpPr>
        <p:spPr bwMode="auto">
          <a:xfrm>
            <a:off x="6375400" y="2362200"/>
            <a:ext cx="17748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Department</a:t>
            </a:r>
          </a:p>
        </p:txBody>
      </p:sp>
    </p:spTree>
    <p:extLst>
      <p:ext uri="{BB962C8B-B14F-4D97-AF65-F5344CB8AC3E}">
        <p14:creationId xmlns:p14="http://schemas.microsoft.com/office/powerpoint/2010/main" val="4218215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FA2B5DB6-1796-4305-AED7-17908552DB8C}" type="slidenum">
              <a:rPr lang="en-US">
                <a:solidFill>
                  <a:schemeClr val="bg1"/>
                </a:solidFill>
              </a:rPr>
              <a:pPr/>
              <a:t>36</a:t>
            </a:fld>
            <a:endParaRPr lang="en-US">
              <a:solidFill>
                <a:schemeClr val="bg1"/>
              </a:solidFill>
            </a:endParaRPr>
          </a:p>
        </p:txBody>
      </p:sp>
      <p:sp>
        <p:nvSpPr>
          <p:cNvPr id="47107" name="Rectangle 2"/>
          <p:cNvSpPr>
            <a:spLocks noGrp="1" noChangeArrowheads="1"/>
          </p:cNvSpPr>
          <p:nvPr>
            <p:ph type="title" idx="4294967295"/>
          </p:nvPr>
        </p:nvSpPr>
        <p:spPr>
          <a:xfrm>
            <a:off x="188913" y="228600"/>
            <a:ext cx="8574087" cy="512763"/>
          </a:xfrm>
        </p:spPr>
        <p:txBody>
          <a:bodyPr lIns="0">
            <a:normAutofit fontScale="90000"/>
          </a:bodyPr>
          <a:lstStyle/>
          <a:p>
            <a:pPr eaLnBrk="1" hangingPunct="1"/>
            <a:r>
              <a:rPr lang="en-US" smtClean="0"/>
              <a:t>Ternary Relationship</a:t>
            </a:r>
          </a:p>
        </p:txBody>
      </p:sp>
      <p:sp>
        <p:nvSpPr>
          <p:cNvPr id="47108" name="Rectangle 3"/>
          <p:cNvSpPr>
            <a:spLocks noChangeArrowheads="1"/>
          </p:cNvSpPr>
          <p:nvPr/>
        </p:nvSpPr>
        <p:spPr bwMode="auto">
          <a:xfrm>
            <a:off x="642938" y="374650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7109" name="Rectangle 4"/>
          <p:cNvSpPr>
            <a:spLocks noChangeArrowheads="1"/>
          </p:cNvSpPr>
          <p:nvPr/>
        </p:nvSpPr>
        <p:spPr bwMode="auto">
          <a:xfrm>
            <a:off x="6434138" y="374650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7110" name="Rectangle 5"/>
          <p:cNvSpPr>
            <a:spLocks noChangeArrowheads="1"/>
          </p:cNvSpPr>
          <p:nvPr/>
        </p:nvSpPr>
        <p:spPr bwMode="auto">
          <a:xfrm>
            <a:off x="3684588" y="137160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7111" name="AutoShape 6"/>
          <p:cNvSpPr>
            <a:spLocks noChangeArrowheads="1"/>
          </p:cNvSpPr>
          <p:nvPr/>
        </p:nvSpPr>
        <p:spPr bwMode="auto">
          <a:xfrm>
            <a:off x="3614738" y="3670300"/>
            <a:ext cx="2279650" cy="13589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7112" name="Line 7"/>
          <p:cNvSpPr>
            <a:spLocks noChangeShapeType="1"/>
          </p:cNvSpPr>
          <p:nvPr/>
        </p:nvSpPr>
        <p:spPr bwMode="auto">
          <a:xfrm>
            <a:off x="4751388" y="2514600"/>
            <a:ext cx="0" cy="1130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3" name="Line 8"/>
          <p:cNvSpPr>
            <a:spLocks noChangeShapeType="1"/>
          </p:cNvSpPr>
          <p:nvPr/>
        </p:nvSpPr>
        <p:spPr bwMode="auto">
          <a:xfrm>
            <a:off x="2624138" y="4349750"/>
            <a:ext cx="977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4" name="Line 9"/>
          <p:cNvSpPr>
            <a:spLocks noChangeShapeType="1"/>
          </p:cNvSpPr>
          <p:nvPr/>
        </p:nvSpPr>
        <p:spPr bwMode="auto">
          <a:xfrm>
            <a:off x="5894388" y="4349750"/>
            <a:ext cx="5270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5" name="Rectangle 10"/>
          <p:cNvSpPr>
            <a:spLocks noChangeArrowheads="1"/>
          </p:cNvSpPr>
          <p:nvPr/>
        </p:nvSpPr>
        <p:spPr bwMode="auto">
          <a:xfrm>
            <a:off x="996950" y="4100513"/>
            <a:ext cx="10795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Doctor</a:t>
            </a:r>
          </a:p>
        </p:txBody>
      </p:sp>
      <p:sp>
        <p:nvSpPr>
          <p:cNvPr id="47116" name="Rectangle 11"/>
          <p:cNvSpPr>
            <a:spLocks noChangeArrowheads="1"/>
          </p:cNvSpPr>
          <p:nvPr/>
        </p:nvSpPr>
        <p:spPr bwMode="auto">
          <a:xfrm>
            <a:off x="4044950" y="1655763"/>
            <a:ext cx="14033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Medicine</a:t>
            </a:r>
          </a:p>
        </p:txBody>
      </p:sp>
      <p:sp>
        <p:nvSpPr>
          <p:cNvPr id="47117" name="Rectangle 12"/>
          <p:cNvSpPr>
            <a:spLocks noChangeArrowheads="1"/>
          </p:cNvSpPr>
          <p:nvPr/>
        </p:nvSpPr>
        <p:spPr bwMode="auto">
          <a:xfrm>
            <a:off x="6635750" y="4100513"/>
            <a:ext cx="11303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Patient</a:t>
            </a:r>
          </a:p>
        </p:txBody>
      </p:sp>
      <p:sp>
        <p:nvSpPr>
          <p:cNvPr id="47118" name="Rectangle 13"/>
          <p:cNvSpPr>
            <a:spLocks noChangeArrowheads="1"/>
          </p:cNvSpPr>
          <p:nvPr/>
        </p:nvSpPr>
        <p:spPr bwMode="auto">
          <a:xfrm>
            <a:off x="3913188" y="4121150"/>
            <a:ext cx="17922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Prescription</a:t>
            </a:r>
          </a:p>
        </p:txBody>
      </p:sp>
    </p:spTree>
    <p:extLst>
      <p:ext uri="{BB962C8B-B14F-4D97-AF65-F5344CB8AC3E}">
        <p14:creationId xmlns:p14="http://schemas.microsoft.com/office/powerpoint/2010/main" val="18391941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65113" y="239713"/>
            <a:ext cx="8574087" cy="512762"/>
          </a:xfrm>
        </p:spPr>
        <p:txBody>
          <a:bodyPr lIns="0">
            <a:normAutofit fontScale="90000"/>
          </a:bodyPr>
          <a:lstStyle/>
          <a:p>
            <a:pPr eaLnBrk="1" hangingPunct="1"/>
            <a:r>
              <a:rPr lang="en-US" smtClean="0"/>
              <a:t>Relationship participation</a:t>
            </a:r>
          </a:p>
        </p:txBody>
      </p:sp>
      <p:sp>
        <p:nvSpPr>
          <p:cNvPr id="48132" name="Line 3"/>
          <p:cNvSpPr>
            <a:spLocks noChangeShapeType="1"/>
          </p:cNvSpPr>
          <p:nvPr/>
        </p:nvSpPr>
        <p:spPr bwMode="auto">
          <a:xfrm>
            <a:off x="5270500" y="1571296"/>
            <a:ext cx="1143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3" name="Line 4"/>
          <p:cNvSpPr>
            <a:spLocks noChangeShapeType="1"/>
          </p:cNvSpPr>
          <p:nvPr/>
        </p:nvSpPr>
        <p:spPr bwMode="auto">
          <a:xfrm>
            <a:off x="5270500" y="1495096"/>
            <a:ext cx="1143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4" name="Rectangle 5"/>
          <p:cNvSpPr>
            <a:spLocks noChangeArrowheads="1"/>
          </p:cNvSpPr>
          <p:nvPr/>
        </p:nvSpPr>
        <p:spPr bwMode="auto">
          <a:xfrm>
            <a:off x="628650" y="968046"/>
            <a:ext cx="20447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8135" name="Rectangle 6"/>
          <p:cNvSpPr>
            <a:spLocks noChangeArrowheads="1"/>
          </p:cNvSpPr>
          <p:nvPr/>
        </p:nvSpPr>
        <p:spPr bwMode="auto">
          <a:xfrm>
            <a:off x="6419850" y="968046"/>
            <a:ext cx="20447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8136" name="AutoShape 7"/>
          <p:cNvSpPr>
            <a:spLocks noChangeArrowheads="1"/>
          </p:cNvSpPr>
          <p:nvPr/>
        </p:nvSpPr>
        <p:spPr bwMode="auto">
          <a:xfrm>
            <a:off x="3778250" y="885496"/>
            <a:ext cx="1511300" cy="12065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8137" name="Line 8"/>
          <p:cNvSpPr>
            <a:spLocks noChangeShapeType="1"/>
          </p:cNvSpPr>
          <p:nvPr/>
        </p:nvSpPr>
        <p:spPr bwMode="auto">
          <a:xfrm>
            <a:off x="2686050" y="1495096"/>
            <a:ext cx="1130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8" name="Rectangle 9"/>
          <p:cNvSpPr>
            <a:spLocks noChangeArrowheads="1"/>
          </p:cNvSpPr>
          <p:nvPr/>
        </p:nvSpPr>
        <p:spPr bwMode="auto">
          <a:xfrm>
            <a:off x="6545263" y="1245859"/>
            <a:ext cx="17240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department</a:t>
            </a:r>
          </a:p>
        </p:txBody>
      </p:sp>
      <p:sp>
        <p:nvSpPr>
          <p:cNvPr id="48139" name="Rectangle 10"/>
          <p:cNvSpPr>
            <a:spLocks noChangeArrowheads="1"/>
          </p:cNvSpPr>
          <p:nvPr/>
        </p:nvSpPr>
        <p:spPr bwMode="auto">
          <a:xfrm>
            <a:off x="774700" y="1190296"/>
            <a:ext cx="15382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Employee</a:t>
            </a:r>
          </a:p>
        </p:txBody>
      </p:sp>
      <p:sp>
        <p:nvSpPr>
          <p:cNvPr id="48140" name="Rectangle 11"/>
          <p:cNvSpPr>
            <a:spLocks noChangeArrowheads="1"/>
          </p:cNvSpPr>
          <p:nvPr/>
        </p:nvSpPr>
        <p:spPr bwMode="auto">
          <a:xfrm>
            <a:off x="4083050" y="1114096"/>
            <a:ext cx="8604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head</a:t>
            </a:r>
          </a:p>
          <a:p>
            <a:pPr>
              <a:spcBef>
                <a:spcPct val="0"/>
              </a:spcBef>
              <a:buClrTx/>
              <a:buSzTx/>
              <a:buFontTx/>
              <a:buNone/>
            </a:pPr>
            <a:r>
              <a:rPr lang="en-US" sz="2400" b="0"/>
              <a:t>of</a:t>
            </a:r>
          </a:p>
        </p:txBody>
      </p:sp>
      <p:sp>
        <p:nvSpPr>
          <p:cNvPr id="48141" name="Rectangle 12"/>
          <p:cNvSpPr>
            <a:spLocks noChangeArrowheads="1"/>
          </p:cNvSpPr>
          <p:nvPr/>
        </p:nvSpPr>
        <p:spPr bwMode="auto">
          <a:xfrm>
            <a:off x="2963863" y="1017259"/>
            <a:ext cx="350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1</a:t>
            </a:r>
          </a:p>
        </p:txBody>
      </p:sp>
      <p:sp>
        <p:nvSpPr>
          <p:cNvPr id="48142" name="Rectangle 13"/>
          <p:cNvSpPr>
            <a:spLocks noChangeArrowheads="1"/>
          </p:cNvSpPr>
          <p:nvPr/>
        </p:nvSpPr>
        <p:spPr bwMode="auto">
          <a:xfrm>
            <a:off x="5478463" y="1017259"/>
            <a:ext cx="350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1</a:t>
            </a:r>
          </a:p>
        </p:txBody>
      </p:sp>
      <p:sp>
        <p:nvSpPr>
          <p:cNvPr id="48143" name="AutoShape 14"/>
          <p:cNvSpPr>
            <a:spLocks noChangeArrowheads="1"/>
          </p:cNvSpPr>
          <p:nvPr/>
        </p:nvSpPr>
        <p:spPr bwMode="auto">
          <a:xfrm rot="10077654">
            <a:off x="2106511" y="2249261"/>
            <a:ext cx="1696016" cy="1801007"/>
          </a:xfrm>
          <a:prstGeom prst="cloudCallout">
            <a:avLst>
              <a:gd name="adj1" fmla="val -42407"/>
              <a:gd name="adj2" fmla="val 6898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eaLnBrk="1" hangingPunct="1">
              <a:spcBef>
                <a:spcPct val="0"/>
              </a:spcBef>
              <a:buClrTx/>
              <a:buSzTx/>
              <a:buFontTx/>
              <a:buNone/>
            </a:pPr>
            <a:r>
              <a:rPr lang="en-US" sz="1800" b="0"/>
              <a:t>partial</a:t>
            </a:r>
          </a:p>
        </p:txBody>
      </p:sp>
      <p:sp>
        <p:nvSpPr>
          <p:cNvPr id="48144" name="AutoShape 15"/>
          <p:cNvSpPr>
            <a:spLocks noChangeArrowheads="1"/>
          </p:cNvSpPr>
          <p:nvPr/>
        </p:nvSpPr>
        <p:spPr bwMode="auto">
          <a:xfrm rot="9020256">
            <a:off x="5819404" y="2089141"/>
            <a:ext cx="1685501" cy="1954614"/>
          </a:xfrm>
          <a:prstGeom prst="cloudCallout">
            <a:avLst>
              <a:gd name="adj1" fmla="val 21028"/>
              <a:gd name="adj2" fmla="val 8381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eaLnBrk="1" hangingPunct="1">
              <a:spcBef>
                <a:spcPct val="0"/>
              </a:spcBef>
              <a:buClrTx/>
              <a:buSzTx/>
              <a:buFontTx/>
              <a:buNone/>
            </a:pPr>
            <a:r>
              <a:rPr lang="en-US" sz="1800" b="0"/>
              <a:t>Total</a:t>
            </a:r>
          </a:p>
        </p:txBody>
      </p:sp>
      <p:sp>
        <p:nvSpPr>
          <p:cNvPr id="17" name="Slide Number Placeholder 1"/>
          <p:cNvSpPr>
            <a:spLocks noGrp="1"/>
          </p:cNvSpPr>
          <p:nvPr>
            <p:ph type="sldNum" sz="quarter" idx="10"/>
          </p:nvPr>
        </p:nvSpPr>
        <p:spPr>
          <a:xfrm>
            <a:off x="446881" y="4655014"/>
            <a:ext cx="8210550" cy="12874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buFontTx/>
              <a:buChar char="•"/>
            </a:pPr>
            <a:r>
              <a:rPr lang="en-US" sz="1900" dirty="0">
                <a:solidFill>
                  <a:srgbClr val="7030A0"/>
                </a:solidFill>
                <a:latin typeface="Comic Sans MS" panose="030F0702030302020204" pitchFamily="66" charset="0"/>
              </a:rPr>
              <a:t>All instances of the entity type Employee don’t participate in the relationship, Head-of. </a:t>
            </a:r>
          </a:p>
          <a:p>
            <a:pPr>
              <a:buFontTx/>
              <a:buChar char="•"/>
            </a:pPr>
            <a:r>
              <a:rPr lang="en-US" sz="1900" dirty="0">
                <a:solidFill>
                  <a:srgbClr val="7030A0"/>
                </a:solidFill>
                <a:latin typeface="Comic Sans MS" panose="030F0702030302020204" pitchFamily="66" charset="0"/>
              </a:rPr>
              <a:t>Every employee doesn’t head a department. So, employee entity type is said to partially participate in the relationship. </a:t>
            </a:r>
          </a:p>
          <a:p>
            <a:pPr>
              <a:buFontTx/>
              <a:buChar char="•"/>
            </a:pPr>
            <a:r>
              <a:rPr lang="en-US" sz="1900" dirty="0">
                <a:solidFill>
                  <a:srgbClr val="7030A0"/>
                </a:solidFill>
                <a:latin typeface="Comic Sans MS" panose="030F0702030302020204" pitchFamily="66" charset="0"/>
              </a:rPr>
              <a:t>But, every department would be headed by some employee. </a:t>
            </a:r>
          </a:p>
          <a:p>
            <a:pPr>
              <a:buFontTx/>
              <a:buChar char="•"/>
            </a:pPr>
            <a:r>
              <a:rPr lang="en-US" sz="1900" dirty="0">
                <a:solidFill>
                  <a:srgbClr val="7030A0"/>
                </a:solidFill>
                <a:latin typeface="Comic Sans MS" panose="030F0702030302020204" pitchFamily="66" charset="0"/>
              </a:rPr>
              <a:t>So, all instances of the entity type Department participate in this relationship. So, we say that it is total participation from the department side.</a:t>
            </a:r>
          </a:p>
        </p:txBody>
      </p:sp>
    </p:spTree>
    <p:extLst>
      <p:ext uri="{BB962C8B-B14F-4D97-AF65-F5344CB8AC3E}">
        <p14:creationId xmlns:p14="http://schemas.microsoft.com/office/powerpoint/2010/main" val="10127852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04838" y="446373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sz="1800"/>
          </a:p>
        </p:txBody>
      </p:sp>
      <p:sp>
        <p:nvSpPr>
          <p:cNvPr id="3" name="Rectangle 3"/>
          <p:cNvSpPr>
            <a:spLocks noChangeArrowheads="1"/>
          </p:cNvSpPr>
          <p:nvPr/>
        </p:nvSpPr>
        <p:spPr bwMode="auto">
          <a:xfrm>
            <a:off x="3043238" y="446373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sz="1800"/>
          </a:p>
        </p:txBody>
      </p:sp>
      <p:sp>
        <p:nvSpPr>
          <p:cNvPr id="4" name="Freeform 6"/>
          <p:cNvSpPr>
            <a:spLocks/>
          </p:cNvSpPr>
          <p:nvPr/>
        </p:nvSpPr>
        <p:spPr bwMode="auto">
          <a:xfrm>
            <a:off x="5275263" y="2363470"/>
            <a:ext cx="1057275" cy="371475"/>
          </a:xfrm>
          <a:custGeom>
            <a:avLst/>
            <a:gdLst>
              <a:gd name="T0" fmla="*/ 2147483646 w 666"/>
              <a:gd name="T1" fmla="*/ 2147483646 h 234"/>
              <a:gd name="T2" fmla="*/ 2147483646 w 666"/>
              <a:gd name="T3" fmla="*/ 2147483646 h 234"/>
              <a:gd name="T4" fmla="*/ 2147483646 w 666"/>
              <a:gd name="T5" fmla="*/ 2147483646 h 234"/>
              <a:gd name="T6" fmla="*/ 2147483646 w 666"/>
              <a:gd name="T7" fmla="*/ 2147483646 h 234"/>
              <a:gd name="T8" fmla="*/ 2147483646 w 666"/>
              <a:gd name="T9" fmla="*/ 2147483646 h 234"/>
              <a:gd name="T10" fmla="*/ 2147483646 w 666"/>
              <a:gd name="T11" fmla="*/ 2147483646 h 234"/>
              <a:gd name="T12" fmla="*/ 2147483646 w 666"/>
              <a:gd name="T13" fmla="*/ 2147483646 h 234"/>
              <a:gd name="T14" fmla="*/ 2147483646 w 666"/>
              <a:gd name="T15" fmla="*/ 2147483646 h 234"/>
              <a:gd name="T16" fmla="*/ 2147483646 w 666"/>
              <a:gd name="T17" fmla="*/ 2147483646 h 234"/>
              <a:gd name="T18" fmla="*/ 2147483646 w 666"/>
              <a:gd name="T19" fmla="*/ 2147483646 h 234"/>
              <a:gd name="T20" fmla="*/ 2147483646 w 666"/>
              <a:gd name="T21" fmla="*/ 2147483646 h 234"/>
              <a:gd name="T22" fmla="*/ 2147483646 w 666"/>
              <a:gd name="T23" fmla="*/ 2147483646 h 234"/>
              <a:gd name="T24" fmla="*/ 2147483646 w 666"/>
              <a:gd name="T25" fmla="*/ 2147483646 h 234"/>
              <a:gd name="T26" fmla="*/ 2147483646 w 666"/>
              <a:gd name="T27" fmla="*/ 2147483646 h 234"/>
              <a:gd name="T28" fmla="*/ 2147483646 w 666"/>
              <a:gd name="T29" fmla="*/ 2147483646 h 234"/>
              <a:gd name="T30" fmla="*/ 2147483646 w 666"/>
              <a:gd name="T31" fmla="*/ 2147483646 h 234"/>
              <a:gd name="T32" fmla="*/ 2147483646 w 666"/>
              <a:gd name="T33" fmla="*/ 2147483646 h 234"/>
              <a:gd name="T34" fmla="*/ 2147483646 w 666"/>
              <a:gd name="T35" fmla="*/ 2147483646 h 234"/>
              <a:gd name="T36" fmla="*/ 2147483646 w 666"/>
              <a:gd name="T37" fmla="*/ 2147483646 h 234"/>
              <a:gd name="T38" fmla="*/ 2147483646 w 666"/>
              <a:gd name="T39" fmla="*/ 2147483646 h 234"/>
              <a:gd name="T40" fmla="*/ 2147483646 w 666"/>
              <a:gd name="T41" fmla="*/ 2147483646 h 234"/>
              <a:gd name="T42" fmla="*/ 2147483646 w 666"/>
              <a:gd name="T43" fmla="*/ 2147483646 h 234"/>
              <a:gd name="T44" fmla="*/ 2147483646 w 666"/>
              <a:gd name="T45" fmla="*/ 2147483646 h 234"/>
              <a:gd name="T46" fmla="*/ 2147483646 w 666"/>
              <a:gd name="T47" fmla="*/ 2147483646 h 234"/>
              <a:gd name="T48" fmla="*/ 2147483646 w 666"/>
              <a:gd name="T49" fmla="*/ 2147483646 h 234"/>
              <a:gd name="T50" fmla="*/ 2147483646 w 666"/>
              <a:gd name="T51" fmla="*/ 2147483646 h 234"/>
              <a:gd name="T52" fmla="*/ 2147483646 w 666"/>
              <a:gd name="T53" fmla="*/ 2147483646 h 234"/>
              <a:gd name="T54" fmla="*/ 2147483646 w 666"/>
              <a:gd name="T55" fmla="*/ 2147483646 h 234"/>
              <a:gd name="T56" fmla="*/ 2147483646 w 666"/>
              <a:gd name="T57" fmla="*/ 2147483646 h 234"/>
              <a:gd name="T58" fmla="*/ 2147483646 w 666"/>
              <a:gd name="T59" fmla="*/ 2147483646 h 234"/>
              <a:gd name="T60" fmla="*/ 2147483646 w 666"/>
              <a:gd name="T61" fmla="*/ 2147483646 h 234"/>
              <a:gd name="T62" fmla="*/ 2147483646 w 666"/>
              <a:gd name="T63" fmla="*/ 2147483646 h 234"/>
              <a:gd name="T64" fmla="*/ 2147483646 w 666"/>
              <a:gd name="T65" fmla="*/ 2147483646 h 234"/>
              <a:gd name="T66" fmla="*/ 2147483646 w 666"/>
              <a:gd name="T67" fmla="*/ 2147483646 h 234"/>
              <a:gd name="T68" fmla="*/ 2147483646 w 666"/>
              <a:gd name="T69" fmla="*/ 2147483646 h 234"/>
              <a:gd name="T70" fmla="*/ 2147483646 w 666"/>
              <a:gd name="T71" fmla="*/ 2147483646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6"/>
              <a:gd name="T109" fmla="*/ 0 h 234"/>
              <a:gd name="T110" fmla="*/ 666 w 666"/>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6" h="234">
                <a:moveTo>
                  <a:pt x="665" y="117"/>
                </a:moveTo>
                <a:lnTo>
                  <a:pt x="662" y="106"/>
                </a:lnTo>
                <a:lnTo>
                  <a:pt x="658" y="96"/>
                </a:lnTo>
                <a:lnTo>
                  <a:pt x="652" y="86"/>
                </a:lnTo>
                <a:lnTo>
                  <a:pt x="644" y="77"/>
                </a:lnTo>
                <a:lnTo>
                  <a:pt x="633" y="68"/>
                </a:lnTo>
                <a:lnTo>
                  <a:pt x="620" y="58"/>
                </a:lnTo>
                <a:lnTo>
                  <a:pt x="604" y="50"/>
                </a:lnTo>
                <a:lnTo>
                  <a:pt x="586" y="42"/>
                </a:lnTo>
                <a:lnTo>
                  <a:pt x="566" y="34"/>
                </a:lnTo>
                <a:lnTo>
                  <a:pt x="546" y="27"/>
                </a:lnTo>
                <a:lnTo>
                  <a:pt x="522" y="21"/>
                </a:lnTo>
                <a:lnTo>
                  <a:pt x="497" y="16"/>
                </a:lnTo>
                <a:lnTo>
                  <a:pt x="472" y="11"/>
                </a:lnTo>
                <a:lnTo>
                  <a:pt x="445" y="7"/>
                </a:lnTo>
                <a:lnTo>
                  <a:pt x="419" y="4"/>
                </a:lnTo>
                <a:lnTo>
                  <a:pt x="390" y="2"/>
                </a:lnTo>
                <a:lnTo>
                  <a:pt x="360" y="1"/>
                </a:lnTo>
                <a:lnTo>
                  <a:pt x="331" y="0"/>
                </a:lnTo>
                <a:lnTo>
                  <a:pt x="304" y="1"/>
                </a:lnTo>
                <a:lnTo>
                  <a:pt x="274" y="2"/>
                </a:lnTo>
                <a:lnTo>
                  <a:pt x="247" y="4"/>
                </a:lnTo>
                <a:lnTo>
                  <a:pt x="218" y="7"/>
                </a:lnTo>
                <a:lnTo>
                  <a:pt x="191" y="11"/>
                </a:lnTo>
                <a:lnTo>
                  <a:pt x="165" y="16"/>
                </a:lnTo>
                <a:lnTo>
                  <a:pt x="141" y="21"/>
                </a:lnTo>
                <a:lnTo>
                  <a:pt x="118" y="27"/>
                </a:lnTo>
                <a:lnTo>
                  <a:pt x="98" y="34"/>
                </a:lnTo>
                <a:lnTo>
                  <a:pt x="77" y="42"/>
                </a:lnTo>
                <a:lnTo>
                  <a:pt x="60" y="50"/>
                </a:lnTo>
                <a:lnTo>
                  <a:pt x="44" y="58"/>
                </a:lnTo>
                <a:lnTo>
                  <a:pt x="31" y="68"/>
                </a:lnTo>
                <a:lnTo>
                  <a:pt x="20" y="77"/>
                </a:lnTo>
                <a:lnTo>
                  <a:pt x="10" y="86"/>
                </a:lnTo>
                <a:lnTo>
                  <a:pt x="6" y="96"/>
                </a:lnTo>
                <a:lnTo>
                  <a:pt x="1" y="106"/>
                </a:lnTo>
                <a:lnTo>
                  <a:pt x="0" y="117"/>
                </a:lnTo>
                <a:lnTo>
                  <a:pt x="1" y="127"/>
                </a:lnTo>
                <a:lnTo>
                  <a:pt x="6" y="137"/>
                </a:lnTo>
                <a:lnTo>
                  <a:pt x="10" y="147"/>
                </a:lnTo>
                <a:lnTo>
                  <a:pt x="20" y="156"/>
                </a:lnTo>
                <a:lnTo>
                  <a:pt x="31" y="166"/>
                </a:lnTo>
                <a:lnTo>
                  <a:pt x="44" y="175"/>
                </a:lnTo>
                <a:lnTo>
                  <a:pt x="60" y="183"/>
                </a:lnTo>
                <a:lnTo>
                  <a:pt x="77" y="191"/>
                </a:lnTo>
                <a:lnTo>
                  <a:pt x="98" y="199"/>
                </a:lnTo>
                <a:lnTo>
                  <a:pt x="118" y="205"/>
                </a:lnTo>
                <a:lnTo>
                  <a:pt x="141" y="212"/>
                </a:lnTo>
                <a:lnTo>
                  <a:pt x="165" y="217"/>
                </a:lnTo>
                <a:lnTo>
                  <a:pt x="191" y="222"/>
                </a:lnTo>
                <a:lnTo>
                  <a:pt x="218" y="226"/>
                </a:lnTo>
                <a:lnTo>
                  <a:pt x="247" y="229"/>
                </a:lnTo>
                <a:lnTo>
                  <a:pt x="274" y="231"/>
                </a:lnTo>
                <a:lnTo>
                  <a:pt x="304" y="232"/>
                </a:lnTo>
                <a:lnTo>
                  <a:pt x="331" y="233"/>
                </a:lnTo>
                <a:lnTo>
                  <a:pt x="360" y="232"/>
                </a:lnTo>
                <a:lnTo>
                  <a:pt x="390" y="231"/>
                </a:lnTo>
                <a:lnTo>
                  <a:pt x="419" y="229"/>
                </a:lnTo>
                <a:lnTo>
                  <a:pt x="445" y="226"/>
                </a:lnTo>
                <a:lnTo>
                  <a:pt x="472" y="222"/>
                </a:lnTo>
                <a:lnTo>
                  <a:pt x="497" y="217"/>
                </a:lnTo>
                <a:lnTo>
                  <a:pt x="522" y="212"/>
                </a:lnTo>
                <a:lnTo>
                  <a:pt x="546" y="205"/>
                </a:lnTo>
                <a:lnTo>
                  <a:pt x="566" y="199"/>
                </a:lnTo>
                <a:lnTo>
                  <a:pt x="586" y="191"/>
                </a:lnTo>
                <a:lnTo>
                  <a:pt x="604" y="183"/>
                </a:lnTo>
                <a:lnTo>
                  <a:pt x="620" y="175"/>
                </a:lnTo>
                <a:lnTo>
                  <a:pt x="633" y="166"/>
                </a:lnTo>
                <a:lnTo>
                  <a:pt x="644" y="156"/>
                </a:lnTo>
                <a:lnTo>
                  <a:pt x="652" y="147"/>
                </a:lnTo>
                <a:lnTo>
                  <a:pt x="658" y="137"/>
                </a:lnTo>
                <a:lnTo>
                  <a:pt x="662" y="127"/>
                </a:lnTo>
                <a:lnTo>
                  <a:pt x="665"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Freeform 7"/>
          <p:cNvSpPr>
            <a:spLocks/>
          </p:cNvSpPr>
          <p:nvPr/>
        </p:nvSpPr>
        <p:spPr bwMode="auto">
          <a:xfrm>
            <a:off x="7215188" y="2363470"/>
            <a:ext cx="1185862" cy="371475"/>
          </a:xfrm>
          <a:custGeom>
            <a:avLst/>
            <a:gdLst>
              <a:gd name="T0" fmla="*/ 2147483646 w 747"/>
              <a:gd name="T1" fmla="*/ 2147483646 h 234"/>
              <a:gd name="T2" fmla="*/ 2147483646 w 747"/>
              <a:gd name="T3" fmla="*/ 2147483646 h 234"/>
              <a:gd name="T4" fmla="*/ 2147483646 w 747"/>
              <a:gd name="T5" fmla="*/ 2147483646 h 234"/>
              <a:gd name="T6" fmla="*/ 2147483646 w 747"/>
              <a:gd name="T7" fmla="*/ 2147483646 h 234"/>
              <a:gd name="T8" fmla="*/ 2147483646 w 747"/>
              <a:gd name="T9" fmla="*/ 2147483646 h 234"/>
              <a:gd name="T10" fmla="*/ 2147483646 w 747"/>
              <a:gd name="T11" fmla="*/ 2147483646 h 234"/>
              <a:gd name="T12" fmla="*/ 2147483646 w 747"/>
              <a:gd name="T13" fmla="*/ 2147483646 h 234"/>
              <a:gd name="T14" fmla="*/ 2147483646 w 747"/>
              <a:gd name="T15" fmla="*/ 2147483646 h 234"/>
              <a:gd name="T16" fmla="*/ 2147483646 w 747"/>
              <a:gd name="T17" fmla="*/ 2147483646 h 234"/>
              <a:gd name="T18" fmla="*/ 2147483646 w 747"/>
              <a:gd name="T19" fmla="*/ 2147483646 h 234"/>
              <a:gd name="T20" fmla="*/ 2147483646 w 747"/>
              <a:gd name="T21" fmla="*/ 2147483646 h 234"/>
              <a:gd name="T22" fmla="*/ 2147483646 w 747"/>
              <a:gd name="T23" fmla="*/ 2147483646 h 234"/>
              <a:gd name="T24" fmla="*/ 2147483646 w 747"/>
              <a:gd name="T25" fmla="*/ 2147483646 h 234"/>
              <a:gd name="T26" fmla="*/ 2147483646 w 747"/>
              <a:gd name="T27" fmla="*/ 2147483646 h 234"/>
              <a:gd name="T28" fmla="*/ 2147483646 w 747"/>
              <a:gd name="T29" fmla="*/ 2147483646 h 234"/>
              <a:gd name="T30" fmla="*/ 2147483646 w 747"/>
              <a:gd name="T31" fmla="*/ 2147483646 h 234"/>
              <a:gd name="T32" fmla="*/ 2147483646 w 747"/>
              <a:gd name="T33" fmla="*/ 2147483646 h 234"/>
              <a:gd name="T34" fmla="*/ 2147483646 w 747"/>
              <a:gd name="T35" fmla="*/ 2147483646 h 234"/>
              <a:gd name="T36" fmla="*/ 2147483646 w 747"/>
              <a:gd name="T37" fmla="*/ 2147483646 h 234"/>
              <a:gd name="T38" fmla="*/ 2147483646 w 747"/>
              <a:gd name="T39" fmla="*/ 2147483646 h 234"/>
              <a:gd name="T40" fmla="*/ 2147483646 w 747"/>
              <a:gd name="T41" fmla="*/ 2147483646 h 234"/>
              <a:gd name="T42" fmla="*/ 2147483646 w 747"/>
              <a:gd name="T43" fmla="*/ 2147483646 h 234"/>
              <a:gd name="T44" fmla="*/ 2147483646 w 747"/>
              <a:gd name="T45" fmla="*/ 2147483646 h 234"/>
              <a:gd name="T46" fmla="*/ 2147483646 w 747"/>
              <a:gd name="T47" fmla="*/ 2147483646 h 234"/>
              <a:gd name="T48" fmla="*/ 2147483646 w 747"/>
              <a:gd name="T49" fmla="*/ 2147483646 h 234"/>
              <a:gd name="T50" fmla="*/ 2147483646 w 747"/>
              <a:gd name="T51" fmla="*/ 2147483646 h 234"/>
              <a:gd name="T52" fmla="*/ 2147483646 w 747"/>
              <a:gd name="T53" fmla="*/ 2147483646 h 234"/>
              <a:gd name="T54" fmla="*/ 2147483646 w 747"/>
              <a:gd name="T55" fmla="*/ 2147483646 h 234"/>
              <a:gd name="T56" fmla="*/ 2147483646 w 747"/>
              <a:gd name="T57" fmla="*/ 2147483646 h 234"/>
              <a:gd name="T58" fmla="*/ 2147483646 w 747"/>
              <a:gd name="T59" fmla="*/ 2147483646 h 234"/>
              <a:gd name="T60" fmla="*/ 2147483646 w 747"/>
              <a:gd name="T61" fmla="*/ 2147483646 h 234"/>
              <a:gd name="T62" fmla="*/ 2147483646 w 747"/>
              <a:gd name="T63" fmla="*/ 2147483646 h 234"/>
              <a:gd name="T64" fmla="*/ 2147483646 w 747"/>
              <a:gd name="T65" fmla="*/ 2147483646 h 234"/>
              <a:gd name="T66" fmla="*/ 2147483646 w 747"/>
              <a:gd name="T67" fmla="*/ 2147483646 h 234"/>
              <a:gd name="T68" fmla="*/ 2147483646 w 747"/>
              <a:gd name="T69" fmla="*/ 2147483646 h 234"/>
              <a:gd name="T70" fmla="*/ 2147483646 w 747"/>
              <a:gd name="T71" fmla="*/ 2147483646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7"/>
              <a:gd name="T109" fmla="*/ 0 h 234"/>
              <a:gd name="T110" fmla="*/ 747 w 747"/>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7" h="234">
                <a:moveTo>
                  <a:pt x="0" y="117"/>
                </a:moveTo>
                <a:lnTo>
                  <a:pt x="1" y="127"/>
                </a:lnTo>
                <a:lnTo>
                  <a:pt x="5" y="137"/>
                </a:lnTo>
                <a:lnTo>
                  <a:pt x="12" y="147"/>
                </a:lnTo>
                <a:lnTo>
                  <a:pt x="21" y="156"/>
                </a:lnTo>
                <a:lnTo>
                  <a:pt x="35" y="166"/>
                </a:lnTo>
                <a:lnTo>
                  <a:pt x="49" y="175"/>
                </a:lnTo>
                <a:lnTo>
                  <a:pt x="66" y="183"/>
                </a:lnTo>
                <a:lnTo>
                  <a:pt x="87" y="191"/>
                </a:lnTo>
                <a:lnTo>
                  <a:pt x="108" y="199"/>
                </a:lnTo>
                <a:lnTo>
                  <a:pt x="133" y="205"/>
                </a:lnTo>
                <a:lnTo>
                  <a:pt x="159" y="212"/>
                </a:lnTo>
                <a:lnTo>
                  <a:pt x="186" y="217"/>
                </a:lnTo>
                <a:lnTo>
                  <a:pt x="215" y="222"/>
                </a:lnTo>
                <a:lnTo>
                  <a:pt x="245" y="226"/>
                </a:lnTo>
                <a:lnTo>
                  <a:pt x="276" y="229"/>
                </a:lnTo>
                <a:lnTo>
                  <a:pt x="307" y="231"/>
                </a:lnTo>
                <a:lnTo>
                  <a:pt x="340" y="232"/>
                </a:lnTo>
                <a:lnTo>
                  <a:pt x="373" y="233"/>
                </a:lnTo>
                <a:lnTo>
                  <a:pt x="405" y="232"/>
                </a:lnTo>
                <a:lnTo>
                  <a:pt x="436" y="231"/>
                </a:lnTo>
                <a:lnTo>
                  <a:pt x="469" y="229"/>
                </a:lnTo>
                <a:lnTo>
                  <a:pt x="500" y="226"/>
                </a:lnTo>
                <a:lnTo>
                  <a:pt x="530" y="222"/>
                </a:lnTo>
                <a:lnTo>
                  <a:pt x="559" y="217"/>
                </a:lnTo>
                <a:lnTo>
                  <a:pt x="586" y="212"/>
                </a:lnTo>
                <a:lnTo>
                  <a:pt x="612" y="205"/>
                </a:lnTo>
                <a:lnTo>
                  <a:pt x="637" y="198"/>
                </a:lnTo>
                <a:lnTo>
                  <a:pt x="658" y="191"/>
                </a:lnTo>
                <a:lnTo>
                  <a:pt x="677" y="183"/>
                </a:lnTo>
                <a:lnTo>
                  <a:pt x="695" y="175"/>
                </a:lnTo>
                <a:lnTo>
                  <a:pt x="710" y="166"/>
                </a:lnTo>
                <a:lnTo>
                  <a:pt x="722" y="156"/>
                </a:lnTo>
                <a:lnTo>
                  <a:pt x="733" y="146"/>
                </a:lnTo>
                <a:lnTo>
                  <a:pt x="740" y="137"/>
                </a:lnTo>
                <a:lnTo>
                  <a:pt x="744" y="126"/>
                </a:lnTo>
                <a:lnTo>
                  <a:pt x="746" y="117"/>
                </a:lnTo>
                <a:lnTo>
                  <a:pt x="744" y="106"/>
                </a:lnTo>
                <a:lnTo>
                  <a:pt x="740" y="96"/>
                </a:lnTo>
                <a:lnTo>
                  <a:pt x="733" y="86"/>
                </a:lnTo>
                <a:lnTo>
                  <a:pt x="722" y="77"/>
                </a:lnTo>
                <a:lnTo>
                  <a:pt x="710" y="67"/>
                </a:lnTo>
                <a:lnTo>
                  <a:pt x="695" y="58"/>
                </a:lnTo>
                <a:lnTo>
                  <a:pt x="677" y="50"/>
                </a:lnTo>
                <a:lnTo>
                  <a:pt x="658" y="42"/>
                </a:lnTo>
                <a:lnTo>
                  <a:pt x="637" y="34"/>
                </a:lnTo>
                <a:lnTo>
                  <a:pt x="612" y="27"/>
                </a:lnTo>
                <a:lnTo>
                  <a:pt x="586" y="21"/>
                </a:lnTo>
                <a:lnTo>
                  <a:pt x="559" y="16"/>
                </a:lnTo>
                <a:lnTo>
                  <a:pt x="530" y="11"/>
                </a:lnTo>
                <a:lnTo>
                  <a:pt x="500" y="7"/>
                </a:lnTo>
                <a:lnTo>
                  <a:pt x="469" y="4"/>
                </a:lnTo>
                <a:lnTo>
                  <a:pt x="436" y="2"/>
                </a:lnTo>
                <a:lnTo>
                  <a:pt x="405" y="1"/>
                </a:lnTo>
                <a:lnTo>
                  <a:pt x="373" y="0"/>
                </a:lnTo>
                <a:lnTo>
                  <a:pt x="340" y="1"/>
                </a:lnTo>
                <a:lnTo>
                  <a:pt x="307" y="2"/>
                </a:lnTo>
                <a:lnTo>
                  <a:pt x="276" y="4"/>
                </a:lnTo>
                <a:lnTo>
                  <a:pt x="245" y="7"/>
                </a:lnTo>
                <a:lnTo>
                  <a:pt x="215" y="11"/>
                </a:lnTo>
                <a:lnTo>
                  <a:pt x="186" y="16"/>
                </a:lnTo>
                <a:lnTo>
                  <a:pt x="159" y="21"/>
                </a:lnTo>
                <a:lnTo>
                  <a:pt x="132" y="28"/>
                </a:lnTo>
                <a:lnTo>
                  <a:pt x="108" y="34"/>
                </a:lnTo>
                <a:lnTo>
                  <a:pt x="87" y="42"/>
                </a:lnTo>
                <a:lnTo>
                  <a:pt x="66" y="50"/>
                </a:lnTo>
                <a:lnTo>
                  <a:pt x="49" y="58"/>
                </a:lnTo>
                <a:lnTo>
                  <a:pt x="35" y="68"/>
                </a:lnTo>
                <a:lnTo>
                  <a:pt x="21" y="77"/>
                </a:lnTo>
                <a:lnTo>
                  <a:pt x="12" y="86"/>
                </a:lnTo>
                <a:lnTo>
                  <a:pt x="5" y="97"/>
                </a:lnTo>
                <a:lnTo>
                  <a:pt x="1" y="106"/>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Freeform 8"/>
          <p:cNvSpPr>
            <a:spLocks/>
          </p:cNvSpPr>
          <p:nvPr/>
        </p:nvSpPr>
        <p:spPr bwMode="auto">
          <a:xfrm>
            <a:off x="1055688" y="2352358"/>
            <a:ext cx="1055687" cy="371475"/>
          </a:xfrm>
          <a:custGeom>
            <a:avLst/>
            <a:gdLst>
              <a:gd name="T0" fmla="*/ 2147483646 w 665"/>
              <a:gd name="T1" fmla="*/ 2147483646 h 234"/>
              <a:gd name="T2" fmla="*/ 2147483646 w 665"/>
              <a:gd name="T3" fmla="*/ 2147483646 h 234"/>
              <a:gd name="T4" fmla="*/ 2147483646 w 665"/>
              <a:gd name="T5" fmla="*/ 2147483646 h 234"/>
              <a:gd name="T6" fmla="*/ 2147483646 w 665"/>
              <a:gd name="T7" fmla="*/ 2147483646 h 234"/>
              <a:gd name="T8" fmla="*/ 2147483646 w 665"/>
              <a:gd name="T9" fmla="*/ 2147483646 h 234"/>
              <a:gd name="T10" fmla="*/ 2147483646 w 665"/>
              <a:gd name="T11" fmla="*/ 2147483646 h 234"/>
              <a:gd name="T12" fmla="*/ 2147483646 w 665"/>
              <a:gd name="T13" fmla="*/ 2147483646 h 234"/>
              <a:gd name="T14" fmla="*/ 2147483646 w 665"/>
              <a:gd name="T15" fmla="*/ 2147483646 h 234"/>
              <a:gd name="T16" fmla="*/ 2147483646 w 665"/>
              <a:gd name="T17" fmla="*/ 2147483646 h 234"/>
              <a:gd name="T18" fmla="*/ 2147483646 w 665"/>
              <a:gd name="T19" fmla="*/ 2147483646 h 234"/>
              <a:gd name="T20" fmla="*/ 2147483646 w 665"/>
              <a:gd name="T21" fmla="*/ 2147483646 h 234"/>
              <a:gd name="T22" fmla="*/ 2147483646 w 665"/>
              <a:gd name="T23" fmla="*/ 2147483646 h 234"/>
              <a:gd name="T24" fmla="*/ 2147483646 w 665"/>
              <a:gd name="T25" fmla="*/ 2147483646 h 234"/>
              <a:gd name="T26" fmla="*/ 2147483646 w 665"/>
              <a:gd name="T27" fmla="*/ 2147483646 h 234"/>
              <a:gd name="T28" fmla="*/ 2147483646 w 665"/>
              <a:gd name="T29" fmla="*/ 2147483646 h 234"/>
              <a:gd name="T30" fmla="*/ 2147483646 w 665"/>
              <a:gd name="T31" fmla="*/ 2147483646 h 234"/>
              <a:gd name="T32" fmla="*/ 2147483646 w 665"/>
              <a:gd name="T33" fmla="*/ 2147483646 h 234"/>
              <a:gd name="T34" fmla="*/ 2147483646 w 665"/>
              <a:gd name="T35" fmla="*/ 2147483646 h 234"/>
              <a:gd name="T36" fmla="*/ 2147483646 w 665"/>
              <a:gd name="T37" fmla="*/ 2147483646 h 234"/>
              <a:gd name="T38" fmla="*/ 2147483646 w 665"/>
              <a:gd name="T39" fmla="*/ 2147483646 h 234"/>
              <a:gd name="T40" fmla="*/ 2147483646 w 665"/>
              <a:gd name="T41" fmla="*/ 2147483646 h 234"/>
              <a:gd name="T42" fmla="*/ 2147483646 w 665"/>
              <a:gd name="T43" fmla="*/ 2147483646 h 234"/>
              <a:gd name="T44" fmla="*/ 2147483646 w 665"/>
              <a:gd name="T45" fmla="*/ 2147483646 h 234"/>
              <a:gd name="T46" fmla="*/ 2147483646 w 665"/>
              <a:gd name="T47" fmla="*/ 2147483646 h 234"/>
              <a:gd name="T48" fmla="*/ 2147483646 w 665"/>
              <a:gd name="T49" fmla="*/ 2147483646 h 234"/>
              <a:gd name="T50" fmla="*/ 2147483646 w 665"/>
              <a:gd name="T51" fmla="*/ 2147483646 h 234"/>
              <a:gd name="T52" fmla="*/ 2147483646 w 665"/>
              <a:gd name="T53" fmla="*/ 2147483646 h 234"/>
              <a:gd name="T54" fmla="*/ 2147483646 w 665"/>
              <a:gd name="T55" fmla="*/ 2147483646 h 234"/>
              <a:gd name="T56" fmla="*/ 2147483646 w 665"/>
              <a:gd name="T57" fmla="*/ 2147483646 h 234"/>
              <a:gd name="T58" fmla="*/ 2147483646 w 665"/>
              <a:gd name="T59" fmla="*/ 2147483646 h 234"/>
              <a:gd name="T60" fmla="*/ 2147483646 w 665"/>
              <a:gd name="T61" fmla="*/ 2147483646 h 234"/>
              <a:gd name="T62" fmla="*/ 2147483646 w 665"/>
              <a:gd name="T63" fmla="*/ 2147483646 h 234"/>
              <a:gd name="T64" fmla="*/ 2147483646 w 665"/>
              <a:gd name="T65" fmla="*/ 2147483646 h 234"/>
              <a:gd name="T66" fmla="*/ 2147483646 w 665"/>
              <a:gd name="T67" fmla="*/ 2147483646 h 234"/>
              <a:gd name="T68" fmla="*/ 2147483646 w 665"/>
              <a:gd name="T69" fmla="*/ 2147483646 h 234"/>
              <a:gd name="T70" fmla="*/ 2147483646 w 665"/>
              <a:gd name="T71" fmla="*/ 2147483646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664" y="117"/>
                </a:moveTo>
                <a:lnTo>
                  <a:pt x="662" y="106"/>
                </a:lnTo>
                <a:lnTo>
                  <a:pt x="659" y="97"/>
                </a:lnTo>
                <a:lnTo>
                  <a:pt x="653" y="86"/>
                </a:lnTo>
                <a:lnTo>
                  <a:pt x="644" y="77"/>
                </a:lnTo>
                <a:lnTo>
                  <a:pt x="633" y="68"/>
                </a:lnTo>
                <a:lnTo>
                  <a:pt x="620" y="58"/>
                </a:lnTo>
                <a:lnTo>
                  <a:pt x="604" y="50"/>
                </a:lnTo>
                <a:lnTo>
                  <a:pt x="586" y="42"/>
                </a:lnTo>
                <a:lnTo>
                  <a:pt x="567" y="34"/>
                </a:lnTo>
                <a:lnTo>
                  <a:pt x="546" y="28"/>
                </a:lnTo>
                <a:lnTo>
                  <a:pt x="522" y="21"/>
                </a:lnTo>
                <a:lnTo>
                  <a:pt x="498" y="16"/>
                </a:lnTo>
                <a:lnTo>
                  <a:pt x="472" y="11"/>
                </a:lnTo>
                <a:lnTo>
                  <a:pt x="445" y="7"/>
                </a:lnTo>
                <a:lnTo>
                  <a:pt x="418" y="5"/>
                </a:lnTo>
                <a:lnTo>
                  <a:pt x="390" y="2"/>
                </a:lnTo>
                <a:lnTo>
                  <a:pt x="361" y="1"/>
                </a:lnTo>
                <a:lnTo>
                  <a:pt x="332" y="0"/>
                </a:lnTo>
                <a:lnTo>
                  <a:pt x="302" y="1"/>
                </a:lnTo>
                <a:lnTo>
                  <a:pt x="275" y="2"/>
                </a:lnTo>
                <a:lnTo>
                  <a:pt x="247" y="5"/>
                </a:lnTo>
                <a:lnTo>
                  <a:pt x="218" y="7"/>
                </a:lnTo>
                <a:lnTo>
                  <a:pt x="191" y="11"/>
                </a:lnTo>
                <a:lnTo>
                  <a:pt x="166" y="16"/>
                </a:lnTo>
                <a:lnTo>
                  <a:pt x="141" y="21"/>
                </a:lnTo>
                <a:lnTo>
                  <a:pt x="118" y="28"/>
                </a:lnTo>
                <a:lnTo>
                  <a:pt x="96" y="34"/>
                </a:lnTo>
                <a:lnTo>
                  <a:pt x="77" y="42"/>
                </a:lnTo>
                <a:lnTo>
                  <a:pt x="60" y="50"/>
                </a:lnTo>
                <a:lnTo>
                  <a:pt x="44" y="58"/>
                </a:lnTo>
                <a:lnTo>
                  <a:pt x="31" y="68"/>
                </a:lnTo>
                <a:lnTo>
                  <a:pt x="20" y="77"/>
                </a:lnTo>
                <a:lnTo>
                  <a:pt x="10" y="86"/>
                </a:lnTo>
                <a:lnTo>
                  <a:pt x="4" y="97"/>
                </a:lnTo>
                <a:lnTo>
                  <a:pt x="1" y="106"/>
                </a:lnTo>
                <a:lnTo>
                  <a:pt x="0" y="117"/>
                </a:lnTo>
                <a:lnTo>
                  <a:pt x="1" y="127"/>
                </a:lnTo>
                <a:lnTo>
                  <a:pt x="4" y="137"/>
                </a:lnTo>
                <a:lnTo>
                  <a:pt x="10" y="147"/>
                </a:lnTo>
                <a:lnTo>
                  <a:pt x="20" y="156"/>
                </a:lnTo>
                <a:lnTo>
                  <a:pt x="31" y="166"/>
                </a:lnTo>
                <a:lnTo>
                  <a:pt x="44" y="175"/>
                </a:lnTo>
                <a:lnTo>
                  <a:pt x="60" y="183"/>
                </a:lnTo>
                <a:lnTo>
                  <a:pt x="77" y="191"/>
                </a:lnTo>
                <a:lnTo>
                  <a:pt x="96" y="199"/>
                </a:lnTo>
                <a:lnTo>
                  <a:pt x="118" y="206"/>
                </a:lnTo>
                <a:lnTo>
                  <a:pt x="141" y="212"/>
                </a:lnTo>
                <a:lnTo>
                  <a:pt x="166" y="217"/>
                </a:lnTo>
                <a:lnTo>
                  <a:pt x="191" y="222"/>
                </a:lnTo>
                <a:lnTo>
                  <a:pt x="218" y="226"/>
                </a:lnTo>
                <a:lnTo>
                  <a:pt x="247" y="229"/>
                </a:lnTo>
                <a:lnTo>
                  <a:pt x="275" y="231"/>
                </a:lnTo>
                <a:lnTo>
                  <a:pt x="302" y="232"/>
                </a:lnTo>
                <a:lnTo>
                  <a:pt x="332" y="233"/>
                </a:lnTo>
                <a:lnTo>
                  <a:pt x="361" y="232"/>
                </a:lnTo>
                <a:lnTo>
                  <a:pt x="390" y="231"/>
                </a:lnTo>
                <a:lnTo>
                  <a:pt x="418" y="229"/>
                </a:lnTo>
                <a:lnTo>
                  <a:pt x="445" y="226"/>
                </a:lnTo>
                <a:lnTo>
                  <a:pt x="472" y="222"/>
                </a:lnTo>
                <a:lnTo>
                  <a:pt x="498" y="217"/>
                </a:lnTo>
                <a:lnTo>
                  <a:pt x="522" y="212"/>
                </a:lnTo>
                <a:lnTo>
                  <a:pt x="546" y="206"/>
                </a:lnTo>
                <a:lnTo>
                  <a:pt x="567" y="199"/>
                </a:lnTo>
                <a:lnTo>
                  <a:pt x="586" y="191"/>
                </a:lnTo>
                <a:lnTo>
                  <a:pt x="604" y="183"/>
                </a:lnTo>
                <a:lnTo>
                  <a:pt x="620" y="175"/>
                </a:lnTo>
                <a:lnTo>
                  <a:pt x="633" y="166"/>
                </a:lnTo>
                <a:lnTo>
                  <a:pt x="644" y="156"/>
                </a:lnTo>
                <a:lnTo>
                  <a:pt x="653" y="147"/>
                </a:lnTo>
                <a:lnTo>
                  <a:pt x="659" y="137"/>
                </a:lnTo>
                <a:lnTo>
                  <a:pt x="662" y="127"/>
                </a:lnTo>
                <a:lnTo>
                  <a:pt x="664"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Freeform 9"/>
          <p:cNvSpPr>
            <a:spLocks/>
          </p:cNvSpPr>
          <p:nvPr/>
        </p:nvSpPr>
        <p:spPr bwMode="auto">
          <a:xfrm>
            <a:off x="2005013" y="2082483"/>
            <a:ext cx="1057275" cy="369887"/>
          </a:xfrm>
          <a:custGeom>
            <a:avLst/>
            <a:gdLst>
              <a:gd name="T0" fmla="*/ 2147483646 w 666"/>
              <a:gd name="T1" fmla="*/ 2147483646 h 233"/>
              <a:gd name="T2" fmla="*/ 2147483646 w 666"/>
              <a:gd name="T3" fmla="*/ 2147483646 h 233"/>
              <a:gd name="T4" fmla="*/ 2147483646 w 666"/>
              <a:gd name="T5" fmla="*/ 2147483646 h 233"/>
              <a:gd name="T6" fmla="*/ 2147483646 w 666"/>
              <a:gd name="T7" fmla="*/ 2147483646 h 233"/>
              <a:gd name="T8" fmla="*/ 2147483646 w 666"/>
              <a:gd name="T9" fmla="*/ 2147483646 h 233"/>
              <a:gd name="T10" fmla="*/ 2147483646 w 666"/>
              <a:gd name="T11" fmla="*/ 2147483646 h 233"/>
              <a:gd name="T12" fmla="*/ 2147483646 w 666"/>
              <a:gd name="T13" fmla="*/ 2147483646 h 233"/>
              <a:gd name="T14" fmla="*/ 2147483646 w 666"/>
              <a:gd name="T15" fmla="*/ 2147483646 h 233"/>
              <a:gd name="T16" fmla="*/ 2147483646 w 666"/>
              <a:gd name="T17" fmla="*/ 0 h 233"/>
              <a:gd name="T18" fmla="*/ 2147483646 w 666"/>
              <a:gd name="T19" fmla="*/ 0 h 233"/>
              <a:gd name="T20" fmla="*/ 2147483646 w 666"/>
              <a:gd name="T21" fmla="*/ 2147483646 h 233"/>
              <a:gd name="T22" fmla="*/ 2147483646 w 666"/>
              <a:gd name="T23" fmla="*/ 2147483646 h 233"/>
              <a:gd name="T24" fmla="*/ 2147483646 w 666"/>
              <a:gd name="T25" fmla="*/ 2147483646 h 233"/>
              <a:gd name="T26" fmla="*/ 2147483646 w 666"/>
              <a:gd name="T27" fmla="*/ 2147483646 h 233"/>
              <a:gd name="T28" fmla="*/ 2147483646 w 666"/>
              <a:gd name="T29" fmla="*/ 2147483646 h 233"/>
              <a:gd name="T30" fmla="*/ 2147483646 w 666"/>
              <a:gd name="T31" fmla="*/ 2147483646 h 233"/>
              <a:gd name="T32" fmla="*/ 2147483646 w 666"/>
              <a:gd name="T33" fmla="*/ 2147483646 h 233"/>
              <a:gd name="T34" fmla="*/ 2147483646 w 666"/>
              <a:gd name="T35" fmla="*/ 2147483646 h 233"/>
              <a:gd name="T36" fmla="*/ 2147483646 w 666"/>
              <a:gd name="T37" fmla="*/ 2147483646 h 233"/>
              <a:gd name="T38" fmla="*/ 2147483646 w 666"/>
              <a:gd name="T39" fmla="*/ 2147483646 h 233"/>
              <a:gd name="T40" fmla="*/ 2147483646 w 666"/>
              <a:gd name="T41" fmla="*/ 2147483646 h 233"/>
              <a:gd name="T42" fmla="*/ 2147483646 w 666"/>
              <a:gd name="T43" fmla="*/ 2147483646 h 233"/>
              <a:gd name="T44" fmla="*/ 2147483646 w 666"/>
              <a:gd name="T45" fmla="*/ 2147483646 h 233"/>
              <a:gd name="T46" fmla="*/ 2147483646 w 666"/>
              <a:gd name="T47" fmla="*/ 2147483646 h 233"/>
              <a:gd name="T48" fmla="*/ 2147483646 w 666"/>
              <a:gd name="T49" fmla="*/ 2147483646 h 233"/>
              <a:gd name="T50" fmla="*/ 2147483646 w 666"/>
              <a:gd name="T51" fmla="*/ 2147483646 h 233"/>
              <a:gd name="T52" fmla="*/ 2147483646 w 666"/>
              <a:gd name="T53" fmla="*/ 2147483646 h 233"/>
              <a:gd name="T54" fmla="*/ 2147483646 w 666"/>
              <a:gd name="T55" fmla="*/ 2147483646 h 233"/>
              <a:gd name="T56" fmla="*/ 2147483646 w 666"/>
              <a:gd name="T57" fmla="*/ 2147483646 h 233"/>
              <a:gd name="T58" fmla="*/ 2147483646 w 666"/>
              <a:gd name="T59" fmla="*/ 2147483646 h 233"/>
              <a:gd name="T60" fmla="*/ 2147483646 w 666"/>
              <a:gd name="T61" fmla="*/ 2147483646 h 233"/>
              <a:gd name="T62" fmla="*/ 2147483646 w 666"/>
              <a:gd name="T63" fmla="*/ 2147483646 h 233"/>
              <a:gd name="T64" fmla="*/ 2147483646 w 666"/>
              <a:gd name="T65" fmla="*/ 2147483646 h 233"/>
              <a:gd name="T66" fmla="*/ 2147483646 w 666"/>
              <a:gd name="T67" fmla="*/ 2147483646 h 233"/>
              <a:gd name="T68" fmla="*/ 2147483646 w 666"/>
              <a:gd name="T69" fmla="*/ 2147483646 h 233"/>
              <a:gd name="T70" fmla="*/ 2147483646 w 666"/>
              <a:gd name="T71" fmla="*/ 2147483646 h 2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6"/>
              <a:gd name="T109" fmla="*/ 0 h 233"/>
              <a:gd name="T110" fmla="*/ 666 w 666"/>
              <a:gd name="T111" fmla="*/ 233 h 2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Freeform 10"/>
          <p:cNvSpPr>
            <a:spLocks/>
          </p:cNvSpPr>
          <p:nvPr/>
        </p:nvSpPr>
        <p:spPr bwMode="auto">
          <a:xfrm>
            <a:off x="4114800" y="4589145"/>
            <a:ext cx="1055688" cy="369888"/>
          </a:xfrm>
          <a:custGeom>
            <a:avLst/>
            <a:gdLst>
              <a:gd name="T0" fmla="*/ 2147483646 w 665"/>
              <a:gd name="T1" fmla="*/ 2147483646 h 233"/>
              <a:gd name="T2" fmla="*/ 2147483646 w 665"/>
              <a:gd name="T3" fmla="*/ 2147483646 h 233"/>
              <a:gd name="T4" fmla="*/ 2147483646 w 665"/>
              <a:gd name="T5" fmla="*/ 2147483646 h 233"/>
              <a:gd name="T6" fmla="*/ 2147483646 w 665"/>
              <a:gd name="T7" fmla="*/ 2147483646 h 233"/>
              <a:gd name="T8" fmla="*/ 2147483646 w 665"/>
              <a:gd name="T9" fmla="*/ 2147483646 h 233"/>
              <a:gd name="T10" fmla="*/ 2147483646 w 665"/>
              <a:gd name="T11" fmla="*/ 2147483646 h 233"/>
              <a:gd name="T12" fmla="*/ 2147483646 w 665"/>
              <a:gd name="T13" fmla="*/ 2147483646 h 233"/>
              <a:gd name="T14" fmla="*/ 2147483646 w 665"/>
              <a:gd name="T15" fmla="*/ 2147483646 h 233"/>
              <a:gd name="T16" fmla="*/ 2147483646 w 665"/>
              <a:gd name="T17" fmla="*/ 2147483646 h 233"/>
              <a:gd name="T18" fmla="*/ 2147483646 w 665"/>
              <a:gd name="T19" fmla="*/ 2147483646 h 233"/>
              <a:gd name="T20" fmla="*/ 2147483646 w 665"/>
              <a:gd name="T21" fmla="*/ 2147483646 h 233"/>
              <a:gd name="T22" fmla="*/ 2147483646 w 665"/>
              <a:gd name="T23" fmla="*/ 2147483646 h 233"/>
              <a:gd name="T24" fmla="*/ 2147483646 w 665"/>
              <a:gd name="T25" fmla="*/ 2147483646 h 233"/>
              <a:gd name="T26" fmla="*/ 2147483646 w 665"/>
              <a:gd name="T27" fmla="*/ 2147483646 h 233"/>
              <a:gd name="T28" fmla="*/ 2147483646 w 665"/>
              <a:gd name="T29" fmla="*/ 2147483646 h 233"/>
              <a:gd name="T30" fmla="*/ 2147483646 w 665"/>
              <a:gd name="T31" fmla="*/ 2147483646 h 233"/>
              <a:gd name="T32" fmla="*/ 2147483646 w 665"/>
              <a:gd name="T33" fmla="*/ 2147483646 h 233"/>
              <a:gd name="T34" fmla="*/ 2147483646 w 665"/>
              <a:gd name="T35" fmla="*/ 2147483646 h 233"/>
              <a:gd name="T36" fmla="*/ 2147483646 w 665"/>
              <a:gd name="T37" fmla="*/ 2147483646 h 233"/>
              <a:gd name="T38" fmla="*/ 2147483646 w 665"/>
              <a:gd name="T39" fmla="*/ 2147483646 h 233"/>
              <a:gd name="T40" fmla="*/ 2147483646 w 665"/>
              <a:gd name="T41" fmla="*/ 2147483646 h 233"/>
              <a:gd name="T42" fmla="*/ 2147483646 w 665"/>
              <a:gd name="T43" fmla="*/ 2147483646 h 233"/>
              <a:gd name="T44" fmla="*/ 2147483646 w 665"/>
              <a:gd name="T45" fmla="*/ 2147483646 h 233"/>
              <a:gd name="T46" fmla="*/ 2147483646 w 665"/>
              <a:gd name="T47" fmla="*/ 2147483646 h 233"/>
              <a:gd name="T48" fmla="*/ 2147483646 w 665"/>
              <a:gd name="T49" fmla="*/ 2147483646 h 233"/>
              <a:gd name="T50" fmla="*/ 2147483646 w 665"/>
              <a:gd name="T51" fmla="*/ 2147483646 h 233"/>
              <a:gd name="T52" fmla="*/ 2147483646 w 665"/>
              <a:gd name="T53" fmla="*/ 0 h 233"/>
              <a:gd name="T54" fmla="*/ 2147483646 w 665"/>
              <a:gd name="T55" fmla="*/ 0 h 233"/>
              <a:gd name="T56" fmla="*/ 2147483646 w 665"/>
              <a:gd name="T57" fmla="*/ 2147483646 h 233"/>
              <a:gd name="T58" fmla="*/ 2147483646 w 665"/>
              <a:gd name="T59" fmla="*/ 2147483646 h 233"/>
              <a:gd name="T60" fmla="*/ 2147483646 w 665"/>
              <a:gd name="T61" fmla="*/ 2147483646 h 233"/>
              <a:gd name="T62" fmla="*/ 2147483646 w 665"/>
              <a:gd name="T63" fmla="*/ 2147483646 h 233"/>
              <a:gd name="T64" fmla="*/ 2147483646 w 665"/>
              <a:gd name="T65" fmla="*/ 2147483646 h 233"/>
              <a:gd name="T66" fmla="*/ 2147483646 w 665"/>
              <a:gd name="T67" fmla="*/ 2147483646 h 233"/>
              <a:gd name="T68" fmla="*/ 2147483646 w 665"/>
              <a:gd name="T69" fmla="*/ 2147483646 h 233"/>
              <a:gd name="T70" fmla="*/ 2147483646 w 665"/>
              <a:gd name="T71" fmla="*/ 2147483646 h 2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3"/>
              <a:gd name="T110" fmla="*/ 665 w 665"/>
              <a:gd name="T111" fmla="*/ 233 h 2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3">
                <a:moveTo>
                  <a:pt x="0" y="116"/>
                </a:moveTo>
                <a:lnTo>
                  <a:pt x="1" y="126"/>
                </a:lnTo>
                <a:lnTo>
                  <a:pt x="4" y="136"/>
                </a:lnTo>
                <a:lnTo>
                  <a:pt x="12" y="146"/>
                </a:lnTo>
                <a:lnTo>
                  <a:pt x="20" y="156"/>
                </a:lnTo>
                <a:lnTo>
                  <a:pt x="31" y="165"/>
                </a:lnTo>
                <a:lnTo>
                  <a:pt x="44" y="174"/>
                </a:lnTo>
                <a:lnTo>
                  <a:pt x="60" y="183"/>
                </a:lnTo>
                <a:lnTo>
                  <a:pt x="77" y="191"/>
                </a:lnTo>
                <a:lnTo>
                  <a:pt x="96" y="198"/>
                </a:lnTo>
                <a:lnTo>
                  <a:pt x="118" y="205"/>
                </a:lnTo>
                <a:lnTo>
                  <a:pt x="141" y="211"/>
                </a:lnTo>
                <a:lnTo>
                  <a:pt x="167" y="217"/>
                </a:lnTo>
                <a:lnTo>
                  <a:pt x="192" y="221"/>
                </a:lnTo>
                <a:lnTo>
                  <a:pt x="219" y="225"/>
                </a:lnTo>
                <a:lnTo>
                  <a:pt x="245" y="228"/>
                </a:lnTo>
                <a:lnTo>
                  <a:pt x="275" y="231"/>
                </a:lnTo>
                <a:lnTo>
                  <a:pt x="302" y="232"/>
                </a:lnTo>
                <a:lnTo>
                  <a:pt x="333" y="232"/>
                </a:lnTo>
                <a:lnTo>
                  <a:pt x="361" y="232"/>
                </a:lnTo>
                <a:lnTo>
                  <a:pt x="390" y="231"/>
                </a:lnTo>
                <a:lnTo>
                  <a:pt x="418" y="228"/>
                </a:lnTo>
                <a:lnTo>
                  <a:pt x="445" y="225"/>
                </a:lnTo>
                <a:lnTo>
                  <a:pt x="472" y="221"/>
                </a:lnTo>
                <a:lnTo>
                  <a:pt x="499" y="217"/>
                </a:lnTo>
                <a:lnTo>
                  <a:pt x="523" y="211"/>
                </a:lnTo>
                <a:lnTo>
                  <a:pt x="546" y="205"/>
                </a:lnTo>
                <a:lnTo>
                  <a:pt x="567" y="198"/>
                </a:lnTo>
                <a:lnTo>
                  <a:pt x="587" y="191"/>
                </a:lnTo>
                <a:lnTo>
                  <a:pt x="604" y="183"/>
                </a:lnTo>
                <a:lnTo>
                  <a:pt x="620" y="174"/>
                </a:lnTo>
                <a:lnTo>
                  <a:pt x="633" y="165"/>
                </a:lnTo>
                <a:lnTo>
                  <a:pt x="644" y="156"/>
                </a:lnTo>
                <a:lnTo>
                  <a:pt x="653" y="146"/>
                </a:lnTo>
                <a:lnTo>
                  <a:pt x="659" y="136"/>
                </a:lnTo>
                <a:lnTo>
                  <a:pt x="664" y="126"/>
                </a:lnTo>
                <a:lnTo>
                  <a:pt x="664" y="116"/>
                </a:lnTo>
                <a:lnTo>
                  <a:pt x="664" y="106"/>
                </a:lnTo>
                <a:lnTo>
                  <a:pt x="659" y="96"/>
                </a:lnTo>
                <a:lnTo>
                  <a:pt x="653" y="86"/>
                </a:lnTo>
                <a:lnTo>
                  <a:pt x="644" y="76"/>
                </a:lnTo>
                <a:lnTo>
                  <a:pt x="633" y="67"/>
                </a:lnTo>
                <a:lnTo>
                  <a:pt x="619" y="58"/>
                </a:lnTo>
                <a:lnTo>
                  <a:pt x="604" y="49"/>
                </a:lnTo>
                <a:lnTo>
                  <a:pt x="587" y="41"/>
                </a:lnTo>
                <a:lnTo>
                  <a:pt x="567" y="34"/>
                </a:lnTo>
                <a:lnTo>
                  <a:pt x="546" y="27"/>
                </a:lnTo>
                <a:lnTo>
                  <a:pt x="523" y="21"/>
                </a:lnTo>
                <a:lnTo>
                  <a:pt x="498" y="15"/>
                </a:lnTo>
                <a:lnTo>
                  <a:pt x="472" y="11"/>
                </a:lnTo>
                <a:lnTo>
                  <a:pt x="445" y="7"/>
                </a:lnTo>
                <a:lnTo>
                  <a:pt x="418" y="4"/>
                </a:lnTo>
                <a:lnTo>
                  <a:pt x="390" y="2"/>
                </a:lnTo>
                <a:lnTo>
                  <a:pt x="361" y="0"/>
                </a:lnTo>
                <a:lnTo>
                  <a:pt x="332" y="0"/>
                </a:lnTo>
                <a:lnTo>
                  <a:pt x="302" y="0"/>
                </a:lnTo>
                <a:lnTo>
                  <a:pt x="275" y="2"/>
                </a:lnTo>
                <a:lnTo>
                  <a:pt x="245" y="4"/>
                </a:lnTo>
                <a:lnTo>
                  <a:pt x="219" y="7"/>
                </a:lnTo>
                <a:lnTo>
                  <a:pt x="192" y="11"/>
                </a:lnTo>
                <a:lnTo>
                  <a:pt x="166" y="15"/>
                </a:lnTo>
                <a:lnTo>
                  <a:pt x="141" y="21"/>
                </a:lnTo>
                <a:lnTo>
                  <a:pt x="118" y="27"/>
                </a:lnTo>
                <a:lnTo>
                  <a:pt x="96" y="34"/>
                </a:lnTo>
                <a:lnTo>
                  <a:pt x="77" y="42"/>
                </a:lnTo>
                <a:lnTo>
                  <a:pt x="60" y="50"/>
                </a:lnTo>
                <a:lnTo>
                  <a:pt x="44" y="58"/>
                </a:lnTo>
                <a:lnTo>
                  <a:pt x="31" y="67"/>
                </a:lnTo>
                <a:lnTo>
                  <a:pt x="20" y="77"/>
                </a:lnTo>
                <a:lnTo>
                  <a:pt x="12" y="86"/>
                </a:lnTo>
                <a:lnTo>
                  <a:pt x="4" y="96"/>
                </a:lnTo>
                <a:lnTo>
                  <a:pt x="1" y="106"/>
                </a:lnTo>
                <a:lnTo>
                  <a:pt x="0"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Freeform 11"/>
          <p:cNvSpPr>
            <a:spLocks/>
          </p:cNvSpPr>
          <p:nvPr/>
        </p:nvSpPr>
        <p:spPr bwMode="auto">
          <a:xfrm>
            <a:off x="4114800" y="1874520"/>
            <a:ext cx="1055688" cy="371475"/>
          </a:xfrm>
          <a:custGeom>
            <a:avLst/>
            <a:gdLst>
              <a:gd name="T0" fmla="*/ 2147483646 w 665"/>
              <a:gd name="T1" fmla="*/ 2147483646 h 234"/>
              <a:gd name="T2" fmla="*/ 2147483646 w 665"/>
              <a:gd name="T3" fmla="*/ 2147483646 h 234"/>
              <a:gd name="T4" fmla="*/ 2147483646 w 665"/>
              <a:gd name="T5" fmla="*/ 2147483646 h 234"/>
              <a:gd name="T6" fmla="*/ 2147483646 w 665"/>
              <a:gd name="T7" fmla="*/ 2147483646 h 234"/>
              <a:gd name="T8" fmla="*/ 2147483646 w 665"/>
              <a:gd name="T9" fmla="*/ 2147483646 h 234"/>
              <a:gd name="T10" fmla="*/ 2147483646 w 665"/>
              <a:gd name="T11" fmla="*/ 2147483646 h 234"/>
              <a:gd name="T12" fmla="*/ 2147483646 w 665"/>
              <a:gd name="T13" fmla="*/ 2147483646 h 234"/>
              <a:gd name="T14" fmla="*/ 2147483646 w 665"/>
              <a:gd name="T15" fmla="*/ 2147483646 h 234"/>
              <a:gd name="T16" fmla="*/ 2147483646 w 665"/>
              <a:gd name="T17" fmla="*/ 2147483646 h 234"/>
              <a:gd name="T18" fmla="*/ 2147483646 w 665"/>
              <a:gd name="T19" fmla="*/ 2147483646 h 234"/>
              <a:gd name="T20" fmla="*/ 2147483646 w 665"/>
              <a:gd name="T21" fmla="*/ 2147483646 h 234"/>
              <a:gd name="T22" fmla="*/ 2147483646 w 665"/>
              <a:gd name="T23" fmla="*/ 2147483646 h 234"/>
              <a:gd name="T24" fmla="*/ 2147483646 w 665"/>
              <a:gd name="T25" fmla="*/ 2147483646 h 234"/>
              <a:gd name="T26" fmla="*/ 2147483646 w 665"/>
              <a:gd name="T27" fmla="*/ 2147483646 h 234"/>
              <a:gd name="T28" fmla="*/ 2147483646 w 665"/>
              <a:gd name="T29" fmla="*/ 2147483646 h 234"/>
              <a:gd name="T30" fmla="*/ 2147483646 w 665"/>
              <a:gd name="T31" fmla="*/ 2147483646 h 234"/>
              <a:gd name="T32" fmla="*/ 2147483646 w 665"/>
              <a:gd name="T33" fmla="*/ 2147483646 h 234"/>
              <a:gd name="T34" fmla="*/ 2147483646 w 665"/>
              <a:gd name="T35" fmla="*/ 2147483646 h 234"/>
              <a:gd name="T36" fmla="*/ 2147483646 w 665"/>
              <a:gd name="T37" fmla="*/ 2147483646 h 234"/>
              <a:gd name="T38" fmla="*/ 2147483646 w 665"/>
              <a:gd name="T39" fmla="*/ 2147483646 h 234"/>
              <a:gd name="T40" fmla="*/ 2147483646 w 665"/>
              <a:gd name="T41" fmla="*/ 2147483646 h 234"/>
              <a:gd name="T42" fmla="*/ 2147483646 w 665"/>
              <a:gd name="T43" fmla="*/ 2147483646 h 234"/>
              <a:gd name="T44" fmla="*/ 2147483646 w 665"/>
              <a:gd name="T45" fmla="*/ 2147483646 h 234"/>
              <a:gd name="T46" fmla="*/ 2147483646 w 665"/>
              <a:gd name="T47" fmla="*/ 2147483646 h 234"/>
              <a:gd name="T48" fmla="*/ 2147483646 w 665"/>
              <a:gd name="T49" fmla="*/ 2147483646 h 234"/>
              <a:gd name="T50" fmla="*/ 2147483646 w 665"/>
              <a:gd name="T51" fmla="*/ 2147483646 h 234"/>
              <a:gd name="T52" fmla="*/ 2147483646 w 665"/>
              <a:gd name="T53" fmla="*/ 2147483646 h 234"/>
              <a:gd name="T54" fmla="*/ 2147483646 w 665"/>
              <a:gd name="T55" fmla="*/ 2147483646 h 234"/>
              <a:gd name="T56" fmla="*/ 2147483646 w 665"/>
              <a:gd name="T57" fmla="*/ 2147483646 h 234"/>
              <a:gd name="T58" fmla="*/ 2147483646 w 665"/>
              <a:gd name="T59" fmla="*/ 2147483646 h 234"/>
              <a:gd name="T60" fmla="*/ 2147483646 w 665"/>
              <a:gd name="T61" fmla="*/ 2147483646 h 234"/>
              <a:gd name="T62" fmla="*/ 2147483646 w 665"/>
              <a:gd name="T63" fmla="*/ 2147483646 h 234"/>
              <a:gd name="T64" fmla="*/ 2147483646 w 665"/>
              <a:gd name="T65" fmla="*/ 2147483646 h 234"/>
              <a:gd name="T66" fmla="*/ 2147483646 w 665"/>
              <a:gd name="T67" fmla="*/ 2147483646 h 234"/>
              <a:gd name="T68" fmla="*/ 2147483646 w 665"/>
              <a:gd name="T69" fmla="*/ 2147483646 h 234"/>
              <a:gd name="T70" fmla="*/ 2147483646 w 665"/>
              <a:gd name="T71" fmla="*/ 2147483646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0" y="117"/>
                </a:moveTo>
                <a:lnTo>
                  <a:pt x="1" y="127"/>
                </a:lnTo>
                <a:lnTo>
                  <a:pt x="4" y="137"/>
                </a:lnTo>
                <a:lnTo>
                  <a:pt x="12" y="147"/>
                </a:lnTo>
                <a:lnTo>
                  <a:pt x="20" y="157"/>
                </a:lnTo>
                <a:lnTo>
                  <a:pt x="31" y="166"/>
                </a:lnTo>
                <a:lnTo>
                  <a:pt x="44" y="175"/>
                </a:lnTo>
                <a:lnTo>
                  <a:pt x="60" y="183"/>
                </a:lnTo>
                <a:lnTo>
                  <a:pt x="77" y="191"/>
                </a:lnTo>
                <a:lnTo>
                  <a:pt x="96" y="199"/>
                </a:lnTo>
                <a:lnTo>
                  <a:pt x="118" y="206"/>
                </a:lnTo>
                <a:lnTo>
                  <a:pt x="141" y="212"/>
                </a:lnTo>
                <a:lnTo>
                  <a:pt x="167" y="217"/>
                </a:lnTo>
                <a:lnTo>
                  <a:pt x="192" y="222"/>
                </a:lnTo>
                <a:lnTo>
                  <a:pt x="219" y="226"/>
                </a:lnTo>
                <a:lnTo>
                  <a:pt x="245" y="229"/>
                </a:lnTo>
                <a:lnTo>
                  <a:pt x="275" y="231"/>
                </a:lnTo>
                <a:lnTo>
                  <a:pt x="302" y="232"/>
                </a:lnTo>
                <a:lnTo>
                  <a:pt x="333" y="233"/>
                </a:lnTo>
                <a:lnTo>
                  <a:pt x="361" y="232"/>
                </a:lnTo>
                <a:lnTo>
                  <a:pt x="390" y="231"/>
                </a:lnTo>
                <a:lnTo>
                  <a:pt x="418" y="229"/>
                </a:lnTo>
                <a:lnTo>
                  <a:pt x="445" y="226"/>
                </a:lnTo>
                <a:lnTo>
                  <a:pt x="472" y="222"/>
                </a:lnTo>
                <a:lnTo>
                  <a:pt x="499" y="217"/>
                </a:lnTo>
                <a:lnTo>
                  <a:pt x="523" y="212"/>
                </a:lnTo>
                <a:lnTo>
                  <a:pt x="546" y="206"/>
                </a:lnTo>
                <a:lnTo>
                  <a:pt x="567" y="199"/>
                </a:lnTo>
                <a:lnTo>
                  <a:pt x="587" y="191"/>
                </a:lnTo>
                <a:lnTo>
                  <a:pt x="604" y="183"/>
                </a:lnTo>
                <a:lnTo>
                  <a:pt x="620" y="175"/>
                </a:lnTo>
                <a:lnTo>
                  <a:pt x="633" y="166"/>
                </a:lnTo>
                <a:lnTo>
                  <a:pt x="644" y="157"/>
                </a:lnTo>
                <a:lnTo>
                  <a:pt x="653" y="147"/>
                </a:lnTo>
                <a:lnTo>
                  <a:pt x="659" y="137"/>
                </a:lnTo>
                <a:lnTo>
                  <a:pt x="664" y="127"/>
                </a:lnTo>
                <a:lnTo>
                  <a:pt x="664" y="117"/>
                </a:lnTo>
                <a:lnTo>
                  <a:pt x="664" y="106"/>
                </a:lnTo>
                <a:lnTo>
                  <a:pt x="659" y="97"/>
                </a:lnTo>
                <a:lnTo>
                  <a:pt x="653" y="87"/>
                </a:lnTo>
                <a:lnTo>
                  <a:pt x="644" y="77"/>
                </a:lnTo>
                <a:lnTo>
                  <a:pt x="633" y="68"/>
                </a:lnTo>
                <a:lnTo>
                  <a:pt x="619" y="59"/>
                </a:lnTo>
                <a:lnTo>
                  <a:pt x="604" y="50"/>
                </a:lnTo>
                <a:lnTo>
                  <a:pt x="587" y="42"/>
                </a:lnTo>
                <a:lnTo>
                  <a:pt x="567" y="34"/>
                </a:lnTo>
                <a:lnTo>
                  <a:pt x="546" y="28"/>
                </a:lnTo>
                <a:lnTo>
                  <a:pt x="523" y="21"/>
                </a:lnTo>
                <a:lnTo>
                  <a:pt x="498" y="16"/>
                </a:lnTo>
                <a:lnTo>
                  <a:pt x="472" y="12"/>
                </a:lnTo>
                <a:lnTo>
                  <a:pt x="445" y="7"/>
                </a:lnTo>
                <a:lnTo>
                  <a:pt x="418" y="5"/>
                </a:lnTo>
                <a:lnTo>
                  <a:pt x="390" y="3"/>
                </a:lnTo>
                <a:lnTo>
                  <a:pt x="361" y="1"/>
                </a:lnTo>
                <a:lnTo>
                  <a:pt x="332" y="0"/>
                </a:lnTo>
                <a:lnTo>
                  <a:pt x="302" y="1"/>
                </a:lnTo>
                <a:lnTo>
                  <a:pt x="275" y="3"/>
                </a:lnTo>
                <a:lnTo>
                  <a:pt x="245" y="5"/>
                </a:lnTo>
                <a:lnTo>
                  <a:pt x="219" y="8"/>
                </a:lnTo>
                <a:lnTo>
                  <a:pt x="192" y="12"/>
                </a:lnTo>
                <a:lnTo>
                  <a:pt x="166" y="16"/>
                </a:lnTo>
                <a:lnTo>
                  <a:pt x="141" y="22"/>
                </a:lnTo>
                <a:lnTo>
                  <a:pt x="118" y="28"/>
                </a:lnTo>
                <a:lnTo>
                  <a:pt x="96" y="35"/>
                </a:lnTo>
                <a:lnTo>
                  <a:pt x="77" y="42"/>
                </a:lnTo>
                <a:lnTo>
                  <a:pt x="60" y="50"/>
                </a:lnTo>
                <a:lnTo>
                  <a:pt x="44" y="59"/>
                </a:lnTo>
                <a:lnTo>
                  <a:pt x="31" y="68"/>
                </a:lnTo>
                <a:lnTo>
                  <a:pt x="20" y="77"/>
                </a:lnTo>
                <a:lnTo>
                  <a:pt x="12" y="87"/>
                </a:lnTo>
                <a:lnTo>
                  <a:pt x="4" y="97"/>
                </a:lnTo>
                <a:lnTo>
                  <a:pt x="1" y="107"/>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Freeform 12"/>
          <p:cNvSpPr>
            <a:spLocks/>
          </p:cNvSpPr>
          <p:nvPr/>
        </p:nvSpPr>
        <p:spPr bwMode="auto">
          <a:xfrm>
            <a:off x="2995613" y="2352358"/>
            <a:ext cx="1055687" cy="371475"/>
          </a:xfrm>
          <a:custGeom>
            <a:avLst/>
            <a:gdLst>
              <a:gd name="T0" fmla="*/ 2147483646 w 665"/>
              <a:gd name="T1" fmla="*/ 2147483646 h 234"/>
              <a:gd name="T2" fmla="*/ 2147483646 w 665"/>
              <a:gd name="T3" fmla="*/ 2147483646 h 234"/>
              <a:gd name="T4" fmla="*/ 2147483646 w 665"/>
              <a:gd name="T5" fmla="*/ 2147483646 h 234"/>
              <a:gd name="T6" fmla="*/ 2147483646 w 665"/>
              <a:gd name="T7" fmla="*/ 2147483646 h 234"/>
              <a:gd name="T8" fmla="*/ 2147483646 w 665"/>
              <a:gd name="T9" fmla="*/ 2147483646 h 234"/>
              <a:gd name="T10" fmla="*/ 2147483646 w 665"/>
              <a:gd name="T11" fmla="*/ 2147483646 h 234"/>
              <a:gd name="T12" fmla="*/ 2147483646 w 665"/>
              <a:gd name="T13" fmla="*/ 2147483646 h 234"/>
              <a:gd name="T14" fmla="*/ 2147483646 w 665"/>
              <a:gd name="T15" fmla="*/ 2147483646 h 234"/>
              <a:gd name="T16" fmla="*/ 2147483646 w 665"/>
              <a:gd name="T17" fmla="*/ 2147483646 h 234"/>
              <a:gd name="T18" fmla="*/ 2147483646 w 665"/>
              <a:gd name="T19" fmla="*/ 2147483646 h 234"/>
              <a:gd name="T20" fmla="*/ 2147483646 w 665"/>
              <a:gd name="T21" fmla="*/ 2147483646 h 234"/>
              <a:gd name="T22" fmla="*/ 2147483646 w 665"/>
              <a:gd name="T23" fmla="*/ 2147483646 h 234"/>
              <a:gd name="T24" fmla="*/ 2147483646 w 665"/>
              <a:gd name="T25" fmla="*/ 2147483646 h 234"/>
              <a:gd name="T26" fmla="*/ 2147483646 w 665"/>
              <a:gd name="T27" fmla="*/ 2147483646 h 234"/>
              <a:gd name="T28" fmla="*/ 2147483646 w 665"/>
              <a:gd name="T29" fmla="*/ 2147483646 h 234"/>
              <a:gd name="T30" fmla="*/ 2147483646 w 665"/>
              <a:gd name="T31" fmla="*/ 2147483646 h 234"/>
              <a:gd name="T32" fmla="*/ 2147483646 w 665"/>
              <a:gd name="T33" fmla="*/ 2147483646 h 234"/>
              <a:gd name="T34" fmla="*/ 2147483646 w 665"/>
              <a:gd name="T35" fmla="*/ 2147483646 h 234"/>
              <a:gd name="T36" fmla="*/ 2147483646 w 665"/>
              <a:gd name="T37" fmla="*/ 2147483646 h 234"/>
              <a:gd name="T38" fmla="*/ 2147483646 w 665"/>
              <a:gd name="T39" fmla="*/ 2147483646 h 234"/>
              <a:gd name="T40" fmla="*/ 2147483646 w 665"/>
              <a:gd name="T41" fmla="*/ 2147483646 h 234"/>
              <a:gd name="T42" fmla="*/ 2147483646 w 665"/>
              <a:gd name="T43" fmla="*/ 2147483646 h 234"/>
              <a:gd name="T44" fmla="*/ 2147483646 w 665"/>
              <a:gd name="T45" fmla="*/ 2147483646 h 234"/>
              <a:gd name="T46" fmla="*/ 2147483646 w 665"/>
              <a:gd name="T47" fmla="*/ 2147483646 h 234"/>
              <a:gd name="T48" fmla="*/ 2147483646 w 665"/>
              <a:gd name="T49" fmla="*/ 2147483646 h 234"/>
              <a:gd name="T50" fmla="*/ 2147483646 w 665"/>
              <a:gd name="T51" fmla="*/ 2147483646 h 234"/>
              <a:gd name="T52" fmla="*/ 2147483646 w 665"/>
              <a:gd name="T53" fmla="*/ 2147483646 h 234"/>
              <a:gd name="T54" fmla="*/ 2147483646 w 665"/>
              <a:gd name="T55" fmla="*/ 2147483646 h 234"/>
              <a:gd name="T56" fmla="*/ 2147483646 w 665"/>
              <a:gd name="T57" fmla="*/ 2147483646 h 234"/>
              <a:gd name="T58" fmla="*/ 2147483646 w 665"/>
              <a:gd name="T59" fmla="*/ 2147483646 h 234"/>
              <a:gd name="T60" fmla="*/ 2147483646 w 665"/>
              <a:gd name="T61" fmla="*/ 2147483646 h 234"/>
              <a:gd name="T62" fmla="*/ 2147483646 w 665"/>
              <a:gd name="T63" fmla="*/ 2147483646 h 234"/>
              <a:gd name="T64" fmla="*/ 2147483646 w 665"/>
              <a:gd name="T65" fmla="*/ 2147483646 h 234"/>
              <a:gd name="T66" fmla="*/ 2147483646 w 665"/>
              <a:gd name="T67" fmla="*/ 2147483646 h 234"/>
              <a:gd name="T68" fmla="*/ 2147483646 w 665"/>
              <a:gd name="T69" fmla="*/ 2147483646 h 234"/>
              <a:gd name="T70" fmla="*/ 2147483646 w 665"/>
              <a:gd name="T71" fmla="*/ 2147483646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0" y="117"/>
                </a:moveTo>
                <a:lnTo>
                  <a:pt x="1" y="127"/>
                </a:lnTo>
                <a:lnTo>
                  <a:pt x="4" y="137"/>
                </a:lnTo>
                <a:lnTo>
                  <a:pt x="10" y="147"/>
                </a:lnTo>
                <a:lnTo>
                  <a:pt x="19" y="156"/>
                </a:lnTo>
                <a:lnTo>
                  <a:pt x="31" y="166"/>
                </a:lnTo>
                <a:lnTo>
                  <a:pt x="43" y="175"/>
                </a:lnTo>
                <a:lnTo>
                  <a:pt x="59" y="183"/>
                </a:lnTo>
                <a:lnTo>
                  <a:pt x="77" y="191"/>
                </a:lnTo>
                <a:lnTo>
                  <a:pt x="96" y="199"/>
                </a:lnTo>
                <a:lnTo>
                  <a:pt x="118" y="206"/>
                </a:lnTo>
                <a:lnTo>
                  <a:pt x="141" y="212"/>
                </a:lnTo>
                <a:lnTo>
                  <a:pt x="166" y="217"/>
                </a:lnTo>
                <a:lnTo>
                  <a:pt x="191" y="222"/>
                </a:lnTo>
                <a:lnTo>
                  <a:pt x="218" y="226"/>
                </a:lnTo>
                <a:lnTo>
                  <a:pt x="245" y="229"/>
                </a:lnTo>
                <a:lnTo>
                  <a:pt x="273" y="231"/>
                </a:lnTo>
                <a:lnTo>
                  <a:pt x="302" y="232"/>
                </a:lnTo>
                <a:lnTo>
                  <a:pt x="332" y="233"/>
                </a:lnTo>
                <a:lnTo>
                  <a:pt x="361" y="232"/>
                </a:lnTo>
                <a:lnTo>
                  <a:pt x="388" y="231"/>
                </a:lnTo>
                <a:lnTo>
                  <a:pt x="418" y="229"/>
                </a:lnTo>
                <a:lnTo>
                  <a:pt x="445" y="226"/>
                </a:lnTo>
                <a:lnTo>
                  <a:pt x="472" y="222"/>
                </a:lnTo>
                <a:lnTo>
                  <a:pt x="498" y="217"/>
                </a:lnTo>
                <a:lnTo>
                  <a:pt x="522" y="212"/>
                </a:lnTo>
                <a:lnTo>
                  <a:pt x="545" y="205"/>
                </a:lnTo>
                <a:lnTo>
                  <a:pt x="565" y="199"/>
                </a:lnTo>
                <a:lnTo>
                  <a:pt x="586" y="191"/>
                </a:lnTo>
                <a:lnTo>
                  <a:pt x="603" y="183"/>
                </a:lnTo>
                <a:lnTo>
                  <a:pt x="619" y="175"/>
                </a:lnTo>
                <a:lnTo>
                  <a:pt x="632" y="166"/>
                </a:lnTo>
                <a:lnTo>
                  <a:pt x="643" y="156"/>
                </a:lnTo>
                <a:lnTo>
                  <a:pt x="653" y="147"/>
                </a:lnTo>
                <a:lnTo>
                  <a:pt x="659" y="137"/>
                </a:lnTo>
                <a:lnTo>
                  <a:pt x="662" y="127"/>
                </a:lnTo>
                <a:lnTo>
                  <a:pt x="664" y="117"/>
                </a:lnTo>
                <a:lnTo>
                  <a:pt x="662" y="106"/>
                </a:lnTo>
                <a:lnTo>
                  <a:pt x="659" y="96"/>
                </a:lnTo>
                <a:lnTo>
                  <a:pt x="653" y="86"/>
                </a:lnTo>
                <a:lnTo>
                  <a:pt x="643" y="77"/>
                </a:lnTo>
                <a:lnTo>
                  <a:pt x="632" y="68"/>
                </a:lnTo>
                <a:lnTo>
                  <a:pt x="619" y="58"/>
                </a:lnTo>
                <a:lnTo>
                  <a:pt x="603" y="50"/>
                </a:lnTo>
                <a:lnTo>
                  <a:pt x="586" y="42"/>
                </a:lnTo>
                <a:lnTo>
                  <a:pt x="565" y="34"/>
                </a:lnTo>
                <a:lnTo>
                  <a:pt x="545" y="28"/>
                </a:lnTo>
                <a:lnTo>
                  <a:pt x="522" y="21"/>
                </a:lnTo>
                <a:lnTo>
                  <a:pt x="498" y="16"/>
                </a:lnTo>
                <a:lnTo>
                  <a:pt x="472" y="11"/>
                </a:lnTo>
                <a:lnTo>
                  <a:pt x="445" y="7"/>
                </a:lnTo>
                <a:lnTo>
                  <a:pt x="416" y="5"/>
                </a:lnTo>
                <a:lnTo>
                  <a:pt x="388" y="2"/>
                </a:lnTo>
                <a:lnTo>
                  <a:pt x="361" y="1"/>
                </a:lnTo>
                <a:lnTo>
                  <a:pt x="332" y="0"/>
                </a:lnTo>
                <a:lnTo>
                  <a:pt x="302" y="1"/>
                </a:lnTo>
                <a:lnTo>
                  <a:pt x="273" y="2"/>
                </a:lnTo>
                <a:lnTo>
                  <a:pt x="245" y="5"/>
                </a:lnTo>
                <a:lnTo>
                  <a:pt x="218" y="7"/>
                </a:lnTo>
                <a:lnTo>
                  <a:pt x="191" y="12"/>
                </a:lnTo>
                <a:lnTo>
                  <a:pt x="166" y="16"/>
                </a:lnTo>
                <a:lnTo>
                  <a:pt x="141" y="21"/>
                </a:lnTo>
                <a:lnTo>
                  <a:pt x="117" y="28"/>
                </a:lnTo>
                <a:lnTo>
                  <a:pt x="96" y="35"/>
                </a:lnTo>
                <a:lnTo>
                  <a:pt x="77" y="42"/>
                </a:lnTo>
                <a:lnTo>
                  <a:pt x="59" y="50"/>
                </a:lnTo>
                <a:lnTo>
                  <a:pt x="43" y="58"/>
                </a:lnTo>
                <a:lnTo>
                  <a:pt x="31" y="68"/>
                </a:lnTo>
                <a:lnTo>
                  <a:pt x="19" y="77"/>
                </a:lnTo>
                <a:lnTo>
                  <a:pt x="10" y="86"/>
                </a:lnTo>
                <a:lnTo>
                  <a:pt x="4" y="97"/>
                </a:lnTo>
                <a:lnTo>
                  <a:pt x="1" y="107"/>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Freeform 13"/>
          <p:cNvSpPr>
            <a:spLocks/>
          </p:cNvSpPr>
          <p:nvPr/>
        </p:nvSpPr>
        <p:spPr bwMode="auto">
          <a:xfrm>
            <a:off x="4062413" y="2809558"/>
            <a:ext cx="1176337" cy="609600"/>
          </a:xfrm>
          <a:custGeom>
            <a:avLst/>
            <a:gdLst>
              <a:gd name="T0" fmla="*/ 0 w 741"/>
              <a:gd name="T1" fmla="*/ 2147483646 h 384"/>
              <a:gd name="T2" fmla="*/ 2147483646 w 741"/>
              <a:gd name="T3" fmla="*/ 0 h 384"/>
              <a:gd name="T4" fmla="*/ 2147483646 w 741"/>
              <a:gd name="T5" fmla="*/ 2147483646 h 384"/>
              <a:gd name="T6" fmla="*/ 2147483646 w 741"/>
              <a:gd name="T7" fmla="*/ 2147483646 h 384"/>
              <a:gd name="T8" fmla="*/ 0 w 741"/>
              <a:gd name="T9" fmla="*/ 2147483646 h 384"/>
              <a:gd name="T10" fmla="*/ 0 60000 65536"/>
              <a:gd name="T11" fmla="*/ 0 60000 65536"/>
              <a:gd name="T12" fmla="*/ 0 60000 65536"/>
              <a:gd name="T13" fmla="*/ 0 60000 65536"/>
              <a:gd name="T14" fmla="*/ 0 60000 65536"/>
              <a:gd name="T15" fmla="*/ 0 w 741"/>
              <a:gd name="T16" fmla="*/ 0 h 384"/>
              <a:gd name="T17" fmla="*/ 741 w 741"/>
              <a:gd name="T18" fmla="*/ 384 h 384"/>
            </a:gdLst>
            <a:ahLst/>
            <a:cxnLst>
              <a:cxn ang="T10">
                <a:pos x="T0" y="T1"/>
              </a:cxn>
              <a:cxn ang="T11">
                <a:pos x="T2" y="T3"/>
              </a:cxn>
              <a:cxn ang="T12">
                <a:pos x="T4" y="T5"/>
              </a:cxn>
              <a:cxn ang="T13">
                <a:pos x="T6" y="T7"/>
              </a:cxn>
              <a:cxn ang="T14">
                <a:pos x="T8" y="T9"/>
              </a:cxn>
            </a:cxnLst>
            <a:rect l="T15" t="T16" r="T17" b="T18"/>
            <a:pathLst>
              <a:path w="741" h="384">
                <a:moveTo>
                  <a:pt x="0" y="191"/>
                </a:moveTo>
                <a:lnTo>
                  <a:pt x="365" y="0"/>
                </a:lnTo>
                <a:lnTo>
                  <a:pt x="740" y="198"/>
                </a:lnTo>
                <a:lnTo>
                  <a:pt x="365" y="383"/>
                </a:lnTo>
                <a:lnTo>
                  <a:pt x="0" y="19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14"/>
          <p:cNvSpPr>
            <a:spLocks/>
          </p:cNvSpPr>
          <p:nvPr/>
        </p:nvSpPr>
        <p:spPr bwMode="auto">
          <a:xfrm>
            <a:off x="2005013" y="2950845"/>
            <a:ext cx="1249362" cy="331788"/>
          </a:xfrm>
          <a:custGeom>
            <a:avLst/>
            <a:gdLst>
              <a:gd name="T0" fmla="*/ 2147483646 w 787"/>
              <a:gd name="T1" fmla="*/ 2147483646 h 209"/>
              <a:gd name="T2" fmla="*/ 2147483646 w 787"/>
              <a:gd name="T3" fmla="*/ 0 h 209"/>
              <a:gd name="T4" fmla="*/ 0 w 787"/>
              <a:gd name="T5" fmla="*/ 0 h 209"/>
              <a:gd name="T6" fmla="*/ 0 w 787"/>
              <a:gd name="T7" fmla="*/ 2147483646 h 209"/>
              <a:gd name="T8" fmla="*/ 2147483646 w 787"/>
              <a:gd name="T9" fmla="*/ 2147483646 h 209"/>
              <a:gd name="T10" fmla="*/ 0 60000 65536"/>
              <a:gd name="T11" fmla="*/ 0 60000 65536"/>
              <a:gd name="T12" fmla="*/ 0 60000 65536"/>
              <a:gd name="T13" fmla="*/ 0 60000 65536"/>
              <a:gd name="T14" fmla="*/ 0 60000 65536"/>
              <a:gd name="T15" fmla="*/ 0 w 787"/>
              <a:gd name="T16" fmla="*/ 0 h 209"/>
              <a:gd name="T17" fmla="*/ 787 w 787"/>
              <a:gd name="T18" fmla="*/ 209 h 209"/>
            </a:gdLst>
            <a:ahLst/>
            <a:cxnLst>
              <a:cxn ang="T10">
                <a:pos x="T0" y="T1"/>
              </a:cxn>
              <a:cxn ang="T11">
                <a:pos x="T2" y="T3"/>
              </a:cxn>
              <a:cxn ang="T12">
                <a:pos x="T4" y="T5"/>
              </a:cxn>
              <a:cxn ang="T13">
                <a:pos x="T6" y="T7"/>
              </a:cxn>
              <a:cxn ang="T14">
                <a:pos x="T8" y="T9"/>
              </a:cxn>
            </a:cxnLst>
            <a:rect l="T15" t="T16" r="T17" b="T18"/>
            <a:pathLst>
              <a:path w="787" h="209">
                <a:moveTo>
                  <a:pt x="786" y="208"/>
                </a:moveTo>
                <a:lnTo>
                  <a:pt x="786" y="0"/>
                </a:lnTo>
                <a:lnTo>
                  <a:pt x="0" y="0"/>
                </a:lnTo>
                <a:lnTo>
                  <a:pt x="0" y="208"/>
                </a:lnTo>
                <a:lnTo>
                  <a:pt x="786" y="20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15"/>
          <p:cNvSpPr>
            <a:spLocks/>
          </p:cNvSpPr>
          <p:nvPr/>
        </p:nvSpPr>
        <p:spPr bwMode="auto">
          <a:xfrm>
            <a:off x="6223000" y="2092008"/>
            <a:ext cx="1058863" cy="371475"/>
          </a:xfrm>
          <a:custGeom>
            <a:avLst/>
            <a:gdLst>
              <a:gd name="T0" fmla="*/ 2147483646 w 667"/>
              <a:gd name="T1" fmla="*/ 2147483646 h 234"/>
              <a:gd name="T2" fmla="*/ 2147483646 w 667"/>
              <a:gd name="T3" fmla="*/ 2147483646 h 234"/>
              <a:gd name="T4" fmla="*/ 2147483646 w 667"/>
              <a:gd name="T5" fmla="*/ 2147483646 h 234"/>
              <a:gd name="T6" fmla="*/ 2147483646 w 667"/>
              <a:gd name="T7" fmla="*/ 2147483646 h 234"/>
              <a:gd name="T8" fmla="*/ 2147483646 w 667"/>
              <a:gd name="T9" fmla="*/ 2147483646 h 234"/>
              <a:gd name="T10" fmla="*/ 2147483646 w 667"/>
              <a:gd name="T11" fmla="*/ 2147483646 h 234"/>
              <a:gd name="T12" fmla="*/ 2147483646 w 667"/>
              <a:gd name="T13" fmla="*/ 2147483646 h 234"/>
              <a:gd name="T14" fmla="*/ 2147483646 w 667"/>
              <a:gd name="T15" fmla="*/ 2147483646 h 234"/>
              <a:gd name="T16" fmla="*/ 2147483646 w 667"/>
              <a:gd name="T17" fmla="*/ 2147483646 h 234"/>
              <a:gd name="T18" fmla="*/ 2147483646 w 667"/>
              <a:gd name="T19" fmla="*/ 2147483646 h 234"/>
              <a:gd name="T20" fmla="*/ 2147483646 w 667"/>
              <a:gd name="T21" fmla="*/ 2147483646 h 234"/>
              <a:gd name="T22" fmla="*/ 2147483646 w 667"/>
              <a:gd name="T23" fmla="*/ 2147483646 h 234"/>
              <a:gd name="T24" fmla="*/ 2147483646 w 667"/>
              <a:gd name="T25" fmla="*/ 2147483646 h 234"/>
              <a:gd name="T26" fmla="*/ 2147483646 w 667"/>
              <a:gd name="T27" fmla="*/ 2147483646 h 234"/>
              <a:gd name="T28" fmla="*/ 2147483646 w 667"/>
              <a:gd name="T29" fmla="*/ 2147483646 h 234"/>
              <a:gd name="T30" fmla="*/ 2147483646 w 667"/>
              <a:gd name="T31" fmla="*/ 2147483646 h 234"/>
              <a:gd name="T32" fmla="*/ 2147483646 w 667"/>
              <a:gd name="T33" fmla="*/ 2147483646 h 234"/>
              <a:gd name="T34" fmla="*/ 2147483646 w 667"/>
              <a:gd name="T35" fmla="*/ 2147483646 h 234"/>
              <a:gd name="T36" fmla="*/ 2147483646 w 667"/>
              <a:gd name="T37" fmla="*/ 2147483646 h 234"/>
              <a:gd name="T38" fmla="*/ 2147483646 w 667"/>
              <a:gd name="T39" fmla="*/ 2147483646 h 234"/>
              <a:gd name="T40" fmla="*/ 2147483646 w 667"/>
              <a:gd name="T41" fmla="*/ 2147483646 h 234"/>
              <a:gd name="T42" fmla="*/ 2147483646 w 667"/>
              <a:gd name="T43" fmla="*/ 2147483646 h 234"/>
              <a:gd name="T44" fmla="*/ 2147483646 w 667"/>
              <a:gd name="T45" fmla="*/ 2147483646 h 234"/>
              <a:gd name="T46" fmla="*/ 2147483646 w 667"/>
              <a:gd name="T47" fmla="*/ 2147483646 h 234"/>
              <a:gd name="T48" fmla="*/ 2147483646 w 667"/>
              <a:gd name="T49" fmla="*/ 2147483646 h 234"/>
              <a:gd name="T50" fmla="*/ 2147483646 w 667"/>
              <a:gd name="T51" fmla="*/ 2147483646 h 234"/>
              <a:gd name="T52" fmla="*/ 2147483646 w 667"/>
              <a:gd name="T53" fmla="*/ 2147483646 h 234"/>
              <a:gd name="T54" fmla="*/ 2147483646 w 667"/>
              <a:gd name="T55" fmla="*/ 2147483646 h 234"/>
              <a:gd name="T56" fmla="*/ 2147483646 w 667"/>
              <a:gd name="T57" fmla="*/ 2147483646 h 234"/>
              <a:gd name="T58" fmla="*/ 2147483646 w 667"/>
              <a:gd name="T59" fmla="*/ 2147483646 h 234"/>
              <a:gd name="T60" fmla="*/ 2147483646 w 667"/>
              <a:gd name="T61" fmla="*/ 2147483646 h 234"/>
              <a:gd name="T62" fmla="*/ 2147483646 w 667"/>
              <a:gd name="T63" fmla="*/ 2147483646 h 234"/>
              <a:gd name="T64" fmla="*/ 2147483646 w 667"/>
              <a:gd name="T65" fmla="*/ 2147483646 h 234"/>
              <a:gd name="T66" fmla="*/ 2147483646 w 667"/>
              <a:gd name="T67" fmla="*/ 2147483646 h 234"/>
              <a:gd name="T68" fmla="*/ 2147483646 w 667"/>
              <a:gd name="T69" fmla="*/ 2147483646 h 234"/>
              <a:gd name="T70" fmla="*/ 2147483646 w 667"/>
              <a:gd name="T71" fmla="*/ 2147483646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7"/>
              <a:gd name="T109" fmla="*/ 0 h 234"/>
              <a:gd name="T110" fmla="*/ 667 w 667"/>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7" h="234">
                <a:moveTo>
                  <a:pt x="666" y="116"/>
                </a:moveTo>
                <a:lnTo>
                  <a:pt x="664" y="107"/>
                </a:lnTo>
                <a:lnTo>
                  <a:pt x="661" y="96"/>
                </a:lnTo>
                <a:lnTo>
                  <a:pt x="655" y="86"/>
                </a:lnTo>
                <a:lnTo>
                  <a:pt x="646" y="77"/>
                </a:lnTo>
                <a:lnTo>
                  <a:pt x="634" y="67"/>
                </a:lnTo>
                <a:lnTo>
                  <a:pt x="621" y="58"/>
                </a:lnTo>
                <a:lnTo>
                  <a:pt x="606" y="50"/>
                </a:lnTo>
                <a:lnTo>
                  <a:pt x="588" y="42"/>
                </a:lnTo>
                <a:lnTo>
                  <a:pt x="568" y="35"/>
                </a:lnTo>
                <a:lnTo>
                  <a:pt x="547" y="28"/>
                </a:lnTo>
                <a:lnTo>
                  <a:pt x="524" y="21"/>
                </a:lnTo>
                <a:lnTo>
                  <a:pt x="499" y="16"/>
                </a:lnTo>
                <a:lnTo>
                  <a:pt x="474" y="11"/>
                </a:lnTo>
                <a:lnTo>
                  <a:pt x="447" y="7"/>
                </a:lnTo>
                <a:lnTo>
                  <a:pt x="419" y="4"/>
                </a:lnTo>
                <a:lnTo>
                  <a:pt x="391" y="2"/>
                </a:lnTo>
                <a:lnTo>
                  <a:pt x="362" y="1"/>
                </a:lnTo>
                <a:lnTo>
                  <a:pt x="333" y="0"/>
                </a:lnTo>
                <a:lnTo>
                  <a:pt x="304" y="1"/>
                </a:lnTo>
                <a:lnTo>
                  <a:pt x="275" y="2"/>
                </a:lnTo>
                <a:lnTo>
                  <a:pt x="247" y="4"/>
                </a:lnTo>
                <a:lnTo>
                  <a:pt x="219" y="7"/>
                </a:lnTo>
                <a:lnTo>
                  <a:pt x="192" y="11"/>
                </a:lnTo>
                <a:lnTo>
                  <a:pt x="167" y="16"/>
                </a:lnTo>
                <a:lnTo>
                  <a:pt x="143" y="21"/>
                </a:lnTo>
                <a:lnTo>
                  <a:pt x="120" y="28"/>
                </a:lnTo>
                <a:lnTo>
                  <a:pt x="98" y="35"/>
                </a:lnTo>
                <a:lnTo>
                  <a:pt x="78" y="42"/>
                </a:lnTo>
                <a:lnTo>
                  <a:pt x="60" y="50"/>
                </a:lnTo>
                <a:lnTo>
                  <a:pt x="46" y="58"/>
                </a:lnTo>
                <a:lnTo>
                  <a:pt x="31" y="67"/>
                </a:lnTo>
                <a:lnTo>
                  <a:pt x="20" y="77"/>
                </a:lnTo>
                <a:lnTo>
                  <a:pt x="12" y="86"/>
                </a:lnTo>
                <a:lnTo>
                  <a:pt x="6" y="96"/>
                </a:lnTo>
                <a:lnTo>
                  <a:pt x="2" y="107"/>
                </a:lnTo>
                <a:lnTo>
                  <a:pt x="0" y="116"/>
                </a:lnTo>
                <a:lnTo>
                  <a:pt x="2" y="127"/>
                </a:lnTo>
                <a:lnTo>
                  <a:pt x="6" y="137"/>
                </a:lnTo>
                <a:lnTo>
                  <a:pt x="12" y="147"/>
                </a:lnTo>
                <a:lnTo>
                  <a:pt x="20" y="156"/>
                </a:lnTo>
                <a:lnTo>
                  <a:pt x="31" y="166"/>
                </a:lnTo>
                <a:lnTo>
                  <a:pt x="46" y="175"/>
                </a:lnTo>
                <a:lnTo>
                  <a:pt x="60" y="183"/>
                </a:lnTo>
                <a:lnTo>
                  <a:pt x="78" y="191"/>
                </a:lnTo>
                <a:lnTo>
                  <a:pt x="98" y="199"/>
                </a:lnTo>
                <a:lnTo>
                  <a:pt x="120" y="206"/>
                </a:lnTo>
                <a:lnTo>
                  <a:pt x="143" y="212"/>
                </a:lnTo>
                <a:lnTo>
                  <a:pt x="167" y="217"/>
                </a:lnTo>
                <a:lnTo>
                  <a:pt x="192" y="222"/>
                </a:lnTo>
                <a:lnTo>
                  <a:pt x="219" y="226"/>
                </a:lnTo>
                <a:lnTo>
                  <a:pt x="247" y="229"/>
                </a:lnTo>
                <a:lnTo>
                  <a:pt x="275" y="231"/>
                </a:lnTo>
                <a:lnTo>
                  <a:pt x="304" y="232"/>
                </a:lnTo>
                <a:lnTo>
                  <a:pt x="333" y="233"/>
                </a:lnTo>
                <a:lnTo>
                  <a:pt x="362" y="232"/>
                </a:lnTo>
                <a:lnTo>
                  <a:pt x="391" y="231"/>
                </a:lnTo>
                <a:lnTo>
                  <a:pt x="419" y="229"/>
                </a:lnTo>
                <a:lnTo>
                  <a:pt x="447" y="226"/>
                </a:lnTo>
                <a:lnTo>
                  <a:pt x="474" y="222"/>
                </a:lnTo>
                <a:lnTo>
                  <a:pt x="499" y="217"/>
                </a:lnTo>
                <a:lnTo>
                  <a:pt x="524" y="212"/>
                </a:lnTo>
                <a:lnTo>
                  <a:pt x="547" y="206"/>
                </a:lnTo>
                <a:lnTo>
                  <a:pt x="568" y="199"/>
                </a:lnTo>
                <a:lnTo>
                  <a:pt x="588" y="191"/>
                </a:lnTo>
                <a:lnTo>
                  <a:pt x="606" y="183"/>
                </a:lnTo>
                <a:lnTo>
                  <a:pt x="621" y="175"/>
                </a:lnTo>
                <a:lnTo>
                  <a:pt x="634" y="166"/>
                </a:lnTo>
                <a:lnTo>
                  <a:pt x="646" y="156"/>
                </a:lnTo>
                <a:lnTo>
                  <a:pt x="655" y="147"/>
                </a:lnTo>
                <a:lnTo>
                  <a:pt x="661" y="137"/>
                </a:lnTo>
                <a:lnTo>
                  <a:pt x="664" y="127"/>
                </a:lnTo>
                <a:lnTo>
                  <a:pt x="666"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Rectangle 16"/>
          <p:cNvSpPr>
            <a:spLocks noChangeArrowheads="1"/>
          </p:cNvSpPr>
          <p:nvPr/>
        </p:nvSpPr>
        <p:spPr bwMode="auto">
          <a:xfrm>
            <a:off x="3308350" y="2347595"/>
            <a:ext cx="4286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lot</a:t>
            </a:r>
          </a:p>
        </p:txBody>
      </p:sp>
      <p:sp>
        <p:nvSpPr>
          <p:cNvPr id="15" name="Freeform 17"/>
          <p:cNvSpPr>
            <a:spLocks/>
          </p:cNvSpPr>
          <p:nvPr/>
        </p:nvSpPr>
        <p:spPr bwMode="auto">
          <a:xfrm>
            <a:off x="6223000" y="2960370"/>
            <a:ext cx="1474788" cy="361950"/>
          </a:xfrm>
          <a:custGeom>
            <a:avLst/>
            <a:gdLst>
              <a:gd name="T0" fmla="*/ 2147483646 w 929"/>
              <a:gd name="T1" fmla="*/ 2147483646 h 228"/>
              <a:gd name="T2" fmla="*/ 2147483646 w 929"/>
              <a:gd name="T3" fmla="*/ 0 h 228"/>
              <a:gd name="T4" fmla="*/ 0 w 929"/>
              <a:gd name="T5" fmla="*/ 0 h 228"/>
              <a:gd name="T6" fmla="*/ 0 w 929"/>
              <a:gd name="T7" fmla="*/ 2147483646 h 228"/>
              <a:gd name="T8" fmla="*/ 2147483646 w 929"/>
              <a:gd name="T9" fmla="*/ 2147483646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18"/>
          <p:cNvSpPr>
            <a:spLocks/>
          </p:cNvSpPr>
          <p:nvPr/>
        </p:nvSpPr>
        <p:spPr bwMode="auto">
          <a:xfrm>
            <a:off x="4062413" y="3622358"/>
            <a:ext cx="1404937" cy="609600"/>
          </a:xfrm>
          <a:custGeom>
            <a:avLst/>
            <a:gdLst>
              <a:gd name="T0" fmla="*/ 0 w 885"/>
              <a:gd name="T1" fmla="*/ 2147483646 h 384"/>
              <a:gd name="T2" fmla="*/ 2147483646 w 885"/>
              <a:gd name="T3" fmla="*/ 0 h 384"/>
              <a:gd name="T4" fmla="*/ 2147483646 w 885"/>
              <a:gd name="T5" fmla="*/ 2147483646 h 384"/>
              <a:gd name="T6" fmla="*/ 2147483646 w 885"/>
              <a:gd name="T7" fmla="*/ 2147483646 h 384"/>
              <a:gd name="T8" fmla="*/ 0 w 885"/>
              <a:gd name="T9" fmla="*/ 2147483646 h 384"/>
              <a:gd name="T10" fmla="*/ 0 60000 65536"/>
              <a:gd name="T11" fmla="*/ 0 60000 65536"/>
              <a:gd name="T12" fmla="*/ 0 60000 65536"/>
              <a:gd name="T13" fmla="*/ 0 60000 65536"/>
              <a:gd name="T14" fmla="*/ 0 60000 65536"/>
              <a:gd name="T15" fmla="*/ 0 w 885"/>
              <a:gd name="T16" fmla="*/ 0 h 384"/>
              <a:gd name="T17" fmla="*/ 885 w 885"/>
              <a:gd name="T18" fmla="*/ 384 h 384"/>
            </a:gdLst>
            <a:ahLst/>
            <a:cxnLst>
              <a:cxn ang="T10">
                <a:pos x="T0" y="T1"/>
              </a:cxn>
              <a:cxn ang="T11">
                <a:pos x="T2" y="T3"/>
              </a:cxn>
              <a:cxn ang="T12">
                <a:pos x="T4" y="T5"/>
              </a:cxn>
              <a:cxn ang="T13">
                <a:pos x="T6" y="T7"/>
              </a:cxn>
              <a:cxn ang="T14">
                <a:pos x="T8" y="T9"/>
              </a:cxn>
            </a:cxnLst>
            <a:rect l="T15" t="T16" r="T17" b="T18"/>
            <a:pathLst>
              <a:path w="885" h="384">
                <a:moveTo>
                  <a:pt x="0" y="192"/>
                </a:moveTo>
                <a:lnTo>
                  <a:pt x="436" y="0"/>
                </a:lnTo>
                <a:lnTo>
                  <a:pt x="884" y="198"/>
                </a:lnTo>
                <a:lnTo>
                  <a:pt x="436" y="383"/>
                </a:lnTo>
                <a:lnTo>
                  <a:pt x="0" y="19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Rectangle 19"/>
          <p:cNvSpPr>
            <a:spLocks noChangeArrowheads="1"/>
          </p:cNvSpPr>
          <p:nvPr/>
        </p:nvSpPr>
        <p:spPr bwMode="auto">
          <a:xfrm>
            <a:off x="2238375" y="2053908"/>
            <a:ext cx="711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name</a:t>
            </a:r>
          </a:p>
        </p:txBody>
      </p:sp>
      <p:sp>
        <p:nvSpPr>
          <p:cNvPr id="18" name="Rectangle 20"/>
          <p:cNvSpPr>
            <a:spLocks noChangeArrowheads="1"/>
          </p:cNvSpPr>
          <p:nvPr/>
        </p:nvSpPr>
        <p:spPr bwMode="auto">
          <a:xfrm>
            <a:off x="6419850" y="2063433"/>
            <a:ext cx="8366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dname</a:t>
            </a:r>
          </a:p>
        </p:txBody>
      </p:sp>
      <p:sp>
        <p:nvSpPr>
          <p:cNvPr id="19" name="Rectangle 21"/>
          <p:cNvSpPr>
            <a:spLocks noChangeArrowheads="1"/>
          </p:cNvSpPr>
          <p:nvPr/>
        </p:nvSpPr>
        <p:spPr bwMode="auto">
          <a:xfrm>
            <a:off x="7435850" y="2346008"/>
            <a:ext cx="8588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budget</a:t>
            </a:r>
          </a:p>
        </p:txBody>
      </p:sp>
      <p:sp>
        <p:nvSpPr>
          <p:cNvPr id="20" name="Rectangle 22"/>
          <p:cNvSpPr>
            <a:spLocks noChangeArrowheads="1"/>
          </p:cNvSpPr>
          <p:nvPr/>
        </p:nvSpPr>
        <p:spPr bwMode="auto">
          <a:xfrm>
            <a:off x="5561013" y="2346008"/>
            <a:ext cx="485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did</a:t>
            </a:r>
          </a:p>
        </p:txBody>
      </p:sp>
      <p:sp>
        <p:nvSpPr>
          <p:cNvPr id="21" name="Rectangle 23"/>
          <p:cNvSpPr>
            <a:spLocks noChangeArrowheads="1"/>
          </p:cNvSpPr>
          <p:nvPr/>
        </p:nvSpPr>
        <p:spPr bwMode="auto">
          <a:xfrm>
            <a:off x="4360863" y="1868170"/>
            <a:ext cx="7000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since</a:t>
            </a:r>
          </a:p>
        </p:txBody>
      </p:sp>
      <p:sp>
        <p:nvSpPr>
          <p:cNvPr id="22" name="Rectangle 24"/>
          <p:cNvSpPr>
            <a:spLocks noChangeArrowheads="1"/>
          </p:cNvSpPr>
          <p:nvPr/>
        </p:nvSpPr>
        <p:spPr bwMode="auto">
          <a:xfrm>
            <a:off x="2238375" y="2053908"/>
            <a:ext cx="711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name</a:t>
            </a:r>
          </a:p>
        </p:txBody>
      </p:sp>
      <p:sp>
        <p:nvSpPr>
          <p:cNvPr id="23" name="Rectangle 25"/>
          <p:cNvSpPr>
            <a:spLocks noChangeArrowheads="1"/>
          </p:cNvSpPr>
          <p:nvPr/>
        </p:nvSpPr>
        <p:spPr bwMode="auto">
          <a:xfrm>
            <a:off x="6419850" y="2063433"/>
            <a:ext cx="8366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dname</a:t>
            </a:r>
          </a:p>
        </p:txBody>
      </p:sp>
      <p:sp>
        <p:nvSpPr>
          <p:cNvPr id="24" name="Rectangle 26"/>
          <p:cNvSpPr>
            <a:spLocks noChangeArrowheads="1"/>
          </p:cNvSpPr>
          <p:nvPr/>
        </p:nvSpPr>
        <p:spPr bwMode="auto">
          <a:xfrm>
            <a:off x="7435850" y="2346008"/>
            <a:ext cx="8588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budget</a:t>
            </a:r>
          </a:p>
        </p:txBody>
      </p:sp>
      <p:sp>
        <p:nvSpPr>
          <p:cNvPr id="25" name="Rectangle 27"/>
          <p:cNvSpPr>
            <a:spLocks noChangeArrowheads="1"/>
          </p:cNvSpPr>
          <p:nvPr/>
        </p:nvSpPr>
        <p:spPr bwMode="auto">
          <a:xfrm>
            <a:off x="5561013" y="2346008"/>
            <a:ext cx="485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u="sng">
                <a:solidFill>
                  <a:srgbClr val="000000"/>
                </a:solidFill>
              </a:rPr>
              <a:t>did</a:t>
            </a:r>
          </a:p>
        </p:txBody>
      </p:sp>
      <p:sp>
        <p:nvSpPr>
          <p:cNvPr id="26" name="Rectangle 28"/>
          <p:cNvSpPr>
            <a:spLocks noChangeArrowheads="1"/>
          </p:cNvSpPr>
          <p:nvPr/>
        </p:nvSpPr>
        <p:spPr bwMode="auto">
          <a:xfrm>
            <a:off x="4360863" y="1868170"/>
            <a:ext cx="7000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since</a:t>
            </a:r>
          </a:p>
        </p:txBody>
      </p:sp>
      <p:sp>
        <p:nvSpPr>
          <p:cNvPr id="27" name="Rectangle 29"/>
          <p:cNvSpPr>
            <a:spLocks noChangeArrowheads="1"/>
          </p:cNvSpPr>
          <p:nvPr/>
        </p:nvSpPr>
        <p:spPr bwMode="auto">
          <a:xfrm>
            <a:off x="4100513" y="2960370"/>
            <a:ext cx="10509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Manages</a:t>
            </a:r>
          </a:p>
        </p:txBody>
      </p:sp>
      <p:sp>
        <p:nvSpPr>
          <p:cNvPr id="28" name="Rectangle 30"/>
          <p:cNvSpPr>
            <a:spLocks noChangeArrowheads="1"/>
          </p:cNvSpPr>
          <p:nvPr/>
        </p:nvSpPr>
        <p:spPr bwMode="auto">
          <a:xfrm>
            <a:off x="4362450" y="4581208"/>
            <a:ext cx="7000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since</a:t>
            </a:r>
          </a:p>
        </p:txBody>
      </p:sp>
      <p:sp>
        <p:nvSpPr>
          <p:cNvPr id="29" name="Rectangle 31"/>
          <p:cNvSpPr>
            <a:spLocks noChangeArrowheads="1"/>
          </p:cNvSpPr>
          <p:nvPr/>
        </p:nvSpPr>
        <p:spPr bwMode="auto">
          <a:xfrm>
            <a:off x="6275388" y="2942908"/>
            <a:ext cx="1422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Departments</a:t>
            </a:r>
          </a:p>
        </p:txBody>
      </p:sp>
      <p:sp>
        <p:nvSpPr>
          <p:cNvPr id="30" name="Rectangle 32"/>
          <p:cNvSpPr>
            <a:spLocks noChangeArrowheads="1"/>
          </p:cNvSpPr>
          <p:nvPr/>
        </p:nvSpPr>
        <p:spPr bwMode="auto">
          <a:xfrm>
            <a:off x="2081213" y="2944495"/>
            <a:ext cx="1254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dirty="0">
                <a:solidFill>
                  <a:srgbClr val="000000"/>
                </a:solidFill>
              </a:rPr>
              <a:t>Employees</a:t>
            </a:r>
          </a:p>
        </p:txBody>
      </p:sp>
      <p:sp>
        <p:nvSpPr>
          <p:cNvPr id="31" name="Rectangle 33"/>
          <p:cNvSpPr>
            <a:spLocks noChangeArrowheads="1"/>
          </p:cNvSpPr>
          <p:nvPr/>
        </p:nvSpPr>
        <p:spPr bwMode="auto">
          <a:xfrm>
            <a:off x="1316038" y="2336483"/>
            <a:ext cx="5318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u="sng">
                <a:solidFill>
                  <a:srgbClr val="000000"/>
                </a:solidFill>
              </a:rPr>
              <a:t>ssn</a:t>
            </a:r>
          </a:p>
        </p:txBody>
      </p:sp>
      <p:sp>
        <p:nvSpPr>
          <p:cNvPr id="32" name="Rectangle 34"/>
          <p:cNvSpPr>
            <a:spLocks noChangeArrowheads="1"/>
          </p:cNvSpPr>
          <p:nvPr/>
        </p:nvSpPr>
        <p:spPr bwMode="auto">
          <a:xfrm>
            <a:off x="4270375" y="3746183"/>
            <a:ext cx="1095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Works_In</a:t>
            </a:r>
          </a:p>
        </p:txBody>
      </p:sp>
      <p:sp>
        <p:nvSpPr>
          <p:cNvPr id="33" name="Line 35"/>
          <p:cNvSpPr>
            <a:spLocks noChangeShapeType="1"/>
          </p:cNvSpPr>
          <p:nvPr/>
        </p:nvSpPr>
        <p:spPr bwMode="auto">
          <a:xfrm>
            <a:off x="1581150" y="2746058"/>
            <a:ext cx="646113" cy="20796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4" name="Line 36"/>
          <p:cNvSpPr>
            <a:spLocks noChangeShapeType="1"/>
          </p:cNvSpPr>
          <p:nvPr/>
        </p:nvSpPr>
        <p:spPr bwMode="auto">
          <a:xfrm>
            <a:off x="2524125" y="2465070"/>
            <a:ext cx="0" cy="488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5" name="Line 37"/>
          <p:cNvSpPr>
            <a:spLocks noChangeShapeType="1"/>
          </p:cNvSpPr>
          <p:nvPr/>
        </p:nvSpPr>
        <p:spPr bwMode="auto">
          <a:xfrm flipH="1">
            <a:off x="2835275" y="2746058"/>
            <a:ext cx="668338" cy="20796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6" name="Line 38"/>
          <p:cNvSpPr>
            <a:spLocks noChangeShapeType="1"/>
          </p:cNvSpPr>
          <p:nvPr/>
        </p:nvSpPr>
        <p:spPr bwMode="auto">
          <a:xfrm flipV="1">
            <a:off x="4640263" y="2203133"/>
            <a:ext cx="0" cy="59531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 name="Line 39"/>
          <p:cNvSpPr>
            <a:spLocks noChangeShapeType="1"/>
          </p:cNvSpPr>
          <p:nvPr/>
        </p:nvSpPr>
        <p:spPr bwMode="auto">
          <a:xfrm>
            <a:off x="5789613" y="2746058"/>
            <a:ext cx="838200" cy="20796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8" name="Line 40"/>
          <p:cNvSpPr>
            <a:spLocks noChangeShapeType="1"/>
          </p:cNvSpPr>
          <p:nvPr/>
        </p:nvSpPr>
        <p:spPr bwMode="auto">
          <a:xfrm>
            <a:off x="6754813" y="2465070"/>
            <a:ext cx="0" cy="488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 name="Line 41"/>
          <p:cNvSpPr>
            <a:spLocks noChangeShapeType="1"/>
          </p:cNvSpPr>
          <p:nvPr/>
        </p:nvSpPr>
        <p:spPr bwMode="auto">
          <a:xfrm flipH="1">
            <a:off x="7210425" y="2746058"/>
            <a:ext cx="547688" cy="22701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0" name="Line 42"/>
          <p:cNvSpPr>
            <a:spLocks noChangeShapeType="1"/>
          </p:cNvSpPr>
          <p:nvPr/>
        </p:nvSpPr>
        <p:spPr bwMode="auto">
          <a:xfrm flipH="1">
            <a:off x="4633913" y="4228783"/>
            <a:ext cx="133350" cy="3683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 name="Line 43"/>
          <p:cNvSpPr>
            <a:spLocks noChangeShapeType="1"/>
          </p:cNvSpPr>
          <p:nvPr/>
        </p:nvSpPr>
        <p:spPr bwMode="auto">
          <a:xfrm>
            <a:off x="5248275" y="3120708"/>
            <a:ext cx="920750" cy="0"/>
          </a:xfrm>
          <a:prstGeom prst="line">
            <a:avLst/>
          </a:prstGeom>
          <a:noFill/>
          <a:ln w="50800">
            <a:solidFill>
              <a:schemeClr val="tx2"/>
            </a:solidFill>
            <a:round/>
            <a:headEnd type="none"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42" name="Line 44"/>
          <p:cNvSpPr>
            <a:spLocks noChangeShapeType="1"/>
          </p:cNvSpPr>
          <p:nvPr/>
        </p:nvSpPr>
        <p:spPr bwMode="auto">
          <a:xfrm flipH="1">
            <a:off x="3271838" y="3120708"/>
            <a:ext cx="766762"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 name="Line 45"/>
          <p:cNvSpPr>
            <a:spLocks noChangeShapeType="1"/>
          </p:cNvSpPr>
          <p:nvPr/>
        </p:nvSpPr>
        <p:spPr bwMode="auto">
          <a:xfrm flipH="1" flipV="1">
            <a:off x="3262312" y="3152456"/>
            <a:ext cx="787400" cy="787401"/>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 name="Line 46"/>
          <p:cNvSpPr>
            <a:spLocks noChangeShapeType="1"/>
          </p:cNvSpPr>
          <p:nvPr/>
        </p:nvSpPr>
        <p:spPr bwMode="auto">
          <a:xfrm flipV="1">
            <a:off x="5467350" y="3315970"/>
            <a:ext cx="1066800" cy="650875"/>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5" name="TextBox 44"/>
          <p:cNvSpPr txBox="1"/>
          <p:nvPr/>
        </p:nvSpPr>
        <p:spPr>
          <a:xfrm>
            <a:off x="5365750" y="2809558"/>
            <a:ext cx="423863" cy="369332"/>
          </a:xfrm>
          <a:prstGeom prst="rect">
            <a:avLst/>
          </a:prstGeom>
          <a:noFill/>
        </p:spPr>
        <p:txBody>
          <a:bodyPr wrap="square" rtlCol="0">
            <a:spAutoFit/>
          </a:bodyPr>
          <a:lstStyle/>
          <a:p>
            <a:r>
              <a:rPr lang="en-US" dirty="0" smtClean="0"/>
              <a:t>1</a:t>
            </a:r>
            <a:endParaRPr lang="en-US" dirty="0"/>
          </a:p>
        </p:txBody>
      </p:sp>
      <p:sp>
        <p:nvSpPr>
          <p:cNvPr id="46" name="TextBox 45"/>
          <p:cNvSpPr txBox="1"/>
          <p:nvPr/>
        </p:nvSpPr>
        <p:spPr>
          <a:xfrm>
            <a:off x="3220780" y="3476307"/>
            <a:ext cx="381836" cy="369332"/>
          </a:xfrm>
          <a:prstGeom prst="rect">
            <a:avLst/>
          </a:prstGeom>
          <a:noFill/>
        </p:spPr>
        <p:txBody>
          <a:bodyPr wrap="none" rtlCol="0">
            <a:spAutoFit/>
          </a:bodyPr>
          <a:lstStyle/>
          <a:p>
            <a:r>
              <a:rPr lang="en-US" dirty="0" smtClean="0"/>
              <a:t>M</a:t>
            </a:r>
            <a:endParaRPr lang="en-US" dirty="0"/>
          </a:p>
        </p:txBody>
      </p:sp>
      <p:sp>
        <p:nvSpPr>
          <p:cNvPr id="47" name="TextBox 46"/>
          <p:cNvSpPr txBox="1"/>
          <p:nvPr/>
        </p:nvSpPr>
        <p:spPr>
          <a:xfrm>
            <a:off x="6028056" y="3658116"/>
            <a:ext cx="365125" cy="369332"/>
          </a:xfrm>
          <a:prstGeom prst="rect">
            <a:avLst/>
          </a:prstGeom>
          <a:noFill/>
        </p:spPr>
        <p:txBody>
          <a:bodyPr wrap="square" rtlCol="0">
            <a:spAutoFit/>
          </a:bodyPr>
          <a:lstStyle/>
          <a:p>
            <a:r>
              <a:rPr lang="en-US" dirty="0"/>
              <a:t>1</a:t>
            </a:r>
          </a:p>
        </p:txBody>
      </p:sp>
      <p:sp>
        <p:nvSpPr>
          <p:cNvPr id="48" name="TextBox 47"/>
          <p:cNvSpPr txBox="1"/>
          <p:nvPr/>
        </p:nvSpPr>
        <p:spPr>
          <a:xfrm>
            <a:off x="3594260" y="2821186"/>
            <a:ext cx="325438"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1502588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95BE0C97-DA67-41BA-81FD-D4D7470C043B}" type="slidenum">
              <a:rPr lang="en-US">
                <a:solidFill>
                  <a:schemeClr val="bg1"/>
                </a:solidFill>
              </a:rPr>
              <a:pPr/>
              <a:t>39</a:t>
            </a:fld>
            <a:endParaRPr lang="en-US">
              <a:solidFill>
                <a:schemeClr val="bg1"/>
              </a:solidFill>
            </a:endParaRPr>
          </a:p>
        </p:txBody>
      </p:sp>
      <p:sp>
        <p:nvSpPr>
          <p:cNvPr id="49155" name="Rectangle 2"/>
          <p:cNvSpPr>
            <a:spLocks noGrp="1" noChangeArrowheads="1"/>
          </p:cNvSpPr>
          <p:nvPr>
            <p:ph type="title" idx="4294967295"/>
          </p:nvPr>
        </p:nvSpPr>
        <p:spPr>
          <a:xfrm>
            <a:off x="265113" y="239713"/>
            <a:ext cx="8574087" cy="512762"/>
          </a:xfrm>
        </p:spPr>
        <p:txBody>
          <a:bodyPr lIns="0">
            <a:normAutofit fontScale="90000"/>
          </a:bodyPr>
          <a:lstStyle/>
          <a:p>
            <a:pPr eaLnBrk="1" hangingPunct="1"/>
            <a:r>
              <a:rPr lang="en-US" smtClean="0"/>
              <a:t>Attributes of a Relationship</a:t>
            </a:r>
          </a:p>
        </p:txBody>
      </p:sp>
      <p:sp>
        <p:nvSpPr>
          <p:cNvPr id="49156" name="Rectangle 3"/>
          <p:cNvSpPr>
            <a:spLocks noChangeArrowheads="1"/>
          </p:cNvSpPr>
          <p:nvPr/>
        </p:nvSpPr>
        <p:spPr bwMode="auto">
          <a:xfrm>
            <a:off x="463550" y="358775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9157" name="Rectangle 4"/>
          <p:cNvSpPr>
            <a:spLocks noChangeArrowheads="1"/>
          </p:cNvSpPr>
          <p:nvPr/>
        </p:nvSpPr>
        <p:spPr bwMode="auto">
          <a:xfrm>
            <a:off x="6254750" y="358775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9158" name="Rectangle 5"/>
          <p:cNvSpPr>
            <a:spLocks noChangeArrowheads="1"/>
          </p:cNvSpPr>
          <p:nvPr/>
        </p:nvSpPr>
        <p:spPr bwMode="auto">
          <a:xfrm>
            <a:off x="3505200" y="125730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9159" name="AutoShape 6"/>
          <p:cNvSpPr>
            <a:spLocks noChangeArrowheads="1"/>
          </p:cNvSpPr>
          <p:nvPr/>
        </p:nvSpPr>
        <p:spPr bwMode="auto">
          <a:xfrm>
            <a:off x="3435350" y="3511550"/>
            <a:ext cx="2279650" cy="13589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9160" name="Line 7"/>
          <p:cNvSpPr>
            <a:spLocks noChangeShapeType="1"/>
          </p:cNvSpPr>
          <p:nvPr/>
        </p:nvSpPr>
        <p:spPr bwMode="auto">
          <a:xfrm>
            <a:off x="4572000" y="2400300"/>
            <a:ext cx="0" cy="1130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61" name="Line 8"/>
          <p:cNvSpPr>
            <a:spLocks noChangeShapeType="1"/>
          </p:cNvSpPr>
          <p:nvPr/>
        </p:nvSpPr>
        <p:spPr bwMode="auto">
          <a:xfrm>
            <a:off x="2444750" y="4191000"/>
            <a:ext cx="977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62" name="Line 9"/>
          <p:cNvSpPr>
            <a:spLocks noChangeShapeType="1"/>
          </p:cNvSpPr>
          <p:nvPr/>
        </p:nvSpPr>
        <p:spPr bwMode="auto">
          <a:xfrm>
            <a:off x="5715000" y="4191000"/>
            <a:ext cx="5270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63" name="Rectangle 10"/>
          <p:cNvSpPr>
            <a:spLocks noChangeArrowheads="1"/>
          </p:cNvSpPr>
          <p:nvPr/>
        </p:nvSpPr>
        <p:spPr bwMode="auto">
          <a:xfrm>
            <a:off x="817563" y="3941763"/>
            <a:ext cx="10795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Doctor</a:t>
            </a:r>
          </a:p>
        </p:txBody>
      </p:sp>
      <p:sp>
        <p:nvSpPr>
          <p:cNvPr id="49164" name="Rectangle 11"/>
          <p:cNvSpPr>
            <a:spLocks noChangeArrowheads="1"/>
          </p:cNvSpPr>
          <p:nvPr/>
        </p:nvSpPr>
        <p:spPr bwMode="auto">
          <a:xfrm>
            <a:off x="3865563" y="1541463"/>
            <a:ext cx="14033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Medicine</a:t>
            </a:r>
          </a:p>
        </p:txBody>
      </p:sp>
      <p:sp>
        <p:nvSpPr>
          <p:cNvPr id="49165" name="Rectangle 12"/>
          <p:cNvSpPr>
            <a:spLocks noChangeArrowheads="1"/>
          </p:cNvSpPr>
          <p:nvPr/>
        </p:nvSpPr>
        <p:spPr bwMode="auto">
          <a:xfrm>
            <a:off x="6456363" y="3941763"/>
            <a:ext cx="11303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Patient</a:t>
            </a:r>
          </a:p>
        </p:txBody>
      </p:sp>
      <p:sp>
        <p:nvSpPr>
          <p:cNvPr id="49166" name="Rectangle 13"/>
          <p:cNvSpPr>
            <a:spLocks noChangeArrowheads="1"/>
          </p:cNvSpPr>
          <p:nvPr/>
        </p:nvSpPr>
        <p:spPr bwMode="auto">
          <a:xfrm>
            <a:off x="3733800" y="3962400"/>
            <a:ext cx="17922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Prescription</a:t>
            </a:r>
          </a:p>
        </p:txBody>
      </p:sp>
      <p:sp>
        <p:nvSpPr>
          <p:cNvPr id="49167" name="Oval 14"/>
          <p:cNvSpPr>
            <a:spLocks noChangeArrowheads="1"/>
          </p:cNvSpPr>
          <p:nvPr/>
        </p:nvSpPr>
        <p:spPr bwMode="auto">
          <a:xfrm>
            <a:off x="2514600" y="3200400"/>
            <a:ext cx="16764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9168" name="Text Box 15"/>
          <p:cNvSpPr txBox="1">
            <a:spLocks noChangeArrowheads="1"/>
          </p:cNvSpPr>
          <p:nvPr/>
        </p:nvSpPr>
        <p:spPr bwMode="auto">
          <a:xfrm>
            <a:off x="2895600" y="33528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1800" b="0">
                <a:solidFill>
                  <a:srgbClr val="CC0066"/>
                </a:solidFill>
              </a:rPr>
              <a:t>dosage</a:t>
            </a:r>
          </a:p>
        </p:txBody>
      </p:sp>
      <p:sp>
        <p:nvSpPr>
          <p:cNvPr id="49169" name="Line 16"/>
          <p:cNvSpPr>
            <a:spLocks noChangeShapeType="1"/>
          </p:cNvSpPr>
          <p:nvPr/>
        </p:nvSpPr>
        <p:spPr bwMode="auto">
          <a:xfrm>
            <a:off x="3448050" y="38100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0" name="Oval 17"/>
          <p:cNvSpPr>
            <a:spLocks noChangeArrowheads="1"/>
          </p:cNvSpPr>
          <p:nvPr/>
        </p:nvSpPr>
        <p:spPr bwMode="auto">
          <a:xfrm>
            <a:off x="4953000" y="2438400"/>
            <a:ext cx="2362200" cy="1066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9171" name="Text Box 18"/>
          <p:cNvSpPr txBox="1">
            <a:spLocks noChangeArrowheads="1"/>
          </p:cNvSpPr>
          <p:nvPr/>
        </p:nvSpPr>
        <p:spPr bwMode="auto">
          <a:xfrm>
            <a:off x="5105400" y="28194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1800" b="0">
                <a:solidFill>
                  <a:srgbClr val="CC0066"/>
                </a:solidFill>
              </a:rPr>
              <a:t>Number of days</a:t>
            </a:r>
          </a:p>
        </p:txBody>
      </p:sp>
      <p:sp>
        <p:nvSpPr>
          <p:cNvPr id="49172" name="Line 19"/>
          <p:cNvSpPr>
            <a:spLocks noChangeShapeType="1"/>
          </p:cNvSpPr>
          <p:nvPr/>
        </p:nvSpPr>
        <p:spPr bwMode="auto">
          <a:xfrm flipV="1">
            <a:off x="5181600" y="34290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3" name="Text Box 20"/>
          <p:cNvSpPr txBox="1">
            <a:spLocks noChangeArrowheads="1"/>
          </p:cNvSpPr>
          <p:nvPr/>
        </p:nvSpPr>
        <p:spPr bwMode="auto">
          <a:xfrm>
            <a:off x="152400" y="5715000"/>
            <a:ext cx="8153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ctr"/>
            <a:r>
              <a:rPr lang="en-US" sz="1800">
                <a:solidFill>
                  <a:srgbClr val="6600CC"/>
                </a:solidFill>
              </a:rPr>
              <a:t>These attributes best describe the relationship prescription rather than any individual entity Doctor, Patient or Medicine.</a:t>
            </a:r>
            <a:endParaRPr lang="en-US" sz="1800" dirty="0">
              <a:solidFill>
                <a:srgbClr val="6600CC"/>
              </a:solidFill>
            </a:endParaRPr>
          </a:p>
        </p:txBody>
      </p:sp>
    </p:spTree>
    <p:extLst>
      <p:ext uri="{BB962C8B-B14F-4D97-AF65-F5344CB8AC3E}">
        <p14:creationId xmlns:p14="http://schemas.microsoft.com/office/powerpoint/2010/main" val="611199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690A0829-1479-4FC6-BA61-5C7ACE45A1EF}" type="slidenum">
              <a:rPr lang="en-US">
                <a:solidFill>
                  <a:schemeClr val="bg1"/>
                </a:solidFill>
              </a:rPr>
              <a:pPr/>
              <a:t>4</a:t>
            </a:fld>
            <a:endParaRPr lang="en-US">
              <a:solidFill>
                <a:schemeClr val="bg1"/>
              </a:solidFill>
            </a:endParaRPr>
          </a:p>
        </p:txBody>
      </p:sp>
      <p:sp>
        <p:nvSpPr>
          <p:cNvPr id="31747" name="Rectangle 2"/>
          <p:cNvSpPr>
            <a:spLocks noGrp="1" noChangeArrowheads="1"/>
          </p:cNvSpPr>
          <p:nvPr>
            <p:ph type="title" idx="4294967295"/>
          </p:nvPr>
        </p:nvSpPr>
        <p:spPr/>
        <p:txBody>
          <a:bodyPr lIns="0"/>
          <a:lstStyle/>
          <a:p>
            <a:pPr eaLnBrk="1" hangingPunct="1"/>
            <a:r>
              <a:rPr lang="en-US" smtClean="0"/>
              <a:t>ER modeling</a:t>
            </a:r>
          </a:p>
        </p:txBody>
      </p:sp>
      <p:sp>
        <p:nvSpPr>
          <p:cNvPr id="106499" name="Rectangle 3"/>
          <p:cNvSpPr>
            <a:spLocks noGrp="1" noChangeArrowheads="1"/>
          </p:cNvSpPr>
          <p:nvPr>
            <p:ph type="body" idx="4294967295"/>
          </p:nvPr>
        </p:nvSpPr>
        <p:spPr>
          <a:xfrm>
            <a:off x="704193" y="1397875"/>
            <a:ext cx="8229600" cy="4881563"/>
          </a:xfrm>
        </p:spPr>
        <p:txBody>
          <a:bodyPr lIns="0" tIns="0">
            <a:noAutofit/>
          </a:bodyPr>
          <a:lstStyle/>
          <a:p>
            <a:pPr eaLnBrk="1" hangingPunct="1"/>
            <a:r>
              <a:rPr lang="en-US" sz="2400" b="1" dirty="0" smtClean="0">
                <a:latin typeface="Comic Sans MS" panose="030F0702030302020204" pitchFamily="66" charset="0"/>
              </a:rPr>
              <a:t>ER modeling: </a:t>
            </a:r>
            <a:r>
              <a:rPr lang="en-US" sz="2400" dirty="0" smtClean="0">
                <a:latin typeface="Comic Sans MS" panose="030F0702030302020204" pitchFamily="66" charset="0"/>
              </a:rPr>
              <a:t>A graphical technique for </a:t>
            </a:r>
            <a:r>
              <a:rPr lang="en-US" sz="2400" i="1" dirty="0" smtClean="0">
                <a:latin typeface="Comic Sans MS" panose="030F0702030302020204" pitchFamily="66" charset="0"/>
              </a:rPr>
              <a:t>understanding</a:t>
            </a:r>
            <a:r>
              <a:rPr lang="en-US" sz="2400" dirty="0" smtClean="0">
                <a:latin typeface="Comic Sans MS" panose="030F0702030302020204" pitchFamily="66" charset="0"/>
              </a:rPr>
              <a:t> and organizing the data independent of the actual database implementation.</a:t>
            </a:r>
          </a:p>
          <a:p>
            <a:pPr eaLnBrk="1" hangingPunct="1"/>
            <a:r>
              <a:rPr lang="en-US" sz="2400" b="1" dirty="0" smtClean="0">
                <a:latin typeface="Comic Sans MS" panose="030F0702030302020204" pitchFamily="66" charset="0"/>
              </a:rPr>
              <a:t>Entity:</a:t>
            </a:r>
            <a:r>
              <a:rPr lang="en-US" sz="2400" b="1" dirty="0" smtClean="0">
                <a:solidFill>
                  <a:srgbClr val="0000FF"/>
                </a:solidFill>
                <a:latin typeface="Comic Sans MS" panose="030F0702030302020204" pitchFamily="66" charset="0"/>
              </a:rPr>
              <a:t> </a:t>
            </a:r>
            <a:r>
              <a:rPr lang="en-US" sz="2400" dirty="0" smtClean="0">
                <a:latin typeface="Comic Sans MS" panose="030F0702030302020204" pitchFamily="66" charset="0"/>
              </a:rPr>
              <a:t>Any thing that may have an independent existence and about which we intend to collect data.</a:t>
            </a:r>
          </a:p>
          <a:p>
            <a:pPr eaLnBrk="1" hangingPunct="1">
              <a:buFont typeface="Wingdings" panose="05000000000000000000" pitchFamily="2" charset="2"/>
              <a:buNone/>
            </a:pPr>
            <a:r>
              <a:rPr lang="en-US" sz="2400" dirty="0" smtClean="0">
                <a:latin typeface="Comic Sans MS" panose="030F0702030302020204" pitchFamily="66" charset="0"/>
              </a:rPr>
              <a:t>	Also known as </a:t>
            </a:r>
            <a:r>
              <a:rPr lang="en-US" sz="2400" b="1" dirty="0" smtClean="0">
                <a:latin typeface="Comic Sans MS" panose="030F0702030302020204" pitchFamily="66" charset="0"/>
              </a:rPr>
              <a:t>Entity type.</a:t>
            </a:r>
            <a:r>
              <a:rPr lang="en-US" sz="2400" b="1" dirty="0" smtClean="0">
                <a:solidFill>
                  <a:srgbClr val="0000FF"/>
                </a:solidFill>
                <a:latin typeface="Comic Sans MS" panose="030F0702030302020204" pitchFamily="66" charset="0"/>
              </a:rPr>
              <a:t> </a:t>
            </a:r>
            <a:r>
              <a:rPr lang="en-US" sz="2400" dirty="0" smtClean="0">
                <a:latin typeface="Comic Sans MS" panose="030F0702030302020204" pitchFamily="66" charset="0"/>
              </a:rPr>
              <a:t>E.g.: </a:t>
            </a:r>
            <a:r>
              <a:rPr lang="en-US" sz="2400" b="1" dirty="0" smtClean="0">
                <a:latin typeface="Comic Sans MS" panose="030F0702030302020204" pitchFamily="66" charset="0"/>
              </a:rPr>
              <a:t>Trainee</a:t>
            </a:r>
          </a:p>
          <a:p>
            <a:pPr eaLnBrk="1" hangingPunct="1"/>
            <a:r>
              <a:rPr lang="en-US" sz="2400" b="1" dirty="0" smtClean="0">
                <a:latin typeface="Comic Sans MS" panose="030F0702030302020204" pitchFamily="66" charset="0"/>
              </a:rPr>
              <a:t>Relationships:</a:t>
            </a:r>
            <a:r>
              <a:rPr lang="en-US" sz="2400" b="1" dirty="0" smtClean="0">
                <a:solidFill>
                  <a:srgbClr val="0000FF"/>
                </a:solidFill>
                <a:latin typeface="Comic Sans MS" panose="030F0702030302020204" pitchFamily="66" charset="0"/>
              </a:rPr>
              <a:t> </a:t>
            </a:r>
            <a:r>
              <a:rPr lang="en-US" sz="2400" dirty="0" smtClean="0">
                <a:latin typeface="Comic Sans MS" panose="030F0702030302020204" pitchFamily="66" charset="0"/>
              </a:rPr>
              <a:t>Associations between entities. E.g.: Trainee belongs to a Batch</a:t>
            </a:r>
          </a:p>
          <a:p>
            <a:pPr eaLnBrk="1" hangingPunct="1"/>
            <a:r>
              <a:rPr lang="en-US" sz="2400" b="1" dirty="0" smtClean="0">
                <a:latin typeface="Comic Sans MS" panose="030F0702030302020204" pitchFamily="66" charset="0"/>
              </a:rPr>
              <a:t>Attributes:</a:t>
            </a:r>
            <a:r>
              <a:rPr lang="en-US" sz="2400" b="1" dirty="0" smtClean="0">
                <a:solidFill>
                  <a:srgbClr val="0000FF"/>
                </a:solidFill>
                <a:latin typeface="Comic Sans MS" panose="030F0702030302020204" pitchFamily="66" charset="0"/>
              </a:rPr>
              <a:t> </a:t>
            </a:r>
            <a:r>
              <a:rPr lang="en-US" sz="2400" dirty="0" smtClean="0">
                <a:latin typeface="Comic Sans MS" panose="030F0702030302020204" pitchFamily="66" charset="0"/>
              </a:rPr>
              <a:t>Properties/characteristics that describe entities.eg: Trainee Name, </a:t>
            </a:r>
            <a:r>
              <a:rPr lang="en-US" sz="2400" dirty="0" err="1" smtClean="0">
                <a:latin typeface="Comic Sans MS" panose="030F0702030302020204" pitchFamily="66" charset="0"/>
              </a:rPr>
              <a:t>BatchName</a:t>
            </a:r>
            <a:r>
              <a:rPr lang="en-US" sz="2400" dirty="0" smtClean="0">
                <a:latin typeface="Comic Sans MS" panose="030F0702030302020204" pitchFamily="66" charset="0"/>
              </a:rPr>
              <a:t>, DOB, Address, etc.</a:t>
            </a:r>
          </a:p>
        </p:txBody>
      </p:sp>
    </p:spTree>
    <p:extLst>
      <p:ext uri="{BB962C8B-B14F-4D97-AF65-F5344CB8AC3E}">
        <p14:creationId xmlns:p14="http://schemas.microsoft.com/office/powerpoint/2010/main" val="2018140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 calcmode="lin" valueType="num">
                                      <p:cBhvr>
                                        <p:cTn id="7" dur="1000" fill="hold"/>
                                        <p:tgtEl>
                                          <p:spTgt spid="10649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0649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649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06499">
                                            <p:txEl>
                                              <p:pRg st="1" end="1"/>
                                            </p:txEl>
                                          </p:spTgt>
                                        </p:tgtEl>
                                        <p:attrNameLst>
                                          <p:attrName>style.visibility</p:attrName>
                                        </p:attrNameLst>
                                      </p:cBhvr>
                                      <p:to>
                                        <p:strVal val="visible"/>
                                      </p:to>
                                    </p:set>
                                    <p:anim calcmode="lin" valueType="num">
                                      <p:cBhvr>
                                        <p:cTn id="14" dur="1000" fill="hold"/>
                                        <p:tgtEl>
                                          <p:spTgt spid="106499">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10649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0649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06499">
                                            <p:txEl>
                                              <p:pRg st="2" end="2"/>
                                            </p:txEl>
                                          </p:spTgt>
                                        </p:tgtEl>
                                        <p:attrNameLst>
                                          <p:attrName>style.visibility</p:attrName>
                                        </p:attrNameLst>
                                      </p:cBhvr>
                                      <p:to>
                                        <p:strVal val="visible"/>
                                      </p:to>
                                    </p:set>
                                    <p:anim calcmode="lin" valueType="num">
                                      <p:cBhvr>
                                        <p:cTn id="21" dur="1000" fill="hold"/>
                                        <p:tgtEl>
                                          <p:spTgt spid="106499">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10649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0649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06499">
                                            <p:txEl>
                                              <p:pRg st="3" end="3"/>
                                            </p:txEl>
                                          </p:spTgt>
                                        </p:tgtEl>
                                        <p:attrNameLst>
                                          <p:attrName>style.visibility</p:attrName>
                                        </p:attrNameLst>
                                      </p:cBhvr>
                                      <p:to>
                                        <p:strVal val="visible"/>
                                      </p:to>
                                    </p:set>
                                    <p:anim calcmode="lin" valueType="num">
                                      <p:cBhvr>
                                        <p:cTn id="28" dur="1000" fill="hold"/>
                                        <p:tgtEl>
                                          <p:spTgt spid="106499">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10649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06499">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106499">
                                            <p:txEl>
                                              <p:pRg st="4" end="4"/>
                                            </p:txEl>
                                          </p:spTgt>
                                        </p:tgtEl>
                                        <p:attrNameLst>
                                          <p:attrName>style.visibility</p:attrName>
                                        </p:attrNameLst>
                                      </p:cBhvr>
                                      <p:to>
                                        <p:strVal val="visible"/>
                                      </p:to>
                                    </p:set>
                                    <p:anim calcmode="lin" valueType="num">
                                      <p:cBhvr>
                                        <p:cTn id="35" dur="1000" fill="hold"/>
                                        <p:tgtEl>
                                          <p:spTgt spid="106499">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10649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064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E61A9BC3-5E51-41FD-9023-34E8936F9297}" type="slidenum">
              <a:rPr lang="en-US">
                <a:solidFill>
                  <a:schemeClr val="bg1"/>
                </a:solidFill>
              </a:rPr>
              <a:pPr/>
              <a:t>40</a:t>
            </a:fld>
            <a:endParaRPr lang="en-US">
              <a:solidFill>
                <a:schemeClr val="bg1"/>
              </a:solidFill>
            </a:endParaRPr>
          </a:p>
        </p:txBody>
      </p:sp>
      <p:sp>
        <p:nvSpPr>
          <p:cNvPr id="50179" name="Rectangle 2"/>
          <p:cNvSpPr>
            <a:spLocks noGrp="1" noChangeArrowheads="1"/>
          </p:cNvSpPr>
          <p:nvPr>
            <p:ph type="title" idx="4294967295"/>
          </p:nvPr>
        </p:nvSpPr>
        <p:spPr>
          <a:xfrm>
            <a:off x="304800" y="239713"/>
            <a:ext cx="8574088" cy="512762"/>
          </a:xfrm>
        </p:spPr>
        <p:txBody>
          <a:bodyPr lIns="0">
            <a:normAutofit fontScale="90000"/>
          </a:bodyPr>
          <a:lstStyle/>
          <a:p>
            <a:pPr eaLnBrk="1" hangingPunct="1"/>
            <a:r>
              <a:rPr lang="en-US" smtClean="0"/>
              <a:t>Weak entity</a:t>
            </a:r>
          </a:p>
        </p:txBody>
      </p:sp>
      <p:sp>
        <p:nvSpPr>
          <p:cNvPr id="50180" name="Line 3"/>
          <p:cNvSpPr>
            <a:spLocks noChangeShapeType="1"/>
          </p:cNvSpPr>
          <p:nvPr/>
        </p:nvSpPr>
        <p:spPr bwMode="auto">
          <a:xfrm flipV="1">
            <a:off x="2971800" y="33528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1" name="Line 4"/>
          <p:cNvSpPr>
            <a:spLocks noChangeShapeType="1"/>
          </p:cNvSpPr>
          <p:nvPr/>
        </p:nvSpPr>
        <p:spPr bwMode="auto">
          <a:xfrm>
            <a:off x="5410200" y="3352800"/>
            <a:ext cx="609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2" name="Line 5"/>
          <p:cNvSpPr>
            <a:spLocks noChangeShapeType="1"/>
          </p:cNvSpPr>
          <p:nvPr/>
        </p:nvSpPr>
        <p:spPr bwMode="auto">
          <a:xfrm>
            <a:off x="5410200" y="3429000"/>
            <a:ext cx="6096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50183" name="AutoShape 6"/>
          <p:cNvSpPr>
            <a:spLocks noChangeArrowheads="1"/>
          </p:cNvSpPr>
          <p:nvPr/>
        </p:nvSpPr>
        <p:spPr bwMode="auto">
          <a:xfrm>
            <a:off x="3505200" y="2667000"/>
            <a:ext cx="1981200" cy="1371600"/>
          </a:xfrm>
          <a:prstGeom prst="diamond">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0184" name="Rectangle 7"/>
          <p:cNvSpPr>
            <a:spLocks noChangeArrowheads="1"/>
          </p:cNvSpPr>
          <p:nvPr/>
        </p:nvSpPr>
        <p:spPr bwMode="auto">
          <a:xfrm>
            <a:off x="914400" y="2743200"/>
            <a:ext cx="2044700" cy="1206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0185" name="Rectangle 8"/>
          <p:cNvSpPr>
            <a:spLocks noChangeArrowheads="1"/>
          </p:cNvSpPr>
          <p:nvPr/>
        </p:nvSpPr>
        <p:spPr bwMode="auto">
          <a:xfrm>
            <a:off x="6019800" y="2743200"/>
            <a:ext cx="2044700" cy="1206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0186" name="AutoShape 9"/>
          <p:cNvSpPr>
            <a:spLocks noChangeArrowheads="1"/>
          </p:cNvSpPr>
          <p:nvPr/>
        </p:nvSpPr>
        <p:spPr bwMode="auto">
          <a:xfrm>
            <a:off x="3657600" y="2743200"/>
            <a:ext cx="1663700" cy="12065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0187" name="Oval 10"/>
          <p:cNvSpPr>
            <a:spLocks noChangeArrowheads="1"/>
          </p:cNvSpPr>
          <p:nvPr/>
        </p:nvSpPr>
        <p:spPr bwMode="auto">
          <a:xfrm>
            <a:off x="1066800" y="1600200"/>
            <a:ext cx="1816100" cy="596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0188" name="Oval 11"/>
          <p:cNvSpPr>
            <a:spLocks noChangeArrowheads="1"/>
          </p:cNvSpPr>
          <p:nvPr/>
        </p:nvSpPr>
        <p:spPr bwMode="auto">
          <a:xfrm>
            <a:off x="4953000" y="1600200"/>
            <a:ext cx="1816100" cy="596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0189" name="Line 12"/>
          <p:cNvSpPr>
            <a:spLocks noChangeShapeType="1"/>
          </p:cNvSpPr>
          <p:nvPr/>
        </p:nvSpPr>
        <p:spPr bwMode="auto">
          <a:xfrm>
            <a:off x="1974850" y="2209800"/>
            <a:ext cx="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0" name="Line 13"/>
          <p:cNvSpPr>
            <a:spLocks noChangeShapeType="1"/>
          </p:cNvSpPr>
          <p:nvPr/>
        </p:nvSpPr>
        <p:spPr bwMode="auto">
          <a:xfrm>
            <a:off x="6248400" y="2133600"/>
            <a:ext cx="67945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1" name="Rectangle 14"/>
          <p:cNvSpPr>
            <a:spLocks noChangeArrowheads="1"/>
          </p:cNvSpPr>
          <p:nvPr/>
        </p:nvSpPr>
        <p:spPr bwMode="auto">
          <a:xfrm>
            <a:off x="1133475" y="3097213"/>
            <a:ext cx="15382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Employee</a:t>
            </a:r>
          </a:p>
        </p:txBody>
      </p:sp>
      <p:sp>
        <p:nvSpPr>
          <p:cNvPr id="50192" name="Rectangle 15"/>
          <p:cNvSpPr>
            <a:spLocks noChangeArrowheads="1"/>
          </p:cNvSpPr>
          <p:nvPr/>
        </p:nvSpPr>
        <p:spPr bwMode="auto">
          <a:xfrm>
            <a:off x="1622425" y="1649413"/>
            <a:ext cx="5540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u="sng"/>
              <a:t>E#</a:t>
            </a:r>
          </a:p>
        </p:txBody>
      </p:sp>
      <p:sp>
        <p:nvSpPr>
          <p:cNvPr id="50193" name="Rectangle 16"/>
          <p:cNvSpPr>
            <a:spLocks noChangeArrowheads="1"/>
          </p:cNvSpPr>
          <p:nvPr/>
        </p:nvSpPr>
        <p:spPr bwMode="auto">
          <a:xfrm>
            <a:off x="4152900" y="3021013"/>
            <a:ext cx="6731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has</a:t>
            </a:r>
          </a:p>
        </p:txBody>
      </p:sp>
      <p:sp>
        <p:nvSpPr>
          <p:cNvPr id="50194" name="Rectangle 17"/>
          <p:cNvSpPr>
            <a:spLocks noChangeArrowheads="1"/>
          </p:cNvSpPr>
          <p:nvPr/>
        </p:nvSpPr>
        <p:spPr bwMode="auto">
          <a:xfrm>
            <a:off x="6096000" y="2819400"/>
            <a:ext cx="18923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0195" name="Rectangle 18"/>
          <p:cNvSpPr>
            <a:spLocks noChangeArrowheads="1"/>
          </p:cNvSpPr>
          <p:nvPr/>
        </p:nvSpPr>
        <p:spPr bwMode="auto">
          <a:xfrm>
            <a:off x="6248400" y="2971800"/>
            <a:ext cx="16240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dependant</a:t>
            </a:r>
          </a:p>
        </p:txBody>
      </p:sp>
      <p:sp>
        <p:nvSpPr>
          <p:cNvPr id="50196" name="Rectangle 19"/>
          <p:cNvSpPr>
            <a:spLocks noChangeArrowheads="1"/>
          </p:cNvSpPr>
          <p:nvPr/>
        </p:nvSpPr>
        <p:spPr bwMode="auto">
          <a:xfrm>
            <a:off x="5562600" y="1524000"/>
            <a:ext cx="685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Id</a:t>
            </a:r>
          </a:p>
          <a:p>
            <a:pPr>
              <a:spcBef>
                <a:spcPct val="0"/>
              </a:spcBef>
              <a:buClrTx/>
              <a:buSzTx/>
              <a:buFontTx/>
              <a:buNone/>
            </a:pPr>
            <a:r>
              <a:rPr lang="en-US" sz="2400" b="0"/>
              <a:t>----</a:t>
            </a:r>
          </a:p>
        </p:txBody>
      </p:sp>
      <p:sp>
        <p:nvSpPr>
          <p:cNvPr id="50197" name="Rectangle 20"/>
          <p:cNvSpPr>
            <a:spLocks noChangeArrowheads="1"/>
          </p:cNvSpPr>
          <p:nvPr/>
        </p:nvSpPr>
        <p:spPr bwMode="auto">
          <a:xfrm>
            <a:off x="3048000" y="2895600"/>
            <a:ext cx="3508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1</a:t>
            </a:r>
          </a:p>
        </p:txBody>
      </p:sp>
      <p:sp>
        <p:nvSpPr>
          <p:cNvPr id="50198" name="Rectangle 21"/>
          <p:cNvSpPr>
            <a:spLocks noChangeArrowheads="1"/>
          </p:cNvSpPr>
          <p:nvPr/>
        </p:nvSpPr>
        <p:spPr bwMode="auto">
          <a:xfrm>
            <a:off x="5562600" y="2895600"/>
            <a:ext cx="4016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N</a:t>
            </a:r>
          </a:p>
        </p:txBody>
      </p:sp>
      <p:sp>
        <p:nvSpPr>
          <p:cNvPr id="50199" name="Oval 22"/>
          <p:cNvSpPr>
            <a:spLocks noChangeArrowheads="1"/>
          </p:cNvSpPr>
          <p:nvPr/>
        </p:nvSpPr>
        <p:spPr bwMode="auto">
          <a:xfrm>
            <a:off x="7162800" y="1447800"/>
            <a:ext cx="15240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0200" name="Text Box 23"/>
          <p:cNvSpPr txBox="1">
            <a:spLocks noChangeArrowheads="1"/>
          </p:cNvSpPr>
          <p:nvPr/>
        </p:nvSpPr>
        <p:spPr bwMode="auto">
          <a:xfrm>
            <a:off x="7391400" y="16764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1800" b="0"/>
              <a:t>name</a:t>
            </a:r>
          </a:p>
        </p:txBody>
      </p:sp>
      <p:sp>
        <p:nvSpPr>
          <p:cNvPr id="50201" name="Line 24"/>
          <p:cNvSpPr>
            <a:spLocks noChangeShapeType="1"/>
          </p:cNvSpPr>
          <p:nvPr/>
        </p:nvSpPr>
        <p:spPr bwMode="auto">
          <a:xfrm flipH="1">
            <a:off x="7467600" y="21336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2" name="Text Box 25"/>
          <p:cNvSpPr txBox="1">
            <a:spLocks noChangeArrowheads="1"/>
          </p:cNvSpPr>
          <p:nvPr/>
        </p:nvSpPr>
        <p:spPr bwMode="auto">
          <a:xfrm>
            <a:off x="793750" y="5038616"/>
            <a:ext cx="7391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1800">
                <a:solidFill>
                  <a:srgbClr val="7030A0"/>
                </a:solidFill>
                <a:latin typeface="Comic Sans MS" panose="030F0702030302020204" pitchFamily="66" charset="0"/>
              </a:rPr>
              <a:t>The dependant entity is represented by a double lined rectangle and the identifying relationship by a double lined diamond</a:t>
            </a:r>
          </a:p>
        </p:txBody>
      </p:sp>
    </p:spTree>
    <p:extLst>
      <p:ext uri="{BB962C8B-B14F-4D97-AF65-F5344CB8AC3E}">
        <p14:creationId xmlns:p14="http://schemas.microsoft.com/office/powerpoint/2010/main" val="26031843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B973342C-B018-45FE-B113-3FFC3F0516D1}" type="slidenum">
              <a:rPr lang="en-US">
                <a:solidFill>
                  <a:schemeClr val="bg1"/>
                </a:solidFill>
              </a:rPr>
              <a:pPr/>
              <a:t>41</a:t>
            </a:fld>
            <a:endParaRPr lang="en-US">
              <a:solidFill>
                <a:schemeClr val="bg1"/>
              </a:solidFill>
            </a:endParaRPr>
          </a:p>
        </p:txBody>
      </p:sp>
      <p:sp>
        <p:nvSpPr>
          <p:cNvPr id="51203" name="Rectangle 2"/>
          <p:cNvSpPr>
            <a:spLocks noGrp="1" noChangeArrowheads="1"/>
          </p:cNvSpPr>
          <p:nvPr>
            <p:ph type="body" sz="half" idx="4294967295"/>
          </p:nvPr>
        </p:nvSpPr>
        <p:spPr>
          <a:xfrm>
            <a:off x="628650" y="1566548"/>
            <a:ext cx="7642225" cy="4881563"/>
          </a:xfrm>
        </p:spPr>
        <p:txBody>
          <a:bodyPr lIns="0" tIns="0">
            <a:normAutofit fontScale="92500" lnSpcReduction="20000"/>
          </a:bodyPr>
          <a:lstStyle/>
          <a:p>
            <a:pPr eaLnBrk="1" hangingPunct="1">
              <a:buFont typeface="Wingdings" panose="05000000000000000000" pitchFamily="2" charset="2"/>
              <a:buNone/>
            </a:pPr>
            <a:r>
              <a:rPr lang="en-US" b="1" dirty="0" smtClean="0"/>
              <a:t>Assumptions : </a:t>
            </a:r>
          </a:p>
          <a:p>
            <a:pPr eaLnBrk="1" hangingPunct="1">
              <a:buFont typeface="Wingdings" panose="05000000000000000000" pitchFamily="2" charset="2"/>
              <a:buNone/>
            </a:pPr>
            <a:endParaRPr lang="en-US" dirty="0" smtClean="0"/>
          </a:p>
          <a:p>
            <a:pPr eaLnBrk="1" hangingPunct="1"/>
            <a:r>
              <a:rPr lang="en-US" dirty="0" smtClean="0"/>
              <a:t>A college contains many departments </a:t>
            </a:r>
          </a:p>
          <a:p>
            <a:pPr eaLnBrk="1" hangingPunct="1"/>
            <a:r>
              <a:rPr lang="en-US" dirty="0" smtClean="0"/>
              <a:t>Each department can offer any number of courses </a:t>
            </a:r>
          </a:p>
          <a:p>
            <a:pPr eaLnBrk="1" hangingPunct="1"/>
            <a:r>
              <a:rPr lang="en-US" dirty="0" smtClean="0"/>
              <a:t>Many instructors can work in a department </a:t>
            </a:r>
          </a:p>
          <a:p>
            <a:pPr eaLnBrk="1" hangingPunct="1"/>
            <a:r>
              <a:rPr lang="en-US" dirty="0" smtClean="0"/>
              <a:t>An instructor can work only in one department </a:t>
            </a:r>
          </a:p>
          <a:p>
            <a:pPr eaLnBrk="1" hangingPunct="1"/>
            <a:r>
              <a:rPr lang="en-US" dirty="0" smtClean="0"/>
              <a:t>For each department there is a Head </a:t>
            </a:r>
          </a:p>
          <a:p>
            <a:pPr eaLnBrk="1" hangingPunct="1"/>
            <a:r>
              <a:rPr lang="en-US" dirty="0" smtClean="0"/>
              <a:t>An instructor can be head of only one department </a:t>
            </a:r>
          </a:p>
          <a:p>
            <a:pPr eaLnBrk="1" hangingPunct="1"/>
            <a:r>
              <a:rPr lang="en-US" dirty="0" smtClean="0"/>
              <a:t>Each instructor can take any number of courses </a:t>
            </a:r>
          </a:p>
          <a:p>
            <a:pPr eaLnBrk="1" hangingPunct="1"/>
            <a:r>
              <a:rPr lang="en-US" dirty="0" smtClean="0"/>
              <a:t>A course can be taken by only one instructor</a:t>
            </a:r>
          </a:p>
          <a:p>
            <a:pPr eaLnBrk="1" hangingPunct="1"/>
            <a:r>
              <a:rPr lang="en-US" dirty="0" smtClean="0"/>
              <a:t>A student can enroll for any number of courses </a:t>
            </a:r>
          </a:p>
          <a:p>
            <a:pPr eaLnBrk="1" hangingPunct="1"/>
            <a:r>
              <a:rPr lang="en-US" dirty="0" smtClean="0"/>
              <a:t>Each course can have any number of students </a:t>
            </a:r>
          </a:p>
          <a:p>
            <a:pPr eaLnBrk="1" hangingPunct="1">
              <a:buFont typeface="Wingdings" panose="05000000000000000000" pitchFamily="2" charset="2"/>
              <a:buNone/>
            </a:pPr>
            <a:endParaRPr lang="en-US" dirty="0" smtClean="0"/>
          </a:p>
          <a:p>
            <a:pPr eaLnBrk="1" hangingPunct="1"/>
            <a:endParaRPr lang="en-US" sz="1800" dirty="0" smtClean="0"/>
          </a:p>
          <a:p>
            <a:pPr eaLnBrk="1" hangingPunct="1">
              <a:buFont typeface="Wingdings" panose="05000000000000000000" pitchFamily="2" charset="2"/>
              <a:buNone/>
            </a:pPr>
            <a:endParaRPr lang="en-US" sz="1600" dirty="0" smtClean="0"/>
          </a:p>
        </p:txBody>
      </p:sp>
      <p:sp>
        <p:nvSpPr>
          <p:cNvPr id="51204" name="Rectangle 3"/>
          <p:cNvSpPr>
            <a:spLocks noGrp="1" noChangeArrowheads="1"/>
          </p:cNvSpPr>
          <p:nvPr>
            <p:ph type="title" idx="4294967295"/>
          </p:nvPr>
        </p:nvSpPr>
        <p:spPr>
          <a:xfrm>
            <a:off x="0" y="365126"/>
            <a:ext cx="9144000" cy="1325563"/>
          </a:xfrm>
        </p:spPr>
        <p:txBody>
          <a:bodyPr lIns="0"/>
          <a:lstStyle/>
          <a:p>
            <a:pPr eaLnBrk="1" hangingPunct="1"/>
            <a:r>
              <a:rPr lang="en-US" dirty="0" smtClean="0"/>
              <a:t> Case Study – ER Model For a college DB </a:t>
            </a:r>
          </a:p>
        </p:txBody>
      </p:sp>
    </p:spTree>
    <p:extLst>
      <p:ext uri="{BB962C8B-B14F-4D97-AF65-F5344CB8AC3E}">
        <p14:creationId xmlns:p14="http://schemas.microsoft.com/office/powerpoint/2010/main" val="197988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A38A009E-7D2E-428A-AAAD-DDB2A8EB3DE6}" type="slidenum">
              <a:rPr lang="en-US">
                <a:solidFill>
                  <a:schemeClr val="bg1"/>
                </a:solidFill>
              </a:rPr>
              <a:pPr/>
              <a:t>42</a:t>
            </a:fld>
            <a:endParaRPr lang="en-US">
              <a:solidFill>
                <a:schemeClr val="bg1"/>
              </a:solidFill>
            </a:endParaRPr>
          </a:p>
        </p:txBody>
      </p:sp>
      <p:sp>
        <p:nvSpPr>
          <p:cNvPr id="52227" name="Rectangle 2"/>
          <p:cNvSpPr>
            <a:spLocks noGrp="1" noChangeArrowheads="1"/>
          </p:cNvSpPr>
          <p:nvPr>
            <p:ph type="title" idx="4294967295"/>
          </p:nvPr>
        </p:nvSpPr>
        <p:spPr/>
        <p:txBody>
          <a:bodyPr lIns="0"/>
          <a:lstStyle/>
          <a:p>
            <a:pPr eaLnBrk="1" hangingPunct="1"/>
            <a:r>
              <a:rPr lang="en-US" smtClean="0"/>
              <a:t>Steps in ER Modeling</a:t>
            </a:r>
            <a:r>
              <a:rPr lang="en-US" sz="2800" smtClean="0"/>
              <a:t> </a:t>
            </a:r>
          </a:p>
        </p:txBody>
      </p:sp>
      <p:sp>
        <p:nvSpPr>
          <p:cNvPr id="364547" name="Rectangle 3"/>
          <p:cNvSpPr>
            <a:spLocks noGrp="1" noChangeArrowheads="1"/>
          </p:cNvSpPr>
          <p:nvPr>
            <p:ph type="body" idx="4294967295"/>
          </p:nvPr>
        </p:nvSpPr>
        <p:spPr/>
        <p:txBody>
          <a:bodyPr lIns="0" tIns="0">
            <a:noAutofit/>
          </a:bodyPr>
          <a:lstStyle/>
          <a:p>
            <a:pPr eaLnBrk="1" hangingPunct="1"/>
            <a:r>
              <a:rPr lang="en-US" sz="1600" dirty="0" smtClean="0">
                <a:latin typeface="Comic Sans MS" panose="030F0702030302020204" pitchFamily="66" charset="0"/>
              </a:rPr>
              <a:t>Identify the Entities </a:t>
            </a:r>
          </a:p>
          <a:p>
            <a:pPr eaLnBrk="1" hangingPunct="1"/>
            <a:endParaRPr lang="en-US" sz="1600" dirty="0" smtClean="0">
              <a:latin typeface="Comic Sans MS" panose="030F0702030302020204" pitchFamily="66" charset="0"/>
            </a:endParaRPr>
          </a:p>
          <a:p>
            <a:pPr eaLnBrk="1" hangingPunct="1"/>
            <a:r>
              <a:rPr lang="en-US" sz="1600" dirty="0" smtClean="0">
                <a:latin typeface="Comic Sans MS" panose="030F0702030302020204" pitchFamily="66" charset="0"/>
              </a:rPr>
              <a:t>Find relationships </a:t>
            </a:r>
          </a:p>
          <a:p>
            <a:pPr eaLnBrk="1" hangingPunct="1"/>
            <a:endParaRPr lang="en-US" sz="1600" dirty="0" smtClean="0">
              <a:latin typeface="Comic Sans MS" panose="030F0702030302020204" pitchFamily="66" charset="0"/>
            </a:endParaRPr>
          </a:p>
          <a:p>
            <a:pPr eaLnBrk="1" hangingPunct="1"/>
            <a:r>
              <a:rPr lang="en-US" sz="1600" dirty="0" smtClean="0">
                <a:latin typeface="Comic Sans MS" panose="030F0702030302020204" pitchFamily="66" charset="0"/>
              </a:rPr>
              <a:t>Identify the  key attributes for every Entity</a:t>
            </a:r>
          </a:p>
          <a:p>
            <a:pPr eaLnBrk="1" hangingPunct="1">
              <a:buFont typeface="Wingdings" panose="05000000000000000000" pitchFamily="2" charset="2"/>
              <a:buNone/>
            </a:pPr>
            <a:endParaRPr lang="en-US" sz="1600" dirty="0" smtClean="0">
              <a:latin typeface="Comic Sans MS" panose="030F0702030302020204" pitchFamily="66" charset="0"/>
            </a:endParaRPr>
          </a:p>
          <a:p>
            <a:pPr eaLnBrk="1" hangingPunct="1"/>
            <a:r>
              <a:rPr lang="en-US" sz="1600" dirty="0" smtClean="0">
                <a:latin typeface="Comic Sans MS" panose="030F0702030302020204" pitchFamily="66" charset="0"/>
              </a:rPr>
              <a:t>Identify other relevant attributes</a:t>
            </a:r>
          </a:p>
          <a:p>
            <a:pPr eaLnBrk="1" hangingPunct="1"/>
            <a:endParaRPr lang="en-US" sz="1600" dirty="0" smtClean="0">
              <a:latin typeface="Comic Sans MS" panose="030F0702030302020204" pitchFamily="66" charset="0"/>
            </a:endParaRPr>
          </a:p>
          <a:p>
            <a:pPr eaLnBrk="1" hangingPunct="1"/>
            <a:r>
              <a:rPr lang="en-US" sz="1600" dirty="0" smtClean="0">
                <a:latin typeface="Comic Sans MS" panose="030F0702030302020204" pitchFamily="66" charset="0"/>
              </a:rPr>
              <a:t>Draw complete E-R diagram with all attributes including Primary Key </a:t>
            </a:r>
          </a:p>
          <a:p>
            <a:pPr eaLnBrk="1" hangingPunct="1">
              <a:buFont typeface="Wingdings" panose="05000000000000000000" pitchFamily="2" charset="2"/>
              <a:buNone/>
            </a:pPr>
            <a:endParaRPr lang="en-US" sz="1600" dirty="0" smtClean="0">
              <a:latin typeface="Comic Sans MS" panose="030F0702030302020204" pitchFamily="66" charset="0"/>
            </a:endParaRPr>
          </a:p>
          <a:p>
            <a:pPr eaLnBrk="1" hangingPunct="1"/>
            <a:r>
              <a:rPr lang="en-US" sz="1600" dirty="0" smtClean="0">
                <a:latin typeface="Comic Sans MS" panose="030F0702030302020204" pitchFamily="66" charset="0"/>
              </a:rPr>
              <a:t>Review your results with your Business users </a:t>
            </a:r>
          </a:p>
          <a:p>
            <a:pPr eaLnBrk="1" hangingPunct="1"/>
            <a:endParaRPr lang="en-US" sz="1600" dirty="0" smtClean="0">
              <a:latin typeface="Comic Sans MS" panose="030F0702030302020204" pitchFamily="66" charset="0"/>
            </a:endParaRPr>
          </a:p>
          <a:p>
            <a:pPr eaLnBrk="1" hangingPunct="1">
              <a:buFont typeface="Wingdings" panose="05000000000000000000" pitchFamily="2" charset="2"/>
              <a:buNone/>
            </a:pPr>
            <a:r>
              <a:rPr lang="en-US" sz="1600" dirty="0" smtClean="0">
                <a:latin typeface="Comic Sans MS" panose="030F0702030302020204" pitchFamily="66" charset="0"/>
              </a:rPr>
              <a:t>Visit the following link for more information</a:t>
            </a:r>
          </a:p>
          <a:p>
            <a:pPr eaLnBrk="1" hangingPunct="1">
              <a:buFont typeface="Wingdings" panose="05000000000000000000" pitchFamily="2" charset="2"/>
              <a:buNone/>
            </a:pPr>
            <a:r>
              <a:rPr lang="en-US" sz="1600" u="sng" dirty="0" smtClean="0">
                <a:latin typeface="Comic Sans MS" panose="030F0702030302020204" pitchFamily="66" charset="0"/>
                <a:hlinkClick r:id="rId3"/>
              </a:rPr>
              <a:t>10 Easy Steps to Create an ER Diagram in VISIO 2000</a:t>
            </a:r>
            <a:r>
              <a:rPr lang="en-US" sz="1600" dirty="0" smtClean="0">
                <a:latin typeface="Comic Sans MS" panose="030F0702030302020204" pitchFamily="66" charset="0"/>
              </a:rPr>
              <a:t> </a:t>
            </a:r>
          </a:p>
          <a:p>
            <a:pPr eaLnBrk="1" hangingPunct="1">
              <a:buFont typeface="Wingdings" panose="05000000000000000000" pitchFamily="2" charset="2"/>
              <a:buNone/>
            </a:pPr>
            <a:endParaRPr lang="en-US" sz="1600" dirty="0" smtClean="0">
              <a:latin typeface="Comic Sans MS" panose="030F0702030302020204" pitchFamily="66" charset="0"/>
            </a:endParaRPr>
          </a:p>
        </p:txBody>
      </p:sp>
    </p:spTree>
    <p:extLst>
      <p:ext uri="{BB962C8B-B14F-4D97-AF65-F5344CB8AC3E}">
        <p14:creationId xmlns:p14="http://schemas.microsoft.com/office/powerpoint/2010/main" val="4187077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p:cTn id="7" dur="1000" fill="hold"/>
                                        <p:tgtEl>
                                          <p:spTgt spid="36454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6454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6454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64547">
                                            <p:txEl>
                                              <p:pRg st="2" end="2"/>
                                            </p:txEl>
                                          </p:spTgt>
                                        </p:tgtEl>
                                        <p:attrNameLst>
                                          <p:attrName>style.visibility</p:attrName>
                                        </p:attrNameLst>
                                      </p:cBhvr>
                                      <p:to>
                                        <p:strVal val="visible"/>
                                      </p:to>
                                    </p:set>
                                    <p:anim calcmode="lin" valueType="num">
                                      <p:cBhvr>
                                        <p:cTn id="14" dur="1000" fill="hold"/>
                                        <p:tgtEl>
                                          <p:spTgt spid="364547">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36454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6454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64547">
                                            <p:txEl>
                                              <p:pRg st="4" end="4"/>
                                            </p:txEl>
                                          </p:spTgt>
                                        </p:tgtEl>
                                        <p:attrNameLst>
                                          <p:attrName>style.visibility</p:attrName>
                                        </p:attrNameLst>
                                      </p:cBhvr>
                                      <p:to>
                                        <p:strVal val="visible"/>
                                      </p:to>
                                    </p:set>
                                    <p:anim calcmode="lin" valueType="num">
                                      <p:cBhvr>
                                        <p:cTn id="21" dur="1000" fill="hold"/>
                                        <p:tgtEl>
                                          <p:spTgt spid="364547">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364547">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454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364547">
                                            <p:txEl>
                                              <p:pRg st="6" end="6"/>
                                            </p:txEl>
                                          </p:spTgt>
                                        </p:tgtEl>
                                        <p:attrNameLst>
                                          <p:attrName>style.visibility</p:attrName>
                                        </p:attrNameLst>
                                      </p:cBhvr>
                                      <p:to>
                                        <p:strVal val="visible"/>
                                      </p:to>
                                    </p:set>
                                    <p:anim calcmode="lin" valueType="num">
                                      <p:cBhvr>
                                        <p:cTn id="28" dur="1000" fill="hold"/>
                                        <p:tgtEl>
                                          <p:spTgt spid="364547">
                                            <p:txEl>
                                              <p:pRg st="6" end="6"/>
                                            </p:txEl>
                                          </p:spTgt>
                                        </p:tgtEl>
                                        <p:attrNameLst>
                                          <p:attrName>ppt_x</p:attrName>
                                        </p:attrNameLst>
                                      </p:cBhvr>
                                      <p:tavLst>
                                        <p:tav tm="0">
                                          <p:val>
                                            <p:strVal val="#ppt_x-.2"/>
                                          </p:val>
                                        </p:tav>
                                        <p:tav tm="100000">
                                          <p:val>
                                            <p:strVal val="#ppt_x"/>
                                          </p:val>
                                        </p:tav>
                                      </p:tavLst>
                                    </p:anim>
                                    <p:anim calcmode="lin" valueType="num">
                                      <p:cBhvr>
                                        <p:cTn id="29" dur="1000" fill="hold"/>
                                        <p:tgtEl>
                                          <p:spTgt spid="364547">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64547">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364547">
                                            <p:txEl>
                                              <p:pRg st="8" end="8"/>
                                            </p:txEl>
                                          </p:spTgt>
                                        </p:tgtEl>
                                        <p:attrNameLst>
                                          <p:attrName>style.visibility</p:attrName>
                                        </p:attrNameLst>
                                      </p:cBhvr>
                                      <p:to>
                                        <p:strVal val="visible"/>
                                      </p:to>
                                    </p:set>
                                    <p:anim calcmode="lin" valueType="num">
                                      <p:cBhvr>
                                        <p:cTn id="35" dur="1000" fill="hold"/>
                                        <p:tgtEl>
                                          <p:spTgt spid="364547">
                                            <p:txEl>
                                              <p:pRg st="8" end="8"/>
                                            </p:txEl>
                                          </p:spTgt>
                                        </p:tgtEl>
                                        <p:attrNameLst>
                                          <p:attrName>ppt_x</p:attrName>
                                        </p:attrNameLst>
                                      </p:cBhvr>
                                      <p:tavLst>
                                        <p:tav tm="0">
                                          <p:val>
                                            <p:strVal val="#ppt_x-.2"/>
                                          </p:val>
                                        </p:tav>
                                        <p:tav tm="100000">
                                          <p:val>
                                            <p:strVal val="#ppt_x"/>
                                          </p:val>
                                        </p:tav>
                                      </p:tavLst>
                                    </p:anim>
                                    <p:anim calcmode="lin" valueType="num">
                                      <p:cBhvr>
                                        <p:cTn id="36" dur="1000" fill="hold"/>
                                        <p:tgtEl>
                                          <p:spTgt spid="364547">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64547">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364547">
                                            <p:txEl>
                                              <p:pRg st="10" end="10"/>
                                            </p:txEl>
                                          </p:spTgt>
                                        </p:tgtEl>
                                        <p:attrNameLst>
                                          <p:attrName>style.visibility</p:attrName>
                                        </p:attrNameLst>
                                      </p:cBhvr>
                                      <p:to>
                                        <p:strVal val="visible"/>
                                      </p:to>
                                    </p:set>
                                    <p:anim calcmode="lin" valueType="num">
                                      <p:cBhvr>
                                        <p:cTn id="42" dur="1000" fill="hold"/>
                                        <p:tgtEl>
                                          <p:spTgt spid="364547">
                                            <p:txEl>
                                              <p:pRg st="10" end="10"/>
                                            </p:txEl>
                                          </p:spTgt>
                                        </p:tgtEl>
                                        <p:attrNameLst>
                                          <p:attrName>ppt_x</p:attrName>
                                        </p:attrNameLst>
                                      </p:cBhvr>
                                      <p:tavLst>
                                        <p:tav tm="0">
                                          <p:val>
                                            <p:strVal val="#ppt_x-.2"/>
                                          </p:val>
                                        </p:tav>
                                        <p:tav tm="100000">
                                          <p:val>
                                            <p:strVal val="#ppt_x"/>
                                          </p:val>
                                        </p:tav>
                                      </p:tavLst>
                                    </p:anim>
                                    <p:anim calcmode="lin" valueType="num">
                                      <p:cBhvr>
                                        <p:cTn id="43" dur="1000" fill="hold"/>
                                        <p:tgtEl>
                                          <p:spTgt spid="364547">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64547">
                                            <p:txEl>
                                              <p:pRg st="10" end="1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364547">
                                            <p:txEl>
                                              <p:pRg st="12" end="12"/>
                                            </p:txEl>
                                          </p:spTgt>
                                        </p:tgtEl>
                                        <p:attrNameLst>
                                          <p:attrName>style.visibility</p:attrName>
                                        </p:attrNameLst>
                                      </p:cBhvr>
                                      <p:to>
                                        <p:strVal val="visible"/>
                                      </p:to>
                                    </p:set>
                                    <p:anim calcmode="lin" valueType="num">
                                      <p:cBhvr>
                                        <p:cTn id="49" dur="1000" fill="hold"/>
                                        <p:tgtEl>
                                          <p:spTgt spid="364547">
                                            <p:txEl>
                                              <p:pRg st="12" end="12"/>
                                            </p:txEl>
                                          </p:spTgt>
                                        </p:tgtEl>
                                        <p:attrNameLst>
                                          <p:attrName>ppt_x</p:attrName>
                                        </p:attrNameLst>
                                      </p:cBhvr>
                                      <p:tavLst>
                                        <p:tav tm="0">
                                          <p:val>
                                            <p:strVal val="#ppt_x-.2"/>
                                          </p:val>
                                        </p:tav>
                                        <p:tav tm="100000">
                                          <p:val>
                                            <p:strVal val="#ppt_x"/>
                                          </p:val>
                                        </p:tav>
                                      </p:tavLst>
                                    </p:anim>
                                    <p:anim calcmode="lin" valueType="num">
                                      <p:cBhvr>
                                        <p:cTn id="50" dur="1000" fill="hold"/>
                                        <p:tgtEl>
                                          <p:spTgt spid="364547">
                                            <p:txEl>
                                              <p:pRg st="12" end="12"/>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64547">
                                            <p:txEl>
                                              <p:pRg st="12" end="12"/>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364547">
                                            <p:txEl>
                                              <p:pRg st="13" end="13"/>
                                            </p:txEl>
                                          </p:spTgt>
                                        </p:tgtEl>
                                        <p:attrNameLst>
                                          <p:attrName>style.visibility</p:attrName>
                                        </p:attrNameLst>
                                      </p:cBhvr>
                                      <p:to>
                                        <p:strVal val="visible"/>
                                      </p:to>
                                    </p:set>
                                    <p:anim calcmode="lin" valueType="num">
                                      <p:cBhvr>
                                        <p:cTn id="56" dur="1000" fill="hold"/>
                                        <p:tgtEl>
                                          <p:spTgt spid="364547">
                                            <p:txEl>
                                              <p:pRg st="13" end="13"/>
                                            </p:txEl>
                                          </p:spTgt>
                                        </p:tgtEl>
                                        <p:attrNameLst>
                                          <p:attrName>ppt_x</p:attrName>
                                        </p:attrNameLst>
                                      </p:cBhvr>
                                      <p:tavLst>
                                        <p:tav tm="0">
                                          <p:val>
                                            <p:strVal val="#ppt_x-.2"/>
                                          </p:val>
                                        </p:tav>
                                        <p:tav tm="100000">
                                          <p:val>
                                            <p:strVal val="#ppt_x"/>
                                          </p:val>
                                        </p:tav>
                                      </p:tavLst>
                                    </p:anim>
                                    <p:anim calcmode="lin" valueType="num">
                                      <p:cBhvr>
                                        <p:cTn id="57" dur="1000" fill="hold"/>
                                        <p:tgtEl>
                                          <p:spTgt spid="364547">
                                            <p:txEl>
                                              <p:pRg st="13" end="13"/>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36454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DB64702-B1B1-4439-828F-0FF67531980E}" type="slidenum">
              <a:rPr lang="en-US">
                <a:solidFill>
                  <a:schemeClr val="bg1"/>
                </a:solidFill>
              </a:rPr>
              <a:pPr/>
              <a:t>43</a:t>
            </a:fld>
            <a:endParaRPr lang="en-US">
              <a:solidFill>
                <a:schemeClr val="bg1"/>
              </a:solidFill>
            </a:endParaRPr>
          </a:p>
        </p:txBody>
      </p:sp>
      <p:sp>
        <p:nvSpPr>
          <p:cNvPr id="53251" name="Rectangle 2"/>
          <p:cNvSpPr>
            <a:spLocks noGrp="1" noChangeArrowheads="1"/>
          </p:cNvSpPr>
          <p:nvPr>
            <p:ph type="body" sz="half" idx="4294967295"/>
          </p:nvPr>
        </p:nvSpPr>
        <p:spPr>
          <a:xfrm>
            <a:off x="628650" y="1187450"/>
            <a:ext cx="7753350" cy="4224338"/>
          </a:xfrm>
        </p:spPr>
        <p:txBody>
          <a:bodyPr lIns="0" tIns="0"/>
          <a:lstStyle/>
          <a:p>
            <a:pPr algn="ctr" eaLnBrk="1" hangingPunct="1">
              <a:lnSpc>
                <a:spcPct val="80000"/>
              </a:lnSpc>
              <a:buFont typeface="Wingdings" panose="05000000000000000000" pitchFamily="2" charset="2"/>
              <a:buNone/>
            </a:pPr>
            <a:r>
              <a:rPr lang="en-US" b="1" dirty="0" smtClean="0"/>
              <a:t>Step 1: Identify the Entities</a:t>
            </a:r>
          </a:p>
          <a:p>
            <a:pPr eaLnBrk="1" hangingPunct="1">
              <a:lnSpc>
                <a:spcPct val="80000"/>
              </a:lnSpc>
              <a:buFont typeface="Wingdings" panose="05000000000000000000" pitchFamily="2" charset="2"/>
              <a:buNone/>
            </a:pPr>
            <a:endParaRPr lang="en-US" sz="1900" b="1" dirty="0" smtClean="0">
              <a:solidFill>
                <a:srgbClr val="0066CC"/>
              </a:solidFill>
              <a:latin typeface="Comic Sans MS" panose="030F0702030302020204" pitchFamily="66" charset="0"/>
            </a:endParaRPr>
          </a:p>
          <a:p>
            <a:pPr eaLnBrk="1" hangingPunct="1">
              <a:lnSpc>
                <a:spcPct val="80000"/>
              </a:lnSpc>
            </a:pPr>
            <a:r>
              <a:rPr lang="en-US" sz="1900" dirty="0" smtClean="0">
                <a:effectLst>
                  <a:outerShdw blurRad="38100" dist="38100" dir="2700000" algn="tl">
                    <a:srgbClr val="000000">
                      <a:alpha val="43137"/>
                    </a:srgbClr>
                  </a:outerShdw>
                </a:effectLst>
                <a:latin typeface="Comic Sans MS" panose="030F0702030302020204" pitchFamily="66" charset="0"/>
              </a:rPr>
              <a:t>DEPARTMENT </a:t>
            </a:r>
          </a:p>
          <a:p>
            <a:pPr eaLnBrk="1" hangingPunct="1">
              <a:lnSpc>
                <a:spcPct val="80000"/>
              </a:lnSpc>
            </a:pPr>
            <a:endParaRPr lang="en-US" sz="1900" dirty="0" smtClean="0">
              <a:effectLst>
                <a:outerShdw blurRad="38100" dist="38100" dir="2700000" algn="tl">
                  <a:srgbClr val="000000">
                    <a:alpha val="43137"/>
                  </a:srgbClr>
                </a:outerShdw>
              </a:effectLst>
              <a:latin typeface="Comic Sans MS" panose="030F0702030302020204" pitchFamily="66" charset="0"/>
            </a:endParaRPr>
          </a:p>
          <a:p>
            <a:pPr eaLnBrk="1" hangingPunct="1">
              <a:lnSpc>
                <a:spcPct val="80000"/>
              </a:lnSpc>
            </a:pPr>
            <a:r>
              <a:rPr lang="en-US" sz="1900" dirty="0" smtClean="0">
                <a:effectLst>
                  <a:outerShdw blurRad="38100" dist="38100" dir="2700000" algn="tl">
                    <a:srgbClr val="000000">
                      <a:alpha val="43137"/>
                    </a:srgbClr>
                  </a:outerShdw>
                </a:effectLst>
                <a:latin typeface="Comic Sans MS" panose="030F0702030302020204" pitchFamily="66" charset="0"/>
              </a:rPr>
              <a:t>STUDENT</a:t>
            </a:r>
          </a:p>
          <a:p>
            <a:pPr eaLnBrk="1" hangingPunct="1">
              <a:lnSpc>
                <a:spcPct val="80000"/>
              </a:lnSpc>
            </a:pPr>
            <a:endParaRPr lang="en-US" sz="1900" dirty="0" smtClean="0">
              <a:effectLst>
                <a:outerShdw blurRad="38100" dist="38100" dir="2700000" algn="tl">
                  <a:srgbClr val="000000">
                    <a:alpha val="43137"/>
                  </a:srgbClr>
                </a:outerShdw>
              </a:effectLst>
              <a:latin typeface="Comic Sans MS" panose="030F0702030302020204" pitchFamily="66" charset="0"/>
            </a:endParaRPr>
          </a:p>
          <a:p>
            <a:pPr eaLnBrk="1" hangingPunct="1">
              <a:lnSpc>
                <a:spcPct val="80000"/>
              </a:lnSpc>
            </a:pPr>
            <a:r>
              <a:rPr lang="en-US" sz="1900" dirty="0" smtClean="0">
                <a:effectLst>
                  <a:outerShdw blurRad="38100" dist="38100" dir="2700000" algn="tl">
                    <a:srgbClr val="000000">
                      <a:alpha val="43137"/>
                    </a:srgbClr>
                  </a:outerShdw>
                </a:effectLst>
                <a:latin typeface="Comic Sans MS" panose="030F0702030302020204" pitchFamily="66" charset="0"/>
              </a:rPr>
              <a:t>COURSE</a:t>
            </a:r>
          </a:p>
          <a:p>
            <a:pPr eaLnBrk="1" hangingPunct="1">
              <a:lnSpc>
                <a:spcPct val="80000"/>
              </a:lnSpc>
            </a:pPr>
            <a:endParaRPr lang="en-US" sz="1900" dirty="0" smtClean="0">
              <a:effectLst>
                <a:outerShdw blurRad="38100" dist="38100" dir="2700000" algn="tl">
                  <a:srgbClr val="000000">
                    <a:alpha val="43137"/>
                  </a:srgbClr>
                </a:outerShdw>
              </a:effectLst>
              <a:latin typeface="Comic Sans MS" panose="030F0702030302020204" pitchFamily="66" charset="0"/>
            </a:endParaRPr>
          </a:p>
          <a:p>
            <a:pPr eaLnBrk="1" hangingPunct="1">
              <a:lnSpc>
                <a:spcPct val="80000"/>
              </a:lnSpc>
            </a:pPr>
            <a:r>
              <a:rPr lang="en-US" sz="1900" dirty="0" smtClean="0">
                <a:effectLst>
                  <a:outerShdw blurRad="38100" dist="38100" dir="2700000" algn="tl">
                    <a:srgbClr val="000000">
                      <a:alpha val="43137"/>
                    </a:srgbClr>
                  </a:outerShdw>
                </a:effectLst>
                <a:latin typeface="Comic Sans MS" panose="030F0702030302020204" pitchFamily="66" charset="0"/>
              </a:rPr>
              <a:t>INSTRUCTOR</a:t>
            </a:r>
          </a:p>
          <a:p>
            <a:pPr marL="762000" lvl="1" indent="-304800" eaLnBrk="1" hangingPunct="1">
              <a:lnSpc>
                <a:spcPct val="80000"/>
              </a:lnSpc>
              <a:buFont typeface="Wingdings" panose="05000000000000000000" pitchFamily="2" charset="2"/>
              <a:buNone/>
            </a:pPr>
            <a:endParaRPr lang="en-US" dirty="0" smtClean="0"/>
          </a:p>
        </p:txBody>
      </p:sp>
      <p:sp>
        <p:nvSpPr>
          <p:cNvPr id="53252" name="Rectangle 3"/>
          <p:cNvSpPr>
            <a:spLocks noChangeArrowheads="1"/>
          </p:cNvSpPr>
          <p:nvPr/>
        </p:nvSpPr>
        <p:spPr bwMode="auto">
          <a:xfrm>
            <a:off x="152400" y="152400"/>
            <a:ext cx="7620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3200">
                <a:solidFill>
                  <a:schemeClr val="bg1"/>
                </a:solidFill>
              </a:rPr>
              <a:t>Steps in ER Modeling</a:t>
            </a:r>
          </a:p>
        </p:txBody>
      </p:sp>
    </p:spTree>
    <p:extLst>
      <p:ext uri="{BB962C8B-B14F-4D97-AF65-F5344CB8AC3E}">
        <p14:creationId xmlns:p14="http://schemas.microsoft.com/office/powerpoint/2010/main" val="27923712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FB449A31-00E7-4D52-B424-9103AEC5CA3D}" type="slidenum">
              <a:rPr lang="en-US">
                <a:solidFill>
                  <a:schemeClr val="bg1"/>
                </a:solidFill>
              </a:rPr>
              <a:pPr/>
              <a:t>44</a:t>
            </a:fld>
            <a:endParaRPr lang="en-US">
              <a:solidFill>
                <a:schemeClr val="bg1"/>
              </a:solidFill>
            </a:endParaRPr>
          </a:p>
        </p:txBody>
      </p:sp>
      <p:sp>
        <p:nvSpPr>
          <p:cNvPr id="54275" name="Rectangle 2"/>
          <p:cNvSpPr>
            <a:spLocks noGrp="1" noChangeArrowheads="1"/>
          </p:cNvSpPr>
          <p:nvPr>
            <p:ph type="title" idx="4294967295"/>
          </p:nvPr>
        </p:nvSpPr>
        <p:spPr/>
        <p:txBody>
          <a:bodyPr lIns="0">
            <a:normAutofit fontScale="90000"/>
          </a:bodyPr>
          <a:lstStyle/>
          <a:p>
            <a:pPr eaLnBrk="1" hangingPunct="1"/>
            <a:r>
              <a:rPr lang="en-US" smtClean="0"/>
              <a:t/>
            </a:r>
            <a:br>
              <a:rPr lang="en-US" smtClean="0"/>
            </a:br>
            <a:r>
              <a:rPr lang="en-US" smtClean="0"/>
              <a:t>Steps in ER Modeling</a:t>
            </a:r>
            <a:br>
              <a:rPr lang="en-US" smtClean="0"/>
            </a:br>
            <a:endParaRPr lang="en-US" smtClean="0"/>
          </a:p>
        </p:txBody>
      </p:sp>
      <p:sp>
        <p:nvSpPr>
          <p:cNvPr id="54276" name="Rectangle 3"/>
          <p:cNvSpPr>
            <a:spLocks noGrp="1" noChangeArrowheads="1"/>
          </p:cNvSpPr>
          <p:nvPr>
            <p:ph type="body" idx="4294967295"/>
          </p:nvPr>
        </p:nvSpPr>
        <p:spPr/>
        <p:txBody>
          <a:bodyPr lIns="0" tIns="0">
            <a:noAutofit/>
          </a:bodyPr>
          <a:lstStyle/>
          <a:p>
            <a:pPr algn="just" eaLnBrk="1" hangingPunct="1">
              <a:lnSpc>
                <a:spcPct val="90000"/>
              </a:lnSpc>
              <a:buFont typeface="Wingdings" panose="05000000000000000000" pitchFamily="2" charset="2"/>
              <a:buNone/>
            </a:pPr>
            <a:r>
              <a:rPr lang="en-US" sz="1800" b="1" dirty="0" smtClean="0"/>
              <a:t>Step 2: Find the relationships</a:t>
            </a:r>
          </a:p>
          <a:p>
            <a:pPr eaLnBrk="1" hangingPunct="1">
              <a:lnSpc>
                <a:spcPct val="90000"/>
              </a:lnSpc>
            </a:pPr>
            <a:r>
              <a:rPr lang="en-US" sz="1800" dirty="0" smtClean="0">
                <a:latin typeface="Comic Sans MS" panose="030F0702030302020204" pitchFamily="66" charset="0"/>
              </a:rPr>
              <a:t>One course is enrolled by multiple students and one student enrolls for multiple courses, hence the   cardinality between course and student  is Many to Many.</a:t>
            </a:r>
          </a:p>
          <a:p>
            <a:pPr eaLnBrk="1" hangingPunct="1">
              <a:lnSpc>
                <a:spcPct val="90000"/>
              </a:lnSpc>
            </a:pPr>
            <a:r>
              <a:rPr lang="en-US" sz="1800" dirty="0" smtClean="0">
                <a:latin typeface="Comic Sans MS" panose="030F0702030302020204" pitchFamily="66" charset="0"/>
              </a:rPr>
              <a:t>The department offers many courses  and each course belongs to only one department, hence the cardinality between department and course is  One to Many.</a:t>
            </a:r>
          </a:p>
          <a:p>
            <a:pPr eaLnBrk="1" hangingPunct="1">
              <a:lnSpc>
                <a:spcPct val="90000"/>
              </a:lnSpc>
            </a:pPr>
            <a:r>
              <a:rPr lang="en-US" sz="1800" dirty="0" smtClean="0">
                <a:latin typeface="Comic Sans MS" panose="030F0702030302020204" pitchFamily="66" charset="0"/>
              </a:rPr>
              <a:t>One department has multiple instructors and one instructor belongs to one and only one department , hence the  cardinality between department and instructor is  one  to Many. </a:t>
            </a:r>
          </a:p>
          <a:p>
            <a:pPr eaLnBrk="1" hangingPunct="1">
              <a:lnSpc>
                <a:spcPct val="90000"/>
              </a:lnSpc>
            </a:pPr>
            <a:r>
              <a:rPr lang="en-US" sz="1800" dirty="0" smtClean="0">
                <a:latin typeface="Comic Sans MS" panose="030F0702030302020204" pitchFamily="66" charset="0"/>
              </a:rPr>
              <a:t>Each department there is a “Head of department” and one instructor is  “Head of  department “,hence the cardinality is one to one .</a:t>
            </a:r>
          </a:p>
          <a:p>
            <a:pPr eaLnBrk="1" hangingPunct="1">
              <a:lnSpc>
                <a:spcPct val="90000"/>
              </a:lnSpc>
            </a:pPr>
            <a:r>
              <a:rPr lang="en-US" sz="1800" dirty="0" smtClean="0">
                <a:latin typeface="Comic Sans MS" panose="030F0702030302020204" pitchFamily="66" charset="0"/>
              </a:rPr>
              <a:t>One course is taught by only one instructor, but the instructor teaches many courses, hence the cardinality between course   and instructor is  many  to one.</a:t>
            </a:r>
          </a:p>
          <a:p>
            <a:pPr algn="just" eaLnBrk="1" hangingPunct="1">
              <a:lnSpc>
                <a:spcPct val="90000"/>
              </a:lnSpc>
              <a:buFont typeface="Wingdings" panose="05000000000000000000" pitchFamily="2" charset="2"/>
              <a:buNone/>
            </a:pPr>
            <a:endParaRPr lang="en-US" sz="1800" b="1" dirty="0" smtClean="0"/>
          </a:p>
          <a:p>
            <a:pPr algn="just" eaLnBrk="1" hangingPunct="1">
              <a:lnSpc>
                <a:spcPct val="90000"/>
              </a:lnSpc>
              <a:buFont typeface="Wingdings" panose="05000000000000000000" pitchFamily="2" charset="2"/>
              <a:buNone/>
            </a:pPr>
            <a:endParaRPr lang="en-US" sz="1800" b="1" dirty="0" smtClean="0"/>
          </a:p>
          <a:p>
            <a:pPr algn="just" eaLnBrk="1" hangingPunct="1">
              <a:lnSpc>
                <a:spcPct val="90000"/>
              </a:lnSpc>
              <a:buFont typeface="Wingdings" panose="05000000000000000000" pitchFamily="2" charset="2"/>
              <a:buNone/>
            </a:pPr>
            <a:endParaRPr lang="en-US" sz="1800" b="1" dirty="0" smtClean="0"/>
          </a:p>
          <a:p>
            <a:pPr algn="just" eaLnBrk="1" hangingPunct="1">
              <a:lnSpc>
                <a:spcPct val="90000"/>
              </a:lnSpc>
              <a:buFont typeface="Wingdings" panose="05000000000000000000" pitchFamily="2" charset="2"/>
              <a:buNone/>
            </a:pPr>
            <a:endParaRPr lang="en-US" sz="1800" b="1" dirty="0" smtClean="0"/>
          </a:p>
          <a:p>
            <a:pPr algn="just" eaLnBrk="1" hangingPunct="1">
              <a:lnSpc>
                <a:spcPct val="90000"/>
              </a:lnSpc>
              <a:buFont typeface="Wingdings" panose="05000000000000000000" pitchFamily="2" charset="2"/>
              <a:buNone/>
            </a:pPr>
            <a:r>
              <a:rPr lang="en-US" sz="1800" dirty="0" smtClean="0"/>
              <a:t>	</a:t>
            </a:r>
          </a:p>
          <a:p>
            <a:pPr eaLnBrk="1" hangingPunct="1">
              <a:lnSpc>
                <a:spcPct val="90000"/>
              </a:lnSpc>
            </a:pPr>
            <a:endParaRPr lang="en-US" sz="1800" dirty="0" smtClean="0"/>
          </a:p>
        </p:txBody>
      </p:sp>
    </p:spTree>
    <p:extLst>
      <p:ext uri="{BB962C8B-B14F-4D97-AF65-F5344CB8AC3E}">
        <p14:creationId xmlns:p14="http://schemas.microsoft.com/office/powerpoint/2010/main" val="21926145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770F0E0A-7808-44BA-A009-C8B152C1B6C3}" type="slidenum">
              <a:rPr lang="en-US">
                <a:solidFill>
                  <a:schemeClr val="bg1"/>
                </a:solidFill>
              </a:rPr>
              <a:pPr/>
              <a:t>45</a:t>
            </a:fld>
            <a:endParaRPr lang="en-US">
              <a:solidFill>
                <a:schemeClr val="bg1"/>
              </a:solidFill>
            </a:endParaRPr>
          </a:p>
        </p:txBody>
      </p:sp>
      <p:sp>
        <p:nvSpPr>
          <p:cNvPr id="366594" name="Rectangle 2"/>
          <p:cNvSpPr>
            <a:spLocks noGrp="1" noChangeArrowheads="1"/>
          </p:cNvSpPr>
          <p:nvPr>
            <p:ph type="body" idx="4294967295"/>
          </p:nvPr>
        </p:nvSpPr>
        <p:spPr>
          <a:xfrm>
            <a:off x="304800" y="1143000"/>
            <a:ext cx="8534400" cy="4876800"/>
          </a:xfrm>
        </p:spPr>
        <p:txBody>
          <a:bodyPr lIns="0" tIns="0">
            <a:normAutofit fontScale="85000" lnSpcReduction="20000"/>
          </a:bodyPr>
          <a:lstStyle/>
          <a:p>
            <a:pPr eaLnBrk="1" hangingPunct="1">
              <a:lnSpc>
                <a:spcPct val="80000"/>
              </a:lnSpc>
              <a:buFont typeface="Wingdings" panose="05000000000000000000" pitchFamily="2" charset="2"/>
              <a:buNone/>
            </a:pPr>
            <a:r>
              <a:rPr lang="en-US" b="1" dirty="0" smtClean="0"/>
              <a:t>Step 3: Identify the key attributes</a:t>
            </a:r>
            <a:r>
              <a:rPr lang="en-US" b="1" dirty="0" smtClean="0">
                <a:solidFill>
                  <a:srgbClr val="0066CC"/>
                </a:solidFill>
              </a:rPr>
              <a:t> </a:t>
            </a:r>
          </a:p>
          <a:p>
            <a:pPr eaLnBrk="1" hangingPunct="1">
              <a:lnSpc>
                <a:spcPct val="80000"/>
              </a:lnSpc>
            </a:pPr>
            <a:endParaRPr lang="en-US" dirty="0" smtClean="0">
              <a:solidFill>
                <a:srgbClr val="0066CC"/>
              </a:solidFill>
            </a:endParaRPr>
          </a:p>
          <a:p>
            <a:pPr eaLnBrk="1" hangingPunct="1">
              <a:lnSpc>
                <a:spcPct val="80000"/>
              </a:lnSpc>
            </a:pPr>
            <a:r>
              <a:rPr lang="en-US" sz="1800" dirty="0" smtClean="0"/>
              <a:t> </a:t>
            </a:r>
            <a:r>
              <a:rPr lang="en-US" sz="2000" dirty="0" err="1" smtClean="0">
                <a:latin typeface="Comic Sans MS" panose="030F0702030302020204" pitchFamily="66" charset="0"/>
              </a:rPr>
              <a:t>Deptname</a:t>
            </a:r>
            <a:r>
              <a:rPr lang="en-US" sz="2000" dirty="0" smtClean="0">
                <a:latin typeface="Comic Sans MS" panose="030F0702030302020204" pitchFamily="66" charset="0"/>
              </a:rPr>
              <a:t> is the key attribute for the Entity “Department”, as it identifies the    </a:t>
            </a:r>
          </a:p>
          <a:p>
            <a:pPr eaLnBrk="1" hangingPunct="1">
              <a:lnSpc>
                <a:spcPct val="80000"/>
              </a:lnSpc>
              <a:buFont typeface="Wingdings" panose="05000000000000000000" pitchFamily="2" charset="2"/>
              <a:buNone/>
            </a:pPr>
            <a:r>
              <a:rPr lang="en-US" sz="2000" dirty="0" smtClean="0">
                <a:latin typeface="Comic Sans MS" panose="030F0702030302020204" pitchFamily="66" charset="0"/>
              </a:rPr>
              <a:t>	 Department uniquely.</a:t>
            </a:r>
          </a:p>
          <a:p>
            <a:pPr eaLnBrk="1" hangingPunct="1">
              <a:lnSpc>
                <a:spcPct val="80000"/>
              </a:lnSpc>
            </a:pPr>
            <a:r>
              <a:rPr lang="en-US" sz="2000" dirty="0" smtClean="0">
                <a:latin typeface="Comic Sans MS" panose="030F0702030302020204" pitchFamily="66" charset="0"/>
              </a:rPr>
              <a:t> Course# (</a:t>
            </a:r>
            <a:r>
              <a:rPr lang="en-US" sz="2000" dirty="0" err="1" smtClean="0">
                <a:latin typeface="Comic Sans MS" panose="030F0702030302020204" pitchFamily="66" charset="0"/>
              </a:rPr>
              <a:t>CourseId</a:t>
            </a:r>
            <a:r>
              <a:rPr lang="en-US" sz="2000" dirty="0" smtClean="0">
                <a:latin typeface="Comic Sans MS" panose="030F0702030302020204" pitchFamily="66" charset="0"/>
              </a:rPr>
              <a:t>) is the key attribute for “Course” Entity. </a:t>
            </a:r>
          </a:p>
          <a:p>
            <a:pPr eaLnBrk="1" hangingPunct="1">
              <a:lnSpc>
                <a:spcPct val="80000"/>
              </a:lnSpc>
            </a:pPr>
            <a:r>
              <a:rPr lang="en-US" sz="2000" dirty="0" smtClean="0">
                <a:latin typeface="Comic Sans MS" panose="030F0702030302020204" pitchFamily="66" charset="0"/>
              </a:rPr>
              <a:t> Student# (Student Number) is the key attribute for “Student” Entity.</a:t>
            </a:r>
          </a:p>
          <a:p>
            <a:pPr eaLnBrk="1" hangingPunct="1">
              <a:lnSpc>
                <a:spcPct val="80000"/>
              </a:lnSpc>
            </a:pPr>
            <a:r>
              <a:rPr lang="en-US" sz="2000" dirty="0" smtClean="0">
                <a:latin typeface="Comic Sans MS" panose="030F0702030302020204" pitchFamily="66" charset="0"/>
              </a:rPr>
              <a:t> Instructor Name  is the key attribute for “Instructor” Entity. </a:t>
            </a:r>
          </a:p>
          <a:p>
            <a:pPr eaLnBrk="1" hangingPunct="1">
              <a:lnSpc>
                <a:spcPct val="80000"/>
              </a:lnSpc>
              <a:buFont typeface="Wingdings" panose="05000000000000000000" pitchFamily="2" charset="2"/>
              <a:buNone/>
            </a:pPr>
            <a:endParaRPr lang="en-US" sz="1800" dirty="0" smtClean="0"/>
          </a:p>
          <a:p>
            <a:pPr eaLnBrk="1" hangingPunct="1">
              <a:lnSpc>
                <a:spcPct val="80000"/>
              </a:lnSpc>
              <a:buFont typeface="Wingdings" panose="05000000000000000000" pitchFamily="2" charset="2"/>
              <a:buNone/>
            </a:pPr>
            <a:r>
              <a:rPr lang="en-US" b="1" dirty="0" smtClean="0"/>
              <a:t>Step 4: Identify other relevant attributes </a:t>
            </a:r>
          </a:p>
          <a:p>
            <a:pPr eaLnBrk="1" hangingPunct="1">
              <a:lnSpc>
                <a:spcPct val="80000"/>
              </a:lnSpc>
              <a:buFont typeface="Wingdings" panose="05000000000000000000" pitchFamily="2" charset="2"/>
              <a:buNone/>
            </a:pPr>
            <a:endParaRPr lang="en-US" b="1" dirty="0" smtClean="0"/>
          </a:p>
          <a:p>
            <a:pPr eaLnBrk="1" hangingPunct="1">
              <a:lnSpc>
                <a:spcPct val="80000"/>
              </a:lnSpc>
            </a:pPr>
            <a:r>
              <a:rPr lang="en-US" b="1" dirty="0" smtClean="0"/>
              <a:t> </a:t>
            </a:r>
            <a:r>
              <a:rPr lang="en-US" sz="2000" dirty="0" smtClean="0">
                <a:latin typeface="Comic Sans MS" panose="030F0702030302020204" pitchFamily="66" charset="0"/>
              </a:rPr>
              <a:t>For the department entity, the relevant attribute is location</a:t>
            </a:r>
          </a:p>
          <a:p>
            <a:pPr eaLnBrk="1" hangingPunct="1">
              <a:lnSpc>
                <a:spcPct val="80000"/>
              </a:lnSpc>
            </a:pPr>
            <a:r>
              <a:rPr lang="en-US" sz="2000" dirty="0" smtClean="0">
                <a:latin typeface="Comic Sans MS" panose="030F0702030302020204" pitchFamily="66" charset="0"/>
              </a:rPr>
              <a:t> For course entity, course </a:t>
            </a:r>
            <a:r>
              <a:rPr lang="en-US" sz="2000" dirty="0" err="1" smtClean="0">
                <a:latin typeface="Comic Sans MS" panose="030F0702030302020204" pitchFamily="66" charset="0"/>
              </a:rPr>
              <a:t>name,duration,prerequisite</a:t>
            </a:r>
            <a:endParaRPr lang="en-US" sz="2000" dirty="0" smtClean="0">
              <a:latin typeface="Comic Sans MS" panose="030F0702030302020204" pitchFamily="66" charset="0"/>
            </a:endParaRPr>
          </a:p>
          <a:p>
            <a:pPr eaLnBrk="1" hangingPunct="1">
              <a:lnSpc>
                <a:spcPct val="80000"/>
              </a:lnSpc>
            </a:pPr>
            <a:r>
              <a:rPr lang="en-US" sz="2000" dirty="0" smtClean="0">
                <a:latin typeface="Comic Sans MS" panose="030F0702030302020204" pitchFamily="66" charset="0"/>
              </a:rPr>
              <a:t> For instructor entity, room#, telephone#</a:t>
            </a:r>
          </a:p>
          <a:p>
            <a:pPr eaLnBrk="1" hangingPunct="1">
              <a:lnSpc>
                <a:spcPct val="80000"/>
              </a:lnSpc>
            </a:pPr>
            <a:r>
              <a:rPr lang="en-US" sz="2000" dirty="0" smtClean="0">
                <a:latin typeface="Comic Sans MS" panose="030F0702030302020204" pitchFamily="66" charset="0"/>
              </a:rPr>
              <a:t> For student entity, student name, date of birth</a:t>
            </a:r>
          </a:p>
          <a:p>
            <a:pPr eaLnBrk="1" hangingPunct="1">
              <a:lnSpc>
                <a:spcPct val="80000"/>
              </a:lnSpc>
              <a:buFont typeface="Wingdings" panose="05000000000000000000" pitchFamily="2" charset="2"/>
              <a:buNone/>
            </a:pPr>
            <a:r>
              <a:rPr lang="en-US" dirty="0" smtClean="0"/>
              <a:t>		</a:t>
            </a:r>
            <a:endParaRPr lang="en-US" b="1" dirty="0" smtClean="0"/>
          </a:p>
          <a:p>
            <a:pPr eaLnBrk="1" hangingPunct="1">
              <a:lnSpc>
                <a:spcPct val="80000"/>
              </a:lnSpc>
              <a:buFont typeface="Wingdings" panose="05000000000000000000" pitchFamily="2" charset="2"/>
              <a:buNone/>
            </a:pPr>
            <a:r>
              <a:rPr lang="en-US" b="1" dirty="0" smtClean="0"/>
              <a:t>				</a:t>
            </a:r>
          </a:p>
          <a:p>
            <a:pPr eaLnBrk="1" hangingPunct="1">
              <a:lnSpc>
                <a:spcPct val="80000"/>
              </a:lnSpc>
              <a:buFont typeface="Wingdings" panose="05000000000000000000" pitchFamily="2" charset="2"/>
              <a:buNone/>
            </a:pPr>
            <a:endParaRPr lang="en-US" dirty="0" smtClean="0"/>
          </a:p>
        </p:txBody>
      </p:sp>
      <p:sp>
        <p:nvSpPr>
          <p:cNvPr id="55300" name="Rectangle 3"/>
          <p:cNvSpPr>
            <a:spLocks noChangeArrowheads="1"/>
          </p:cNvSpPr>
          <p:nvPr/>
        </p:nvSpPr>
        <p:spPr bwMode="auto">
          <a:xfrm>
            <a:off x="0" y="228600"/>
            <a:ext cx="762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3200">
                <a:solidFill>
                  <a:schemeClr val="bg1"/>
                </a:solidFill>
              </a:rPr>
              <a:t>Steps in ER Modeling</a:t>
            </a:r>
          </a:p>
        </p:txBody>
      </p:sp>
    </p:spTree>
    <p:extLst>
      <p:ext uri="{BB962C8B-B14F-4D97-AF65-F5344CB8AC3E}">
        <p14:creationId xmlns:p14="http://schemas.microsoft.com/office/powerpoint/2010/main" val="625618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66594">
                                            <p:txEl>
                                              <p:pRg st="2" end="2"/>
                                            </p:txEl>
                                          </p:spTgt>
                                        </p:tgtEl>
                                        <p:attrNameLst>
                                          <p:attrName>style.visibility</p:attrName>
                                        </p:attrNameLst>
                                      </p:cBhvr>
                                      <p:to>
                                        <p:strVal val="visible"/>
                                      </p:to>
                                    </p:set>
                                    <p:anim calcmode="lin" valueType="num">
                                      <p:cBhvr>
                                        <p:cTn id="7" dur="1000" fill="hold"/>
                                        <p:tgtEl>
                                          <p:spTgt spid="366594">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36659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66594">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66594">
                                            <p:txEl>
                                              <p:pRg st="3" end="3"/>
                                            </p:txEl>
                                          </p:spTgt>
                                        </p:tgtEl>
                                        <p:attrNameLst>
                                          <p:attrName>style.visibility</p:attrName>
                                        </p:attrNameLst>
                                      </p:cBhvr>
                                      <p:to>
                                        <p:strVal val="visible"/>
                                      </p:to>
                                    </p:set>
                                    <p:anim calcmode="lin" valueType="num">
                                      <p:cBhvr>
                                        <p:cTn id="14" dur="1000" fill="hold"/>
                                        <p:tgtEl>
                                          <p:spTgt spid="366594">
                                            <p:txEl>
                                              <p:pRg st="3" end="3"/>
                                            </p:txEl>
                                          </p:spTgt>
                                        </p:tgtEl>
                                        <p:attrNameLst>
                                          <p:attrName>ppt_x</p:attrName>
                                        </p:attrNameLst>
                                      </p:cBhvr>
                                      <p:tavLst>
                                        <p:tav tm="0">
                                          <p:val>
                                            <p:strVal val="#ppt_x-.2"/>
                                          </p:val>
                                        </p:tav>
                                        <p:tav tm="100000">
                                          <p:val>
                                            <p:strVal val="#ppt_x"/>
                                          </p:val>
                                        </p:tav>
                                      </p:tavLst>
                                    </p:anim>
                                    <p:anim calcmode="lin" valueType="num">
                                      <p:cBhvr>
                                        <p:cTn id="15" dur="1000" fill="hold"/>
                                        <p:tgtEl>
                                          <p:spTgt spid="366594">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66594">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66594">
                                            <p:txEl>
                                              <p:pRg st="4" end="4"/>
                                            </p:txEl>
                                          </p:spTgt>
                                        </p:tgtEl>
                                        <p:attrNameLst>
                                          <p:attrName>style.visibility</p:attrName>
                                        </p:attrNameLst>
                                      </p:cBhvr>
                                      <p:to>
                                        <p:strVal val="visible"/>
                                      </p:to>
                                    </p:set>
                                    <p:anim calcmode="lin" valueType="num">
                                      <p:cBhvr>
                                        <p:cTn id="21" dur="1000" fill="hold"/>
                                        <p:tgtEl>
                                          <p:spTgt spid="366594">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36659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6594">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366594">
                                            <p:txEl>
                                              <p:pRg st="5" end="5"/>
                                            </p:txEl>
                                          </p:spTgt>
                                        </p:tgtEl>
                                        <p:attrNameLst>
                                          <p:attrName>style.visibility</p:attrName>
                                        </p:attrNameLst>
                                      </p:cBhvr>
                                      <p:to>
                                        <p:strVal val="visible"/>
                                      </p:to>
                                    </p:set>
                                    <p:anim calcmode="lin" valueType="num">
                                      <p:cBhvr>
                                        <p:cTn id="28" dur="1000" fill="hold"/>
                                        <p:tgtEl>
                                          <p:spTgt spid="366594">
                                            <p:txEl>
                                              <p:pRg st="5" end="5"/>
                                            </p:txEl>
                                          </p:spTgt>
                                        </p:tgtEl>
                                        <p:attrNameLst>
                                          <p:attrName>ppt_x</p:attrName>
                                        </p:attrNameLst>
                                      </p:cBhvr>
                                      <p:tavLst>
                                        <p:tav tm="0">
                                          <p:val>
                                            <p:strVal val="#ppt_x-.2"/>
                                          </p:val>
                                        </p:tav>
                                        <p:tav tm="100000">
                                          <p:val>
                                            <p:strVal val="#ppt_x"/>
                                          </p:val>
                                        </p:tav>
                                      </p:tavLst>
                                    </p:anim>
                                    <p:anim calcmode="lin" valueType="num">
                                      <p:cBhvr>
                                        <p:cTn id="29" dur="1000" fill="hold"/>
                                        <p:tgtEl>
                                          <p:spTgt spid="366594">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66594">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366594">
                                            <p:txEl>
                                              <p:pRg st="6" end="6"/>
                                            </p:txEl>
                                          </p:spTgt>
                                        </p:tgtEl>
                                        <p:attrNameLst>
                                          <p:attrName>style.visibility</p:attrName>
                                        </p:attrNameLst>
                                      </p:cBhvr>
                                      <p:to>
                                        <p:strVal val="visible"/>
                                      </p:to>
                                    </p:set>
                                    <p:anim calcmode="lin" valueType="num">
                                      <p:cBhvr>
                                        <p:cTn id="35" dur="1000" fill="hold"/>
                                        <p:tgtEl>
                                          <p:spTgt spid="366594">
                                            <p:txEl>
                                              <p:pRg st="6" end="6"/>
                                            </p:txEl>
                                          </p:spTgt>
                                        </p:tgtEl>
                                        <p:attrNameLst>
                                          <p:attrName>ppt_x</p:attrName>
                                        </p:attrNameLst>
                                      </p:cBhvr>
                                      <p:tavLst>
                                        <p:tav tm="0">
                                          <p:val>
                                            <p:strVal val="#ppt_x-.2"/>
                                          </p:val>
                                        </p:tav>
                                        <p:tav tm="100000">
                                          <p:val>
                                            <p:strVal val="#ppt_x"/>
                                          </p:val>
                                        </p:tav>
                                      </p:tavLst>
                                    </p:anim>
                                    <p:anim calcmode="lin" valueType="num">
                                      <p:cBhvr>
                                        <p:cTn id="36" dur="1000" fill="hold"/>
                                        <p:tgtEl>
                                          <p:spTgt spid="366594">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6659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366594">
                                            <p:txEl>
                                              <p:pRg st="8" end="8"/>
                                            </p:txEl>
                                          </p:spTgt>
                                        </p:tgtEl>
                                        <p:attrNameLst>
                                          <p:attrName>style.visibility</p:attrName>
                                        </p:attrNameLst>
                                      </p:cBhvr>
                                      <p:to>
                                        <p:strVal val="visible"/>
                                      </p:to>
                                    </p:set>
                                    <p:anim calcmode="lin" valueType="num">
                                      <p:cBhvr>
                                        <p:cTn id="42" dur="1000" fill="hold"/>
                                        <p:tgtEl>
                                          <p:spTgt spid="366594">
                                            <p:txEl>
                                              <p:pRg st="8" end="8"/>
                                            </p:txEl>
                                          </p:spTgt>
                                        </p:tgtEl>
                                        <p:attrNameLst>
                                          <p:attrName>ppt_x</p:attrName>
                                        </p:attrNameLst>
                                      </p:cBhvr>
                                      <p:tavLst>
                                        <p:tav tm="0">
                                          <p:val>
                                            <p:strVal val="#ppt_x-.2"/>
                                          </p:val>
                                        </p:tav>
                                        <p:tav tm="100000">
                                          <p:val>
                                            <p:strVal val="#ppt_x"/>
                                          </p:val>
                                        </p:tav>
                                      </p:tavLst>
                                    </p:anim>
                                    <p:anim calcmode="lin" valueType="num">
                                      <p:cBhvr>
                                        <p:cTn id="43" dur="1000" fill="hold"/>
                                        <p:tgtEl>
                                          <p:spTgt spid="366594">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66594">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366594">
                                            <p:txEl>
                                              <p:pRg st="10" end="10"/>
                                            </p:txEl>
                                          </p:spTgt>
                                        </p:tgtEl>
                                        <p:attrNameLst>
                                          <p:attrName>style.visibility</p:attrName>
                                        </p:attrNameLst>
                                      </p:cBhvr>
                                      <p:to>
                                        <p:strVal val="visible"/>
                                      </p:to>
                                    </p:set>
                                    <p:anim calcmode="lin" valueType="num">
                                      <p:cBhvr>
                                        <p:cTn id="49" dur="1000" fill="hold"/>
                                        <p:tgtEl>
                                          <p:spTgt spid="366594">
                                            <p:txEl>
                                              <p:pRg st="10" end="10"/>
                                            </p:txEl>
                                          </p:spTgt>
                                        </p:tgtEl>
                                        <p:attrNameLst>
                                          <p:attrName>ppt_x</p:attrName>
                                        </p:attrNameLst>
                                      </p:cBhvr>
                                      <p:tavLst>
                                        <p:tav tm="0">
                                          <p:val>
                                            <p:strVal val="#ppt_x-.2"/>
                                          </p:val>
                                        </p:tav>
                                        <p:tav tm="100000">
                                          <p:val>
                                            <p:strVal val="#ppt_x"/>
                                          </p:val>
                                        </p:tav>
                                      </p:tavLst>
                                    </p:anim>
                                    <p:anim calcmode="lin" valueType="num">
                                      <p:cBhvr>
                                        <p:cTn id="50" dur="1000" fill="hold"/>
                                        <p:tgtEl>
                                          <p:spTgt spid="366594">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66594">
                                            <p:txEl>
                                              <p:pRg st="10" end="1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366594">
                                            <p:txEl>
                                              <p:pRg st="11" end="11"/>
                                            </p:txEl>
                                          </p:spTgt>
                                        </p:tgtEl>
                                        <p:attrNameLst>
                                          <p:attrName>style.visibility</p:attrName>
                                        </p:attrNameLst>
                                      </p:cBhvr>
                                      <p:to>
                                        <p:strVal val="visible"/>
                                      </p:to>
                                    </p:set>
                                    <p:anim calcmode="lin" valueType="num">
                                      <p:cBhvr>
                                        <p:cTn id="56" dur="1000" fill="hold"/>
                                        <p:tgtEl>
                                          <p:spTgt spid="366594">
                                            <p:txEl>
                                              <p:pRg st="11" end="11"/>
                                            </p:txEl>
                                          </p:spTgt>
                                        </p:tgtEl>
                                        <p:attrNameLst>
                                          <p:attrName>ppt_x</p:attrName>
                                        </p:attrNameLst>
                                      </p:cBhvr>
                                      <p:tavLst>
                                        <p:tav tm="0">
                                          <p:val>
                                            <p:strVal val="#ppt_x-.2"/>
                                          </p:val>
                                        </p:tav>
                                        <p:tav tm="100000">
                                          <p:val>
                                            <p:strVal val="#ppt_x"/>
                                          </p:val>
                                        </p:tav>
                                      </p:tavLst>
                                    </p:anim>
                                    <p:anim calcmode="lin" valueType="num">
                                      <p:cBhvr>
                                        <p:cTn id="57" dur="1000" fill="hold"/>
                                        <p:tgtEl>
                                          <p:spTgt spid="366594">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366594">
                                            <p:txEl>
                                              <p:pRg st="11" end="11"/>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9" presetClass="entr" presetSubtype="0" fill="hold" nodeType="clickEffect">
                                  <p:stCondLst>
                                    <p:cond delay="0"/>
                                  </p:stCondLst>
                                  <p:childTnLst>
                                    <p:set>
                                      <p:cBhvr>
                                        <p:cTn id="62" dur="1" fill="hold">
                                          <p:stCondLst>
                                            <p:cond delay="0"/>
                                          </p:stCondLst>
                                        </p:cTn>
                                        <p:tgtEl>
                                          <p:spTgt spid="366594">
                                            <p:txEl>
                                              <p:pRg st="12" end="12"/>
                                            </p:txEl>
                                          </p:spTgt>
                                        </p:tgtEl>
                                        <p:attrNameLst>
                                          <p:attrName>style.visibility</p:attrName>
                                        </p:attrNameLst>
                                      </p:cBhvr>
                                      <p:to>
                                        <p:strVal val="visible"/>
                                      </p:to>
                                    </p:set>
                                    <p:anim calcmode="lin" valueType="num">
                                      <p:cBhvr>
                                        <p:cTn id="63" dur="1000" fill="hold"/>
                                        <p:tgtEl>
                                          <p:spTgt spid="366594">
                                            <p:txEl>
                                              <p:pRg st="12" end="12"/>
                                            </p:txEl>
                                          </p:spTgt>
                                        </p:tgtEl>
                                        <p:attrNameLst>
                                          <p:attrName>ppt_x</p:attrName>
                                        </p:attrNameLst>
                                      </p:cBhvr>
                                      <p:tavLst>
                                        <p:tav tm="0">
                                          <p:val>
                                            <p:strVal val="#ppt_x-.2"/>
                                          </p:val>
                                        </p:tav>
                                        <p:tav tm="100000">
                                          <p:val>
                                            <p:strVal val="#ppt_x"/>
                                          </p:val>
                                        </p:tav>
                                      </p:tavLst>
                                    </p:anim>
                                    <p:anim calcmode="lin" valueType="num">
                                      <p:cBhvr>
                                        <p:cTn id="64" dur="1000" fill="hold"/>
                                        <p:tgtEl>
                                          <p:spTgt spid="366594">
                                            <p:txEl>
                                              <p:pRg st="12" end="12"/>
                                            </p:txEl>
                                          </p:spTgt>
                                        </p:tgtEl>
                                        <p:attrNameLst>
                                          <p:attrName>ppt_y</p:attrName>
                                        </p:attrNameLst>
                                      </p:cBhvr>
                                      <p:tavLst>
                                        <p:tav tm="0">
                                          <p:val>
                                            <p:strVal val="#ppt_y"/>
                                          </p:val>
                                        </p:tav>
                                        <p:tav tm="100000">
                                          <p:val>
                                            <p:strVal val="#ppt_y"/>
                                          </p:val>
                                        </p:tav>
                                      </p:tavLst>
                                    </p:anim>
                                    <p:animEffect transition="in" filter="wipe(right)" prLst="gradientSize: 0.1">
                                      <p:cBhvr>
                                        <p:cTn id="65" dur="1000"/>
                                        <p:tgtEl>
                                          <p:spTgt spid="366594">
                                            <p:txEl>
                                              <p:pRg st="12" end="12"/>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9" presetClass="entr" presetSubtype="0" fill="hold" nodeType="clickEffect">
                                  <p:stCondLst>
                                    <p:cond delay="0"/>
                                  </p:stCondLst>
                                  <p:childTnLst>
                                    <p:set>
                                      <p:cBhvr>
                                        <p:cTn id="69" dur="1" fill="hold">
                                          <p:stCondLst>
                                            <p:cond delay="0"/>
                                          </p:stCondLst>
                                        </p:cTn>
                                        <p:tgtEl>
                                          <p:spTgt spid="366594">
                                            <p:txEl>
                                              <p:pRg st="13" end="13"/>
                                            </p:txEl>
                                          </p:spTgt>
                                        </p:tgtEl>
                                        <p:attrNameLst>
                                          <p:attrName>style.visibility</p:attrName>
                                        </p:attrNameLst>
                                      </p:cBhvr>
                                      <p:to>
                                        <p:strVal val="visible"/>
                                      </p:to>
                                    </p:set>
                                    <p:anim calcmode="lin" valueType="num">
                                      <p:cBhvr>
                                        <p:cTn id="70" dur="1000" fill="hold"/>
                                        <p:tgtEl>
                                          <p:spTgt spid="366594">
                                            <p:txEl>
                                              <p:pRg st="13" end="13"/>
                                            </p:txEl>
                                          </p:spTgt>
                                        </p:tgtEl>
                                        <p:attrNameLst>
                                          <p:attrName>ppt_x</p:attrName>
                                        </p:attrNameLst>
                                      </p:cBhvr>
                                      <p:tavLst>
                                        <p:tav tm="0">
                                          <p:val>
                                            <p:strVal val="#ppt_x-.2"/>
                                          </p:val>
                                        </p:tav>
                                        <p:tav tm="100000">
                                          <p:val>
                                            <p:strVal val="#ppt_x"/>
                                          </p:val>
                                        </p:tav>
                                      </p:tavLst>
                                    </p:anim>
                                    <p:anim calcmode="lin" valueType="num">
                                      <p:cBhvr>
                                        <p:cTn id="71" dur="1000" fill="hold"/>
                                        <p:tgtEl>
                                          <p:spTgt spid="366594">
                                            <p:txEl>
                                              <p:pRg st="13" end="13"/>
                                            </p:txEl>
                                          </p:spTgt>
                                        </p:tgtEl>
                                        <p:attrNameLst>
                                          <p:attrName>ppt_y</p:attrName>
                                        </p:attrNameLst>
                                      </p:cBhvr>
                                      <p:tavLst>
                                        <p:tav tm="0">
                                          <p:val>
                                            <p:strVal val="#ppt_y"/>
                                          </p:val>
                                        </p:tav>
                                        <p:tav tm="100000">
                                          <p:val>
                                            <p:strVal val="#ppt_y"/>
                                          </p:val>
                                        </p:tav>
                                      </p:tavLst>
                                    </p:anim>
                                    <p:animEffect transition="in" filter="wipe(right)" prLst="gradientSize: 0.1">
                                      <p:cBhvr>
                                        <p:cTn id="72" dur="1000"/>
                                        <p:tgtEl>
                                          <p:spTgt spid="366594">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9" presetClass="entr" presetSubtype="0" fill="hold" nodeType="clickEffect">
                                  <p:stCondLst>
                                    <p:cond delay="0"/>
                                  </p:stCondLst>
                                  <p:childTnLst>
                                    <p:set>
                                      <p:cBhvr>
                                        <p:cTn id="76" dur="1" fill="hold">
                                          <p:stCondLst>
                                            <p:cond delay="0"/>
                                          </p:stCondLst>
                                        </p:cTn>
                                        <p:tgtEl>
                                          <p:spTgt spid="366594">
                                            <p:txEl>
                                              <p:pRg st="14" end="14"/>
                                            </p:txEl>
                                          </p:spTgt>
                                        </p:tgtEl>
                                        <p:attrNameLst>
                                          <p:attrName>style.visibility</p:attrName>
                                        </p:attrNameLst>
                                      </p:cBhvr>
                                      <p:to>
                                        <p:strVal val="visible"/>
                                      </p:to>
                                    </p:set>
                                    <p:anim calcmode="lin" valueType="num">
                                      <p:cBhvr>
                                        <p:cTn id="77" dur="1000" fill="hold"/>
                                        <p:tgtEl>
                                          <p:spTgt spid="366594">
                                            <p:txEl>
                                              <p:pRg st="14" end="14"/>
                                            </p:txEl>
                                          </p:spTgt>
                                        </p:tgtEl>
                                        <p:attrNameLst>
                                          <p:attrName>ppt_x</p:attrName>
                                        </p:attrNameLst>
                                      </p:cBhvr>
                                      <p:tavLst>
                                        <p:tav tm="0">
                                          <p:val>
                                            <p:strVal val="#ppt_x-.2"/>
                                          </p:val>
                                        </p:tav>
                                        <p:tav tm="100000">
                                          <p:val>
                                            <p:strVal val="#ppt_x"/>
                                          </p:val>
                                        </p:tav>
                                      </p:tavLst>
                                    </p:anim>
                                    <p:anim calcmode="lin" valueType="num">
                                      <p:cBhvr>
                                        <p:cTn id="78" dur="1000" fill="hold"/>
                                        <p:tgtEl>
                                          <p:spTgt spid="366594">
                                            <p:txEl>
                                              <p:pRg st="14" end="14"/>
                                            </p:txEl>
                                          </p:spTgt>
                                        </p:tgtEl>
                                        <p:attrNameLst>
                                          <p:attrName>ppt_y</p:attrName>
                                        </p:attrNameLst>
                                      </p:cBhvr>
                                      <p:tavLst>
                                        <p:tav tm="0">
                                          <p:val>
                                            <p:strVal val="#ppt_y"/>
                                          </p:val>
                                        </p:tav>
                                        <p:tav tm="100000">
                                          <p:val>
                                            <p:strVal val="#ppt_y"/>
                                          </p:val>
                                        </p:tav>
                                      </p:tavLst>
                                    </p:anim>
                                    <p:animEffect transition="in" filter="wipe(right)" prLst="gradientSize: 0.1">
                                      <p:cBhvr>
                                        <p:cTn id="79" dur="1000"/>
                                        <p:tgtEl>
                                          <p:spTgt spid="366594">
                                            <p:txEl>
                                              <p:pRg st="14" end="14"/>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9" presetClass="entr" presetSubtype="0" fill="hold" nodeType="clickEffect">
                                  <p:stCondLst>
                                    <p:cond delay="0"/>
                                  </p:stCondLst>
                                  <p:childTnLst>
                                    <p:set>
                                      <p:cBhvr>
                                        <p:cTn id="83" dur="1" fill="hold">
                                          <p:stCondLst>
                                            <p:cond delay="0"/>
                                          </p:stCondLst>
                                        </p:cTn>
                                        <p:tgtEl>
                                          <p:spTgt spid="366594">
                                            <p:txEl>
                                              <p:pRg st="15" end="15"/>
                                            </p:txEl>
                                          </p:spTgt>
                                        </p:tgtEl>
                                        <p:attrNameLst>
                                          <p:attrName>style.visibility</p:attrName>
                                        </p:attrNameLst>
                                      </p:cBhvr>
                                      <p:to>
                                        <p:strVal val="visible"/>
                                      </p:to>
                                    </p:set>
                                    <p:anim calcmode="lin" valueType="num">
                                      <p:cBhvr>
                                        <p:cTn id="84" dur="1000" fill="hold"/>
                                        <p:tgtEl>
                                          <p:spTgt spid="366594">
                                            <p:txEl>
                                              <p:pRg st="15" end="15"/>
                                            </p:txEl>
                                          </p:spTgt>
                                        </p:tgtEl>
                                        <p:attrNameLst>
                                          <p:attrName>ppt_x</p:attrName>
                                        </p:attrNameLst>
                                      </p:cBhvr>
                                      <p:tavLst>
                                        <p:tav tm="0">
                                          <p:val>
                                            <p:strVal val="#ppt_x-.2"/>
                                          </p:val>
                                        </p:tav>
                                        <p:tav tm="100000">
                                          <p:val>
                                            <p:strVal val="#ppt_x"/>
                                          </p:val>
                                        </p:tav>
                                      </p:tavLst>
                                    </p:anim>
                                    <p:anim calcmode="lin" valueType="num">
                                      <p:cBhvr>
                                        <p:cTn id="85" dur="1000" fill="hold"/>
                                        <p:tgtEl>
                                          <p:spTgt spid="366594">
                                            <p:txEl>
                                              <p:pRg st="15" end="15"/>
                                            </p:txEl>
                                          </p:spTgt>
                                        </p:tgtEl>
                                        <p:attrNameLst>
                                          <p:attrName>ppt_y</p:attrName>
                                        </p:attrNameLst>
                                      </p:cBhvr>
                                      <p:tavLst>
                                        <p:tav tm="0">
                                          <p:val>
                                            <p:strVal val="#ppt_y"/>
                                          </p:val>
                                        </p:tav>
                                        <p:tav tm="100000">
                                          <p:val>
                                            <p:strVal val="#ppt_y"/>
                                          </p:val>
                                        </p:tav>
                                      </p:tavLst>
                                    </p:anim>
                                    <p:animEffect transition="in" filter="wipe(right)" prLst="gradientSize: 0.1">
                                      <p:cBhvr>
                                        <p:cTn id="86" dur="1000"/>
                                        <p:tgtEl>
                                          <p:spTgt spid="36659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a:t>
            </a:r>
            <a:endParaRPr lang="en-US" dirty="0"/>
          </a:p>
        </p:txBody>
      </p:sp>
      <p:sp>
        <p:nvSpPr>
          <p:cNvPr id="6" name="Rectangle 5"/>
          <p:cNvSpPr/>
          <p:nvPr/>
        </p:nvSpPr>
        <p:spPr>
          <a:xfrm>
            <a:off x="1066800" y="2956560"/>
            <a:ext cx="3063240" cy="731520"/>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DEPARTMENT</a:t>
            </a:r>
            <a:endParaRPr lang="en-US" sz="2400" b="1" dirty="0"/>
          </a:p>
        </p:txBody>
      </p:sp>
      <p:sp>
        <p:nvSpPr>
          <p:cNvPr id="9" name="Oval 8"/>
          <p:cNvSpPr/>
          <p:nvPr/>
        </p:nvSpPr>
        <p:spPr>
          <a:xfrm>
            <a:off x="899160" y="1690689"/>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DEPARTMENT NAME</a:t>
            </a:r>
            <a:endParaRPr lang="en-US" b="1" u="sng" dirty="0">
              <a:solidFill>
                <a:schemeClr val="tx1"/>
              </a:solidFill>
            </a:endParaRPr>
          </a:p>
        </p:txBody>
      </p:sp>
      <p:cxnSp>
        <p:nvCxnSpPr>
          <p:cNvPr id="11" name="Straight Connector 10"/>
          <p:cNvCxnSpPr>
            <a:stCxn id="6" idx="0"/>
            <a:endCxn id="9" idx="4"/>
          </p:cNvCxnSpPr>
          <p:nvPr/>
        </p:nvCxnSpPr>
        <p:spPr>
          <a:xfrm flipH="1" flipV="1">
            <a:off x="1958340" y="2621280"/>
            <a:ext cx="640080" cy="335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489960" y="1655764"/>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LOCATION</a:t>
            </a:r>
            <a:endParaRPr lang="en-US" b="1" dirty="0">
              <a:solidFill>
                <a:schemeClr val="tx1"/>
              </a:solidFill>
            </a:endParaRPr>
          </a:p>
        </p:txBody>
      </p:sp>
      <p:cxnSp>
        <p:nvCxnSpPr>
          <p:cNvPr id="13" name="Straight Connector 12"/>
          <p:cNvCxnSpPr>
            <a:stCxn id="6" idx="0"/>
            <a:endCxn id="12" idx="4"/>
          </p:cNvCxnSpPr>
          <p:nvPr/>
        </p:nvCxnSpPr>
        <p:spPr>
          <a:xfrm flipV="1">
            <a:off x="2598420" y="2586355"/>
            <a:ext cx="1950720" cy="3702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130040" y="4058285"/>
            <a:ext cx="3063240" cy="731520"/>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STUDENT</a:t>
            </a:r>
            <a:endParaRPr lang="en-US" sz="2400" b="1" dirty="0"/>
          </a:p>
        </p:txBody>
      </p:sp>
      <p:sp>
        <p:nvSpPr>
          <p:cNvPr id="16" name="Oval 15"/>
          <p:cNvSpPr/>
          <p:nvPr/>
        </p:nvSpPr>
        <p:spPr>
          <a:xfrm>
            <a:off x="1455420" y="5369164"/>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STUDENT#</a:t>
            </a:r>
            <a:endParaRPr lang="en-US" b="1" u="sng" dirty="0">
              <a:solidFill>
                <a:schemeClr val="tx1"/>
              </a:solidFill>
            </a:endParaRPr>
          </a:p>
        </p:txBody>
      </p:sp>
      <p:cxnSp>
        <p:nvCxnSpPr>
          <p:cNvPr id="17" name="Straight Connector 16"/>
          <p:cNvCxnSpPr>
            <a:stCxn id="15" idx="2"/>
            <a:endCxn id="16" idx="0"/>
          </p:cNvCxnSpPr>
          <p:nvPr/>
        </p:nvCxnSpPr>
        <p:spPr>
          <a:xfrm flipH="1">
            <a:off x="2514600" y="4789805"/>
            <a:ext cx="3147060" cy="5793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472940" y="5369164"/>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STUDENT NAME</a:t>
            </a:r>
            <a:endParaRPr lang="en-US" b="1" dirty="0">
              <a:solidFill>
                <a:schemeClr val="tx1"/>
              </a:solidFill>
            </a:endParaRPr>
          </a:p>
        </p:txBody>
      </p:sp>
      <p:cxnSp>
        <p:nvCxnSpPr>
          <p:cNvPr id="25" name="Straight Connector 24"/>
          <p:cNvCxnSpPr>
            <a:stCxn id="15" idx="2"/>
            <a:endCxn id="24" idx="0"/>
          </p:cNvCxnSpPr>
          <p:nvPr/>
        </p:nvCxnSpPr>
        <p:spPr>
          <a:xfrm flipH="1">
            <a:off x="5532120" y="4789805"/>
            <a:ext cx="129540" cy="5793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934200" y="5369164"/>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DATE OF BIRTH</a:t>
            </a:r>
            <a:endParaRPr lang="en-US" b="1" dirty="0">
              <a:solidFill>
                <a:schemeClr val="tx1"/>
              </a:solidFill>
            </a:endParaRPr>
          </a:p>
        </p:txBody>
      </p:sp>
      <p:cxnSp>
        <p:nvCxnSpPr>
          <p:cNvPr id="29" name="Straight Connector 28"/>
          <p:cNvCxnSpPr>
            <a:stCxn id="15" idx="2"/>
            <a:endCxn id="28" idx="0"/>
          </p:cNvCxnSpPr>
          <p:nvPr/>
        </p:nvCxnSpPr>
        <p:spPr>
          <a:xfrm>
            <a:off x="5661660" y="4789805"/>
            <a:ext cx="2331720" cy="5793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4873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30040" y="4058285"/>
            <a:ext cx="3063240" cy="731520"/>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INSTRUCTOR</a:t>
            </a:r>
            <a:endParaRPr lang="en-US" sz="2400" b="1" dirty="0"/>
          </a:p>
        </p:txBody>
      </p:sp>
      <p:sp>
        <p:nvSpPr>
          <p:cNvPr id="7" name="Oval 6"/>
          <p:cNvSpPr/>
          <p:nvPr/>
        </p:nvSpPr>
        <p:spPr>
          <a:xfrm>
            <a:off x="1455420" y="5369164"/>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INSTRUCTOR NAME</a:t>
            </a:r>
            <a:endParaRPr lang="en-US" b="1" u="sng" dirty="0">
              <a:solidFill>
                <a:schemeClr val="tx1"/>
              </a:solidFill>
            </a:endParaRPr>
          </a:p>
        </p:txBody>
      </p:sp>
      <p:cxnSp>
        <p:nvCxnSpPr>
          <p:cNvPr id="8" name="Straight Connector 7"/>
          <p:cNvCxnSpPr>
            <a:stCxn id="6" idx="2"/>
            <a:endCxn id="7" idx="0"/>
          </p:cNvCxnSpPr>
          <p:nvPr/>
        </p:nvCxnSpPr>
        <p:spPr>
          <a:xfrm flipH="1">
            <a:off x="2514600" y="4789805"/>
            <a:ext cx="3147060" cy="5793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472940" y="5369164"/>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TELEPHONE#</a:t>
            </a:r>
            <a:endParaRPr lang="en-US" b="1" dirty="0">
              <a:solidFill>
                <a:schemeClr val="tx1"/>
              </a:solidFill>
            </a:endParaRPr>
          </a:p>
        </p:txBody>
      </p:sp>
      <p:cxnSp>
        <p:nvCxnSpPr>
          <p:cNvPr id="10" name="Straight Connector 9"/>
          <p:cNvCxnSpPr>
            <a:stCxn id="6" idx="2"/>
            <a:endCxn id="9" idx="0"/>
          </p:cNvCxnSpPr>
          <p:nvPr/>
        </p:nvCxnSpPr>
        <p:spPr>
          <a:xfrm flipH="1">
            <a:off x="5532120" y="4789805"/>
            <a:ext cx="129540" cy="5793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934200" y="5369164"/>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ROOM#</a:t>
            </a:r>
            <a:endParaRPr lang="en-US" b="1" dirty="0">
              <a:solidFill>
                <a:schemeClr val="tx1"/>
              </a:solidFill>
            </a:endParaRPr>
          </a:p>
        </p:txBody>
      </p:sp>
      <p:cxnSp>
        <p:nvCxnSpPr>
          <p:cNvPr id="12" name="Straight Connector 11"/>
          <p:cNvCxnSpPr>
            <a:stCxn id="6" idx="2"/>
            <a:endCxn id="11" idx="0"/>
          </p:cNvCxnSpPr>
          <p:nvPr/>
        </p:nvCxnSpPr>
        <p:spPr>
          <a:xfrm>
            <a:off x="5661660" y="4789805"/>
            <a:ext cx="2331720" cy="5793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727960" y="611073"/>
            <a:ext cx="3063240" cy="731520"/>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COURSE</a:t>
            </a:r>
            <a:endParaRPr lang="en-US" sz="2400" b="1" dirty="0"/>
          </a:p>
        </p:txBody>
      </p:sp>
      <p:sp>
        <p:nvSpPr>
          <p:cNvPr id="14" name="Oval 13"/>
          <p:cNvSpPr/>
          <p:nvPr/>
        </p:nvSpPr>
        <p:spPr>
          <a:xfrm>
            <a:off x="2430780" y="2273184"/>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COURSE#</a:t>
            </a:r>
            <a:endParaRPr lang="en-US" b="1" u="sng" dirty="0">
              <a:solidFill>
                <a:schemeClr val="tx1"/>
              </a:solidFill>
            </a:endParaRPr>
          </a:p>
        </p:txBody>
      </p:sp>
      <p:cxnSp>
        <p:nvCxnSpPr>
          <p:cNvPr id="15" name="Straight Connector 14"/>
          <p:cNvCxnSpPr>
            <a:stCxn id="13" idx="2"/>
            <a:endCxn id="14" idx="0"/>
          </p:cNvCxnSpPr>
          <p:nvPr/>
        </p:nvCxnSpPr>
        <p:spPr>
          <a:xfrm flipH="1">
            <a:off x="3489960" y="1342593"/>
            <a:ext cx="769620" cy="93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709160" y="2273184"/>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COURSE NAME</a:t>
            </a:r>
            <a:endParaRPr lang="en-US" b="1" dirty="0">
              <a:solidFill>
                <a:schemeClr val="tx1"/>
              </a:solidFill>
            </a:endParaRPr>
          </a:p>
        </p:txBody>
      </p:sp>
      <p:cxnSp>
        <p:nvCxnSpPr>
          <p:cNvPr id="17" name="Straight Connector 16"/>
          <p:cNvCxnSpPr>
            <a:stCxn id="13" idx="2"/>
            <a:endCxn id="16" idx="0"/>
          </p:cNvCxnSpPr>
          <p:nvPr/>
        </p:nvCxnSpPr>
        <p:spPr>
          <a:xfrm>
            <a:off x="4259580" y="1342593"/>
            <a:ext cx="1508760" cy="93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934200" y="2273184"/>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DURATION</a:t>
            </a:r>
            <a:endParaRPr lang="en-US" b="1" dirty="0">
              <a:solidFill>
                <a:schemeClr val="tx1"/>
              </a:solidFill>
            </a:endParaRPr>
          </a:p>
        </p:txBody>
      </p:sp>
      <p:cxnSp>
        <p:nvCxnSpPr>
          <p:cNvPr id="19" name="Straight Connector 18"/>
          <p:cNvCxnSpPr>
            <a:stCxn id="13" idx="2"/>
            <a:endCxn id="18" idx="0"/>
          </p:cNvCxnSpPr>
          <p:nvPr/>
        </p:nvCxnSpPr>
        <p:spPr>
          <a:xfrm>
            <a:off x="4259580" y="1342593"/>
            <a:ext cx="3733800" cy="93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52400" y="2273184"/>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PRE REQUISITE</a:t>
            </a:r>
            <a:endParaRPr lang="en-US" b="1" dirty="0">
              <a:solidFill>
                <a:schemeClr val="tx1"/>
              </a:solidFill>
            </a:endParaRPr>
          </a:p>
        </p:txBody>
      </p:sp>
      <p:cxnSp>
        <p:nvCxnSpPr>
          <p:cNvPr id="28" name="Straight Connector 27"/>
          <p:cNvCxnSpPr>
            <a:stCxn id="13" idx="2"/>
            <a:endCxn id="27" idx="0"/>
          </p:cNvCxnSpPr>
          <p:nvPr/>
        </p:nvCxnSpPr>
        <p:spPr>
          <a:xfrm flipH="1">
            <a:off x="1211580" y="1342593"/>
            <a:ext cx="3048000" cy="93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2848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fld id="{403FFAD4-C23F-40A2-BCA6-2C2538FF0BD4}" type="slidenum">
              <a:rPr lang="en-US">
                <a:solidFill>
                  <a:schemeClr val="bg1"/>
                </a:solidFill>
              </a:rPr>
              <a:pPr>
                <a:spcBef>
                  <a:spcPct val="0"/>
                </a:spcBef>
                <a:buClrTx/>
                <a:buSzTx/>
                <a:buFontTx/>
                <a:buNone/>
              </a:pPr>
              <a:t>48</a:t>
            </a:fld>
            <a:endParaRPr lang="en-US">
              <a:solidFill>
                <a:schemeClr val="bg1"/>
              </a:solidFill>
            </a:endParaRPr>
          </a:p>
        </p:txBody>
      </p:sp>
      <p:pic>
        <p:nvPicPr>
          <p:cNvPr id="7168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563" y="139700"/>
            <a:ext cx="8382000" cy="648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89426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fld id="{4D04FFD6-56BA-46A3-9411-144474925E8C}" type="slidenum">
              <a:rPr lang="en-US">
                <a:solidFill>
                  <a:schemeClr val="bg1"/>
                </a:solidFill>
              </a:rPr>
              <a:pPr>
                <a:spcBef>
                  <a:spcPct val="0"/>
                </a:spcBef>
                <a:buClrTx/>
                <a:buSzTx/>
                <a:buFontTx/>
                <a:buNone/>
              </a:pPr>
              <a:t>49</a:t>
            </a:fld>
            <a:endParaRPr lang="en-US">
              <a:solidFill>
                <a:schemeClr val="bg1"/>
              </a:solidFill>
            </a:endParaRPr>
          </a:p>
        </p:txBody>
      </p:sp>
      <p:pic>
        <p:nvPicPr>
          <p:cNvPr id="7270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7625"/>
            <a:ext cx="5334000" cy="657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bwMode="auto">
          <a:xfrm>
            <a:off x="4648200" y="1142999"/>
            <a:ext cx="1600200" cy="1641475"/>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anchor="ctr"/>
          <a:lstStyle/>
          <a:p>
            <a:pPr algn="ctr">
              <a:spcBef>
                <a:spcPct val="50000"/>
              </a:spcBef>
              <a:buClr>
                <a:srgbClr val="0033CC"/>
              </a:buClr>
              <a:buSzPct val="155000"/>
              <a:buFont typeface="Symbol" pitchFamily="18" charset="2"/>
              <a:buNone/>
              <a:defRPr/>
            </a:pPr>
            <a:endParaRPr lang="en-US">
              <a:ln>
                <a:solidFill>
                  <a:sysClr val="windowText" lastClr="000000"/>
                </a:solidFill>
              </a:ln>
              <a:latin typeface="Arial" charset="0"/>
            </a:endParaRPr>
          </a:p>
        </p:txBody>
      </p:sp>
      <p:sp>
        <p:nvSpPr>
          <p:cNvPr id="5" name="Rectangle 4"/>
          <p:cNvSpPr/>
          <p:nvPr/>
        </p:nvSpPr>
        <p:spPr bwMode="auto">
          <a:xfrm>
            <a:off x="3048000" y="1260475"/>
            <a:ext cx="1600200" cy="15240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anchor="ctr"/>
          <a:lstStyle/>
          <a:p>
            <a:pPr algn="ctr">
              <a:spcBef>
                <a:spcPct val="50000"/>
              </a:spcBef>
              <a:buClr>
                <a:srgbClr val="0033CC"/>
              </a:buClr>
              <a:buSzPct val="155000"/>
              <a:buFont typeface="Symbol" pitchFamily="18" charset="2"/>
              <a:buNone/>
              <a:defRPr/>
            </a:pPr>
            <a:endParaRPr lang="en-US">
              <a:ln>
                <a:solidFill>
                  <a:sysClr val="windowText" lastClr="000000"/>
                </a:solidFill>
              </a:ln>
              <a:latin typeface="Arial" charset="0"/>
            </a:endParaRPr>
          </a:p>
        </p:txBody>
      </p:sp>
      <p:sp>
        <p:nvSpPr>
          <p:cNvPr id="6" name="Rectangle 5"/>
          <p:cNvSpPr/>
          <p:nvPr/>
        </p:nvSpPr>
        <p:spPr bwMode="auto">
          <a:xfrm rot="2974699">
            <a:off x="1915118" y="1064862"/>
            <a:ext cx="1062563" cy="1605049"/>
          </a:xfrm>
          <a:custGeom>
            <a:avLst/>
            <a:gdLst>
              <a:gd name="connsiteX0" fmla="*/ 0 w 927412"/>
              <a:gd name="connsiteY0" fmla="*/ 0 h 919184"/>
              <a:gd name="connsiteX1" fmla="*/ 927412 w 927412"/>
              <a:gd name="connsiteY1" fmla="*/ 0 h 919184"/>
              <a:gd name="connsiteX2" fmla="*/ 927412 w 927412"/>
              <a:gd name="connsiteY2" fmla="*/ 919184 h 919184"/>
              <a:gd name="connsiteX3" fmla="*/ 0 w 927412"/>
              <a:gd name="connsiteY3" fmla="*/ 919184 h 919184"/>
              <a:gd name="connsiteX4" fmla="*/ 0 w 927412"/>
              <a:gd name="connsiteY4" fmla="*/ 0 h 919184"/>
              <a:gd name="connsiteX0" fmla="*/ 0 w 927412"/>
              <a:gd name="connsiteY0" fmla="*/ 0 h 919184"/>
              <a:gd name="connsiteX1" fmla="*/ 927412 w 927412"/>
              <a:gd name="connsiteY1" fmla="*/ 0 h 919184"/>
              <a:gd name="connsiteX2" fmla="*/ 927412 w 927412"/>
              <a:gd name="connsiteY2" fmla="*/ 919184 h 919184"/>
              <a:gd name="connsiteX3" fmla="*/ 89834 w 927412"/>
              <a:gd name="connsiteY3" fmla="*/ 813711 h 919184"/>
              <a:gd name="connsiteX4" fmla="*/ 0 w 927412"/>
              <a:gd name="connsiteY4" fmla="*/ 0 h 919184"/>
              <a:gd name="connsiteX0" fmla="*/ 0 w 927412"/>
              <a:gd name="connsiteY0" fmla="*/ 0 h 919184"/>
              <a:gd name="connsiteX1" fmla="*/ 927412 w 927412"/>
              <a:gd name="connsiteY1" fmla="*/ 0 h 919184"/>
              <a:gd name="connsiteX2" fmla="*/ 927412 w 927412"/>
              <a:gd name="connsiteY2" fmla="*/ 919184 h 919184"/>
              <a:gd name="connsiteX3" fmla="*/ 125768 w 927412"/>
              <a:gd name="connsiteY3" fmla="*/ 771521 h 919184"/>
              <a:gd name="connsiteX4" fmla="*/ 0 w 927412"/>
              <a:gd name="connsiteY4" fmla="*/ 0 h 919184"/>
              <a:gd name="connsiteX0" fmla="*/ 0 w 927412"/>
              <a:gd name="connsiteY0" fmla="*/ 0 h 919184"/>
              <a:gd name="connsiteX1" fmla="*/ 753599 w 927412"/>
              <a:gd name="connsiteY1" fmla="*/ 161339 h 919184"/>
              <a:gd name="connsiteX2" fmla="*/ 927412 w 927412"/>
              <a:gd name="connsiteY2" fmla="*/ 919184 h 919184"/>
              <a:gd name="connsiteX3" fmla="*/ 125768 w 927412"/>
              <a:gd name="connsiteY3" fmla="*/ 771521 h 919184"/>
              <a:gd name="connsiteX4" fmla="*/ 0 w 927412"/>
              <a:gd name="connsiteY4" fmla="*/ 0 h 919184"/>
              <a:gd name="connsiteX0" fmla="*/ 0 w 927412"/>
              <a:gd name="connsiteY0" fmla="*/ 128857 h 1048041"/>
              <a:gd name="connsiteX1" fmla="*/ 327413 w 927412"/>
              <a:gd name="connsiteY1" fmla="*/ 0 h 1048041"/>
              <a:gd name="connsiteX2" fmla="*/ 927412 w 927412"/>
              <a:gd name="connsiteY2" fmla="*/ 1048041 h 1048041"/>
              <a:gd name="connsiteX3" fmla="*/ 125768 w 927412"/>
              <a:gd name="connsiteY3" fmla="*/ 900378 h 1048041"/>
              <a:gd name="connsiteX4" fmla="*/ 0 w 927412"/>
              <a:gd name="connsiteY4" fmla="*/ 128857 h 1048041"/>
              <a:gd name="connsiteX0" fmla="*/ 0 w 927412"/>
              <a:gd name="connsiteY0" fmla="*/ 128857 h 1048041"/>
              <a:gd name="connsiteX1" fmla="*/ 327413 w 927412"/>
              <a:gd name="connsiteY1" fmla="*/ 0 h 1048041"/>
              <a:gd name="connsiteX2" fmla="*/ 927412 w 927412"/>
              <a:gd name="connsiteY2" fmla="*/ 1048041 h 1048041"/>
              <a:gd name="connsiteX3" fmla="*/ 125768 w 927412"/>
              <a:gd name="connsiteY3" fmla="*/ 900378 h 1048041"/>
              <a:gd name="connsiteX4" fmla="*/ 0 w 927412"/>
              <a:gd name="connsiteY4" fmla="*/ 128857 h 1048041"/>
              <a:gd name="connsiteX0" fmla="*/ 0 w 963346"/>
              <a:gd name="connsiteY0" fmla="*/ 128857 h 1005852"/>
              <a:gd name="connsiteX1" fmla="*/ 327413 w 963346"/>
              <a:gd name="connsiteY1" fmla="*/ 0 h 1005852"/>
              <a:gd name="connsiteX2" fmla="*/ 963346 w 963346"/>
              <a:gd name="connsiteY2" fmla="*/ 1005852 h 1005852"/>
              <a:gd name="connsiteX3" fmla="*/ 125768 w 963346"/>
              <a:gd name="connsiteY3" fmla="*/ 900378 h 1005852"/>
              <a:gd name="connsiteX4" fmla="*/ 0 w 963346"/>
              <a:gd name="connsiteY4" fmla="*/ 128857 h 1005852"/>
              <a:gd name="connsiteX0" fmla="*/ 0 w 963346"/>
              <a:gd name="connsiteY0" fmla="*/ 829013 h 1706008"/>
              <a:gd name="connsiteX1" fmla="*/ 669692 w 963346"/>
              <a:gd name="connsiteY1" fmla="*/ 0 h 1706008"/>
              <a:gd name="connsiteX2" fmla="*/ 327413 w 963346"/>
              <a:gd name="connsiteY2" fmla="*/ 700156 h 1706008"/>
              <a:gd name="connsiteX3" fmla="*/ 963346 w 963346"/>
              <a:gd name="connsiteY3" fmla="*/ 1706008 h 1706008"/>
              <a:gd name="connsiteX4" fmla="*/ 125768 w 963346"/>
              <a:gd name="connsiteY4" fmla="*/ 1600534 h 1706008"/>
              <a:gd name="connsiteX5" fmla="*/ 0 w 963346"/>
              <a:gd name="connsiteY5" fmla="*/ 829013 h 1706008"/>
              <a:gd name="connsiteX0" fmla="*/ 0 w 963346"/>
              <a:gd name="connsiteY0" fmla="*/ 829013 h 1706008"/>
              <a:gd name="connsiteX1" fmla="*/ 669692 w 963346"/>
              <a:gd name="connsiteY1" fmla="*/ 0 h 1706008"/>
              <a:gd name="connsiteX2" fmla="*/ 327413 w 963346"/>
              <a:gd name="connsiteY2" fmla="*/ 700156 h 1706008"/>
              <a:gd name="connsiteX3" fmla="*/ 963346 w 963346"/>
              <a:gd name="connsiteY3" fmla="*/ 1706008 h 1706008"/>
              <a:gd name="connsiteX4" fmla="*/ 125768 w 963346"/>
              <a:gd name="connsiteY4" fmla="*/ 1600534 h 1706008"/>
              <a:gd name="connsiteX5" fmla="*/ 0 w 963346"/>
              <a:gd name="connsiteY5" fmla="*/ 829013 h 1706008"/>
              <a:gd name="connsiteX0" fmla="*/ 0 w 963346"/>
              <a:gd name="connsiteY0" fmla="*/ 649708 h 1526703"/>
              <a:gd name="connsiteX1" fmla="*/ 516974 w 963346"/>
              <a:gd name="connsiteY1" fmla="*/ 0 h 1526703"/>
              <a:gd name="connsiteX2" fmla="*/ 327413 w 963346"/>
              <a:gd name="connsiteY2" fmla="*/ 520851 h 1526703"/>
              <a:gd name="connsiteX3" fmla="*/ 963346 w 963346"/>
              <a:gd name="connsiteY3" fmla="*/ 1526703 h 1526703"/>
              <a:gd name="connsiteX4" fmla="*/ 125768 w 963346"/>
              <a:gd name="connsiteY4" fmla="*/ 1421229 h 1526703"/>
              <a:gd name="connsiteX5" fmla="*/ 0 w 963346"/>
              <a:gd name="connsiteY5" fmla="*/ 649708 h 1526703"/>
              <a:gd name="connsiteX0" fmla="*/ 0 w 963346"/>
              <a:gd name="connsiteY0" fmla="*/ 649708 h 1538637"/>
              <a:gd name="connsiteX1" fmla="*/ 516974 w 963346"/>
              <a:gd name="connsiteY1" fmla="*/ 0 h 1538637"/>
              <a:gd name="connsiteX2" fmla="*/ 327413 w 963346"/>
              <a:gd name="connsiteY2" fmla="*/ 520851 h 1538637"/>
              <a:gd name="connsiteX3" fmla="*/ 963346 w 963346"/>
              <a:gd name="connsiteY3" fmla="*/ 1526703 h 1538637"/>
              <a:gd name="connsiteX4" fmla="*/ 610450 w 963346"/>
              <a:gd name="connsiteY4" fmla="*/ 1535511 h 1538637"/>
              <a:gd name="connsiteX5" fmla="*/ 125768 w 963346"/>
              <a:gd name="connsiteY5" fmla="*/ 1421229 h 1538637"/>
              <a:gd name="connsiteX6" fmla="*/ 0 w 963346"/>
              <a:gd name="connsiteY6" fmla="*/ 649708 h 1538637"/>
              <a:gd name="connsiteX0" fmla="*/ 0 w 1062563"/>
              <a:gd name="connsiteY0" fmla="*/ 637997 h 1538637"/>
              <a:gd name="connsiteX1" fmla="*/ 616191 w 1062563"/>
              <a:gd name="connsiteY1" fmla="*/ 0 h 1538637"/>
              <a:gd name="connsiteX2" fmla="*/ 426630 w 1062563"/>
              <a:gd name="connsiteY2" fmla="*/ 520851 h 1538637"/>
              <a:gd name="connsiteX3" fmla="*/ 1062563 w 1062563"/>
              <a:gd name="connsiteY3" fmla="*/ 1526703 h 1538637"/>
              <a:gd name="connsiteX4" fmla="*/ 709667 w 1062563"/>
              <a:gd name="connsiteY4" fmla="*/ 1535511 h 1538637"/>
              <a:gd name="connsiteX5" fmla="*/ 224985 w 1062563"/>
              <a:gd name="connsiteY5" fmla="*/ 1421229 h 1538637"/>
              <a:gd name="connsiteX6" fmla="*/ 0 w 1062563"/>
              <a:gd name="connsiteY6" fmla="*/ 637997 h 1538637"/>
              <a:gd name="connsiteX0" fmla="*/ 0 w 1062563"/>
              <a:gd name="connsiteY0" fmla="*/ 704409 h 1605049"/>
              <a:gd name="connsiteX1" fmla="*/ 709152 w 1062563"/>
              <a:gd name="connsiteY1" fmla="*/ 0 h 1605049"/>
              <a:gd name="connsiteX2" fmla="*/ 426630 w 1062563"/>
              <a:gd name="connsiteY2" fmla="*/ 587263 h 1605049"/>
              <a:gd name="connsiteX3" fmla="*/ 1062563 w 1062563"/>
              <a:gd name="connsiteY3" fmla="*/ 1593115 h 1605049"/>
              <a:gd name="connsiteX4" fmla="*/ 709667 w 1062563"/>
              <a:gd name="connsiteY4" fmla="*/ 1601923 h 1605049"/>
              <a:gd name="connsiteX5" fmla="*/ 224985 w 1062563"/>
              <a:gd name="connsiteY5" fmla="*/ 1487641 h 1605049"/>
              <a:gd name="connsiteX6" fmla="*/ 0 w 1062563"/>
              <a:gd name="connsiteY6" fmla="*/ 704409 h 1605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63" h="1605049">
                <a:moveTo>
                  <a:pt x="0" y="704409"/>
                </a:moveTo>
                <a:cubicBezTo>
                  <a:pt x="56717" y="680554"/>
                  <a:pt x="652435" y="23855"/>
                  <a:pt x="709152" y="0"/>
                </a:cubicBezTo>
                <a:cubicBezTo>
                  <a:pt x="779817" y="208762"/>
                  <a:pt x="540723" y="353878"/>
                  <a:pt x="426630" y="587263"/>
                </a:cubicBezTo>
                <a:cubicBezTo>
                  <a:pt x="881293" y="680346"/>
                  <a:pt x="862563" y="1243768"/>
                  <a:pt x="1062563" y="1593115"/>
                </a:cubicBezTo>
                <a:cubicBezTo>
                  <a:pt x="946883" y="1579515"/>
                  <a:pt x="825347" y="1615523"/>
                  <a:pt x="709667" y="1601923"/>
                </a:cubicBezTo>
                <a:lnTo>
                  <a:pt x="224985" y="1487641"/>
                </a:lnTo>
                <a:lnTo>
                  <a:pt x="0" y="704409"/>
                </a:lnTo>
                <a:close/>
              </a:path>
            </a:pathLst>
          </a:custGeom>
          <a:solidFill>
            <a:schemeClr val="bg1"/>
          </a:solidFill>
          <a:ln w="12700" cap="flat" cmpd="sng" algn="ctr">
            <a:solidFill>
              <a:schemeClr val="bg1"/>
            </a:solidFill>
            <a:prstDash val="solid"/>
            <a:round/>
            <a:headEnd type="none" w="med" len="med"/>
            <a:tailEnd type="none" w="med" len="med"/>
          </a:ln>
          <a:effectLst/>
        </p:spPr>
        <p:txBody>
          <a:bodyPr anchor="ctr"/>
          <a:lstStyle/>
          <a:p>
            <a:pPr algn="ctr">
              <a:spcBef>
                <a:spcPct val="50000"/>
              </a:spcBef>
              <a:buClr>
                <a:srgbClr val="0033CC"/>
              </a:buClr>
              <a:buSzPct val="155000"/>
              <a:buFont typeface="Symbol" pitchFamily="18" charset="2"/>
              <a:buNone/>
              <a:defRPr/>
            </a:pPr>
            <a:endParaRPr lang="en-US" dirty="0">
              <a:ln>
                <a:solidFill>
                  <a:sysClr val="windowText" lastClr="000000"/>
                </a:solidFill>
              </a:ln>
              <a:latin typeface="Arial" charset="0"/>
            </a:endParaRPr>
          </a:p>
        </p:txBody>
      </p:sp>
      <p:sp>
        <p:nvSpPr>
          <p:cNvPr id="7" name="Rectangle 6"/>
          <p:cNvSpPr/>
          <p:nvPr/>
        </p:nvSpPr>
        <p:spPr bwMode="auto">
          <a:xfrm>
            <a:off x="2729345" y="2667000"/>
            <a:ext cx="1442602" cy="609600"/>
          </a:xfrm>
          <a:custGeom>
            <a:avLst/>
            <a:gdLst>
              <a:gd name="connsiteX0" fmla="*/ 0 w 1000125"/>
              <a:gd name="connsiteY0" fmla="*/ 0 h 609600"/>
              <a:gd name="connsiteX1" fmla="*/ 1000125 w 1000125"/>
              <a:gd name="connsiteY1" fmla="*/ 0 h 609600"/>
              <a:gd name="connsiteX2" fmla="*/ 1000125 w 1000125"/>
              <a:gd name="connsiteY2" fmla="*/ 609600 h 609600"/>
              <a:gd name="connsiteX3" fmla="*/ 0 w 1000125"/>
              <a:gd name="connsiteY3" fmla="*/ 609600 h 609600"/>
              <a:gd name="connsiteX4" fmla="*/ 0 w 1000125"/>
              <a:gd name="connsiteY4" fmla="*/ 0 h 609600"/>
              <a:gd name="connsiteX0" fmla="*/ 0 w 1338134"/>
              <a:gd name="connsiteY0" fmla="*/ 0 h 609600"/>
              <a:gd name="connsiteX1" fmla="*/ 1000125 w 1338134"/>
              <a:gd name="connsiteY1" fmla="*/ 0 h 609600"/>
              <a:gd name="connsiteX2" fmla="*/ 1338118 w 1338134"/>
              <a:gd name="connsiteY2" fmla="*/ 284018 h 609600"/>
              <a:gd name="connsiteX3" fmla="*/ 1000125 w 1338134"/>
              <a:gd name="connsiteY3" fmla="*/ 609600 h 609600"/>
              <a:gd name="connsiteX4" fmla="*/ 0 w 1338134"/>
              <a:gd name="connsiteY4" fmla="*/ 609600 h 609600"/>
              <a:gd name="connsiteX5" fmla="*/ 0 w 1338134"/>
              <a:gd name="connsiteY5" fmla="*/ 0 h 609600"/>
              <a:gd name="connsiteX0" fmla="*/ 0 w 1339846"/>
              <a:gd name="connsiteY0" fmla="*/ 0 h 609600"/>
              <a:gd name="connsiteX1" fmla="*/ 1000125 w 1339846"/>
              <a:gd name="connsiteY1" fmla="*/ 0 h 609600"/>
              <a:gd name="connsiteX2" fmla="*/ 1213426 w 1339846"/>
              <a:gd name="connsiteY2" fmla="*/ 62345 h 609600"/>
              <a:gd name="connsiteX3" fmla="*/ 1338118 w 1339846"/>
              <a:gd name="connsiteY3" fmla="*/ 284018 h 609600"/>
              <a:gd name="connsiteX4" fmla="*/ 1000125 w 1339846"/>
              <a:gd name="connsiteY4" fmla="*/ 609600 h 609600"/>
              <a:gd name="connsiteX5" fmla="*/ 0 w 1339846"/>
              <a:gd name="connsiteY5" fmla="*/ 609600 h 609600"/>
              <a:gd name="connsiteX6" fmla="*/ 0 w 1339846"/>
              <a:gd name="connsiteY6" fmla="*/ 0 h 609600"/>
              <a:gd name="connsiteX0" fmla="*/ 102756 w 1442602"/>
              <a:gd name="connsiteY0" fmla="*/ 0 h 609600"/>
              <a:gd name="connsiteX1" fmla="*/ 1102881 w 1442602"/>
              <a:gd name="connsiteY1" fmla="*/ 0 h 609600"/>
              <a:gd name="connsiteX2" fmla="*/ 1316182 w 1442602"/>
              <a:gd name="connsiteY2" fmla="*/ 62345 h 609600"/>
              <a:gd name="connsiteX3" fmla="*/ 1440874 w 1442602"/>
              <a:gd name="connsiteY3" fmla="*/ 284018 h 609600"/>
              <a:gd name="connsiteX4" fmla="*/ 1102881 w 1442602"/>
              <a:gd name="connsiteY4" fmla="*/ 609600 h 609600"/>
              <a:gd name="connsiteX5" fmla="*/ 102756 w 1442602"/>
              <a:gd name="connsiteY5" fmla="*/ 609600 h 609600"/>
              <a:gd name="connsiteX6" fmla="*/ 0 w 1442602"/>
              <a:gd name="connsiteY6" fmla="*/ 256309 h 609600"/>
              <a:gd name="connsiteX7" fmla="*/ 102756 w 1442602"/>
              <a:gd name="connsiteY7"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2602" h="609600">
                <a:moveTo>
                  <a:pt x="102756" y="0"/>
                </a:moveTo>
                <a:lnTo>
                  <a:pt x="1102881" y="0"/>
                </a:lnTo>
                <a:cubicBezTo>
                  <a:pt x="1284337" y="15009"/>
                  <a:pt x="1259850" y="15009"/>
                  <a:pt x="1316182" y="62345"/>
                </a:cubicBezTo>
                <a:cubicBezTo>
                  <a:pt x="1372514" y="109681"/>
                  <a:pt x="1455642" y="197427"/>
                  <a:pt x="1440874" y="284018"/>
                </a:cubicBezTo>
                <a:lnTo>
                  <a:pt x="1102881" y="609600"/>
                </a:lnTo>
                <a:lnTo>
                  <a:pt x="102756" y="609600"/>
                </a:lnTo>
                <a:cubicBezTo>
                  <a:pt x="100831" y="491836"/>
                  <a:pt x="1925" y="374073"/>
                  <a:pt x="0" y="256309"/>
                </a:cubicBezTo>
                <a:lnTo>
                  <a:pt x="102756" y="0"/>
                </a:lnTo>
                <a:close/>
              </a:path>
            </a:pathLst>
          </a:custGeom>
          <a:solidFill>
            <a:schemeClr val="bg1"/>
          </a:solidFill>
          <a:ln w="12700" cap="flat" cmpd="sng" algn="ctr">
            <a:solidFill>
              <a:schemeClr val="bg1"/>
            </a:solidFill>
            <a:prstDash val="solid"/>
            <a:round/>
            <a:headEnd type="none" w="med" len="med"/>
            <a:tailEnd type="none" w="med" len="med"/>
          </a:ln>
          <a:effectLst/>
        </p:spPr>
        <p:txBody>
          <a:bodyPr anchor="ctr"/>
          <a:lstStyle/>
          <a:p>
            <a:pPr algn="ctr">
              <a:spcBef>
                <a:spcPct val="50000"/>
              </a:spcBef>
              <a:buClr>
                <a:srgbClr val="0033CC"/>
              </a:buClr>
              <a:buSzPct val="155000"/>
              <a:buFont typeface="Symbol" pitchFamily="18" charset="2"/>
              <a:buNone/>
              <a:defRPr/>
            </a:pPr>
            <a:endParaRPr lang="en-US">
              <a:ln>
                <a:solidFill>
                  <a:sysClr val="windowText" lastClr="000000"/>
                </a:solidFill>
              </a:ln>
              <a:latin typeface="Arial" charset="0"/>
            </a:endParaRPr>
          </a:p>
        </p:txBody>
      </p:sp>
      <p:sp>
        <p:nvSpPr>
          <p:cNvPr id="8" name="Rectangle 7"/>
          <p:cNvSpPr/>
          <p:nvPr/>
        </p:nvSpPr>
        <p:spPr bwMode="auto">
          <a:xfrm>
            <a:off x="1745673" y="3117273"/>
            <a:ext cx="1092777" cy="2022764"/>
          </a:xfrm>
          <a:custGeom>
            <a:avLst/>
            <a:gdLst>
              <a:gd name="connsiteX0" fmla="*/ 0 w 1000125"/>
              <a:gd name="connsiteY0" fmla="*/ 0 h 1758950"/>
              <a:gd name="connsiteX1" fmla="*/ 1000125 w 1000125"/>
              <a:gd name="connsiteY1" fmla="*/ 0 h 1758950"/>
              <a:gd name="connsiteX2" fmla="*/ 1000125 w 1000125"/>
              <a:gd name="connsiteY2" fmla="*/ 1758950 h 1758950"/>
              <a:gd name="connsiteX3" fmla="*/ 0 w 1000125"/>
              <a:gd name="connsiteY3" fmla="*/ 1758950 h 1758950"/>
              <a:gd name="connsiteX4" fmla="*/ 0 w 1000125"/>
              <a:gd name="connsiteY4" fmla="*/ 0 h 1758950"/>
              <a:gd name="connsiteX0" fmla="*/ 0 w 1000125"/>
              <a:gd name="connsiteY0" fmla="*/ 152977 h 1911927"/>
              <a:gd name="connsiteX1" fmla="*/ 336839 w 1000125"/>
              <a:gd name="connsiteY1" fmla="*/ 0 h 1911927"/>
              <a:gd name="connsiteX2" fmla="*/ 1000125 w 1000125"/>
              <a:gd name="connsiteY2" fmla="*/ 152977 h 1911927"/>
              <a:gd name="connsiteX3" fmla="*/ 1000125 w 1000125"/>
              <a:gd name="connsiteY3" fmla="*/ 1911927 h 1911927"/>
              <a:gd name="connsiteX4" fmla="*/ 0 w 1000125"/>
              <a:gd name="connsiteY4" fmla="*/ 1911927 h 1911927"/>
              <a:gd name="connsiteX5" fmla="*/ 0 w 1000125"/>
              <a:gd name="connsiteY5" fmla="*/ 152977 h 1911927"/>
              <a:gd name="connsiteX0" fmla="*/ 0 w 1000125"/>
              <a:gd name="connsiteY0" fmla="*/ 152977 h 2022764"/>
              <a:gd name="connsiteX1" fmla="*/ 336839 w 1000125"/>
              <a:gd name="connsiteY1" fmla="*/ 0 h 2022764"/>
              <a:gd name="connsiteX2" fmla="*/ 1000125 w 1000125"/>
              <a:gd name="connsiteY2" fmla="*/ 152977 h 2022764"/>
              <a:gd name="connsiteX3" fmla="*/ 1000125 w 1000125"/>
              <a:gd name="connsiteY3" fmla="*/ 1911927 h 2022764"/>
              <a:gd name="connsiteX4" fmla="*/ 364548 w 1000125"/>
              <a:gd name="connsiteY4" fmla="*/ 2022764 h 2022764"/>
              <a:gd name="connsiteX5" fmla="*/ 0 w 1000125"/>
              <a:gd name="connsiteY5" fmla="*/ 1911927 h 2022764"/>
              <a:gd name="connsiteX6" fmla="*/ 0 w 1000125"/>
              <a:gd name="connsiteY6" fmla="*/ 152977 h 2022764"/>
              <a:gd name="connsiteX0" fmla="*/ 92652 w 1092777"/>
              <a:gd name="connsiteY0" fmla="*/ 152977 h 2022764"/>
              <a:gd name="connsiteX1" fmla="*/ 429491 w 1092777"/>
              <a:gd name="connsiteY1" fmla="*/ 0 h 2022764"/>
              <a:gd name="connsiteX2" fmla="*/ 1092777 w 1092777"/>
              <a:gd name="connsiteY2" fmla="*/ 152977 h 2022764"/>
              <a:gd name="connsiteX3" fmla="*/ 1092777 w 1092777"/>
              <a:gd name="connsiteY3" fmla="*/ 1911927 h 2022764"/>
              <a:gd name="connsiteX4" fmla="*/ 457200 w 1092777"/>
              <a:gd name="connsiteY4" fmla="*/ 2022764 h 2022764"/>
              <a:gd name="connsiteX5" fmla="*/ 92652 w 1092777"/>
              <a:gd name="connsiteY5" fmla="*/ 1911927 h 2022764"/>
              <a:gd name="connsiteX6" fmla="*/ 0 w 1092777"/>
              <a:gd name="connsiteY6" fmla="*/ 942109 h 2022764"/>
              <a:gd name="connsiteX7" fmla="*/ 92652 w 1092777"/>
              <a:gd name="connsiteY7" fmla="*/ 152977 h 202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2777" h="2022764">
                <a:moveTo>
                  <a:pt x="92652" y="152977"/>
                </a:moveTo>
                <a:cubicBezTo>
                  <a:pt x="204932" y="148166"/>
                  <a:pt x="317211" y="4811"/>
                  <a:pt x="429491" y="0"/>
                </a:cubicBezTo>
                <a:lnTo>
                  <a:pt x="1092777" y="152977"/>
                </a:lnTo>
                <a:lnTo>
                  <a:pt x="1092777" y="1911927"/>
                </a:lnTo>
                <a:cubicBezTo>
                  <a:pt x="876300" y="1911927"/>
                  <a:pt x="673677" y="2022764"/>
                  <a:pt x="457200" y="2022764"/>
                </a:cubicBezTo>
                <a:lnTo>
                  <a:pt x="92652" y="1911927"/>
                </a:lnTo>
                <a:cubicBezTo>
                  <a:pt x="89477" y="1584036"/>
                  <a:pt x="3175" y="1270000"/>
                  <a:pt x="0" y="942109"/>
                </a:cubicBezTo>
                <a:lnTo>
                  <a:pt x="92652" y="152977"/>
                </a:lnTo>
                <a:close/>
              </a:path>
            </a:pathLst>
          </a:custGeom>
          <a:solidFill>
            <a:schemeClr val="bg1"/>
          </a:solidFill>
          <a:ln w="12700" cap="flat" cmpd="sng" algn="ctr">
            <a:solidFill>
              <a:schemeClr val="bg1"/>
            </a:solidFill>
            <a:prstDash val="solid"/>
            <a:round/>
            <a:headEnd type="none" w="med" len="med"/>
            <a:tailEnd type="none" w="med" len="med"/>
          </a:ln>
          <a:effectLst/>
        </p:spPr>
        <p:txBody>
          <a:bodyPr anchor="ctr"/>
          <a:lstStyle/>
          <a:p>
            <a:pPr algn="ctr">
              <a:spcBef>
                <a:spcPct val="50000"/>
              </a:spcBef>
              <a:buClr>
                <a:srgbClr val="0033CC"/>
              </a:buClr>
              <a:buSzPct val="155000"/>
              <a:buFont typeface="Symbol" pitchFamily="18" charset="2"/>
              <a:buNone/>
              <a:defRPr/>
            </a:pPr>
            <a:endParaRPr lang="en-US">
              <a:ln>
                <a:solidFill>
                  <a:sysClr val="windowText" lastClr="000000"/>
                </a:solidFill>
              </a:ln>
              <a:latin typeface="Arial" charset="0"/>
            </a:endParaRPr>
          </a:p>
        </p:txBody>
      </p:sp>
      <p:sp>
        <p:nvSpPr>
          <p:cNvPr id="9" name="Rectangle 8"/>
          <p:cNvSpPr/>
          <p:nvPr/>
        </p:nvSpPr>
        <p:spPr bwMode="auto">
          <a:xfrm>
            <a:off x="3200399" y="1044574"/>
            <a:ext cx="2263775" cy="215901"/>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anchor="ctr"/>
          <a:lstStyle/>
          <a:p>
            <a:pPr algn="ctr">
              <a:spcBef>
                <a:spcPct val="50000"/>
              </a:spcBef>
              <a:buClr>
                <a:srgbClr val="0033CC"/>
              </a:buClr>
              <a:buSzPct val="155000"/>
              <a:buFont typeface="Symbol" pitchFamily="18" charset="2"/>
              <a:buNone/>
              <a:defRPr/>
            </a:pPr>
            <a:endParaRPr lang="en-US">
              <a:ln>
                <a:solidFill>
                  <a:sysClr val="windowText" lastClr="000000"/>
                </a:solidFill>
              </a:ln>
              <a:latin typeface="Arial" charset="0"/>
            </a:endParaRPr>
          </a:p>
        </p:txBody>
      </p:sp>
      <p:sp>
        <p:nvSpPr>
          <p:cNvPr id="10" name="Rectangle 9"/>
          <p:cNvSpPr/>
          <p:nvPr/>
        </p:nvSpPr>
        <p:spPr bwMode="auto">
          <a:xfrm>
            <a:off x="2940771" y="1073150"/>
            <a:ext cx="782782" cy="304801"/>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anchor="ctr"/>
          <a:lstStyle/>
          <a:p>
            <a:pPr algn="ctr">
              <a:spcBef>
                <a:spcPct val="50000"/>
              </a:spcBef>
              <a:buClr>
                <a:srgbClr val="0033CC"/>
              </a:buClr>
              <a:buSzPct val="155000"/>
              <a:buFont typeface="Symbol" pitchFamily="18" charset="2"/>
              <a:buNone/>
              <a:defRPr/>
            </a:pPr>
            <a:endParaRPr lang="en-US">
              <a:ln>
                <a:solidFill>
                  <a:sysClr val="windowText" lastClr="000000"/>
                </a:solidFill>
              </a:ln>
              <a:latin typeface="Arial" charset="0"/>
            </a:endParaRPr>
          </a:p>
        </p:txBody>
      </p:sp>
    </p:spTree>
    <p:extLst>
      <p:ext uri="{BB962C8B-B14F-4D97-AF65-F5344CB8AC3E}">
        <p14:creationId xmlns:p14="http://schemas.microsoft.com/office/powerpoint/2010/main" val="2809498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228600" y="4070350"/>
            <a:ext cx="3505200" cy="1016000"/>
          </a:xfrm>
          <a:prstGeom prst="rect">
            <a:avLst/>
          </a:prstGeom>
          <a:solidFill>
            <a:schemeClr val="bg1"/>
          </a:solidFill>
          <a:ln w="9525">
            <a:solidFill>
              <a:schemeClr val="bg2"/>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chemeClr val="hlink"/>
              </a:buClr>
              <a:buSzPct val="110000"/>
              <a:buFont typeface="Wingdings" panose="05000000000000000000" pitchFamily="2" charset="2"/>
              <a:buNone/>
            </a:pPr>
            <a:r>
              <a:rPr lang="en-US" altLang="en-US" sz="2000"/>
              <a:t>Person, place, object, event or concept about which data is to be maintained</a:t>
            </a:r>
          </a:p>
        </p:txBody>
      </p:sp>
      <p:sp>
        <p:nvSpPr>
          <p:cNvPr id="7171" name="Text Box 5"/>
          <p:cNvSpPr txBox="1">
            <a:spLocks noChangeArrowheads="1"/>
          </p:cNvSpPr>
          <p:nvPr/>
        </p:nvSpPr>
        <p:spPr bwMode="auto">
          <a:xfrm>
            <a:off x="5715000" y="4038600"/>
            <a:ext cx="2362200" cy="1016000"/>
          </a:xfrm>
          <a:prstGeom prst="rect">
            <a:avLst/>
          </a:prstGeom>
          <a:solidFill>
            <a:schemeClr val="bg1"/>
          </a:solidFill>
          <a:ln w="9525">
            <a:solidFill>
              <a:schemeClr val="bg2"/>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chemeClr val="hlink"/>
              </a:buClr>
              <a:buSzPct val="110000"/>
              <a:buFont typeface="Wingdings" panose="05000000000000000000" pitchFamily="2" charset="2"/>
              <a:buNone/>
            </a:pPr>
            <a:r>
              <a:rPr lang="en-US" sz="2000"/>
              <a:t>named property or characteristic of an entity </a:t>
            </a:r>
          </a:p>
        </p:txBody>
      </p:sp>
      <p:pic>
        <p:nvPicPr>
          <p:cNvPr id="7172" name="Picture 6" descr="CA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73275"/>
            <a:ext cx="6934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Line 7"/>
          <p:cNvSpPr>
            <a:spLocks noChangeShapeType="1"/>
          </p:cNvSpPr>
          <p:nvPr/>
        </p:nvSpPr>
        <p:spPr bwMode="auto">
          <a:xfrm>
            <a:off x="2438400" y="3673475"/>
            <a:ext cx="0" cy="457200"/>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wrap="none"/>
          <a:lstStyle/>
          <a:p>
            <a:endParaRPr lang="en-US"/>
          </a:p>
        </p:txBody>
      </p:sp>
      <p:sp>
        <p:nvSpPr>
          <p:cNvPr id="7174" name="Text Box 8"/>
          <p:cNvSpPr txBox="1">
            <a:spLocks noChangeArrowheads="1"/>
          </p:cNvSpPr>
          <p:nvPr/>
        </p:nvSpPr>
        <p:spPr bwMode="auto">
          <a:xfrm>
            <a:off x="3505200" y="854075"/>
            <a:ext cx="2362200" cy="1320800"/>
          </a:xfrm>
          <a:prstGeom prst="rect">
            <a:avLst/>
          </a:prstGeom>
          <a:solidFill>
            <a:schemeClr val="bg1"/>
          </a:solidFill>
          <a:ln w="9525">
            <a:solidFill>
              <a:schemeClr val="bg2"/>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chemeClr val="hlink"/>
              </a:buClr>
              <a:buSzPct val="110000"/>
              <a:buFont typeface="Wingdings" panose="05000000000000000000" pitchFamily="2" charset="2"/>
              <a:buNone/>
            </a:pPr>
            <a:r>
              <a:rPr lang="en-US" sz="2000"/>
              <a:t>Association between the instances of one or more entity types </a:t>
            </a:r>
          </a:p>
        </p:txBody>
      </p:sp>
      <p:sp>
        <p:nvSpPr>
          <p:cNvPr id="7175" name="Line 9"/>
          <p:cNvSpPr>
            <a:spLocks noChangeShapeType="1"/>
          </p:cNvSpPr>
          <p:nvPr/>
        </p:nvSpPr>
        <p:spPr bwMode="auto">
          <a:xfrm flipV="1">
            <a:off x="3886200" y="2073275"/>
            <a:ext cx="0" cy="1371600"/>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wrap="none"/>
          <a:lstStyle/>
          <a:p>
            <a:endParaRPr lang="en-US"/>
          </a:p>
        </p:txBody>
      </p:sp>
      <p:sp>
        <p:nvSpPr>
          <p:cNvPr id="7176" name="Line 10"/>
          <p:cNvSpPr>
            <a:spLocks noChangeShapeType="1"/>
          </p:cNvSpPr>
          <p:nvPr/>
        </p:nvSpPr>
        <p:spPr bwMode="auto">
          <a:xfrm>
            <a:off x="6553200" y="3597275"/>
            <a:ext cx="0" cy="457200"/>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wrap="none"/>
          <a:lstStyle/>
          <a:p>
            <a:endParaRPr lang="en-US"/>
          </a:p>
        </p:txBody>
      </p:sp>
      <p:sp>
        <p:nvSpPr>
          <p:cNvPr id="7177" name="Rectangle 11"/>
          <p:cNvSpPr>
            <a:spLocks noChangeArrowheads="1"/>
          </p:cNvSpPr>
          <p:nvPr/>
        </p:nvSpPr>
        <p:spPr bwMode="auto">
          <a:xfrm>
            <a:off x="228600" y="5273675"/>
            <a:ext cx="3505200" cy="925513"/>
          </a:xfrm>
          <a:prstGeom prst="rect">
            <a:avLst/>
          </a:prstGeom>
          <a:solidFill>
            <a:schemeClr val="bg1"/>
          </a:solidFill>
          <a:ln w="9525">
            <a:solidFill>
              <a:srgbClr val="0080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800"/>
              <a:t>Represents a set or collection of objects in the real world that share the same properties</a:t>
            </a:r>
          </a:p>
        </p:txBody>
      </p:sp>
      <p:pic>
        <p:nvPicPr>
          <p:cNvPr id="7178" name="Picture 12" descr="MPj0314403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30475"/>
            <a:ext cx="8747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13" descr="MCj0398523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1387475"/>
            <a:ext cx="1295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0" name="Picture 14" descr="j021672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7400" y="625475"/>
            <a:ext cx="9096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1" name="Text Box 16"/>
          <p:cNvSpPr txBox="1">
            <a:spLocks noChangeArrowheads="1"/>
          </p:cNvSpPr>
          <p:nvPr/>
        </p:nvSpPr>
        <p:spPr bwMode="auto">
          <a:xfrm>
            <a:off x="1828800" y="25146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sz="1400"/>
              <a:t>EntityName</a:t>
            </a:r>
          </a:p>
        </p:txBody>
      </p:sp>
      <p:sp>
        <p:nvSpPr>
          <p:cNvPr id="7182" name="Text Box 17"/>
          <p:cNvSpPr txBox="1">
            <a:spLocks noChangeArrowheads="1"/>
          </p:cNvSpPr>
          <p:nvPr/>
        </p:nvSpPr>
        <p:spPr bwMode="auto">
          <a:xfrm>
            <a:off x="4038600" y="25146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sz="1400"/>
              <a:t>Verb Phrase</a:t>
            </a:r>
          </a:p>
        </p:txBody>
      </p:sp>
      <p:sp>
        <p:nvSpPr>
          <p:cNvPr id="7183" name="Text Box 18"/>
          <p:cNvSpPr txBox="1">
            <a:spLocks noChangeArrowheads="1"/>
          </p:cNvSpPr>
          <p:nvPr/>
        </p:nvSpPr>
        <p:spPr bwMode="auto">
          <a:xfrm>
            <a:off x="6172200" y="25908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sz="1400"/>
              <a:t>AttributeName</a:t>
            </a:r>
          </a:p>
        </p:txBody>
      </p:sp>
    </p:spTree>
    <p:extLst>
      <p:ext uri="{BB962C8B-B14F-4D97-AF65-F5344CB8AC3E}">
        <p14:creationId xmlns:p14="http://schemas.microsoft.com/office/powerpoint/2010/main" val="21153167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fld id="{0CC9FF0A-D5DE-4AAF-A20D-90AEC63FC2B2}" type="slidenum">
              <a:rPr lang="en-US">
                <a:solidFill>
                  <a:schemeClr val="bg1"/>
                </a:solidFill>
              </a:rPr>
              <a:pPr>
                <a:spcBef>
                  <a:spcPct val="0"/>
                </a:spcBef>
                <a:buClrTx/>
                <a:buSzTx/>
                <a:buFontTx/>
                <a:buNone/>
              </a:pPr>
              <a:t>50</a:t>
            </a:fld>
            <a:endParaRPr lang="en-US">
              <a:solidFill>
                <a:schemeClr val="bg1"/>
              </a:solidFill>
            </a:endParaRPr>
          </a:p>
        </p:txBody>
      </p:sp>
      <p:pic>
        <p:nvPicPr>
          <p:cNvPr id="7373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6553200" cy="663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97372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2519" r="12519"/>
          <a:stretch/>
        </p:blipFill>
        <p:spPr>
          <a:xfrm>
            <a:off x="-304800" y="-228600"/>
            <a:ext cx="9753600" cy="7315200"/>
          </a:xfrm>
          <a:prstGeom prst="rect">
            <a:avLst/>
          </a:prstGeom>
        </p:spPr>
      </p:pic>
    </p:spTree>
    <p:extLst>
      <p:ext uri="{BB962C8B-B14F-4D97-AF65-F5344CB8AC3E}">
        <p14:creationId xmlns:p14="http://schemas.microsoft.com/office/powerpoint/2010/main" val="41271268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p:txBody>
          <a:bodyPr/>
          <a:lstStyle/>
          <a:p>
            <a:pPr eaLnBrk="1" hangingPunct="1"/>
            <a:r>
              <a:rPr lang="en-US" smtClean="0"/>
              <a:t>Specialization</a:t>
            </a:r>
          </a:p>
        </p:txBody>
      </p:sp>
      <p:sp>
        <p:nvSpPr>
          <p:cNvPr id="69635" name="Rectangle 3"/>
          <p:cNvSpPr>
            <a:spLocks noGrp="1" noChangeArrowheads="1"/>
          </p:cNvSpPr>
          <p:nvPr>
            <p:ph type="body" idx="1"/>
          </p:nvPr>
        </p:nvSpPr>
        <p:spPr/>
        <p:txBody>
          <a:bodyPr/>
          <a:lstStyle/>
          <a:p>
            <a:pPr algn="just" eaLnBrk="1" hangingPunct="1"/>
            <a:r>
              <a:rPr lang="en-US" smtClean="0"/>
              <a:t>A lower-level entity set inherits all the attributes and relationship participation of the higher-level entity set to which it is linked.</a:t>
            </a:r>
          </a:p>
          <a:p>
            <a:pPr algn="just" eaLnBrk="1" hangingPunct="1"/>
            <a:r>
              <a:rPr lang="en-US" smtClean="0"/>
              <a:t>A lower-level entity set may have additional attributes and participate in additional relationships</a:t>
            </a:r>
          </a:p>
        </p:txBody>
      </p:sp>
    </p:spTree>
    <p:extLst>
      <p:ext uri="{BB962C8B-B14F-4D97-AF65-F5344CB8AC3E}">
        <p14:creationId xmlns:p14="http://schemas.microsoft.com/office/powerpoint/2010/main" val="129387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4"/>
          <p:cNvPicPr>
            <a:picLocks noChangeAspect="1" noChangeArrowheads="1"/>
          </p:cNvPicPr>
          <p:nvPr/>
        </p:nvPicPr>
        <p:blipFill>
          <a:blip r:embed="rId3">
            <a:extLst>
              <a:ext uri="{28A0092B-C50C-407E-A947-70E740481C1C}">
                <a14:useLocalDpi xmlns:a14="http://schemas.microsoft.com/office/drawing/2010/main" val="0"/>
              </a:ext>
            </a:extLst>
          </a:blip>
          <a:srcRect l="12401" t="1050" r="12599" b="787"/>
          <a:stretch>
            <a:fillRect/>
          </a:stretch>
        </p:blipFill>
        <p:spPr bwMode="auto">
          <a:xfrm>
            <a:off x="1905000" y="685800"/>
            <a:ext cx="5486400" cy="5384800"/>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71683" name="Line 5"/>
          <p:cNvSpPr>
            <a:spLocks noChangeShapeType="1"/>
          </p:cNvSpPr>
          <p:nvPr/>
        </p:nvSpPr>
        <p:spPr bwMode="auto">
          <a:xfrm>
            <a:off x="3733800" y="990600"/>
            <a:ext cx="3810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Tree>
    <p:extLst>
      <p:ext uri="{BB962C8B-B14F-4D97-AF65-F5344CB8AC3E}">
        <p14:creationId xmlns:p14="http://schemas.microsoft.com/office/powerpoint/2010/main" val="2976040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p:txBody>
          <a:bodyPr/>
          <a:lstStyle/>
          <a:p>
            <a:pPr eaLnBrk="1" hangingPunct="1"/>
            <a:r>
              <a:rPr lang="en-US" smtClean="0"/>
              <a:t>Specification</a:t>
            </a:r>
          </a:p>
        </p:txBody>
      </p:sp>
      <p:sp>
        <p:nvSpPr>
          <p:cNvPr id="73731" name="Rectangle 3"/>
          <p:cNvSpPr>
            <a:spLocks noGrp="1" noChangeArrowheads="1"/>
          </p:cNvSpPr>
          <p:nvPr>
            <p:ph type="body" idx="1"/>
          </p:nvPr>
        </p:nvSpPr>
        <p:spPr>
          <a:xfrm>
            <a:off x="381000" y="1676400"/>
            <a:ext cx="3505200" cy="4648200"/>
          </a:xfrm>
        </p:spPr>
        <p:txBody>
          <a:bodyPr/>
          <a:lstStyle/>
          <a:p>
            <a:pPr algn="just" eaLnBrk="1" hangingPunct="1"/>
            <a:r>
              <a:rPr lang="en-US" sz="2400" smtClean="0">
                <a:solidFill>
                  <a:schemeClr val="tx2"/>
                </a:solidFill>
              </a:rPr>
              <a:t>Disjoint/Overlapping</a:t>
            </a:r>
          </a:p>
          <a:p>
            <a:pPr algn="just" eaLnBrk="1" hangingPunct="1"/>
            <a:r>
              <a:rPr lang="en-US" sz="2400" smtClean="0">
                <a:solidFill>
                  <a:schemeClr val="tx2"/>
                </a:solidFill>
              </a:rPr>
              <a:t>Completeness</a:t>
            </a:r>
            <a:r>
              <a:rPr lang="en-US" sz="2400" smtClean="0"/>
              <a:t> </a:t>
            </a:r>
            <a:r>
              <a:rPr lang="en-US" sz="2400" smtClean="0">
                <a:solidFill>
                  <a:schemeClr val="tx2"/>
                </a:solidFill>
              </a:rPr>
              <a:t>constraint</a:t>
            </a:r>
            <a:r>
              <a:rPr lang="en-US" sz="2400" smtClean="0"/>
              <a:t> </a:t>
            </a:r>
          </a:p>
          <a:p>
            <a:pPr algn="just" eaLnBrk="1" hangingPunct="1">
              <a:buFontTx/>
              <a:buNone/>
            </a:pPr>
            <a:r>
              <a:rPr lang="en-US" sz="2400" smtClean="0"/>
              <a:t>    (use double lines)</a:t>
            </a:r>
          </a:p>
          <a:p>
            <a:pPr lvl="1" algn="just" eaLnBrk="1" hangingPunct="1"/>
            <a:r>
              <a:rPr lang="en-US" sz="2000" b="1" smtClean="0">
                <a:solidFill>
                  <a:schemeClr val="tx2"/>
                </a:solidFill>
              </a:rPr>
              <a:t>total</a:t>
            </a:r>
            <a:r>
              <a:rPr lang="en-US" sz="2000" b="1" smtClean="0"/>
              <a:t> </a:t>
            </a:r>
            <a:r>
              <a:rPr lang="en-US" sz="2000" smtClean="0"/>
              <a:t>: an entity must belong to one of the lower-level entity sets</a:t>
            </a:r>
          </a:p>
          <a:p>
            <a:pPr lvl="1" algn="just" eaLnBrk="1" hangingPunct="1"/>
            <a:r>
              <a:rPr lang="en-US" sz="2000" b="1" smtClean="0">
                <a:solidFill>
                  <a:schemeClr val="tx2"/>
                </a:solidFill>
              </a:rPr>
              <a:t>partial</a:t>
            </a:r>
            <a:r>
              <a:rPr lang="en-US" sz="2000" smtClean="0"/>
              <a:t>: an entity need not belong to one of the lower-level entity sets</a:t>
            </a:r>
          </a:p>
          <a:p>
            <a:pPr algn="just" eaLnBrk="1" hangingPunct="1"/>
            <a:endParaRPr lang="en-US" smtClean="0"/>
          </a:p>
        </p:txBody>
      </p:sp>
      <p:pic>
        <p:nvPicPr>
          <p:cNvPr id="73732" name="Picture 2" desc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975" y="1447800"/>
            <a:ext cx="4137025"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3" descr="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5257800"/>
            <a:ext cx="43434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35767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09625"/>
            <a:ext cx="8077200"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TextBox 2"/>
          <p:cNvSpPr txBox="1">
            <a:spLocks noChangeArrowheads="1"/>
          </p:cNvSpPr>
          <p:nvPr/>
        </p:nvSpPr>
        <p:spPr bwMode="auto">
          <a:xfrm>
            <a:off x="304800" y="6096000"/>
            <a:ext cx="845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sz="1600"/>
              <a:t>Category owner is the subclass of the set union of entity types person, company and bank</a:t>
            </a:r>
          </a:p>
        </p:txBody>
      </p:sp>
    </p:spTree>
    <p:extLst>
      <p:ext uri="{BB962C8B-B14F-4D97-AF65-F5344CB8AC3E}">
        <p14:creationId xmlns:p14="http://schemas.microsoft.com/office/powerpoint/2010/main" val="18390419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6858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2800">
                <a:solidFill>
                  <a:schemeClr val="tx2"/>
                </a:solidFill>
              </a:rPr>
              <a:t>Aggregation</a:t>
            </a:r>
          </a:p>
        </p:txBody>
      </p:sp>
      <p:pic>
        <p:nvPicPr>
          <p:cNvPr id="76803" name="Picture 3"/>
          <p:cNvPicPr>
            <a:picLocks noChangeAspect="1" noChangeArrowheads="1"/>
          </p:cNvPicPr>
          <p:nvPr/>
        </p:nvPicPr>
        <p:blipFill>
          <a:blip r:embed="rId2">
            <a:extLst>
              <a:ext uri="{28A0092B-C50C-407E-A947-70E740481C1C}">
                <a14:useLocalDpi xmlns:a14="http://schemas.microsoft.com/office/drawing/2010/main" val="0"/>
              </a:ext>
            </a:extLst>
          </a:blip>
          <a:srcRect l="1274" t="3641" r="2002" b="3398"/>
          <a:stretch>
            <a:fillRect/>
          </a:stretch>
        </p:blipFill>
        <p:spPr bwMode="auto">
          <a:xfrm>
            <a:off x="1752600" y="2392363"/>
            <a:ext cx="6196013" cy="3856037"/>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76804" name="Rectangle 4"/>
          <p:cNvSpPr>
            <a:spLocks noChangeArrowheads="1"/>
          </p:cNvSpPr>
          <p:nvPr/>
        </p:nvSpPr>
        <p:spPr bwMode="auto">
          <a:xfrm>
            <a:off x="609600" y="990600"/>
            <a:ext cx="79851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
                <a:schemeClr val="tx2"/>
              </a:buClr>
              <a:buSzPct val="90000"/>
              <a:buFont typeface="Monotype Sorts" pitchFamily="2" charset="2"/>
              <a:buChar char="n"/>
            </a:pPr>
            <a:r>
              <a:rPr kumimoji="1" lang="en-US" sz="2000">
                <a:latin typeface="Helvetica" panose="020B0604020202020204" pitchFamily="34" charset="0"/>
              </a:rPr>
              <a:t> Consider the ternary relationship </a:t>
            </a:r>
            <a:r>
              <a:rPr kumimoji="1" lang="en-US" sz="2000" i="1">
                <a:latin typeface="Helvetica" panose="020B0604020202020204" pitchFamily="34" charset="0"/>
              </a:rPr>
              <a:t>works-on</a:t>
            </a:r>
            <a:r>
              <a:rPr kumimoji="1" lang="en-US" sz="2000">
                <a:latin typeface="Helvetica" panose="020B0604020202020204" pitchFamily="34" charset="0"/>
              </a:rPr>
              <a:t>, which we saw earlier</a:t>
            </a:r>
          </a:p>
          <a:p>
            <a:pPr>
              <a:spcBef>
                <a:spcPct val="50000"/>
              </a:spcBef>
              <a:buClr>
                <a:schemeClr val="tx2"/>
              </a:buClr>
              <a:buSzPct val="90000"/>
              <a:buFont typeface="Monotype Sorts" pitchFamily="2" charset="2"/>
              <a:buChar char="n"/>
            </a:pPr>
            <a:r>
              <a:rPr kumimoji="1" lang="en-US" sz="2000">
                <a:latin typeface="Helvetica" panose="020B0604020202020204" pitchFamily="34" charset="0"/>
              </a:rPr>
              <a:t> Suppose we want to record managers for tasks performed by an   </a:t>
            </a:r>
            <a:br>
              <a:rPr kumimoji="1" lang="en-US" sz="2000">
                <a:latin typeface="Helvetica" panose="020B0604020202020204" pitchFamily="34" charset="0"/>
              </a:rPr>
            </a:br>
            <a:r>
              <a:rPr kumimoji="1" lang="en-US" sz="2000">
                <a:latin typeface="Helvetica" panose="020B0604020202020204" pitchFamily="34" charset="0"/>
              </a:rPr>
              <a:t>   employee at a branch</a:t>
            </a:r>
          </a:p>
        </p:txBody>
      </p:sp>
    </p:spTree>
    <p:extLst>
      <p:ext uri="{BB962C8B-B14F-4D97-AF65-F5344CB8AC3E}">
        <p14:creationId xmlns:p14="http://schemas.microsoft.com/office/powerpoint/2010/main" val="32244734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2">
            <a:extLst>
              <a:ext uri="{28A0092B-C50C-407E-A947-70E740481C1C}">
                <a14:useLocalDpi xmlns:a14="http://schemas.microsoft.com/office/drawing/2010/main" val="0"/>
              </a:ext>
            </a:extLst>
          </a:blip>
          <a:srcRect l="2745" t="1308" r="2942" b="1569"/>
          <a:stretch>
            <a:fillRect/>
          </a:stretch>
        </p:blipFill>
        <p:spPr bwMode="auto">
          <a:xfrm>
            <a:off x="1600200" y="1219200"/>
            <a:ext cx="6108700" cy="4718050"/>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77827" name="Rectangle 3"/>
          <p:cNvSpPr>
            <a:spLocks noChangeArrowheads="1"/>
          </p:cNvSpPr>
          <p:nvPr/>
        </p:nvSpPr>
        <p:spPr bwMode="auto">
          <a:xfrm>
            <a:off x="2133600" y="457200"/>
            <a:ext cx="4752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2800">
                <a:solidFill>
                  <a:schemeClr val="tx2"/>
                </a:solidFill>
              </a:rPr>
              <a:t>E-R Diagram With Aggregation</a:t>
            </a:r>
          </a:p>
        </p:txBody>
      </p:sp>
    </p:spTree>
    <p:extLst>
      <p:ext uri="{BB962C8B-B14F-4D97-AF65-F5344CB8AC3E}">
        <p14:creationId xmlns:p14="http://schemas.microsoft.com/office/powerpoint/2010/main" val="10106761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p:txBody>
          <a:bodyPr/>
          <a:lstStyle/>
          <a:p>
            <a:pPr eaLnBrk="1" hangingPunct="1"/>
            <a:r>
              <a:rPr lang="en-US" smtClean="0"/>
              <a:t>Design Considerations</a:t>
            </a:r>
          </a:p>
        </p:txBody>
      </p:sp>
      <p:sp>
        <p:nvSpPr>
          <p:cNvPr id="78851" name="Rectangle 3"/>
          <p:cNvSpPr>
            <a:spLocks noGrp="1" noChangeArrowheads="1"/>
          </p:cNvSpPr>
          <p:nvPr>
            <p:ph type="body" idx="1"/>
          </p:nvPr>
        </p:nvSpPr>
        <p:spPr/>
        <p:txBody>
          <a:bodyPr>
            <a:normAutofit lnSpcReduction="10000"/>
          </a:bodyPr>
          <a:lstStyle/>
          <a:p>
            <a:pPr algn="just" eaLnBrk="1" hangingPunct="1">
              <a:lnSpc>
                <a:spcPct val="90000"/>
              </a:lnSpc>
            </a:pPr>
            <a:r>
              <a:rPr lang="en-US" smtClean="0"/>
              <a:t>Use of entity sets vs. attributes</a:t>
            </a:r>
          </a:p>
          <a:p>
            <a:pPr lvl="1" algn="just" eaLnBrk="1" hangingPunct="1">
              <a:lnSpc>
                <a:spcPct val="90000"/>
              </a:lnSpc>
            </a:pPr>
            <a:r>
              <a:rPr lang="en-US" smtClean="0"/>
              <a:t>Whether we want to keep additional information</a:t>
            </a:r>
          </a:p>
          <a:p>
            <a:pPr algn="just" eaLnBrk="1" hangingPunct="1">
              <a:lnSpc>
                <a:spcPct val="90000"/>
              </a:lnSpc>
            </a:pPr>
            <a:r>
              <a:rPr lang="en-US" smtClean="0"/>
              <a:t>Use of entity sets vs. relationship sets</a:t>
            </a:r>
          </a:p>
          <a:p>
            <a:pPr lvl="1" algn="just" eaLnBrk="1" hangingPunct="1">
              <a:lnSpc>
                <a:spcPct val="90000"/>
              </a:lnSpc>
            </a:pPr>
            <a:r>
              <a:rPr lang="en-US" smtClean="0"/>
              <a:t>Actions among entities are usually represented by relationships</a:t>
            </a:r>
          </a:p>
          <a:p>
            <a:pPr algn="just" eaLnBrk="1" hangingPunct="1">
              <a:lnSpc>
                <a:spcPct val="90000"/>
              </a:lnSpc>
            </a:pPr>
            <a:r>
              <a:rPr lang="en-US" smtClean="0"/>
              <a:t>Binary versus </a:t>
            </a:r>
            <a:r>
              <a:rPr lang="en-US" i="1" smtClean="0"/>
              <a:t>n</a:t>
            </a:r>
            <a:r>
              <a:rPr lang="en-US" smtClean="0"/>
              <a:t>-ary relationship sets</a:t>
            </a:r>
          </a:p>
          <a:p>
            <a:pPr lvl="1" algn="just" eaLnBrk="1" hangingPunct="1">
              <a:lnSpc>
                <a:spcPct val="90000"/>
              </a:lnSpc>
            </a:pPr>
            <a:r>
              <a:rPr lang="en-US" smtClean="0"/>
              <a:t>N-nary relationships are usually more natural for actions among entity sets</a:t>
            </a:r>
          </a:p>
          <a:p>
            <a:pPr algn="just" eaLnBrk="1" hangingPunct="1">
              <a:lnSpc>
                <a:spcPct val="90000"/>
              </a:lnSpc>
            </a:pPr>
            <a:r>
              <a:rPr lang="en-US" smtClean="0"/>
              <a:t>Weak entity set vs. strong entity set</a:t>
            </a:r>
          </a:p>
          <a:p>
            <a:pPr algn="just" eaLnBrk="1" hangingPunct="1">
              <a:lnSpc>
                <a:spcPct val="90000"/>
              </a:lnSpc>
            </a:pPr>
            <a:r>
              <a:rPr lang="en-US" smtClean="0"/>
              <a:t>Generalization</a:t>
            </a:r>
          </a:p>
        </p:txBody>
      </p:sp>
    </p:spTree>
    <p:extLst>
      <p:ext uri="{BB962C8B-B14F-4D97-AF65-F5344CB8AC3E}">
        <p14:creationId xmlns:p14="http://schemas.microsoft.com/office/powerpoint/2010/main" val="23065361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p:txBody>
          <a:bodyPr/>
          <a:lstStyle/>
          <a:p>
            <a:pPr eaLnBrk="1" hangingPunct="1"/>
            <a:r>
              <a:rPr lang="en-US" smtClean="0"/>
              <a:t>Notations</a:t>
            </a:r>
          </a:p>
        </p:txBody>
      </p:sp>
      <p:pic>
        <p:nvPicPr>
          <p:cNvPr id="80899"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22081" t="1402" r="22781" b="53848"/>
          <a:stretch>
            <a:fillRect/>
          </a:stretch>
        </p:blipFill>
        <p:spPr>
          <a:xfrm>
            <a:off x="1143000" y="1600200"/>
            <a:ext cx="6858000" cy="4648200"/>
          </a:xfrm>
          <a:noFill/>
          <a:ln w="76200" cmpd="tri">
            <a:solidFill>
              <a:schemeClr val="tx2"/>
            </a:solidFill>
            <a:miter lim="800000"/>
            <a:headEnd/>
            <a:tailEnd/>
          </a:ln>
        </p:spPr>
      </p:pic>
    </p:spTree>
    <p:extLst>
      <p:ext uri="{BB962C8B-B14F-4D97-AF65-F5344CB8AC3E}">
        <p14:creationId xmlns:p14="http://schemas.microsoft.com/office/powerpoint/2010/main" val="1417789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eaLnBrk="1" hangingPunct="1"/>
            <a:r>
              <a:rPr lang="en-US" smtClean="0"/>
              <a:t>An Example</a:t>
            </a:r>
          </a:p>
        </p:txBody>
      </p:sp>
      <p:pic>
        <p:nvPicPr>
          <p:cNvPr id="8195"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1064" t="30733" r="1064" b="30733"/>
          <a:stretch>
            <a:fillRect/>
          </a:stretch>
        </p:blipFill>
        <p:spPr>
          <a:xfrm>
            <a:off x="609600" y="2209800"/>
            <a:ext cx="7848600" cy="3429000"/>
          </a:xfrm>
          <a:noFill/>
          <a:ln w="76200" cmpd="tri">
            <a:solidFill>
              <a:srgbClr val="CC3300"/>
            </a:solidFill>
            <a:miter lim="800000"/>
            <a:headEnd/>
            <a:tailEnd/>
          </a:ln>
        </p:spPr>
      </p:pic>
    </p:spTree>
    <p:extLst>
      <p:ext uri="{BB962C8B-B14F-4D97-AF65-F5344CB8AC3E}">
        <p14:creationId xmlns:p14="http://schemas.microsoft.com/office/powerpoint/2010/main" val="29566189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p:txBody>
          <a:bodyPr/>
          <a:lstStyle/>
          <a:p>
            <a:pPr eaLnBrk="1" hangingPunct="1"/>
            <a:r>
              <a:rPr lang="en-US" smtClean="0"/>
              <a:t>Notations</a:t>
            </a:r>
          </a:p>
        </p:txBody>
      </p:sp>
      <p:pic>
        <p:nvPicPr>
          <p:cNvPr id="82947"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22081" t="46487" r="22781" b="6075"/>
          <a:stretch>
            <a:fillRect/>
          </a:stretch>
        </p:blipFill>
        <p:spPr>
          <a:xfrm>
            <a:off x="1295400" y="1600200"/>
            <a:ext cx="6553200" cy="4648200"/>
          </a:xfrm>
          <a:noFill/>
          <a:ln w="76200" cmpd="tri">
            <a:solidFill>
              <a:srgbClr val="CC3300"/>
            </a:solidFill>
            <a:miter lim="800000"/>
            <a:headEnd/>
            <a:tailEnd/>
          </a:ln>
        </p:spPr>
      </p:pic>
    </p:spTree>
    <p:extLst>
      <p:ext uri="{BB962C8B-B14F-4D97-AF65-F5344CB8AC3E}">
        <p14:creationId xmlns:p14="http://schemas.microsoft.com/office/powerpoint/2010/main" val="24821068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50825" y="0"/>
            <a:ext cx="8534400" cy="1146175"/>
          </a:xfrm>
        </p:spPr>
        <p:txBody>
          <a:bodyPr>
            <a:normAutofit fontScale="90000"/>
          </a:bodyPr>
          <a:lstStyle/>
          <a:p>
            <a:r>
              <a:rPr lang="en-US" smtClean="0"/>
              <a:t>COMPANY ER Schema Diagram</a:t>
            </a:r>
            <a:br>
              <a:rPr lang="en-US" smtClean="0"/>
            </a:br>
            <a:r>
              <a:rPr lang="en-US" smtClean="0"/>
              <a:t> using (min, max) notation</a:t>
            </a:r>
          </a:p>
        </p:txBody>
      </p:sp>
      <p:pic>
        <p:nvPicPr>
          <p:cNvPr id="84995" name="Picture 3" descr="C:\Documents and Settings\yvo\Desktop\relationships_higher_degree.gif"/>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62000" y="1520825"/>
            <a:ext cx="75438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46325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09600" y="0"/>
            <a:ext cx="7772400" cy="914400"/>
          </a:xfrm>
        </p:spPr>
        <p:txBody>
          <a:bodyPr/>
          <a:lstStyle/>
          <a:p>
            <a:pPr algn="l"/>
            <a:r>
              <a:rPr lang="en-US" sz="2000" smtClean="0"/>
              <a:t>Designing an ER Diagram</a:t>
            </a:r>
          </a:p>
        </p:txBody>
      </p:sp>
      <p:sp>
        <p:nvSpPr>
          <p:cNvPr id="86019" name="Rectangle 3"/>
          <p:cNvSpPr>
            <a:spLocks noGrp="1" noChangeArrowheads="1"/>
          </p:cNvSpPr>
          <p:nvPr>
            <p:ph type="body" idx="1"/>
          </p:nvPr>
        </p:nvSpPr>
        <p:spPr>
          <a:xfrm>
            <a:off x="198120" y="746760"/>
            <a:ext cx="8595360" cy="5699760"/>
          </a:xfrm>
        </p:spPr>
        <p:txBody>
          <a:bodyPr>
            <a:noAutofit/>
          </a:bodyPr>
          <a:lstStyle/>
          <a:p>
            <a:pPr algn="just">
              <a:lnSpc>
                <a:spcPct val="90000"/>
              </a:lnSpc>
              <a:buFontTx/>
              <a:buNone/>
            </a:pPr>
            <a:r>
              <a:rPr lang="en-US" sz="1600" dirty="0" smtClean="0">
                <a:latin typeface="Comic Sans MS" panose="030F0702030302020204" pitchFamily="66" charset="0"/>
                <a:cs typeface="Times New Roman" panose="02020603050405020304" pitchFamily="18" charset="0"/>
              </a:rPr>
              <a:t>Consider the following set of requirements for a University database.  Design an ER diagram for this application:</a:t>
            </a:r>
          </a:p>
          <a:p>
            <a:pPr algn="just">
              <a:lnSpc>
                <a:spcPct val="90000"/>
              </a:lnSpc>
            </a:pPr>
            <a:r>
              <a:rPr lang="en-US" sz="1600" dirty="0" smtClean="0">
                <a:latin typeface="Comic Sans MS" panose="030F0702030302020204" pitchFamily="66" charset="0"/>
                <a:cs typeface="Times New Roman" panose="02020603050405020304" pitchFamily="18" charset="0"/>
              </a:rPr>
              <a:t>The university keeps track of each student's name, student number, social security number, current address and phone number, permanent address and phone number, birthdate, sex, class (freshman, graduate), major department, minor department (if any), degree program (B.A., B.S., ... Ph.D.).  Some user applications need to refer to the city, state, and zip code of the student's permanent address and to the student's last name.  Both social security number and student number are unique for each student.   All students will have at least a major department.</a:t>
            </a:r>
            <a:r>
              <a:rPr lang="en-US" sz="1600" dirty="0" smtClean="0">
                <a:latin typeface="Comic Sans MS" panose="030F0702030302020204" pitchFamily="66" charset="0"/>
              </a:rPr>
              <a:t> </a:t>
            </a:r>
          </a:p>
          <a:p>
            <a:pPr algn="just">
              <a:lnSpc>
                <a:spcPct val="90000"/>
              </a:lnSpc>
            </a:pPr>
            <a:r>
              <a:rPr lang="en-US" sz="1600" dirty="0" smtClean="0">
                <a:latin typeface="Comic Sans MS" panose="030F0702030302020204" pitchFamily="66" charset="0"/>
                <a:cs typeface="Times New Roman" panose="02020603050405020304" pitchFamily="18" charset="0"/>
              </a:rPr>
              <a:t>Each department is described by a name, department code, office number, office phone, and college.  Both the name and code have unique values for each department. </a:t>
            </a:r>
          </a:p>
          <a:p>
            <a:pPr algn="just">
              <a:lnSpc>
                <a:spcPct val="90000"/>
              </a:lnSpc>
            </a:pPr>
            <a:r>
              <a:rPr lang="en-US" sz="1600" dirty="0" smtClean="0">
                <a:latin typeface="Comic Sans MS" panose="030F0702030302020204" pitchFamily="66" charset="0"/>
                <a:cs typeface="Times New Roman" panose="02020603050405020304" pitchFamily="18" charset="0"/>
              </a:rPr>
              <a:t>Each course has a course name, description, course number, number of credits, level and offering department.  The course number is unique for each course. </a:t>
            </a:r>
          </a:p>
          <a:p>
            <a:pPr algn="just">
              <a:lnSpc>
                <a:spcPct val="90000"/>
              </a:lnSpc>
            </a:pPr>
            <a:r>
              <a:rPr lang="en-US" sz="1600" dirty="0" smtClean="0">
                <a:latin typeface="Comic Sans MS" panose="030F0702030302020204" pitchFamily="66" charset="0"/>
                <a:cs typeface="Times New Roman" panose="02020603050405020304" pitchFamily="18" charset="0"/>
              </a:rPr>
              <a:t>Each section has an instructor, semester, year, course, and section number.  The section number distinguishes sections of the same course that are taught during the same semester/year; its value is an integer (1, 2, 3, ... up to the number of sections taught during each semester). </a:t>
            </a:r>
          </a:p>
          <a:p>
            <a:pPr algn="just">
              <a:lnSpc>
                <a:spcPct val="90000"/>
              </a:lnSpc>
            </a:pPr>
            <a:r>
              <a:rPr lang="en-US" sz="1600" dirty="0" smtClean="0">
                <a:latin typeface="Comic Sans MS" panose="030F0702030302020204" pitchFamily="66" charset="0"/>
                <a:cs typeface="Times New Roman" panose="02020603050405020304" pitchFamily="18" charset="0"/>
              </a:rPr>
              <a:t>A grade report must be generated for each student that lists the section, letter grade, and numeric grade (0,1,2,3, or 4) for each student and calculates his or her average GPA. </a:t>
            </a:r>
          </a:p>
        </p:txBody>
      </p:sp>
    </p:spTree>
    <p:extLst>
      <p:ext uri="{BB962C8B-B14F-4D97-AF65-F5344CB8AC3E}">
        <p14:creationId xmlns:p14="http://schemas.microsoft.com/office/powerpoint/2010/main" val="19497837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85800" y="0"/>
            <a:ext cx="7772400" cy="685800"/>
          </a:xfrm>
        </p:spPr>
        <p:txBody>
          <a:bodyPr>
            <a:normAutofit fontScale="90000"/>
          </a:bodyPr>
          <a:lstStyle/>
          <a:p>
            <a:r>
              <a:rPr lang="en-US" smtClean="0"/>
              <a:t>University ER Diagram</a:t>
            </a:r>
          </a:p>
        </p:txBody>
      </p:sp>
      <p:sp>
        <p:nvSpPr>
          <p:cNvPr id="87043" name="Rectangle 3"/>
          <p:cNvSpPr>
            <a:spLocks noChangeArrowheads="1"/>
          </p:cNvSpPr>
          <p:nvPr/>
        </p:nvSpPr>
        <p:spPr bwMode="auto">
          <a:xfrm>
            <a:off x="1524000" y="1600200"/>
            <a:ext cx="1219200" cy="381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100"/>
              <a:t>Student</a:t>
            </a:r>
          </a:p>
        </p:txBody>
      </p:sp>
      <p:sp>
        <p:nvSpPr>
          <p:cNvPr id="87044" name="Oval 4"/>
          <p:cNvSpPr>
            <a:spLocks noChangeArrowheads="1"/>
          </p:cNvSpPr>
          <p:nvPr/>
        </p:nvSpPr>
        <p:spPr bwMode="auto">
          <a:xfrm>
            <a:off x="609600" y="2057400"/>
            <a:ext cx="5334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Class</a:t>
            </a:r>
          </a:p>
        </p:txBody>
      </p:sp>
      <p:sp>
        <p:nvSpPr>
          <p:cNvPr id="87045" name="Oval 5"/>
          <p:cNvSpPr>
            <a:spLocks noChangeArrowheads="1"/>
          </p:cNvSpPr>
          <p:nvPr/>
        </p:nvSpPr>
        <p:spPr bwMode="auto">
          <a:xfrm>
            <a:off x="1905000" y="1143000"/>
            <a:ext cx="6858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u="sng"/>
              <a:t>StudentID</a:t>
            </a:r>
          </a:p>
        </p:txBody>
      </p:sp>
      <p:sp>
        <p:nvSpPr>
          <p:cNvPr id="87046" name="Oval 6"/>
          <p:cNvSpPr>
            <a:spLocks noChangeArrowheads="1"/>
          </p:cNvSpPr>
          <p:nvPr/>
        </p:nvSpPr>
        <p:spPr bwMode="auto">
          <a:xfrm>
            <a:off x="2667000" y="1143000"/>
            <a:ext cx="609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u="sng"/>
              <a:t>SSN</a:t>
            </a:r>
          </a:p>
        </p:txBody>
      </p:sp>
      <p:sp>
        <p:nvSpPr>
          <p:cNvPr id="87047" name="Oval 7"/>
          <p:cNvSpPr>
            <a:spLocks noChangeArrowheads="1"/>
          </p:cNvSpPr>
          <p:nvPr/>
        </p:nvSpPr>
        <p:spPr bwMode="auto">
          <a:xfrm>
            <a:off x="533400" y="1676400"/>
            <a:ext cx="6096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Sex</a:t>
            </a:r>
          </a:p>
        </p:txBody>
      </p:sp>
      <p:sp>
        <p:nvSpPr>
          <p:cNvPr id="87048" name="Oval 8"/>
          <p:cNvSpPr>
            <a:spLocks noChangeArrowheads="1"/>
          </p:cNvSpPr>
          <p:nvPr/>
        </p:nvSpPr>
        <p:spPr bwMode="auto">
          <a:xfrm>
            <a:off x="1371600" y="2819400"/>
            <a:ext cx="5334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Zip</a:t>
            </a:r>
          </a:p>
        </p:txBody>
      </p:sp>
      <p:sp>
        <p:nvSpPr>
          <p:cNvPr id="87049" name="Oval 10"/>
          <p:cNvSpPr>
            <a:spLocks noChangeArrowheads="1"/>
          </p:cNvSpPr>
          <p:nvPr/>
        </p:nvSpPr>
        <p:spPr bwMode="auto">
          <a:xfrm>
            <a:off x="609600" y="990600"/>
            <a:ext cx="5334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Degree</a:t>
            </a:r>
          </a:p>
        </p:txBody>
      </p:sp>
      <p:sp>
        <p:nvSpPr>
          <p:cNvPr id="87050" name="Oval 11"/>
          <p:cNvSpPr>
            <a:spLocks noChangeArrowheads="1"/>
          </p:cNvSpPr>
          <p:nvPr/>
        </p:nvSpPr>
        <p:spPr bwMode="auto">
          <a:xfrm>
            <a:off x="304800" y="2819400"/>
            <a:ext cx="4572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City</a:t>
            </a:r>
          </a:p>
        </p:txBody>
      </p:sp>
      <p:sp>
        <p:nvSpPr>
          <p:cNvPr id="87051" name="Oval 13"/>
          <p:cNvSpPr>
            <a:spLocks noChangeArrowheads="1"/>
          </p:cNvSpPr>
          <p:nvPr/>
        </p:nvSpPr>
        <p:spPr bwMode="auto">
          <a:xfrm>
            <a:off x="533400" y="1295400"/>
            <a:ext cx="6096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Birth date</a:t>
            </a:r>
          </a:p>
        </p:txBody>
      </p:sp>
      <p:sp>
        <p:nvSpPr>
          <p:cNvPr id="87052" name="Oval 14"/>
          <p:cNvSpPr>
            <a:spLocks noChangeArrowheads="1"/>
          </p:cNvSpPr>
          <p:nvPr/>
        </p:nvSpPr>
        <p:spPr bwMode="auto">
          <a:xfrm>
            <a:off x="838200" y="2819400"/>
            <a:ext cx="4572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State</a:t>
            </a:r>
          </a:p>
        </p:txBody>
      </p:sp>
      <p:sp>
        <p:nvSpPr>
          <p:cNvPr id="87053" name="Oval 15"/>
          <p:cNvSpPr>
            <a:spLocks noChangeArrowheads="1"/>
          </p:cNvSpPr>
          <p:nvPr/>
        </p:nvSpPr>
        <p:spPr bwMode="auto">
          <a:xfrm>
            <a:off x="1219200" y="1143000"/>
            <a:ext cx="609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Name</a:t>
            </a:r>
          </a:p>
        </p:txBody>
      </p:sp>
      <p:sp>
        <p:nvSpPr>
          <p:cNvPr id="87054" name="Oval 16"/>
          <p:cNvSpPr>
            <a:spLocks noChangeArrowheads="1"/>
          </p:cNvSpPr>
          <p:nvPr/>
        </p:nvSpPr>
        <p:spPr bwMode="auto">
          <a:xfrm>
            <a:off x="762000" y="2438400"/>
            <a:ext cx="6858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Address</a:t>
            </a:r>
          </a:p>
        </p:txBody>
      </p:sp>
      <p:sp>
        <p:nvSpPr>
          <p:cNvPr id="87055" name="Line 17"/>
          <p:cNvSpPr>
            <a:spLocks noChangeShapeType="1"/>
          </p:cNvSpPr>
          <p:nvPr/>
        </p:nvSpPr>
        <p:spPr bwMode="auto">
          <a:xfrm flipV="1">
            <a:off x="609600" y="26670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56" name="Line 18"/>
          <p:cNvSpPr>
            <a:spLocks noChangeShapeType="1"/>
          </p:cNvSpPr>
          <p:nvPr/>
        </p:nvSpPr>
        <p:spPr bwMode="auto">
          <a:xfrm>
            <a:off x="1066800" y="26670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57" name="Line 19"/>
          <p:cNvSpPr>
            <a:spLocks noChangeShapeType="1"/>
          </p:cNvSpPr>
          <p:nvPr/>
        </p:nvSpPr>
        <p:spPr bwMode="auto">
          <a:xfrm>
            <a:off x="1295400" y="26670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58" name="Line 20"/>
          <p:cNvSpPr>
            <a:spLocks noChangeShapeType="1"/>
          </p:cNvSpPr>
          <p:nvPr/>
        </p:nvSpPr>
        <p:spPr bwMode="auto">
          <a:xfrm>
            <a:off x="1066800" y="12192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59" name="Line 22"/>
          <p:cNvSpPr>
            <a:spLocks noChangeShapeType="1"/>
          </p:cNvSpPr>
          <p:nvPr/>
        </p:nvSpPr>
        <p:spPr bwMode="auto">
          <a:xfrm flipV="1">
            <a:off x="1219200" y="19812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0" name="Line 23"/>
          <p:cNvSpPr>
            <a:spLocks noChangeShapeType="1"/>
          </p:cNvSpPr>
          <p:nvPr/>
        </p:nvSpPr>
        <p:spPr bwMode="auto">
          <a:xfrm flipV="1">
            <a:off x="1143000" y="19050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1" name="Line 24"/>
          <p:cNvSpPr>
            <a:spLocks noChangeShapeType="1"/>
          </p:cNvSpPr>
          <p:nvPr/>
        </p:nvSpPr>
        <p:spPr bwMode="auto">
          <a:xfrm>
            <a:off x="1143000" y="1828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2" name="Line 26"/>
          <p:cNvSpPr>
            <a:spLocks noChangeShapeType="1"/>
          </p:cNvSpPr>
          <p:nvPr/>
        </p:nvSpPr>
        <p:spPr bwMode="auto">
          <a:xfrm>
            <a:off x="1143000" y="1524000"/>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3" name="Line 27"/>
          <p:cNvSpPr>
            <a:spLocks noChangeShapeType="1"/>
          </p:cNvSpPr>
          <p:nvPr/>
        </p:nvSpPr>
        <p:spPr bwMode="auto">
          <a:xfrm>
            <a:off x="1600200" y="1371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4" name="Line 28"/>
          <p:cNvSpPr>
            <a:spLocks noChangeShapeType="1"/>
          </p:cNvSpPr>
          <p:nvPr/>
        </p:nvSpPr>
        <p:spPr bwMode="auto">
          <a:xfrm>
            <a:off x="2209800" y="14478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5" name="Line 29"/>
          <p:cNvSpPr>
            <a:spLocks noChangeShapeType="1"/>
          </p:cNvSpPr>
          <p:nvPr/>
        </p:nvSpPr>
        <p:spPr bwMode="auto">
          <a:xfrm flipH="1">
            <a:off x="2590800" y="1371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7066" name="Group 65"/>
          <p:cNvGrpSpPr>
            <a:grpSpLocks/>
          </p:cNvGrpSpPr>
          <p:nvPr/>
        </p:nvGrpSpPr>
        <p:grpSpPr bwMode="auto">
          <a:xfrm>
            <a:off x="5791200" y="990600"/>
            <a:ext cx="2971800" cy="1143000"/>
            <a:chOff x="3648" y="624"/>
            <a:chExt cx="1872" cy="720"/>
          </a:xfrm>
        </p:grpSpPr>
        <p:sp>
          <p:nvSpPr>
            <p:cNvPr id="87111" name="Rectangle 30"/>
            <p:cNvSpPr>
              <a:spLocks noChangeArrowheads="1"/>
            </p:cNvSpPr>
            <p:nvPr/>
          </p:nvSpPr>
          <p:spPr bwMode="auto">
            <a:xfrm>
              <a:off x="3744" y="960"/>
              <a:ext cx="768" cy="24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100"/>
                <a:t>Department</a:t>
              </a:r>
            </a:p>
          </p:txBody>
        </p:sp>
        <p:sp>
          <p:nvSpPr>
            <p:cNvPr id="87112" name="Oval 31"/>
            <p:cNvSpPr>
              <a:spLocks noChangeArrowheads="1"/>
            </p:cNvSpPr>
            <p:nvPr/>
          </p:nvSpPr>
          <p:spPr bwMode="auto">
            <a:xfrm>
              <a:off x="3648" y="624"/>
              <a:ext cx="528"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u="sng"/>
                <a:t>DName</a:t>
              </a:r>
            </a:p>
          </p:txBody>
        </p:sp>
        <p:sp>
          <p:nvSpPr>
            <p:cNvPr id="87113" name="Oval 32"/>
            <p:cNvSpPr>
              <a:spLocks noChangeArrowheads="1"/>
            </p:cNvSpPr>
            <p:nvPr/>
          </p:nvSpPr>
          <p:spPr bwMode="auto">
            <a:xfrm>
              <a:off x="4272" y="624"/>
              <a:ext cx="480"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u="sng"/>
                <a:t>DCode</a:t>
              </a:r>
            </a:p>
          </p:txBody>
        </p:sp>
        <p:sp>
          <p:nvSpPr>
            <p:cNvPr id="87114" name="Oval 33"/>
            <p:cNvSpPr>
              <a:spLocks noChangeArrowheads="1"/>
            </p:cNvSpPr>
            <p:nvPr/>
          </p:nvSpPr>
          <p:spPr bwMode="auto">
            <a:xfrm>
              <a:off x="4800" y="624"/>
              <a:ext cx="72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OfficeNumber</a:t>
              </a:r>
            </a:p>
          </p:txBody>
        </p:sp>
        <p:sp>
          <p:nvSpPr>
            <p:cNvPr id="87115" name="Oval 34"/>
            <p:cNvSpPr>
              <a:spLocks noChangeArrowheads="1"/>
            </p:cNvSpPr>
            <p:nvPr/>
          </p:nvSpPr>
          <p:spPr bwMode="auto">
            <a:xfrm>
              <a:off x="4848" y="912"/>
              <a:ext cx="624"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OfficePhone</a:t>
              </a:r>
            </a:p>
          </p:txBody>
        </p:sp>
        <p:sp>
          <p:nvSpPr>
            <p:cNvPr id="87116" name="Oval 35"/>
            <p:cNvSpPr>
              <a:spLocks noChangeArrowheads="1"/>
            </p:cNvSpPr>
            <p:nvPr/>
          </p:nvSpPr>
          <p:spPr bwMode="auto">
            <a:xfrm>
              <a:off x="4848" y="1152"/>
              <a:ext cx="624"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College</a:t>
              </a:r>
            </a:p>
          </p:txBody>
        </p:sp>
        <p:sp>
          <p:nvSpPr>
            <p:cNvPr id="87117" name="Line 36"/>
            <p:cNvSpPr>
              <a:spLocks noChangeShapeType="1"/>
            </p:cNvSpPr>
            <p:nvPr/>
          </p:nvSpPr>
          <p:spPr bwMode="auto">
            <a:xfrm flipV="1">
              <a:off x="3984" y="81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18" name="Line 37"/>
            <p:cNvSpPr>
              <a:spLocks noChangeShapeType="1"/>
            </p:cNvSpPr>
            <p:nvPr/>
          </p:nvSpPr>
          <p:spPr bwMode="auto">
            <a:xfrm flipV="1">
              <a:off x="4368" y="816"/>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19" name="Line 38"/>
            <p:cNvSpPr>
              <a:spLocks noChangeShapeType="1"/>
            </p:cNvSpPr>
            <p:nvPr/>
          </p:nvSpPr>
          <p:spPr bwMode="auto">
            <a:xfrm flipV="1">
              <a:off x="4512" y="768"/>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20" name="Line 39"/>
            <p:cNvSpPr>
              <a:spLocks noChangeShapeType="1"/>
            </p:cNvSpPr>
            <p:nvPr/>
          </p:nvSpPr>
          <p:spPr bwMode="auto">
            <a:xfrm flipV="1">
              <a:off x="4512" y="1008"/>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21" name="Line 40"/>
            <p:cNvSpPr>
              <a:spLocks noChangeShapeType="1"/>
            </p:cNvSpPr>
            <p:nvPr/>
          </p:nvSpPr>
          <p:spPr bwMode="auto">
            <a:xfrm>
              <a:off x="4464" y="1200"/>
              <a:ext cx="384"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7067" name="Group 64"/>
          <p:cNvGrpSpPr>
            <a:grpSpLocks/>
          </p:cNvGrpSpPr>
          <p:nvPr/>
        </p:nvGrpSpPr>
        <p:grpSpPr bwMode="auto">
          <a:xfrm>
            <a:off x="6477000" y="3657600"/>
            <a:ext cx="2362200" cy="1447800"/>
            <a:chOff x="3840" y="2592"/>
            <a:chExt cx="1488" cy="912"/>
          </a:xfrm>
        </p:grpSpPr>
        <p:sp>
          <p:nvSpPr>
            <p:cNvPr id="87102" name="Rectangle 41"/>
            <p:cNvSpPr>
              <a:spLocks noChangeArrowheads="1"/>
            </p:cNvSpPr>
            <p:nvPr/>
          </p:nvSpPr>
          <p:spPr bwMode="auto">
            <a:xfrm>
              <a:off x="3840" y="2928"/>
              <a:ext cx="768" cy="24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100"/>
                <a:t>Course</a:t>
              </a:r>
            </a:p>
          </p:txBody>
        </p:sp>
        <p:sp>
          <p:nvSpPr>
            <p:cNvPr id="87103" name="Oval 42"/>
            <p:cNvSpPr>
              <a:spLocks noChangeArrowheads="1"/>
            </p:cNvSpPr>
            <p:nvPr/>
          </p:nvSpPr>
          <p:spPr bwMode="auto">
            <a:xfrm>
              <a:off x="4608" y="2592"/>
              <a:ext cx="528"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CName</a:t>
              </a:r>
            </a:p>
          </p:txBody>
        </p:sp>
        <p:sp>
          <p:nvSpPr>
            <p:cNvPr id="87104" name="Oval 43"/>
            <p:cNvSpPr>
              <a:spLocks noChangeArrowheads="1"/>
            </p:cNvSpPr>
            <p:nvPr/>
          </p:nvSpPr>
          <p:spPr bwMode="auto">
            <a:xfrm>
              <a:off x="4800" y="2832"/>
              <a:ext cx="528"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CourseDesc</a:t>
              </a:r>
            </a:p>
          </p:txBody>
        </p:sp>
        <p:sp>
          <p:nvSpPr>
            <p:cNvPr id="87105" name="Oval 44"/>
            <p:cNvSpPr>
              <a:spLocks noChangeArrowheads="1"/>
            </p:cNvSpPr>
            <p:nvPr/>
          </p:nvSpPr>
          <p:spPr bwMode="auto">
            <a:xfrm>
              <a:off x="4752" y="3120"/>
              <a:ext cx="528"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u="sng"/>
                <a:t>CNumber</a:t>
              </a:r>
            </a:p>
          </p:txBody>
        </p:sp>
        <p:sp>
          <p:nvSpPr>
            <p:cNvPr id="87106" name="Oval 45"/>
            <p:cNvSpPr>
              <a:spLocks noChangeArrowheads="1"/>
            </p:cNvSpPr>
            <p:nvPr/>
          </p:nvSpPr>
          <p:spPr bwMode="auto">
            <a:xfrm>
              <a:off x="4320" y="3312"/>
              <a:ext cx="528"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Credits</a:t>
              </a:r>
            </a:p>
          </p:txBody>
        </p:sp>
        <p:sp>
          <p:nvSpPr>
            <p:cNvPr id="87107" name="Line 46"/>
            <p:cNvSpPr>
              <a:spLocks noChangeShapeType="1"/>
            </p:cNvSpPr>
            <p:nvPr/>
          </p:nvSpPr>
          <p:spPr bwMode="auto">
            <a:xfrm flipV="1">
              <a:off x="4416" y="273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08" name="Line 47"/>
            <p:cNvSpPr>
              <a:spLocks noChangeShapeType="1"/>
            </p:cNvSpPr>
            <p:nvPr/>
          </p:nvSpPr>
          <p:spPr bwMode="auto">
            <a:xfrm flipV="1">
              <a:off x="4608" y="2928"/>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09" name="Line 48"/>
            <p:cNvSpPr>
              <a:spLocks noChangeShapeType="1"/>
            </p:cNvSpPr>
            <p:nvPr/>
          </p:nvSpPr>
          <p:spPr bwMode="auto">
            <a:xfrm>
              <a:off x="4608" y="3072"/>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10" name="Line 49"/>
            <p:cNvSpPr>
              <a:spLocks noChangeShapeType="1"/>
            </p:cNvSpPr>
            <p:nvPr/>
          </p:nvSpPr>
          <p:spPr bwMode="auto">
            <a:xfrm>
              <a:off x="4416" y="3168"/>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7068" name="Rectangle 50"/>
          <p:cNvSpPr>
            <a:spLocks noChangeArrowheads="1"/>
          </p:cNvSpPr>
          <p:nvPr/>
        </p:nvSpPr>
        <p:spPr bwMode="auto">
          <a:xfrm>
            <a:off x="3810000" y="4953000"/>
            <a:ext cx="1219200" cy="381000"/>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100"/>
              <a:t>Section</a:t>
            </a:r>
          </a:p>
        </p:txBody>
      </p:sp>
      <p:sp>
        <p:nvSpPr>
          <p:cNvPr id="87069" name="Oval 51"/>
          <p:cNvSpPr>
            <a:spLocks noChangeArrowheads="1"/>
          </p:cNvSpPr>
          <p:nvPr/>
        </p:nvSpPr>
        <p:spPr bwMode="auto">
          <a:xfrm>
            <a:off x="3657600" y="4191000"/>
            <a:ext cx="8382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Instructor</a:t>
            </a:r>
          </a:p>
        </p:txBody>
      </p:sp>
      <p:sp>
        <p:nvSpPr>
          <p:cNvPr id="87070" name="Oval 52"/>
          <p:cNvSpPr>
            <a:spLocks noChangeArrowheads="1"/>
          </p:cNvSpPr>
          <p:nvPr/>
        </p:nvSpPr>
        <p:spPr bwMode="auto">
          <a:xfrm>
            <a:off x="4572000" y="4191000"/>
            <a:ext cx="8382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Year</a:t>
            </a:r>
          </a:p>
        </p:txBody>
      </p:sp>
      <p:sp>
        <p:nvSpPr>
          <p:cNvPr id="87071" name="Oval 53"/>
          <p:cNvSpPr>
            <a:spLocks noChangeArrowheads="1"/>
          </p:cNvSpPr>
          <p:nvPr/>
        </p:nvSpPr>
        <p:spPr bwMode="auto">
          <a:xfrm>
            <a:off x="4572000" y="5715000"/>
            <a:ext cx="8382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Semester</a:t>
            </a:r>
          </a:p>
        </p:txBody>
      </p:sp>
      <p:sp>
        <p:nvSpPr>
          <p:cNvPr id="87072" name="Oval 54"/>
          <p:cNvSpPr>
            <a:spLocks noChangeArrowheads="1"/>
          </p:cNvSpPr>
          <p:nvPr/>
        </p:nvSpPr>
        <p:spPr bwMode="auto">
          <a:xfrm>
            <a:off x="3048000" y="5715000"/>
            <a:ext cx="13716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cs typeface="Times New Roman" panose="02020603050405020304" pitchFamily="18" charset="0"/>
              </a:rPr>
              <a:t>SectionNumber</a:t>
            </a:r>
            <a:r>
              <a:rPr lang="en-US" sz="1000"/>
              <a:t> </a:t>
            </a:r>
          </a:p>
        </p:txBody>
      </p:sp>
      <p:sp>
        <p:nvSpPr>
          <p:cNvPr id="87073" name="Line 55"/>
          <p:cNvSpPr>
            <a:spLocks noChangeShapeType="1"/>
          </p:cNvSpPr>
          <p:nvPr/>
        </p:nvSpPr>
        <p:spPr bwMode="auto">
          <a:xfrm flipV="1">
            <a:off x="4038600" y="4495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74" name="Line 57"/>
          <p:cNvSpPr>
            <a:spLocks noChangeShapeType="1"/>
          </p:cNvSpPr>
          <p:nvPr/>
        </p:nvSpPr>
        <p:spPr bwMode="auto">
          <a:xfrm>
            <a:off x="4800600" y="53340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75" name="Line 58"/>
          <p:cNvSpPr>
            <a:spLocks noChangeShapeType="1"/>
          </p:cNvSpPr>
          <p:nvPr/>
        </p:nvSpPr>
        <p:spPr bwMode="auto">
          <a:xfrm flipH="1">
            <a:off x="3810000" y="53340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76" name="Line 59"/>
          <p:cNvSpPr>
            <a:spLocks noChangeShapeType="1"/>
          </p:cNvSpPr>
          <p:nvPr/>
        </p:nvSpPr>
        <p:spPr bwMode="auto">
          <a:xfrm>
            <a:off x="3352800" y="6019800"/>
            <a:ext cx="762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77" name="Line 60"/>
          <p:cNvSpPr>
            <a:spLocks noChangeShapeType="1"/>
          </p:cNvSpPr>
          <p:nvPr/>
        </p:nvSpPr>
        <p:spPr bwMode="auto">
          <a:xfrm>
            <a:off x="4800600" y="4419600"/>
            <a:ext cx="381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78" name="Line 61"/>
          <p:cNvSpPr>
            <a:spLocks noChangeShapeType="1"/>
          </p:cNvSpPr>
          <p:nvPr/>
        </p:nvSpPr>
        <p:spPr bwMode="auto">
          <a:xfrm>
            <a:off x="4724400" y="5943600"/>
            <a:ext cx="533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79" name="Line 62"/>
          <p:cNvSpPr>
            <a:spLocks noChangeShapeType="1"/>
          </p:cNvSpPr>
          <p:nvPr/>
        </p:nvSpPr>
        <p:spPr bwMode="auto">
          <a:xfrm flipV="1">
            <a:off x="4724400" y="4495800"/>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80" name="Oval 69"/>
          <p:cNvSpPr>
            <a:spLocks noChangeArrowheads="1"/>
          </p:cNvSpPr>
          <p:nvPr/>
        </p:nvSpPr>
        <p:spPr bwMode="auto">
          <a:xfrm>
            <a:off x="1143000" y="4572000"/>
            <a:ext cx="533400" cy="304800"/>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GPA</a:t>
            </a:r>
          </a:p>
        </p:txBody>
      </p:sp>
      <p:sp>
        <p:nvSpPr>
          <p:cNvPr id="87081" name="Oval 72"/>
          <p:cNvSpPr>
            <a:spLocks noChangeArrowheads="1"/>
          </p:cNvSpPr>
          <p:nvPr/>
        </p:nvSpPr>
        <p:spPr bwMode="auto">
          <a:xfrm>
            <a:off x="990600" y="4953000"/>
            <a:ext cx="9906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Numeric Grade</a:t>
            </a:r>
          </a:p>
        </p:txBody>
      </p:sp>
      <p:sp>
        <p:nvSpPr>
          <p:cNvPr id="87082" name="Oval 76"/>
          <p:cNvSpPr>
            <a:spLocks noChangeArrowheads="1"/>
          </p:cNvSpPr>
          <p:nvPr/>
        </p:nvSpPr>
        <p:spPr bwMode="auto">
          <a:xfrm>
            <a:off x="533400" y="4191000"/>
            <a:ext cx="8382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Letter Grade</a:t>
            </a:r>
          </a:p>
        </p:txBody>
      </p:sp>
      <p:sp>
        <p:nvSpPr>
          <p:cNvPr id="87083" name="AutoShape 91"/>
          <p:cNvSpPr>
            <a:spLocks noChangeArrowheads="1"/>
          </p:cNvSpPr>
          <p:nvPr/>
        </p:nvSpPr>
        <p:spPr bwMode="auto">
          <a:xfrm>
            <a:off x="1752600" y="3657600"/>
            <a:ext cx="1066800" cy="9144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Grade_Report</a:t>
            </a:r>
          </a:p>
        </p:txBody>
      </p:sp>
      <p:sp>
        <p:nvSpPr>
          <p:cNvPr id="87084" name="Line 94"/>
          <p:cNvSpPr>
            <a:spLocks noChangeShapeType="1"/>
          </p:cNvSpPr>
          <p:nvPr/>
        </p:nvSpPr>
        <p:spPr bwMode="auto">
          <a:xfrm flipV="1">
            <a:off x="1676400" y="44196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85" name="Line 95"/>
          <p:cNvSpPr>
            <a:spLocks noChangeShapeType="1"/>
          </p:cNvSpPr>
          <p:nvPr/>
        </p:nvSpPr>
        <p:spPr bwMode="auto">
          <a:xfrm flipH="1">
            <a:off x="1295400" y="4191000"/>
            <a:ext cx="533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86" name="Line 96"/>
          <p:cNvSpPr>
            <a:spLocks noChangeShapeType="1"/>
          </p:cNvSpPr>
          <p:nvPr/>
        </p:nvSpPr>
        <p:spPr bwMode="auto">
          <a:xfrm flipV="1">
            <a:off x="1600200" y="4267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87" name="Line 100"/>
          <p:cNvSpPr>
            <a:spLocks noChangeShapeType="1"/>
          </p:cNvSpPr>
          <p:nvPr/>
        </p:nvSpPr>
        <p:spPr bwMode="auto">
          <a:xfrm>
            <a:off x="2667000" y="4267200"/>
            <a:ext cx="1143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88" name="Line 101"/>
          <p:cNvSpPr>
            <a:spLocks noChangeShapeType="1"/>
          </p:cNvSpPr>
          <p:nvPr/>
        </p:nvSpPr>
        <p:spPr bwMode="auto">
          <a:xfrm flipV="1">
            <a:off x="2286000" y="1981200"/>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89" name="AutoShape 102"/>
          <p:cNvSpPr>
            <a:spLocks noChangeArrowheads="1"/>
          </p:cNvSpPr>
          <p:nvPr/>
        </p:nvSpPr>
        <p:spPr bwMode="auto">
          <a:xfrm>
            <a:off x="5562600" y="4724400"/>
            <a:ext cx="1066800" cy="914400"/>
          </a:xfrm>
          <a:prstGeom prst="diamond">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Belong_To</a:t>
            </a:r>
          </a:p>
        </p:txBody>
      </p:sp>
      <p:sp>
        <p:nvSpPr>
          <p:cNvPr id="87090" name="Line 103"/>
          <p:cNvSpPr>
            <a:spLocks noChangeShapeType="1"/>
          </p:cNvSpPr>
          <p:nvPr/>
        </p:nvSpPr>
        <p:spPr bwMode="auto">
          <a:xfrm>
            <a:off x="5029200" y="5181600"/>
            <a:ext cx="533400"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91" name="Line 104"/>
          <p:cNvSpPr>
            <a:spLocks noChangeShapeType="1"/>
          </p:cNvSpPr>
          <p:nvPr/>
        </p:nvSpPr>
        <p:spPr bwMode="auto">
          <a:xfrm>
            <a:off x="7010400" y="4572000"/>
            <a:ext cx="0" cy="6096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92" name="Line 105"/>
          <p:cNvSpPr>
            <a:spLocks noChangeShapeType="1"/>
          </p:cNvSpPr>
          <p:nvPr/>
        </p:nvSpPr>
        <p:spPr bwMode="auto">
          <a:xfrm>
            <a:off x="6629400" y="51816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93" name="Line 107"/>
          <p:cNvSpPr>
            <a:spLocks noChangeShapeType="1"/>
          </p:cNvSpPr>
          <p:nvPr/>
        </p:nvSpPr>
        <p:spPr bwMode="auto">
          <a:xfrm flipV="1">
            <a:off x="6553200" y="3352800"/>
            <a:ext cx="0" cy="8382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94" name="AutoShape 106"/>
          <p:cNvSpPr>
            <a:spLocks noChangeArrowheads="1"/>
          </p:cNvSpPr>
          <p:nvPr/>
        </p:nvSpPr>
        <p:spPr bwMode="auto">
          <a:xfrm>
            <a:off x="6019800" y="2590800"/>
            <a:ext cx="990600" cy="838200"/>
          </a:xfrm>
          <a:prstGeom prst="diamond">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Offer</a:t>
            </a:r>
          </a:p>
        </p:txBody>
      </p:sp>
      <p:sp>
        <p:nvSpPr>
          <p:cNvPr id="87095" name="Line 108"/>
          <p:cNvSpPr>
            <a:spLocks noChangeShapeType="1"/>
          </p:cNvSpPr>
          <p:nvPr/>
        </p:nvSpPr>
        <p:spPr bwMode="auto">
          <a:xfrm flipV="1">
            <a:off x="6477000" y="1905000"/>
            <a:ext cx="0" cy="6858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96" name="AutoShape 109"/>
          <p:cNvSpPr>
            <a:spLocks noChangeArrowheads="1"/>
          </p:cNvSpPr>
          <p:nvPr/>
        </p:nvSpPr>
        <p:spPr bwMode="auto">
          <a:xfrm>
            <a:off x="3733800" y="1905000"/>
            <a:ext cx="1143000" cy="6858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Minor In</a:t>
            </a:r>
          </a:p>
        </p:txBody>
      </p:sp>
      <p:sp>
        <p:nvSpPr>
          <p:cNvPr id="87097" name="AutoShape 110"/>
          <p:cNvSpPr>
            <a:spLocks noChangeArrowheads="1"/>
          </p:cNvSpPr>
          <p:nvPr/>
        </p:nvSpPr>
        <p:spPr bwMode="auto">
          <a:xfrm>
            <a:off x="3733800" y="990600"/>
            <a:ext cx="1143000" cy="6858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Major In</a:t>
            </a:r>
          </a:p>
        </p:txBody>
      </p:sp>
      <p:sp>
        <p:nvSpPr>
          <p:cNvPr id="87098" name="Line 111"/>
          <p:cNvSpPr>
            <a:spLocks noChangeShapeType="1"/>
          </p:cNvSpPr>
          <p:nvPr/>
        </p:nvSpPr>
        <p:spPr bwMode="auto">
          <a:xfrm flipV="1">
            <a:off x="2743200" y="1371600"/>
            <a:ext cx="1066800" cy="3048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99" name="Line 112"/>
          <p:cNvSpPr>
            <a:spLocks noChangeShapeType="1"/>
          </p:cNvSpPr>
          <p:nvPr/>
        </p:nvSpPr>
        <p:spPr bwMode="auto">
          <a:xfrm>
            <a:off x="2743200" y="1981200"/>
            <a:ext cx="990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00" name="Line 113"/>
          <p:cNvSpPr>
            <a:spLocks noChangeShapeType="1"/>
          </p:cNvSpPr>
          <p:nvPr/>
        </p:nvSpPr>
        <p:spPr bwMode="auto">
          <a:xfrm>
            <a:off x="4876800" y="1371600"/>
            <a:ext cx="1066800" cy="2286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01" name="Line 115"/>
          <p:cNvSpPr>
            <a:spLocks noChangeShapeType="1"/>
          </p:cNvSpPr>
          <p:nvPr/>
        </p:nvSpPr>
        <p:spPr bwMode="auto">
          <a:xfrm flipV="1">
            <a:off x="4876800" y="1828800"/>
            <a:ext cx="1066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4974364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27038" y="-44450"/>
            <a:ext cx="8289925" cy="1052513"/>
          </a:xfrm>
          <a:noFill/>
          <a:extLst>
            <a:ext uri="{909E8E84-426E-40DD-AFC4-6F175D3DCCD1}">
              <a14:hiddenFill xmlns:a14="http://schemas.microsoft.com/office/drawing/2010/main">
                <a:gradFill rotWithShape="1">
                  <a:gsLst>
                    <a:gs pos="0">
                      <a:srgbClr val="FF9999">
                        <a:alpha val="50998"/>
                      </a:srgbClr>
                    </a:gs>
                    <a:gs pos="100000">
                      <a:srgbClr val="FFFFFF"/>
                    </a:gs>
                  </a:gsLst>
                  <a:lin ang="0" scaled="1"/>
                </a:gradFill>
              </a14:hiddenFill>
            </a:ext>
          </a:extLst>
        </p:spPr>
        <p:txBody>
          <a:bodyPr tIns="0">
            <a:spAutoFit/>
          </a:bodyPr>
          <a:lstStyle/>
          <a:p>
            <a:r>
              <a:rPr lang="en-US" sz="3300" b="1" smtClean="0"/>
              <a:t>ER DIAGRAM FOR A BANK </a:t>
            </a:r>
            <a:br>
              <a:rPr lang="en-US" sz="3300" b="1" smtClean="0"/>
            </a:br>
            <a:r>
              <a:rPr lang="en-US" sz="3300" b="1" smtClean="0"/>
              <a:t>DATABASE</a:t>
            </a:r>
          </a:p>
        </p:txBody>
      </p:sp>
      <p:pic>
        <p:nvPicPr>
          <p:cNvPr id="88067" name="Picture 4" descr="C:\Georgia Tech\SHAM\July 17\ch03_17.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022350" y="1208088"/>
            <a:ext cx="7077075"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07252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228600" y="6096000"/>
            <a:ext cx="8915400" cy="342900"/>
          </a:xfrm>
        </p:spPr>
        <p:txBody>
          <a:bodyPr>
            <a:normAutofit fontScale="90000"/>
          </a:bodyPr>
          <a:lstStyle/>
          <a:p>
            <a:r>
              <a:rPr lang="en-US" sz="2400" smtClean="0"/>
              <a:t>An ER diagram for an AIRLINE database schema.</a:t>
            </a:r>
          </a:p>
        </p:txBody>
      </p:sp>
      <p:pic>
        <p:nvPicPr>
          <p:cNvPr id="89091" name="Picture 3" descr="31755_FIG0316.gif                                              0001035BEeyore                         B91DCF3B:"/>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a:xfrm>
            <a:off x="609600" y="228600"/>
            <a:ext cx="8281988" cy="5791200"/>
          </a:xfrm>
        </p:spPr>
      </p:pic>
    </p:spTree>
    <p:extLst>
      <p:ext uri="{BB962C8B-B14F-4D97-AF65-F5344CB8AC3E}">
        <p14:creationId xmlns:p14="http://schemas.microsoft.com/office/powerpoint/2010/main" val="253788845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Enhanced ER Model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005000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Superclass/Subclass</a:t>
            </a:r>
            <a:endParaRPr lang="en-US" dirty="0"/>
          </a:p>
        </p:txBody>
      </p:sp>
      <p:sp>
        <p:nvSpPr>
          <p:cNvPr id="3" name="Content Placeholder 2"/>
          <p:cNvSpPr>
            <a:spLocks noGrp="1"/>
          </p:cNvSpPr>
          <p:nvPr>
            <p:ph idx="1"/>
          </p:nvPr>
        </p:nvSpPr>
        <p:spPr>
          <a:xfrm>
            <a:off x="441960" y="1613538"/>
            <a:ext cx="8488680" cy="4351338"/>
          </a:xfrm>
        </p:spPr>
        <p:txBody>
          <a:bodyPr>
            <a:normAutofit/>
          </a:bodyPr>
          <a:lstStyle/>
          <a:p>
            <a:r>
              <a:rPr lang="en-US" sz="3200" dirty="0" smtClean="0"/>
              <a:t>Subclasses </a:t>
            </a:r>
            <a:endParaRPr lang="en-US" sz="3200" dirty="0"/>
          </a:p>
          <a:p>
            <a:pPr lvl="1"/>
            <a:r>
              <a:rPr lang="en-US" sz="2800" dirty="0" smtClean="0"/>
              <a:t>Subgroupings </a:t>
            </a:r>
            <a:r>
              <a:rPr lang="en-US" sz="2800" dirty="0"/>
              <a:t>of the entities of an entity type </a:t>
            </a:r>
          </a:p>
          <a:p>
            <a:pPr lvl="1"/>
            <a:r>
              <a:rPr lang="en-US" sz="2800" dirty="0" smtClean="0"/>
              <a:t>An </a:t>
            </a:r>
            <a:r>
              <a:rPr lang="en-US" sz="2800" dirty="0"/>
              <a:t>entity type as a superclass of subclasses </a:t>
            </a:r>
          </a:p>
          <a:p>
            <a:r>
              <a:rPr lang="en-US" sz="3200" dirty="0" smtClean="0"/>
              <a:t>Examples </a:t>
            </a:r>
            <a:endParaRPr lang="en-US" sz="3200" dirty="0"/>
          </a:p>
          <a:p>
            <a:pPr lvl="1"/>
            <a:r>
              <a:rPr lang="en-US" sz="2800" dirty="0" smtClean="0"/>
              <a:t>EMPLOYEE     </a:t>
            </a:r>
            <a:r>
              <a:rPr lang="en-US" sz="2800" dirty="0"/>
              <a:t>{SALARIED_EMPLOYEE, HOURLY_EMPLOYEE} </a:t>
            </a:r>
          </a:p>
          <a:p>
            <a:pPr lvl="1"/>
            <a:r>
              <a:rPr lang="en-US" sz="2800" dirty="0" smtClean="0"/>
              <a:t>PATIENT	   {</a:t>
            </a:r>
            <a:r>
              <a:rPr lang="en-US" sz="2800" dirty="0"/>
              <a:t>OUTPATIENT, INPATIENT} </a:t>
            </a:r>
          </a:p>
          <a:p>
            <a:pPr lvl="1"/>
            <a:r>
              <a:rPr lang="en-US" sz="2800" dirty="0" smtClean="0"/>
              <a:t>STUDENT     {</a:t>
            </a:r>
            <a:r>
              <a:rPr lang="en-US" sz="2800" dirty="0"/>
              <a:t>FULL-TIME, PART-TIME} </a:t>
            </a:r>
          </a:p>
          <a:p>
            <a:endParaRPr lang="en-US" dirty="0"/>
          </a:p>
        </p:txBody>
      </p:sp>
      <p:sp>
        <p:nvSpPr>
          <p:cNvPr id="4" name="Right Arrow 3"/>
          <p:cNvSpPr/>
          <p:nvPr/>
        </p:nvSpPr>
        <p:spPr>
          <a:xfrm>
            <a:off x="2895600" y="3759202"/>
            <a:ext cx="228600" cy="137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667000" y="5007614"/>
            <a:ext cx="228600" cy="137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2667000" y="4526280"/>
            <a:ext cx="228600" cy="137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27462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Superclass/Subclass</a:t>
            </a:r>
            <a:endParaRPr lang="en-US" dirty="0"/>
          </a:p>
        </p:txBody>
      </p:sp>
      <p:sp>
        <p:nvSpPr>
          <p:cNvPr id="3" name="Content Placeholder 2"/>
          <p:cNvSpPr>
            <a:spLocks noGrp="1"/>
          </p:cNvSpPr>
          <p:nvPr>
            <p:ph idx="1"/>
          </p:nvPr>
        </p:nvSpPr>
        <p:spPr/>
        <p:txBody>
          <a:bodyPr>
            <a:normAutofit/>
          </a:bodyPr>
          <a:lstStyle/>
          <a:p>
            <a:r>
              <a:rPr lang="en-US" sz="3200" dirty="0" smtClean="0"/>
              <a:t>“</a:t>
            </a:r>
            <a:r>
              <a:rPr lang="en-US" sz="3200" dirty="0"/>
              <a:t>IS-A” relationship </a:t>
            </a:r>
          </a:p>
          <a:p>
            <a:pPr lvl="1"/>
            <a:r>
              <a:rPr lang="en-US" sz="2800" dirty="0" smtClean="0"/>
              <a:t>Members </a:t>
            </a:r>
            <a:r>
              <a:rPr lang="en-US" sz="2800" dirty="0"/>
              <a:t>of a subclass must be members of the superclass </a:t>
            </a:r>
          </a:p>
          <a:p>
            <a:pPr lvl="1"/>
            <a:r>
              <a:rPr lang="en-US" sz="2800" dirty="0" smtClean="0"/>
              <a:t>A </a:t>
            </a:r>
            <a:r>
              <a:rPr lang="en-US" sz="2800" dirty="0"/>
              <a:t>FULL-TIME STUDENT </a:t>
            </a:r>
            <a:r>
              <a:rPr lang="en-US" sz="2800" u="sng" dirty="0"/>
              <a:t>ISA</a:t>
            </a:r>
            <a:r>
              <a:rPr lang="en-US" sz="2800" dirty="0"/>
              <a:t> STUDENT </a:t>
            </a:r>
          </a:p>
          <a:p>
            <a:pPr lvl="1"/>
            <a:r>
              <a:rPr lang="en-US" sz="2800" dirty="0" smtClean="0"/>
              <a:t>Not </a:t>
            </a:r>
            <a:r>
              <a:rPr lang="en-US" sz="2800" dirty="0"/>
              <a:t>every entity in a superclass be a member of a subclass </a:t>
            </a:r>
          </a:p>
          <a:p>
            <a:r>
              <a:rPr lang="en-US" sz="3200" dirty="0" smtClean="0"/>
              <a:t>Subclasses </a:t>
            </a:r>
            <a:endParaRPr lang="en-US" sz="3200" dirty="0"/>
          </a:p>
          <a:p>
            <a:pPr lvl="1"/>
            <a:r>
              <a:rPr lang="en-US" sz="2800" dirty="0" smtClean="0"/>
              <a:t>Should </a:t>
            </a:r>
            <a:r>
              <a:rPr lang="en-US" sz="2800" dirty="0"/>
              <a:t>have meaningful subgroupings </a:t>
            </a:r>
          </a:p>
          <a:p>
            <a:pPr lvl="1"/>
            <a:r>
              <a:rPr lang="en-US" sz="2800" dirty="0" smtClean="0"/>
              <a:t>Should </a:t>
            </a:r>
            <a:r>
              <a:rPr lang="en-US" sz="2800" dirty="0"/>
              <a:t>be related to database applications </a:t>
            </a:r>
          </a:p>
        </p:txBody>
      </p:sp>
    </p:spTree>
    <p:extLst>
      <p:ext uri="{BB962C8B-B14F-4D97-AF65-F5344CB8AC3E}">
        <p14:creationId xmlns:p14="http://schemas.microsoft.com/office/powerpoint/2010/main" val="12474555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 </a:t>
            </a:r>
            <a:r>
              <a:rPr lang="en-US" b="1" dirty="0"/>
              <a:t>Type Inheritance </a:t>
            </a:r>
            <a:endParaRPr lang="en-US" dirty="0"/>
          </a:p>
        </p:txBody>
      </p:sp>
      <p:sp>
        <p:nvSpPr>
          <p:cNvPr id="3" name="Content Placeholder 2"/>
          <p:cNvSpPr>
            <a:spLocks noGrp="1"/>
          </p:cNvSpPr>
          <p:nvPr>
            <p:ph idx="1"/>
          </p:nvPr>
        </p:nvSpPr>
        <p:spPr/>
        <p:txBody>
          <a:bodyPr>
            <a:normAutofit/>
          </a:bodyPr>
          <a:lstStyle/>
          <a:p>
            <a:r>
              <a:rPr lang="en-US" sz="3200" dirty="0" smtClean="0"/>
              <a:t>Type </a:t>
            </a:r>
            <a:r>
              <a:rPr lang="en-US" sz="3200" dirty="0"/>
              <a:t>Inheritance among Classes </a:t>
            </a:r>
          </a:p>
          <a:p>
            <a:r>
              <a:rPr lang="en-US" sz="3200" dirty="0" smtClean="0"/>
              <a:t>Inherited </a:t>
            </a:r>
            <a:r>
              <a:rPr lang="en-US" sz="3200" dirty="0"/>
              <a:t>Attributes </a:t>
            </a:r>
          </a:p>
          <a:p>
            <a:pPr lvl="1"/>
            <a:r>
              <a:rPr lang="en-US" sz="2800" dirty="0" smtClean="0"/>
              <a:t>a </a:t>
            </a:r>
            <a:r>
              <a:rPr lang="en-US" sz="2800" dirty="0"/>
              <a:t>subclass inherits the attributes of the superclass </a:t>
            </a:r>
          </a:p>
          <a:p>
            <a:pPr lvl="1"/>
            <a:r>
              <a:rPr lang="en-US" sz="2800" dirty="0" smtClean="0"/>
              <a:t>HOURLY_EMPLOYEE </a:t>
            </a:r>
            <a:r>
              <a:rPr lang="en-US" sz="2800" dirty="0"/>
              <a:t>(Name, SSN, Address) </a:t>
            </a:r>
          </a:p>
          <a:p>
            <a:r>
              <a:rPr lang="en-US" sz="3200" dirty="0" smtClean="0"/>
              <a:t>Local </a:t>
            </a:r>
            <a:r>
              <a:rPr lang="en-US" sz="3200" dirty="0"/>
              <a:t>(Specific) Attributes </a:t>
            </a:r>
          </a:p>
          <a:p>
            <a:pPr lvl="1"/>
            <a:r>
              <a:rPr lang="en-US" sz="2800" dirty="0" smtClean="0"/>
              <a:t>a </a:t>
            </a:r>
            <a:r>
              <a:rPr lang="en-US" sz="2800" dirty="0"/>
              <a:t>subclass may have its own attributes </a:t>
            </a:r>
          </a:p>
          <a:p>
            <a:pPr lvl="1"/>
            <a:r>
              <a:rPr lang="en-US" sz="2800" dirty="0" smtClean="0"/>
              <a:t>HOURLY_EMPLOYEE </a:t>
            </a:r>
            <a:r>
              <a:rPr lang="en-US" sz="2800" dirty="0"/>
              <a:t>(</a:t>
            </a:r>
            <a:r>
              <a:rPr lang="en-US" sz="2800" dirty="0" err="1"/>
              <a:t>Hourly_rate</a:t>
            </a:r>
            <a:r>
              <a:rPr lang="en-US" sz="2800" dirty="0"/>
              <a:t>) </a:t>
            </a:r>
          </a:p>
          <a:p>
            <a:pPr lvl="1"/>
            <a:r>
              <a:rPr lang="en-US" sz="2800" dirty="0" smtClean="0"/>
              <a:t>SALARIED_EMPLOYEE </a:t>
            </a:r>
            <a:r>
              <a:rPr lang="en-US" sz="2800" dirty="0"/>
              <a:t>(</a:t>
            </a:r>
            <a:r>
              <a:rPr lang="en-US" sz="2800" dirty="0" err="1"/>
              <a:t>Annual_salary</a:t>
            </a:r>
            <a:r>
              <a:rPr lang="en-US" sz="2800" dirty="0"/>
              <a:t>) </a:t>
            </a:r>
          </a:p>
        </p:txBody>
      </p:sp>
    </p:spTree>
    <p:extLst>
      <p:ext uri="{BB962C8B-B14F-4D97-AF65-F5344CB8AC3E}">
        <p14:creationId xmlns:p14="http://schemas.microsoft.com/office/powerpoint/2010/main" val="188535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9144000" cy="990600"/>
          </a:xfrm>
        </p:spPr>
        <p:txBody>
          <a:bodyPr/>
          <a:lstStyle/>
          <a:p>
            <a:pPr eaLnBrk="1" hangingPunct="1"/>
            <a:r>
              <a:rPr lang="en-US" sz="3200" b="1" smtClean="0">
                <a:latin typeface="Georgia" panose="02040502050405020303" pitchFamily="18" charset="0"/>
              </a:rPr>
              <a:t>Entities</a:t>
            </a:r>
          </a:p>
        </p:txBody>
      </p:sp>
      <p:sp>
        <p:nvSpPr>
          <p:cNvPr id="10243" name="Rectangle 3"/>
          <p:cNvSpPr>
            <a:spLocks noGrp="1" noChangeArrowheads="1"/>
          </p:cNvSpPr>
          <p:nvPr>
            <p:ph type="body" idx="1"/>
          </p:nvPr>
        </p:nvSpPr>
        <p:spPr>
          <a:xfrm>
            <a:off x="457200" y="866775"/>
            <a:ext cx="5867400" cy="5105400"/>
          </a:xfrm>
        </p:spPr>
        <p:txBody>
          <a:bodyPr>
            <a:normAutofit/>
          </a:bodyPr>
          <a:lstStyle/>
          <a:p>
            <a:r>
              <a:rPr lang="en-US" sz="2000" dirty="0"/>
              <a:t>An entity is a thing in a real-world with independent existence. An entity can exist independently and is distinguishable from other objects</a:t>
            </a:r>
            <a:r>
              <a:rPr lang="en-US" sz="2000" dirty="0" smtClean="0"/>
              <a:t>.</a:t>
            </a:r>
          </a:p>
          <a:p>
            <a:r>
              <a:rPr lang="en-US" sz="2000" dirty="0"/>
              <a:t>An Entity is an object of Entity Type and set of all entities is called as entity set. e.g.; E1 is an entity having Entity Type Student and set of all students is called Entity Set.</a:t>
            </a:r>
            <a:endParaRPr lang="en-US" sz="2000" dirty="0" smtClean="0"/>
          </a:p>
          <a:p>
            <a:pPr eaLnBrk="1" hangingPunct="1"/>
            <a:r>
              <a:rPr lang="en-US" sz="2000" dirty="0" smtClean="0"/>
              <a:t>Examples </a:t>
            </a:r>
            <a:r>
              <a:rPr lang="en-US" sz="2000" dirty="0" smtClean="0"/>
              <a:t>of entities:</a:t>
            </a:r>
          </a:p>
          <a:p>
            <a:pPr lvl="1" eaLnBrk="1" hangingPunct="1"/>
            <a:r>
              <a:rPr lang="en-US" sz="1600" dirty="0" smtClean="0"/>
              <a:t>Person: EMPLOYEE, STUDENT, PATIENT</a:t>
            </a:r>
          </a:p>
          <a:p>
            <a:pPr lvl="1" eaLnBrk="1" hangingPunct="1"/>
            <a:r>
              <a:rPr lang="en-US" sz="1600" dirty="0" smtClean="0"/>
              <a:t>Place: STORE, WAREHOUSE</a:t>
            </a:r>
          </a:p>
          <a:p>
            <a:pPr lvl="1" eaLnBrk="1" hangingPunct="1"/>
            <a:r>
              <a:rPr lang="en-US" sz="1600" dirty="0" smtClean="0"/>
              <a:t>Object: MACHINE, PRODUCT, CAR</a:t>
            </a:r>
          </a:p>
          <a:p>
            <a:pPr lvl="1" eaLnBrk="1" hangingPunct="1"/>
            <a:r>
              <a:rPr lang="en-US" sz="1600" dirty="0" smtClean="0"/>
              <a:t>Event: SALE,REGISTRATION, RENEWAL</a:t>
            </a:r>
          </a:p>
          <a:p>
            <a:pPr lvl="1" eaLnBrk="1" hangingPunct="1"/>
            <a:r>
              <a:rPr lang="en-US" sz="1600" dirty="0" smtClean="0"/>
              <a:t>Concept: ACCOUNT, COURSE</a:t>
            </a:r>
          </a:p>
          <a:p>
            <a:pPr eaLnBrk="1" hangingPunct="1"/>
            <a:endParaRPr lang="en-US" sz="1600" dirty="0" smtClean="0"/>
          </a:p>
        </p:txBody>
      </p:sp>
      <p:pic>
        <p:nvPicPr>
          <p:cNvPr id="10244" name="Picture 4" descr="MCj0233536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1905000"/>
            <a:ext cx="12096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MCPE02381_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1219200"/>
            <a:ext cx="55086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descr="j039713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01000" y="1371600"/>
            <a:ext cx="8112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7" descr="MCj0397212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48600" y="2362200"/>
            <a:ext cx="11430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46986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203"/>
            <a:ext cx="7886700" cy="1325563"/>
          </a:xfrm>
        </p:spPr>
        <p:txBody>
          <a:bodyPr/>
          <a:lstStyle/>
          <a:p>
            <a:r>
              <a:rPr lang="en-US" dirty="0" smtClean="0"/>
              <a:t>EER Example</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286000" y="3182779"/>
            <a:ext cx="4572000" cy="492443"/>
          </a:xfrm>
          <a:prstGeom prst="rect">
            <a:avLst/>
          </a:prstGeom>
        </p:spPr>
        <p:txBody>
          <a:bodyPr>
            <a:spAutoFit/>
          </a:bodyPr>
          <a:lstStyle/>
          <a:p>
            <a:endParaRPr lang="en-US" sz="800" dirty="0">
              <a:solidFill>
                <a:srgbClr val="000000"/>
              </a:solidFill>
              <a:latin typeface="Tw Cen MT"/>
            </a:endParaRPr>
          </a:p>
          <a:p>
            <a:r>
              <a:rPr lang="en-US" b="1" dirty="0">
                <a:latin typeface="Tw Cen MT"/>
              </a:rPr>
              <a:t>Entity Type Inheritance </a:t>
            </a:r>
            <a:endParaRPr lang="en-US" dirty="0"/>
          </a:p>
        </p:txBody>
      </p:sp>
      <p:pic>
        <p:nvPicPr>
          <p:cNvPr id="5" name="Picture 4"/>
          <p:cNvPicPr>
            <a:picLocks noChangeAspect="1"/>
          </p:cNvPicPr>
          <p:nvPr/>
        </p:nvPicPr>
        <p:blipFill>
          <a:blip r:embed="rId2">
            <a:grayscl/>
          </a:blip>
          <a:stretch>
            <a:fillRect/>
          </a:stretch>
        </p:blipFill>
        <p:spPr>
          <a:xfrm>
            <a:off x="628650" y="1426766"/>
            <a:ext cx="8014611" cy="5044426"/>
          </a:xfrm>
          <a:prstGeom prst="rect">
            <a:avLst/>
          </a:prstGeom>
        </p:spPr>
      </p:pic>
    </p:spTree>
    <p:extLst>
      <p:ext uri="{BB962C8B-B14F-4D97-AF65-F5344CB8AC3E}">
        <p14:creationId xmlns:p14="http://schemas.microsoft.com/office/powerpoint/2010/main" val="32816828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Specialization &amp; Generalization</a:t>
            </a:r>
            <a:endParaRPr lang="en-US" dirty="0"/>
          </a:p>
        </p:txBody>
      </p:sp>
      <p:sp>
        <p:nvSpPr>
          <p:cNvPr id="3" name="Content Placeholder 2"/>
          <p:cNvSpPr>
            <a:spLocks noGrp="1"/>
          </p:cNvSpPr>
          <p:nvPr>
            <p:ph idx="1"/>
          </p:nvPr>
        </p:nvSpPr>
        <p:spPr/>
        <p:txBody>
          <a:bodyPr/>
          <a:lstStyle/>
          <a:p>
            <a:r>
              <a:rPr lang="en-US" dirty="0"/>
              <a:t>superclass-subclass </a:t>
            </a:r>
            <a:r>
              <a:rPr lang="en-US" dirty="0" smtClean="0"/>
              <a:t>relationship</a:t>
            </a:r>
          </a:p>
          <a:p>
            <a:r>
              <a:rPr lang="en-US" b="1" u="sng" dirty="0" smtClean="0"/>
              <a:t>Specialization</a:t>
            </a:r>
            <a:r>
              <a:rPr lang="en-US" dirty="0"/>
              <a:t>: a means of identifying </a:t>
            </a:r>
            <a:r>
              <a:rPr lang="en-US" dirty="0" smtClean="0"/>
              <a:t>sub-groups within </a:t>
            </a:r>
            <a:r>
              <a:rPr lang="en-US" dirty="0"/>
              <a:t>an entity set which have attributes </a:t>
            </a:r>
            <a:r>
              <a:rPr lang="en-US" dirty="0" smtClean="0"/>
              <a:t>which are </a:t>
            </a:r>
            <a:r>
              <a:rPr lang="en-US" dirty="0"/>
              <a:t>not shared by all the entities (top-down)</a:t>
            </a:r>
          </a:p>
          <a:p>
            <a:r>
              <a:rPr lang="en-US" b="1" u="sng" dirty="0" smtClean="0"/>
              <a:t>Generalization</a:t>
            </a:r>
            <a:r>
              <a:rPr lang="en-US" dirty="0"/>
              <a:t>: Multiple entity sets </a:t>
            </a:r>
            <a:r>
              <a:rPr lang="en-US" dirty="0" smtClean="0"/>
              <a:t>are synthesized </a:t>
            </a:r>
            <a:r>
              <a:rPr lang="en-US" dirty="0"/>
              <a:t>into a higher level entity set based </a:t>
            </a:r>
            <a:r>
              <a:rPr lang="en-US" dirty="0" smtClean="0"/>
              <a:t>on common </a:t>
            </a:r>
            <a:r>
              <a:rPr lang="en-US" dirty="0"/>
              <a:t>features (bottom-up</a:t>
            </a:r>
            <a:r>
              <a:rPr lang="en-US" dirty="0" smtClean="0"/>
              <a:t>)</a:t>
            </a:r>
          </a:p>
          <a:p>
            <a:r>
              <a:rPr lang="en-US" dirty="0"/>
              <a:t>E-R Symbol:</a:t>
            </a:r>
          </a:p>
        </p:txBody>
      </p:sp>
      <p:sp>
        <p:nvSpPr>
          <p:cNvPr id="4" name="Isosceles Triangle 3"/>
          <p:cNvSpPr/>
          <p:nvPr/>
        </p:nvSpPr>
        <p:spPr>
          <a:xfrm rot="10800000">
            <a:off x="4023360" y="5242560"/>
            <a:ext cx="1066800" cy="97536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5" name="TextBox 4"/>
          <p:cNvSpPr txBox="1"/>
          <p:nvPr/>
        </p:nvSpPr>
        <p:spPr>
          <a:xfrm>
            <a:off x="4267577" y="5268575"/>
            <a:ext cx="681597"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ISA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37182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Specialization </a:t>
            </a:r>
            <a:endParaRPr lang="en-US" dirty="0"/>
          </a:p>
        </p:txBody>
      </p:sp>
      <p:pic>
        <p:nvPicPr>
          <p:cNvPr id="4" name="Picture 3"/>
          <p:cNvPicPr>
            <a:picLocks noChangeAspect="1"/>
          </p:cNvPicPr>
          <p:nvPr/>
        </p:nvPicPr>
        <p:blipFill>
          <a:blip r:embed="rId2">
            <a:lum bright="-20000" contrast="40000"/>
          </a:blip>
          <a:stretch>
            <a:fillRect/>
          </a:stretch>
        </p:blipFill>
        <p:spPr>
          <a:xfrm>
            <a:off x="628650" y="1973026"/>
            <a:ext cx="7672481" cy="4496907"/>
          </a:xfrm>
          <a:prstGeom prst="rect">
            <a:avLst/>
          </a:prstGeom>
        </p:spPr>
      </p:pic>
    </p:spTree>
    <p:extLst>
      <p:ext uri="{BB962C8B-B14F-4D97-AF65-F5344CB8AC3E}">
        <p14:creationId xmlns:p14="http://schemas.microsoft.com/office/powerpoint/2010/main" val="9302147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pic>
        <p:nvPicPr>
          <p:cNvPr id="4" name="Picture 3"/>
          <p:cNvPicPr>
            <a:picLocks noChangeAspect="1"/>
          </p:cNvPicPr>
          <p:nvPr/>
        </p:nvPicPr>
        <p:blipFill rotWithShape="1">
          <a:blip r:embed="rId2">
            <a:lum bright="-20000" contrast="40000"/>
          </a:blip>
          <a:srcRect t="1311"/>
          <a:stretch/>
        </p:blipFill>
        <p:spPr>
          <a:xfrm>
            <a:off x="776438" y="1752600"/>
            <a:ext cx="7316803" cy="4663652"/>
          </a:xfrm>
          <a:prstGeom prst="rect">
            <a:avLst/>
          </a:prstGeom>
        </p:spPr>
      </p:pic>
    </p:spTree>
    <p:extLst>
      <p:ext uri="{BB962C8B-B14F-4D97-AF65-F5344CB8AC3E}">
        <p14:creationId xmlns:p14="http://schemas.microsoft.com/office/powerpoint/2010/main" val="39027819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normAutofit/>
          </a:bodyPr>
          <a:lstStyle/>
          <a:p>
            <a:r>
              <a:rPr lang="en-US" dirty="0"/>
              <a:t>A lower-level entity set </a:t>
            </a:r>
            <a:r>
              <a:rPr lang="en-US" b="1" dirty="0"/>
              <a:t>inherits </a:t>
            </a:r>
            <a:r>
              <a:rPr lang="en-US" dirty="0"/>
              <a:t>all </a:t>
            </a:r>
            <a:r>
              <a:rPr lang="en-US" dirty="0" smtClean="0"/>
              <a:t>the </a:t>
            </a:r>
            <a:r>
              <a:rPr lang="en-US" b="1" dirty="0" smtClean="0"/>
              <a:t>attributes </a:t>
            </a:r>
            <a:r>
              <a:rPr lang="en-US" dirty="0"/>
              <a:t>of the higher level entity sets</a:t>
            </a:r>
          </a:p>
          <a:p>
            <a:r>
              <a:rPr lang="en-US" dirty="0" smtClean="0"/>
              <a:t>A </a:t>
            </a:r>
            <a:r>
              <a:rPr lang="en-US" dirty="0"/>
              <a:t>subclass (lower level entity) also </a:t>
            </a:r>
            <a:r>
              <a:rPr lang="en-US" b="1" dirty="0" smtClean="0"/>
              <a:t>inherits participation </a:t>
            </a:r>
            <a:r>
              <a:rPr lang="en-US" b="1" dirty="0"/>
              <a:t>in the relationship </a:t>
            </a:r>
            <a:r>
              <a:rPr lang="en-US" dirty="0"/>
              <a:t>sets </a:t>
            </a:r>
            <a:r>
              <a:rPr lang="en-US" dirty="0" smtClean="0"/>
              <a:t>in which </a:t>
            </a:r>
            <a:r>
              <a:rPr lang="en-US" dirty="0"/>
              <a:t>its superclass (higher-level </a:t>
            </a:r>
            <a:r>
              <a:rPr lang="en-US" dirty="0" smtClean="0"/>
              <a:t>entity) participates</a:t>
            </a:r>
            <a:r>
              <a:rPr lang="en-US" dirty="0"/>
              <a:t>.</a:t>
            </a:r>
          </a:p>
          <a:p>
            <a:r>
              <a:rPr lang="en-US" dirty="0" smtClean="0"/>
              <a:t>The </a:t>
            </a:r>
            <a:r>
              <a:rPr lang="en-US" dirty="0"/>
              <a:t>outcome of specialization </a:t>
            </a:r>
            <a:r>
              <a:rPr lang="en-US" dirty="0" smtClean="0"/>
              <a:t>and generalization </a:t>
            </a:r>
            <a:r>
              <a:rPr lang="en-US" dirty="0"/>
              <a:t>is the same: hierarchy </a:t>
            </a:r>
            <a:r>
              <a:rPr lang="en-US" dirty="0" smtClean="0"/>
              <a:t>of entity </a:t>
            </a:r>
            <a:r>
              <a:rPr lang="en-US" dirty="0"/>
              <a:t>sets.</a:t>
            </a:r>
          </a:p>
        </p:txBody>
      </p:sp>
    </p:spTree>
    <p:extLst>
      <p:ext uri="{BB962C8B-B14F-4D97-AF65-F5344CB8AC3E}">
        <p14:creationId xmlns:p14="http://schemas.microsoft.com/office/powerpoint/2010/main" val="156439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5C98920-A971-4E97-BC08-F9F0348E1D69}" type="slidenum">
              <a:rPr lang="en-US">
                <a:solidFill>
                  <a:schemeClr val="bg1"/>
                </a:solidFill>
              </a:rPr>
              <a:pPr/>
              <a:t>8</a:t>
            </a:fld>
            <a:endParaRPr lang="en-US">
              <a:solidFill>
                <a:schemeClr val="bg1"/>
              </a:solidFill>
            </a:endParaRPr>
          </a:p>
        </p:txBody>
      </p:sp>
      <p:sp>
        <p:nvSpPr>
          <p:cNvPr id="32771" name="Rectangle 2"/>
          <p:cNvSpPr>
            <a:spLocks noGrp="1" noChangeArrowheads="1"/>
          </p:cNvSpPr>
          <p:nvPr>
            <p:ph type="title" idx="4294967295"/>
          </p:nvPr>
        </p:nvSpPr>
        <p:spPr>
          <a:xfrm>
            <a:off x="228600" y="277813"/>
            <a:ext cx="8305800" cy="560387"/>
          </a:xfrm>
        </p:spPr>
        <p:txBody>
          <a:bodyPr lIns="0">
            <a:normAutofit fontScale="90000"/>
          </a:bodyPr>
          <a:lstStyle/>
          <a:p>
            <a:pPr eaLnBrk="1" hangingPunct="1"/>
            <a:r>
              <a:rPr lang="en-US" smtClean="0"/>
              <a:t>Entity Types</a:t>
            </a:r>
          </a:p>
        </p:txBody>
      </p:sp>
      <p:sp>
        <p:nvSpPr>
          <p:cNvPr id="114691" name="Rectangle 3"/>
          <p:cNvSpPr>
            <a:spLocks noGrp="1" noChangeArrowheads="1"/>
          </p:cNvSpPr>
          <p:nvPr>
            <p:ph type="body" idx="4294967295"/>
          </p:nvPr>
        </p:nvSpPr>
        <p:spPr>
          <a:xfrm>
            <a:off x="152400" y="1282700"/>
            <a:ext cx="8229600" cy="4270375"/>
          </a:xfrm>
        </p:spPr>
        <p:txBody>
          <a:bodyPr lIns="0" tIns="0">
            <a:normAutofit/>
          </a:bodyPr>
          <a:lstStyle/>
          <a:p>
            <a:pPr eaLnBrk="1" hangingPunct="1">
              <a:lnSpc>
                <a:spcPct val="150000"/>
              </a:lnSpc>
            </a:pPr>
            <a:r>
              <a:rPr lang="en-US" sz="3200" b="1" dirty="0" smtClean="0">
                <a:latin typeface="Comic Sans MS" panose="030F0702030302020204" pitchFamily="66" charset="0"/>
              </a:rPr>
              <a:t>Regular Entity </a:t>
            </a:r>
            <a:r>
              <a:rPr lang="en-US" sz="3200" dirty="0" smtClean="0">
                <a:latin typeface="Comic Sans MS" panose="030F0702030302020204" pitchFamily="66" charset="0"/>
              </a:rPr>
              <a:t>: </a:t>
            </a:r>
            <a:r>
              <a:rPr lang="en-US" sz="2000" dirty="0" smtClean="0">
                <a:latin typeface="Comic Sans MS" panose="030F0702030302020204" pitchFamily="66" charset="0"/>
              </a:rPr>
              <a:t>Entity that has its own key attribute (s). </a:t>
            </a:r>
            <a:r>
              <a:rPr lang="en-US" sz="2000" dirty="0" smtClean="0">
                <a:latin typeface="Comic Sans MS" panose="030F0702030302020204" pitchFamily="66" charset="0"/>
              </a:rPr>
              <a:t>Strong </a:t>
            </a:r>
            <a:r>
              <a:rPr lang="en-US" sz="2000" dirty="0" smtClean="0">
                <a:latin typeface="Comic Sans MS" panose="030F0702030302020204" pitchFamily="66" charset="0"/>
              </a:rPr>
              <a:t>entity</a:t>
            </a:r>
          </a:p>
          <a:p>
            <a:pPr eaLnBrk="1" hangingPunct="1">
              <a:lnSpc>
                <a:spcPct val="90000"/>
              </a:lnSpc>
              <a:buFont typeface="Wingdings" panose="05000000000000000000" pitchFamily="2" charset="2"/>
              <a:buNone/>
            </a:pPr>
            <a:endParaRPr lang="en-US" sz="2000" dirty="0" smtClean="0">
              <a:latin typeface="Comic Sans MS" panose="030F0702030302020204" pitchFamily="66" charset="0"/>
            </a:endParaRPr>
          </a:p>
          <a:p>
            <a:pPr eaLnBrk="1" hangingPunct="1">
              <a:lnSpc>
                <a:spcPct val="90000"/>
              </a:lnSpc>
              <a:buFont typeface="Wingdings" panose="05000000000000000000" pitchFamily="2" charset="2"/>
              <a:buNone/>
            </a:pPr>
            <a:r>
              <a:rPr lang="en-US" sz="2000" dirty="0" smtClean="0">
                <a:latin typeface="Comic Sans MS" panose="030F0702030302020204" pitchFamily="66" charset="0"/>
              </a:rPr>
              <a:t>	E.g.:  Employee, student ,customer, policy holder etc.</a:t>
            </a:r>
          </a:p>
          <a:p>
            <a:pPr eaLnBrk="1" hangingPunct="1">
              <a:lnSpc>
                <a:spcPct val="90000"/>
              </a:lnSpc>
            </a:pPr>
            <a:endParaRPr lang="en-US" sz="2000" dirty="0" smtClean="0">
              <a:latin typeface="Comic Sans MS" panose="030F0702030302020204" pitchFamily="66" charset="0"/>
            </a:endParaRPr>
          </a:p>
          <a:p>
            <a:pPr eaLnBrk="1" hangingPunct="1">
              <a:lnSpc>
                <a:spcPct val="90000"/>
              </a:lnSpc>
            </a:pPr>
            <a:r>
              <a:rPr lang="en-US" sz="3200" b="1" dirty="0" smtClean="0">
                <a:latin typeface="Comic Sans MS" panose="030F0702030302020204" pitchFamily="66" charset="0"/>
              </a:rPr>
              <a:t>Weak entity</a:t>
            </a:r>
            <a:r>
              <a:rPr lang="en-US" sz="3200" dirty="0" smtClean="0">
                <a:latin typeface="Comic Sans MS" panose="030F0702030302020204" pitchFamily="66" charset="0"/>
              </a:rPr>
              <a:t>:</a:t>
            </a:r>
            <a:r>
              <a:rPr lang="en-US" sz="2000" dirty="0" smtClean="0">
                <a:latin typeface="Comic Sans MS" panose="030F0702030302020204" pitchFamily="66" charset="0"/>
              </a:rPr>
              <a:t> Entity that depends on other entity for its existence and doesn’t have key attribute (s) of its own</a:t>
            </a:r>
          </a:p>
          <a:p>
            <a:pPr eaLnBrk="1" hangingPunct="1">
              <a:lnSpc>
                <a:spcPct val="90000"/>
              </a:lnSpc>
              <a:buFont typeface="Wingdings" panose="05000000000000000000" pitchFamily="2" charset="2"/>
              <a:buNone/>
            </a:pPr>
            <a:r>
              <a:rPr lang="en-US" sz="2000" dirty="0" smtClean="0">
                <a:latin typeface="Comic Sans MS" panose="030F0702030302020204" pitchFamily="66" charset="0"/>
              </a:rPr>
              <a:t>	</a:t>
            </a:r>
          </a:p>
          <a:p>
            <a:pPr eaLnBrk="1" hangingPunct="1">
              <a:lnSpc>
                <a:spcPct val="90000"/>
              </a:lnSpc>
              <a:buFont typeface="Wingdings" panose="05000000000000000000" pitchFamily="2" charset="2"/>
              <a:buNone/>
            </a:pPr>
            <a:r>
              <a:rPr lang="en-US" sz="2000" dirty="0" smtClean="0">
                <a:latin typeface="Comic Sans MS" panose="030F0702030302020204" pitchFamily="66" charset="0"/>
              </a:rPr>
              <a:t>	E.g. : </a:t>
            </a:r>
            <a:r>
              <a:rPr lang="en-US" sz="2000" dirty="0" smtClean="0">
                <a:latin typeface="Comic Sans MS" panose="030F0702030302020204" pitchFamily="66" charset="0"/>
              </a:rPr>
              <a:t>Kids of </a:t>
            </a:r>
            <a:r>
              <a:rPr lang="en-US" sz="2000" dirty="0" smtClean="0">
                <a:latin typeface="Comic Sans MS" panose="030F0702030302020204" pitchFamily="66" charset="0"/>
              </a:rPr>
              <a:t>employee</a:t>
            </a:r>
          </a:p>
        </p:txBody>
      </p:sp>
    </p:spTree>
    <p:extLst>
      <p:ext uri="{BB962C8B-B14F-4D97-AF65-F5344CB8AC3E}">
        <p14:creationId xmlns:p14="http://schemas.microsoft.com/office/powerpoint/2010/main" val="1214829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p:cTn id="7" dur="1000" fill="hold"/>
                                        <p:tgtEl>
                                          <p:spTgt spid="114691">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1469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4691">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14691">
                                            <p:txEl>
                                              <p:pRg st="2" end="2"/>
                                            </p:txEl>
                                          </p:spTgt>
                                        </p:tgtEl>
                                        <p:attrNameLst>
                                          <p:attrName>style.visibility</p:attrName>
                                        </p:attrNameLst>
                                      </p:cBhvr>
                                      <p:to>
                                        <p:strVal val="visible"/>
                                      </p:to>
                                    </p:set>
                                    <p:anim calcmode="lin" valueType="num">
                                      <p:cBhvr>
                                        <p:cTn id="14" dur="1000" fill="hold"/>
                                        <p:tgtEl>
                                          <p:spTgt spid="114691">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1469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1469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14691">
                                            <p:txEl>
                                              <p:pRg st="4" end="4"/>
                                            </p:txEl>
                                          </p:spTgt>
                                        </p:tgtEl>
                                        <p:attrNameLst>
                                          <p:attrName>style.visibility</p:attrName>
                                        </p:attrNameLst>
                                      </p:cBhvr>
                                      <p:to>
                                        <p:strVal val="visible"/>
                                      </p:to>
                                    </p:set>
                                    <p:anim calcmode="lin" valueType="num">
                                      <p:cBhvr>
                                        <p:cTn id="21" dur="1000" fill="hold"/>
                                        <p:tgtEl>
                                          <p:spTgt spid="114691">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11469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1469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14691">
                                            <p:txEl>
                                              <p:pRg st="6" end="6"/>
                                            </p:txEl>
                                          </p:spTgt>
                                        </p:tgtEl>
                                        <p:attrNameLst>
                                          <p:attrName>style.visibility</p:attrName>
                                        </p:attrNameLst>
                                      </p:cBhvr>
                                      <p:to>
                                        <p:strVal val="visible"/>
                                      </p:to>
                                    </p:set>
                                    <p:anim calcmode="lin" valueType="num">
                                      <p:cBhvr>
                                        <p:cTn id="28" dur="1000" fill="hold"/>
                                        <p:tgtEl>
                                          <p:spTgt spid="114691">
                                            <p:txEl>
                                              <p:pRg st="6" end="6"/>
                                            </p:txEl>
                                          </p:spTgt>
                                        </p:tgtEl>
                                        <p:attrNameLst>
                                          <p:attrName>ppt_x</p:attrName>
                                        </p:attrNameLst>
                                      </p:cBhvr>
                                      <p:tavLst>
                                        <p:tav tm="0">
                                          <p:val>
                                            <p:strVal val="#ppt_x-.2"/>
                                          </p:val>
                                        </p:tav>
                                        <p:tav tm="100000">
                                          <p:val>
                                            <p:strVal val="#ppt_x"/>
                                          </p:val>
                                        </p:tav>
                                      </p:tavLst>
                                    </p:anim>
                                    <p:anim calcmode="lin" valueType="num">
                                      <p:cBhvr>
                                        <p:cTn id="29" dur="1000" fill="hold"/>
                                        <p:tgtEl>
                                          <p:spTgt spid="114691">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146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1A36E08-1C55-48DF-A9C6-09C24E33B4E8}" type="slidenum">
              <a:rPr lang="en-US">
                <a:solidFill>
                  <a:schemeClr val="bg1"/>
                </a:solidFill>
              </a:rPr>
              <a:pPr/>
              <a:t>9</a:t>
            </a:fld>
            <a:endParaRPr lang="en-US">
              <a:solidFill>
                <a:schemeClr val="bg1"/>
              </a:solidFill>
            </a:endParaRPr>
          </a:p>
        </p:txBody>
      </p:sp>
      <p:sp>
        <p:nvSpPr>
          <p:cNvPr id="33795" name="Rectangle 2"/>
          <p:cNvSpPr>
            <a:spLocks noGrp="1" noChangeArrowheads="1"/>
          </p:cNvSpPr>
          <p:nvPr>
            <p:ph type="title" idx="4294967295"/>
          </p:nvPr>
        </p:nvSpPr>
        <p:spPr>
          <a:xfrm>
            <a:off x="628650" y="197486"/>
            <a:ext cx="7886700" cy="1325563"/>
          </a:xfrm>
        </p:spPr>
        <p:txBody>
          <a:bodyPr lIns="0"/>
          <a:lstStyle/>
          <a:p>
            <a:pPr eaLnBrk="1" hangingPunct="1"/>
            <a:r>
              <a:rPr lang="en-US" dirty="0" smtClean="0"/>
              <a:t>Attributes</a:t>
            </a:r>
          </a:p>
        </p:txBody>
      </p:sp>
      <p:sp>
        <p:nvSpPr>
          <p:cNvPr id="33796" name="Rectangle 3"/>
          <p:cNvSpPr>
            <a:spLocks noGrp="1" noChangeArrowheads="1"/>
          </p:cNvSpPr>
          <p:nvPr>
            <p:ph type="body" idx="4294967295"/>
          </p:nvPr>
        </p:nvSpPr>
        <p:spPr>
          <a:xfrm>
            <a:off x="373117" y="1305910"/>
            <a:ext cx="8229600" cy="4881563"/>
          </a:xfrm>
        </p:spPr>
        <p:txBody>
          <a:bodyPr lIns="0" tIns="0">
            <a:normAutofit lnSpcReduction="10000"/>
          </a:bodyPr>
          <a:lstStyle/>
          <a:p>
            <a:pPr eaLnBrk="1" hangingPunct="1"/>
            <a:r>
              <a:rPr lang="en-US" dirty="0" smtClean="0"/>
              <a:t>The set of possible values for an attribute is called the </a:t>
            </a:r>
            <a:r>
              <a:rPr lang="en-US" sz="2400" b="1" dirty="0" smtClean="0"/>
              <a:t>domain</a:t>
            </a:r>
            <a:r>
              <a:rPr lang="en-US" dirty="0" smtClean="0"/>
              <a:t> of the attribute</a:t>
            </a:r>
          </a:p>
          <a:p>
            <a:pPr eaLnBrk="1" hangingPunct="1">
              <a:buFont typeface="Wingdings" panose="05000000000000000000" pitchFamily="2" charset="2"/>
              <a:buNone/>
            </a:pPr>
            <a:r>
              <a:rPr lang="en-US" dirty="0" smtClean="0"/>
              <a:t>	Example: </a:t>
            </a:r>
          </a:p>
          <a:p>
            <a:pPr marL="669925" lvl="1" indent="-325438" eaLnBrk="1" hangingPunct="1"/>
            <a:r>
              <a:rPr lang="en-US" dirty="0" smtClean="0"/>
              <a:t>The domain of attribute </a:t>
            </a:r>
            <a:r>
              <a:rPr lang="en-US" b="1" i="1" dirty="0" smtClean="0"/>
              <a:t>marital status</a:t>
            </a:r>
            <a:r>
              <a:rPr lang="en-US" dirty="0" smtClean="0"/>
              <a:t> is having four values: single, married, divorced or widowed.</a:t>
            </a:r>
          </a:p>
          <a:p>
            <a:pPr marL="669925" lvl="1" indent="-325438" eaLnBrk="1" hangingPunct="1"/>
            <a:endParaRPr lang="en-US" dirty="0" smtClean="0"/>
          </a:p>
          <a:p>
            <a:pPr marL="669925" lvl="1" indent="-325438" eaLnBrk="1" hangingPunct="1"/>
            <a:r>
              <a:rPr lang="en-US" dirty="0" smtClean="0"/>
              <a:t>The domain of the attribute month is having twelve values ranging from January to December.</a:t>
            </a:r>
          </a:p>
          <a:p>
            <a:pPr marL="669925" lvl="1" indent="-325438" eaLnBrk="1" hangingPunct="1"/>
            <a:endParaRPr lang="en-US" dirty="0" smtClean="0"/>
          </a:p>
          <a:p>
            <a:pPr eaLnBrk="1" hangingPunct="1"/>
            <a:r>
              <a:rPr lang="en-US" b="1" dirty="0" smtClean="0"/>
              <a:t>Key attribute</a:t>
            </a:r>
            <a:r>
              <a:rPr lang="en-US" i="1" dirty="0" smtClean="0"/>
              <a:t>: </a:t>
            </a:r>
            <a:r>
              <a:rPr lang="en-US" dirty="0" smtClean="0"/>
              <a:t>The attribute (or combination of attributes) that is unique for every entity instance</a:t>
            </a:r>
          </a:p>
          <a:p>
            <a:pPr marL="669925" lvl="1" indent="-325438" eaLnBrk="1" hangingPunct="1"/>
            <a:r>
              <a:rPr lang="en-US" dirty="0" smtClean="0"/>
              <a:t>E.g.: the account number of an account, the employee id of an employee etc.</a:t>
            </a:r>
          </a:p>
          <a:p>
            <a:pPr eaLnBrk="1" hangingPunct="1">
              <a:buFont typeface="Wingdings" panose="05000000000000000000" pitchFamily="2" charset="2"/>
              <a:buNone/>
            </a:pPr>
            <a:endParaRPr lang="en-US" b="1" i="1" dirty="0" smtClean="0"/>
          </a:p>
        </p:txBody>
      </p:sp>
    </p:spTree>
    <p:extLst>
      <p:ext uri="{BB962C8B-B14F-4D97-AF65-F5344CB8AC3E}">
        <p14:creationId xmlns:p14="http://schemas.microsoft.com/office/powerpoint/2010/main" val="2080105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2596</Words>
  <Application>Microsoft Office PowerPoint</Application>
  <PresentationFormat>On-screen Show (4:3)</PresentationFormat>
  <Paragraphs>537</Paragraphs>
  <Slides>74</Slides>
  <Notes>33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76" baseType="lpstr">
      <vt:lpstr>Office Theme</vt:lpstr>
      <vt:lpstr>Bitmap Image</vt:lpstr>
      <vt:lpstr>Unit 2</vt:lpstr>
      <vt:lpstr>Database Design Techniques</vt:lpstr>
      <vt:lpstr>ER Modeling Top down Approach</vt:lpstr>
      <vt:lpstr>ER modeling</vt:lpstr>
      <vt:lpstr>PowerPoint Presentation</vt:lpstr>
      <vt:lpstr>An Example</vt:lpstr>
      <vt:lpstr>Entities</vt:lpstr>
      <vt:lpstr>Entity Types</vt:lpstr>
      <vt:lpstr>Attributes</vt:lpstr>
      <vt:lpstr>Attribute Type</vt:lpstr>
      <vt:lpstr>Degree of a Relationship</vt:lpstr>
      <vt:lpstr>Cardinality Ratios</vt:lpstr>
      <vt:lpstr>Cardinality</vt:lpstr>
      <vt:lpstr>PowerPoint Presentation</vt:lpstr>
      <vt:lpstr>PowerPoint Presentation</vt:lpstr>
      <vt:lpstr>Participation constraints in DBMS</vt:lpstr>
      <vt:lpstr>Total participation constraint</vt:lpstr>
      <vt:lpstr>Example of total participation constraint </vt:lpstr>
      <vt:lpstr>Partial participation </vt:lpstr>
      <vt:lpstr>Example of partial participation </vt:lpstr>
      <vt:lpstr>PowerPoint Presentation</vt:lpstr>
      <vt:lpstr>Generalization</vt:lpstr>
      <vt:lpstr>Specialization</vt:lpstr>
      <vt:lpstr>Degree of Relationship</vt:lpstr>
      <vt:lpstr>Unary </vt:lpstr>
      <vt:lpstr>PowerPoint Presentation</vt:lpstr>
      <vt:lpstr>Ternary</vt:lpstr>
      <vt:lpstr>ER Modeling - Notations</vt:lpstr>
      <vt:lpstr>ER Modeling -Notations</vt:lpstr>
      <vt:lpstr>ER Modeling -Notations</vt:lpstr>
      <vt:lpstr>ER Modeling -Notations</vt:lpstr>
      <vt:lpstr>Composite attribute</vt:lpstr>
      <vt:lpstr>Unary Relationship</vt:lpstr>
      <vt:lpstr>Role names</vt:lpstr>
      <vt:lpstr>Binary Relationship</vt:lpstr>
      <vt:lpstr>Ternary Relationship</vt:lpstr>
      <vt:lpstr>Relationship participation</vt:lpstr>
      <vt:lpstr>PowerPoint Presentation</vt:lpstr>
      <vt:lpstr>Attributes of a Relationship</vt:lpstr>
      <vt:lpstr>Weak entity</vt:lpstr>
      <vt:lpstr> Case Study – ER Model For a college DB </vt:lpstr>
      <vt:lpstr>Steps in ER Modeling </vt:lpstr>
      <vt:lpstr>PowerPoint Presentation</vt:lpstr>
      <vt:lpstr> Steps in ER Modeling </vt:lpstr>
      <vt:lpstr>PowerPoint Presentation</vt:lpstr>
      <vt:lpstr>Entities</vt:lpstr>
      <vt:lpstr>PowerPoint Presentation</vt:lpstr>
      <vt:lpstr>PowerPoint Presentation</vt:lpstr>
      <vt:lpstr>PowerPoint Presentation</vt:lpstr>
      <vt:lpstr>PowerPoint Presentation</vt:lpstr>
      <vt:lpstr>PowerPoint Presentation</vt:lpstr>
      <vt:lpstr>Specialization</vt:lpstr>
      <vt:lpstr>PowerPoint Presentation</vt:lpstr>
      <vt:lpstr>Specification</vt:lpstr>
      <vt:lpstr>PowerPoint Presentation</vt:lpstr>
      <vt:lpstr>PowerPoint Presentation</vt:lpstr>
      <vt:lpstr>PowerPoint Presentation</vt:lpstr>
      <vt:lpstr>Design Considerations</vt:lpstr>
      <vt:lpstr>Notations</vt:lpstr>
      <vt:lpstr>Notations</vt:lpstr>
      <vt:lpstr>COMPANY ER Schema Diagram  using (min, max) notation</vt:lpstr>
      <vt:lpstr>Designing an ER Diagram</vt:lpstr>
      <vt:lpstr>University ER Diagram</vt:lpstr>
      <vt:lpstr>ER DIAGRAM FOR A BANK  DATABASE</vt:lpstr>
      <vt:lpstr>An ER diagram for an AIRLINE database schema.</vt:lpstr>
      <vt:lpstr>Enhanced ER Model</vt:lpstr>
      <vt:lpstr>Superclass/Subclass</vt:lpstr>
      <vt:lpstr>Superclass/Subclass</vt:lpstr>
      <vt:lpstr>Entity Type Inheritance </vt:lpstr>
      <vt:lpstr>EER Example</vt:lpstr>
      <vt:lpstr>Specialization &amp; Generalization</vt:lpstr>
      <vt:lpstr>Specialization </vt:lpstr>
      <vt:lpstr>Generalization</vt:lpstr>
      <vt:lpstr>Inheritance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Module 1</dc:title>
  <dc:creator>Pradhrahul</dc:creator>
  <cp:lastModifiedBy>acer</cp:lastModifiedBy>
  <cp:revision>38</cp:revision>
  <dcterms:created xsi:type="dcterms:W3CDTF">2014-01-16T10:39:39Z</dcterms:created>
  <dcterms:modified xsi:type="dcterms:W3CDTF">2022-09-13T12:33:04Z</dcterms:modified>
</cp:coreProperties>
</file>