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8/18/2020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8/18/2020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99DD-3447-4216-A4DD-146789051D15}"/>
              </a:ext>
            </a:extLst>
          </p:cNvPr>
          <p:cNvSpPr>
            <a:spLocks noGrp="1"/>
          </p:cNvSpPr>
          <p:nvPr>
            <p:ph type="ctrTitle"/>
          </p:nvPr>
        </p:nvSpPr>
        <p:spPr/>
        <p:txBody>
          <a:bodyPr/>
          <a:lstStyle/>
          <a:p>
            <a:r>
              <a:rPr lang="en-US" dirty="0"/>
              <a:t>Query processing</a:t>
            </a:r>
          </a:p>
        </p:txBody>
      </p:sp>
      <p:sp>
        <p:nvSpPr>
          <p:cNvPr id="3" name="Subtitle 2">
            <a:extLst>
              <a:ext uri="{FF2B5EF4-FFF2-40B4-BE49-F238E27FC236}">
                <a16:creationId xmlns:a16="http://schemas.microsoft.com/office/drawing/2014/main" id="{88871176-F72A-4A71-BFCD-E90567560A45}"/>
              </a:ext>
            </a:extLst>
          </p:cNvPr>
          <p:cNvSpPr>
            <a:spLocks noGrp="1"/>
          </p:cNvSpPr>
          <p:nvPr>
            <p:ph type="subTitle" idx="1"/>
          </p:nvPr>
        </p:nvSpPr>
        <p:spPr/>
        <p:txBody>
          <a:bodyPr/>
          <a:lstStyle/>
          <a:p>
            <a:r>
              <a:rPr lang="en-US" dirty="0"/>
              <a:t>By: parul madan(ap)</a:t>
            </a:r>
          </a:p>
          <a:p>
            <a:r>
              <a:rPr lang="en-US" dirty="0"/>
              <a:t>Cse (geu)</a:t>
            </a:r>
          </a:p>
        </p:txBody>
      </p:sp>
    </p:spTree>
    <p:extLst>
      <p:ext uri="{BB962C8B-B14F-4D97-AF65-F5344CB8AC3E}">
        <p14:creationId xmlns:p14="http://schemas.microsoft.com/office/powerpoint/2010/main" val="2235713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2DB2-DBD8-4A13-A808-60458CDFFB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087FA3-C888-4815-B3FD-4641A55038FF}"/>
              </a:ext>
            </a:extLst>
          </p:cNvPr>
          <p:cNvSpPr>
            <a:spLocks noGrp="1"/>
          </p:cNvSpPr>
          <p:nvPr>
            <p:ph idx="1"/>
          </p:nvPr>
        </p:nvSpPr>
        <p:spPr/>
        <p:txBody>
          <a:bodyPr/>
          <a:lstStyle/>
          <a:p>
            <a:r>
              <a:rPr lang="en-US" b="1" dirty="0"/>
              <a:t>Step-3:</a:t>
            </a:r>
            <a:br>
              <a:rPr lang="en-US" dirty="0"/>
            </a:br>
            <a:r>
              <a:rPr lang="en-US" b="1" dirty="0"/>
              <a:t>Execution Engine:</a:t>
            </a:r>
            <a:r>
              <a:rPr lang="en-US" dirty="0"/>
              <a:t> Finally runs the query and display the required result.</a:t>
            </a:r>
          </a:p>
        </p:txBody>
      </p:sp>
    </p:spTree>
    <p:extLst>
      <p:ext uri="{BB962C8B-B14F-4D97-AF65-F5344CB8AC3E}">
        <p14:creationId xmlns:p14="http://schemas.microsoft.com/office/powerpoint/2010/main" val="138259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CA5840B-1C60-47A7-9957-6B4AF054357F}"/>
              </a:ext>
            </a:extLst>
          </p:cNvPr>
          <p:cNvPicPr>
            <a:picLocks noChangeAspect="1"/>
          </p:cNvPicPr>
          <p:nvPr/>
        </p:nvPicPr>
        <p:blipFill>
          <a:blip r:embed="rId2"/>
          <a:stretch>
            <a:fillRect/>
          </a:stretch>
        </p:blipFill>
        <p:spPr>
          <a:xfrm>
            <a:off x="809920" y="1128098"/>
            <a:ext cx="10598309" cy="4598011"/>
          </a:xfrm>
          <a:prstGeom prst="rect">
            <a:avLst/>
          </a:prstGeom>
        </p:spPr>
      </p:pic>
      <p:sp>
        <p:nvSpPr>
          <p:cNvPr id="11" name="Rectangle 10">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32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8867-2798-49F6-A2D9-7441299D8D47}"/>
              </a:ext>
            </a:extLst>
          </p:cNvPr>
          <p:cNvSpPr>
            <a:spLocks noGrp="1"/>
          </p:cNvSpPr>
          <p:nvPr>
            <p:ph type="title"/>
          </p:nvPr>
        </p:nvSpPr>
        <p:spPr/>
        <p:txBody>
          <a:bodyPr/>
          <a:lstStyle/>
          <a:p>
            <a:r>
              <a:rPr lang="en-US" dirty="0"/>
              <a:t>HOW TO CHECK EXECUTION PLAN IN QRACLE</a:t>
            </a:r>
          </a:p>
        </p:txBody>
      </p:sp>
      <p:sp>
        <p:nvSpPr>
          <p:cNvPr id="3" name="Content Placeholder 2">
            <a:extLst>
              <a:ext uri="{FF2B5EF4-FFF2-40B4-BE49-F238E27FC236}">
                <a16:creationId xmlns:a16="http://schemas.microsoft.com/office/drawing/2014/main" id="{C36B452B-82E1-4511-B351-C38488EEABAA}"/>
              </a:ext>
            </a:extLst>
          </p:cNvPr>
          <p:cNvSpPr>
            <a:spLocks noGrp="1"/>
          </p:cNvSpPr>
          <p:nvPr>
            <p:ph idx="1"/>
          </p:nvPr>
        </p:nvSpPr>
        <p:spPr>
          <a:xfrm>
            <a:off x="1451579" y="2030247"/>
            <a:ext cx="9603275" cy="3450613"/>
          </a:xfrm>
        </p:spPr>
        <p:txBody>
          <a:bodyPr/>
          <a:lstStyle/>
          <a:p>
            <a:r>
              <a:rPr lang="en-US" dirty="0"/>
              <a:t>STEP-1</a:t>
            </a:r>
          </a:p>
          <a:p>
            <a:pPr marL="0" indent="0">
              <a:buNone/>
            </a:pPr>
            <a:r>
              <a:rPr lang="en-US" dirty="0">
                <a:solidFill>
                  <a:srgbClr val="FF0000"/>
                </a:solidFill>
              </a:rPr>
              <a:t>    EXPLAIN PLAN FOR</a:t>
            </a:r>
          </a:p>
          <a:p>
            <a:pPr marL="0" indent="0">
              <a:buNone/>
            </a:pPr>
            <a:r>
              <a:rPr lang="en-US" dirty="0">
                <a:solidFill>
                  <a:srgbClr val="FF0000"/>
                </a:solidFill>
              </a:rPr>
              <a:t>     SELECT *</a:t>
            </a:r>
          </a:p>
          <a:p>
            <a:pPr marL="0" indent="0">
              <a:buNone/>
            </a:pPr>
            <a:r>
              <a:rPr lang="en-US" dirty="0">
                <a:solidFill>
                  <a:srgbClr val="FF0000"/>
                </a:solidFill>
              </a:rPr>
              <a:t>     FROM EMP_PARUL</a:t>
            </a:r>
          </a:p>
          <a:p>
            <a:pPr marL="0" indent="0">
              <a:buNone/>
            </a:pPr>
            <a:r>
              <a:rPr lang="en-US" dirty="0">
                <a:solidFill>
                  <a:srgbClr val="FF0000"/>
                </a:solidFill>
              </a:rPr>
              <a:t>      WHERE DEPARTMENT_ID=90</a:t>
            </a:r>
          </a:p>
          <a:p>
            <a:r>
              <a:rPr lang="en-US" dirty="0"/>
              <a:t>STEP-2</a:t>
            </a:r>
          </a:p>
          <a:p>
            <a:pPr marL="0" indent="0">
              <a:buNone/>
            </a:pPr>
            <a:r>
              <a:rPr lang="en-US" dirty="0">
                <a:solidFill>
                  <a:srgbClr val="FF0000"/>
                </a:solidFill>
              </a:rPr>
              <a:t>    SELECT plan_table_output FROM TABLE(DBMS_XPLAN.DISPLAY())</a:t>
            </a:r>
          </a:p>
          <a:p>
            <a:endParaRPr lang="en-US" dirty="0">
              <a:solidFill>
                <a:srgbClr val="FF0000"/>
              </a:solidFill>
            </a:endParaRPr>
          </a:p>
          <a:p>
            <a:endParaRPr lang="en-US" dirty="0"/>
          </a:p>
        </p:txBody>
      </p:sp>
    </p:spTree>
    <p:extLst>
      <p:ext uri="{BB962C8B-B14F-4D97-AF65-F5344CB8AC3E}">
        <p14:creationId xmlns:p14="http://schemas.microsoft.com/office/powerpoint/2010/main" val="177849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157236D-B26E-4DD4-8C37-76E6C0CE5343}"/>
              </a:ext>
            </a:extLst>
          </p:cNvPr>
          <p:cNvPicPr>
            <a:picLocks noChangeAspect="1"/>
          </p:cNvPicPr>
          <p:nvPr/>
        </p:nvPicPr>
        <p:blipFill>
          <a:blip r:embed="rId2"/>
          <a:stretch>
            <a:fillRect/>
          </a:stretch>
        </p:blipFill>
        <p:spPr>
          <a:xfrm>
            <a:off x="2235200" y="914400"/>
            <a:ext cx="7837714" cy="4252686"/>
          </a:xfrm>
          <a:prstGeom prst="rect">
            <a:avLst/>
          </a:prstGeom>
        </p:spPr>
      </p:pic>
    </p:spTree>
    <p:extLst>
      <p:ext uri="{BB962C8B-B14F-4D97-AF65-F5344CB8AC3E}">
        <p14:creationId xmlns:p14="http://schemas.microsoft.com/office/powerpoint/2010/main" val="295112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D104-1595-4D7E-AFD3-616943CE4F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DA1DC5-7868-4A05-9882-F05E56EBEC3A}"/>
              </a:ext>
            </a:extLst>
          </p:cNvPr>
          <p:cNvSpPr>
            <a:spLocks noGrp="1"/>
          </p:cNvSpPr>
          <p:nvPr>
            <p:ph idx="1"/>
          </p:nvPr>
        </p:nvSpPr>
        <p:spPr/>
        <p:txBody>
          <a:bodyPr>
            <a:normAutofit fontScale="85000" lnSpcReduction="20000"/>
          </a:bodyPr>
          <a:lstStyle/>
          <a:p>
            <a:r>
              <a:rPr lang="en-US" dirty="0"/>
              <a:t>STEP-3</a:t>
            </a:r>
          </a:p>
          <a:p>
            <a:pPr marL="0" indent="0">
              <a:buNone/>
            </a:pPr>
            <a:r>
              <a:rPr lang="en-US" dirty="0"/>
              <a:t> CREATE INDEX  INDEX_PARUL  ON EMP_PARUL(DEPARTMENT_ID)</a:t>
            </a:r>
          </a:p>
          <a:p>
            <a:r>
              <a:rPr lang="en-US" dirty="0"/>
              <a:t>STEP-4</a:t>
            </a:r>
          </a:p>
          <a:p>
            <a:pPr marL="0" indent="0">
              <a:buNone/>
            </a:pPr>
            <a:r>
              <a:rPr lang="en-US" dirty="0">
                <a:solidFill>
                  <a:srgbClr val="FF0000"/>
                </a:solidFill>
              </a:rPr>
              <a:t>    EXPLAIN PLAN FOR</a:t>
            </a:r>
          </a:p>
          <a:p>
            <a:pPr marL="0" indent="0">
              <a:buNone/>
            </a:pPr>
            <a:r>
              <a:rPr lang="en-US" dirty="0">
                <a:solidFill>
                  <a:srgbClr val="FF0000"/>
                </a:solidFill>
              </a:rPr>
              <a:t>     SELECT *</a:t>
            </a:r>
          </a:p>
          <a:p>
            <a:pPr marL="0" indent="0">
              <a:buNone/>
            </a:pPr>
            <a:r>
              <a:rPr lang="en-US" dirty="0">
                <a:solidFill>
                  <a:srgbClr val="FF0000"/>
                </a:solidFill>
              </a:rPr>
              <a:t>     FROM EMP_PARUL</a:t>
            </a:r>
          </a:p>
          <a:p>
            <a:pPr marL="0" indent="0">
              <a:buNone/>
            </a:pPr>
            <a:r>
              <a:rPr lang="en-US" dirty="0">
                <a:solidFill>
                  <a:srgbClr val="FF0000"/>
                </a:solidFill>
              </a:rPr>
              <a:t>      WHERE DEPARTMENT_ID=90</a:t>
            </a:r>
          </a:p>
          <a:p>
            <a:r>
              <a:rPr lang="en-US" dirty="0"/>
              <a:t>STEP-5</a:t>
            </a:r>
          </a:p>
          <a:p>
            <a:pPr marL="0" indent="0">
              <a:buNone/>
            </a:pPr>
            <a:r>
              <a:rPr lang="en-US" dirty="0">
                <a:solidFill>
                  <a:srgbClr val="FF0000"/>
                </a:solidFill>
              </a:rPr>
              <a:t>     SELECT plan_table_output FROM TABLE(DBMS_XPLAN.DISPLAY())</a:t>
            </a: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3322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10E33DF-DC44-4E5B-85B9-816E580E88E6}"/>
              </a:ext>
            </a:extLst>
          </p:cNvPr>
          <p:cNvPicPr>
            <a:picLocks noChangeAspect="1"/>
          </p:cNvPicPr>
          <p:nvPr/>
        </p:nvPicPr>
        <p:blipFill>
          <a:blip r:embed="rId2"/>
          <a:stretch>
            <a:fillRect/>
          </a:stretch>
        </p:blipFill>
        <p:spPr>
          <a:xfrm>
            <a:off x="2148114" y="885371"/>
            <a:ext cx="8026400" cy="4368800"/>
          </a:xfrm>
          <a:prstGeom prst="rect">
            <a:avLst/>
          </a:prstGeom>
        </p:spPr>
      </p:pic>
    </p:spTree>
    <p:extLst>
      <p:ext uri="{BB962C8B-B14F-4D97-AF65-F5344CB8AC3E}">
        <p14:creationId xmlns:p14="http://schemas.microsoft.com/office/powerpoint/2010/main" val="317367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F4A5-4364-4171-8481-68447015209D}"/>
              </a:ext>
            </a:extLst>
          </p:cNvPr>
          <p:cNvSpPr>
            <a:spLocks noGrp="1"/>
          </p:cNvSpPr>
          <p:nvPr>
            <p:ph type="title"/>
          </p:nvPr>
        </p:nvSpPr>
        <p:spPr/>
        <p:txBody>
          <a:bodyPr/>
          <a:lstStyle/>
          <a:p>
            <a:r>
              <a:rPr lang="en-US" dirty="0"/>
              <a:t>SQL | Query Processing</a:t>
            </a:r>
            <a:br>
              <a:rPr lang="en-US" dirty="0"/>
            </a:br>
            <a:endParaRPr lang="en-US" dirty="0"/>
          </a:p>
        </p:txBody>
      </p:sp>
      <p:sp>
        <p:nvSpPr>
          <p:cNvPr id="3" name="Content Placeholder 2">
            <a:extLst>
              <a:ext uri="{FF2B5EF4-FFF2-40B4-BE49-F238E27FC236}">
                <a16:creationId xmlns:a16="http://schemas.microsoft.com/office/drawing/2014/main" id="{CD716D49-58DF-426C-A0DE-1ED0B1CAC1DD}"/>
              </a:ext>
            </a:extLst>
          </p:cNvPr>
          <p:cNvSpPr>
            <a:spLocks noGrp="1"/>
          </p:cNvSpPr>
          <p:nvPr>
            <p:ph idx="1"/>
          </p:nvPr>
        </p:nvSpPr>
        <p:spPr/>
        <p:txBody>
          <a:bodyPr/>
          <a:lstStyle/>
          <a:p>
            <a:r>
              <a:rPr lang="en-US" b="1" dirty="0"/>
              <a:t>Query Processing</a:t>
            </a:r>
            <a:r>
              <a:rPr lang="en-US" dirty="0"/>
              <a:t> includes translations on high level Queries into low level expressions that can be used at physical level of file system, query optimization and actual execution of query to get the actual result.</a:t>
            </a:r>
          </a:p>
        </p:txBody>
      </p:sp>
    </p:spTree>
    <p:extLst>
      <p:ext uri="{BB962C8B-B14F-4D97-AF65-F5344CB8AC3E}">
        <p14:creationId xmlns:p14="http://schemas.microsoft.com/office/powerpoint/2010/main" val="2694099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5"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9"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23895D3A-9840-4686-9CBD-256335C04C12}"/>
              </a:ext>
            </a:extLst>
          </p:cNvPr>
          <p:cNvSpPr txBox="1"/>
          <p:nvPr/>
        </p:nvSpPr>
        <p:spPr>
          <a:xfrm>
            <a:off x="659301" y="1474969"/>
            <a:ext cx="2823919" cy="186876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300" cap="all">
                <a:latin typeface="+mj-lt"/>
                <a:ea typeface="+mj-ea"/>
                <a:cs typeface="+mj-cs"/>
              </a:rPr>
              <a:t>Block diagram for query processing</a:t>
            </a:r>
          </a:p>
        </p:txBody>
      </p:sp>
      <p:cxnSp>
        <p:nvCxnSpPr>
          <p:cNvPr id="83"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85"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C1A8C605-75CF-492E-885C-15156A6DA3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99454" y="1116345"/>
            <a:ext cx="5120758" cy="386617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73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52" name="Rectangle 7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53" name="Picture 7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54" name="Straight Connector 7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55" name="Straight Connector 7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56" name="Rectangle 7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8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BBCF23E1-71EF-4B36-AEF1-FC00502ED160}"/>
              </a:ext>
            </a:extLst>
          </p:cNvPr>
          <p:cNvSpPr txBox="1"/>
          <p:nvPr/>
        </p:nvSpPr>
        <p:spPr>
          <a:xfrm>
            <a:off x="659301" y="1474969"/>
            <a:ext cx="2823919" cy="186876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300" cap="all">
                <a:latin typeface="+mj-lt"/>
                <a:ea typeface="+mj-ea"/>
                <a:cs typeface="+mj-cs"/>
              </a:rPr>
              <a:t>Detailed diagram is as follows:</a:t>
            </a:r>
          </a:p>
        </p:txBody>
      </p:sp>
      <p:cxnSp>
        <p:nvCxnSpPr>
          <p:cNvPr id="2058" name="Straight Connector 8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059" name="Group 8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86" name="Rectangle 8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0" name="Rectangle 8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B3FA11D7-D33B-4371-BD65-7214A2644A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58485" y="1116345"/>
            <a:ext cx="4802697" cy="3866172"/>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05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DC5F-4573-47FB-96AB-C68400B2C2C7}"/>
              </a:ext>
            </a:extLst>
          </p:cNvPr>
          <p:cNvSpPr>
            <a:spLocks noGrp="1"/>
          </p:cNvSpPr>
          <p:nvPr>
            <p:ph type="title"/>
          </p:nvPr>
        </p:nvSpPr>
        <p:spPr/>
        <p:txBody>
          <a:bodyPr/>
          <a:lstStyle/>
          <a:p>
            <a:r>
              <a:rPr lang="en-US" dirty="0"/>
              <a:t>It is done in the following steps:</a:t>
            </a:r>
          </a:p>
        </p:txBody>
      </p:sp>
      <p:sp>
        <p:nvSpPr>
          <p:cNvPr id="3" name="Content Placeholder 2">
            <a:extLst>
              <a:ext uri="{FF2B5EF4-FFF2-40B4-BE49-F238E27FC236}">
                <a16:creationId xmlns:a16="http://schemas.microsoft.com/office/drawing/2014/main" id="{F7673305-C06A-4DF7-A963-6F4697942796}"/>
              </a:ext>
            </a:extLst>
          </p:cNvPr>
          <p:cNvSpPr>
            <a:spLocks noGrp="1"/>
          </p:cNvSpPr>
          <p:nvPr>
            <p:ph idx="1"/>
          </p:nvPr>
        </p:nvSpPr>
        <p:spPr/>
        <p:txBody>
          <a:bodyPr/>
          <a:lstStyle/>
          <a:p>
            <a:r>
              <a:rPr lang="en-US" b="1" dirty="0"/>
              <a:t>Step-1:</a:t>
            </a:r>
            <a:br>
              <a:rPr lang="en-US" dirty="0"/>
            </a:br>
            <a:r>
              <a:rPr lang="en-US" b="1" dirty="0"/>
              <a:t>Parser:</a:t>
            </a:r>
            <a:r>
              <a:rPr lang="en-US" dirty="0"/>
              <a:t> During parse call, the database performs the following checks- </a:t>
            </a:r>
          </a:p>
          <a:p>
            <a:r>
              <a:rPr lang="en-US" dirty="0"/>
              <a:t>Syntax check</a:t>
            </a:r>
          </a:p>
          <a:p>
            <a:r>
              <a:rPr lang="en-US" dirty="0"/>
              <a:t>Semantic check </a:t>
            </a:r>
          </a:p>
          <a:p>
            <a:r>
              <a:rPr lang="en-US" dirty="0"/>
              <a:t>Shared pool check</a:t>
            </a:r>
          </a:p>
          <a:p>
            <a:pPr marL="0" indent="0">
              <a:buNone/>
            </a:pPr>
            <a:r>
              <a:rPr lang="en-US" dirty="0"/>
              <a:t>After converting the query into relational algebra. Parser performs the following checks as (refer detailed diagram):</a:t>
            </a:r>
          </a:p>
          <a:p>
            <a:endParaRPr lang="en-US" dirty="0"/>
          </a:p>
        </p:txBody>
      </p:sp>
    </p:spTree>
    <p:extLst>
      <p:ext uri="{BB962C8B-B14F-4D97-AF65-F5344CB8AC3E}">
        <p14:creationId xmlns:p14="http://schemas.microsoft.com/office/powerpoint/2010/main" val="1093844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2466-787A-4DCD-BF42-D903457EA9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BA70F9-EA23-4AEF-BA4D-76DBAFA90C5C}"/>
              </a:ext>
            </a:extLst>
          </p:cNvPr>
          <p:cNvSpPr>
            <a:spLocks noGrp="1"/>
          </p:cNvSpPr>
          <p:nvPr>
            <p:ph idx="1"/>
          </p:nvPr>
        </p:nvSpPr>
        <p:spPr/>
        <p:txBody>
          <a:bodyPr>
            <a:normAutofit fontScale="92500" lnSpcReduction="20000"/>
          </a:bodyPr>
          <a:lstStyle/>
          <a:p>
            <a:pPr marL="457200" indent="-457200">
              <a:buFont typeface="+mj-lt"/>
              <a:buAutoNum type="arabicPeriod"/>
            </a:pPr>
            <a:r>
              <a:rPr lang="en-US" b="1" dirty="0"/>
              <a:t>Syntax check –</a:t>
            </a:r>
            <a:r>
              <a:rPr lang="en-US" dirty="0"/>
              <a:t> concludes SQL syntactic validity. Example</a:t>
            </a:r>
          </a:p>
          <a:p>
            <a:pPr marL="0" indent="0">
              <a:buNone/>
            </a:pPr>
            <a:r>
              <a:rPr lang="en-US" dirty="0"/>
              <a:t>             SELECT * </a:t>
            </a:r>
          </a:p>
          <a:p>
            <a:pPr marL="0" indent="0">
              <a:buNone/>
            </a:pPr>
            <a:r>
              <a:rPr lang="en-US" dirty="0"/>
              <a:t>             FORM EMPLOYEES</a:t>
            </a:r>
          </a:p>
          <a:p>
            <a:pPr marL="0" indent="0">
              <a:buNone/>
            </a:pPr>
            <a:r>
              <a:rPr lang="en-US" dirty="0"/>
              <a:t>     *Here error of wrong spelling of FROM is given by this check.</a:t>
            </a:r>
          </a:p>
          <a:p>
            <a:pPr marL="457200" indent="-457200">
              <a:buAutoNum type="arabicPeriod" startAt="2"/>
            </a:pPr>
            <a:r>
              <a:rPr lang="en-US" b="1" dirty="0"/>
              <a:t>Semantic check –</a:t>
            </a:r>
            <a:r>
              <a:rPr lang="en-US" dirty="0"/>
              <a:t> determines whether the statement is meaningful or not. Example: query contains a table name which does not exist is checked by this check.</a:t>
            </a:r>
          </a:p>
          <a:p>
            <a:pPr marL="457200" indent="-457200">
              <a:buAutoNum type="arabicPeriod" startAt="2"/>
            </a:pPr>
            <a:r>
              <a:rPr lang="en-US" b="1" dirty="0"/>
              <a:t>Shared Pool check –</a:t>
            </a:r>
            <a:r>
              <a:rPr lang="en-US" dirty="0"/>
              <a:t> Every query possess a hash code during its execution. So, this check determines existence of written hash code in shared pool if code exists in shared pool then database will not take additional steps for optimization and execution.</a:t>
            </a:r>
          </a:p>
          <a:p>
            <a:pPr marL="0" indent="0">
              <a:buNone/>
            </a:pPr>
            <a:endParaRPr lang="en-US" dirty="0"/>
          </a:p>
        </p:txBody>
      </p:sp>
    </p:spTree>
    <p:extLst>
      <p:ext uri="{BB962C8B-B14F-4D97-AF65-F5344CB8AC3E}">
        <p14:creationId xmlns:p14="http://schemas.microsoft.com/office/powerpoint/2010/main" val="119831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4CC1-E48D-4272-8963-A7F56BEF49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E214B5-F94A-4BBE-B934-052B6F3D948D}"/>
              </a:ext>
            </a:extLst>
          </p:cNvPr>
          <p:cNvSpPr>
            <a:spLocks noGrp="1"/>
          </p:cNvSpPr>
          <p:nvPr>
            <p:ph idx="1"/>
          </p:nvPr>
        </p:nvSpPr>
        <p:spPr/>
        <p:txBody>
          <a:bodyPr/>
          <a:lstStyle/>
          <a:p>
            <a:r>
              <a:rPr lang="en-US" b="1" dirty="0"/>
              <a:t>Hard Parse and Soft Parse –</a:t>
            </a:r>
            <a:br>
              <a:rPr lang="en-US" dirty="0"/>
            </a:br>
            <a:r>
              <a:rPr lang="en-US" dirty="0"/>
              <a:t>If there is a fresh query and its hash code does not exist in shared pool then that query has to pass through from the additional steps known as hard parsing otherwise if hash code exists then query does not passes through additional steps. It just passes directly to execution engine (refer detailed diagram). This is known as soft parsing.</a:t>
            </a:r>
          </a:p>
          <a:p>
            <a:r>
              <a:rPr lang="en-US" dirty="0"/>
              <a:t>Hard Parse includes following steps – Optimizer and Row source generation.</a:t>
            </a:r>
          </a:p>
          <a:p>
            <a:pPr marL="0" indent="0">
              <a:buNone/>
            </a:pPr>
            <a:br>
              <a:rPr lang="en-US" dirty="0"/>
            </a:br>
            <a:endParaRPr lang="en-US" dirty="0"/>
          </a:p>
        </p:txBody>
      </p:sp>
    </p:spTree>
    <p:extLst>
      <p:ext uri="{BB962C8B-B14F-4D97-AF65-F5344CB8AC3E}">
        <p14:creationId xmlns:p14="http://schemas.microsoft.com/office/powerpoint/2010/main" val="66291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4ACD-F811-400D-8011-907061EF1D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BFF7A8-541D-4856-9A45-D4343F2B1B04}"/>
              </a:ext>
            </a:extLst>
          </p:cNvPr>
          <p:cNvSpPr>
            <a:spLocks noGrp="1"/>
          </p:cNvSpPr>
          <p:nvPr>
            <p:ph idx="1"/>
          </p:nvPr>
        </p:nvSpPr>
        <p:spPr/>
        <p:txBody>
          <a:bodyPr>
            <a:normAutofit/>
          </a:bodyPr>
          <a:lstStyle/>
          <a:p>
            <a:pPr marL="0" indent="0">
              <a:buNone/>
            </a:pPr>
            <a:r>
              <a:rPr lang="en-US" b="1" dirty="0"/>
              <a:t>Step-2:</a:t>
            </a:r>
            <a:br>
              <a:rPr lang="en-US" dirty="0"/>
            </a:br>
            <a:r>
              <a:rPr lang="en-US" b="1" dirty="0"/>
              <a:t>Optimizer:</a:t>
            </a:r>
            <a:r>
              <a:rPr lang="en-US" dirty="0"/>
              <a:t> During optimization stage, database must perform a hard parse </a:t>
            </a:r>
            <a:r>
              <a:rPr lang="en-US" dirty="0" err="1"/>
              <a:t>atleast</a:t>
            </a:r>
            <a:r>
              <a:rPr lang="en-US" dirty="0"/>
              <a:t> for one unique DML statement and perform optimization during this parse. This database never optimizes DDL unless it includes a DML component such as subquery that require optimization. It is a process in which multiple query execution plan for satisfying a query are examined and most efficient query plan is satisfied for execution.</a:t>
            </a:r>
            <a:br>
              <a:rPr lang="en-US" dirty="0"/>
            </a:br>
            <a:r>
              <a:rPr lang="en-US" dirty="0"/>
              <a:t>Database catalog stores the execution plans and then optimizer passes the lowest cost plan for execution.</a:t>
            </a:r>
          </a:p>
          <a:p>
            <a:pPr marL="0" indent="0">
              <a:buNone/>
            </a:pPr>
            <a:endParaRPr lang="en-US" dirty="0"/>
          </a:p>
        </p:txBody>
      </p:sp>
    </p:spTree>
    <p:extLst>
      <p:ext uri="{BB962C8B-B14F-4D97-AF65-F5344CB8AC3E}">
        <p14:creationId xmlns:p14="http://schemas.microsoft.com/office/powerpoint/2010/main" val="651716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575-FC23-4B93-8339-F6ED5433A2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EEF3E5-CD5D-4D1E-85F6-71C32D8A572A}"/>
              </a:ext>
            </a:extLst>
          </p:cNvPr>
          <p:cNvSpPr>
            <a:spLocks noGrp="1"/>
          </p:cNvSpPr>
          <p:nvPr>
            <p:ph idx="1"/>
          </p:nvPr>
        </p:nvSpPr>
        <p:spPr/>
        <p:txBody>
          <a:bodyPr/>
          <a:lstStyle/>
          <a:p>
            <a:r>
              <a:rPr lang="en-US" b="1" dirty="0"/>
              <a:t>Row Source Generation –</a:t>
            </a:r>
            <a:br>
              <a:rPr lang="en-US" dirty="0"/>
            </a:br>
            <a:r>
              <a:rPr lang="en-US" dirty="0"/>
              <a:t>The Row Source Generation is a software that receives a optimal execution plan from the optimizer and produces an iterative execution plan that is usable by the rest of the database. the iterative plan is the binary program that when executes by the </a:t>
            </a:r>
            <a:r>
              <a:rPr lang="en-US" dirty="0" err="1"/>
              <a:t>sql</a:t>
            </a:r>
            <a:r>
              <a:rPr lang="en-US" dirty="0"/>
              <a:t> engine produces the result set.</a:t>
            </a:r>
          </a:p>
        </p:txBody>
      </p:sp>
    </p:spTree>
    <p:extLst>
      <p:ext uri="{BB962C8B-B14F-4D97-AF65-F5344CB8AC3E}">
        <p14:creationId xmlns:p14="http://schemas.microsoft.com/office/powerpoint/2010/main" val="29976656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6</TotalTime>
  <Words>561</Words>
  <Application>Microsoft Office PowerPoint</Application>
  <PresentationFormat>Widescreen</PresentationFormat>
  <Paragraphs>43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Query processing</vt:lpstr>
      <vt:lpstr>SQL | Query Processing </vt:lpstr>
      <vt:lpstr>PowerPoint Presentation</vt:lpstr>
      <vt:lpstr>PowerPoint Presentation</vt:lpstr>
      <vt:lpstr>It is done in the following steps:</vt:lpstr>
      <vt:lpstr>PowerPoint Presentation</vt:lpstr>
      <vt:lpstr>PowerPoint Presentation</vt:lpstr>
      <vt:lpstr>PowerPoint Presentation</vt:lpstr>
      <vt:lpstr>PowerPoint Presentation</vt:lpstr>
      <vt:lpstr>PowerPoint Presentation</vt:lpstr>
      <vt:lpstr>PowerPoint Presentation</vt:lpstr>
      <vt:lpstr>HOW TO CHECK EXECUTION PLAN IN QRACLE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processing</dc:title>
  <dc:creator>parul madaan</dc:creator>
  <cp:lastModifiedBy>parul madaan</cp:lastModifiedBy>
  <cp:revision>1</cp:revision>
  <dcterms:created xsi:type="dcterms:W3CDTF">2020-08-18T03:09:02Z</dcterms:created>
  <dcterms:modified xsi:type="dcterms:W3CDTF">2020-08-18T03:16:00Z</dcterms:modified>
</cp:coreProperties>
</file>