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FA61CC-6ECD-4E11-96AC-AEF9B89D79D8}"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25926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A61CC-6ECD-4E11-96AC-AEF9B89D79D8}"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70299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A61CC-6ECD-4E11-96AC-AEF9B89D79D8}"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224002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A61CC-6ECD-4E11-96AC-AEF9B89D79D8}"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182743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FA61CC-6ECD-4E11-96AC-AEF9B89D79D8}"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332186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FA61CC-6ECD-4E11-96AC-AEF9B89D79D8}"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369309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FA61CC-6ECD-4E11-96AC-AEF9B89D79D8}"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357117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FA61CC-6ECD-4E11-96AC-AEF9B89D79D8}"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16774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A61CC-6ECD-4E11-96AC-AEF9B89D79D8}"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354266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A61CC-6ECD-4E11-96AC-AEF9B89D79D8}"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206930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A61CC-6ECD-4E11-96AC-AEF9B89D79D8}"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A8CAC-2651-4B40-AD7E-D631CBACF8E7}" type="slidenum">
              <a:rPr lang="en-US" smtClean="0"/>
              <a:t>‹#›</a:t>
            </a:fld>
            <a:endParaRPr lang="en-US"/>
          </a:p>
        </p:txBody>
      </p:sp>
    </p:spTree>
    <p:extLst>
      <p:ext uri="{BB962C8B-B14F-4D97-AF65-F5344CB8AC3E}">
        <p14:creationId xmlns:p14="http://schemas.microsoft.com/office/powerpoint/2010/main" val="299209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A61CC-6ECD-4E11-96AC-AEF9B89D79D8}" type="datetimeFigureOut">
              <a:rPr lang="en-US" smtClean="0"/>
              <a:t>10/7/2022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A8CAC-2651-4B40-AD7E-D631CBACF8E7}" type="slidenum">
              <a:rPr lang="en-US" smtClean="0"/>
              <a:t>‹#›</a:t>
            </a:fld>
            <a:endParaRPr lang="en-US"/>
          </a:p>
        </p:txBody>
      </p:sp>
    </p:spTree>
    <p:extLst>
      <p:ext uri="{BB962C8B-B14F-4D97-AF65-F5344CB8AC3E}">
        <p14:creationId xmlns:p14="http://schemas.microsoft.com/office/powerpoint/2010/main" val="3131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Relational Algebra</a:t>
            </a:r>
            <a:br>
              <a:rPr lang="en-US" dirty="0" smtClean="0"/>
            </a:br>
            <a:r>
              <a:rPr lang="en-US" dirty="0" smtClean="0"/>
              <a:t>JOIN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3601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Outer Join</a:t>
            </a:r>
            <a:endParaRPr lang="en-US" dirty="0"/>
          </a:p>
        </p:txBody>
      </p:sp>
      <p:sp>
        <p:nvSpPr>
          <p:cNvPr id="3" name="Content Placeholder 2"/>
          <p:cNvSpPr>
            <a:spLocks noGrp="1"/>
          </p:cNvSpPr>
          <p:nvPr>
            <p:ph idx="1"/>
          </p:nvPr>
        </p:nvSpPr>
        <p:spPr/>
        <p:txBody>
          <a:bodyPr/>
          <a:lstStyle/>
          <a:p>
            <a:r>
              <a:rPr lang="en-US" dirty="0"/>
              <a:t>Left Outer Join(R   S)</a:t>
            </a:r>
          </a:p>
          <a:p>
            <a:r>
              <a:rPr lang="en-US" dirty="0"/>
              <a:t>All the tuples from the Left relation, R, are included in the resulting relation. If there are tuples in R without any matching tuple in the Right relation S, then the S-attributes of the resulting relation are made NULL.</a:t>
            </a:r>
          </a:p>
          <a:p>
            <a:endParaRPr lang="en-US" dirty="0"/>
          </a:p>
        </p:txBody>
      </p:sp>
      <p:pic>
        <p:nvPicPr>
          <p:cNvPr id="4" name="Picture 3" descr="Left Outer Joi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983" y="1828800"/>
            <a:ext cx="224790" cy="152400"/>
          </a:xfrm>
          <a:prstGeom prst="rect">
            <a:avLst/>
          </a:prstGeom>
          <a:noFill/>
          <a:ln>
            <a:noFill/>
          </a:ln>
        </p:spPr>
      </p:pic>
    </p:spTree>
    <p:extLst>
      <p:ext uri="{BB962C8B-B14F-4D97-AF65-F5344CB8AC3E}">
        <p14:creationId xmlns:p14="http://schemas.microsoft.com/office/powerpoint/2010/main" val="182531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9494962"/>
              </p:ext>
            </p:extLst>
          </p:nvPr>
        </p:nvGraphicFramePr>
        <p:xfrm>
          <a:off x="533400" y="2057400"/>
          <a:ext cx="3074670" cy="1769745"/>
        </p:xfrm>
        <a:graphic>
          <a:graphicData uri="http://schemas.openxmlformats.org/drawingml/2006/table">
            <a:tbl>
              <a:tblPr firstRow="1" firstCol="1" bandRow="1">
                <a:tableStyleId>{5C22544A-7EE6-4342-B048-85BDC9FD1C3A}</a:tableStyleId>
              </a:tblPr>
              <a:tblGrid>
                <a:gridCol w="1537335"/>
                <a:gridCol w="1537335"/>
              </a:tblGrid>
              <a:tr h="227298">
                <a:tc gridSpan="2">
                  <a:txBody>
                    <a:bodyPr/>
                    <a:lstStyle/>
                    <a:p>
                      <a:pPr marL="0" marR="0" algn="ctr">
                        <a:lnSpc>
                          <a:spcPct val="115000"/>
                        </a:lnSpc>
                        <a:spcBef>
                          <a:spcPts val="0"/>
                        </a:spcBef>
                        <a:spcAft>
                          <a:spcPts val="0"/>
                        </a:spcAft>
                      </a:pPr>
                      <a:r>
                        <a:rPr lang="en-US" sz="1150">
                          <a:effectLst/>
                        </a:rPr>
                        <a:t>Left</a:t>
                      </a:r>
                      <a:endParaRPr lang="en-US" sz="1100">
                        <a:effectLst/>
                        <a:latin typeface="Calibri"/>
                        <a:ea typeface="Calibri"/>
                        <a:cs typeface="Times New Roman"/>
                      </a:endParaRPr>
                    </a:p>
                  </a:txBody>
                  <a:tcPr marL="76200" marR="76200" marT="76200" marB="76200"/>
                </a:tc>
                <a:tc hMerge="1">
                  <a:txBody>
                    <a:bodyPr/>
                    <a:lstStyle/>
                    <a:p>
                      <a:endParaRPr lang="en-US"/>
                    </a:p>
                  </a:txBody>
                  <a:tcPr/>
                </a:tc>
              </a:tr>
              <a:tr h="227298">
                <a:tc>
                  <a:txBody>
                    <a:bodyPr/>
                    <a:lstStyle/>
                    <a:p>
                      <a:pPr marL="0" marR="0" algn="ctr">
                        <a:lnSpc>
                          <a:spcPct val="115000"/>
                        </a:lnSpc>
                        <a:spcBef>
                          <a:spcPts val="0"/>
                        </a:spcBef>
                        <a:spcAft>
                          <a:spcPts val="0"/>
                        </a:spcAft>
                      </a:pPr>
                      <a:r>
                        <a:rPr lang="en-US" sz="1150">
                          <a:effectLst/>
                        </a:rPr>
                        <a:t>A</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B</a:t>
                      </a:r>
                      <a:endParaRPr lang="en-US" sz="1100">
                        <a:effectLst/>
                        <a:latin typeface="Calibri"/>
                        <a:ea typeface="Calibri"/>
                        <a:cs typeface="Times New Roman"/>
                      </a:endParaRPr>
                    </a:p>
                  </a:txBody>
                  <a:tcPr marL="76200" marR="76200" marT="76200" marB="76200"/>
                </a:tc>
              </a:tr>
              <a:tr h="227298">
                <a:tc>
                  <a:txBody>
                    <a:bodyPr/>
                    <a:lstStyle/>
                    <a:p>
                      <a:pPr marL="0" marR="0">
                        <a:lnSpc>
                          <a:spcPct val="115000"/>
                        </a:lnSpc>
                        <a:spcBef>
                          <a:spcPts val="0"/>
                        </a:spcBef>
                        <a:spcAft>
                          <a:spcPts val="0"/>
                        </a:spcAft>
                      </a:pPr>
                      <a:r>
                        <a:rPr lang="en-US" sz="1150">
                          <a:effectLst/>
                        </a:rPr>
                        <a:t>100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Database</a:t>
                      </a:r>
                      <a:endParaRPr lang="en-US" sz="1100">
                        <a:effectLst/>
                        <a:latin typeface="Calibri"/>
                        <a:ea typeface="Calibri"/>
                        <a:cs typeface="Times New Roman"/>
                      </a:endParaRPr>
                    </a:p>
                  </a:txBody>
                  <a:tcPr marL="76200" marR="76200" marT="76200" marB="76200"/>
                </a:tc>
              </a:tr>
              <a:tr h="227298">
                <a:tc>
                  <a:txBody>
                    <a:bodyPr/>
                    <a:lstStyle/>
                    <a:p>
                      <a:pPr marL="0" marR="0">
                        <a:lnSpc>
                          <a:spcPct val="115000"/>
                        </a:lnSpc>
                        <a:spcBef>
                          <a:spcPts val="0"/>
                        </a:spcBef>
                        <a:spcAft>
                          <a:spcPts val="0"/>
                        </a:spcAft>
                      </a:pPr>
                      <a:r>
                        <a:rPr lang="en-US" sz="1150">
                          <a:effectLst/>
                        </a:rPr>
                        <a:t>101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Mechanics</a:t>
                      </a:r>
                      <a:endParaRPr lang="en-US" sz="1100">
                        <a:effectLst/>
                        <a:latin typeface="Calibri"/>
                        <a:ea typeface="Calibri"/>
                        <a:cs typeface="Times New Roman"/>
                      </a:endParaRPr>
                    </a:p>
                  </a:txBody>
                  <a:tcPr marL="76200" marR="76200" marT="76200" marB="76200"/>
                </a:tc>
              </a:tr>
              <a:tr h="227298">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Electronics</a:t>
                      </a:r>
                      <a:endParaRPr lang="en-US" sz="1100" dirty="0">
                        <a:effectLst/>
                        <a:latin typeface="Calibri"/>
                        <a:ea typeface="Calibri"/>
                        <a:cs typeface="Times New Roman"/>
                      </a:endParaRP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70262981"/>
              </p:ext>
            </p:extLst>
          </p:nvPr>
        </p:nvGraphicFramePr>
        <p:xfrm>
          <a:off x="3962400" y="2057400"/>
          <a:ext cx="3836670" cy="1769745"/>
        </p:xfrm>
        <a:graphic>
          <a:graphicData uri="http://schemas.openxmlformats.org/drawingml/2006/table">
            <a:tbl>
              <a:tblPr firstRow="1" firstCol="1" bandRow="1">
                <a:tableStyleId>{5C22544A-7EE6-4342-B048-85BDC9FD1C3A}</a:tableStyleId>
              </a:tblPr>
              <a:tblGrid>
                <a:gridCol w="1918335"/>
                <a:gridCol w="1918335"/>
              </a:tblGrid>
              <a:tr h="288258">
                <a:tc gridSpan="2">
                  <a:txBody>
                    <a:bodyPr/>
                    <a:lstStyle/>
                    <a:p>
                      <a:pPr marL="0" marR="0" algn="ctr">
                        <a:lnSpc>
                          <a:spcPct val="115000"/>
                        </a:lnSpc>
                        <a:spcBef>
                          <a:spcPts val="0"/>
                        </a:spcBef>
                        <a:spcAft>
                          <a:spcPts val="0"/>
                        </a:spcAft>
                      </a:pPr>
                      <a:r>
                        <a:rPr lang="en-US" sz="1150">
                          <a:effectLst/>
                        </a:rPr>
                        <a:t>Right</a:t>
                      </a:r>
                      <a:endParaRPr lang="en-US" sz="1100">
                        <a:effectLst/>
                        <a:latin typeface="Calibri"/>
                        <a:ea typeface="Calibri"/>
                        <a:cs typeface="Times New Roman"/>
                      </a:endParaRPr>
                    </a:p>
                  </a:txBody>
                  <a:tcPr marL="76200" marR="76200" marT="76200" marB="76200"/>
                </a:tc>
                <a:tc hMerge="1">
                  <a:txBody>
                    <a:bodyPr/>
                    <a:lstStyle/>
                    <a:p>
                      <a:endParaRPr lang="en-US"/>
                    </a:p>
                  </a:txBody>
                  <a:tcPr/>
                </a:tc>
              </a:tr>
              <a:tr h="288258">
                <a:tc>
                  <a:txBody>
                    <a:bodyPr/>
                    <a:lstStyle/>
                    <a:p>
                      <a:pPr marL="0" marR="0" algn="ctr">
                        <a:lnSpc>
                          <a:spcPct val="115000"/>
                        </a:lnSpc>
                        <a:spcBef>
                          <a:spcPts val="0"/>
                        </a:spcBef>
                        <a:spcAft>
                          <a:spcPts val="0"/>
                        </a:spcAft>
                      </a:pPr>
                      <a:r>
                        <a:rPr lang="en-US" sz="1150">
                          <a:effectLst/>
                        </a:rPr>
                        <a:t>A</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B</a:t>
                      </a:r>
                      <a:endParaRPr lang="en-US" sz="1100">
                        <a:effectLst/>
                        <a:latin typeface="Calibri"/>
                        <a:ea typeface="Calibri"/>
                        <a:cs typeface="Times New Roman"/>
                      </a:endParaRPr>
                    </a:p>
                  </a:txBody>
                  <a:tcPr marL="76200" marR="76200" marT="76200" marB="76200"/>
                </a:tc>
              </a:tr>
              <a:tr h="288258">
                <a:tc>
                  <a:txBody>
                    <a:bodyPr/>
                    <a:lstStyle/>
                    <a:p>
                      <a:pPr marL="0" marR="0">
                        <a:lnSpc>
                          <a:spcPct val="115000"/>
                        </a:lnSpc>
                        <a:spcBef>
                          <a:spcPts val="0"/>
                        </a:spcBef>
                        <a:spcAft>
                          <a:spcPts val="0"/>
                        </a:spcAft>
                      </a:pPr>
                      <a:r>
                        <a:rPr lang="en-US" sz="1150">
                          <a:effectLst/>
                        </a:rPr>
                        <a:t>100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Alex</a:t>
                      </a:r>
                      <a:endParaRPr lang="en-US" sz="1100">
                        <a:effectLst/>
                        <a:latin typeface="Calibri"/>
                        <a:ea typeface="Calibri"/>
                        <a:cs typeface="Times New Roman"/>
                      </a:endParaRPr>
                    </a:p>
                  </a:txBody>
                  <a:tcPr marL="76200" marR="76200" marT="76200" marB="76200"/>
                </a:tc>
              </a:tr>
              <a:tr h="288258">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Maya</a:t>
                      </a:r>
                      <a:endParaRPr lang="en-US" sz="1100">
                        <a:effectLst/>
                        <a:latin typeface="Calibri"/>
                        <a:ea typeface="Calibri"/>
                        <a:cs typeface="Times New Roman"/>
                      </a:endParaRPr>
                    </a:p>
                  </a:txBody>
                  <a:tcPr marL="76200" marR="76200" marT="76200" marB="76200"/>
                </a:tc>
              </a:tr>
              <a:tr h="288258">
                <a:tc>
                  <a:txBody>
                    <a:bodyPr/>
                    <a:lstStyle/>
                    <a:p>
                      <a:pPr marL="0" marR="0">
                        <a:lnSpc>
                          <a:spcPct val="115000"/>
                        </a:lnSpc>
                        <a:spcBef>
                          <a:spcPts val="0"/>
                        </a:spcBef>
                        <a:spcAft>
                          <a:spcPts val="0"/>
                        </a:spcAft>
                      </a:pPr>
                      <a:r>
                        <a:rPr lang="en-US" sz="1150">
                          <a:effectLst/>
                        </a:rPr>
                        <a:t>104</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Mira</a:t>
                      </a:r>
                      <a:endParaRPr lang="en-US" sz="1100" dirty="0">
                        <a:effectLst/>
                        <a:latin typeface="Calibri"/>
                        <a:ea typeface="Calibri"/>
                        <a:cs typeface="Times New Roman"/>
                      </a:endParaRPr>
                    </a:p>
                  </a:txBody>
                  <a:tcPr marL="76200" marR="76200" marT="76200" marB="762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9117127"/>
              </p:ext>
            </p:extLst>
          </p:nvPr>
        </p:nvGraphicFramePr>
        <p:xfrm>
          <a:off x="1353757" y="4343400"/>
          <a:ext cx="6911340" cy="1769745"/>
        </p:xfrm>
        <a:graphic>
          <a:graphicData uri="http://schemas.openxmlformats.org/drawingml/2006/table">
            <a:tbl>
              <a:tblPr firstRow="1" firstCol="1" bandRow="1">
                <a:tableStyleId>{5C22544A-7EE6-4342-B048-85BDC9FD1C3A}</a:tableStyleId>
              </a:tblPr>
              <a:tblGrid>
                <a:gridCol w="1727835"/>
                <a:gridCol w="1727835"/>
                <a:gridCol w="1727835"/>
                <a:gridCol w="1727835"/>
              </a:tblGrid>
              <a:tr h="0">
                <a:tc gridSpan="4">
                  <a:txBody>
                    <a:bodyPr/>
                    <a:lstStyle/>
                    <a:p>
                      <a:pPr marL="0" marR="0" algn="ctr">
                        <a:lnSpc>
                          <a:spcPct val="115000"/>
                        </a:lnSpc>
                        <a:spcBef>
                          <a:spcPts val="0"/>
                        </a:spcBef>
                        <a:spcAft>
                          <a:spcPts val="0"/>
                        </a:spcAft>
                      </a:pPr>
                      <a:r>
                        <a:rPr lang="en-US" sz="1150" dirty="0">
                          <a:effectLst/>
                        </a:rPr>
                        <a:t>Courses   </a:t>
                      </a:r>
                      <a:r>
                        <a:rPr lang="en-US" sz="1150" dirty="0" smtClean="0">
                          <a:effectLst/>
                        </a:rPr>
                        <a:t>      </a:t>
                      </a:r>
                      <a:r>
                        <a:rPr lang="en-US" sz="1150" dirty="0" err="1" smtClean="0">
                          <a:effectLst/>
                        </a:rPr>
                        <a:t>HoD</a:t>
                      </a:r>
                      <a:endParaRPr lang="en-US" sz="1100" dirty="0">
                        <a:effectLst/>
                        <a:latin typeface="Calibri"/>
                        <a:ea typeface="Calibri"/>
                        <a:cs typeface="Times New Roman"/>
                      </a:endParaRPr>
                    </a:p>
                  </a:txBody>
                  <a:tcPr marL="76200" marR="76200" marT="76200" marB="76200"/>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15000"/>
                        </a:lnSpc>
                        <a:spcBef>
                          <a:spcPts val="0"/>
                        </a:spcBef>
                        <a:spcAft>
                          <a:spcPts val="0"/>
                        </a:spcAft>
                      </a:pPr>
                      <a:r>
                        <a:rPr lang="en-US" sz="1150">
                          <a:effectLst/>
                        </a:rPr>
                        <a:t>A</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B</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C</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D</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100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Database</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Alex</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101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Mechanics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Electronics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Maya</a:t>
                      </a:r>
                      <a:endParaRPr lang="en-US" sz="1100" dirty="0">
                        <a:effectLst/>
                        <a:latin typeface="Calibri"/>
                        <a:ea typeface="Calibri"/>
                        <a:cs typeface="Times New Roman"/>
                      </a:endParaRPr>
                    </a:p>
                  </a:txBody>
                  <a:tcPr marL="76200" marR="76200" marT="76200" marB="76200"/>
                </a:tc>
              </a:tr>
            </a:tbl>
          </a:graphicData>
        </a:graphic>
      </p:graphicFrame>
      <p:pic>
        <p:nvPicPr>
          <p:cNvPr id="9217" name="Picture 5" descr="Left Outer Jo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477512"/>
            <a:ext cx="2286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1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Outer Join</a:t>
            </a:r>
            <a:endParaRPr lang="en-US" dirty="0"/>
          </a:p>
        </p:txBody>
      </p:sp>
      <p:sp>
        <p:nvSpPr>
          <p:cNvPr id="3" name="Content Placeholder 2"/>
          <p:cNvSpPr>
            <a:spLocks noGrp="1"/>
          </p:cNvSpPr>
          <p:nvPr>
            <p:ph idx="1"/>
          </p:nvPr>
        </p:nvSpPr>
        <p:spPr/>
        <p:txBody>
          <a:bodyPr/>
          <a:lstStyle/>
          <a:p>
            <a:r>
              <a:rPr lang="en-US" dirty="0"/>
              <a:t>Right Outer Join: ( R   S )</a:t>
            </a:r>
          </a:p>
          <a:p>
            <a:r>
              <a:rPr lang="en-US" dirty="0"/>
              <a:t>All the tuples from the Right relation, S, are included in the resulting relation. If there are tuples in S without any matching tuple in R, then the R-attributes of resulting relation are made NULL.</a:t>
            </a:r>
          </a:p>
          <a:p>
            <a:endParaRPr lang="en-US" dirty="0"/>
          </a:p>
        </p:txBody>
      </p:sp>
      <p:pic>
        <p:nvPicPr>
          <p:cNvPr id="4" name="Picture 3" descr="Right Outer Joi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4815" y="1796415"/>
            <a:ext cx="224790" cy="184785"/>
          </a:xfrm>
          <a:prstGeom prst="rect">
            <a:avLst/>
          </a:prstGeom>
          <a:noFill/>
          <a:ln>
            <a:noFill/>
          </a:ln>
        </p:spPr>
      </p:pic>
    </p:spTree>
    <p:extLst>
      <p:ext uri="{BB962C8B-B14F-4D97-AF65-F5344CB8AC3E}">
        <p14:creationId xmlns:p14="http://schemas.microsoft.com/office/powerpoint/2010/main" val="182531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5542522"/>
              </p:ext>
            </p:extLst>
          </p:nvPr>
        </p:nvGraphicFramePr>
        <p:xfrm>
          <a:off x="1116330" y="2978309"/>
          <a:ext cx="5208272" cy="1886361"/>
        </p:xfrm>
        <a:graphic>
          <a:graphicData uri="http://schemas.openxmlformats.org/drawingml/2006/table">
            <a:tbl>
              <a:tblPr firstRow="1" firstCol="1" bandRow="1">
                <a:tableStyleId>{5C22544A-7EE6-4342-B048-85BDC9FD1C3A}</a:tableStyleId>
              </a:tblPr>
              <a:tblGrid>
                <a:gridCol w="1302068"/>
                <a:gridCol w="1302068"/>
                <a:gridCol w="1302068"/>
                <a:gridCol w="1302068"/>
              </a:tblGrid>
              <a:tr h="299832">
                <a:tc gridSpan="4">
                  <a:txBody>
                    <a:bodyPr/>
                    <a:lstStyle/>
                    <a:p>
                      <a:pPr marL="0" marR="0" algn="ctr">
                        <a:lnSpc>
                          <a:spcPct val="115000"/>
                        </a:lnSpc>
                        <a:spcBef>
                          <a:spcPts val="0"/>
                        </a:spcBef>
                        <a:spcAft>
                          <a:spcPts val="0"/>
                        </a:spcAft>
                      </a:pPr>
                      <a:r>
                        <a:rPr lang="en-US" sz="1150" dirty="0">
                          <a:effectLst/>
                        </a:rPr>
                        <a:t>Courses  </a:t>
                      </a:r>
                      <a:r>
                        <a:rPr lang="en-US" sz="1150" dirty="0" smtClean="0">
                          <a:effectLst/>
                        </a:rPr>
                        <a:t>      </a:t>
                      </a:r>
                      <a:r>
                        <a:rPr lang="en-US" sz="1150" dirty="0">
                          <a:effectLst/>
                        </a:rPr>
                        <a:t> </a:t>
                      </a:r>
                      <a:r>
                        <a:rPr lang="en-US" sz="1150" dirty="0" err="1">
                          <a:effectLst/>
                        </a:rPr>
                        <a:t>HoD</a:t>
                      </a:r>
                      <a:endParaRPr lang="en-US" sz="1100" dirty="0">
                        <a:effectLst/>
                        <a:latin typeface="Calibri"/>
                        <a:ea typeface="Calibri"/>
                        <a:cs typeface="Times New Roman"/>
                      </a:endParaRPr>
                    </a:p>
                  </a:txBody>
                  <a:tcPr marL="76200" marR="76200" marT="76200" marB="76200"/>
                </a:tc>
                <a:tc hMerge="1">
                  <a:txBody>
                    <a:bodyPr/>
                    <a:lstStyle/>
                    <a:p>
                      <a:endParaRPr lang="en-US"/>
                    </a:p>
                  </a:txBody>
                  <a:tcPr/>
                </a:tc>
                <a:tc hMerge="1">
                  <a:txBody>
                    <a:bodyPr/>
                    <a:lstStyle/>
                    <a:p>
                      <a:endParaRPr lang="en-US"/>
                    </a:p>
                  </a:txBody>
                  <a:tcPr/>
                </a:tc>
                <a:tc hMerge="1">
                  <a:txBody>
                    <a:bodyPr/>
                    <a:lstStyle/>
                    <a:p>
                      <a:endParaRPr lang="en-US"/>
                    </a:p>
                  </a:txBody>
                  <a:tcPr/>
                </a:tc>
              </a:tr>
              <a:tr h="299832">
                <a:tc>
                  <a:txBody>
                    <a:bodyPr/>
                    <a:lstStyle/>
                    <a:p>
                      <a:pPr marL="0" marR="0" algn="ctr">
                        <a:lnSpc>
                          <a:spcPct val="115000"/>
                        </a:lnSpc>
                        <a:spcBef>
                          <a:spcPts val="0"/>
                        </a:spcBef>
                        <a:spcAft>
                          <a:spcPts val="0"/>
                        </a:spcAft>
                      </a:pPr>
                      <a:r>
                        <a:rPr lang="en-US" sz="1150">
                          <a:effectLst/>
                        </a:rPr>
                        <a:t>A</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B</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C</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D</a:t>
                      </a:r>
                      <a:endParaRPr lang="en-US" sz="1100">
                        <a:effectLst/>
                        <a:latin typeface="Calibri"/>
                        <a:ea typeface="Calibri"/>
                        <a:cs typeface="Times New Roman"/>
                      </a:endParaRPr>
                    </a:p>
                  </a:txBody>
                  <a:tcPr marL="76200" marR="76200" marT="76200" marB="76200"/>
                </a:tc>
              </a:tr>
              <a:tr h="299832">
                <a:tc>
                  <a:txBody>
                    <a:bodyPr/>
                    <a:lstStyle/>
                    <a:p>
                      <a:pPr marL="0" marR="0">
                        <a:lnSpc>
                          <a:spcPct val="115000"/>
                        </a:lnSpc>
                        <a:spcBef>
                          <a:spcPts val="0"/>
                        </a:spcBef>
                        <a:spcAft>
                          <a:spcPts val="0"/>
                        </a:spcAft>
                      </a:pPr>
                      <a:r>
                        <a:rPr lang="en-US" sz="1150">
                          <a:effectLst/>
                        </a:rPr>
                        <a:t>100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Database</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Alex</a:t>
                      </a:r>
                      <a:endParaRPr lang="en-US" sz="1100" dirty="0">
                        <a:effectLst/>
                        <a:latin typeface="Calibri"/>
                        <a:ea typeface="Calibri"/>
                        <a:cs typeface="Times New Roman"/>
                      </a:endParaRPr>
                    </a:p>
                  </a:txBody>
                  <a:tcPr marL="76200" marR="76200" marT="76200" marB="76200"/>
                </a:tc>
              </a:tr>
              <a:tr h="470565">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Electronics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Maya</a:t>
                      </a:r>
                      <a:endParaRPr lang="en-US" sz="1100">
                        <a:effectLst/>
                        <a:latin typeface="Calibri"/>
                        <a:ea typeface="Calibri"/>
                        <a:cs typeface="Times New Roman"/>
                      </a:endParaRPr>
                    </a:p>
                  </a:txBody>
                  <a:tcPr marL="76200" marR="76200" marT="76200" marB="76200"/>
                </a:tc>
              </a:tr>
              <a:tr h="299832">
                <a:tc>
                  <a:txBody>
                    <a:bodyPr/>
                    <a:lstStyle/>
                    <a:p>
                      <a:pPr marL="0" marR="0">
                        <a:lnSpc>
                          <a:spcPct val="115000"/>
                        </a:lnSpc>
                        <a:spcBef>
                          <a:spcPts val="0"/>
                        </a:spcBef>
                        <a:spcAft>
                          <a:spcPts val="0"/>
                        </a:spcAft>
                      </a:pPr>
                      <a:r>
                        <a:rPr lang="en-US" sz="1150">
                          <a:effectLst/>
                        </a:rPr>
                        <a:t>---</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104</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Mira</a:t>
                      </a:r>
                      <a:endParaRPr lang="en-US" sz="1100" dirty="0">
                        <a:effectLst/>
                        <a:latin typeface="Calibri"/>
                        <a:ea typeface="Calibri"/>
                        <a:cs typeface="Times New Roman"/>
                      </a:endParaRPr>
                    </a:p>
                  </a:txBody>
                  <a:tcPr marL="76200" marR="76200" marT="76200" marB="76200"/>
                </a:tc>
              </a:tr>
            </a:tbl>
          </a:graphicData>
        </a:graphic>
      </p:graphicFrame>
      <p:pic>
        <p:nvPicPr>
          <p:cNvPr id="7169" name="Picture 3" descr="Right Outer Jo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3095561"/>
            <a:ext cx="122237" cy="9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1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US" dirty="0"/>
          </a:p>
        </p:txBody>
      </p:sp>
      <p:sp>
        <p:nvSpPr>
          <p:cNvPr id="3" name="Content Placeholder 2"/>
          <p:cNvSpPr>
            <a:spLocks noGrp="1"/>
          </p:cNvSpPr>
          <p:nvPr>
            <p:ph idx="1"/>
          </p:nvPr>
        </p:nvSpPr>
        <p:spPr/>
        <p:txBody>
          <a:bodyPr/>
          <a:lstStyle/>
          <a:p>
            <a:r>
              <a:rPr lang="en-US" dirty="0"/>
              <a:t>Full Outer Join: ( R   S)</a:t>
            </a:r>
          </a:p>
          <a:p>
            <a:r>
              <a:rPr lang="en-US" dirty="0"/>
              <a:t>All the tuples from both participating relations are included in the resulting relation. If there are no matching tuples for both relations, their respective unmatched attributes are made NULL.</a:t>
            </a:r>
          </a:p>
          <a:p>
            <a:endParaRPr lang="en-US" dirty="0"/>
          </a:p>
        </p:txBody>
      </p:sp>
      <p:pic>
        <p:nvPicPr>
          <p:cNvPr id="4" name="Picture 3" descr="Full Outer Joi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828800"/>
            <a:ext cx="152400" cy="172720"/>
          </a:xfrm>
          <a:prstGeom prst="rect">
            <a:avLst/>
          </a:prstGeom>
          <a:noFill/>
          <a:ln>
            <a:noFill/>
          </a:ln>
        </p:spPr>
      </p:pic>
    </p:spTree>
    <p:extLst>
      <p:ext uri="{BB962C8B-B14F-4D97-AF65-F5344CB8AC3E}">
        <p14:creationId xmlns:p14="http://schemas.microsoft.com/office/powerpoint/2010/main" val="1825313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4799358"/>
              </p:ext>
            </p:extLst>
          </p:nvPr>
        </p:nvGraphicFramePr>
        <p:xfrm>
          <a:off x="1116330" y="2801334"/>
          <a:ext cx="6911340" cy="2123694"/>
        </p:xfrm>
        <a:graphic>
          <a:graphicData uri="http://schemas.openxmlformats.org/drawingml/2006/table">
            <a:tbl>
              <a:tblPr firstRow="1" firstCol="1" bandRow="1">
                <a:tableStyleId>{5C22544A-7EE6-4342-B048-85BDC9FD1C3A}</a:tableStyleId>
              </a:tblPr>
              <a:tblGrid>
                <a:gridCol w="1727835"/>
                <a:gridCol w="1727835"/>
                <a:gridCol w="1727835"/>
                <a:gridCol w="1727835"/>
              </a:tblGrid>
              <a:tr h="0">
                <a:tc gridSpan="4">
                  <a:txBody>
                    <a:bodyPr/>
                    <a:lstStyle/>
                    <a:p>
                      <a:pPr marL="0" marR="0" algn="ctr">
                        <a:lnSpc>
                          <a:spcPct val="115000"/>
                        </a:lnSpc>
                        <a:spcBef>
                          <a:spcPts val="0"/>
                        </a:spcBef>
                        <a:spcAft>
                          <a:spcPts val="0"/>
                        </a:spcAft>
                      </a:pPr>
                      <a:r>
                        <a:rPr lang="en-US" sz="1150" dirty="0" smtClean="0">
                          <a:effectLst/>
                        </a:rPr>
                        <a:t>Courses </a:t>
                      </a:r>
                      <a:r>
                        <a:rPr lang="en-US" sz="1150" dirty="0">
                          <a:effectLst/>
                        </a:rPr>
                        <a:t>   </a:t>
                      </a:r>
                      <a:r>
                        <a:rPr lang="en-US" sz="1150" dirty="0" smtClean="0">
                          <a:effectLst/>
                        </a:rPr>
                        <a:t>   </a:t>
                      </a:r>
                      <a:r>
                        <a:rPr lang="en-US" sz="1150" dirty="0" err="1" smtClean="0">
                          <a:effectLst/>
                        </a:rPr>
                        <a:t>HoD</a:t>
                      </a:r>
                      <a:endParaRPr lang="en-US" sz="1100" dirty="0">
                        <a:effectLst/>
                        <a:latin typeface="Calibri"/>
                        <a:ea typeface="Calibri"/>
                        <a:cs typeface="Times New Roman"/>
                      </a:endParaRPr>
                    </a:p>
                  </a:txBody>
                  <a:tcPr marL="76200" marR="76200" marT="76200" marB="76200"/>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15000"/>
                        </a:lnSpc>
                        <a:spcBef>
                          <a:spcPts val="0"/>
                        </a:spcBef>
                        <a:spcAft>
                          <a:spcPts val="0"/>
                        </a:spcAft>
                      </a:pPr>
                      <a:r>
                        <a:rPr lang="en-US" sz="1150">
                          <a:effectLst/>
                        </a:rPr>
                        <a:t>A</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B</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C</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D</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100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Database</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Alex</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101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Mechanics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Electronics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Maya</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104</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Mira</a:t>
                      </a:r>
                      <a:endParaRPr lang="en-US" sz="1100" dirty="0">
                        <a:effectLst/>
                        <a:latin typeface="Calibri"/>
                        <a:ea typeface="Calibri"/>
                        <a:cs typeface="Times New Roman"/>
                      </a:endParaRPr>
                    </a:p>
                  </a:txBody>
                  <a:tcPr marL="76200" marR="76200" marT="76200" marB="76200"/>
                </a:tc>
              </a:tr>
            </a:tbl>
          </a:graphicData>
        </a:graphic>
      </p:graphicFrame>
      <p:pic>
        <p:nvPicPr>
          <p:cNvPr id="5121" name="Picture 1" descr="Full Outer Jo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2963863"/>
            <a:ext cx="122237" cy="8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1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Join</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a:t>Join</a:t>
            </a:r>
            <a:r>
              <a:rPr lang="en-US" dirty="0"/>
              <a:t> is a combination of a Cartesian product followed by a selection process. A Join operation pairs two tuples from different relations, if and only if a given join condition is satisfied.</a:t>
            </a:r>
          </a:p>
          <a:p>
            <a:pPr marL="0" indent="0" algn="just">
              <a:buNone/>
            </a:pPr>
            <a:r>
              <a:rPr lang="en-US" b="1" dirty="0"/>
              <a:t>Types of Join</a:t>
            </a:r>
          </a:p>
          <a:p>
            <a:r>
              <a:rPr lang="en-US" dirty="0"/>
              <a:t>There are mainly two types of joins in DBMS:</a:t>
            </a:r>
          </a:p>
          <a:p>
            <a:r>
              <a:rPr lang="en-US" dirty="0"/>
              <a:t>Inner Joins: Theta, Natural, EQUI</a:t>
            </a:r>
          </a:p>
          <a:p>
            <a:r>
              <a:rPr lang="en-US" dirty="0"/>
              <a:t>Outer Join: Left, Right, Full</a:t>
            </a:r>
          </a:p>
          <a:p>
            <a:pPr marL="0" indent="0">
              <a:buNone/>
            </a:pPr>
            <a:endParaRPr lang="en-US" dirty="0" smtClean="0"/>
          </a:p>
          <a:p>
            <a:endParaRPr lang="en-US" dirty="0"/>
          </a:p>
        </p:txBody>
      </p:sp>
    </p:spTree>
    <p:extLst>
      <p:ext uri="{BB962C8B-B14F-4D97-AF65-F5344CB8AC3E}">
        <p14:creationId xmlns:p14="http://schemas.microsoft.com/office/powerpoint/2010/main" val="417319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Inner Join</a:t>
            </a:r>
          </a:p>
          <a:p>
            <a:r>
              <a:rPr lang="en-US" b="1" dirty="0"/>
              <a:t>Inner Join</a:t>
            </a:r>
            <a:r>
              <a:rPr lang="en-US" dirty="0"/>
              <a:t> is used to return rows from both tables which satisfy the given condition. It is the most widely used join operation and can be considered as a default join-type</a:t>
            </a:r>
          </a:p>
          <a:p>
            <a:r>
              <a:rPr lang="en-US" dirty="0"/>
              <a:t>An Inner join or equijoin is a comparator-based join which uses equality comparisons in the join-predicate. However, if you use other comparison operators like “&gt;” it can’t be called equijoin.</a:t>
            </a:r>
          </a:p>
          <a:p>
            <a:endParaRPr lang="en-US" dirty="0"/>
          </a:p>
        </p:txBody>
      </p:sp>
    </p:spTree>
    <p:extLst>
      <p:ext uri="{BB962C8B-B14F-4D97-AF65-F5344CB8AC3E}">
        <p14:creationId xmlns:p14="http://schemas.microsoft.com/office/powerpoint/2010/main" val="113315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Theta (θ) Join</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Theta join combines tuples from different relations provided they satisfy the theta condition. </a:t>
            </a:r>
          </a:p>
          <a:p>
            <a:r>
              <a:rPr lang="en-US" dirty="0" smtClean="0"/>
              <a:t>The join condition is denoted by the symbol </a:t>
            </a:r>
            <a:r>
              <a:rPr lang="en-US" b="1" dirty="0" smtClean="0"/>
              <a:t>θ</a:t>
            </a:r>
            <a:r>
              <a:rPr lang="en-US" dirty="0" smtClean="0"/>
              <a:t>.</a:t>
            </a:r>
          </a:p>
          <a:p>
            <a:r>
              <a:rPr lang="en-US" dirty="0" smtClean="0"/>
              <a:t>Notation</a:t>
            </a:r>
          </a:p>
          <a:p>
            <a:r>
              <a:rPr lang="en-US" dirty="0" smtClean="0"/>
              <a:t>R1 ⋈</a:t>
            </a:r>
            <a:r>
              <a:rPr lang="en-US" baseline="-25000" dirty="0" smtClean="0"/>
              <a:t>θ</a:t>
            </a:r>
            <a:r>
              <a:rPr lang="en-US" dirty="0" smtClean="0"/>
              <a:t> R2</a:t>
            </a:r>
          </a:p>
          <a:p>
            <a:r>
              <a:rPr lang="en-US" dirty="0" smtClean="0"/>
              <a:t>R1 and R2 are relations having attributes (A1, A2, .., An) and (B1, B2,.. ,</a:t>
            </a:r>
            <a:r>
              <a:rPr lang="en-US" dirty="0" err="1" smtClean="0"/>
              <a:t>Bn</a:t>
            </a:r>
            <a:r>
              <a:rPr lang="en-US" dirty="0" smtClean="0"/>
              <a:t>) such that the attributes don’t have anything in common, that is R1 ∩ R2 = Φ.</a:t>
            </a:r>
          </a:p>
          <a:p>
            <a:r>
              <a:rPr lang="en-US" dirty="0" smtClean="0"/>
              <a:t>Theta join can use all kinds of comparison operators.</a:t>
            </a:r>
          </a:p>
          <a:p>
            <a:endParaRPr lang="en-US" dirty="0"/>
          </a:p>
        </p:txBody>
      </p:sp>
    </p:spTree>
    <p:extLst>
      <p:ext uri="{BB962C8B-B14F-4D97-AF65-F5344CB8AC3E}">
        <p14:creationId xmlns:p14="http://schemas.microsoft.com/office/powerpoint/2010/main" val="132175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8435989"/>
              </p:ext>
            </p:extLst>
          </p:nvPr>
        </p:nvGraphicFramePr>
        <p:xfrm>
          <a:off x="152400" y="1600200"/>
          <a:ext cx="3608070" cy="1415796"/>
        </p:xfrm>
        <a:graphic>
          <a:graphicData uri="http://schemas.openxmlformats.org/drawingml/2006/table">
            <a:tbl>
              <a:tblPr firstRow="1" firstCol="1" bandRow="1">
                <a:tableStyleId>{5C22544A-7EE6-4342-B048-85BDC9FD1C3A}</a:tableStyleId>
              </a:tblPr>
              <a:tblGrid>
                <a:gridCol w="1202690"/>
                <a:gridCol w="1202690"/>
                <a:gridCol w="1202690"/>
              </a:tblGrid>
              <a:tr h="220829">
                <a:tc gridSpan="3">
                  <a:txBody>
                    <a:bodyPr/>
                    <a:lstStyle/>
                    <a:p>
                      <a:pPr marL="0" marR="0" algn="ctr">
                        <a:lnSpc>
                          <a:spcPct val="115000"/>
                        </a:lnSpc>
                        <a:spcBef>
                          <a:spcPts val="0"/>
                        </a:spcBef>
                        <a:spcAft>
                          <a:spcPts val="0"/>
                        </a:spcAft>
                      </a:pPr>
                      <a:r>
                        <a:rPr lang="en-US" sz="1150">
                          <a:effectLst/>
                        </a:rPr>
                        <a:t>Student</a:t>
                      </a:r>
                      <a:endParaRPr lang="en-US" sz="1100">
                        <a:effectLst/>
                        <a:latin typeface="Calibri"/>
                        <a:ea typeface="Calibri"/>
                        <a:cs typeface="Times New Roman"/>
                      </a:endParaRPr>
                    </a:p>
                  </a:txBody>
                  <a:tcPr marL="76200" marR="76200" marT="76200" marB="76200"/>
                </a:tc>
                <a:tc hMerge="1">
                  <a:txBody>
                    <a:bodyPr/>
                    <a:lstStyle/>
                    <a:p>
                      <a:endParaRPr lang="en-US"/>
                    </a:p>
                  </a:txBody>
                  <a:tcPr/>
                </a:tc>
                <a:tc hMerge="1">
                  <a:txBody>
                    <a:bodyPr/>
                    <a:lstStyle/>
                    <a:p>
                      <a:endParaRPr lang="en-US"/>
                    </a:p>
                  </a:txBody>
                  <a:tcPr/>
                </a:tc>
              </a:tr>
              <a:tr h="220829">
                <a:tc>
                  <a:txBody>
                    <a:bodyPr/>
                    <a:lstStyle/>
                    <a:p>
                      <a:pPr marL="0" marR="0" algn="ctr">
                        <a:lnSpc>
                          <a:spcPct val="115000"/>
                        </a:lnSpc>
                        <a:spcBef>
                          <a:spcPts val="0"/>
                        </a:spcBef>
                        <a:spcAft>
                          <a:spcPts val="0"/>
                        </a:spcAft>
                      </a:pPr>
                      <a:r>
                        <a:rPr lang="en-US" sz="1150">
                          <a:effectLst/>
                        </a:rPr>
                        <a:t>SID</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Name</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Std</a:t>
                      </a:r>
                      <a:endParaRPr lang="en-US" sz="1100">
                        <a:effectLst/>
                        <a:latin typeface="Calibri"/>
                        <a:ea typeface="Calibri"/>
                        <a:cs typeface="Times New Roman"/>
                      </a:endParaRPr>
                    </a:p>
                  </a:txBody>
                  <a:tcPr marL="76200" marR="76200" marT="76200" marB="76200"/>
                </a:tc>
              </a:tr>
              <a:tr h="220829">
                <a:tc>
                  <a:txBody>
                    <a:bodyPr/>
                    <a:lstStyle/>
                    <a:p>
                      <a:pPr marL="0" marR="0">
                        <a:lnSpc>
                          <a:spcPct val="115000"/>
                        </a:lnSpc>
                        <a:spcBef>
                          <a:spcPts val="0"/>
                        </a:spcBef>
                        <a:spcAft>
                          <a:spcPts val="0"/>
                        </a:spcAft>
                      </a:pPr>
                      <a:r>
                        <a:rPr lang="en-US" sz="1150">
                          <a:effectLst/>
                        </a:rPr>
                        <a:t>101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Alex</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a:t>
                      </a:r>
                      <a:endParaRPr lang="en-US" sz="1100">
                        <a:effectLst/>
                        <a:latin typeface="Calibri"/>
                        <a:ea typeface="Calibri"/>
                        <a:cs typeface="Times New Roman"/>
                      </a:endParaRPr>
                    </a:p>
                  </a:txBody>
                  <a:tcPr marL="76200" marR="76200" marT="76200" marB="76200"/>
                </a:tc>
              </a:tr>
              <a:tr h="220829">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Maria</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11</a:t>
                      </a:r>
                      <a:endParaRPr lang="en-US" sz="1100" dirty="0">
                        <a:effectLst/>
                        <a:latin typeface="Calibri"/>
                        <a:ea typeface="Calibri"/>
                        <a:cs typeface="Times New Roman"/>
                      </a:endParaRP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04191149"/>
              </p:ext>
            </p:extLst>
          </p:nvPr>
        </p:nvGraphicFramePr>
        <p:xfrm>
          <a:off x="4038600" y="1524000"/>
          <a:ext cx="3379470" cy="2123694"/>
        </p:xfrm>
        <a:graphic>
          <a:graphicData uri="http://schemas.openxmlformats.org/drawingml/2006/table">
            <a:tbl>
              <a:tblPr firstRow="1" firstCol="1" bandRow="1">
                <a:tableStyleId>{5C22544A-7EE6-4342-B048-85BDC9FD1C3A}</a:tableStyleId>
              </a:tblPr>
              <a:tblGrid>
                <a:gridCol w="1689735"/>
                <a:gridCol w="1689735"/>
              </a:tblGrid>
              <a:tr h="183483">
                <a:tc gridSpan="2">
                  <a:txBody>
                    <a:bodyPr/>
                    <a:lstStyle/>
                    <a:p>
                      <a:pPr marL="0" marR="0" algn="ctr">
                        <a:lnSpc>
                          <a:spcPct val="115000"/>
                        </a:lnSpc>
                        <a:spcBef>
                          <a:spcPts val="0"/>
                        </a:spcBef>
                        <a:spcAft>
                          <a:spcPts val="0"/>
                        </a:spcAft>
                      </a:pPr>
                      <a:r>
                        <a:rPr lang="en-US" sz="1150">
                          <a:effectLst/>
                        </a:rPr>
                        <a:t>Subjects</a:t>
                      </a:r>
                      <a:endParaRPr lang="en-US" sz="1100">
                        <a:effectLst/>
                        <a:latin typeface="Calibri"/>
                        <a:ea typeface="Calibri"/>
                        <a:cs typeface="Times New Roman"/>
                      </a:endParaRPr>
                    </a:p>
                  </a:txBody>
                  <a:tcPr marL="76200" marR="76200" marT="76200" marB="76200"/>
                </a:tc>
                <a:tc hMerge="1">
                  <a:txBody>
                    <a:bodyPr/>
                    <a:lstStyle/>
                    <a:p>
                      <a:endParaRPr lang="en-US"/>
                    </a:p>
                  </a:txBody>
                  <a:tcPr/>
                </a:tc>
              </a:tr>
              <a:tr h="206211">
                <a:tc>
                  <a:txBody>
                    <a:bodyPr/>
                    <a:lstStyle/>
                    <a:p>
                      <a:pPr marL="0" marR="0" algn="ctr">
                        <a:lnSpc>
                          <a:spcPct val="115000"/>
                        </a:lnSpc>
                        <a:spcBef>
                          <a:spcPts val="0"/>
                        </a:spcBef>
                        <a:spcAft>
                          <a:spcPts val="0"/>
                        </a:spcAft>
                      </a:pPr>
                      <a:r>
                        <a:rPr lang="en-US" sz="1150">
                          <a:effectLst/>
                        </a:rPr>
                        <a:t>Class</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Subject</a:t>
                      </a:r>
                      <a:endParaRPr lang="en-US" sz="1100">
                        <a:effectLst/>
                        <a:latin typeface="Calibri"/>
                        <a:ea typeface="Calibri"/>
                        <a:cs typeface="Times New Roman"/>
                      </a:endParaRPr>
                    </a:p>
                  </a:txBody>
                  <a:tcPr marL="76200" marR="76200" marT="76200" marB="76200"/>
                </a:tc>
              </a:tr>
              <a:tr h="206211">
                <a:tc>
                  <a:txBody>
                    <a:bodyPr/>
                    <a:lstStyle/>
                    <a:p>
                      <a:pPr marL="0" marR="0">
                        <a:lnSpc>
                          <a:spcPct val="115000"/>
                        </a:lnSpc>
                        <a:spcBef>
                          <a:spcPts val="0"/>
                        </a:spcBef>
                        <a:spcAft>
                          <a:spcPts val="0"/>
                        </a:spcAft>
                      </a:pPr>
                      <a:r>
                        <a:rPr lang="en-US" sz="1150">
                          <a:effectLst/>
                        </a:rPr>
                        <a:t>10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Math</a:t>
                      </a:r>
                      <a:endParaRPr lang="en-US" sz="1100">
                        <a:effectLst/>
                        <a:latin typeface="Calibri"/>
                        <a:ea typeface="Calibri"/>
                        <a:cs typeface="Times New Roman"/>
                      </a:endParaRPr>
                    </a:p>
                  </a:txBody>
                  <a:tcPr marL="76200" marR="76200" marT="76200" marB="76200"/>
                </a:tc>
              </a:tr>
              <a:tr h="206211">
                <a:tc>
                  <a:txBody>
                    <a:bodyPr/>
                    <a:lstStyle/>
                    <a:p>
                      <a:pPr marL="0" marR="0">
                        <a:lnSpc>
                          <a:spcPct val="115000"/>
                        </a:lnSpc>
                        <a:spcBef>
                          <a:spcPts val="0"/>
                        </a:spcBef>
                        <a:spcAft>
                          <a:spcPts val="0"/>
                        </a:spcAft>
                      </a:pPr>
                      <a:r>
                        <a:rPr lang="en-US" sz="1150">
                          <a:effectLst/>
                        </a:rPr>
                        <a:t>10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English</a:t>
                      </a:r>
                      <a:endParaRPr lang="en-US" sz="1100">
                        <a:effectLst/>
                        <a:latin typeface="Calibri"/>
                        <a:ea typeface="Calibri"/>
                        <a:cs typeface="Times New Roman"/>
                      </a:endParaRPr>
                    </a:p>
                  </a:txBody>
                  <a:tcPr marL="76200" marR="76200" marT="76200" marB="76200"/>
                </a:tc>
              </a:tr>
              <a:tr h="206211">
                <a:tc>
                  <a:txBody>
                    <a:bodyPr/>
                    <a:lstStyle/>
                    <a:p>
                      <a:pPr marL="0" marR="0">
                        <a:lnSpc>
                          <a:spcPct val="115000"/>
                        </a:lnSpc>
                        <a:spcBef>
                          <a:spcPts val="0"/>
                        </a:spcBef>
                        <a:spcAft>
                          <a:spcPts val="0"/>
                        </a:spcAft>
                      </a:pPr>
                      <a:r>
                        <a:rPr lang="en-US" sz="1150">
                          <a:effectLst/>
                        </a:rPr>
                        <a:t>11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Music</a:t>
                      </a:r>
                      <a:endParaRPr lang="en-US" sz="1100">
                        <a:effectLst/>
                        <a:latin typeface="Calibri"/>
                        <a:ea typeface="Calibri"/>
                        <a:cs typeface="Times New Roman"/>
                      </a:endParaRPr>
                    </a:p>
                  </a:txBody>
                  <a:tcPr marL="76200" marR="76200" marT="76200" marB="76200"/>
                </a:tc>
              </a:tr>
              <a:tr h="206211">
                <a:tc>
                  <a:txBody>
                    <a:bodyPr/>
                    <a:lstStyle/>
                    <a:p>
                      <a:pPr marL="0" marR="0">
                        <a:lnSpc>
                          <a:spcPct val="115000"/>
                        </a:lnSpc>
                        <a:spcBef>
                          <a:spcPts val="0"/>
                        </a:spcBef>
                        <a:spcAft>
                          <a:spcPts val="0"/>
                        </a:spcAft>
                      </a:pPr>
                      <a:r>
                        <a:rPr lang="en-US" sz="1150">
                          <a:effectLst/>
                        </a:rPr>
                        <a:t>11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Sports</a:t>
                      </a:r>
                      <a:endParaRPr lang="en-US" sz="1100" dirty="0">
                        <a:effectLst/>
                        <a:latin typeface="Calibri"/>
                        <a:ea typeface="Calibri"/>
                        <a:cs typeface="Times New Roman"/>
                      </a:endParaRPr>
                    </a:p>
                  </a:txBody>
                  <a:tcPr marL="76200" marR="76200" marT="76200" marB="76200"/>
                </a:tc>
              </a:tr>
            </a:tbl>
          </a:graphicData>
        </a:graphic>
      </p:graphicFrame>
      <p:sp>
        <p:nvSpPr>
          <p:cNvPr id="6" name="Rectangle 5"/>
          <p:cNvSpPr/>
          <p:nvPr/>
        </p:nvSpPr>
        <p:spPr>
          <a:xfrm>
            <a:off x="457200" y="3886200"/>
            <a:ext cx="3962400" cy="923330"/>
          </a:xfrm>
          <a:prstGeom prst="rect">
            <a:avLst/>
          </a:prstGeom>
        </p:spPr>
        <p:txBody>
          <a:bodyPr wrap="square">
            <a:spAutoFit/>
          </a:bodyPr>
          <a:lstStyle/>
          <a:p>
            <a:r>
              <a:rPr lang="en-US" dirty="0" err="1"/>
              <a:t>Student_Detail</a:t>
            </a:r>
            <a:r>
              <a:rPr lang="en-US" dirty="0"/>
              <a:t> </a:t>
            </a:r>
            <a:r>
              <a:rPr lang="en-US" dirty="0" smtClean="0"/>
              <a:t>−</a:t>
            </a:r>
          </a:p>
          <a:p>
            <a:endParaRPr lang="en-US" dirty="0"/>
          </a:p>
          <a:p>
            <a:r>
              <a:rPr lang="en-US" dirty="0"/>
              <a:t>STUDENT ⋈</a:t>
            </a:r>
            <a:r>
              <a:rPr lang="en-US" baseline="-25000" dirty="0" err="1"/>
              <a:t>Student.Std</a:t>
            </a:r>
            <a:r>
              <a:rPr lang="en-US" baseline="-25000" dirty="0"/>
              <a:t> = </a:t>
            </a:r>
            <a:r>
              <a:rPr lang="en-US" baseline="-25000" dirty="0" err="1"/>
              <a:t>Subject.Class</a:t>
            </a:r>
            <a:r>
              <a:rPr lang="en-US" dirty="0"/>
              <a:t> SUBJECT</a:t>
            </a:r>
          </a:p>
        </p:txBody>
      </p:sp>
      <p:graphicFrame>
        <p:nvGraphicFramePr>
          <p:cNvPr id="7" name="Table 6"/>
          <p:cNvGraphicFramePr>
            <a:graphicFrameLocks noGrp="1"/>
          </p:cNvGraphicFramePr>
          <p:nvPr>
            <p:extLst>
              <p:ext uri="{D42A27DB-BD31-4B8C-83A1-F6EECF244321}">
                <p14:modId xmlns:p14="http://schemas.microsoft.com/office/powerpoint/2010/main" val="3033636309"/>
              </p:ext>
            </p:extLst>
          </p:nvPr>
        </p:nvGraphicFramePr>
        <p:xfrm>
          <a:off x="4410456" y="4038600"/>
          <a:ext cx="3455670" cy="2123694"/>
        </p:xfrm>
        <a:graphic>
          <a:graphicData uri="http://schemas.openxmlformats.org/drawingml/2006/table">
            <a:tbl>
              <a:tblPr firstRow="1" firstCol="1" bandRow="1">
                <a:tableStyleId>{5C22544A-7EE6-4342-B048-85BDC9FD1C3A}</a:tableStyleId>
              </a:tblPr>
              <a:tblGrid>
                <a:gridCol w="691134"/>
                <a:gridCol w="691134"/>
                <a:gridCol w="691134"/>
                <a:gridCol w="691134"/>
                <a:gridCol w="691134"/>
              </a:tblGrid>
              <a:tr h="180811">
                <a:tc gridSpan="5">
                  <a:txBody>
                    <a:bodyPr/>
                    <a:lstStyle/>
                    <a:p>
                      <a:pPr marL="0" marR="0" algn="ctr">
                        <a:lnSpc>
                          <a:spcPct val="115000"/>
                        </a:lnSpc>
                        <a:spcBef>
                          <a:spcPts val="0"/>
                        </a:spcBef>
                        <a:spcAft>
                          <a:spcPts val="0"/>
                        </a:spcAft>
                      </a:pPr>
                      <a:r>
                        <a:rPr lang="en-US" sz="1150">
                          <a:effectLst/>
                        </a:rPr>
                        <a:t>Student_detail</a:t>
                      </a:r>
                      <a:endParaRPr lang="en-US" sz="1100">
                        <a:effectLst/>
                        <a:latin typeface="Calibri"/>
                        <a:ea typeface="Calibri"/>
                        <a:cs typeface="Times New Roman"/>
                      </a:endParaRPr>
                    </a:p>
                  </a:txBody>
                  <a:tcPr marL="76200" marR="76200" marT="76200" marB="762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811">
                <a:tc>
                  <a:txBody>
                    <a:bodyPr/>
                    <a:lstStyle/>
                    <a:p>
                      <a:pPr marL="0" marR="0" algn="ctr">
                        <a:lnSpc>
                          <a:spcPct val="115000"/>
                        </a:lnSpc>
                        <a:spcBef>
                          <a:spcPts val="0"/>
                        </a:spcBef>
                        <a:spcAft>
                          <a:spcPts val="0"/>
                        </a:spcAft>
                      </a:pPr>
                      <a:r>
                        <a:rPr lang="en-US" sz="1150">
                          <a:effectLst/>
                        </a:rPr>
                        <a:t>SID</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Name</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Std</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Class</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Subject</a:t>
                      </a:r>
                      <a:endParaRPr lang="en-US" sz="1100">
                        <a:effectLst/>
                        <a:latin typeface="Calibri"/>
                        <a:ea typeface="Calibri"/>
                        <a:cs typeface="Times New Roman"/>
                      </a:endParaRPr>
                    </a:p>
                  </a:txBody>
                  <a:tcPr marL="76200" marR="76200" marT="76200" marB="76200"/>
                </a:tc>
              </a:tr>
              <a:tr h="180811">
                <a:tc>
                  <a:txBody>
                    <a:bodyPr/>
                    <a:lstStyle/>
                    <a:p>
                      <a:pPr marL="0" marR="0">
                        <a:lnSpc>
                          <a:spcPct val="115000"/>
                        </a:lnSpc>
                        <a:spcBef>
                          <a:spcPts val="0"/>
                        </a:spcBef>
                        <a:spcAft>
                          <a:spcPts val="0"/>
                        </a:spcAft>
                      </a:pPr>
                      <a:r>
                        <a:rPr lang="en-US" sz="1150">
                          <a:effectLst/>
                        </a:rPr>
                        <a:t>101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Alex</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Math</a:t>
                      </a:r>
                      <a:endParaRPr lang="en-US" sz="1100">
                        <a:effectLst/>
                        <a:latin typeface="Calibri"/>
                        <a:ea typeface="Calibri"/>
                        <a:cs typeface="Times New Roman"/>
                      </a:endParaRPr>
                    </a:p>
                  </a:txBody>
                  <a:tcPr marL="76200" marR="76200" marT="76200" marB="76200"/>
                </a:tc>
              </a:tr>
              <a:tr h="180811">
                <a:tc>
                  <a:txBody>
                    <a:bodyPr/>
                    <a:lstStyle/>
                    <a:p>
                      <a:pPr marL="0" marR="0">
                        <a:lnSpc>
                          <a:spcPct val="115000"/>
                        </a:lnSpc>
                        <a:spcBef>
                          <a:spcPts val="0"/>
                        </a:spcBef>
                        <a:spcAft>
                          <a:spcPts val="0"/>
                        </a:spcAft>
                      </a:pPr>
                      <a:r>
                        <a:rPr lang="en-US" sz="1150">
                          <a:effectLst/>
                        </a:rPr>
                        <a:t>101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Alex</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10</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English</a:t>
                      </a:r>
                      <a:endParaRPr lang="en-US" sz="1100">
                        <a:effectLst/>
                        <a:latin typeface="Calibri"/>
                        <a:ea typeface="Calibri"/>
                        <a:cs typeface="Times New Roman"/>
                      </a:endParaRPr>
                    </a:p>
                  </a:txBody>
                  <a:tcPr marL="76200" marR="76200" marT="76200" marB="76200"/>
                </a:tc>
              </a:tr>
              <a:tr h="180811">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Maria</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Music</a:t>
                      </a:r>
                      <a:endParaRPr lang="en-US" sz="1100">
                        <a:effectLst/>
                        <a:latin typeface="Calibri"/>
                        <a:ea typeface="Calibri"/>
                        <a:cs typeface="Times New Roman"/>
                      </a:endParaRPr>
                    </a:p>
                  </a:txBody>
                  <a:tcPr marL="76200" marR="76200" marT="76200" marB="76200"/>
                </a:tc>
              </a:tr>
              <a:tr h="180811">
                <a:tc>
                  <a:txBody>
                    <a:bodyPr/>
                    <a:lstStyle/>
                    <a:p>
                      <a:pPr marL="0" marR="0">
                        <a:lnSpc>
                          <a:spcPct val="115000"/>
                        </a:lnSpc>
                        <a:spcBef>
                          <a:spcPts val="0"/>
                        </a:spcBef>
                        <a:spcAft>
                          <a:spcPts val="0"/>
                        </a:spcAft>
                      </a:pPr>
                      <a:r>
                        <a:rPr lang="en-US" sz="1150">
                          <a:effectLst/>
                        </a:rPr>
                        <a:t>102</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Maria</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11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Sports</a:t>
                      </a:r>
                      <a:endParaRPr lang="en-US" sz="1100" dirty="0">
                        <a:effectLst/>
                        <a:latin typeface="Calibri"/>
                        <a:ea typeface="Calibri"/>
                        <a:cs typeface="Times New Roman"/>
                      </a:endParaRPr>
                    </a:p>
                  </a:txBody>
                  <a:tcPr marL="76200" marR="76200" marT="76200" marB="76200"/>
                </a:tc>
              </a:tr>
            </a:tbl>
          </a:graphicData>
        </a:graphic>
      </p:graphicFrame>
    </p:spTree>
    <p:extLst>
      <p:ext uri="{BB962C8B-B14F-4D97-AF65-F5344CB8AC3E}">
        <p14:creationId xmlns:p14="http://schemas.microsoft.com/office/powerpoint/2010/main" val="19382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Equijoin</a:t>
            </a:r>
            <a:br>
              <a:rPr lang="en-US" dirty="0" smtClean="0"/>
            </a:br>
            <a:endParaRPr lang="en-US" dirty="0"/>
          </a:p>
        </p:txBody>
      </p:sp>
      <p:sp>
        <p:nvSpPr>
          <p:cNvPr id="3" name="Content Placeholder 2"/>
          <p:cNvSpPr>
            <a:spLocks noGrp="1"/>
          </p:cNvSpPr>
          <p:nvPr>
            <p:ph idx="1"/>
          </p:nvPr>
        </p:nvSpPr>
        <p:spPr/>
        <p:txBody>
          <a:bodyPr/>
          <a:lstStyle/>
          <a:p>
            <a:r>
              <a:rPr lang="en-US" dirty="0" smtClean="0"/>
              <a:t>When </a:t>
            </a:r>
            <a:r>
              <a:rPr lang="en-US" dirty="0"/>
              <a:t>Theta join uses only </a:t>
            </a:r>
            <a:r>
              <a:rPr lang="en-US" b="1" dirty="0"/>
              <a:t>equality</a:t>
            </a:r>
            <a:r>
              <a:rPr lang="en-US" dirty="0"/>
              <a:t> comparison operator, it is said to be equijoin. The </a:t>
            </a:r>
            <a:r>
              <a:rPr lang="en-US" dirty="0" smtClean="0"/>
              <a:t>previous example corresponds </a:t>
            </a:r>
            <a:r>
              <a:rPr lang="en-US" dirty="0"/>
              <a:t>to equijoin.</a:t>
            </a:r>
          </a:p>
          <a:p>
            <a:endParaRPr lang="en-US" dirty="0"/>
          </a:p>
        </p:txBody>
      </p:sp>
    </p:spTree>
    <p:extLst>
      <p:ext uri="{BB962C8B-B14F-4D97-AF65-F5344CB8AC3E}">
        <p14:creationId xmlns:p14="http://schemas.microsoft.com/office/powerpoint/2010/main" val="19382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Natural Join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Natural </a:t>
            </a:r>
            <a:r>
              <a:rPr lang="en-US" dirty="0"/>
              <a:t>join does not use any comparison operator. </a:t>
            </a:r>
            <a:endParaRPr lang="en-US" dirty="0" smtClean="0"/>
          </a:p>
          <a:p>
            <a:pPr algn="just"/>
            <a:r>
              <a:rPr lang="en-US" dirty="0" smtClean="0"/>
              <a:t>It </a:t>
            </a:r>
            <a:r>
              <a:rPr lang="en-US" dirty="0"/>
              <a:t>does not concatenate the way a Cartesian product does. </a:t>
            </a:r>
            <a:endParaRPr lang="en-US" dirty="0" smtClean="0"/>
          </a:p>
          <a:p>
            <a:pPr algn="just"/>
            <a:r>
              <a:rPr lang="en-US" dirty="0" smtClean="0"/>
              <a:t>We </a:t>
            </a:r>
            <a:r>
              <a:rPr lang="en-US" dirty="0"/>
              <a:t>can perform a Natural Join only if there is at least one common attribute that exists between two relations. </a:t>
            </a:r>
            <a:endParaRPr lang="en-US" dirty="0" smtClean="0"/>
          </a:p>
          <a:p>
            <a:pPr algn="just"/>
            <a:r>
              <a:rPr lang="en-US" dirty="0" smtClean="0"/>
              <a:t>In </a:t>
            </a:r>
            <a:r>
              <a:rPr lang="en-US" dirty="0"/>
              <a:t>addition, the attributes must have the same name and domain.</a:t>
            </a:r>
          </a:p>
          <a:p>
            <a:pPr algn="just"/>
            <a:r>
              <a:rPr lang="en-US" dirty="0"/>
              <a:t>Natural join acts on those matching attributes where the values of attributes in both the relations are same.</a:t>
            </a:r>
          </a:p>
          <a:p>
            <a:pPr marL="0" indent="0" algn="just">
              <a:buNone/>
            </a:pPr>
            <a:endParaRPr lang="en-US" dirty="0"/>
          </a:p>
        </p:txBody>
      </p:sp>
    </p:spTree>
    <p:extLst>
      <p:ext uri="{BB962C8B-B14F-4D97-AF65-F5344CB8AC3E}">
        <p14:creationId xmlns:p14="http://schemas.microsoft.com/office/powerpoint/2010/main" val="19382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3123034"/>
              </p:ext>
            </p:extLst>
          </p:nvPr>
        </p:nvGraphicFramePr>
        <p:xfrm>
          <a:off x="457200" y="1676400"/>
          <a:ext cx="2541270" cy="1769745"/>
        </p:xfrm>
        <a:graphic>
          <a:graphicData uri="http://schemas.openxmlformats.org/drawingml/2006/table">
            <a:tbl>
              <a:tblPr firstRow="1" firstCol="1" bandRow="1">
                <a:tableStyleId>{5C22544A-7EE6-4342-B048-85BDC9FD1C3A}</a:tableStyleId>
              </a:tblPr>
              <a:tblGrid>
                <a:gridCol w="847090"/>
                <a:gridCol w="847090"/>
                <a:gridCol w="847090"/>
              </a:tblGrid>
              <a:tr h="0">
                <a:tc gridSpan="3">
                  <a:txBody>
                    <a:bodyPr/>
                    <a:lstStyle/>
                    <a:p>
                      <a:pPr marL="0" marR="0" algn="ctr">
                        <a:lnSpc>
                          <a:spcPct val="115000"/>
                        </a:lnSpc>
                        <a:spcBef>
                          <a:spcPts val="0"/>
                        </a:spcBef>
                        <a:spcAft>
                          <a:spcPts val="0"/>
                        </a:spcAft>
                      </a:pPr>
                      <a:r>
                        <a:rPr lang="en-US" sz="1150">
                          <a:effectLst/>
                        </a:rPr>
                        <a:t>Courses</a:t>
                      </a:r>
                      <a:endParaRPr lang="en-US" sz="1100">
                        <a:effectLst/>
                        <a:latin typeface="Calibri"/>
                        <a:ea typeface="Calibri"/>
                        <a:cs typeface="Times New Roman"/>
                      </a:endParaRPr>
                    </a:p>
                  </a:txBody>
                  <a:tcPr marL="76200" marR="76200" marT="76200" marB="76200"/>
                </a:tc>
                <a:tc hMerge="1">
                  <a:txBody>
                    <a:bodyPr/>
                    <a:lstStyle/>
                    <a:p>
                      <a:endParaRPr lang="en-US"/>
                    </a:p>
                  </a:txBody>
                  <a:tcPr/>
                </a:tc>
                <a:tc hMerge="1">
                  <a:txBody>
                    <a:bodyPr/>
                    <a:lstStyle/>
                    <a:p>
                      <a:endParaRPr lang="en-US"/>
                    </a:p>
                  </a:txBody>
                  <a:tcPr/>
                </a:tc>
              </a:tr>
              <a:tr h="0">
                <a:tc>
                  <a:txBody>
                    <a:bodyPr/>
                    <a:lstStyle/>
                    <a:p>
                      <a:pPr marL="0" marR="0" algn="ctr">
                        <a:lnSpc>
                          <a:spcPct val="115000"/>
                        </a:lnSpc>
                        <a:spcBef>
                          <a:spcPts val="0"/>
                        </a:spcBef>
                        <a:spcAft>
                          <a:spcPts val="0"/>
                        </a:spcAft>
                      </a:pPr>
                      <a:r>
                        <a:rPr lang="en-US" sz="1150">
                          <a:effectLst/>
                        </a:rPr>
                        <a:t>CID</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Course</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Dept</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CS01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Database</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CS</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ME01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Mechanics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ME</a:t>
                      </a:r>
                      <a:endParaRPr lang="en-US" sz="1100">
                        <a:effectLst/>
                        <a:latin typeface="Calibri"/>
                        <a:ea typeface="Calibri"/>
                        <a:cs typeface="Times New Roman"/>
                      </a:endParaRPr>
                    </a:p>
                  </a:txBody>
                  <a:tcPr marL="76200" marR="76200" marT="76200" marB="76200"/>
                </a:tc>
              </a:tr>
              <a:tr h="0">
                <a:tc>
                  <a:txBody>
                    <a:bodyPr/>
                    <a:lstStyle/>
                    <a:p>
                      <a:pPr marL="0" marR="0">
                        <a:lnSpc>
                          <a:spcPct val="115000"/>
                        </a:lnSpc>
                        <a:spcBef>
                          <a:spcPts val="0"/>
                        </a:spcBef>
                        <a:spcAft>
                          <a:spcPts val="0"/>
                        </a:spcAft>
                      </a:pPr>
                      <a:r>
                        <a:rPr lang="en-US" sz="1150">
                          <a:effectLst/>
                        </a:rPr>
                        <a:t>EE01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Electronics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EE</a:t>
                      </a:r>
                      <a:endParaRPr lang="en-US" sz="1100" dirty="0">
                        <a:effectLst/>
                        <a:latin typeface="Calibri"/>
                        <a:ea typeface="Calibri"/>
                        <a:cs typeface="Times New Roman"/>
                      </a:endParaRP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85519517"/>
              </p:ext>
            </p:extLst>
          </p:nvPr>
        </p:nvGraphicFramePr>
        <p:xfrm>
          <a:off x="4114800" y="1676400"/>
          <a:ext cx="3760470" cy="1769745"/>
        </p:xfrm>
        <a:graphic>
          <a:graphicData uri="http://schemas.openxmlformats.org/drawingml/2006/table">
            <a:tbl>
              <a:tblPr firstRow="1" firstCol="1" bandRow="1">
                <a:tableStyleId>{5C22544A-7EE6-4342-B048-85BDC9FD1C3A}</a:tableStyleId>
              </a:tblPr>
              <a:tblGrid>
                <a:gridCol w="1880235"/>
                <a:gridCol w="1880235"/>
              </a:tblGrid>
              <a:tr h="196818">
                <a:tc gridSpan="2">
                  <a:txBody>
                    <a:bodyPr/>
                    <a:lstStyle/>
                    <a:p>
                      <a:pPr marL="0" marR="0" algn="ctr">
                        <a:lnSpc>
                          <a:spcPct val="115000"/>
                        </a:lnSpc>
                        <a:spcBef>
                          <a:spcPts val="0"/>
                        </a:spcBef>
                        <a:spcAft>
                          <a:spcPts val="0"/>
                        </a:spcAft>
                      </a:pPr>
                      <a:r>
                        <a:rPr lang="en-US" sz="1150">
                          <a:effectLst/>
                        </a:rPr>
                        <a:t>HoD</a:t>
                      </a:r>
                      <a:endParaRPr lang="en-US" sz="1100">
                        <a:effectLst/>
                        <a:latin typeface="Calibri"/>
                        <a:ea typeface="Calibri"/>
                        <a:cs typeface="Times New Roman"/>
                      </a:endParaRPr>
                    </a:p>
                  </a:txBody>
                  <a:tcPr marL="76200" marR="76200" marT="76200" marB="76200"/>
                </a:tc>
                <a:tc hMerge="1">
                  <a:txBody>
                    <a:bodyPr/>
                    <a:lstStyle/>
                    <a:p>
                      <a:endParaRPr lang="en-US"/>
                    </a:p>
                  </a:txBody>
                  <a:tcPr/>
                </a:tc>
              </a:tr>
              <a:tr h="196818">
                <a:tc>
                  <a:txBody>
                    <a:bodyPr/>
                    <a:lstStyle/>
                    <a:p>
                      <a:pPr marL="0" marR="0" algn="ctr">
                        <a:lnSpc>
                          <a:spcPct val="115000"/>
                        </a:lnSpc>
                        <a:spcBef>
                          <a:spcPts val="0"/>
                        </a:spcBef>
                        <a:spcAft>
                          <a:spcPts val="0"/>
                        </a:spcAft>
                      </a:pPr>
                      <a:r>
                        <a:rPr lang="en-US" sz="1150">
                          <a:effectLst/>
                        </a:rPr>
                        <a:t>Dept</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Head</a:t>
                      </a:r>
                      <a:endParaRPr lang="en-US" sz="1100">
                        <a:effectLst/>
                        <a:latin typeface="Calibri"/>
                        <a:ea typeface="Calibri"/>
                        <a:cs typeface="Times New Roman"/>
                      </a:endParaRPr>
                    </a:p>
                  </a:txBody>
                  <a:tcPr marL="76200" marR="76200" marT="76200" marB="76200"/>
                </a:tc>
              </a:tr>
              <a:tr h="196818">
                <a:tc>
                  <a:txBody>
                    <a:bodyPr/>
                    <a:lstStyle/>
                    <a:p>
                      <a:pPr marL="0" marR="0">
                        <a:lnSpc>
                          <a:spcPct val="115000"/>
                        </a:lnSpc>
                        <a:spcBef>
                          <a:spcPts val="0"/>
                        </a:spcBef>
                        <a:spcAft>
                          <a:spcPts val="0"/>
                        </a:spcAft>
                      </a:pPr>
                      <a:r>
                        <a:rPr lang="en-US" sz="1150">
                          <a:effectLst/>
                        </a:rPr>
                        <a:t>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Alex</a:t>
                      </a:r>
                      <a:endParaRPr lang="en-US" sz="1100">
                        <a:effectLst/>
                        <a:latin typeface="Calibri"/>
                        <a:ea typeface="Calibri"/>
                        <a:cs typeface="Times New Roman"/>
                      </a:endParaRPr>
                    </a:p>
                  </a:txBody>
                  <a:tcPr marL="76200" marR="76200" marT="76200" marB="76200"/>
                </a:tc>
              </a:tr>
              <a:tr h="196818">
                <a:tc>
                  <a:txBody>
                    <a:bodyPr/>
                    <a:lstStyle/>
                    <a:p>
                      <a:pPr marL="0" marR="0">
                        <a:lnSpc>
                          <a:spcPct val="115000"/>
                        </a:lnSpc>
                        <a:spcBef>
                          <a:spcPts val="0"/>
                        </a:spcBef>
                        <a:spcAft>
                          <a:spcPts val="0"/>
                        </a:spcAft>
                      </a:pPr>
                      <a:r>
                        <a:rPr lang="en-US" sz="1150">
                          <a:effectLst/>
                        </a:rPr>
                        <a:t>ME</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Maya</a:t>
                      </a:r>
                      <a:endParaRPr lang="en-US" sz="1100">
                        <a:effectLst/>
                        <a:latin typeface="Calibri"/>
                        <a:ea typeface="Calibri"/>
                        <a:cs typeface="Times New Roman"/>
                      </a:endParaRPr>
                    </a:p>
                  </a:txBody>
                  <a:tcPr marL="76200" marR="76200" marT="76200" marB="76200"/>
                </a:tc>
              </a:tr>
              <a:tr h="196818">
                <a:tc>
                  <a:txBody>
                    <a:bodyPr/>
                    <a:lstStyle/>
                    <a:p>
                      <a:pPr marL="0" marR="0">
                        <a:lnSpc>
                          <a:spcPct val="115000"/>
                        </a:lnSpc>
                        <a:spcBef>
                          <a:spcPts val="0"/>
                        </a:spcBef>
                        <a:spcAft>
                          <a:spcPts val="0"/>
                        </a:spcAft>
                      </a:pPr>
                      <a:r>
                        <a:rPr lang="en-US" sz="1150">
                          <a:effectLst/>
                        </a:rPr>
                        <a:t>EE</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Mira</a:t>
                      </a:r>
                      <a:endParaRPr lang="en-US" sz="1100" dirty="0">
                        <a:effectLst/>
                        <a:latin typeface="Calibri"/>
                        <a:ea typeface="Calibri"/>
                        <a:cs typeface="Times New Roman"/>
                      </a:endParaRPr>
                    </a:p>
                  </a:txBody>
                  <a:tcPr marL="76200" marR="76200" marT="76200" marB="762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6970225"/>
              </p:ext>
            </p:extLst>
          </p:nvPr>
        </p:nvGraphicFramePr>
        <p:xfrm>
          <a:off x="2743200" y="4343400"/>
          <a:ext cx="4141468" cy="1769745"/>
        </p:xfrm>
        <a:graphic>
          <a:graphicData uri="http://schemas.openxmlformats.org/drawingml/2006/table">
            <a:tbl>
              <a:tblPr firstRow="1" firstCol="1" bandRow="1">
                <a:tableStyleId>{5C22544A-7EE6-4342-B048-85BDC9FD1C3A}</a:tableStyleId>
              </a:tblPr>
              <a:tblGrid>
                <a:gridCol w="1035367"/>
                <a:gridCol w="1035367"/>
                <a:gridCol w="1035367"/>
                <a:gridCol w="1035367"/>
              </a:tblGrid>
              <a:tr h="241890">
                <a:tc gridSpan="4">
                  <a:txBody>
                    <a:bodyPr/>
                    <a:lstStyle/>
                    <a:p>
                      <a:pPr marL="0" marR="0" algn="ctr">
                        <a:lnSpc>
                          <a:spcPct val="115000"/>
                        </a:lnSpc>
                        <a:spcBef>
                          <a:spcPts val="0"/>
                        </a:spcBef>
                        <a:spcAft>
                          <a:spcPts val="0"/>
                        </a:spcAft>
                      </a:pPr>
                      <a:r>
                        <a:rPr lang="en-US" sz="1150">
                          <a:effectLst/>
                        </a:rPr>
                        <a:t>Courses ⋈ HoD</a:t>
                      </a:r>
                      <a:endParaRPr lang="en-US" sz="1100">
                        <a:effectLst/>
                        <a:latin typeface="Calibri"/>
                        <a:ea typeface="Calibri"/>
                        <a:cs typeface="Times New Roman"/>
                      </a:endParaRPr>
                    </a:p>
                  </a:txBody>
                  <a:tcPr marL="76200" marR="76200" marT="76200" marB="76200"/>
                </a:tc>
                <a:tc hMerge="1">
                  <a:txBody>
                    <a:bodyPr/>
                    <a:lstStyle/>
                    <a:p>
                      <a:endParaRPr lang="en-US"/>
                    </a:p>
                  </a:txBody>
                  <a:tcPr/>
                </a:tc>
                <a:tc hMerge="1">
                  <a:txBody>
                    <a:bodyPr/>
                    <a:lstStyle/>
                    <a:p>
                      <a:endParaRPr lang="en-US"/>
                    </a:p>
                  </a:txBody>
                  <a:tcPr/>
                </a:tc>
                <a:tc hMerge="1">
                  <a:txBody>
                    <a:bodyPr/>
                    <a:lstStyle/>
                    <a:p>
                      <a:endParaRPr lang="en-US"/>
                    </a:p>
                  </a:txBody>
                  <a:tcPr/>
                </a:tc>
              </a:tr>
              <a:tr h="242700">
                <a:tc>
                  <a:txBody>
                    <a:bodyPr/>
                    <a:lstStyle/>
                    <a:p>
                      <a:pPr marL="0" marR="0" algn="ctr">
                        <a:lnSpc>
                          <a:spcPct val="115000"/>
                        </a:lnSpc>
                        <a:spcBef>
                          <a:spcPts val="0"/>
                        </a:spcBef>
                        <a:spcAft>
                          <a:spcPts val="0"/>
                        </a:spcAft>
                      </a:pPr>
                      <a:r>
                        <a:rPr lang="en-US" sz="1150">
                          <a:effectLst/>
                        </a:rPr>
                        <a:t>Dept</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CID</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Course</a:t>
                      </a:r>
                      <a:endParaRPr lang="en-US" sz="1100">
                        <a:effectLst/>
                        <a:latin typeface="Calibri"/>
                        <a:ea typeface="Calibri"/>
                        <a:cs typeface="Times New Roman"/>
                      </a:endParaRPr>
                    </a:p>
                  </a:txBody>
                  <a:tcPr marL="76200" marR="76200" marT="76200" marB="76200"/>
                </a:tc>
                <a:tc>
                  <a:txBody>
                    <a:bodyPr/>
                    <a:lstStyle/>
                    <a:p>
                      <a:pPr marL="0" marR="0" algn="ctr">
                        <a:lnSpc>
                          <a:spcPct val="115000"/>
                        </a:lnSpc>
                        <a:spcBef>
                          <a:spcPts val="0"/>
                        </a:spcBef>
                        <a:spcAft>
                          <a:spcPts val="0"/>
                        </a:spcAft>
                      </a:pPr>
                      <a:r>
                        <a:rPr lang="en-US" sz="1150">
                          <a:effectLst/>
                        </a:rPr>
                        <a:t>Head</a:t>
                      </a:r>
                      <a:endParaRPr lang="en-US" sz="1100">
                        <a:effectLst/>
                        <a:latin typeface="Calibri"/>
                        <a:ea typeface="Calibri"/>
                        <a:cs typeface="Times New Roman"/>
                      </a:endParaRPr>
                    </a:p>
                  </a:txBody>
                  <a:tcPr marL="76200" marR="76200" marT="76200" marB="76200"/>
                </a:tc>
              </a:tr>
              <a:tr h="242700">
                <a:tc>
                  <a:txBody>
                    <a:bodyPr/>
                    <a:lstStyle/>
                    <a:p>
                      <a:pPr marL="0" marR="0">
                        <a:lnSpc>
                          <a:spcPct val="115000"/>
                        </a:lnSpc>
                        <a:spcBef>
                          <a:spcPts val="0"/>
                        </a:spcBef>
                        <a:spcAft>
                          <a:spcPts val="0"/>
                        </a:spcAft>
                      </a:pPr>
                      <a:r>
                        <a:rPr lang="en-US" sz="1150">
                          <a:effectLst/>
                        </a:rPr>
                        <a:t>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CS01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Database</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Alex</a:t>
                      </a:r>
                      <a:endParaRPr lang="en-US" sz="1100">
                        <a:effectLst/>
                        <a:latin typeface="Calibri"/>
                        <a:ea typeface="Calibri"/>
                        <a:cs typeface="Times New Roman"/>
                      </a:endParaRPr>
                    </a:p>
                  </a:txBody>
                  <a:tcPr marL="76200" marR="76200" marT="76200" marB="76200"/>
                </a:tc>
              </a:tr>
              <a:tr h="242700">
                <a:tc>
                  <a:txBody>
                    <a:bodyPr/>
                    <a:lstStyle/>
                    <a:p>
                      <a:pPr marL="0" marR="0">
                        <a:lnSpc>
                          <a:spcPct val="115000"/>
                        </a:lnSpc>
                        <a:spcBef>
                          <a:spcPts val="0"/>
                        </a:spcBef>
                        <a:spcAft>
                          <a:spcPts val="0"/>
                        </a:spcAft>
                      </a:pPr>
                      <a:r>
                        <a:rPr lang="en-US" sz="1150">
                          <a:effectLst/>
                        </a:rPr>
                        <a:t>ME</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ME01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Mechanics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Maya</a:t>
                      </a:r>
                      <a:endParaRPr lang="en-US" sz="1100">
                        <a:effectLst/>
                        <a:latin typeface="Calibri"/>
                        <a:ea typeface="Calibri"/>
                        <a:cs typeface="Times New Roman"/>
                      </a:endParaRPr>
                    </a:p>
                  </a:txBody>
                  <a:tcPr marL="76200" marR="76200" marT="76200" marB="76200"/>
                </a:tc>
              </a:tr>
              <a:tr h="242700">
                <a:tc>
                  <a:txBody>
                    <a:bodyPr/>
                    <a:lstStyle/>
                    <a:p>
                      <a:pPr marL="0" marR="0">
                        <a:lnSpc>
                          <a:spcPct val="115000"/>
                        </a:lnSpc>
                        <a:spcBef>
                          <a:spcPts val="0"/>
                        </a:spcBef>
                        <a:spcAft>
                          <a:spcPts val="0"/>
                        </a:spcAft>
                      </a:pPr>
                      <a:r>
                        <a:rPr lang="en-US" sz="1150">
                          <a:effectLst/>
                        </a:rPr>
                        <a:t>EE</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EE01</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a:effectLst/>
                        </a:rPr>
                        <a:t>Electronics</a:t>
                      </a:r>
                      <a:endParaRPr lang="en-US" sz="110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150" dirty="0">
                          <a:effectLst/>
                        </a:rPr>
                        <a:t>Mira</a:t>
                      </a:r>
                      <a:endParaRPr lang="en-US" sz="1100" dirty="0">
                        <a:effectLst/>
                        <a:latin typeface="Calibri"/>
                        <a:ea typeface="Calibri"/>
                        <a:cs typeface="Times New Roman"/>
                      </a:endParaRPr>
                    </a:p>
                  </a:txBody>
                  <a:tcPr marL="76200" marR="76200" marT="76200" marB="76200"/>
                </a:tc>
              </a:tr>
            </a:tbl>
          </a:graphicData>
        </a:graphic>
      </p:graphicFrame>
    </p:spTree>
    <p:extLst>
      <p:ext uri="{BB962C8B-B14F-4D97-AF65-F5344CB8AC3E}">
        <p14:creationId xmlns:p14="http://schemas.microsoft.com/office/powerpoint/2010/main" val="19382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Outer Joins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Theta </a:t>
            </a:r>
            <a:r>
              <a:rPr lang="en-US" dirty="0"/>
              <a:t>Join, Equijoin, and Natural Join are called inner joins</a:t>
            </a:r>
            <a:r>
              <a:rPr lang="en-US" dirty="0" smtClean="0"/>
              <a:t>.</a:t>
            </a:r>
          </a:p>
          <a:p>
            <a:r>
              <a:rPr lang="en-US" dirty="0" smtClean="0"/>
              <a:t>An </a:t>
            </a:r>
            <a:r>
              <a:rPr lang="en-US" dirty="0"/>
              <a:t>inner join includes only those tuples with matching attributes and the rest are discarded in the resulting relation. Therefore, we need to use outer joins to include all the tuples from the participating relations in the resulting relation. </a:t>
            </a:r>
            <a:endParaRPr lang="en-US" dirty="0" smtClean="0"/>
          </a:p>
          <a:p>
            <a:r>
              <a:rPr lang="en-US" dirty="0" smtClean="0"/>
              <a:t>There </a:t>
            </a:r>
            <a:r>
              <a:rPr lang="en-US" dirty="0"/>
              <a:t>are three kinds of outer joins − </a:t>
            </a:r>
            <a:endParaRPr lang="en-US" dirty="0" smtClean="0"/>
          </a:p>
          <a:p>
            <a:pPr lvl="1"/>
            <a:r>
              <a:rPr lang="en-US" dirty="0" smtClean="0"/>
              <a:t>left </a:t>
            </a:r>
            <a:r>
              <a:rPr lang="en-US" dirty="0"/>
              <a:t>outer join, </a:t>
            </a:r>
            <a:endParaRPr lang="en-US" dirty="0" smtClean="0"/>
          </a:p>
          <a:p>
            <a:pPr lvl="1"/>
            <a:r>
              <a:rPr lang="en-US" dirty="0" smtClean="0"/>
              <a:t>right </a:t>
            </a:r>
            <a:r>
              <a:rPr lang="en-US" dirty="0"/>
              <a:t>outer join, and </a:t>
            </a:r>
            <a:endParaRPr lang="en-US" dirty="0" smtClean="0"/>
          </a:p>
          <a:p>
            <a:pPr lvl="1"/>
            <a:r>
              <a:rPr lang="en-US" dirty="0" smtClean="0"/>
              <a:t>full </a:t>
            </a:r>
            <a:r>
              <a:rPr lang="en-US" dirty="0"/>
              <a:t>outer join.</a:t>
            </a:r>
          </a:p>
          <a:p>
            <a:endParaRPr lang="en-US" dirty="0"/>
          </a:p>
        </p:txBody>
      </p:sp>
    </p:spTree>
    <p:extLst>
      <p:ext uri="{BB962C8B-B14F-4D97-AF65-F5344CB8AC3E}">
        <p14:creationId xmlns:p14="http://schemas.microsoft.com/office/powerpoint/2010/main" val="193827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395</Words>
  <Application>Microsoft Office PowerPoint</Application>
  <PresentationFormat>On-screen Show (4:3)</PresentationFormat>
  <Paragraphs>208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Relational Algebra JOIN</vt:lpstr>
      <vt:lpstr>Join</vt:lpstr>
      <vt:lpstr>PowerPoint Presentation</vt:lpstr>
      <vt:lpstr>Theta (θ) Join </vt:lpstr>
      <vt:lpstr>example</vt:lpstr>
      <vt:lpstr>Equijoin </vt:lpstr>
      <vt:lpstr>Natural Join (⋈) </vt:lpstr>
      <vt:lpstr>example</vt:lpstr>
      <vt:lpstr>Outer Joins </vt:lpstr>
      <vt:lpstr>Left Outer Join</vt:lpstr>
      <vt:lpstr>Example</vt:lpstr>
      <vt:lpstr>Right Outer Join</vt:lpstr>
      <vt:lpstr>example</vt:lpstr>
      <vt:lpstr>Full Outer Join</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8</cp:revision>
  <dcterms:created xsi:type="dcterms:W3CDTF">2022-10-04T09:06:30Z</dcterms:created>
  <dcterms:modified xsi:type="dcterms:W3CDTF">2022-10-07T08:30:47Z</dcterms:modified>
</cp:coreProperties>
</file>