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8159"/>
          </a:xfrm>
          <a:custGeom>
            <a:avLst/>
            <a:gdLst/>
            <a:ahLst/>
            <a:cxnLst/>
            <a:rect l="l" t="t" r="r" b="b"/>
            <a:pathLst>
              <a:path w="9144000" h="518159">
                <a:moveTo>
                  <a:pt x="0" y="0"/>
                </a:moveTo>
                <a:lnTo>
                  <a:pt x="9144000" y="0"/>
                </a:lnTo>
                <a:lnTo>
                  <a:pt x="9144000" y="518160"/>
                </a:lnTo>
                <a:lnTo>
                  <a:pt x="0" y="5181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5381243" cy="513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557771"/>
            <a:ext cx="9143999" cy="300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133588" y="124968"/>
            <a:ext cx="719327" cy="2865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52043" y="152400"/>
            <a:ext cx="1670304" cy="227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36508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36508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8159"/>
          </a:xfrm>
          <a:custGeom>
            <a:avLst/>
            <a:gdLst/>
            <a:ahLst/>
            <a:cxnLst/>
            <a:rect l="l" t="t" r="r" b="b"/>
            <a:pathLst>
              <a:path w="9144000" h="518159">
                <a:moveTo>
                  <a:pt x="0" y="0"/>
                </a:moveTo>
                <a:lnTo>
                  <a:pt x="9144000" y="0"/>
                </a:lnTo>
                <a:lnTo>
                  <a:pt x="9144000" y="518160"/>
                </a:lnTo>
                <a:lnTo>
                  <a:pt x="0" y="5181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5381243" cy="513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557771"/>
            <a:ext cx="9143999" cy="300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133588" y="124968"/>
            <a:ext cx="719327" cy="2865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36508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8159"/>
          </a:xfrm>
          <a:custGeom>
            <a:avLst/>
            <a:gdLst/>
            <a:ahLst/>
            <a:cxnLst/>
            <a:rect l="l" t="t" r="r" b="b"/>
            <a:pathLst>
              <a:path w="9144000" h="518159">
                <a:moveTo>
                  <a:pt x="0" y="0"/>
                </a:moveTo>
                <a:lnTo>
                  <a:pt x="9144000" y="0"/>
                </a:lnTo>
                <a:lnTo>
                  <a:pt x="9144000" y="518160"/>
                </a:lnTo>
                <a:lnTo>
                  <a:pt x="0" y="5181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475988"/>
            <a:ext cx="9144000" cy="2382520"/>
          </a:xfrm>
          <a:custGeom>
            <a:avLst/>
            <a:gdLst/>
            <a:ahLst/>
            <a:cxnLst/>
            <a:rect l="l" t="t" r="r" b="b"/>
            <a:pathLst>
              <a:path w="9144000" h="2382520">
                <a:moveTo>
                  <a:pt x="0" y="0"/>
                </a:moveTo>
                <a:lnTo>
                  <a:pt x="9144000" y="0"/>
                </a:lnTo>
                <a:lnTo>
                  <a:pt x="9144000" y="2382012"/>
                </a:lnTo>
                <a:lnTo>
                  <a:pt x="0" y="2382012"/>
                </a:lnTo>
                <a:lnTo>
                  <a:pt x="0" y="0"/>
                </a:lnTo>
                <a:close/>
              </a:path>
            </a:pathLst>
          </a:custGeom>
          <a:solidFill>
            <a:srgbClr val="365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33588" y="124968"/>
            <a:ext cx="719327" cy="286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52043" y="152400"/>
            <a:ext cx="1670304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509016"/>
            <a:ext cx="9143999" cy="39669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8159"/>
          </a:xfrm>
          <a:custGeom>
            <a:avLst/>
            <a:gdLst/>
            <a:ahLst/>
            <a:cxnLst/>
            <a:rect l="l" t="t" r="r" b="b"/>
            <a:pathLst>
              <a:path w="9144000" h="518159">
                <a:moveTo>
                  <a:pt x="0" y="0"/>
                </a:moveTo>
                <a:lnTo>
                  <a:pt x="9144000" y="0"/>
                </a:lnTo>
                <a:lnTo>
                  <a:pt x="9144000" y="518160"/>
                </a:lnTo>
                <a:lnTo>
                  <a:pt x="0" y="5181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8383" y="688339"/>
            <a:ext cx="1574164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36508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9755" y="1668779"/>
            <a:ext cx="3688079" cy="157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706293" y="6604664"/>
            <a:ext cx="1294765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1463" y="6589055"/>
            <a:ext cx="191769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459" y="4955537"/>
            <a:ext cx="53816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concurrency and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locking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1463" y="6589055"/>
            <a:ext cx="1219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</a:pPr>
              <a:t>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127" y="5778497"/>
            <a:ext cx="7216775" cy="55435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2000"/>
              </a:lnSpc>
              <a:spcBef>
                <a:spcPts val="300"/>
              </a:spcBef>
            </a:pPr>
            <a:r>
              <a:rPr sz="1800" dirty="0">
                <a:solidFill>
                  <a:srgbClr val="6599FF"/>
                </a:solidFill>
                <a:latin typeface="Arial"/>
                <a:cs typeface="Arial"/>
              </a:rPr>
              <a:t>IBM </a:t>
            </a:r>
            <a:r>
              <a:rPr sz="1800" spc="-5" dirty="0">
                <a:solidFill>
                  <a:srgbClr val="6599FF"/>
                </a:solidFill>
                <a:latin typeface="Arial"/>
                <a:cs typeface="Arial"/>
              </a:rPr>
              <a:t>Information </a:t>
            </a:r>
            <a:r>
              <a:rPr sz="1800" spc="-10" dirty="0">
                <a:solidFill>
                  <a:srgbClr val="6599FF"/>
                </a:solidFill>
                <a:latin typeface="Arial"/>
                <a:cs typeface="Arial"/>
              </a:rPr>
              <a:t>Management </a:t>
            </a:r>
            <a:r>
              <a:rPr sz="1800" spc="-5" dirty="0">
                <a:solidFill>
                  <a:srgbClr val="6599FF"/>
                </a:solidFill>
                <a:latin typeface="Arial"/>
                <a:cs typeface="Arial"/>
              </a:rPr>
              <a:t>Cloud </a:t>
            </a:r>
            <a:r>
              <a:rPr sz="1800" spc="-10" dirty="0">
                <a:solidFill>
                  <a:srgbClr val="6599FF"/>
                </a:solidFill>
                <a:latin typeface="Arial"/>
                <a:cs typeface="Arial"/>
              </a:rPr>
              <a:t>Computing </a:t>
            </a:r>
            <a:r>
              <a:rPr sz="1800" spc="-5" dirty="0">
                <a:solidFill>
                  <a:srgbClr val="6599FF"/>
                </a:solidFill>
                <a:latin typeface="Arial"/>
                <a:cs typeface="Arial"/>
              </a:rPr>
              <a:t>Center </a:t>
            </a:r>
            <a:r>
              <a:rPr sz="1800" spc="-15" dirty="0">
                <a:solidFill>
                  <a:srgbClr val="6599FF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6599FF"/>
                </a:solidFill>
                <a:latin typeface="Arial"/>
                <a:cs typeface="Arial"/>
              </a:rPr>
              <a:t>Competence  </a:t>
            </a:r>
            <a:r>
              <a:rPr sz="1800" dirty="0">
                <a:solidFill>
                  <a:srgbClr val="6599FF"/>
                </a:solidFill>
                <a:latin typeface="Arial"/>
                <a:cs typeface="Arial"/>
              </a:rPr>
              <a:t>IBM </a:t>
            </a:r>
            <a:r>
              <a:rPr sz="1800" spc="-10" dirty="0">
                <a:solidFill>
                  <a:srgbClr val="6599FF"/>
                </a:solidFill>
                <a:latin typeface="Arial"/>
                <a:cs typeface="Arial"/>
              </a:rPr>
              <a:t>Canada </a:t>
            </a:r>
            <a:r>
              <a:rPr sz="1800" spc="-5" dirty="0">
                <a:solidFill>
                  <a:srgbClr val="6599FF"/>
                </a:solidFill>
                <a:latin typeface="Arial"/>
                <a:cs typeface="Arial"/>
              </a:rPr>
              <a:t>Labs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471" y="688339"/>
            <a:ext cx="37846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Concurrency </a:t>
            </a:r>
            <a:r>
              <a:rPr spc="5" dirty="0"/>
              <a:t>and</a:t>
            </a:r>
            <a:r>
              <a:rPr spc="-40" dirty="0"/>
              <a:t> </a:t>
            </a:r>
            <a:r>
              <a:rPr dirty="0"/>
              <a:t>Locking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42944" y="1665732"/>
          <a:ext cx="3699510" cy="1758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4440"/>
                <a:gridCol w="1231265"/>
                <a:gridCol w="1233805"/>
              </a:tblGrid>
              <a:tr h="35242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Age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179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Peter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179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John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179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Mary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Ann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540764" y="1434084"/>
            <a:ext cx="2151888" cy="2161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0466" y="1457959"/>
            <a:ext cx="6917690" cy="479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53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App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713740" indent="-762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App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713740" marR="5560695">
              <a:lnSpc>
                <a:spcPct val="218900"/>
              </a:lnSpc>
              <a:spcBef>
                <a:spcPts val="105"/>
              </a:spcBef>
            </a:pPr>
            <a:r>
              <a:rPr sz="1800" spc="-5" dirty="0">
                <a:latin typeface="Arial"/>
                <a:cs typeface="Arial"/>
              </a:rPr>
              <a:t>App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  </a:t>
            </a:r>
            <a:r>
              <a:rPr sz="1800" spc="-5" dirty="0">
                <a:latin typeface="Arial"/>
                <a:cs typeface="Arial"/>
              </a:rPr>
              <a:t>App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Concurrency:</a:t>
            </a:r>
            <a:endParaRPr sz="2200">
              <a:latin typeface="Arial"/>
              <a:cs typeface="Arial"/>
            </a:endParaRPr>
          </a:p>
          <a:p>
            <a:pPr marL="469900" marR="80645" lvl="1" indent="-227329">
              <a:lnSpc>
                <a:spcPct val="105900"/>
              </a:lnSpc>
              <a:spcBef>
                <a:spcPts val="1100"/>
              </a:spcBef>
              <a:buClr>
                <a:srgbClr val="365085"/>
              </a:buClr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Multiple users accessing the same resources at the  same time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8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Locking:</a:t>
            </a:r>
            <a:endParaRPr sz="2200">
              <a:latin typeface="Arial"/>
              <a:cs typeface="Arial"/>
            </a:endParaRPr>
          </a:p>
          <a:p>
            <a:pPr marL="469900" lvl="1" indent="-227329">
              <a:lnSpc>
                <a:spcPct val="100000"/>
              </a:lnSpc>
              <a:spcBef>
                <a:spcPts val="1245"/>
              </a:spcBef>
              <a:buClr>
                <a:srgbClr val="365085"/>
              </a:buClr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Mechanism to ensure data integrity and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consistency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10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471" y="688339"/>
            <a:ext cx="11690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Locking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11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8631" y="1420773"/>
            <a:ext cx="7476490" cy="442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16535" indent="-228600">
              <a:lnSpc>
                <a:spcPct val="1059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Locks are acquired automatically as needed to support </a:t>
            </a:r>
            <a:r>
              <a:rPr sz="2200" dirty="0">
                <a:latin typeface="Arial"/>
                <a:cs typeface="Arial"/>
              </a:rPr>
              <a:t>a  </a:t>
            </a:r>
            <a:r>
              <a:rPr sz="2200" spc="-5" dirty="0">
                <a:latin typeface="Arial"/>
                <a:cs typeface="Arial"/>
              </a:rPr>
              <a:t>transaction based on “isolation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levels”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Arial"/>
                <a:cs typeface="Arial"/>
              </a:rPr>
              <a:t>COMMIT </a:t>
            </a:r>
            <a:r>
              <a:rPr sz="2200" spc="-5" dirty="0">
                <a:latin typeface="Arial"/>
                <a:cs typeface="Arial"/>
              </a:rPr>
              <a:t>and </a:t>
            </a:r>
            <a:r>
              <a:rPr sz="2200" spc="-10" dirty="0">
                <a:latin typeface="Arial"/>
                <a:cs typeface="Arial"/>
              </a:rPr>
              <a:t>ROLLBACK </a:t>
            </a:r>
            <a:r>
              <a:rPr sz="2200" spc="-5" dirty="0">
                <a:latin typeface="Arial"/>
                <a:cs typeface="Arial"/>
              </a:rPr>
              <a:t>statements release all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locks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Two basic types of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locks:</a:t>
            </a:r>
            <a:endParaRPr sz="2200">
              <a:latin typeface="Arial"/>
              <a:cs typeface="Arial"/>
            </a:endParaRPr>
          </a:p>
          <a:p>
            <a:pPr marL="469900" marR="5080" lvl="1" indent="-227329">
              <a:lnSpc>
                <a:spcPct val="106000"/>
              </a:lnSpc>
              <a:spcBef>
                <a:spcPts val="1100"/>
              </a:spcBef>
              <a:buClr>
                <a:srgbClr val="365085"/>
              </a:buClr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Share locks (S locks) </a:t>
            </a:r>
            <a:r>
              <a:rPr sz="2000" spc="5" dirty="0">
                <a:latin typeface="Arial"/>
                <a:cs typeface="Arial"/>
              </a:rPr>
              <a:t>– </a:t>
            </a:r>
            <a:r>
              <a:rPr sz="2000" dirty="0">
                <a:latin typeface="Arial"/>
                <a:cs typeface="Arial"/>
              </a:rPr>
              <a:t>acquired when an </a:t>
            </a:r>
            <a:r>
              <a:rPr sz="2000" spc="-5" dirty="0">
                <a:latin typeface="Arial"/>
                <a:cs typeface="Arial"/>
              </a:rPr>
              <a:t>application </a:t>
            </a:r>
            <a:r>
              <a:rPr sz="2000" dirty="0">
                <a:latin typeface="Arial"/>
                <a:cs typeface="Arial"/>
              </a:rPr>
              <a:t>wants </a:t>
            </a:r>
            <a:r>
              <a:rPr sz="2000" spc="-5" dirty="0">
                <a:latin typeface="Arial"/>
                <a:cs typeface="Arial"/>
              </a:rPr>
              <a:t>to  </a:t>
            </a:r>
            <a:r>
              <a:rPr sz="2000" dirty="0">
                <a:latin typeface="Arial"/>
                <a:cs typeface="Arial"/>
              </a:rPr>
              <a:t>read and prevent others from </a:t>
            </a:r>
            <a:r>
              <a:rPr sz="2000" spc="-5" dirty="0">
                <a:latin typeface="Arial"/>
                <a:cs typeface="Arial"/>
              </a:rPr>
              <a:t>updating the </a:t>
            </a:r>
            <a:r>
              <a:rPr sz="2000" dirty="0">
                <a:latin typeface="Arial"/>
                <a:cs typeface="Arial"/>
              </a:rPr>
              <a:t>same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row</a:t>
            </a:r>
            <a:endParaRPr sz="2000">
              <a:latin typeface="Arial"/>
              <a:cs typeface="Arial"/>
            </a:endParaRPr>
          </a:p>
          <a:p>
            <a:pPr marL="469900" marR="628015" lvl="1" indent="-227329">
              <a:lnSpc>
                <a:spcPct val="106000"/>
              </a:lnSpc>
              <a:spcBef>
                <a:spcPts val="1095"/>
              </a:spcBef>
              <a:buClr>
                <a:srgbClr val="365085"/>
              </a:buClr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Exclusive </a:t>
            </a:r>
            <a:r>
              <a:rPr sz="2000" dirty="0">
                <a:latin typeface="Arial"/>
                <a:cs typeface="Arial"/>
              </a:rPr>
              <a:t>locks (X locks) </a:t>
            </a:r>
            <a:r>
              <a:rPr sz="2000" spc="5" dirty="0">
                <a:latin typeface="Arial"/>
                <a:cs typeface="Arial"/>
              </a:rPr>
              <a:t>– </a:t>
            </a:r>
            <a:r>
              <a:rPr sz="2000" dirty="0">
                <a:latin typeface="Arial"/>
                <a:cs typeface="Arial"/>
              </a:rPr>
              <a:t>acquired when an </a:t>
            </a:r>
            <a:r>
              <a:rPr sz="2000" spc="-5" dirty="0">
                <a:latin typeface="Arial"/>
                <a:cs typeface="Arial"/>
              </a:rPr>
              <a:t>application  </a:t>
            </a:r>
            <a:r>
              <a:rPr sz="2000" dirty="0">
                <a:latin typeface="Arial"/>
                <a:cs typeface="Arial"/>
              </a:rPr>
              <a:t>updates, inserts, or </a:t>
            </a:r>
            <a:r>
              <a:rPr sz="2000" spc="-5" dirty="0">
                <a:latin typeface="Arial"/>
                <a:cs typeface="Arial"/>
              </a:rPr>
              <a:t>deletes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row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5" y="796543"/>
            <a:ext cx="63011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Problems if there is </a:t>
            </a:r>
            <a:r>
              <a:rPr spc="5" dirty="0"/>
              <a:t>no </a:t>
            </a:r>
            <a:r>
              <a:rPr dirty="0"/>
              <a:t>concurrency</a:t>
            </a:r>
            <a:r>
              <a:rPr spc="-60" dirty="0"/>
              <a:t> </a:t>
            </a:r>
            <a:r>
              <a:rPr dirty="0"/>
              <a:t>control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12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5687" y="1713381"/>
            <a:ext cx="2818130" cy="2143760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3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Lost update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3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Uncommitted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read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2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Non-repeatable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read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2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Phantom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read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5" y="796543"/>
            <a:ext cx="17570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Lost</a:t>
            </a:r>
            <a:r>
              <a:rPr spc="-80" dirty="0"/>
              <a:t> </a:t>
            </a:r>
            <a:r>
              <a:rPr dirty="0"/>
              <a:t>update</a:t>
            </a:r>
          </a:p>
        </p:txBody>
      </p:sp>
      <p:sp>
        <p:nvSpPr>
          <p:cNvPr id="3" name="object 3"/>
          <p:cNvSpPr/>
          <p:nvPr/>
        </p:nvSpPr>
        <p:spPr>
          <a:xfrm>
            <a:off x="4719828" y="3578352"/>
            <a:ext cx="201168" cy="166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9650" y="3732276"/>
            <a:ext cx="0" cy="1926589"/>
          </a:xfrm>
          <a:custGeom>
            <a:avLst/>
            <a:gdLst/>
            <a:ahLst/>
            <a:cxnLst/>
            <a:rect l="l" t="t" r="r" b="b"/>
            <a:pathLst>
              <a:path h="1926589">
                <a:moveTo>
                  <a:pt x="0" y="0"/>
                </a:moveTo>
                <a:lnTo>
                  <a:pt x="0" y="192633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6696" y="5657088"/>
            <a:ext cx="185928" cy="170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85260" y="3578352"/>
            <a:ext cx="202692" cy="1661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86605" y="3732276"/>
            <a:ext cx="0" cy="1926589"/>
          </a:xfrm>
          <a:custGeom>
            <a:avLst/>
            <a:gdLst/>
            <a:ahLst/>
            <a:cxnLst/>
            <a:rect l="l" t="t" r="r" b="b"/>
            <a:pathLst>
              <a:path h="1926589">
                <a:moveTo>
                  <a:pt x="0" y="0"/>
                </a:moveTo>
                <a:lnTo>
                  <a:pt x="0" y="192633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3632" y="5657088"/>
            <a:ext cx="185928" cy="1706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8702" y="2567484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8702" y="2963724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619755" y="1848611"/>
          <a:ext cx="3682999" cy="15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1228090"/>
                <a:gridCol w="1228089"/>
              </a:tblGrid>
              <a:tr h="39560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634486" y="1465579"/>
            <a:ext cx="1454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10411" y="4658867"/>
            <a:ext cx="2859405" cy="1568450"/>
          </a:xfrm>
          <a:custGeom>
            <a:avLst/>
            <a:gdLst/>
            <a:ahLst/>
            <a:cxnLst/>
            <a:rect l="l" t="t" r="r" b="b"/>
            <a:pathLst>
              <a:path w="2859404" h="1568450">
                <a:moveTo>
                  <a:pt x="0" y="0"/>
                </a:moveTo>
                <a:lnTo>
                  <a:pt x="0" y="1568195"/>
                </a:lnTo>
                <a:lnTo>
                  <a:pt x="2859023" y="1568195"/>
                </a:lnTo>
                <a:lnTo>
                  <a:pt x="2859023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42915" y="4658867"/>
            <a:ext cx="2859405" cy="1568450"/>
          </a:xfrm>
          <a:custGeom>
            <a:avLst/>
            <a:gdLst/>
            <a:ahLst/>
            <a:cxnLst/>
            <a:rect l="l" t="t" r="r" b="b"/>
            <a:pathLst>
              <a:path w="2859404" h="1568450">
                <a:moveTo>
                  <a:pt x="0" y="0"/>
                </a:moveTo>
                <a:lnTo>
                  <a:pt x="0" y="1568195"/>
                </a:lnTo>
                <a:lnTo>
                  <a:pt x="2859023" y="1568195"/>
                </a:lnTo>
                <a:lnTo>
                  <a:pt x="2859023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03807" y="434898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13</a:t>
            </a:fld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142946" y="434898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5" y="796543"/>
            <a:ext cx="17570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Lost</a:t>
            </a:r>
            <a:r>
              <a:rPr spc="-80" dirty="0"/>
              <a:t> </a:t>
            </a:r>
            <a:r>
              <a:rPr dirty="0"/>
              <a:t>update</a:t>
            </a:r>
          </a:p>
        </p:txBody>
      </p:sp>
      <p:sp>
        <p:nvSpPr>
          <p:cNvPr id="3" name="object 3"/>
          <p:cNvSpPr/>
          <p:nvPr/>
        </p:nvSpPr>
        <p:spPr>
          <a:xfrm>
            <a:off x="4719828" y="3578352"/>
            <a:ext cx="201168" cy="166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9650" y="3732276"/>
            <a:ext cx="0" cy="1926589"/>
          </a:xfrm>
          <a:custGeom>
            <a:avLst/>
            <a:gdLst/>
            <a:ahLst/>
            <a:cxnLst/>
            <a:rect l="l" t="t" r="r" b="b"/>
            <a:pathLst>
              <a:path h="1926589">
                <a:moveTo>
                  <a:pt x="0" y="0"/>
                </a:moveTo>
                <a:lnTo>
                  <a:pt x="0" y="192633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6696" y="5657088"/>
            <a:ext cx="185928" cy="170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85260" y="3578352"/>
            <a:ext cx="202692" cy="1661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86605" y="3732276"/>
            <a:ext cx="0" cy="1926589"/>
          </a:xfrm>
          <a:custGeom>
            <a:avLst/>
            <a:gdLst/>
            <a:ahLst/>
            <a:cxnLst/>
            <a:rect l="l" t="t" r="r" b="b"/>
            <a:pathLst>
              <a:path h="1926589">
                <a:moveTo>
                  <a:pt x="0" y="0"/>
                </a:moveTo>
                <a:lnTo>
                  <a:pt x="0" y="192633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3632" y="5657088"/>
            <a:ext cx="185928" cy="1706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10411" y="4658867"/>
            <a:ext cx="2859405" cy="15684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473709" marR="357505" indent="-268605" algn="just">
              <a:lnSpc>
                <a:spcPct val="102899"/>
              </a:lnSpc>
            </a:pPr>
            <a:r>
              <a:rPr sz="1900" b="1" spc="-5" dirty="0">
                <a:latin typeface="Arial"/>
                <a:cs typeface="Arial"/>
              </a:rPr>
              <a:t>update 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-5" dirty="0">
                <a:latin typeface="Arial"/>
                <a:cs typeface="Arial"/>
              </a:rPr>
              <a:t>set name </a:t>
            </a:r>
            <a:r>
              <a:rPr sz="1900" b="1" dirty="0">
                <a:latin typeface="Arial"/>
                <a:cs typeface="Arial"/>
              </a:rPr>
              <a:t>= </a:t>
            </a:r>
            <a:r>
              <a:rPr sz="1900" b="1" spc="-5" dirty="0">
                <a:latin typeface="Arial"/>
                <a:cs typeface="Arial"/>
              </a:rPr>
              <a:t>'John'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seat </a:t>
            </a:r>
            <a:r>
              <a:rPr sz="1900" b="1" dirty="0">
                <a:latin typeface="Arial"/>
                <a:cs typeface="Arial"/>
              </a:rPr>
              <a:t>=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08702" y="2567484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8702" y="2963724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19755" y="1848611"/>
          <a:ext cx="3682999" cy="15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1228090"/>
                <a:gridCol w="1228089"/>
              </a:tblGrid>
              <a:tr h="39560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634486" y="1465579"/>
            <a:ext cx="1454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42915" y="4658867"/>
            <a:ext cx="2859405" cy="1568450"/>
          </a:xfrm>
          <a:custGeom>
            <a:avLst/>
            <a:gdLst/>
            <a:ahLst/>
            <a:cxnLst/>
            <a:rect l="l" t="t" r="r" b="b"/>
            <a:pathLst>
              <a:path w="2859404" h="1568450">
                <a:moveTo>
                  <a:pt x="0" y="0"/>
                </a:moveTo>
                <a:lnTo>
                  <a:pt x="0" y="1568195"/>
                </a:lnTo>
                <a:lnTo>
                  <a:pt x="2859023" y="1568195"/>
                </a:lnTo>
                <a:lnTo>
                  <a:pt x="2859023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03807" y="434898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14</a:t>
            </a:fld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142946" y="434898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5" y="796543"/>
            <a:ext cx="17570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Lost</a:t>
            </a:r>
            <a:r>
              <a:rPr spc="-80" dirty="0"/>
              <a:t> </a:t>
            </a:r>
            <a:r>
              <a:rPr dirty="0"/>
              <a:t>update</a:t>
            </a:r>
          </a:p>
        </p:txBody>
      </p:sp>
      <p:sp>
        <p:nvSpPr>
          <p:cNvPr id="3" name="object 3"/>
          <p:cNvSpPr/>
          <p:nvPr/>
        </p:nvSpPr>
        <p:spPr>
          <a:xfrm>
            <a:off x="4719828" y="3578352"/>
            <a:ext cx="201168" cy="166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9650" y="3732276"/>
            <a:ext cx="0" cy="1926589"/>
          </a:xfrm>
          <a:custGeom>
            <a:avLst/>
            <a:gdLst/>
            <a:ahLst/>
            <a:cxnLst/>
            <a:rect l="l" t="t" r="r" b="b"/>
            <a:pathLst>
              <a:path h="1926589">
                <a:moveTo>
                  <a:pt x="0" y="0"/>
                </a:moveTo>
                <a:lnTo>
                  <a:pt x="0" y="192633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6696" y="5657088"/>
            <a:ext cx="185928" cy="170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85260" y="3578352"/>
            <a:ext cx="202692" cy="1661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86605" y="3732276"/>
            <a:ext cx="0" cy="1926589"/>
          </a:xfrm>
          <a:custGeom>
            <a:avLst/>
            <a:gdLst/>
            <a:ahLst/>
            <a:cxnLst/>
            <a:rect l="l" t="t" r="r" b="b"/>
            <a:pathLst>
              <a:path h="1926589">
                <a:moveTo>
                  <a:pt x="0" y="0"/>
                </a:moveTo>
                <a:lnTo>
                  <a:pt x="0" y="192633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3632" y="5657088"/>
            <a:ext cx="185928" cy="1706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10411" y="4658867"/>
            <a:ext cx="2859405" cy="15684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473709" marR="357505" indent="-268605" algn="just">
              <a:lnSpc>
                <a:spcPct val="102899"/>
              </a:lnSpc>
            </a:pPr>
            <a:r>
              <a:rPr sz="1900" b="1" spc="-5" dirty="0">
                <a:latin typeface="Arial"/>
                <a:cs typeface="Arial"/>
              </a:rPr>
              <a:t>update 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-5" dirty="0">
                <a:latin typeface="Arial"/>
                <a:cs typeface="Arial"/>
              </a:rPr>
              <a:t>set name </a:t>
            </a:r>
            <a:r>
              <a:rPr sz="1900" b="1" dirty="0">
                <a:latin typeface="Arial"/>
                <a:cs typeface="Arial"/>
              </a:rPr>
              <a:t>= </a:t>
            </a:r>
            <a:r>
              <a:rPr sz="1900" b="1" spc="-5" dirty="0">
                <a:latin typeface="Arial"/>
                <a:cs typeface="Arial"/>
              </a:rPr>
              <a:t>'John'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seat </a:t>
            </a:r>
            <a:r>
              <a:rPr sz="1900" b="1" dirty="0">
                <a:latin typeface="Arial"/>
                <a:cs typeface="Arial"/>
              </a:rPr>
              <a:t>=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8702" y="2297915"/>
            <a:ext cx="7092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____</a:t>
            </a:r>
            <a:r>
              <a:rPr sz="2000" b="1" spc="5" dirty="0">
                <a:latin typeface="Arial"/>
                <a:cs typeface="Arial"/>
              </a:rPr>
              <a:t>_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08702" y="2963724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34486" y="1465579"/>
            <a:ext cx="1454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619755" y="1848611"/>
          <a:ext cx="3682999" cy="15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1228090"/>
                <a:gridCol w="1228089"/>
              </a:tblGrid>
              <a:tr h="39560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9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John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5042915" y="4658867"/>
            <a:ext cx="2859405" cy="1568450"/>
          </a:xfrm>
          <a:custGeom>
            <a:avLst/>
            <a:gdLst/>
            <a:ahLst/>
            <a:cxnLst/>
            <a:rect l="l" t="t" r="r" b="b"/>
            <a:pathLst>
              <a:path w="2859404" h="1568450">
                <a:moveTo>
                  <a:pt x="0" y="0"/>
                </a:moveTo>
                <a:lnTo>
                  <a:pt x="0" y="1568195"/>
                </a:lnTo>
                <a:lnTo>
                  <a:pt x="2859023" y="1568195"/>
                </a:lnTo>
                <a:lnTo>
                  <a:pt x="2859023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03807" y="434898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15</a:t>
            </a:fld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142946" y="434898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5" y="796543"/>
            <a:ext cx="17570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Lost</a:t>
            </a:r>
            <a:r>
              <a:rPr spc="-80" dirty="0"/>
              <a:t> </a:t>
            </a:r>
            <a:r>
              <a:rPr dirty="0"/>
              <a:t>update</a:t>
            </a:r>
          </a:p>
        </p:txBody>
      </p:sp>
      <p:sp>
        <p:nvSpPr>
          <p:cNvPr id="3" name="object 3"/>
          <p:cNvSpPr/>
          <p:nvPr/>
        </p:nvSpPr>
        <p:spPr>
          <a:xfrm>
            <a:off x="4719828" y="3578352"/>
            <a:ext cx="201168" cy="166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9650" y="3732276"/>
            <a:ext cx="0" cy="1926589"/>
          </a:xfrm>
          <a:custGeom>
            <a:avLst/>
            <a:gdLst/>
            <a:ahLst/>
            <a:cxnLst/>
            <a:rect l="l" t="t" r="r" b="b"/>
            <a:pathLst>
              <a:path h="1926589">
                <a:moveTo>
                  <a:pt x="0" y="0"/>
                </a:moveTo>
                <a:lnTo>
                  <a:pt x="0" y="192633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6696" y="5657088"/>
            <a:ext cx="185928" cy="170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42915" y="4658867"/>
            <a:ext cx="2859405" cy="15684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450850" marR="380365" indent="-268605" algn="just">
              <a:lnSpc>
                <a:spcPct val="102899"/>
              </a:lnSpc>
              <a:spcBef>
                <a:spcPts val="5"/>
              </a:spcBef>
            </a:pPr>
            <a:r>
              <a:rPr sz="1900" b="1" spc="-5" dirty="0">
                <a:latin typeface="Arial"/>
                <a:cs typeface="Arial"/>
              </a:rPr>
              <a:t>update 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-5" dirty="0">
                <a:latin typeface="Arial"/>
                <a:cs typeface="Arial"/>
              </a:rPr>
              <a:t>set name </a:t>
            </a:r>
            <a:r>
              <a:rPr sz="1900" b="1" dirty="0">
                <a:latin typeface="Arial"/>
                <a:cs typeface="Arial"/>
              </a:rPr>
              <a:t>= </a:t>
            </a:r>
            <a:r>
              <a:rPr sz="1900" b="1" spc="-10" dirty="0">
                <a:latin typeface="Arial"/>
                <a:cs typeface="Arial"/>
              </a:rPr>
              <a:t>'Mary'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seat </a:t>
            </a:r>
            <a:r>
              <a:rPr sz="1900" b="1" dirty="0">
                <a:latin typeface="Arial"/>
                <a:cs typeface="Arial"/>
              </a:rPr>
              <a:t>=</a:t>
            </a:r>
            <a:r>
              <a:rPr sz="1900" b="1" spc="-9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85260" y="3578352"/>
            <a:ext cx="202692" cy="1661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86605" y="3732276"/>
            <a:ext cx="0" cy="1926589"/>
          </a:xfrm>
          <a:custGeom>
            <a:avLst/>
            <a:gdLst/>
            <a:ahLst/>
            <a:cxnLst/>
            <a:rect l="l" t="t" r="r" b="b"/>
            <a:pathLst>
              <a:path h="1926589">
                <a:moveTo>
                  <a:pt x="0" y="0"/>
                </a:moveTo>
                <a:lnTo>
                  <a:pt x="0" y="192633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3632" y="5657088"/>
            <a:ext cx="185928" cy="1706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10411" y="4658867"/>
            <a:ext cx="2859405" cy="15684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473709" marR="357505" indent="-268605" algn="just">
              <a:lnSpc>
                <a:spcPct val="102899"/>
              </a:lnSpc>
            </a:pPr>
            <a:r>
              <a:rPr sz="1900" b="1" spc="-5" dirty="0">
                <a:latin typeface="Arial"/>
                <a:cs typeface="Arial"/>
              </a:rPr>
              <a:t>update 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-5" dirty="0">
                <a:latin typeface="Arial"/>
                <a:cs typeface="Arial"/>
              </a:rPr>
              <a:t>set name </a:t>
            </a:r>
            <a:r>
              <a:rPr sz="1900" b="1" dirty="0">
                <a:latin typeface="Arial"/>
                <a:cs typeface="Arial"/>
              </a:rPr>
              <a:t>= </a:t>
            </a:r>
            <a:r>
              <a:rPr sz="1900" b="1" spc="-5" dirty="0">
                <a:latin typeface="Arial"/>
                <a:cs typeface="Arial"/>
              </a:rPr>
              <a:t>'John'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seat </a:t>
            </a:r>
            <a:r>
              <a:rPr sz="1900" b="1" dirty="0">
                <a:latin typeface="Arial"/>
                <a:cs typeface="Arial"/>
              </a:rPr>
              <a:t>=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8702" y="2297915"/>
            <a:ext cx="7092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____</a:t>
            </a:r>
            <a:r>
              <a:rPr sz="2000" b="1" spc="5" dirty="0">
                <a:latin typeface="Arial"/>
                <a:cs typeface="Arial"/>
              </a:rPr>
              <a:t>_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08702" y="2963724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34486" y="1465579"/>
            <a:ext cx="1454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16</a:t>
            </a:fld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619755" y="1848611"/>
          <a:ext cx="3682999" cy="15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1228090"/>
                <a:gridCol w="1228089"/>
              </a:tblGrid>
              <a:tr h="39560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9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John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003807" y="434898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42946" y="434898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5" y="796543"/>
            <a:ext cx="17570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Lost</a:t>
            </a:r>
            <a:r>
              <a:rPr spc="-80" dirty="0"/>
              <a:t> </a:t>
            </a:r>
            <a:r>
              <a:rPr dirty="0"/>
              <a:t>update</a:t>
            </a:r>
          </a:p>
        </p:txBody>
      </p:sp>
      <p:sp>
        <p:nvSpPr>
          <p:cNvPr id="3" name="object 3"/>
          <p:cNvSpPr/>
          <p:nvPr/>
        </p:nvSpPr>
        <p:spPr>
          <a:xfrm>
            <a:off x="4719828" y="3578352"/>
            <a:ext cx="201168" cy="166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9650" y="3732276"/>
            <a:ext cx="0" cy="1926589"/>
          </a:xfrm>
          <a:custGeom>
            <a:avLst/>
            <a:gdLst/>
            <a:ahLst/>
            <a:cxnLst/>
            <a:rect l="l" t="t" r="r" b="b"/>
            <a:pathLst>
              <a:path h="1926589">
                <a:moveTo>
                  <a:pt x="0" y="0"/>
                </a:moveTo>
                <a:lnTo>
                  <a:pt x="0" y="192633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6696" y="5657088"/>
            <a:ext cx="185928" cy="170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42915" y="4658867"/>
            <a:ext cx="2859405" cy="15684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450850" marR="380365" indent="-268605" algn="just">
              <a:lnSpc>
                <a:spcPct val="102899"/>
              </a:lnSpc>
              <a:spcBef>
                <a:spcPts val="5"/>
              </a:spcBef>
            </a:pPr>
            <a:r>
              <a:rPr sz="1900" b="1" spc="-5" dirty="0">
                <a:latin typeface="Arial"/>
                <a:cs typeface="Arial"/>
              </a:rPr>
              <a:t>update 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-5" dirty="0">
                <a:latin typeface="Arial"/>
                <a:cs typeface="Arial"/>
              </a:rPr>
              <a:t>set name </a:t>
            </a:r>
            <a:r>
              <a:rPr sz="1900" b="1" dirty="0">
                <a:latin typeface="Arial"/>
                <a:cs typeface="Arial"/>
              </a:rPr>
              <a:t>= </a:t>
            </a:r>
            <a:r>
              <a:rPr sz="1900" b="1" spc="-10" dirty="0">
                <a:latin typeface="Arial"/>
                <a:cs typeface="Arial"/>
              </a:rPr>
              <a:t>'Mary'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seat </a:t>
            </a:r>
            <a:r>
              <a:rPr sz="1900" b="1" dirty="0">
                <a:latin typeface="Arial"/>
                <a:cs typeface="Arial"/>
              </a:rPr>
              <a:t>=</a:t>
            </a:r>
            <a:r>
              <a:rPr sz="1900" b="1" spc="-9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85260" y="3578352"/>
            <a:ext cx="202692" cy="1661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86605" y="3732276"/>
            <a:ext cx="0" cy="1926589"/>
          </a:xfrm>
          <a:custGeom>
            <a:avLst/>
            <a:gdLst/>
            <a:ahLst/>
            <a:cxnLst/>
            <a:rect l="l" t="t" r="r" b="b"/>
            <a:pathLst>
              <a:path h="1926589">
                <a:moveTo>
                  <a:pt x="0" y="0"/>
                </a:moveTo>
                <a:lnTo>
                  <a:pt x="0" y="192633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3632" y="5657088"/>
            <a:ext cx="185928" cy="1706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10411" y="4658867"/>
            <a:ext cx="2859405" cy="15684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473709" marR="357505" indent="-268605" algn="just">
              <a:lnSpc>
                <a:spcPct val="102899"/>
              </a:lnSpc>
            </a:pPr>
            <a:r>
              <a:rPr sz="1900" b="1" spc="-5" dirty="0">
                <a:latin typeface="Arial"/>
                <a:cs typeface="Arial"/>
              </a:rPr>
              <a:t>update 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-5" dirty="0">
                <a:latin typeface="Arial"/>
                <a:cs typeface="Arial"/>
              </a:rPr>
              <a:t>set name </a:t>
            </a:r>
            <a:r>
              <a:rPr sz="1900" b="1" dirty="0">
                <a:latin typeface="Arial"/>
                <a:cs typeface="Arial"/>
              </a:rPr>
              <a:t>= </a:t>
            </a:r>
            <a:r>
              <a:rPr sz="1900" b="1" spc="-5" dirty="0">
                <a:latin typeface="Arial"/>
                <a:cs typeface="Arial"/>
              </a:rPr>
              <a:t>'John'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seat </a:t>
            </a:r>
            <a:r>
              <a:rPr sz="1900" b="1" dirty="0">
                <a:latin typeface="Arial"/>
                <a:cs typeface="Arial"/>
              </a:rPr>
              <a:t>=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8702" y="2297915"/>
            <a:ext cx="7092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____</a:t>
            </a:r>
            <a:r>
              <a:rPr sz="2000" b="1" spc="5" dirty="0">
                <a:latin typeface="Arial"/>
                <a:cs typeface="Arial"/>
              </a:rPr>
              <a:t>_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08702" y="2963724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34486" y="1465579"/>
            <a:ext cx="1454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17</a:t>
            </a:fld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091938" y="2327096"/>
            <a:ext cx="577215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</a:pPr>
            <a:r>
              <a:rPr sz="1900" b="1" spc="-5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900" b="1" dirty="0">
                <a:solidFill>
                  <a:srgbClr val="FF0000"/>
                </a:solidFill>
                <a:latin typeface="Arial"/>
                <a:cs typeface="Arial"/>
              </a:rPr>
              <a:t>ohn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619755" y="1848611"/>
          <a:ext cx="3682999" cy="15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1228090"/>
                <a:gridCol w="1228089"/>
              </a:tblGrid>
              <a:tr h="39560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9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Mary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003807" y="434898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42946" y="434898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5" y="796543"/>
            <a:ext cx="17570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Lost</a:t>
            </a:r>
            <a:r>
              <a:rPr spc="-80" dirty="0"/>
              <a:t> </a:t>
            </a:r>
            <a:r>
              <a:rPr dirty="0"/>
              <a:t>update</a:t>
            </a:r>
          </a:p>
        </p:txBody>
      </p:sp>
      <p:sp>
        <p:nvSpPr>
          <p:cNvPr id="3" name="object 3"/>
          <p:cNvSpPr/>
          <p:nvPr/>
        </p:nvSpPr>
        <p:spPr>
          <a:xfrm>
            <a:off x="4719828" y="3578352"/>
            <a:ext cx="201168" cy="166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9650" y="3732276"/>
            <a:ext cx="0" cy="1926589"/>
          </a:xfrm>
          <a:custGeom>
            <a:avLst/>
            <a:gdLst/>
            <a:ahLst/>
            <a:cxnLst/>
            <a:rect l="l" t="t" r="r" b="b"/>
            <a:pathLst>
              <a:path h="1926589">
                <a:moveTo>
                  <a:pt x="0" y="0"/>
                </a:moveTo>
                <a:lnTo>
                  <a:pt x="0" y="192633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6696" y="5657088"/>
            <a:ext cx="185928" cy="170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42915" y="4658867"/>
            <a:ext cx="2859405" cy="15684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450850" marR="380365" indent="-268605" algn="just">
              <a:lnSpc>
                <a:spcPct val="102899"/>
              </a:lnSpc>
              <a:spcBef>
                <a:spcPts val="5"/>
              </a:spcBef>
            </a:pPr>
            <a:r>
              <a:rPr sz="1900" b="1" spc="-5" dirty="0">
                <a:latin typeface="Arial"/>
                <a:cs typeface="Arial"/>
              </a:rPr>
              <a:t>update 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-5" dirty="0">
                <a:latin typeface="Arial"/>
                <a:cs typeface="Arial"/>
              </a:rPr>
              <a:t>set name </a:t>
            </a:r>
            <a:r>
              <a:rPr sz="1900" b="1" dirty="0">
                <a:latin typeface="Arial"/>
                <a:cs typeface="Arial"/>
              </a:rPr>
              <a:t>= </a:t>
            </a:r>
            <a:r>
              <a:rPr sz="1900" b="1" spc="-10" dirty="0">
                <a:latin typeface="Arial"/>
                <a:cs typeface="Arial"/>
              </a:rPr>
              <a:t>'Mary'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seat </a:t>
            </a:r>
            <a:r>
              <a:rPr sz="1900" b="1" dirty="0">
                <a:latin typeface="Arial"/>
                <a:cs typeface="Arial"/>
              </a:rPr>
              <a:t>=</a:t>
            </a:r>
            <a:r>
              <a:rPr sz="1900" b="1" spc="-9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85260" y="3578352"/>
            <a:ext cx="202692" cy="1661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86605" y="3732276"/>
            <a:ext cx="0" cy="1926589"/>
          </a:xfrm>
          <a:custGeom>
            <a:avLst/>
            <a:gdLst/>
            <a:ahLst/>
            <a:cxnLst/>
            <a:rect l="l" t="t" r="r" b="b"/>
            <a:pathLst>
              <a:path h="1926589">
                <a:moveTo>
                  <a:pt x="0" y="0"/>
                </a:moveTo>
                <a:lnTo>
                  <a:pt x="0" y="192633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3632" y="5657088"/>
            <a:ext cx="185928" cy="1706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10411" y="4658867"/>
            <a:ext cx="2859405" cy="15684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473709" marR="357505" indent="-268605" algn="just">
              <a:lnSpc>
                <a:spcPct val="102899"/>
              </a:lnSpc>
            </a:pPr>
            <a:r>
              <a:rPr sz="1900" b="1" spc="-5" dirty="0">
                <a:latin typeface="Arial"/>
                <a:cs typeface="Arial"/>
              </a:rPr>
              <a:t>update 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-5" dirty="0">
                <a:latin typeface="Arial"/>
                <a:cs typeface="Arial"/>
              </a:rPr>
              <a:t>set name </a:t>
            </a:r>
            <a:r>
              <a:rPr sz="1900" b="1" dirty="0">
                <a:latin typeface="Arial"/>
                <a:cs typeface="Arial"/>
              </a:rPr>
              <a:t>= </a:t>
            </a:r>
            <a:r>
              <a:rPr sz="1900" b="1" spc="-5" dirty="0">
                <a:latin typeface="Arial"/>
                <a:cs typeface="Arial"/>
              </a:rPr>
              <a:t>'John'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seat </a:t>
            </a:r>
            <a:r>
              <a:rPr sz="1900" b="1" dirty="0">
                <a:latin typeface="Arial"/>
                <a:cs typeface="Arial"/>
              </a:rPr>
              <a:t>=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8702" y="2297915"/>
            <a:ext cx="7092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____</a:t>
            </a:r>
            <a:r>
              <a:rPr sz="2000" b="1" spc="5" dirty="0">
                <a:latin typeface="Arial"/>
                <a:cs typeface="Arial"/>
              </a:rPr>
              <a:t>_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08702" y="2963724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34486" y="1465579"/>
            <a:ext cx="1454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18</a:t>
            </a:fld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091938" y="2327096"/>
            <a:ext cx="577215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</a:pPr>
            <a:r>
              <a:rPr sz="1900" b="1" spc="-5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900" b="1" dirty="0">
                <a:solidFill>
                  <a:srgbClr val="FF0000"/>
                </a:solidFill>
                <a:latin typeface="Arial"/>
                <a:cs typeface="Arial"/>
              </a:rPr>
              <a:t>ohn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3807" y="434898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42946" y="434898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619755" y="1848611"/>
          <a:ext cx="3682999" cy="15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1228090"/>
                <a:gridCol w="1228089"/>
              </a:tblGrid>
              <a:tr h="39560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3030"/>
                        </a:lnSpc>
                      </a:pPr>
                      <a:r>
                        <a:rPr sz="19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7200" b="1" spc="-4342" baseline="-1099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r>
                        <a:rPr sz="19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9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9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5" y="796543"/>
            <a:ext cx="683323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Uncommitted read (also </a:t>
            </a:r>
            <a:r>
              <a:rPr spc="5" dirty="0"/>
              <a:t>known as </a:t>
            </a:r>
            <a:r>
              <a:rPr spc="-5" dirty="0"/>
              <a:t>“dirty</a:t>
            </a:r>
            <a:r>
              <a:rPr spc="-65" dirty="0"/>
              <a:t> </a:t>
            </a:r>
            <a:r>
              <a:rPr dirty="0"/>
              <a:t>read”)</a:t>
            </a:r>
          </a:p>
        </p:txBody>
      </p:sp>
      <p:sp>
        <p:nvSpPr>
          <p:cNvPr id="3" name="object 3"/>
          <p:cNvSpPr/>
          <p:nvPr/>
        </p:nvSpPr>
        <p:spPr>
          <a:xfrm>
            <a:off x="4108702" y="2384604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8702" y="2777796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19755" y="1668779"/>
          <a:ext cx="3682999" cy="157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1228090"/>
                <a:gridCol w="1228089"/>
              </a:tblGrid>
              <a:tr h="3943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634486" y="1285747"/>
            <a:ext cx="1454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46275" y="3863339"/>
            <a:ext cx="2705100" cy="2482850"/>
          </a:xfrm>
          <a:custGeom>
            <a:avLst/>
            <a:gdLst/>
            <a:ahLst/>
            <a:cxnLst/>
            <a:rect l="l" t="t" r="r" b="b"/>
            <a:pathLst>
              <a:path w="2705100" h="2482850">
                <a:moveTo>
                  <a:pt x="0" y="0"/>
                </a:moveTo>
                <a:lnTo>
                  <a:pt x="0" y="2482595"/>
                </a:lnTo>
                <a:lnTo>
                  <a:pt x="2705099" y="2482595"/>
                </a:lnTo>
                <a:lnTo>
                  <a:pt x="270509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9620" y="3863339"/>
            <a:ext cx="2809240" cy="2494915"/>
          </a:xfrm>
          <a:custGeom>
            <a:avLst/>
            <a:gdLst/>
            <a:ahLst/>
            <a:cxnLst/>
            <a:rect l="l" t="t" r="r" b="b"/>
            <a:pathLst>
              <a:path w="2809240" h="2494915">
                <a:moveTo>
                  <a:pt x="0" y="0"/>
                </a:moveTo>
                <a:lnTo>
                  <a:pt x="0" y="2494787"/>
                </a:lnTo>
                <a:lnTo>
                  <a:pt x="2808731" y="2494787"/>
                </a:lnTo>
                <a:lnTo>
                  <a:pt x="2808731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35099" y="355650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19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73009" y="3529074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783" y="1392427"/>
            <a:ext cx="3404235" cy="2270760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3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Transactions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3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Concurrency </a:t>
            </a:r>
            <a:r>
              <a:rPr sz="2400" dirty="0">
                <a:latin typeface="Arial"/>
                <a:cs typeface="Arial"/>
              </a:rPr>
              <a:t>&amp;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Locking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5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Lock Wait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3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Deadlocks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1463" y="6589055"/>
            <a:ext cx="1219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</a:p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1471" y="688339"/>
            <a:ext cx="11690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5" dirty="0"/>
              <a:t>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5" y="796543"/>
            <a:ext cx="683323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Uncommitted read (also </a:t>
            </a:r>
            <a:r>
              <a:rPr spc="5" dirty="0"/>
              <a:t>known as </a:t>
            </a:r>
            <a:r>
              <a:rPr spc="-5" dirty="0"/>
              <a:t>“dirty</a:t>
            </a:r>
            <a:r>
              <a:rPr spc="-65" dirty="0"/>
              <a:t> </a:t>
            </a:r>
            <a:r>
              <a:rPr dirty="0"/>
              <a:t>read”)</a:t>
            </a:r>
          </a:p>
        </p:txBody>
      </p:sp>
      <p:sp>
        <p:nvSpPr>
          <p:cNvPr id="3" name="object 3"/>
          <p:cNvSpPr/>
          <p:nvPr/>
        </p:nvSpPr>
        <p:spPr>
          <a:xfrm>
            <a:off x="4108702" y="2384604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8702" y="2777796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19755" y="1668779"/>
          <a:ext cx="3682999" cy="157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1228090"/>
                <a:gridCol w="1228089"/>
              </a:tblGrid>
              <a:tr h="3943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634486" y="1285747"/>
            <a:ext cx="1454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6275" y="3863339"/>
            <a:ext cx="2705100" cy="24828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470534" marR="207010" indent="-268605" algn="just">
              <a:lnSpc>
                <a:spcPct val="102899"/>
              </a:lnSpc>
              <a:spcBef>
                <a:spcPts val="910"/>
              </a:spcBef>
            </a:pPr>
            <a:r>
              <a:rPr sz="1900" b="1" spc="-5" dirty="0">
                <a:latin typeface="Arial"/>
                <a:cs typeface="Arial"/>
              </a:rPr>
              <a:t>update 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-5" dirty="0">
                <a:latin typeface="Arial"/>
                <a:cs typeface="Arial"/>
              </a:rPr>
              <a:t>set name </a:t>
            </a:r>
            <a:r>
              <a:rPr sz="1900" b="1" dirty="0">
                <a:latin typeface="Arial"/>
                <a:cs typeface="Arial"/>
              </a:rPr>
              <a:t>= </a:t>
            </a:r>
            <a:r>
              <a:rPr sz="1900" b="1" spc="-5" dirty="0">
                <a:latin typeface="Arial"/>
                <a:cs typeface="Arial"/>
              </a:rPr>
              <a:t>'John'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seat </a:t>
            </a:r>
            <a:r>
              <a:rPr sz="1900" b="1" dirty="0">
                <a:latin typeface="Arial"/>
                <a:cs typeface="Arial"/>
              </a:rPr>
              <a:t>=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9620" y="3863339"/>
            <a:ext cx="2809240" cy="2494915"/>
          </a:xfrm>
          <a:custGeom>
            <a:avLst/>
            <a:gdLst/>
            <a:ahLst/>
            <a:cxnLst/>
            <a:rect l="l" t="t" r="r" b="b"/>
            <a:pathLst>
              <a:path w="2809240" h="2494915">
                <a:moveTo>
                  <a:pt x="0" y="0"/>
                </a:moveTo>
                <a:lnTo>
                  <a:pt x="0" y="2494787"/>
                </a:lnTo>
                <a:lnTo>
                  <a:pt x="2808731" y="2494787"/>
                </a:lnTo>
                <a:lnTo>
                  <a:pt x="2808731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35099" y="355650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20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73009" y="3529074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5" y="796543"/>
            <a:ext cx="683323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Uncommitted read (also </a:t>
            </a:r>
            <a:r>
              <a:rPr spc="5" dirty="0"/>
              <a:t>known as </a:t>
            </a:r>
            <a:r>
              <a:rPr spc="-5" dirty="0"/>
              <a:t>“dirty</a:t>
            </a:r>
            <a:r>
              <a:rPr spc="-65" dirty="0"/>
              <a:t> </a:t>
            </a:r>
            <a:r>
              <a:rPr dirty="0"/>
              <a:t>read”)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8702" y="2115035"/>
            <a:ext cx="7092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____</a:t>
            </a:r>
            <a:r>
              <a:rPr sz="2000" b="1" spc="5" dirty="0">
                <a:latin typeface="Arial"/>
                <a:cs typeface="Arial"/>
              </a:rPr>
              <a:t>_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8702" y="2777796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34486" y="1285747"/>
            <a:ext cx="1454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6275" y="3863339"/>
            <a:ext cx="2705100" cy="24828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470534" marR="207010" indent="-268605" algn="just">
              <a:lnSpc>
                <a:spcPct val="102899"/>
              </a:lnSpc>
              <a:spcBef>
                <a:spcPts val="910"/>
              </a:spcBef>
            </a:pPr>
            <a:r>
              <a:rPr sz="1900" b="1" spc="-5" dirty="0">
                <a:latin typeface="Arial"/>
                <a:cs typeface="Arial"/>
              </a:rPr>
              <a:t>update 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-5" dirty="0">
                <a:latin typeface="Arial"/>
                <a:cs typeface="Arial"/>
              </a:rPr>
              <a:t>set name </a:t>
            </a:r>
            <a:r>
              <a:rPr sz="1900" b="1" dirty="0">
                <a:latin typeface="Arial"/>
                <a:cs typeface="Arial"/>
              </a:rPr>
              <a:t>= </a:t>
            </a:r>
            <a:r>
              <a:rPr sz="1900" b="1" spc="-5" dirty="0">
                <a:latin typeface="Arial"/>
                <a:cs typeface="Arial"/>
              </a:rPr>
              <a:t>'John'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seat </a:t>
            </a:r>
            <a:r>
              <a:rPr sz="1900" b="1" dirty="0">
                <a:latin typeface="Arial"/>
                <a:cs typeface="Arial"/>
              </a:rPr>
              <a:t>=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619755" y="1668779"/>
          <a:ext cx="3682999" cy="157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1228090"/>
                <a:gridCol w="1228089"/>
              </a:tblGrid>
              <a:tr h="3943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2245"/>
                        </a:lnSpc>
                        <a:spcBef>
                          <a:spcPts val="750"/>
                        </a:spcBef>
                      </a:pPr>
                      <a:r>
                        <a:rPr sz="19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John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579620" y="3863339"/>
            <a:ext cx="2809240" cy="2494915"/>
          </a:xfrm>
          <a:custGeom>
            <a:avLst/>
            <a:gdLst/>
            <a:ahLst/>
            <a:cxnLst/>
            <a:rect l="l" t="t" r="r" b="b"/>
            <a:pathLst>
              <a:path w="2809240" h="2494915">
                <a:moveTo>
                  <a:pt x="0" y="0"/>
                </a:moveTo>
                <a:lnTo>
                  <a:pt x="0" y="2494787"/>
                </a:lnTo>
                <a:lnTo>
                  <a:pt x="2808731" y="2494787"/>
                </a:lnTo>
                <a:lnTo>
                  <a:pt x="2808731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35099" y="355650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21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73009" y="3529074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5" y="796543"/>
            <a:ext cx="683323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Uncommitted read (also </a:t>
            </a:r>
            <a:r>
              <a:rPr spc="5" dirty="0"/>
              <a:t>known as </a:t>
            </a:r>
            <a:r>
              <a:rPr spc="-5" dirty="0"/>
              <a:t>“dirty</a:t>
            </a:r>
            <a:r>
              <a:rPr spc="-65" dirty="0"/>
              <a:t> </a:t>
            </a:r>
            <a:r>
              <a:rPr dirty="0"/>
              <a:t>read”)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8702" y="2115035"/>
            <a:ext cx="7092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____</a:t>
            </a:r>
            <a:r>
              <a:rPr sz="2000" b="1" spc="5" dirty="0">
                <a:latin typeface="Arial"/>
                <a:cs typeface="Arial"/>
              </a:rPr>
              <a:t>_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8702" y="2777796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34486" y="1285747"/>
            <a:ext cx="1454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22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46275" y="3863339"/>
            <a:ext cx="2705100" cy="24828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470534" marR="207010" indent="-268605" algn="just">
              <a:lnSpc>
                <a:spcPct val="102899"/>
              </a:lnSpc>
              <a:spcBef>
                <a:spcPts val="910"/>
              </a:spcBef>
            </a:pPr>
            <a:r>
              <a:rPr sz="1900" b="1" spc="-5" dirty="0">
                <a:latin typeface="Arial"/>
                <a:cs typeface="Arial"/>
              </a:rPr>
              <a:t>update 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-5" dirty="0">
                <a:latin typeface="Arial"/>
                <a:cs typeface="Arial"/>
              </a:rPr>
              <a:t>set name </a:t>
            </a:r>
            <a:r>
              <a:rPr sz="1900" b="1" dirty="0">
                <a:latin typeface="Arial"/>
                <a:cs typeface="Arial"/>
              </a:rPr>
              <a:t>= </a:t>
            </a:r>
            <a:r>
              <a:rPr sz="1900" b="1" spc="-5" dirty="0">
                <a:latin typeface="Arial"/>
                <a:cs typeface="Arial"/>
              </a:rPr>
              <a:t>'John'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seat </a:t>
            </a:r>
            <a:r>
              <a:rPr sz="1900" b="1" dirty="0">
                <a:latin typeface="Arial"/>
                <a:cs typeface="Arial"/>
              </a:rPr>
              <a:t>=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619755" y="1668779"/>
          <a:ext cx="3682999" cy="157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1228090"/>
                <a:gridCol w="1228089"/>
              </a:tblGrid>
              <a:tr h="3943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2245"/>
                        </a:lnSpc>
                        <a:spcBef>
                          <a:spcPts val="750"/>
                        </a:spcBef>
                      </a:pPr>
                      <a:r>
                        <a:rPr sz="19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John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435099" y="355650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3009" y="3529074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9620" y="3863339"/>
            <a:ext cx="2809240" cy="24949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6700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315"/>
              </a:spcBef>
            </a:pPr>
            <a:r>
              <a:rPr sz="1900" b="1" spc="-5" dirty="0">
                <a:latin typeface="Arial"/>
                <a:cs typeface="Arial"/>
              </a:rPr>
              <a:t>Select name</a:t>
            </a:r>
            <a:endParaRPr sz="1900">
              <a:latin typeface="Arial"/>
              <a:cs typeface="Arial"/>
            </a:endParaRPr>
          </a:p>
          <a:p>
            <a:pPr marL="468630" marR="302260">
              <a:lnSpc>
                <a:spcPct val="102600"/>
              </a:lnSpc>
              <a:spcBef>
                <a:spcPts val="10"/>
              </a:spcBef>
            </a:pPr>
            <a:r>
              <a:rPr sz="1900" b="1" spc="-5" dirty="0">
                <a:latin typeface="Arial"/>
                <a:cs typeface="Arial"/>
              </a:rPr>
              <a:t>from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seat is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5" y="796543"/>
            <a:ext cx="683323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Uncommitted read (also </a:t>
            </a:r>
            <a:r>
              <a:rPr spc="5" dirty="0"/>
              <a:t>known as </a:t>
            </a:r>
            <a:r>
              <a:rPr spc="-5" dirty="0"/>
              <a:t>“dirty</a:t>
            </a:r>
            <a:r>
              <a:rPr spc="-65" dirty="0"/>
              <a:t> </a:t>
            </a:r>
            <a:r>
              <a:rPr dirty="0"/>
              <a:t>read”)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8702" y="2115035"/>
            <a:ext cx="7092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____</a:t>
            </a:r>
            <a:r>
              <a:rPr sz="2000" b="1" spc="5" dirty="0">
                <a:latin typeface="Arial"/>
                <a:cs typeface="Arial"/>
              </a:rPr>
              <a:t>_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8702" y="2777796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34486" y="1285747"/>
            <a:ext cx="1454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6275" y="3863339"/>
            <a:ext cx="2705100" cy="24828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470534" marR="207010" indent="-268605" algn="just">
              <a:lnSpc>
                <a:spcPct val="102899"/>
              </a:lnSpc>
              <a:spcBef>
                <a:spcPts val="910"/>
              </a:spcBef>
            </a:pPr>
            <a:r>
              <a:rPr sz="1900" b="1" spc="-5" dirty="0">
                <a:latin typeface="Arial"/>
                <a:cs typeface="Arial"/>
              </a:rPr>
              <a:t>update 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-5" dirty="0">
                <a:latin typeface="Arial"/>
                <a:cs typeface="Arial"/>
              </a:rPr>
              <a:t>set name </a:t>
            </a:r>
            <a:r>
              <a:rPr sz="1900" b="1" dirty="0">
                <a:latin typeface="Arial"/>
                <a:cs typeface="Arial"/>
              </a:rPr>
              <a:t>= </a:t>
            </a:r>
            <a:r>
              <a:rPr sz="1900" b="1" spc="-5" dirty="0">
                <a:latin typeface="Arial"/>
                <a:cs typeface="Arial"/>
              </a:rPr>
              <a:t>'John'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seat </a:t>
            </a:r>
            <a:r>
              <a:rPr sz="1900" b="1" dirty="0">
                <a:latin typeface="Arial"/>
                <a:cs typeface="Arial"/>
              </a:rPr>
              <a:t>=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619755" y="1668779"/>
          <a:ext cx="3682999" cy="157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1228090"/>
                <a:gridCol w="1228089"/>
              </a:tblGrid>
              <a:tr h="3943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2245"/>
                        </a:lnSpc>
                        <a:spcBef>
                          <a:spcPts val="750"/>
                        </a:spcBef>
                      </a:pPr>
                      <a:r>
                        <a:rPr sz="19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John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435099" y="355650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3009" y="3529074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9620" y="3863339"/>
            <a:ext cx="2809240" cy="24949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6700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315"/>
              </a:spcBef>
            </a:pPr>
            <a:r>
              <a:rPr sz="1900" b="1" spc="-5" dirty="0">
                <a:latin typeface="Arial"/>
                <a:cs typeface="Arial"/>
              </a:rPr>
              <a:t>Select name</a:t>
            </a:r>
            <a:endParaRPr sz="1900">
              <a:latin typeface="Arial"/>
              <a:cs typeface="Arial"/>
            </a:endParaRPr>
          </a:p>
          <a:p>
            <a:pPr marL="468630" marR="302260">
              <a:lnSpc>
                <a:spcPct val="102600"/>
              </a:lnSpc>
              <a:spcBef>
                <a:spcPts val="10"/>
              </a:spcBef>
            </a:pPr>
            <a:r>
              <a:rPr sz="1900" b="1" spc="-5" dirty="0">
                <a:latin typeface="Arial"/>
                <a:cs typeface="Arial"/>
              </a:rPr>
              <a:t>from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seat is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17892" y="4329684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192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78368" y="4317492"/>
            <a:ext cx="26034" cy="352425"/>
          </a:xfrm>
          <a:custGeom>
            <a:avLst/>
            <a:gdLst/>
            <a:ahLst/>
            <a:cxnLst/>
            <a:rect l="l" t="t" r="r" b="b"/>
            <a:pathLst>
              <a:path w="26034" h="352425">
                <a:moveTo>
                  <a:pt x="25908" y="352044"/>
                </a:moveTo>
                <a:lnTo>
                  <a:pt x="25908" y="12192"/>
                </a:lnTo>
                <a:lnTo>
                  <a:pt x="0" y="12192"/>
                </a:lnTo>
                <a:lnTo>
                  <a:pt x="0" y="352044"/>
                </a:lnTo>
                <a:lnTo>
                  <a:pt x="25908" y="352044"/>
                </a:lnTo>
                <a:close/>
              </a:path>
              <a:path w="26034" h="352425">
                <a:moveTo>
                  <a:pt x="25908" y="12192"/>
                </a:moveTo>
                <a:lnTo>
                  <a:pt x="25908" y="4572"/>
                </a:lnTo>
                <a:lnTo>
                  <a:pt x="19812" y="0"/>
                </a:lnTo>
                <a:lnTo>
                  <a:pt x="13716" y="0"/>
                </a:lnTo>
                <a:lnTo>
                  <a:pt x="13716" y="12192"/>
                </a:lnTo>
                <a:lnTo>
                  <a:pt x="2590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30084" y="4670298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19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17892" y="4329684"/>
            <a:ext cx="26034" cy="353695"/>
          </a:xfrm>
          <a:custGeom>
            <a:avLst/>
            <a:gdLst/>
            <a:ahLst/>
            <a:cxnLst/>
            <a:rect l="l" t="t" r="r" b="b"/>
            <a:pathLst>
              <a:path w="26034" h="353695">
                <a:moveTo>
                  <a:pt x="25908" y="339852"/>
                </a:moveTo>
                <a:lnTo>
                  <a:pt x="25908" y="0"/>
                </a:lnTo>
                <a:lnTo>
                  <a:pt x="0" y="0"/>
                </a:lnTo>
                <a:lnTo>
                  <a:pt x="0" y="339852"/>
                </a:lnTo>
                <a:lnTo>
                  <a:pt x="25908" y="339852"/>
                </a:lnTo>
                <a:close/>
              </a:path>
              <a:path w="26034" h="353695">
                <a:moveTo>
                  <a:pt x="12192" y="353568"/>
                </a:moveTo>
                <a:lnTo>
                  <a:pt x="12192" y="339852"/>
                </a:lnTo>
                <a:lnTo>
                  <a:pt x="0" y="339852"/>
                </a:lnTo>
                <a:lnTo>
                  <a:pt x="0" y="347472"/>
                </a:lnTo>
                <a:lnTo>
                  <a:pt x="6096" y="353568"/>
                </a:lnTo>
                <a:lnTo>
                  <a:pt x="12192" y="35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530084" y="4341876"/>
            <a:ext cx="762000" cy="315595"/>
          </a:xfrm>
          <a:prstGeom prst="rect">
            <a:avLst/>
          </a:prstGeom>
          <a:solidFill>
            <a:srgbClr val="FFFF6C"/>
          </a:solidFill>
        </p:spPr>
        <p:txBody>
          <a:bodyPr vert="horz" wrap="square" lIns="0" tIns="3937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310"/>
              </a:spcBef>
            </a:pPr>
            <a:r>
              <a:rPr sz="1800" b="1" dirty="0">
                <a:latin typeface="Arial"/>
                <a:cs typeface="Arial"/>
              </a:rPr>
              <a:t>John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23</a:t>
            </a:fld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5" y="796543"/>
            <a:ext cx="683323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Uncommitted read (also </a:t>
            </a:r>
            <a:r>
              <a:rPr spc="5" dirty="0"/>
              <a:t>known as </a:t>
            </a:r>
            <a:r>
              <a:rPr spc="-5" dirty="0"/>
              <a:t>“dirty</a:t>
            </a:r>
            <a:r>
              <a:rPr spc="-65" dirty="0"/>
              <a:t> </a:t>
            </a:r>
            <a:r>
              <a:rPr dirty="0"/>
              <a:t>read”)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8702" y="2115035"/>
            <a:ext cx="7092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____</a:t>
            </a:r>
            <a:r>
              <a:rPr sz="2000" b="1" spc="5" dirty="0">
                <a:latin typeface="Arial"/>
                <a:cs typeface="Arial"/>
              </a:rPr>
              <a:t>_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8702" y="2777796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34486" y="1285747"/>
            <a:ext cx="1454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619755" y="1668779"/>
          <a:ext cx="3682999" cy="157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1228090"/>
                <a:gridCol w="1228089"/>
              </a:tblGrid>
              <a:tr h="3943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2245"/>
                        </a:lnSpc>
                        <a:spcBef>
                          <a:spcPts val="750"/>
                        </a:spcBef>
                      </a:pPr>
                      <a:r>
                        <a:rPr sz="19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John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35099" y="355650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3009" y="3529074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9620" y="3863339"/>
            <a:ext cx="2809240" cy="24949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6700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315"/>
              </a:spcBef>
            </a:pPr>
            <a:r>
              <a:rPr sz="1900" b="1" spc="-5" dirty="0">
                <a:latin typeface="Arial"/>
                <a:cs typeface="Arial"/>
              </a:rPr>
              <a:t>Select name</a:t>
            </a:r>
            <a:endParaRPr sz="1900">
              <a:latin typeface="Arial"/>
              <a:cs typeface="Arial"/>
            </a:endParaRPr>
          </a:p>
          <a:p>
            <a:pPr marL="468630" marR="302260">
              <a:lnSpc>
                <a:spcPct val="102600"/>
              </a:lnSpc>
              <a:spcBef>
                <a:spcPts val="10"/>
              </a:spcBef>
            </a:pPr>
            <a:r>
              <a:rPr sz="1900" b="1" spc="-5" dirty="0">
                <a:latin typeface="Arial"/>
                <a:cs typeface="Arial"/>
              </a:rPr>
              <a:t>from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seat is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17892" y="4329684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192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78368" y="4317492"/>
            <a:ext cx="26034" cy="352425"/>
          </a:xfrm>
          <a:custGeom>
            <a:avLst/>
            <a:gdLst/>
            <a:ahLst/>
            <a:cxnLst/>
            <a:rect l="l" t="t" r="r" b="b"/>
            <a:pathLst>
              <a:path w="26034" h="352425">
                <a:moveTo>
                  <a:pt x="25908" y="352044"/>
                </a:moveTo>
                <a:lnTo>
                  <a:pt x="25908" y="12192"/>
                </a:lnTo>
                <a:lnTo>
                  <a:pt x="0" y="12192"/>
                </a:lnTo>
                <a:lnTo>
                  <a:pt x="0" y="352044"/>
                </a:lnTo>
                <a:lnTo>
                  <a:pt x="25908" y="352044"/>
                </a:lnTo>
                <a:close/>
              </a:path>
              <a:path w="26034" h="352425">
                <a:moveTo>
                  <a:pt x="25908" y="12192"/>
                </a:moveTo>
                <a:lnTo>
                  <a:pt x="25908" y="4572"/>
                </a:lnTo>
                <a:lnTo>
                  <a:pt x="19812" y="0"/>
                </a:lnTo>
                <a:lnTo>
                  <a:pt x="13716" y="0"/>
                </a:lnTo>
                <a:lnTo>
                  <a:pt x="13716" y="12192"/>
                </a:lnTo>
                <a:lnTo>
                  <a:pt x="2590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30084" y="4670298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19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17892" y="4329684"/>
            <a:ext cx="26034" cy="353695"/>
          </a:xfrm>
          <a:custGeom>
            <a:avLst/>
            <a:gdLst/>
            <a:ahLst/>
            <a:cxnLst/>
            <a:rect l="l" t="t" r="r" b="b"/>
            <a:pathLst>
              <a:path w="26034" h="353695">
                <a:moveTo>
                  <a:pt x="25908" y="339852"/>
                </a:moveTo>
                <a:lnTo>
                  <a:pt x="25908" y="0"/>
                </a:lnTo>
                <a:lnTo>
                  <a:pt x="0" y="0"/>
                </a:lnTo>
                <a:lnTo>
                  <a:pt x="0" y="339852"/>
                </a:lnTo>
                <a:lnTo>
                  <a:pt x="25908" y="339852"/>
                </a:lnTo>
                <a:close/>
              </a:path>
              <a:path w="26034" h="353695">
                <a:moveTo>
                  <a:pt x="12192" y="353568"/>
                </a:moveTo>
                <a:lnTo>
                  <a:pt x="12192" y="339852"/>
                </a:lnTo>
                <a:lnTo>
                  <a:pt x="0" y="339852"/>
                </a:lnTo>
                <a:lnTo>
                  <a:pt x="0" y="347472"/>
                </a:lnTo>
                <a:lnTo>
                  <a:pt x="6096" y="353568"/>
                </a:lnTo>
                <a:lnTo>
                  <a:pt x="12192" y="35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30084" y="4341876"/>
            <a:ext cx="762000" cy="315595"/>
          </a:xfrm>
          <a:prstGeom prst="rect">
            <a:avLst/>
          </a:prstGeom>
          <a:solidFill>
            <a:srgbClr val="FFFF6C"/>
          </a:solidFill>
        </p:spPr>
        <p:txBody>
          <a:bodyPr vert="horz" wrap="square" lIns="0" tIns="3937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310"/>
              </a:spcBef>
            </a:pPr>
            <a:r>
              <a:rPr sz="1800" b="1" dirty="0">
                <a:latin typeface="Arial"/>
                <a:cs typeface="Arial"/>
              </a:rPr>
              <a:t>John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24</a:t>
            </a:fld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46275" y="3863339"/>
            <a:ext cx="2705100" cy="24828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470534" marR="207010" indent="-268605" algn="just">
              <a:lnSpc>
                <a:spcPct val="102899"/>
              </a:lnSpc>
              <a:spcBef>
                <a:spcPts val="910"/>
              </a:spcBef>
            </a:pPr>
            <a:r>
              <a:rPr sz="1900" b="1" spc="-5" dirty="0">
                <a:latin typeface="Arial"/>
                <a:cs typeface="Arial"/>
              </a:rPr>
              <a:t>update 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-5" dirty="0">
                <a:latin typeface="Arial"/>
                <a:cs typeface="Arial"/>
              </a:rPr>
              <a:t>set name </a:t>
            </a:r>
            <a:r>
              <a:rPr sz="1900" b="1" dirty="0">
                <a:latin typeface="Arial"/>
                <a:cs typeface="Arial"/>
              </a:rPr>
              <a:t>= </a:t>
            </a:r>
            <a:r>
              <a:rPr sz="1900" b="1" spc="-5" dirty="0">
                <a:latin typeface="Arial"/>
                <a:cs typeface="Arial"/>
              </a:rPr>
              <a:t>'John'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seat </a:t>
            </a:r>
            <a:r>
              <a:rPr sz="1900" b="1" dirty="0">
                <a:latin typeface="Arial"/>
                <a:cs typeface="Arial"/>
              </a:rPr>
              <a:t>=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25425">
              <a:lnSpc>
                <a:spcPct val="100000"/>
              </a:lnSpc>
              <a:spcBef>
                <a:spcPts val="1405"/>
              </a:spcBef>
            </a:pPr>
            <a:r>
              <a:rPr sz="1800" b="1" spc="-5" dirty="0">
                <a:latin typeface="Arial"/>
                <a:cs typeface="Arial"/>
              </a:rPr>
              <a:t>Roll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back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5" y="796543"/>
            <a:ext cx="683323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Uncommitted read (also </a:t>
            </a:r>
            <a:r>
              <a:rPr spc="5" dirty="0"/>
              <a:t>known as </a:t>
            </a:r>
            <a:r>
              <a:rPr spc="-5" dirty="0"/>
              <a:t>“dirty</a:t>
            </a:r>
            <a:r>
              <a:rPr spc="-65" dirty="0"/>
              <a:t> </a:t>
            </a:r>
            <a:r>
              <a:rPr dirty="0"/>
              <a:t>read”)</a:t>
            </a:r>
          </a:p>
        </p:txBody>
      </p:sp>
      <p:sp>
        <p:nvSpPr>
          <p:cNvPr id="3" name="object 3"/>
          <p:cNvSpPr/>
          <p:nvPr/>
        </p:nvSpPr>
        <p:spPr>
          <a:xfrm>
            <a:off x="4108702" y="2384604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8702" y="2777796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19755" y="1668779"/>
          <a:ext cx="3682999" cy="157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1228090"/>
                <a:gridCol w="1228089"/>
              </a:tblGrid>
              <a:tr h="3943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634486" y="1285747"/>
            <a:ext cx="1454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099" y="355650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3009" y="3529074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9620" y="3863339"/>
            <a:ext cx="2809240" cy="24949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6700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315"/>
              </a:spcBef>
            </a:pPr>
            <a:r>
              <a:rPr sz="1900" b="1" spc="-5" dirty="0">
                <a:latin typeface="Arial"/>
                <a:cs typeface="Arial"/>
              </a:rPr>
              <a:t>Select name</a:t>
            </a:r>
            <a:endParaRPr sz="1900">
              <a:latin typeface="Arial"/>
              <a:cs typeface="Arial"/>
            </a:endParaRPr>
          </a:p>
          <a:p>
            <a:pPr marL="468630" marR="302260">
              <a:lnSpc>
                <a:spcPct val="102600"/>
              </a:lnSpc>
              <a:spcBef>
                <a:spcPts val="10"/>
              </a:spcBef>
            </a:pPr>
            <a:r>
              <a:rPr sz="1900" b="1" spc="-5" dirty="0">
                <a:latin typeface="Arial"/>
                <a:cs typeface="Arial"/>
              </a:rPr>
              <a:t>from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seat is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17892" y="4329684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192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78368" y="4317492"/>
            <a:ext cx="26034" cy="352425"/>
          </a:xfrm>
          <a:custGeom>
            <a:avLst/>
            <a:gdLst/>
            <a:ahLst/>
            <a:cxnLst/>
            <a:rect l="l" t="t" r="r" b="b"/>
            <a:pathLst>
              <a:path w="26034" h="352425">
                <a:moveTo>
                  <a:pt x="25908" y="352044"/>
                </a:moveTo>
                <a:lnTo>
                  <a:pt x="25908" y="12192"/>
                </a:lnTo>
                <a:lnTo>
                  <a:pt x="0" y="12192"/>
                </a:lnTo>
                <a:lnTo>
                  <a:pt x="0" y="352044"/>
                </a:lnTo>
                <a:lnTo>
                  <a:pt x="25908" y="352044"/>
                </a:lnTo>
                <a:close/>
              </a:path>
              <a:path w="26034" h="352425">
                <a:moveTo>
                  <a:pt x="25908" y="12192"/>
                </a:moveTo>
                <a:lnTo>
                  <a:pt x="25908" y="4572"/>
                </a:lnTo>
                <a:lnTo>
                  <a:pt x="19812" y="0"/>
                </a:lnTo>
                <a:lnTo>
                  <a:pt x="13716" y="0"/>
                </a:lnTo>
                <a:lnTo>
                  <a:pt x="13716" y="12192"/>
                </a:lnTo>
                <a:lnTo>
                  <a:pt x="2590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30084" y="4670298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19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17892" y="4329684"/>
            <a:ext cx="26034" cy="353695"/>
          </a:xfrm>
          <a:custGeom>
            <a:avLst/>
            <a:gdLst/>
            <a:ahLst/>
            <a:cxnLst/>
            <a:rect l="l" t="t" r="r" b="b"/>
            <a:pathLst>
              <a:path w="26034" h="353695">
                <a:moveTo>
                  <a:pt x="25908" y="339852"/>
                </a:moveTo>
                <a:lnTo>
                  <a:pt x="25908" y="0"/>
                </a:lnTo>
                <a:lnTo>
                  <a:pt x="0" y="0"/>
                </a:lnTo>
                <a:lnTo>
                  <a:pt x="0" y="339852"/>
                </a:lnTo>
                <a:lnTo>
                  <a:pt x="25908" y="339852"/>
                </a:lnTo>
                <a:close/>
              </a:path>
              <a:path w="26034" h="353695">
                <a:moveTo>
                  <a:pt x="12192" y="353568"/>
                </a:moveTo>
                <a:lnTo>
                  <a:pt x="12192" y="339852"/>
                </a:lnTo>
                <a:lnTo>
                  <a:pt x="0" y="339852"/>
                </a:lnTo>
                <a:lnTo>
                  <a:pt x="0" y="347472"/>
                </a:lnTo>
                <a:lnTo>
                  <a:pt x="6096" y="353568"/>
                </a:lnTo>
                <a:lnTo>
                  <a:pt x="12192" y="35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30084" y="4341876"/>
            <a:ext cx="762000" cy="315595"/>
          </a:xfrm>
          <a:prstGeom prst="rect">
            <a:avLst/>
          </a:prstGeom>
          <a:solidFill>
            <a:srgbClr val="FFFF6C"/>
          </a:solidFill>
        </p:spPr>
        <p:txBody>
          <a:bodyPr vert="horz" wrap="square" lIns="0" tIns="3937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310"/>
              </a:spcBef>
            </a:pPr>
            <a:r>
              <a:rPr sz="1800" b="1" dirty="0">
                <a:latin typeface="Arial"/>
                <a:cs typeface="Arial"/>
              </a:rPr>
              <a:t>John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25</a:t>
            </a:fld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46275" y="3863339"/>
            <a:ext cx="2705100" cy="24828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470534" marR="207010" indent="-268605" algn="just">
              <a:lnSpc>
                <a:spcPct val="102899"/>
              </a:lnSpc>
              <a:spcBef>
                <a:spcPts val="910"/>
              </a:spcBef>
            </a:pPr>
            <a:r>
              <a:rPr sz="1900" b="1" spc="-5" dirty="0">
                <a:latin typeface="Arial"/>
                <a:cs typeface="Arial"/>
              </a:rPr>
              <a:t>update 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-5" dirty="0">
                <a:latin typeface="Arial"/>
                <a:cs typeface="Arial"/>
              </a:rPr>
              <a:t>set name </a:t>
            </a:r>
            <a:r>
              <a:rPr sz="1900" b="1" dirty="0">
                <a:latin typeface="Arial"/>
                <a:cs typeface="Arial"/>
              </a:rPr>
              <a:t>= </a:t>
            </a:r>
            <a:r>
              <a:rPr sz="1900" b="1" spc="-5" dirty="0">
                <a:latin typeface="Arial"/>
                <a:cs typeface="Arial"/>
              </a:rPr>
              <a:t>'John'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seat </a:t>
            </a:r>
            <a:r>
              <a:rPr sz="1900" b="1" dirty="0">
                <a:latin typeface="Arial"/>
                <a:cs typeface="Arial"/>
              </a:rPr>
              <a:t>=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25425">
              <a:lnSpc>
                <a:spcPct val="100000"/>
              </a:lnSpc>
              <a:spcBef>
                <a:spcPts val="1405"/>
              </a:spcBef>
            </a:pPr>
            <a:r>
              <a:rPr sz="1800" b="1" spc="-5" dirty="0">
                <a:latin typeface="Arial"/>
                <a:cs typeface="Arial"/>
              </a:rPr>
              <a:t>Roll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back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5" y="796543"/>
            <a:ext cx="683323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Uncommitted read (also </a:t>
            </a:r>
            <a:r>
              <a:rPr spc="5" dirty="0"/>
              <a:t>known as </a:t>
            </a:r>
            <a:r>
              <a:rPr spc="-5" dirty="0"/>
              <a:t>“dirty</a:t>
            </a:r>
            <a:r>
              <a:rPr spc="-65" dirty="0"/>
              <a:t> </a:t>
            </a:r>
            <a:r>
              <a:rPr dirty="0"/>
              <a:t>read”)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30846" y="4328922"/>
            <a:ext cx="760730" cy="340995"/>
          </a:xfrm>
          <a:prstGeom prst="rect">
            <a:avLst/>
          </a:prstGeom>
          <a:solidFill>
            <a:srgbClr val="FFFF6C"/>
          </a:solidFill>
          <a:ln w="25908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400"/>
              </a:spcBef>
            </a:pPr>
            <a:r>
              <a:rPr sz="1800" b="1" dirty="0">
                <a:latin typeface="Arial"/>
                <a:cs typeface="Arial"/>
              </a:rPr>
              <a:t>John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8702" y="2384604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8702" y="2777796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619755" y="1668779"/>
          <a:ext cx="3682999" cy="157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1228090"/>
                <a:gridCol w="1228089"/>
              </a:tblGrid>
              <a:tr h="3943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634486" y="1285747"/>
            <a:ext cx="1454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6275" y="3863339"/>
            <a:ext cx="2705100" cy="24828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470534" marR="207010" indent="-268605" algn="just">
              <a:lnSpc>
                <a:spcPct val="102899"/>
              </a:lnSpc>
              <a:spcBef>
                <a:spcPts val="910"/>
              </a:spcBef>
            </a:pPr>
            <a:r>
              <a:rPr sz="1900" b="1" spc="-5" dirty="0">
                <a:latin typeface="Arial"/>
                <a:cs typeface="Arial"/>
              </a:rPr>
              <a:t>update 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-5" dirty="0">
                <a:latin typeface="Arial"/>
                <a:cs typeface="Arial"/>
              </a:rPr>
              <a:t>set name </a:t>
            </a:r>
            <a:r>
              <a:rPr sz="1900" b="1" dirty="0">
                <a:latin typeface="Arial"/>
                <a:cs typeface="Arial"/>
              </a:rPr>
              <a:t>= </a:t>
            </a:r>
            <a:r>
              <a:rPr sz="1900" b="1" spc="-5" dirty="0">
                <a:latin typeface="Arial"/>
                <a:cs typeface="Arial"/>
              </a:rPr>
              <a:t>'John'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seat </a:t>
            </a:r>
            <a:r>
              <a:rPr sz="1900" b="1" dirty="0">
                <a:latin typeface="Arial"/>
                <a:cs typeface="Arial"/>
              </a:rPr>
              <a:t>=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25425">
              <a:lnSpc>
                <a:spcPct val="100000"/>
              </a:lnSpc>
              <a:spcBef>
                <a:spcPts val="1405"/>
              </a:spcBef>
            </a:pPr>
            <a:r>
              <a:rPr sz="1800" b="1" spc="-5" dirty="0">
                <a:latin typeface="Arial"/>
                <a:cs typeface="Arial"/>
              </a:rPr>
              <a:t>Roll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9620" y="3863339"/>
            <a:ext cx="2809240" cy="115379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6700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315"/>
              </a:spcBef>
            </a:pPr>
            <a:r>
              <a:rPr sz="1900" b="1" spc="-5" dirty="0">
                <a:latin typeface="Arial"/>
                <a:cs typeface="Arial"/>
              </a:rPr>
              <a:t>Select name</a:t>
            </a:r>
            <a:endParaRPr sz="1900">
              <a:latin typeface="Arial"/>
              <a:cs typeface="Arial"/>
            </a:endParaRPr>
          </a:p>
          <a:p>
            <a:pPr marL="468630" marR="300990">
              <a:lnSpc>
                <a:spcPct val="102600"/>
              </a:lnSpc>
              <a:spcBef>
                <a:spcPts val="10"/>
              </a:spcBef>
            </a:pPr>
            <a:r>
              <a:rPr sz="1900" b="1" spc="-5" dirty="0">
                <a:latin typeface="Arial"/>
                <a:cs typeface="Arial"/>
              </a:rPr>
              <a:t>from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seat is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9620" y="3863339"/>
            <a:ext cx="2809240" cy="2494915"/>
          </a:xfrm>
          <a:custGeom>
            <a:avLst/>
            <a:gdLst/>
            <a:ahLst/>
            <a:cxnLst/>
            <a:rect l="l" t="t" r="r" b="b"/>
            <a:pathLst>
              <a:path w="2809240" h="2494915">
                <a:moveTo>
                  <a:pt x="0" y="0"/>
                </a:moveTo>
                <a:lnTo>
                  <a:pt x="0" y="2494787"/>
                </a:lnTo>
                <a:lnTo>
                  <a:pt x="2808731" y="2494787"/>
                </a:lnTo>
                <a:lnTo>
                  <a:pt x="2808731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35099" y="355650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3009" y="3529074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61332" y="5126736"/>
            <a:ext cx="3070860" cy="1140460"/>
          </a:xfrm>
          <a:custGeom>
            <a:avLst/>
            <a:gdLst/>
            <a:ahLst/>
            <a:cxnLst/>
            <a:rect l="l" t="t" r="r" b="b"/>
            <a:pathLst>
              <a:path w="3070859" h="1140460">
                <a:moveTo>
                  <a:pt x="3070860" y="1139952"/>
                </a:moveTo>
                <a:lnTo>
                  <a:pt x="3070860" y="0"/>
                </a:lnTo>
                <a:lnTo>
                  <a:pt x="0" y="0"/>
                </a:lnTo>
                <a:lnTo>
                  <a:pt x="0" y="1139952"/>
                </a:lnTo>
                <a:lnTo>
                  <a:pt x="3070860" y="113995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61332" y="5126735"/>
            <a:ext cx="3070860" cy="1140460"/>
          </a:xfrm>
          <a:custGeom>
            <a:avLst/>
            <a:gdLst/>
            <a:ahLst/>
            <a:cxnLst/>
            <a:rect l="l" t="t" r="r" b="b"/>
            <a:pathLst>
              <a:path w="3070859" h="1140460">
                <a:moveTo>
                  <a:pt x="1536191" y="1139951"/>
                </a:moveTo>
                <a:lnTo>
                  <a:pt x="0" y="1139951"/>
                </a:lnTo>
                <a:lnTo>
                  <a:pt x="0" y="0"/>
                </a:lnTo>
                <a:lnTo>
                  <a:pt x="3070859" y="0"/>
                </a:lnTo>
                <a:lnTo>
                  <a:pt x="3070859" y="1139951"/>
                </a:lnTo>
                <a:lnTo>
                  <a:pt x="1536191" y="1139951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51604" y="5017008"/>
            <a:ext cx="3070860" cy="1140460"/>
          </a:xfrm>
          <a:custGeom>
            <a:avLst/>
            <a:gdLst/>
            <a:ahLst/>
            <a:cxnLst/>
            <a:rect l="l" t="t" r="r" b="b"/>
            <a:pathLst>
              <a:path w="3070859" h="1140460">
                <a:moveTo>
                  <a:pt x="3070860" y="1139952"/>
                </a:moveTo>
                <a:lnTo>
                  <a:pt x="3070860" y="0"/>
                </a:lnTo>
                <a:lnTo>
                  <a:pt x="0" y="0"/>
                </a:lnTo>
                <a:lnTo>
                  <a:pt x="0" y="1139952"/>
                </a:lnTo>
                <a:lnTo>
                  <a:pt x="3070860" y="1139952"/>
                </a:lnTo>
                <a:close/>
              </a:path>
            </a:pathLst>
          </a:custGeom>
          <a:solidFill>
            <a:srgbClr val="FF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51603" y="5017007"/>
            <a:ext cx="3070860" cy="1140460"/>
          </a:xfrm>
          <a:custGeom>
            <a:avLst/>
            <a:gdLst/>
            <a:ahLst/>
            <a:cxnLst/>
            <a:rect l="l" t="t" r="r" b="b"/>
            <a:pathLst>
              <a:path w="3070859" h="1140460">
                <a:moveTo>
                  <a:pt x="1536191" y="1139951"/>
                </a:moveTo>
                <a:lnTo>
                  <a:pt x="0" y="1139951"/>
                </a:lnTo>
                <a:lnTo>
                  <a:pt x="0" y="0"/>
                </a:lnTo>
                <a:lnTo>
                  <a:pt x="3070859" y="0"/>
                </a:lnTo>
                <a:lnTo>
                  <a:pt x="3070859" y="1139951"/>
                </a:lnTo>
                <a:lnTo>
                  <a:pt x="1536191" y="11399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388352" y="5017007"/>
            <a:ext cx="134620" cy="114046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800" b="1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26</a:t>
            </a:fld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579620" y="5017007"/>
            <a:ext cx="2809240" cy="114046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3500" marR="22860" algn="ctr">
              <a:lnSpc>
                <a:spcPct val="103000"/>
              </a:lnSpc>
              <a:spcBef>
                <a:spcPts val="80"/>
              </a:spcBef>
            </a:pPr>
            <a:r>
              <a:rPr sz="1800" b="1" spc="-5" dirty="0">
                <a:latin typeface="Arial"/>
                <a:cs typeface="Arial"/>
              </a:rPr>
              <a:t>Further processing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Ap  </a:t>
            </a:r>
            <a:r>
              <a:rPr sz="1800" b="1" dirty="0">
                <a:latin typeface="Arial"/>
                <a:cs typeface="Arial"/>
              </a:rPr>
              <a:t>B </a:t>
            </a:r>
            <a:r>
              <a:rPr sz="1800" b="1" spc="-5" dirty="0">
                <a:latin typeface="Arial"/>
                <a:cs typeface="Arial"/>
              </a:rPr>
              <a:t>uses incorrect </a:t>
            </a:r>
            <a:r>
              <a:rPr sz="1800" b="1" dirty="0">
                <a:latin typeface="Arial"/>
                <a:cs typeface="Arial"/>
              </a:rPr>
              <a:t>/  </a:t>
            </a:r>
            <a:r>
              <a:rPr sz="1800" b="1" spc="-5" dirty="0">
                <a:latin typeface="Arial"/>
                <a:cs typeface="Arial"/>
              </a:rPr>
              <a:t>uncommitted </a:t>
            </a:r>
            <a:r>
              <a:rPr sz="1800" b="1" spc="-15" dirty="0">
                <a:latin typeface="Arial"/>
                <a:cs typeface="Arial"/>
              </a:rPr>
              <a:t>value </a:t>
            </a:r>
            <a:r>
              <a:rPr sz="1800" b="1" spc="5" dirty="0">
                <a:latin typeface="Arial"/>
                <a:cs typeface="Arial"/>
              </a:rPr>
              <a:t>of  </a:t>
            </a:r>
            <a:r>
              <a:rPr sz="1800" b="1" dirty="0">
                <a:latin typeface="Arial"/>
                <a:cs typeface="Arial"/>
              </a:rPr>
              <a:t>“John”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807" y="688339"/>
            <a:ext cx="306387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Non-repeatable</a:t>
            </a:r>
            <a:r>
              <a:rPr spc="-55" dirty="0"/>
              <a:t> </a:t>
            </a:r>
            <a:r>
              <a:rPr dirty="0"/>
              <a:t>read</a:t>
            </a:r>
          </a:p>
        </p:txBody>
      </p:sp>
      <p:sp>
        <p:nvSpPr>
          <p:cNvPr id="3" name="object 3"/>
          <p:cNvSpPr/>
          <p:nvPr/>
        </p:nvSpPr>
        <p:spPr>
          <a:xfrm>
            <a:off x="4108702" y="2384604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8702" y="2777796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19755" y="1668779"/>
          <a:ext cx="3682999" cy="157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1228090"/>
                <a:gridCol w="1228089"/>
              </a:tblGrid>
              <a:tr h="3943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634486" y="1285747"/>
            <a:ext cx="1454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22347" y="3863339"/>
            <a:ext cx="2705100" cy="2482850"/>
          </a:xfrm>
          <a:custGeom>
            <a:avLst/>
            <a:gdLst/>
            <a:ahLst/>
            <a:cxnLst/>
            <a:rect l="l" t="t" r="r" b="b"/>
            <a:pathLst>
              <a:path w="2705100" h="2482850">
                <a:moveTo>
                  <a:pt x="0" y="0"/>
                </a:moveTo>
                <a:lnTo>
                  <a:pt x="0" y="2482595"/>
                </a:lnTo>
                <a:lnTo>
                  <a:pt x="2705099" y="2482595"/>
                </a:lnTo>
                <a:lnTo>
                  <a:pt x="270509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55691" y="3863339"/>
            <a:ext cx="2809240" cy="2494915"/>
          </a:xfrm>
          <a:custGeom>
            <a:avLst/>
            <a:gdLst/>
            <a:ahLst/>
            <a:cxnLst/>
            <a:rect l="l" t="t" r="r" b="b"/>
            <a:pathLst>
              <a:path w="2809240" h="2494915">
                <a:moveTo>
                  <a:pt x="0" y="0"/>
                </a:moveTo>
                <a:lnTo>
                  <a:pt x="0" y="2494787"/>
                </a:lnTo>
                <a:lnTo>
                  <a:pt x="2808731" y="2494787"/>
                </a:lnTo>
                <a:lnTo>
                  <a:pt x="2808731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1171" y="355650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27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149081" y="3529074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807" y="688339"/>
            <a:ext cx="306387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Non-repeatable</a:t>
            </a:r>
            <a:r>
              <a:rPr spc="-55" dirty="0"/>
              <a:t> </a:t>
            </a:r>
            <a:r>
              <a:rPr dirty="0"/>
              <a:t>read</a:t>
            </a:r>
          </a:p>
        </p:txBody>
      </p:sp>
      <p:sp>
        <p:nvSpPr>
          <p:cNvPr id="3" name="object 3"/>
          <p:cNvSpPr/>
          <p:nvPr/>
        </p:nvSpPr>
        <p:spPr>
          <a:xfrm>
            <a:off x="4108702" y="2384604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8702" y="2777796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19755" y="1668779"/>
          <a:ext cx="3682999" cy="157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1228090"/>
                <a:gridCol w="1228089"/>
              </a:tblGrid>
              <a:tr h="3943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634486" y="1285747"/>
            <a:ext cx="1454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2347" y="3863339"/>
            <a:ext cx="2705100" cy="24828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265"/>
              </a:spcBef>
            </a:pPr>
            <a:r>
              <a:rPr sz="1900" b="1" spc="-5" dirty="0">
                <a:latin typeface="Arial"/>
                <a:cs typeface="Arial"/>
              </a:rPr>
              <a:t>select seat</a:t>
            </a:r>
            <a:endParaRPr sz="1900">
              <a:latin typeface="Arial"/>
              <a:cs typeface="Arial"/>
            </a:endParaRPr>
          </a:p>
          <a:p>
            <a:pPr marL="229870" marR="90170">
              <a:lnSpc>
                <a:spcPts val="2350"/>
              </a:lnSpc>
              <a:spcBef>
                <a:spcPts val="80"/>
              </a:spcBef>
              <a:tabLst>
                <a:tab pos="898525" algn="l"/>
              </a:tabLst>
            </a:pPr>
            <a:r>
              <a:rPr sz="1900" b="1" spc="-5" dirty="0">
                <a:latin typeface="Arial"/>
                <a:cs typeface="Arial"/>
              </a:rPr>
              <a:t>from	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name is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NULL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55691" y="3863339"/>
            <a:ext cx="2809240" cy="2494915"/>
          </a:xfrm>
          <a:custGeom>
            <a:avLst/>
            <a:gdLst/>
            <a:ahLst/>
            <a:cxnLst/>
            <a:rect l="l" t="t" r="r" b="b"/>
            <a:pathLst>
              <a:path w="2809240" h="2494915">
                <a:moveTo>
                  <a:pt x="0" y="0"/>
                </a:moveTo>
                <a:lnTo>
                  <a:pt x="0" y="2494787"/>
                </a:lnTo>
                <a:lnTo>
                  <a:pt x="2808731" y="2494787"/>
                </a:lnTo>
                <a:lnTo>
                  <a:pt x="2808731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1171" y="355650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28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149081" y="3529074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807" y="688339"/>
            <a:ext cx="306387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Non-repeatable</a:t>
            </a:r>
            <a:r>
              <a:rPr spc="-55" dirty="0"/>
              <a:t> </a:t>
            </a:r>
            <a:r>
              <a:rPr dirty="0"/>
              <a:t>read</a:t>
            </a:r>
          </a:p>
        </p:txBody>
      </p:sp>
      <p:sp>
        <p:nvSpPr>
          <p:cNvPr id="3" name="object 3"/>
          <p:cNvSpPr/>
          <p:nvPr/>
        </p:nvSpPr>
        <p:spPr>
          <a:xfrm>
            <a:off x="4108702" y="2384604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8702" y="2777796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19755" y="1668779"/>
          <a:ext cx="3682999" cy="157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1228090"/>
                <a:gridCol w="1228089"/>
              </a:tblGrid>
              <a:tr h="3943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634486" y="1285747"/>
            <a:ext cx="1454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2347" y="3863339"/>
            <a:ext cx="2705100" cy="24828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265"/>
              </a:spcBef>
            </a:pPr>
            <a:r>
              <a:rPr sz="1900" b="1" spc="-5" dirty="0">
                <a:latin typeface="Arial"/>
                <a:cs typeface="Arial"/>
              </a:rPr>
              <a:t>select seat</a:t>
            </a:r>
            <a:endParaRPr sz="1900">
              <a:latin typeface="Arial"/>
              <a:cs typeface="Arial"/>
            </a:endParaRPr>
          </a:p>
          <a:p>
            <a:pPr marL="229870" marR="90170">
              <a:lnSpc>
                <a:spcPts val="2350"/>
              </a:lnSpc>
              <a:spcBef>
                <a:spcPts val="80"/>
              </a:spcBef>
              <a:tabLst>
                <a:tab pos="898525" algn="l"/>
              </a:tabLst>
            </a:pPr>
            <a:r>
              <a:rPr sz="1900" b="1" spc="-5" dirty="0">
                <a:latin typeface="Arial"/>
                <a:cs typeface="Arial"/>
              </a:rPr>
              <a:t>from	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name is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NULL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55691" y="3863339"/>
            <a:ext cx="2809240" cy="2494915"/>
          </a:xfrm>
          <a:custGeom>
            <a:avLst/>
            <a:gdLst/>
            <a:ahLst/>
            <a:cxnLst/>
            <a:rect l="l" t="t" r="r" b="b"/>
            <a:pathLst>
              <a:path w="2809240" h="2494915">
                <a:moveTo>
                  <a:pt x="0" y="0"/>
                </a:moveTo>
                <a:lnTo>
                  <a:pt x="0" y="2494787"/>
                </a:lnTo>
                <a:lnTo>
                  <a:pt x="2808731" y="2494787"/>
                </a:lnTo>
                <a:lnTo>
                  <a:pt x="2808731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1171" y="355650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49081" y="3529074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9244" y="4050030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80032" y="4037076"/>
            <a:ext cx="24765" cy="367665"/>
          </a:xfrm>
          <a:custGeom>
            <a:avLst/>
            <a:gdLst/>
            <a:ahLst/>
            <a:cxnLst/>
            <a:rect l="l" t="t" r="r" b="b"/>
            <a:pathLst>
              <a:path w="24764" h="367664">
                <a:moveTo>
                  <a:pt x="24384" y="367284"/>
                </a:moveTo>
                <a:lnTo>
                  <a:pt x="24384" y="13716"/>
                </a:lnTo>
                <a:lnTo>
                  <a:pt x="0" y="13716"/>
                </a:lnTo>
                <a:lnTo>
                  <a:pt x="0" y="367284"/>
                </a:lnTo>
                <a:lnTo>
                  <a:pt x="24384" y="367284"/>
                </a:lnTo>
                <a:close/>
              </a:path>
              <a:path w="24764" h="367664">
                <a:moveTo>
                  <a:pt x="24384" y="13716"/>
                </a:moveTo>
                <a:lnTo>
                  <a:pt x="24384" y="6096"/>
                </a:lnTo>
                <a:lnTo>
                  <a:pt x="19812" y="0"/>
                </a:lnTo>
                <a:lnTo>
                  <a:pt x="12192" y="0"/>
                </a:lnTo>
                <a:lnTo>
                  <a:pt x="12192" y="13716"/>
                </a:lnTo>
                <a:lnTo>
                  <a:pt x="24384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2960" y="4405122"/>
            <a:ext cx="981710" cy="0"/>
          </a:xfrm>
          <a:custGeom>
            <a:avLst/>
            <a:gdLst/>
            <a:ahLst/>
            <a:cxnLst/>
            <a:rect l="l" t="t" r="r" b="b"/>
            <a:pathLst>
              <a:path w="981710">
                <a:moveTo>
                  <a:pt x="0" y="0"/>
                </a:moveTo>
                <a:lnTo>
                  <a:pt x="98145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9244" y="4050792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4" h="367664">
                <a:moveTo>
                  <a:pt x="25908" y="353568"/>
                </a:moveTo>
                <a:lnTo>
                  <a:pt x="25908" y="0"/>
                </a:lnTo>
                <a:lnTo>
                  <a:pt x="0" y="0"/>
                </a:lnTo>
                <a:lnTo>
                  <a:pt x="0" y="353568"/>
                </a:lnTo>
                <a:lnTo>
                  <a:pt x="25908" y="353568"/>
                </a:lnTo>
                <a:close/>
              </a:path>
              <a:path w="26034" h="367664">
                <a:moveTo>
                  <a:pt x="13716" y="367284"/>
                </a:moveTo>
                <a:lnTo>
                  <a:pt x="13716" y="353568"/>
                </a:lnTo>
                <a:lnTo>
                  <a:pt x="0" y="353568"/>
                </a:lnTo>
                <a:lnTo>
                  <a:pt x="0" y="361188"/>
                </a:lnTo>
                <a:lnTo>
                  <a:pt x="6096" y="367284"/>
                </a:lnTo>
                <a:lnTo>
                  <a:pt x="13716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22960" y="4062984"/>
            <a:ext cx="969644" cy="349885"/>
          </a:xfrm>
          <a:prstGeom prst="rect">
            <a:avLst/>
          </a:prstGeom>
          <a:solidFill>
            <a:srgbClr val="FFFF6C"/>
          </a:solidFill>
        </p:spPr>
        <p:txBody>
          <a:bodyPr vert="horz" wrap="square" lIns="0" tIns="3048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240"/>
              </a:spcBef>
            </a:pPr>
            <a:r>
              <a:rPr sz="1800" b="1" spc="-10" dirty="0">
                <a:latin typeface="Arial"/>
                <a:cs typeface="Arial"/>
              </a:rPr>
              <a:t>7C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0768" y="4447032"/>
            <a:ext cx="981710" cy="0"/>
          </a:xfrm>
          <a:custGeom>
            <a:avLst/>
            <a:gdLst/>
            <a:ahLst/>
            <a:cxnLst/>
            <a:rect l="l" t="t" r="r" b="b"/>
            <a:pathLst>
              <a:path w="981710">
                <a:moveTo>
                  <a:pt x="0" y="0"/>
                </a:moveTo>
                <a:lnTo>
                  <a:pt x="981456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80032" y="4434840"/>
            <a:ext cx="26034" cy="365760"/>
          </a:xfrm>
          <a:custGeom>
            <a:avLst/>
            <a:gdLst/>
            <a:ahLst/>
            <a:cxnLst/>
            <a:rect l="l" t="t" r="r" b="b"/>
            <a:pathLst>
              <a:path w="26035" h="365760">
                <a:moveTo>
                  <a:pt x="25908" y="365760"/>
                </a:moveTo>
                <a:lnTo>
                  <a:pt x="25908" y="12192"/>
                </a:lnTo>
                <a:lnTo>
                  <a:pt x="0" y="12192"/>
                </a:lnTo>
                <a:lnTo>
                  <a:pt x="0" y="365760"/>
                </a:lnTo>
                <a:lnTo>
                  <a:pt x="25908" y="365760"/>
                </a:lnTo>
                <a:close/>
              </a:path>
              <a:path w="26035" h="365760">
                <a:moveTo>
                  <a:pt x="25908" y="12192"/>
                </a:moveTo>
                <a:lnTo>
                  <a:pt x="25908" y="4572"/>
                </a:lnTo>
                <a:lnTo>
                  <a:pt x="19812" y="0"/>
                </a:lnTo>
                <a:lnTo>
                  <a:pt x="12192" y="0"/>
                </a:lnTo>
                <a:lnTo>
                  <a:pt x="12192" y="12192"/>
                </a:lnTo>
                <a:lnTo>
                  <a:pt x="2590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2960" y="4801361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0768" y="4447032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4" h="367664">
                <a:moveTo>
                  <a:pt x="25908" y="353568"/>
                </a:moveTo>
                <a:lnTo>
                  <a:pt x="25908" y="0"/>
                </a:lnTo>
                <a:lnTo>
                  <a:pt x="0" y="0"/>
                </a:lnTo>
                <a:lnTo>
                  <a:pt x="0" y="353568"/>
                </a:lnTo>
                <a:lnTo>
                  <a:pt x="25908" y="353568"/>
                </a:lnTo>
                <a:close/>
              </a:path>
              <a:path w="26034" h="367664">
                <a:moveTo>
                  <a:pt x="12192" y="367284"/>
                </a:moveTo>
                <a:lnTo>
                  <a:pt x="12192" y="353568"/>
                </a:lnTo>
                <a:lnTo>
                  <a:pt x="0" y="353568"/>
                </a:lnTo>
                <a:lnTo>
                  <a:pt x="0" y="361188"/>
                </a:lnTo>
                <a:lnTo>
                  <a:pt x="4572" y="367284"/>
                </a:lnTo>
                <a:lnTo>
                  <a:pt x="12192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22960" y="4438650"/>
            <a:ext cx="969644" cy="349885"/>
          </a:xfrm>
          <a:prstGeom prst="rect">
            <a:avLst/>
          </a:prstGeom>
          <a:solidFill>
            <a:srgbClr val="FFFF6C"/>
          </a:solidFill>
        </p:spPr>
        <p:txBody>
          <a:bodyPr vert="horz" wrap="square" lIns="0" tIns="50800" rIns="0" bIns="0" rtlCol="0">
            <a:spAutoFit/>
          </a:bodyPr>
          <a:lstStyle/>
          <a:p>
            <a:pPr marR="17145" algn="ctr">
              <a:lnSpc>
                <a:spcPct val="100000"/>
              </a:lnSpc>
              <a:spcBef>
                <a:spcPts val="400"/>
              </a:spcBef>
            </a:pPr>
            <a:r>
              <a:rPr sz="1800" b="1" spc="-5" dirty="0">
                <a:latin typeface="Arial"/>
                <a:cs typeface="Arial"/>
              </a:rPr>
              <a:t>7B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29</a:t>
            </a:fld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4720" y="1352194"/>
            <a:ext cx="5761990" cy="324231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6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b="1" spc="-5" dirty="0">
                <a:latin typeface="Arial"/>
                <a:cs typeface="Arial"/>
              </a:rPr>
              <a:t>Reading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materials</a:t>
            </a:r>
            <a:endParaRPr sz="2200">
              <a:latin typeface="Arial"/>
              <a:cs typeface="Arial"/>
            </a:endParaRPr>
          </a:p>
          <a:p>
            <a:pPr marL="469900" lvl="1" indent="-227329">
              <a:lnSpc>
                <a:spcPct val="100000"/>
              </a:lnSpc>
              <a:spcBef>
                <a:spcPts val="1260"/>
              </a:spcBef>
              <a:buClr>
                <a:srgbClr val="365085"/>
              </a:buClr>
              <a:buChar char="•"/>
              <a:tabLst>
                <a:tab pos="469265" algn="l"/>
                <a:tab pos="470534" algn="l"/>
              </a:tabLst>
            </a:pPr>
            <a:r>
              <a:rPr sz="2200" spc="-5" dirty="0">
                <a:latin typeface="Arial"/>
                <a:cs typeface="Arial"/>
              </a:rPr>
              <a:t>Getting started with DB2 Express-C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eBook</a:t>
            </a:r>
            <a:endParaRPr sz="2200">
              <a:latin typeface="Arial"/>
              <a:cs typeface="Arial"/>
            </a:endParaRPr>
          </a:p>
          <a:p>
            <a:pPr marL="695325" lvl="2" indent="-224154">
              <a:lnSpc>
                <a:spcPct val="100000"/>
              </a:lnSpc>
              <a:spcBef>
                <a:spcPts val="830"/>
              </a:spcBef>
              <a:buClr>
                <a:srgbClr val="7789FB"/>
              </a:buClr>
              <a:buChar char="•"/>
              <a:tabLst>
                <a:tab pos="695325" algn="l"/>
                <a:tab pos="695960" algn="l"/>
              </a:tabLst>
            </a:pPr>
            <a:r>
              <a:rPr sz="1800" dirty="0">
                <a:latin typeface="Arial"/>
                <a:cs typeface="Arial"/>
              </a:rPr>
              <a:t>Chapter 13: </a:t>
            </a:r>
            <a:r>
              <a:rPr sz="1800" spc="5" dirty="0">
                <a:latin typeface="Arial"/>
                <a:cs typeface="Arial"/>
              </a:rPr>
              <a:t>Concurrency 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locking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7789FB"/>
              </a:buClr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7789FB"/>
              </a:buClr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b="1" spc="-5" dirty="0">
                <a:latin typeface="Arial"/>
                <a:cs typeface="Arial"/>
              </a:rPr>
              <a:t>Videos</a:t>
            </a:r>
            <a:endParaRPr sz="2200">
              <a:latin typeface="Arial"/>
              <a:cs typeface="Arial"/>
            </a:endParaRPr>
          </a:p>
          <a:p>
            <a:pPr marL="469900" lvl="1" indent="-227329">
              <a:lnSpc>
                <a:spcPct val="100000"/>
              </a:lnSpc>
              <a:spcBef>
                <a:spcPts val="1250"/>
              </a:spcBef>
              <a:buClr>
                <a:srgbClr val="365085"/>
              </a:buClr>
              <a:buChar char="•"/>
              <a:tabLst>
                <a:tab pos="469265" algn="l"/>
                <a:tab pos="470534" algn="l"/>
              </a:tabLst>
            </a:pPr>
            <a:r>
              <a:rPr sz="2200" spc="-5" dirty="0">
                <a:latin typeface="Arial"/>
                <a:cs typeface="Arial"/>
              </a:rPr>
              <a:t>db2university.com course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AA001EN</a:t>
            </a:r>
            <a:endParaRPr sz="2200">
              <a:latin typeface="Arial"/>
              <a:cs typeface="Arial"/>
            </a:endParaRPr>
          </a:p>
          <a:p>
            <a:pPr marL="695325" lvl="2" indent="-224154">
              <a:lnSpc>
                <a:spcPct val="100000"/>
              </a:lnSpc>
              <a:spcBef>
                <a:spcPts val="830"/>
              </a:spcBef>
              <a:buClr>
                <a:srgbClr val="7789FB"/>
              </a:buClr>
              <a:buChar char="•"/>
              <a:tabLst>
                <a:tab pos="695325" algn="l"/>
                <a:tab pos="695960" algn="l"/>
              </a:tabLst>
            </a:pPr>
            <a:r>
              <a:rPr sz="1800" spc="5" dirty="0">
                <a:latin typeface="Arial"/>
                <a:cs typeface="Arial"/>
              </a:rPr>
              <a:t>Lesson </a:t>
            </a:r>
            <a:r>
              <a:rPr sz="1800" dirty="0">
                <a:latin typeface="Arial"/>
                <a:cs typeface="Arial"/>
              </a:rPr>
              <a:t>8: </a:t>
            </a:r>
            <a:r>
              <a:rPr sz="1800" spc="5" dirty="0">
                <a:latin typeface="Arial"/>
                <a:cs typeface="Arial"/>
              </a:rPr>
              <a:t>Data concurrency and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locking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1463" y="6589055"/>
            <a:ext cx="1219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</a:p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5063" y="796543"/>
            <a:ext cx="54559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Supporting reading material </a:t>
            </a:r>
            <a:r>
              <a:rPr spc="5" dirty="0"/>
              <a:t>&amp;</a:t>
            </a:r>
            <a:r>
              <a:rPr spc="-85" dirty="0"/>
              <a:t> </a:t>
            </a:r>
            <a:r>
              <a:rPr spc="5" dirty="0"/>
              <a:t>videos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807" y="688339"/>
            <a:ext cx="306387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Non-repeatable</a:t>
            </a:r>
            <a:r>
              <a:rPr spc="-55" dirty="0"/>
              <a:t> </a:t>
            </a:r>
            <a:r>
              <a:rPr dirty="0"/>
              <a:t>read</a:t>
            </a:r>
          </a:p>
        </p:txBody>
      </p:sp>
      <p:sp>
        <p:nvSpPr>
          <p:cNvPr id="3" name="object 3"/>
          <p:cNvSpPr/>
          <p:nvPr/>
        </p:nvSpPr>
        <p:spPr>
          <a:xfrm>
            <a:off x="4108702" y="2384604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8702" y="2777796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19755" y="1668779"/>
          <a:ext cx="3682999" cy="157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1228090"/>
                <a:gridCol w="1228089"/>
              </a:tblGrid>
              <a:tr h="3943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634486" y="1285747"/>
            <a:ext cx="1454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2347" y="3863339"/>
            <a:ext cx="2705100" cy="24828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265"/>
              </a:spcBef>
            </a:pPr>
            <a:r>
              <a:rPr sz="1900" b="1" spc="-5" dirty="0">
                <a:latin typeface="Arial"/>
                <a:cs typeface="Arial"/>
              </a:rPr>
              <a:t>select seat</a:t>
            </a:r>
            <a:endParaRPr sz="1900">
              <a:latin typeface="Arial"/>
              <a:cs typeface="Arial"/>
            </a:endParaRPr>
          </a:p>
          <a:p>
            <a:pPr marL="229870" marR="90170">
              <a:lnSpc>
                <a:spcPts val="2350"/>
              </a:lnSpc>
              <a:spcBef>
                <a:spcPts val="80"/>
              </a:spcBef>
              <a:tabLst>
                <a:tab pos="898525" algn="l"/>
              </a:tabLst>
            </a:pPr>
            <a:r>
              <a:rPr sz="1900" b="1" spc="-5" dirty="0">
                <a:latin typeface="Arial"/>
                <a:cs typeface="Arial"/>
              </a:rPr>
              <a:t>from	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name is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NULL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1171" y="355650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9081" y="3529074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9244" y="4050030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80032" y="4037076"/>
            <a:ext cx="24765" cy="367665"/>
          </a:xfrm>
          <a:custGeom>
            <a:avLst/>
            <a:gdLst/>
            <a:ahLst/>
            <a:cxnLst/>
            <a:rect l="l" t="t" r="r" b="b"/>
            <a:pathLst>
              <a:path w="24764" h="367664">
                <a:moveTo>
                  <a:pt x="24384" y="367284"/>
                </a:moveTo>
                <a:lnTo>
                  <a:pt x="24384" y="13716"/>
                </a:lnTo>
                <a:lnTo>
                  <a:pt x="0" y="13716"/>
                </a:lnTo>
                <a:lnTo>
                  <a:pt x="0" y="367284"/>
                </a:lnTo>
                <a:lnTo>
                  <a:pt x="24384" y="367284"/>
                </a:lnTo>
                <a:close/>
              </a:path>
              <a:path w="24764" h="367664">
                <a:moveTo>
                  <a:pt x="24384" y="13716"/>
                </a:moveTo>
                <a:lnTo>
                  <a:pt x="24384" y="6096"/>
                </a:lnTo>
                <a:lnTo>
                  <a:pt x="19812" y="0"/>
                </a:lnTo>
                <a:lnTo>
                  <a:pt x="12192" y="0"/>
                </a:lnTo>
                <a:lnTo>
                  <a:pt x="12192" y="13716"/>
                </a:lnTo>
                <a:lnTo>
                  <a:pt x="24384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2960" y="4405122"/>
            <a:ext cx="981710" cy="0"/>
          </a:xfrm>
          <a:custGeom>
            <a:avLst/>
            <a:gdLst/>
            <a:ahLst/>
            <a:cxnLst/>
            <a:rect l="l" t="t" r="r" b="b"/>
            <a:pathLst>
              <a:path w="981710">
                <a:moveTo>
                  <a:pt x="0" y="0"/>
                </a:moveTo>
                <a:lnTo>
                  <a:pt x="98145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244" y="4050792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4" h="367664">
                <a:moveTo>
                  <a:pt x="25908" y="353568"/>
                </a:moveTo>
                <a:lnTo>
                  <a:pt x="25908" y="0"/>
                </a:lnTo>
                <a:lnTo>
                  <a:pt x="0" y="0"/>
                </a:lnTo>
                <a:lnTo>
                  <a:pt x="0" y="353568"/>
                </a:lnTo>
                <a:lnTo>
                  <a:pt x="25908" y="353568"/>
                </a:lnTo>
                <a:close/>
              </a:path>
              <a:path w="26034" h="367664">
                <a:moveTo>
                  <a:pt x="13716" y="367284"/>
                </a:moveTo>
                <a:lnTo>
                  <a:pt x="13716" y="353568"/>
                </a:lnTo>
                <a:lnTo>
                  <a:pt x="0" y="353568"/>
                </a:lnTo>
                <a:lnTo>
                  <a:pt x="0" y="361188"/>
                </a:lnTo>
                <a:lnTo>
                  <a:pt x="6096" y="367284"/>
                </a:lnTo>
                <a:lnTo>
                  <a:pt x="13716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2960" y="4062984"/>
            <a:ext cx="969644" cy="349885"/>
          </a:xfrm>
          <a:prstGeom prst="rect">
            <a:avLst/>
          </a:prstGeom>
          <a:solidFill>
            <a:srgbClr val="FFFF6C"/>
          </a:solidFill>
        </p:spPr>
        <p:txBody>
          <a:bodyPr vert="horz" wrap="square" lIns="0" tIns="3048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240"/>
              </a:spcBef>
            </a:pPr>
            <a:r>
              <a:rPr sz="1800" b="1" spc="-10" dirty="0">
                <a:latin typeface="Arial"/>
                <a:cs typeface="Arial"/>
              </a:rPr>
              <a:t>7C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0768" y="4447032"/>
            <a:ext cx="981710" cy="0"/>
          </a:xfrm>
          <a:custGeom>
            <a:avLst/>
            <a:gdLst/>
            <a:ahLst/>
            <a:cxnLst/>
            <a:rect l="l" t="t" r="r" b="b"/>
            <a:pathLst>
              <a:path w="981710">
                <a:moveTo>
                  <a:pt x="0" y="0"/>
                </a:moveTo>
                <a:lnTo>
                  <a:pt x="981456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0032" y="4434840"/>
            <a:ext cx="26034" cy="365760"/>
          </a:xfrm>
          <a:custGeom>
            <a:avLst/>
            <a:gdLst/>
            <a:ahLst/>
            <a:cxnLst/>
            <a:rect l="l" t="t" r="r" b="b"/>
            <a:pathLst>
              <a:path w="26035" h="365760">
                <a:moveTo>
                  <a:pt x="25908" y="365760"/>
                </a:moveTo>
                <a:lnTo>
                  <a:pt x="25908" y="12192"/>
                </a:lnTo>
                <a:lnTo>
                  <a:pt x="0" y="12192"/>
                </a:lnTo>
                <a:lnTo>
                  <a:pt x="0" y="365760"/>
                </a:lnTo>
                <a:lnTo>
                  <a:pt x="25908" y="365760"/>
                </a:lnTo>
                <a:close/>
              </a:path>
              <a:path w="26035" h="365760">
                <a:moveTo>
                  <a:pt x="25908" y="12192"/>
                </a:moveTo>
                <a:lnTo>
                  <a:pt x="25908" y="4572"/>
                </a:lnTo>
                <a:lnTo>
                  <a:pt x="19812" y="0"/>
                </a:lnTo>
                <a:lnTo>
                  <a:pt x="12192" y="0"/>
                </a:lnTo>
                <a:lnTo>
                  <a:pt x="12192" y="12192"/>
                </a:lnTo>
                <a:lnTo>
                  <a:pt x="2590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2960" y="4801361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0768" y="4447032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4" h="367664">
                <a:moveTo>
                  <a:pt x="25908" y="353568"/>
                </a:moveTo>
                <a:lnTo>
                  <a:pt x="25908" y="0"/>
                </a:lnTo>
                <a:lnTo>
                  <a:pt x="0" y="0"/>
                </a:lnTo>
                <a:lnTo>
                  <a:pt x="0" y="353568"/>
                </a:lnTo>
                <a:lnTo>
                  <a:pt x="25908" y="353568"/>
                </a:lnTo>
                <a:close/>
              </a:path>
              <a:path w="26034" h="367664">
                <a:moveTo>
                  <a:pt x="12192" y="367284"/>
                </a:moveTo>
                <a:lnTo>
                  <a:pt x="12192" y="353568"/>
                </a:lnTo>
                <a:lnTo>
                  <a:pt x="0" y="353568"/>
                </a:lnTo>
                <a:lnTo>
                  <a:pt x="0" y="361188"/>
                </a:lnTo>
                <a:lnTo>
                  <a:pt x="4572" y="367284"/>
                </a:lnTo>
                <a:lnTo>
                  <a:pt x="12192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960" y="4438650"/>
            <a:ext cx="969644" cy="349885"/>
          </a:xfrm>
          <a:prstGeom prst="rect">
            <a:avLst/>
          </a:prstGeom>
          <a:solidFill>
            <a:srgbClr val="FFFF6C"/>
          </a:solidFill>
        </p:spPr>
        <p:txBody>
          <a:bodyPr vert="horz" wrap="square" lIns="0" tIns="50800" rIns="0" bIns="0" rtlCol="0">
            <a:spAutoFit/>
          </a:bodyPr>
          <a:lstStyle/>
          <a:p>
            <a:pPr marR="17145" algn="ctr">
              <a:lnSpc>
                <a:spcPct val="100000"/>
              </a:lnSpc>
              <a:spcBef>
                <a:spcPts val="400"/>
              </a:spcBef>
            </a:pPr>
            <a:r>
              <a:rPr sz="1800" b="1" spc="-5" dirty="0">
                <a:latin typeface="Arial"/>
                <a:cs typeface="Arial"/>
              </a:rPr>
              <a:t>7B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30</a:t>
            </a:fld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155691" y="3863339"/>
            <a:ext cx="2809240" cy="24949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468630" marR="311785" indent="-268605" algn="just">
              <a:lnSpc>
                <a:spcPct val="102899"/>
              </a:lnSpc>
              <a:spcBef>
                <a:spcPts val="910"/>
              </a:spcBef>
            </a:pPr>
            <a:r>
              <a:rPr sz="1900" b="1" spc="-5" dirty="0">
                <a:latin typeface="Arial"/>
                <a:cs typeface="Arial"/>
              </a:rPr>
              <a:t>update 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-5" dirty="0">
                <a:latin typeface="Arial"/>
                <a:cs typeface="Arial"/>
              </a:rPr>
              <a:t>set name </a:t>
            </a:r>
            <a:r>
              <a:rPr sz="1900" b="1" dirty="0">
                <a:latin typeface="Arial"/>
                <a:cs typeface="Arial"/>
              </a:rPr>
              <a:t>= </a:t>
            </a:r>
            <a:r>
              <a:rPr sz="1900" b="1" spc="-5" dirty="0">
                <a:latin typeface="Arial"/>
                <a:cs typeface="Arial"/>
              </a:rPr>
              <a:t>'John'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seat </a:t>
            </a:r>
            <a:r>
              <a:rPr sz="1900" b="1" dirty="0">
                <a:latin typeface="Arial"/>
                <a:cs typeface="Arial"/>
              </a:rPr>
              <a:t>=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807" y="688339"/>
            <a:ext cx="306387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Non-repeatable</a:t>
            </a:r>
            <a:r>
              <a:rPr spc="-55" dirty="0"/>
              <a:t> </a:t>
            </a:r>
            <a:r>
              <a:rPr dirty="0"/>
              <a:t>read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8702" y="2115035"/>
            <a:ext cx="7092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____</a:t>
            </a:r>
            <a:r>
              <a:rPr sz="2000" b="1" spc="5" dirty="0">
                <a:latin typeface="Arial"/>
                <a:cs typeface="Arial"/>
              </a:rPr>
              <a:t>_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8702" y="2777796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34486" y="1285747"/>
            <a:ext cx="1454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2347" y="3863339"/>
            <a:ext cx="2705100" cy="24828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265"/>
              </a:spcBef>
            </a:pPr>
            <a:r>
              <a:rPr sz="1900" b="1" spc="-5" dirty="0">
                <a:latin typeface="Arial"/>
                <a:cs typeface="Arial"/>
              </a:rPr>
              <a:t>select seat</a:t>
            </a:r>
            <a:endParaRPr sz="1900">
              <a:latin typeface="Arial"/>
              <a:cs typeface="Arial"/>
            </a:endParaRPr>
          </a:p>
          <a:p>
            <a:pPr marL="229870" marR="90170">
              <a:lnSpc>
                <a:spcPts val="2350"/>
              </a:lnSpc>
              <a:spcBef>
                <a:spcPts val="80"/>
              </a:spcBef>
              <a:tabLst>
                <a:tab pos="898525" algn="l"/>
              </a:tabLst>
            </a:pPr>
            <a:r>
              <a:rPr sz="1900" b="1" spc="-5" dirty="0">
                <a:latin typeface="Arial"/>
                <a:cs typeface="Arial"/>
              </a:rPr>
              <a:t>from	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name is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NULL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1171" y="355650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9081" y="3529074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9244" y="4050030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0032" y="4037076"/>
            <a:ext cx="24765" cy="367665"/>
          </a:xfrm>
          <a:custGeom>
            <a:avLst/>
            <a:gdLst/>
            <a:ahLst/>
            <a:cxnLst/>
            <a:rect l="l" t="t" r="r" b="b"/>
            <a:pathLst>
              <a:path w="24764" h="367664">
                <a:moveTo>
                  <a:pt x="24384" y="367284"/>
                </a:moveTo>
                <a:lnTo>
                  <a:pt x="24384" y="13716"/>
                </a:lnTo>
                <a:lnTo>
                  <a:pt x="0" y="13716"/>
                </a:lnTo>
                <a:lnTo>
                  <a:pt x="0" y="367284"/>
                </a:lnTo>
                <a:lnTo>
                  <a:pt x="24384" y="367284"/>
                </a:lnTo>
                <a:close/>
              </a:path>
              <a:path w="24764" h="367664">
                <a:moveTo>
                  <a:pt x="24384" y="13716"/>
                </a:moveTo>
                <a:lnTo>
                  <a:pt x="24384" y="6096"/>
                </a:lnTo>
                <a:lnTo>
                  <a:pt x="19812" y="0"/>
                </a:lnTo>
                <a:lnTo>
                  <a:pt x="12192" y="0"/>
                </a:lnTo>
                <a:lnTo>
                  <a:pt x="12192" y="13716"/>
                </a:lnTo>
                <a:lnTo>
                  <a:pt x="24384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2960" y="4405122"/>
            <a:ext cx="981710" cy="0"/>
          </a:xfrm>
          <a:custGeom>
            <a:avLst/>
            <a:gdLst/>
            <a:ahLst/>
            <a:cxnLst/>
            <a:rect l="l" t="t" r="r" b="b"/>
            <a:pathLst>
              <a:path w="981710">
                <a:moveTo>
                  <a:pt x="0" y="0"/>
                </a:moveTo>
                <a:lnTo>
                  <a:pt x="98145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244" y="4050792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4" h="367664">
                <a:moveTo>
                  <a:pt x="25908" y="353568"/>
                </a:moveTo>
                <a:lnTo>
                  <a:pt x="25908" y="0"/>
                </a:lnTo>
                <a:lnTo>
                  <a:pt x="0" y="0"/>
                </a:lnTo>
                <a:lnTo>
                  <a:pt x="0" y="353568"/>
                </a:lnTo>
                <a:lnTo>
                  <a:pt x="25908" y="353568"/>
                </a:lnTo>
                <a:close/>
              </a:path>
              <a:path w="26034" h="367664">
                <a:moveTo>
                  <a:pt x="13716" y="367284"/>
                </a:moveTo>
                <a:lnTo>
                  <a:pt x="13716" y="353568"/>
                </a:lnTo>
                <a:lnTo>
                  <a:pt x="0" y="353568"/>
                </a:lnTo>
                <a:lnTo>
                  <a:pt x="0" y="361188"/>
                </a:lnTo>
                <a:lnTo>
                  <a:pt x="6096" y="367284"/>
                </a:lnTo>
                <a:lnTo>
                  <a:pt x="13716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2960" y="4062984"/>
            <a:ext cx="969644" cy="349885"/>
          </a:xfrm>
          <a:prstGeom prst="rect">
            <a:avLst/>
          </a:prstGeom>
          <a:solidFill>
            <a:srgbClr val="FFFF6C"/>
          </a:solidFill>
        </p:spPr>
        <p:txBody>
          <a:bodyPr vert="horz" wrap="square" lIns="0" tIns="3048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240"/>
              </a:spcBef>
            </a:pPr>
            <a:r>
              <a:rPr sz="1800" b="1" spc="-10" dirty="0">
                <a:latin typeface="Arial"/>
                <a:cs typeface="Arial"/>
              </a:rPr>
              <a:t>7C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0768" y="4447032"/>
            <a:ext cx="981710" cy="0"/>
          </a:xfrm>
          <a:custGeom>
            <a:avLst/>
            <a:gdLst/>
            <a:ahLst/>
            <a:cxnLst/>
            <a:rect l="l" t="t" r="r" b="b"/>
            <a:pathLst>
              <a:path w="981710">
                <a:moveTo>
                  <a:pt x="0" y="0"/>
                </a:moveTo>
                <a:lnTo>
                  <a:pt x="981456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80032" y="4434840"/>
            <a:ext cx="26034" cy="365760"/>
          </a:xfrm>
          <a:custGeom>
            <a:avLst/>
            <a:gdLst/>
            <a:ahLst/>
            <a:cxnLst/>
            <a:rect l="l" t="t" r="r" b="b"/>
            <a:pathLst>
              <a:path w="26035" h="365760">
                <a:moveTo>
                  <a:pt x="25908" y="365760"/>
                </a:moveTo>
                <a:lnTo>
                  <a:pt x="25908" y="12192"/>
                </a:lnTo>
                <a:lnTo>
                  <a:pt x="0" y="12192"/>
                </a:lnTo>
                <a:lnTo>
                  <a:pt x="0" y="365760"/>
                </a:lnTo>
                <a:lnTo>
                  <a:pt x="25908" y="365760"/>
                </a:lnTo>
                <a:close/>
              </a:path>
              <a:path w="26035" h="365760">
                <a:moveTo>
                  <a:pt x="25908" y="12192"/>
                </a:moveTo>
                <a:lnTo>
                  <a:pt x="25908" y="4572"/>
                </a:lnTo>
                <a:lnTo>
                  <a:pt x="19812" y="0"/>
                </a:lnTo>
                <a:lnTo>
                  <a:pt x="12192" y="0"/>
                </a:lnTo>
                <a:lnTo>
                  <a:pt x="12192" y="12192"/>
                </a:lnTo>
                <a:lnTo>
                  <a:pt x="2590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2960" y="4801361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768" y="4447032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4" h="367664">
                <a:moveTo>
                  <a:pt x="25908" y="353568"/>
                </a:moveTo>
                <a:lnTo>
                  <a:pt x="25908" y="0"/>
                </a:lnTo>
                <a:lnTo>
                  <a:pt x="0" y="0"/>
                </a:lnTo>
                <a:lnTo>
                  <a:pt x="0" y="353568"/>
                </a:lnTo>
                <a:lnTo>
                  <a:pt x="25908" y="353568"/>
                </a:lnTo>
                <a:close/>
              </a:path>
              <a:path w="26034" h="367664">
                <a:moveTo>
                  <a:pt x="12192" y="367284"/>
                </a:moveTo>
                <a:lnTo>
                  <a:pt x="12192" y="353568"/>
                </a:lnTo>
                <a:lnTo>
                  <a:pt x="0" y="353568"/>
                </a:lnTo>
                <a:lnTo>
                  <a:pt x="0" y="361188"/>
                </a:lnTo>
                <a:lnTo>
                  <a:pt x="4572" y="367284"/>
                </a:lnTo>
                <a:lnTo>
                  <a:pt x="12192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22960" y="4438650"/>
            <a:ext cx="969644" cy="349885"/>
          </a:xfrm>
          <a:prstGeom prst="rect">
            <a:avLst/>
          </a:prstGeom>
          <a:solidFill>
            <a:srgbClr val="FFFF6C"/>
          </a:solidFill>
        </p:spPr>
        <p:txBody>
          <a:bodyPr vert="horz" wrap="square" lIns="0" tIns="50800" rIns="0" bIns="0" rtlCol="0">
            <a:spAutoFit/>
          </a:bodyPr>
          <a:lstStyle/>
          <a:p>
            <a:pPr marR="17145" algn="ctr">
              <a:lnSpc>
                <a:spcPct val="100000"/>
              </a:lnSpc>
              <a:spcBef>
                <a:spcPts val="400"/>
              </a:spcBef>
            </a:pPr>
            <a:r>
              <a:rPr sz="1800" b="1" spc="-5" dirty="0">
                <a:latin typeface="Arial"/>
                <a:cs typeface="Arial"/>
              </a:rPr>
              <a:t>7B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31</a:t>
            </a:fld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619755" y="1668779"/>
          <a:ext cx="3682999" cy="157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1228090"/>
                <a:gridCol w="1228089"/>
              </a:tblGrid>
              <a:tr h="3943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2245"/>
                        </a:lnSpc>
                        <a:spcBef>
                          <a:spcPts val="750"/>
                        </a:spcBef>
                      </a:pPr>
                      <a:r>
                        <a:rPr sz="19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John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155691" y="3863339"/>
            <a:ext cx="2809240" cy="24949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468630" marR="311785" indent="-268605" algn="just">
              <a:lnSpc>
                <a:spcPct val="102899"/>
              </a:lnSpc>
              <a:spcBef>
                <a:spcPts val="910"/>
              </a:spcBef>
            </a:pPr>
            <a:r>
              <a:rPr sz="1900" b="1" spc="-5" dirty="0">
                <a:latin typeface="Arial"/>
                <a:cs typeface="Arial"/>
              </a:rPr>
              <a:t>update 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-5" dirty="0">
                <a:latin typeface="Arial"/>
                <a:cs typeface="Arial"/>
              </a:rPr>
              <a:t>set name </a:t>
            </a:r>
            <a:r>
              <a:rPr sz="1900" b="1" dirty="0">
                <a:latin typeface="Arial"/>
                <a:cs typeface="Arial"/>
              </a:rPr>
              <a:t>= </a:t>
            </a:r>
            <a:r>
              <a:rPr sz="1900" b="1" spc="-5" dirty="0">
                <a:latin typeface="Arial"/>
                <a:cs typeface="Arial"/>
              </a:rPr>
              <a:t>'John'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seat </a:t>
            </a:r>
            <a:r>
              <a:rPr sz="1900" b="1" dirty="0">
                <a:latin typeface="Arial"/>
                <a:cs typeface="Arial"/>
              </a:rPr>
              <a:t>=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807" y="688339"/>
            <a:ext cx="306387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Non-repeatable</a:t>
            </a:r>
            <a:r>
              <a:rPr spc="-55" dirty="0"/>
              <a:t> </a:t>
            </a:r>
            <a:r>
              <a:rPr dirty="0"/>
              <a:t>read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8702" y="2115035"/>
            <a:ext cx="7092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____</a:t>
            </a:r>
            <a:r>
              <a:rPr sz="2000" b="1" spc="5" dirty="0">
                <a:latin typeface="Arial"/>
                <a:cs typeface="Arial"/>
              </a:rPr>
              <a:t>_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8702" y="2777796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34486" y="1285747"/>
            <a:ext cx="1454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1171" y="355650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9081" y="3529074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9244" y="4050030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80032" y="4037076"/>
            <a:ext cx="24765" cy="367665"/>
          </a:xfrm>
          <a:custGeom>
            <a:avLst/>
            <a:gdLst/>
            <a:ahLst/>
            <a:cxnLst/>
            <a:rect l="l" t="t" r="r" b="b"/>
            <a:pathLst>
              <a:path w="24764" h="367664">
                <a:moveTo>
                  <a:pt x="24384" y="367284"/>
                </a:moveTo>
                <a:lnTo>
                  <a:pt x="24384" y="13716"/>
                </a:lnTo>
                <a:lnTo>
                  <a:pt x="0" y="13716"/>
                </a:lnTo>
                <a:lnTo>
                  <a:pt x="0" y="367284"/>
                </a:lnTo>
                <a:lnTo>
                  <a:pt x="24384" y="367284"/>
                </a:lnTo>
                <a:close/>
              </a:path>
              <a:path w="24764" h="367664">
                <a:moveTo>
                  <a:pt x="24384" y="13716"/>
                </a:moveTo>
                <a:lnTo>
                  <a:pt x="24384" y="6096"/>
                </a:lnTo>
                <a:lnTo>
                  <a:pt x="19812" y="0"/>
                </a:lnTo>
                <a:lnTo>
                  <a:pt x="12192" y="0"/>
                </a:lnTo>
                <a:lnTo>
                  <a:pt x="12192" y="13716"/>
                </a:lnTo>
                <a:lnTo>
                  <a:pt x="24384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2960" y="4405122"/>
            <a:ext cx="981710" cy="0"/>
          </a:xfrm>
          <a:custGeom>
            <a:avLst/>
            <a:gdLst/>
            <a:ahLst/>
            <a:cxnLst/>
            <a:rect l="l" t="t" r="r" b="b"/>
            <a:pathLst>
              <a:path w="981710">
                <a:moveTo>
                  <a:pt x="0" y="0"/>
                </a:moveTo>
                <a:lnTo>
                  <a:pt x="98145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9244" y="4050792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4" h="367664">
                <a:moveTo>
                  <a:pt x="25908" y="353568"/>
                </a:moveTo>
                <a:lnTo>
                  <a:pt x="25908" y="0"/>
                </a:lnTo>
                <a:lnTo>
                  <a:pt x="0" y="0"/>
                </a:lnTo>
                <a:lnTo>
                  <a:pt x="0" y="353568"/>
                </a:lnTo>
                <a:lnTo>
                  <a:pt x="25908" y="353568"/>
                </a:lnTo>
                <a:close/>
              </a:path>
              <a:path w="26034" h="367664">
                <a:moveTo>
                  <a:pt x="13716" y="367284"/>
                </a:moveTo>
                <a:lnTo>
                  <a:pt x="13716" y="353568"/>
                </a:lnTo>
                <a:lnTo>
                  <a:pt x="0" y="353568"/>
                </a:lnTo>
                <a:lnTo>
                  <a:pt x="0" y="361188"/>
                </a:lnTo>
                <a:lnTo>
                  <a:pt x="6096" y="367284"/>
                </a:lnTo>
                <a:lnTo>
                  <a:pt x="13716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2960" y="4062984"/>
            <a:ext cx="969644" cy="349885"/>
          </a:xfrm>
          <a:prstGeom prst="rect">
            <a:avLst/>
          </a:prstGeom>
          <a:solidFill>
            <a:srgbClr val="FFFF6C"/>
          </a:solidFill>
        </p:spPr>
        <p:txBody>
          <a:bodyPr vert="horz" wrap="square" lIns="0" tIns="3048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240"/>
              </a:spcBef>
            </a:pPr>
            <a:r>
              <a:rPr sz="1800" b="1" spc="-10" dirty="0">
                <a:latin typeface="Arial"/>
                <a:cs typeface="Arial"/>
              </a:rPr>
              <a:t>7C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0768" y="4447032"/>
            <a:ext cx="981710" cy="0"/>
          </a:xfrm>
          <a:custGeom>
            <a:avLst/>
            <a:gdLst/>
            <a:ahLst/>
            <a:cxnLst/>
            <a:rect l="l" t="t" r="r" b="b"/>
            <a:pathLst>
              <a:path w="981710">
                <a:moveTo>
                  <a:pt x="0" y="0"/>
                </a:moveTo>
                <a:lnTo>
                  <a:pt x="981456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80032" y="4434840"/>
            <a:ext cx="26034" cy="365760"/>
          </a:xfrm>
          <a:custGeom>
            <a:avLst/>
            <a:gdLst/>
            <a:ahLst/>
            <a:cxnLst/>
            <a:rect l="l" t="t" r="r" b="b"/>
            <a:pathLst>
              <a:path w="26035" h="365760">
                <a:moveTo>
                  <a:pt x="25908" y="365760"/>
                </a:moveTo>
                <a:lnTo>
                  <a:pt x="25908" y="12192"/>
                </a:lnTo>
                <a:lnTo>
                  <a:pt x="0" y="12192"/>
                </a:lnTo>
                <a:lnTo>
                  <a:pt x="0" y="365760"/>
                </a:lnTo>
                <a:lnTo>
                  <a:pt x="25908" y="365760"/>
                </a:lnTo>
                <a:close/>
              </a:path>
              <a:path w="26035" h="365760">
                <a:moveTo>
                  <a:pt x="25908" y="12192"/>
                </a:moveTo>
                <a:lnTo>
                  <a:pt x="25908" y="4572"/>
                </a:lnTo>
                <a:lnTo>
                  <a:pt x="19812" y="0"/>
                </a:lnTo>
                <a:lnTo>
                  <a:pt x="12192" y="0"/>
                </a:lnTo>
                <a:lnTo>
                  <a:pt x="12192" y="12192"/>
                </a:lnTo>
                <a:lnTo>
                  <a:pt x="2590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2960" y="4801361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0768" y="4447032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4" h="367664">
                <a:moveTo>
                  <a:pt x="25908" y="353568"/>
                </a:moveTo>
                <a:lnTo>
                  <a:pt x="25908" y="0"/>
                </a:lnTo>
                <a:lnTo>
                  <a:pt x="0" y="0"/>
                </a:lnTo>
                <a:lnTo>
                  <a:pt x="0" y="353568"/>
                </a:lnTo>
                <a:lnTo>
                  <a:pt x="25908" y="353568"/>
                </a:lnTo>
                <a:close/>
              </a:path>
              <a:path w="26034" h="367664">
                <a:moveTo>
                  <a:pt x="12192" y="367284"/>
                </a:moveTo>
                <a:lnTo>
                  <a:pt x="12192" y="353568"/>
                </a:lnTo>
                <a:lnTo>
                  <a:pt x="0" y="353568"/>
                </a:lnTo>
                <a:lnTo>
                  <a:pt x="0" y="361188"/>
                </a:lnTo>
                <a:lnTo>
                  <a:pt x="4572" y="367284"/>
                </a:lnTo>
                <a:lnTo>
                  <a:pt x="12192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2960" y="4438650"/>
            <a:ext cx="969644" cy="349885"/>
          </a:xfrm>
          <a:prstGeom prst="rect">
            <a:avLst/>
          </a:prstGeom>
          <a:solidFill>
            <a:srgbClr val="FFFF6C"/>
          </a:solidFill>
        </p:spPr>
        <p:txBody>
          <a:bodyPr vert="horz" wrap="square" lIns="0" tIns="50800" rIns="0" bIns="0" rtlCol="0">
            <a:spAutoFit/>
          </a:bodyPr>
          <a:lstStyle/>
          <a:p>
            <a:pPr marR="17145" algn="ctr">
              <a:lnSpc>
                <a:spcPct val="100000"/>
              </a:lnSpc>
              <a:spcBef>
                <a:spcPts val="400"/>
              </a:spcBef>
            </a:pPr>
            <a:r>
              <a:rPr sz="1800" b="1" spc="-5" dirty="0">
                <a:latin typeface="Arial"/>
                <a:cs typeface="Arial"/>
              </a:rPr>
              <a:t>7B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32</a:t>
            </a:fld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619755" y="1668779"/>
          <a:ext cx="3682999" cy="157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1228090"/>
                <a:gridCol w="1228089"/>
              </a:tblGrid>
              <a:tr h="3943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2245"/>
                        </a:lnSpc>
                        <a:spcBef>
                          <a:spcPts val="750"/>
                        </a:spcBef>
                      </a:pPr>
                      <a:r>
                        <a:rPr sz="19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John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5155691" y="3863339"/>
            <a:ext cx="2809240" cy="24949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468630" marR="311785" indent="-268605" algn="just">
              <a:lnSpc>
                <a:spcPct val="102899"/>
              </a:lnSpc>
              <a:spcBef>
                <a:spcPts val="910"/>
              </a:spcBef>
            </a:pPr>
            <a:r>
              <a:rPr sz="1900" b="1" spc="-5" dirty="0">
                <a:latin typeface="Arial"/>
                <a:cs typeface="Arial"/>
              </a:rPr>
              <a:t>update 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-5" dirty="0">
                <a:latin typeface="Arial"/>
                <a:cs typeface="Arial"/>
              </a:rPr>
              <a:t>set name </a:t>
            </a:r>
            <a:r>
              <a:rPr sz="1900" b="1" dirty="0">
                <a:latin typeface="Arial"/>
                <a:cs typeface="Arial"/>
              </a:rPr>
              <a:t>= </a:t>
            </a:r>
            <a:r>
              <a:rPr sz="1900" b="1" spc="-5" dirty="0">
                <a:latin typeface="Arial"/>
                <a:cs typeface="Arial"/>
              </a:rPr>
              <a:t>'John'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seat </a:t>
            </a:r>
            <a:r>
              <a:rPr sz="1900" b="1" dirty="0">
                <a:latin typeface="Arial"/>
                <a:cs typeface="Arial"/>
              </a:rPr>
              <a:t>=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22347" y="3863339"/>
            <a:ext cx="2705100" cy="24828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265"/>
              </a:spcBef>
            </a:pPr>
            <a:r>
              <a:rPr sz="1900" b="1" spc="-5" dirty="0">
                <a:latin typeface="Arial"/>
                <a:cs typeface="Arial"/>
              </a:rPr>
              <a:t>select seat</a:t>
            </a:r>
            <a:endParaRPr sz="1900">
              <a:latin typeface="Arial"/>
              <a:cs typeface="Arial"/>
            </a:endParaRPr>
          </a:p>
          <a:p>
            <a:pPr marL="229870" marR="90170">
              <a:lnSpc>
                <a:spcPts val="2350"/>
              </a:lnSpc>
              <a:spcBef>
                <a:spcPts val="80"/>
              </a:spcBef>
              <a:tabLst>
                <a:tab pos="898525" algn="l"/>
              </a:tabLst>
            </a:pPr>
            <a:r>
              <a:rPr sz="1900" b="1" spc="-5" dirty="0">
                <a:latin typeface="Arial"/>
                <a:cs typeface="Arial"/>
              </a:rPr>
              <a:t>from	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name is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NULL</a:t>
            </a:r>
            <a:endParaRPr sz="1900">
              <a:latin typeface="Arial"/>
              <a:cs typeface="Arial"/>
            </a:endParaRPr>
          </a:p>
          <a:p>
            <a:pPr marL="261620">
              <a:lnSpc>
                <a:spcPct val="100000"/>
              </a:lnSpc>
              <a:spcBef>
                <a:spcPts val="1075"/>
              </a:spcBef>
            </a:pPr>
            <a:r>
              <a:rPr sz="1900" b="1" spc="-5" dirty="0">
                <a:latin typeface="Arial"/>
                <a:cs typeface="Arial"/>
              </a:rPr>
              <a:t>...</a:t>
            </a:r>
            <a:endParaRPr sz="1900">
              <a:latin typeface="Arial"/>
              <a:cs typeface="Arial"/>
            </a:endParaRPr>
          </a:p>
          <a:p>
            <a:pPr marL="60960">
              <a:lnSpc>
                <a:spcPct val="100000"/>
              </a:lnSpc>
              <a:spcBef>
                <a:spcPts val="75"/>
              </a:spcBef>
            </a:pPr>
            <a:r>
              <a:rPr sz="1900" b="1" spc="-5" dirty="0">
                <a:latin typeface="Arial"/>
                <a:cs typeface="Arial"/>
              </a:rPr>
              <a:t>select seat</a:t>
            </a:r>
            <a:endParaRPr sz="1900">
              <a:latin typeface="Arial"/>
              <a:cs typeface="Arial"/>
            </a:endParaRPr>
          </a:p>
          <a:p>
            <a:pPr marL="194945" marR="125095">
              <a:lnSpc>
                <a:spcPts val="2350"/>
              </a:lnSpc>
              <a:spcBef>
                <a:spcPts val="80"/>
              </a:spcBef>
              <a:tabLst>
                <a:tab pos="863600" algn="l"/>
              </a:tabLst>
            </a:pPr>
            <a:r>
              <a:rPr sz="1900" b="1" spc="-5" dirty="0">
                <a:latin typeface="Arial"/>
                <a:cs typeface="Arial"/>
              </a:rPr>
              <a:t>from	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name is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NULL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807" y="688339"/>
            <a:ext cx="306387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Non-repeatable</a:t>
            </a:r>
            <a:r>
              <a:rPr spc="-55" dirty="0"/>
              <a:t> </a:t>
            </a:r>
            <a:r>
              <a:rPr dirty="0"/>
              <a:t>read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8702" y="2115035"/>
            <a:ext cx="7092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____</a:t>
            </a:r>
            <a:r>
              <a:rPr sz="2000" b="1" spc="5" dirty="0">
                <a:latin typeface="Arial"/>
                <a:cs typeface="Arial"/>
              </a:rPr>
              <a:t>_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8702" y="2777796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34486" y="1285747"/>
            <a:ext cx="1454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1171" y="355650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9081" y="3529074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9244" y="4050030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80032" y="4037076"/>
            <a:ext cx="24765" cy="367665"/>
          </a:xfrm>
          <a:custGeom>
            <a:avLst/>
            <a:gdLst/>
            <a:ahLst/>
            <a:cxnLst/>
            <a:rect l="l" t="t" r="r" b="b"/>
            <a:pathLst>
              <a:path w="24764" h="367664">
                <a:moveTo>
                  <a:pt x="24384" y="367284"/>
                </a:moveTo>
                <a:lnTo>
                  <a:pt x="24384" y="13716"/>
                </a:lnTo>
                <a:lnTo>
                  <a:pt x="0" y="13716"/>
                </a:lnTo>
                <a:lnTo>
                  <a:pt x="0" y="367284"/>
                </a:lnTo>
                <a:lnTo>
                  <a:pt x="24384" y="367284"/>
                </a:lnTo>
                <a:close/>
              </a:path>
              <a:path w="24764" h="367664">
                <a:moveTo>
                  <a:pt x="24384" y="13716"/>
                </a:moveTo>
                <a:lnTo>
                  <a:pt x="24384" y="6096"/>
                </a:lnTo>
                <a:lnTo>
                  <a:pt x="19812" y="0"/>
                </a:lnTo>
                <a:lnTo>
                  <a:pt x="12192" y="0"/>
                </a:lnTo>
                <a:lnTo>
                  <a:pt x="12192" y="13716"/>
                </a:lnTo>
                <a:lnTo>
                  <a:pt x="24384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2960" y="4405122"/>
            <a:ext cx="981710" cy="0"/>
          </a:xfrm>
          <a:custGeom>
            <a:avLst/>
            <a:gdLst/>
            <a:ahLst/>
            <a:cxnLst/>
            <a:rect l="l" t="t" r="r" b="b"/>
            <a:pathLst>
              <a:path w="981710">
                <a:moveTo>
                  <a:pt x="0" y="0"/>
                </a:moveTo>
                <a:lnTo>
                  <a:pt x="98145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9244" y="4050792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4" h="367664">
                <a:moveTo>
                  <a:pt x="25908" y="353568"/>
                </a:moveTo>
                <a:lnTo>
                  <a:pt x="25908" y="0"/>
                </a:lnTo>
                <a:lnTo>
                  <a:pt x="0" y="0"/>
                </a:lnTo>
                <a:lnTo>
                  <a:pt x="0" y="353568"/>
                </a:lnTo>
                <a:lnTo>
                  <a:pt x="25908" y="353568"/>
                </a:lnTo>
                <a:close/>
              </a:path>
              <a:path w="26034" h="367664">
                <a:moveTo>
                  <a:pt x="13716" y="367284"/>
                </a:moveTo>
                <a:lnTo>
                  <a:pt x="13716" y="353568"/>
                </a:lnTo>
                <a:lnTo>
                  <a:pt x="0" y="353568"/>
                </a:lnTo>
                <a:lnTo>
                  <a:pt x="0" y="361188"/>
                </a:lnTo>
                <a:lnTo>
                  <a:pt x="6096" y="367284"/>
                </a:lnTo>
                <a:lnTo>
                  <a:pt x="13716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2960" y="4062984"/>
            <a:ext cx="969644" cy="349885"/>
          </a:xfrm>
          <a:prstGeom prst="rect">
            <a:avLst/>
          </a:prstGeom>
          <a:solidFill>
            <a:srgbClr val="FFFF6C"/>
          </a:solidFill>
        </p:spPr>
        <p:txBody>
          <a:bodyPr vert="horz" wrap="square" lIns="0" tIns="3048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240"/>
              </a:spcBef>
            </a:pPr>
            <a:r>
              <a:rPr sz="1800" b="1" spc="-10" dirty="0">
                <a:latin typeface="Arial"/>
                <a:cs typeface="Arial"/>
              </a:rPr>
              <a:t>7C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0768" y="4447032"/>
            <a:ext cx="981710" cy="0"/>
          </a:xfrm>
          <a:custGeom>
            <a:avLst/>
            <a:gdLst/>
            <a:ahLst/>
            <a:cxnLst/>
            <a:rect l="l" t="t" r="r" b="b"/>
            <a:pathLst>
              <a:path w="981710">
                <a:moveTo>
                  <a:pt x="0" y="0"/>
                </a:moveTo>
                <a:lnTo>
                  <a:pt x="981456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80032" y="4434840"/>
            <a:ext cx="26034" cy="365760"/>
          </a:xfrm>
          <a:custGeom>
            <a:avLst/>
            <a:gdLst/>
            <a:ahLst/>
            <a:cxnLst/>
            <a:rect l="l" t="t" r="r" b="b"/>
            <a:pathLst>
              <a:path w="26035" h="365760">
                <a:moveTo>
                  <a:pt x="25908" y="365760"/>
                </a:moveTo>
                <a:lnTo>
                  <a:pt x="25908" y="12192"/>
                </a:lnTo>
                <a:lnTo>
                  <a:pt x="0" y="12192"/>
                </a:lnTo>
                <a:lnTo>
                  <a:pt x="0" y="365760"/>
                </a:lnTo>
                <a:lnTo>
                  <a:pt x="25908" y="365760"/>
                </a:lnTo>
                <a:close/>
              </a:path>
              <a:path w="26035" h="365760">
                <a:moveTo>
                  <a:pt x="25908" y="12192"/>
                </a:moveTo>
                <a:lnTo>
                  <a:pt x="25908" y="4572"/>
                </a:lnTo>
                <a:lnTo>
                  <a:pt x="19812" y="0"/>
                </a:lnTo>
                <a:lnTo>
                  <a:pt x="12192" y="0"/>
                </a:lnTo>
                <a:lnTo>
                  <a:pt x="12192" y="12192"/>
                </a:lnTo>
                <a:lnTo>
                  <a:pt x="2590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2960" y="4801361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0768" y="4447032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4" h="367664">
                <a:moveTo>
                  <a:pt x="25908" y="353568"/>
                </a:moveTo>
                <a:lnTo>
                  <a:pt x="25908" y="0"/>
                </a:lnTo>
                <a:lnTo>
                  <a:pt x="0" y="0"/>
                </a:lnTo>
                <a:lnTo>
                  <a:pt x="0" y="353568"/>
                </a:lnTo>
                <a:lnTo>
                  <a:pt x="25908" y="353568"/>
                </a:lnTo>
                <a:close/>
              </a:path>
              <a:path w="26034" h="367664">
                <a:moveTo>
                  <a:pt x="12192" y="367284"/>
                </a:moveTo>
                <a:lnTo>
                  <a:pt x="12192" y="353568"/>
                </a:lnTo>
                <a:lnTo>
                  <a:pt x="0" y="353568"/>
                </a:lnTo>
                <a:lnTo>
                  <a:pt x="0" y="361188"/>
                </a:lnTo>
                <a:lnTo>
                  <a:pt x="4572" y="367284"/>
                </a:lnTo>
                <a:lnTo>
                  <a:pt x="12192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2960" y="4438650"/>
            <a:ext cx="969644" cy="349885"/>
          </a:xfrm>
          <a:prstGeom prst="rect">
            <a:avLst/>
          </a:prstGeom>
          <a:solidFill>
            <a:srgbClr val="FFFF6C"/>
          </a:solidFill>
        </p:spPr>
        <p:txBody>
          <a:bodyPr vert="horz" wrap="square" lIns="0" tIns="50800" rIns="0" bIns="0" rtlCol="0">
            <a:spAutoFit/>
          </a:bodyPr>
          <a:lstStyle/>
          <a:p>
            <a:pPr marR="17145" algn="ctr">
              <a:lnSpc>
                <a:spcPct val="100000"/>
              </a:lnSpc>
              <a:spcBef>
                <a:spcPts val="400"/>
              </a:spcBef>
            </a:pPr>
            <a:r>
              <a:rPr sz="1800" b="1" spc="-5" dirty="0">
                <a:latin typeface="Arial"/>
                <a:cs typeface="Arial"/>
              </a:rPr>
              <a:t>7B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619755" y="1668779"/>
          <a:ext cx="3682999" cy="157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1228090"/>
                <a:gridCol w="1228089"/>
              </a:tblGrid>
              <a:tr h="3943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2245"/>
                        </a:lnSpc>
                        <a:spcBef>
                          <a:spcPts val="750"/>
                        </a:spcBef>
                      </a:pPr>
                      <a:r>
                        <a:rPr sz="19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John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5155691" y="3863339"/>
            <a:ext cx="2809240" cy="24949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468630" marR="311785" indent="-268605" algn="just">
              <a:lnSpc>
                <a:spcPct val="102899"/>
              </a:lnSpc>
              <a:spcBef>
                <a:spcPts val="910"/>
              </a:spcBef>
            </a:pPr>
            <a:r>
              <a:rPr sz="1900" b="1" spc="-5" dirty="0">
                <a:latin typeface="Arial"/>
                <a:cs typeface="Arial"/>
              </a:rPr>
              <a:t>update 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-5" dirty="0">
                <a:latin typeface="Arial"/>
                <a:cs typeface="Arial"/>
              </a:rPr>
              <a:t>set name </a:t>
            </a:r>
            <a:r>
              <a:rPr sz="1900" b="1" dirty="0">
                <a:latin typeface="Arial"/>
                <a:cs typeface="Arial"/>
              </a:rPr>
              <a:t>= </a:t>
            </a:r>
            <a:r>
              <a:rPr sz="1900" b="1" spc="-5" dirty="0">
                <a:latin typeface="Arial"/>
                <a:cs typeface="Arial"/>
              </a:rPr>
              <a:t>'John'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seat </a:t>
            </a:r>
            <a:r>
              <a:rPr sz="1900" b="1" dirty="0">
                <a:latin typeface="Arial"/>
                <a:cs typeface="Arial"/>
              </a:rPr>
              <a:t>=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22347" y="3863339"/>
            <a:ext cx="2705100" cy="24828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265"/>
              </a:spcBef>
            </a:pPr>
            <a:r>
              <a:rPr sz="1900" b="1" spc="-5" dirty="0">
                <a:latin typeface="Arial"/>
                <a:cs typeface="Arial"/>
              </a:rPr>
              <a:t>select seat</a:t>
            </a:r>
            <a:endParaRPr sz="1900">
              <a:latin typeface="Arial"/>
              <a:cs typeface="Arial"/>
            </a:endParaRPr>
          </a:p>
          <a:p>
            <a:pPr marL="229870" marR="90170">
              <a:lnSpc>
                <a:spcPts val="2350"/>
              </a:lnSpc>
              <a:spcBef>
                <a:spcPts val="80"/>
              </a:spcBef>
              <a:tabLst>
                <a:tab pos="898525" algn="l"/>
              </a:tabLst>
            </a:pPr>
            <a:r>
              <a:rPr sz="1900" b="1" spc="-5" dirty="0">
                <a:latin typeface="Arial"/>
                <a:cs typeface="Arial"/>
              </a:rPr>
              <a:t>from	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name is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NULL</a:t>
            </a:r>
            <a:endParaRPr sz="1900">
              <a:latin typeface="Arial"/>
              <a:cs typeface="Arial"/>
            </a:endParaRPr>
          </a:p>
          <a:p>
            <a:pPr marL="261620">
              <a:lnSpc>
                <a:spcPct val="100000"/>
              </a:lnSpc>
              <a:spcBef>
                <a:spcPts val="1075"/>
              </a:spcBef>
            </a:pPr>
            <a:r>
              <a:rPr sz="1900" b="1" spc="-5" dirty="0">
                <a:latin typeface="Arial"/>
                <a:cs typeface="Arial"/>
              </a:rPr>
              <a:t>...</a:t>
            </a:r>
            <a:endParaRPr sz="1900">
              <a:latin typeface="Arial"/>
              <a:cs typeface="Arial"/>
            </a:endParaRPr>
          </a:p>
          <a:p>
            <a:pPr marL="60960">
              <a:lnSpc>
                <a:spcPct val="100000"/>
              </a:lnSpc>
              <a:spcBef>
                <a:spcPts val="75"/>
              </a:spcBef>
            </a:pPr>
            <a:r>
              <a:rPr sz="1900" b="1" spc="-5" dirty="0">
                <a:latin typeface="Arial"/>
                <a:cs typeface="Arial"/>
              </a:rPr>
              <a:t>select seat</a:t>
            </a:r>
            <a:endParaRPr sz="1900">
              <a:latin typeface="Arial"/>
              <a:cs typeface="Arial"/>
            </a:endParaRPr>
          </a:p>
          <a:p>
            <a:pPr marL="194945" marR="125095">
              <a:lnSpc>
                <a:spcPts val="2350"/>
              </a:lnSpc>
              <a:spcBef>
                <a:spcPts val="80"/>
              </a:spcBef>
              <a:tabLst>
                <a:tab pos="863600" algn="l"/>
              </a:tabLst>
            </a:pPr>
            <a:r>
              <a:rPr sz="1900" b="1" spc="-5" dirty="0">
                <a:latin typeface="Arial"/>
                <a:cs typeface="Arial"/>
              </a:rPr>
              <a:t>from	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name is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NULL</a:t>
            </a:r>
            <a:endParaRPr sz="1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19912" y="5717286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89176" y="5704332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5" h="367664">
                <a:moveTo>
                  <a:pt x="25908" y="367284"/>
                </a:moveTo>
                <a:lnTo>
                  <a:pt x="25908" y="13716"/>
                </a:lnTo>
                <a:lnTo>
                  <a:pt x="0" y="13716"/>
                </a:lnTo>
                <a:lnTo>
                  <a:pt x="0" y="367284"/>
                </a:lnTo>
                <a:lnTo>
                  <a:pt x="25908" y="367284"/>
                </a:lnTo>
                <a:close/>
              </a:path>
              <a:path w="26035" h="367664">
                <a:moveTo>
                  <a:pt x="25908" y="13716"/>
                </a:moveTo>
                <a:lnTo>
                  <a:pt x="25908" y="6096"/>
                </a:lnTo>
                <a:lnTo>
                  <a:pt x="19812" y="0"/>
                </a:lnTo>
                <a:lnTo>
                  <a:pt x="13716" y="0"/>
                </a:lnTo>
                <a:lnTo>
                  <a:pt x="13716" y="13716"/>
                </a:lnTo>
                <a:lnTo>
                  <a:pt x="25908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2104" y="6072378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9912" y="5718048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4" h="367664">
                <a:moveTo>
                  <a:pt x="25908" y="353568"/>
                </a:moveTo>
                <a:lnTo>
                  <a:pt x="25908" y="0"/>
                </a:lnTo>
                <a:lnTo>
                  <a:pt x="0" y="0"/>
                </a:lnTo>
                <a:lnTo>
                  <a:pt x="0" y="353568"/>
                </a:lnTo>
                <a:lnTo>
                  <a:pt x="25908" y="353568"/>
                </a:lnTo>
                <a:close/>
              </a:path>
              <a:path w="26034" h="367664">
                <a:moveTo>
                  <a:pt x="12192" y="367284"/>
                </a:moveTo>
                <a:lnTo>
                  <a:pt x="12192" y="353568"/>
                </a:lnTo>
                <a:lnTo>
                  <a:pt x="0" y="353568"/>
                </a:lnTo>
                <a:lnTo>
                  <a:pt x="0" y="361188"/>
                </a:lnTo>
                <a:lnTo>
                  <a:pt x="6096" y="367284"/>
                </a:lnTo>
                <a:lnTo>
                  <a:pt x="12192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32104" y="5730240"/>
            <a:ext cx="970915" cy="329565"/>
          </a:xfrm>
          <a:prstGeom prst="rect">
            <a:avLst/>
          </a:prstGeom>
          <a:solidFill>
            <a:srgbClr val="FFFF6C"/>
          </a:solidFill>
        </p:spPr>
        <p:txBody>
          <a:bodyPr vert="horz" wrap="square" lIns="0" tIns="3048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Arial"/>
                <a:cs typeface="Arial"/>
              </a:rPr>
              <a:t>7B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33</a:t>
            </a:fld>
            <a:endParaRPr spc="-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807" y="688339"/>
            <a:ext cx="306387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Non-repeatable</a:t>
            </a:r>
            <a:r>
              <a:rPr spc="-55" dirty="0"/>
              <a:t> </a:t>
            </a:r>
            <a:r>
              <a:rPr dirty="0"/>
              <a:t>read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8702" y="2115035"/>
            <a:ext cx="7092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____</a:t>
            </a:r>
            <a:r>
              <a:rPr sz="2000" b="1" spc="5" dirty="0">
                <a:latin typeface="Arial"/>
                <a:cs typeface="Arial"/>
              </a:rPr>
              <a:t>_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8702" y="2777796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34486" y="1285747"/>
            <a:ext cx="1454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619755" y="1668779"/>
          <a:ext cx="3682999" cy="157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1228090"/>
                <a:gridCol w="1228089"/>
              </a:tblGrid>
              <a:tr h="3943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2245"/>
                        </a:lnSpc>
                        <a:spcBef>
                          <a:spcPts val="750"/>
                        </a:spcBef>
                      </a:pPr>
                      <a:r>
                        <a:rPr sz="19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John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022347" y="3863339"/>
            <a:ext cx="2705100" cy="2482850"/>
          </a:xfrm>
          <a:custGeom>
            <a:avLst/>
            <a:gdLst/>
            <a:ahLst/>
            <a:cxnLst/>
            <a:rect l="l" t="t" r="r" b="b"/>
            <a:pathLst>
              <a:path w="2705100" h="2482850">
                <a:moveTo>
                  <a:pt x="0" y="0"/>
                </a:moveTo>
                <a:lnTo>
                  <a:pt x="0" y="2482595"/>
                </a:lnTo>
                <a:lnTo>
                  <a:pt x="2705099" y="2482595"/>
                </a:lnTo>
                <a:lnTo>
                  <a:pt x="270509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55691" y="3863339"/>
            <a:ext cx="2809240" cy="2494915"/>
          </a:xfrm>
          <a:custGeom>
            <a:avLst/>
            <a:gdLst/>
            <a:ahLst/>
            <a:cxnLst/>
            <a:rect l="l" t="t" r="r" b="b"/>
            <a:pathLst>
              <a:path w="2809240" h="2494915">
                <a:moveTo>
                  <a:pt x="0" y="0"/>
                </a:moveTo>
                <a:lnTo>
                  <a:pt x="0" y="2494787"/>
                </a:lnTo>
                <a:lnTo>
                  <a:pt x="2808731" y="2494787"/>
                </a:lnTo>
                <a:lnTo>
                  <a:pt x="2808731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1171" y="355650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49081" y="3529074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5691" y="3863339"/>
            <a:ext cx="2809240" cy="121666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468630" marR="311785" indent="-268605" algn="just">
              <a:lnSpc>
                <a:spcPct val="102899"/>
              </a:lnSpc>
              <a:spcBef>
                <a:spcPts val="910"/>
              </a:spcBef>
            </a:pPr>
            <a:r>
              <a:rPr sz="1900" b="1" spc="-5" dirty="0">
                <a:latin typeface="Arial"/>
                <a:cs typeface="Arial"/>
              </a:rPr>
              <a:t>update 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-5" dirty="0">
                <a:latin typeface="Arial"/>
                <a:cs typeface="Arial"/>
              </a:rPr>
              <a:t>set name </a:t>
            </a:r>
            <a:r>
              <a:rPr sz="1900" b="1" dirty="0">
                <a:latin typeface="Arial"/>
                <a:cs typeface="Arial"/>
              </a:rPr>
              <a:t>= </a:t>
            </a:r>
            <a:r>
              <a:rPr sz="1900" b="1" spc="-5" dirty="0">
                <a:latin typeface="Arial"/>
                <a:cs typeface="Arial"/>
              </a:rPr>
              <a:t>'John'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seat </a:t>
            </a:r>
            <a:r>
              <a:rPr sz="1900" b="1" dirty="0">
                <a:latin typeface="Arial"/>
                <a:cs typeface="Arial"/>
              </a:rPr>
              <a:t>=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9244" y="4050030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80032" y="4037076"/>
            <a:ext cx="24765" cy="367665"/>
          </a:xfrm>
          <a:custGeom>
            <a:avLst/>
            <a:gdLst/>
            <a:ahLst/>
            <a:cxnLst/>
            <a:rect l="l" t="t" r="r" b="b"/>
            <a:pathLst>
              <a:path w="24764" h="367664">
                <a:moveTo>
                  <a:pt x="24384" y="367284"/>
                </a:moveTo>
                <a:lnTo>
                  <a:pt x="24384" y="13716"/>
                </a:lnTo>
                <a:lnTo>
                  <a:pt x="0" y="13716"/>
                </a:lnTo>
                <a:lnTo>
                  <a:pt x="0" y="367284"/>
                </a:lnTo>
                <a:lnTo>
                  <a:pt x="24384" y="367284"/>
                </a:lnTo>
                <a:close/>
              </a:path>
              <a:path w="24764" h="367664">
                <a:moveTo>
                  <a:pt x="24384" y="13716"/>
                </a:moveTo>
                <a:lnTo>
                  <a:pt x="24384" y="6096"/>
                </a:lnTo>
                <a:lnTo>
                  <a:pt x="19812" y="0"/>
                </a:lnTo>
                <a:lnTo>
                  <a:pt x="12192" y="0"/>
                </a:lnTo>
                <a:lnTo>
                  <a:pt x="12192" y="13716"/>
                </a:lnTo>
                <a:lnTo>
                  <a:pt x="24384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2960" y="4405122"/>
            <a:ext cx="981710" cy="0"/>
          </a:xfrm>
          <a:custGeom>
            <a:avLst/>
            <a:gdLst/>
            <a:ahLst/>
            <a:cxnLst/>
            <a:rect l="l" t="t" r="r" b="b"/>
            <a:pathLst>
              <a:path w="981710">
                <a:moveTo>
                  <a:pt x="0" y="0"/>
                </a:moveTo>
                <a:lnTo>
                  <a:pt x="98145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9244" y="4050792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4" h="367664">
                <a:moveTo>
                  <a:pt x="25908" y="353568"/>
                </a:moveTo>
                <a:lnTo>
                  <a:pt x="25908" y="0"/>
                </a:lnTo>
                <a:lnTo>
                  <a:pt x="0" y="0"/>
                </a:lnTo>
                <a:lnTo>
                  <a:pt x="0" y="353568"/>
                </a:lnTo>
                <a:lnTo>
                  <a:pt x="25908" y="353568"/>
                </a:lnTo>
                <a:close/>
              </a:path>
              <a:path w="26034" h="367664">
                <a:moveTo>
                  <a:pt x="13716" y="367284"/>
                </a:moveTo>
                <a:lnTo>
                  <a:pt x="13716" y="353568"/>
                </a:lnTo>
                <a:lnTo>
                  <a:pt x="0" y="353568"/>
                </a:lnTo>
                <a:lnTo>
                  <a:pt x="0" y="361188"/>
                </a:lnTo>
                <a:lnTo>
                  <a:pt x="6096" y="367284"/>
                </a:lnTo>
                <a:lnTo>
                  <a:pt x="13716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2960" y="4062984"/>
            <a:ext cx="969644" cy="349885"/>
          </a:xfrm>
          <a:prstGeom prst="rect">
            <a:avLst/>
          </a:prstGeom>
          <a:solidFill>
            <a:srgbClr val="FFFF6C"/>
          </a:solidFill>
        </p:spPr>
        <p:txBody>
          <a:bodyPr vert="horz" wrap="square" lIns="0" tIns="3048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240"/>
              </a:spcBef>
            </a:pPr>
            <a:r>
              <a:rPr sz="1800" b="1" spc="-10" dirty="0">
                <a:latin typeface="Arial"/>
                <a:cs typeface="Arial"/>
              </a:rPr>
              <a:t>7C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0768" y="4447032"/>
            <a:ext cx="981710" cy="0"/>
          </a:xfrm>
          <a:custGeom>
            <a:avLst/>
            <a:gdLst/>
            <a:ahLst/>
            <a:cxnLst/>
            <a:rect l="l" t="t" r="r" b="b"/>
            <a:pathLst>
              <a:path w="981710">
                <a:moveTo>
                  <a:pt x="0" y="0"/>
                </a:moveTo>
                <a:lnTo>
                  <a:pt x="981456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80032" y="4434840"/>
            <a:ext cx="26034" cy="365760"/>
          </a:xfrm>
          <a:custGeom>
            <a:avLst/>
            <a:gdLst/>
            <a:ahLst/>
            <a:cxnLst/>
            <a:rect l="l" t="t" r="r" b="b"/>
            <a:pathLst>
              <a:path w="26035" h="365760">
                <a:moveTo>
                  <a:pt x="25908" y="365760"/>
                </a:moveTo>
                <a:lnTo>
                  <a:pt x="25908" y="12192"/>
                </a:lnTo>
                <a:lnTo>
                  <a:pt x="0" y="12192"/>
                </a:lnTo>
                <a:lnTo>
                  <a:pt x="0" y="365760"/>
                </a:lnTo>
                <a:lnTo>
                  <a:pt x="25908" y="365760"/>
                </a:lnTo>
                <a:close/>
              </a:path>
              <a:path w="26035" h="365760">
                <a:moveTo>
                  <a:pt x="25908" y="12192"/>
                </a:moveTo>
                <a:lnTo>
                  <a:pt x="25908" y="4572"/>
                </a:lnTo>
                <a:lnTo>
                  <a:pt x="19812" y="0"/>
                </a:lnTo>
                <a:lnTo>
                  <a:pt x="12192" y="0"/>
                </a:lnTo>
                <a:lnTo>
                  <a:pt x="12192" y="12192"/>
                </a:lnTo>
                <a:lnTo>
                  <a:pt x="2590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2960" y="4801361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0768" y="4447032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4" h="367664">
                <a:moveTo>
                  <a:pt x="25908" y="353568"/>
                </a:moveTo>
                <a:lnTo>
                  <a:pt x="25908" y="0"/>
                </a:lnTo>
                <a:lnTo>
                  <a:pt x="0" y="0"/>
                </a:lnTo>
                <a:lnTo>
                  <a:pt x="0" y="353568"/>
                </a:lnTo>
                <a:lnTo>
                  <a:pt x="25908" y="353568"/>
                </a:lnTo>
                <a:close/>
              </a:path>
              <a:path w="26034" h="367664">
                <a:moveTo>
                  <a:pt x="12192" y="367284"/>
                </a:moveTo>
                <a:lnTo>
                  <a:pt x="12192" y="353568"/>
                </a:lnTo>
                <a:lnTo>
                  <a:pt x="0" y="353568"/>
                </a:lnTo>
                <a:lnTo>
                  <a:pt x="0" y="361188"/>
                </a:lnTo>
                <a:lnTo>
                  <a:pt x="4572" y="367284"/>
                </a:lnTo>
                <a:lnTo>
                  <a:pt x="12192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22960" y="4438650"/>
            <a:ext cx="969644" cy="349885"/>
          </a:xfrm>
          <a:prstGeom prst="rect">
            <a:avLst/>
          </a:prstGeom>
          <a:solidFill>
            <a:srgbClr val="FFFF6C"/>
          </a:solidFill>
        </p:spPr>
        <p:txBody>
          <a:bodyPr vert="horz" wrap="square" lIns="0" tIns="50800" rIns="0" bIns="0" rtlCol="0">
            <a:spAutoFit/>
          </a:bodyPr>
          <a:lstStyle/>
          <a:p>
            <a:pPr marR="17145" algn="ctr">
              <a:lnSpc>
                <a:spcPct val="100000"/>
              </a:lnSpc>
              <a:spcBef>
                <a:spcPts val="400"/>
              </a:spcBef>
            </a:pPr>
            <a:r>
              <a:rPr sz="1800" b="1" spc="-5" dirty="0">
                <a:latin typeface="Arial"/>
                <a:cs typeface="Arial"/>
              </a:rPr>
              <a:t>7B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05659" y="4012182"/>
            <a:ext cx="2536825" cy="1348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select seat</a:t>
            </a:r>
            <a:endParaRPr sz="1900">
              <a:latin typeface="Arial"/>
              <a:cs typeface="Arial"/>
            </a:endParaRPr>
          </a:p>
          <a:p>
            <a:pPr marL="146685" marR="5080">
              <a:lnSpc>
                <a:spcPts val="2350"/>
              </a:lnSpc>
              <a:spcBef>
                <a:spcPts val="80"/>
              </a:spcBef>
              <a:tabLst>
                <a:tab pos="815340" algn="l"/>
              </a:tabLst>
            </a:pPr>
            <a:r>
              <a:rPr sz="1900" b="1" spc="-5" dirty="0">
                <a:latin typeface="Arial"/>
                <a:cs typeface="Arial"/>
              </a:rPr>
              <a:t>from	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name is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NULL</a:t>
            </a:r>
            <a:endParaRPr sz="1900">
              <a:latin typeface="Arial"/>
              <a:cs typeface="Arial"/>
            </a:endParaRPr>
          </a:p>
          <a:p>
            <a:pPr marL="178435">
              <a:lnSpc>
                <a:spcPct val="100000"/>
              </a:lnSpc>
              <a:spcBef>
                <a:spcPts val="1075"/>
              </a:spcBef>
            </a:pPr>
            <a:r>
              <a:rPr sz="1900" b="1" spc="-5" dirty="0">
                <a:latin typeface="Arial"/>
                <a:cs typeface="Arial"/>
              </a:rPr>
              <a:t>...</a:t>
            </a:r>
            <a:endParaRPr sz="1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70598" y="5344157"/>
            <a:ext cx="2536825" cy="910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select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seat</a:t>
            </a:r>
            <a:endParaRPr sz="1900">
              <a:latin typeface="Arial"/>
              <a:cs typeface="Arial"/>
            </a:endParaRPr>
          </a:p>
          <a:p>
            <a:pPr marL="146685" marR="5080">
              <a:lnSpc>
                <a:spcPts val="2350"/>
              </a:lnSpc>
              <a:spcBef>
                <a:spcPts val="80"/>
              </a:spcBef>
              <a:tabLst>
                <a:tab pos="815340" algn="l"/>
              </a:tabLst>
            </a:pPr>
            <a:r>
              <a:rPr sz="1900" b="1" spc="-5" dirty="0">
                <a:latin typeface="Arial"/>
                <a:cs typeface="Arial"/>
              </a:rPr>
              <a:t>from	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name is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NULL</a:t>
            </a:r>
            <a:endParaRPr sz="19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19912" y="5717286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89176" y="5704332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5" h="367664">
                <a:moveTo>
                  <a:pt x="25908" y="367284"/>
                </a:moveTo>
                <a:lnTo>
                  <a:pt x="25908" y="13716"/>
                </a:lnTo>
                <a:lnTo>
                  <a:pt x="0" y="13716"/>
                </a:lnTo>
                <a:lnTo>
                  <a:pt x="0" y="367284"/>
                </a:lnTo>
                <a:lnTo>
                  <a:pt x="25908" y="367284"/>
                </a:lnTo>
                <a:close/>
              </a:path>
              <a:path w="26035" h="367664">
                <a:moveTo>
                  <a:pt x="25908" y="13716"/>
                </a:moveTo>
                <a:lnTo>
                  <a:pt x="25908" y="6096"/>
                </a:lnTo>
                <a:lnTo>
                  <a:pt x="19812" y="0"/>
                </a:lnTo>
                <a:lnTo>
                  <a:pt x="13716" y="0"/>
                </a:lnTo>
                <a:lnTo>
                  <a:pt x="13716" y="13716"/>
                </a:lnTo>
                <a:lnTo>
                  <a:pt x="25908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2104" y="6072378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9912" y="5718048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4" h="367664">
                <a:moveTo>
                  <a:pt x="25908" y="353568"/>
                </a:moveTo>
                <a:lnTo>
                  <a:pt x="25908" y="0"/>
                </a:lnTo>
                <a:lnTo>
                  <a:pt x="0" y="0"/>
                </a:lnTo>
                <a:lnTo>
                  <a:pt x="0" y="353568"/>
                </a:lnTo>
                <a:lnTo>
                  <a:pt x="25908" y="353568"/>
                </a:lnTo>
                <a:close/>
              </a:path>
              <a:path w="26034" h="367664">
                <a:moveTo>
                  <a:pt x="12192" y="367284"/>
                </a:moveTo>
                <a:lnTo>
                  <a:pt x="12192" y="353568"/>
                </a:lnTo>
                <a:lnTo>
                  <a:pt x="0" y="353568"/>
                </a:lnTo>
                <a:lnTo>
                  <a:pt x="0" y="361188"/>
                </a:lnTo>
                <a:lnTo>
                  <a:pt x="6096" y="367284"/>
                </a:lnTo>
                <a:lnTo>
                  <a:pt x="12192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32104" y="5730240"/>
            <a:ext cx="970915" cy="329565"/>
          </a:xfrm>
          <a:prstGeom prst="rect">
            <a:avLst/>
          </a:prstGeom>
          <a:solidFill>
            <a:srgbClr val="FFFF6C"/>
          </a:solidFill>
        </p:spPr>
        <p:txBody>
          <a:bodyPr vert="horz" wrap="square" lIns="0" tIns="3048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Arial"/>
                <a:cs typeface="Arial"/>
              </a:rPr>
              <a:t>7B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60976" y="5189220"/>
            <a:ext cx="3876040" cy="1140460"/>
          </a:xfrm>
          <a:custGeom>
            <a:avLst/>
            <a:gdLst/>
            <a:ahLst/>
            <a:cxnLst/>
            <a:rect l="l" t="t" r="r" b="b"/>
            <a:pathLst>
              <a:path w="3876040" h="1140460">
                <a:moveTo>
                  <a:pt x="3875532" y="1139952"/>
                </a:moveTo>
                <a:lnTo>
                  <a:pt x="3875532" y="0"/>
                </a:lnTo>
                <a:lnTo>
                  <a:pt x="0" y="0"/>
                </a:lnTo>
                <a:lnTo>
                  <a:pt x="0" y="1139952"/>
                </a:lnTo>
                <a:lnTo>
                  <a:pt x="3875532" y="113995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60976" y="5189220"/>
            <a:ext cx="3876040" cy="1140460"/>
          </a:xfrm>
          <a:custGeom>
            <a:avLst/>
            <a:gdLst/>
            <a:ahLst/>
            <a:cxnLst/>
            <a:rect l="l" t="t" r="r" b="b"/>
            <a:pathLst>
              <a:path w="3876040" h="1140460">
                <a:moveTo>
                  <a:pt x="1937003" y="1139951"/>
                </a:moveTo>
                <a:lnTo>
                  <a:pt x="0" y="1139951"/>
                </a:lnTo>
                <a:lnTo>
                  <a:pt x="0" y="0"/>
                </a:lnTo>
                <a:lnTo>
                  <a:pt x="3875531" y="0"/>
                </a:lnTo>
                <a:lnTo>
                  <a:pt x="3875531" y="1139951"/>
                </a:lnTo>
                <a:lnTo>
                  <a:pt x="1937003" y="1139951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49724" y="5079492"/>
            <a:ext cx="3877310" cy="1138555"/>
          </a:xfrm>
          <a:custGeom>
            <a:avLst/>
            <a:gdLst/>
            <a:ahLst/>
            <a:cxnLst/>
            <a:rect l="l" t="t" r="r" b="b"/>
            <a:pathLst>
              <a:path w="3877309" h="1138554">
                <a:moveTo>
                  <a:pt x="3877056" y="1138428"/>
                </a:moveTo>
                <a:lnTo>
                  <a:pt x="3877056" y="0"/>
                </a:lnTo>
                <a:lnTo>
                  <a:pt x="0" y="0"/>
                </a:lnTo>
                <a:lnTo>
                  <a:pt x="0" y="1138428"/>
                </a:lnTo>
                <a:lnTo>
                  <a:pt x="3877056" y="1138428"/>
                </a:lnTo>
                <a:close/>
              </a:path>
            </a:pathLst>
          </a:custGeom>
          <a:solidFill>
            <a:srgbClr val="FF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49723" y="5079491"/>
            <a:ext cx="3877310" cy="1138555"/>
          </a:xfrm>
          <a:custGeom>
            <a:avLst/>
            <a:gdLst/>
            <a:ahLst/>
            <a:cxnLst/>
            <a:rect l="l" t="t" r="r" b="b"/>
            <a:pathLst>
              <a:path w="3877309" h="1138554">
                <a:moveTo>
                  <a:pt x="1938527" y="1138427"/>
                </a:moveTo>
                <a:lnTo>
                  <a:pt x="0" y="1138427"/>
                </a:lnTo>
                <a:lnTo>
                  <a:pt x="0" y="0"/>
                </a:lnTo>
                <a:lnTo>
                  <a:pt x="3877055" y="0"/>
                </a:lnTo>
                <a:lnTo>
                  <a:pt x="3877055" y="1138427"/>
                </a:lnTo>
                <a:lnTo>
                  <a:pt x="1938527" y="11384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702516" y="5085077"/>
            <a:ext cx="378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same SELECT </a:t>
            </a:r>
            <a:r>
              <a:rPr sz="1800" b="1" spc="-10" dirty="0">
                <a:latin typeface="Arial"/>
                <a:cs typeface="Arial"/>
              </a:rPr>
              <a:t>(read) </a:t>
            </a:r>
            <a:r>
              <a:rPr sz="1800" b="1" spc="-5" dirty="0">
                <a:latin typeface="Arial"/>
                <a:cs typeface="Arial"/>
              </a:rPr>
              <a:t>returns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10174" y="5367017"/>
            <a:ext cx="3705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different result: </a:t>
            </a:r>
            <a:r>
              <a:rPr sz="1800" b="1" dirty="0">
                <a:latin typeface="Arial"/>
                <a:cs typeface="Arial"/>
              </a:rPr>
              <a:t>Less </a:t>
            </a:r>
            <a:r>
              <a:rPr sz="1800" b="1" spc="5" dirty="0">
                <a:latin typeface="Arial"/>
                <a:cs typeface="Arial"/>
              </a:rPr>
              <a:t>rows (in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this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23890" y="5648957"/>
            <a:ext cx="3673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case '7C' doesn't </a:t>
            </a:r>
            <a:r>
              <a:rPr sz="1800" b="1" dirty="0">
                <a:latin typeface="Arial"/>
                <a:cs typeface="Arial"/>
              </a:rPr>
              <a:t>show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anymore).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71718" y="5930897"/>
            <a:ext cx="3188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This is a </a:t>
            </a:r>
            <a:r>
              <a:rPr sz="1800" b="1" spc="-5" dirty="0">
                <a:latin typeface="Arial"/>
                <a:cs typeface="Arial"/>
              </a:rPr>
              <a:t>non-repeatable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912619" y="5500115"/>
            <a:ext cx="2715895" cy="384175"/>
          </a:xfrm>
          <a:custGeom>
            <a:avLst/>
            <a:gdLst/>
            <a:ahLst/>
            <a:cxnLst/>
            <a:rect l="l" t="t" r="r" b="b"/>
            <a:pathLst>
              <a:path w="2715895" h="384175">
                <a:moveTo>
                  <a:pt x="2715767" y="0"/>
                </a:moveTo>
                <a:lnTo>
                  <a:pt x="0" y="3840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84604" y="5826252"/>
            <a:ext cx="167640" cy="106680"/>
          </a:xfrm>
          <a:custGeom>
            <a:avLst/>
            <a:gdLst/>
            <a:ahLst/>
            <a:cxnLst/>
            <a:rect l="l" t="t" r="r" b="b"/>
            <a:pathLst>
              <a:path w="167639" h="106679">
                <a:moveTo>
                  <a:pt x="167640" y="106680"/>
                </a:moveTo>
                <a:lnTo>
                  <a:pt x="152400" y="0"/>
                </a:lnTo>
                <a:lnTo>
                  <a:pt x="0" y="76200"/>
                </a:lnTo>
                <a:lnTo>
                  <a:pt x="167640" y="106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34</a:t>
            </a:fld>
            <a:endParaRPr spc="-5" dirty="0"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807" y="688339"/>
            <a:ext cx="21062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Phantom</a:t>
            </a:r>
            <a:r>
              <a:rPr spc="-65" dirty="0"/>
              <a:t> </a:t>
            </a:r>
            <a:r>
              <a:rPr dirty="0"/>
              <a:t>read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8702" y="2115035"/>
            <a:ext cx="7092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____</a:t>
            </a:r>
            <a:r>
              <a:rPr sz="2000" b="1" spc="5" dirty="0">
                <a:latin typeface="Arial"/>
                <a:cs typeface="Arial"/>
              </a:rPr>
              <a:t>_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8702" y="2777796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34486" y="1285747"/>
            <a:ext cx="1454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619755" y="1668779"/>
          <a:ext cx="3682999" cy="157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1228090"/>
                <a:gridCol w="1228089"/>
              </a:tblGrid>
              <a:tr h="3943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2245"/>
                        </a:lnSpc>
                        <a:spcBef>
                          <a:spcPts val="750"/>
                        </a:spcBef>
                      </a:pPr>
                      <a:r>
                        <a:rPr sz="19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Susan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022347" y="3863339"/>
            <a:ext cx="2705100" cy="2482850"/>
          </a:xfrm>
          <a:custGeom>
            <a:avLst/>
            <a:gdLst/>
            <a:ahLst/>
            <a:cxnLst/>
            <a:rect l="l" t="t" r="r" b="b"/>
            <a:pathLst>
              <a:path w="2705100" h="2482850">
                <a:moveTo>
                  <a:pt x="0" y="0"/>
                </a:moveTo>
                <a:lnTo>
                  <a:pt x="0" y="2482595"/>
                </a:lnTo>
                <a:lnTo>
                  <a:pt x="2705099" y="2482595"/>
                </a:lnTo>
                <a:lnTo>
                  <a:pt x="270509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55691" y="3863339"/>
            <a:ext cx="2809240" cy="2494915"/>
          </a:xfrm>
          <a:custGeom>
            <a:avLst/>
            <a:gdLst/>
            <a:ahLst/>
            <a:cxnLst/>
            <a:rect l="l" t="t" r="r" b="b"/>
            <a:pathLst>
              <a:path w="2809240" h="2494915">
                <a:moveTo>
                  <a:pt x="0" y="0"/>
                </a:moveTo>
                <a:lnTo>
                  <a:pt x="0" y="2494787"/>
                </a:lnTo>
                <a:lnTo>
                  <a:pt x="2808731" y="2494787"/>
                </a:lnTo>
                <a:lnTo>
                  <a:pt x="2808731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1171" y="355650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35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149081" y="3529074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807" y="688339"/>
            <a:ext cx="21062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Phantom</a:t>
            </a:r>
            <a:r>
              <a:rPr spc="-65" dirty="0"/>
              <a:t> </a:t>
            </a:r>
            <a:r>
              <a:rPr dirty="0"/>
              <a:t>read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8702" y="2115035"/>
            <a:ext cx="7092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____</a:t>
            </a:r>
            <a:r>
              <a:rPr sz="2000" b="1" spc="5" dirty="0">
                <a:latin typeface="Arial"/>
                <a:cs typeface="Arial"/>
              </a:rPr>
              <a:t>_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8702" y="2777796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34486" y="1285747"/>
            <a:ext cx="1454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2347" y="3863339"/>
            <a:ext cx="2705100" cy="24828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265"/>
              </a:spcBef>
            </a:pPr>
            <a:r>
              <a:rPr sz="1900" b="1" spc="-5" dirty="0">
                <a:latin typeface="Arial"/>
                <a:cs typeface="Arial"/>
              </a:rPr>
              <a:t>select seat</a:t>
            </a:r>
            <a:endParaRPr sz="1900">
              <a:latin typeface="Arial"/>
              <a:cs typeface="Arial"/>
            </a:endParaRPr>
          </a:p>
          <a:p>
            <a:pPr marL="229870" marR="90170">
              <a:lnSpc>
                <a:spcPts val="2350"/>
              </a:lnSpc>
              <a:spcBef>
                <a:spcPts val="80"/>
              </a:spcBef>
              <a:tabLst>
                <a:tab pos="898525" algn="l"/>
              </a:tabLst>
            </a:pPr>
            <a:r>
              <a:rPr sz="1900" b="1" spc="-5" dirty="0">
                <a:latin typeface="Arial"/>
                <a:cs typeface="Arial"/>
              </a:rPr>
              <a:t>from	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name is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NULL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619755" y="1668779"/>
          <a:ext cx="3682999" cy="157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1228090"/>
                <a:gridCol w="1228089"/>
              </a:tblGrid>
              <a:tr h="3943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2245"/>
                        </a:lnSpc>
                        <a:spcBef>
                          <a:spcPts val="750"/>
                        </a:spcBef>
                      </a:pPr>
                      <a:r>
                        <a:rPr sz="19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Susan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155691" y="3863339"/>
            <a:ext cx="2809240" cy="2494915"/>
          </a:xfrm>
          <a:custGeom>
            <a:avLst/>
            <a:gdLst/>
            <a:ahLst/>
            <a:cxnLst/>
            <a:rect l="l" t="t" r="r" b="b"/>
            <a:pathLst>
              <a:path w="2809240" h="2494915">
                <a:moveTo>
                  <a:pt x="0" y="0"/>
                </a:moveTo>
                <a:lnTo>
                  <a:pt x="0" y="2494787"/>
                </a:lnTo>
                <a:lnTo>
                  <a:pt x="2808731" y="2494787"/>
                </a:lnTo>
                <a:lnTo>
                  <a:pt x="2808731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1171" y="355650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36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149081" y="3529074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807" y="688339"/>
            <a:ext cx="21062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Phantom</a:t>
            </a:r>
            <a:r>
              <a:rPr spc="-65" dirty="0"/>
              <a:t> </a:t>
            </a:r>
            <a:r>
              <a:rPr dirty="0"/>
              <a:t>read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8702" y="2115035"/>
            <a:ext cx="7092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____</a:t>
            </a:r>
            <a:r>
              <a:rPr sz="2000" b="1" spc="5" dirty="0">
                <a:latin typeface="Arial"/>
                <a:cs typeface="Arial"/>
              </a:rPr>
              <a:t>_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8702" y="2777796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34486" y="1285747"/>
            <a:ext cx="1454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2347" y="3863339"/>
            <a:ext cx="2705100" cy="24828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265"/>
              </a:spcBef>
            </a:pPr>
            <a:r>
              <a:rPr sz="1900" b="1" spc="-5" dirty="0">
                <a:latin typeface="Arial"/>
                <a:cs typeface="Arial"/>
              </a:rPr>
              <a:t>select seat</a:t>
            </a:r>
            <a:endParaRPr sz="1900">
              <a:latin typeface="Arial"/>
              <a:cs typeface="Arial"/>
            </a:endParaRPr>
          </a:p>
          <a:p>
            <a:pPr marL="229870" marR="90170">
              <a:lnSpc>
                <a:spcPts val="2350"/>
              </a:lnSpc>
              <a:spcBef>
                <a:spcPts val="80"/>
              </a:spcBef>
              <a:tabLst>
                <a:tab pos="898525" algn="l"/>
              </a:tabLst>
            </a:pPr>
            <a:r>
              <a:rPr sz="1900" b="1" spc="-5" dirty="0">
                <a:latin typeface="Arial"/>
                <a:cs typeface="Arial"/>
              </a:rPr>
              <a:t>from	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name is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NULL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619755" y="1668779"/>
          <a:ext cx="3682999" cy="157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1228090"/>
                <a:gridCol w="1228089"/>
              </a:tblGrid>
              <a:tr h="3943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2245"/>
                        </a:lnSpc>
                        <a:spcBef>
                          <a:spcPts val="750"/>
                        </a:spcBef>
                      </a:pPr>
                      <a:r>
                        <a:rPr sz="19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Susan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155691" y="3863339"/>
            <a:ext cx="2809240" cy="2494915"/>
          </a:xfrm>
          <a:custGeom>
            <a:avLst/>
            <a:gdLst/>
            <a:ahLst/>
            <a:cxnLst/>
            <a:rect l="l" t="t" r="r" b="b"/>
            <a:pathLst>
              <a:path w="2809240" h="2494915">
                <a:moveTo>
                  <a:pt x="0" y="0"/>
                </a:moveTo>
                <a:lnTo>
                  <a:pt x="0" y="2494787"/>
                </a:lnTo>
                <a:lnTo>
                  <a:pt x="2808731" y="2494787"/>
                </a:lnTo>
                <a:lnTo>
                  <a:pt x="2808731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1171" y="355650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49081" y="3529074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9912" y="4242054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89176" y="4229100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5" h="367664">
                <a:moveTo>
                  <a:pt x="25908" y="367284"/>
                </a:moveTo>
                <a:lnTo>
                  <a:pt x="25908" y="12192"/>
                </a:lnTo>
                <a:lnTo>
                  <a:pt x="0" y="12192"/>
                </a:lnTo>
                <a:lnTo>
                  <a:pt x="0" y="367284"/>
                </a:lnTo>
                <a:lnTo>
                  <a:pt x="25908" y="367284"/>
                </a:lnTo>
                <a:close/>
              </a:path>
              <a:path w="26035" h="367664">
                <a:moveTo>
                  <a:pt x="25908" y="12192"/>
                </a:moveTo>
                <a:lnTo>
                  <a:pt x="25908" y="4572"/>
                </a:lnTo>
                <a:lnTo>
                  <a:pt x="19812" y="0"/>
                </a:lnTo>
                <a:lnTo>
                  <a:pt x="13716" y="0"/>
                </a:lnTo>
                <a:lnTo>
                  <a:pt x="13716" y="12192"/>
                </a:lnTo>
                <a:lnTo>
                  <a:pt x="2590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2104" y="4595622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9912" y="4241292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4" h="367664">
                <a:moveTo>
                  <a:pt x="25908" y="355092"/>
                </a:moveTo>
                <a:lnTo>
                  <a:pt x="25908" y="0"/>
                </a:lnTo>
                <a:lnTo>
                  <a:pt x="0" y="0"/>
                </a:lnTo>
                <a:lnTo>
                  <a:pt x="0" y="355092"/>
                </a:lnTo>
                <a:lnTo>
                  <a:pt x="25908" y="355092"/>
                </a:lnTo>
                <a:close/>
              </a:path>
              <a:path w="26034" h="367664">
                <a:moveTo>
                  <a:pt x="12192" y="367284"/>
                </a:moveTo>
                <a:lnTo>
                  <a:pt x="12192" y="355092"/>
                </a:lnTo>
                <a:lnTo>
                  <a:pt x="0" y="355092"/>
                </a:lnTo>
                <a:lnTo>
                  <a:pt x="0" y="361188"/>
                </a:lnTo>
                <a:lnTo>
                  <a:pt x="6096" y="367284"/>
                </a:lnTo>
                <a:lnTo>
                  <a:pt x="12192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2104" y="4255008"/>
            <a:ext cx="970915" cy="327660"/>
          </a:xfrm>
          <a:prstGeom prst="rect">
            <a:avLst/>
          </a:prstGeom>
          <a:solidFill>
            <a:srgbClr val="FFFF6C"/>
          </a:solidFill>
        </p:spPr>
        <p:txBody>
          <a:bodyPr vert="horz" wrap="square" lIns="0" tIns="3048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Arial"/>
                <a:cs typeface="Arial"/>
              </a:rPr>
              <a:t>7B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37</a:t>
            </a:fld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807" y="688339"/>
            <a:ext cx="21062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Phantom</a:t>
            </a:r>
            <a:r>
              <a:rPr spc="-65" dirty="0"/>
              <a:t> </a:t>
            </a:r>
            <a:r>
              <a:rPr dirty="0"/>
              <a:t>read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8702" y="2115035"/>
            <a:ext cx="7092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____</a:t>
            </a:r>
            <a:r>
              <a:rPr sz="2000" b="1" spc="5" dirty="0">
                <a:latin typeface="Arial"/>
                <a:cs typeface="Arial"/>
              </a:rPr>
              <a:t>_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8702" y="2777796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34486" y="1285747"/>
            <a:ext cx="1454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2347" y="3863339"/>
            <a:ext cx="2705100" cy="24828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265"/>
              </a:spcBef>
            </a:pPr>
            <a:r>
              <a:rPr sz="1900" b="1" spc="-5" dirty="0">
                <a:latin typeface="Arial"/>
                <a:cs typeface="Arial"/>
              </a:rPr>
              <a:t>select seat</a:t>
            </a:r>
            <a:endParaRPr sz="1900">
              <a:latin typeface="Arial"/>
              <a:cs typeface="Arial"/>
            </a:endParaRPr>
          </a:p>
          <a:p>
            <a:pPr marL="229870" marR="90170">
              <a:lnSpc>
                <a:spcPts val="2350"/>
              </a:lnSpc>
              <a:spcBef>
                <a:spcPts val="80"/>
              </a:spcBef>
              <a:tabLst>
                <a:tab pos="898525" algn="l"/>
              </a:tabLst>
            </a:pPr>
            <a:r>
              <a:rPr sz="1900" b="1" spc="-5" dirty="0">
                <a:latin typeface="Arial"/>
                <a:cs typeface="Arial"/>
              </a:rPr>
              <a:t>from	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name is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NULL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619755" y="1668779"/>
          <a:ext cx="3682999" cy="157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1228090"/>
                <a:gridCol w="1228089"/>
              </a:tblGrid>
              <a:tr h="3943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2245"/>
                        </a:lnSpc>
                        <a:spcBef>
                          <a:spcPts val="750"/>
                        </a:spcBef>
                      </a:pPr>
                      <a:r>
                        <a:rPr sz="19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Susan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011171" y="355650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9081" y="3529074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5691" y="3863339"/>
            <a:ext cx="2809240" cy="24949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468630" marR="311785" indent="-268605" algn="just">
              <a:lnSpc>
                <a:spcPct val="102899"/>
              </a:lnSpc>
              <a:spcBef>
                <a:spcPts val="910"/>
              </a:spcBef>
            </a:pPr>
            <a:r>
              <a:rPr sz="1900" b="1" spc="-5" dirty="0">
                <a:latin typeface="Arial"/>
                <a:cs typeface="Arial"/>
              </a:rPr>
              <a:t>update 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-5" dirty="0">
                <a:latin typeface="Arial"/>
                <a:cs typeface="Arial"/>
              </a:rPr>
              <a:t>set name </a:t>
            </a:r>
            <a:r>
              <a:rPr sz="1900" b="1" dirty="0">
                <a:latin typeface="Arial"/>
                <a:cs typeface="Arial"/>
              </a:rPr>
              <a:t>= </a:t>
            </a:r>
            <a:r>
              <a:rPr sz="1900" b="1" spc="-5" dirty="0">
                <a:latin typeface="Arial"/>
                <a:cs typeface="Arial"/>
              </a:rPr>
              <a:t>NULL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seat </a:t>
            </a:r>
            <a:r>
              <a:rPr sz="1900" b="1" dirty="0">
                <a:latin typeface="Arial"/>
                <a:cs typeface="Arial"/>
              </a:rPr>
              <a:t>=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9912" y="4242054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89176" y="4229100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5" h="367664">
                <a:moveTo>
                  <a:pt x="25908" y="367284"/>
                </a:moveTo>
                <a:lnTo>
                  <a:pt x="25908" y="12192"/>
                </a:lnTo>
                <a:lnTo>
                  <a:pt x="0" y="12192"/>
                </a:lnTo>
                <a:lnTo>
                  <a:pt x="0" y="367284"/>
                </a:lnTo>
                <a:lnTo>
                  <a:pt x="25908" y="367284"/>
                </a:lnTo>
                <a:close/>
              </a:path>
              <a:path w="26035" h="367664">
                <a:moveTo>
                  <a:pt x="25908" y="12192"/>
                </a:moveTo>
                <a:lnTo>
                  <a:pt x="25908" y="4572"/>
                </a:lnTo>
                <a:lnTo>
                  <a:pt x="19812" y="0"/>
                </a:lnTo>
                <a:lnTo>
                  <a:pt x="13716" y="0"/>
                </a:lnTo>
                <a:lnTo>
                  <a:pt x="13716" y="12192"/>
                </a:lnTo>
                <a:lnTo>
                  <a:pt x="2590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2104" y="4595622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9912" y="4241292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4" h="367664">
                <a:moveTo>
                  <a:pt x="25908" y="355092"/>
                </a:moveTo>
                <a:lnTo>
                  <a:pt x="25908" y="0"/>
                </a:lnTo>
                <a:lnTo>
                  <a:pt x="0" y="0"/>
                </a:lnTo>
                <a:lnTo>
                  <a:pt x="0" y="355092"/>
                </a:lnTo>
                <a:lnTo>
                  <a:pt x="25908" y="355092"/>
                </a:lnTo>
                <a:close/>
              </a:path>
              <a:path w="26034" h="367664">
                <a:moveTo>
                  <a:pt x="12192" y="367284"/>
                </a:moveTo>
                <a:lnTo>
                  <a:pt x="12192" y="355092"/>
                </a:lnTo>
                <a:lnTo>
                  <a:pt x="0" y="355092"/>
                </a:lnTo>
                <a:lnTo>
                  <a:pt x="0" y="361188"/>
                </a:lnTo>
                <a:lnTo>
                  <a:pt x="6096" y="367284"/>
                </a:lnTo>
                <a:lnTo>
                  <a:pt x="12192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2104" y="4255008"/>
            <a:ext cx="970915" cy="327660"/>
          </a:xfrm>
          <a:prstGeom prst="rect">
            <a:avLst/>
          </a:prstGeom>
          <a:solidFill>
            <a:srgbClr val="FFFF6C"/>
          </a:solidFill>
        </p:spPr>
        <p:txBody>
          <a:bodyPr vert="horz" wrap="square" lIns="0" tIns="3048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Arial"/>
                <a:cs typeface="Arial"/>
              </a:rPr>
              <a:t>7B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38</a:t>
            </a:fld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807" y="688339"/>
            <a:ext cx="21062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Phantom</a:t>
            </a:r>
            <a:r>
              <a:rPr spc="-65" dirty="0"/>
              <a:t> </a:t>
            </a:r>
            <a:r>
              <a:rPr dirty="0"/>
              <a:t>read</a:t>
            </a:r>
          </a:p>
        </p:txBody>
      </p:sp>
      <p:sp>
        <p:nvSpPr>
          <p:cNvPr id="3" name="object 3"/>
          <p:cNvSpPr/>
          <p:nvPr/>
        </p:nvSpPr>
        <p:spPr>
          <a:xfrm>
            <a:off x="4108702" y="2384604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8702" y="2777796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19755" y="1668779"/>
          <a:ext cx="3682999" cy="157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1228090"/>
                <a:gridCol w="1228089"/>
              </a:tblGrid>
              <a:tr h="3943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634486" y="1285747"/>
            <a:ext cx="1454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2347" y="3863339"/>
            <a:ext cx="2705100" cy="24828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265"/>
              </a:spcBef>
            </a:pPr>
            <a:r>
              <a:rPr sz="1900" b="1" spc="-5" dirty="0">
                <a:latin typeface="Arial"/>
                <a:cs typeface="Arial"/>
              </a:rPr>
              <a:t>select seat</a:t>
            </a:r>
            <a:endParaRPr sz="1900">
              <a:latin typeface="Arial"/>
              <a:cs typeface="Arial"/>
            </a:endParaRPr>
          </a:p>
          <a:p>
            <a:pPr marL="229870" marR="90170">
              <a:lnSpc>
                <a:spcPts val="2350"/>
              </a:lnSpc>
              <a:spcBef>
                <a:spcPts val="80"/>
              </a:spcBef>
              <a:tabLst>
                <a:tab pos="898525" algn="l"/>
              </a:tabLst>
            </a:pPr>
            <a:r>
              <a:rPr sz="1900" b="1" spc="-5" dirty="0">
                <a:latin typeface="Arial"/>
                <a:cs typeface="Arial"/>
              </a:rPr>
              <a:t>from	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name is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NULL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1171" y="355650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9081" y="3529074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5691" y="3863339"/>
            <a:ext cx="2809240" cy="24949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468630" marR="311785" indent="-268605" algn="just">
              <a:lnSpc>
                <a:spcPct val="102899"/>
              </a:lnSpc>
              <a:spcBef>
                <a:spcPts val="910"/>
              </a:spcBef>
            </a:pPr>
            <a:r>
              <a:rPr sz="1900" b="1" spc="-5" dirty="0">
                <a:latin typeface="Arial"/>
                <a:cs typeface="Arial"/>
              </a:rPr>
              <a:t>update 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-5" dirty="0">
                <a:latin typeface="Arial"/>
                <a:cs typeface="Arial"/>
              </a:rPr>
              <a:t>set name </a:t>
            </a:r>
            <a:r>
              <a:rPr sz="1900" b="1" dirty="0">
                <a:latin typeface="Arial"/>
                <a:cs typeface="Arial"/>
              </a:rPr>
              <a:t>= </a:t>
            </a:r>
            <a:r>
              <a:rPr sz="1900" b="1" spc="-5" dirty="0">
                <a:latin typeface="Arial"/>
                <a:cs typeface="Arial"/>
              </a:rPr>
              <a:t>NULL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seat </a:t>
            </a:r>
            <a:r>
              <a:rPr sz="1900" b="1" dirty="0">
                <a:latin typeface="Arial"/>
                <a:cs typeface="Arial"/>
              </a:rPr>
              <a:t>=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9912" y="4242054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89176" y="4229100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5" h="367664">
                <a:moveTo>
                  <a:pt x="25908" y="367284"/>
                </a:moveTo>
                <a:lnTo>
                  <a:pt x="25908" y="12192"/>
                </a:lnTo>
                <a:lnTo>
                  <a:pt x="0" y="12192"/>
                </a:lnTo>
                <a:lnTo>
                  <a:pt x="0" y="367284"/>
                </a:lnTo>
                <a:lnTo>
                  <a:pt x="25908" y="367284"/>
                </a:lnTo>
                <a:close/>
              </a:path>
              <a:path w="26035" h="367664">
                <a:moveTo>
                  <a:pt x="25908" y="12192"/>
                </a:moveTo>
                <a:lnTo>
                  <a:pt x="25908" y="4572"/>
                </a:lnTo>
                <a:lnTo>
                  <a:pt x="19812" y="0"/>
                </a:lnTo>
                <a:lnTo>
                  <a:pt x="13716" y="0"/>
                </a:lnTo>
                <a:lnTo>
                  <a:pt x="13716" y="12192"/>
                </a:lnTo>
                <a:lnTo>
                  <a:pt x="2590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2104" y="4595622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9912" y="4241292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4" h="367664">
                <a:moveTo>
                  <a:pt x="25908" y="355092"/>
                </a:moveTo>
                <a:lnTo>
                  <a:pt x="25908" y="0"/>
                </a:lnTo>
                <a:lnTo>
                  <a:pt x="0" y="0"/>
                </a:lnTo>
                <a:lnTo>
                  <a:pt x="0" y="355092"/>
                </a:lnTo>
                <a:lnTo>
                  <a:pt x="25908" y="355092"/>
                </a:lnTo>
                <a:close/>
              </a:path>
              <a:path w="26034" h="367664">
                <a:moveTo>
                  <a:pt x="12192" y="367284"/>
                </a:moveTo>
                <a:lnTo>
                  <a:pt x="12192" y="355092"/>
                </a:lnTo>
                <a:lnTo>
                  <a:pt x="0" y="355092"/>
                </a:lnTo>
                <a:lnTo>
                  <a:pt x="0" y="361188"/>
                </a:lnTo>
                <a:lnTo>
                  <a:pt x="6096" y="367284"/>
                </a:lnTo>
                <a:lnTo>
                  <a:pt x="12192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2104" y="4255008"/>
            <a:ext cx="970915" cy="327660"/>
          </a:xfrm>
          <a:prstGeom prst="rect">
            <a:avLst/>
          </a:prstGeom>
          <a:solidFill>
            <a:srgbClr val="FFFF6C"/>
          </a:solidFill>
        </p:spPr>
        <p:txBody>
          <a:bodyPr vert="horz" wrap="square" lIns="0" tIns="3048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Arial"/>
                <a:cs typeface="Arial"/>
              </a:rPr>
              <a:t>7B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39</a:t>
            </a:fld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783" y="1392427"/>
            <a:ext cx="3404235" cy="2270760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3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Transactions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35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CCCCCC"/>
                </a:solidFill>
                <a:latin typeface="Arial"/>
                <a:cs typeface="Arial"/>
              </a:rPr>
              <a:t>Concurrency </a:t>
            </a:r>
            <a:r>
              <a:rPr sz="2400" dirty="0">
                <a:solidFill>
                  <a:srgbClr val="CCCCCC"/>
                </a:solidFill>
                <a:latin typeface="Arial"/>
                <a:cs typeface="Arial"/>
              </a:rPr>
              <a:t>&amp;</a:t>
            </a:r>
            <a:r>
              <a:rPr sz="2400" spc="-6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CCCCC"/>
                </a:solidFill>
                <a:latin typeface="Arial"/>
                <a:cs typeface="Arial"/>
              </a:rPr>
              <a:t>Locking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50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CCCCCC"/>
                </a:solidFill>
                <a:latin typeface="Arial"/>
                <a:cs typeface="Arial"/>
              </a:rPr>
              <a:t>Lock Wait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35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CCCCCC"/>
                </a:solidFill>
                <a:latin typeface="Arial"/>
                <a:cs typeface="Arial"/>
              </a:rPr>
              <a:t>Deadlocks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1471" y="688339"/>
            <a:ext cx="11690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5" dirty="0"/>
              <a:t>genda</a:t>
            </a:r>
          </a:p>
        </p:txBody>
      </p:sp>
      <p:sp>
        <p:nvSpPr>
          <p:cNvPr id="4" name="object 4"/>
          <p:cNvSpPr/>
          <p:nvPr/>
        </p:nvSpPr>
        <p:spPr>
          <a:xfrm>
            <a:off x="1458468" y="1684020"/>
            <a:ext cx="13970" cy="52069"/>
          </a:xfrm>
          <a:custGeom>
            <a:avLst/>
            <a:gdLst/>
            <a:ahLst/>
            <a:cxnLst/>
            <a:rect l="l" t="t" r="r" b="b"/>
            <a:pathLst>
              <a:path w="13969" h="52069">
                <a:moveTo>
                  <a:pt x="13716" y="25908"/>
                </a:moveTo>
                <a:lnTo>
                  <a:pt x="0" y="0"/>
                </a:lnTo>
                <a:lnTo>
                  <a:pt x="0" y="51816"/>
                </a:lnTo>
                <a:lnTo>
                  <a:pt x="13716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3228" y="1655064"/>
            <a:ext cx="15240" cy="109855"/>
          </a:xfrm>
          <a:custGeom>
            <a:avLst/>
            <a:gdLst/>
            <a:ahLst/>
            <a:cxnLst/>
            <a:rect l="l" t="t" r="r" b="b"/>
            <a:pathLst>
              <a:path w="15240" h="109855">
                <a:moveTo>
                  <a:pt x="15240" y="80772"/>
                </a:moveTo>
                <a:lnTo>
                  <a:pt x="15240" y="28956"/>
                </a:lnTo>
                <a:lnTo>
                  <a:pt x="0" y="0"/>
                </a:lnTo>
                <a:lnTo>
                  <a:pt x="0" y="109728"/>
                </a:lnTo>
                <a:lnTo>
                  <a:pt x="15240" y="80772"/>
                </a:lnTo>
                <a:close/>
              </a:path>
            </a:pathLst>
          </a:custGeom>
          <a:solidFill>
            <a:srgbClr val="FF0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35608" y="1627632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5240">
            <a:solidFill>
              <a:srgbClr val="FF0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0368" y="1598676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2"/>
                </a:lnTo>
              </a:path>
            </a:pathLst>
          </a:custGeom>
          <a:ln w="15240">
            <a:solidFill>
              <a:srgbClr val="FF1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5128" y="1569720"/>
            <a:ext cx="0" cy="283845"/>
          </a:xfrm>
          <a:custGeom>
            <a:avLst/>
            <a:gdLst/>
            <a:ahLst/>
            <a:cxnLst/>
            <a:rect l="l" t="t" r="r" b="b"/>
            <a:pathLst>
              <a:path h="283844">
                <a:moveTo>
                  <a:pt x="0" y="0"/>
                </a:moveTo>
                <a:lnTo>
                  <a:pt x="0" y="283464"/>
                </a:lnTo>
              </a:path>
            </a:pathLst>
          </a:custGeom>
          <a:ln w="15240">
            <a:solidFill>
              <a:srgbClr val="FF1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89888" y="1540764"/>
            <a:ext cx="0" cy="341630"/>
          </a:xfrm>
          <a:custGeom>
            <a:avLst/>
            <a:gdLst/>
            <a:ahLst/>
            <a:cxnLst/>
            <a:rect l="l" t="t" r="r" b="b"/>
            <a:pathLst>
              <a:path h="341630">
                <a:moveTo>
                  <a:pt x="0" y="0"/>
                </a:moveTo>
                <a:lnTo>
                  <a:pt x="0" y="341376"/>
                </a:lnTo>
              </a:path>
            </a:pathLst>
          </a:custGeom>
          <a:ln w="15240">
            <a:solidFill>
              <a:srgbClr val="FF1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4648" y="1511808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15240">
            <a:solidFill>
              <a:srgbClr val="FF2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9408" y="1484376"/>
            <a:ext cx="0" cy="455930"/>
          </a:xfrm>
          <a:custGeom>
            <a:avLst/>
            <a:gdLst/>
            <a:ahLst/>
            <a:cxnLst/>
            <a:rect l="l" t="t" r="r" b="b"/>
            <a:pathLst>
              <a:path h="455930">
                <a:moveTo>
                  <a:pt x="0" y="0"/>
                </a:moveTo>
                <a:lnTo>
                  <a:pt x="0" y="455676"/>
                </a:lnTo>
              </a:path>
            </a:pathLst>
          </a:custGeom>
          <a:ln w="1524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43406" y="1452372"/>
            <a:ext cx="0" cy="520065"/>
          </a:xfrm>
          <a:custGeom>
            <a:avLst/>
            <a:gdLst/>
            <a:ahLst/>
            <a:cxnLst/>
            <a:rect l="l" t="t" r="r" b="b"/>
            <a:pathLst>
              <a:path h="520064">
                <a:moveTo>
                  <a:pt x="0" y="0"/>
                </a:moveTo>
                <a:lnTo>
                  <a:pt x="0" y="519684"/>
                </a:lnTo>
              </a:path>
            </a:pathLst>
          </a:custGeom>
          <a:ln w="16764">
            <a:solidFill>
              <a:srgbClr val="FF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7404" y="1423416"/>
            <a:ext cx="0" cy="577850"/>
          </a:xfrm>
          <a:custGeom>
            <a:avLst/>
            <a:gdLst/>
            <a:ahLst/>
            <a:cxnLst/>
            <a:rect l="l" t="t" r="r" b="b"/>
            <a:pathLst>
              <a:path h="577850">
                <a:moveTo>
                  <a:pt x="0" y="0"/>
                </a:moveTo>
                <a:lnTo>
                  <a:pt x="0" y="577596"/>
                </a:lnTo>
              </a:path>
            </a:pathLst>
          </a:custGeom>
          <a:ln w="15240">
            <a:solidFill>
              <a:srgbClr val="FF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2163" y="1394460"/>
            <a:ext cx="0" cy="635635"/>
          </a:xfrm>
          <a:custGeom>
            <a:avLst/>
            <a:gdLst/>
            <a:ahLst/>
            <a:cxnLst/>
            <a:rect l="l" t="t" r="r" b="b"/>
            <a:pathLst>
              <a:path h="635635">
                <a:moveTo>
                  <a:pt x="0" y="0"/>
                </a:moveTo>
                <a:lnTo>
                  <a:pt x="0" y="635508"/>
                </a:lnTo>
              </a:path>
            </a:pathLst>
          </a:custGeom>
          <a:ln w="15240">
            <a:solidFill>
              <a:srgbClr val="FF3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89304" y="1380744"/>
            <a:ext cx="15240" cy="664845"/>
          </a:xfrm>
          <a:custGeom>
            <a:avLst/>
            <a:gdLst/>
            <a:ahLst/>
            <a:cxnLst/>
            <a:rect l="l" t="t" r="r" b="b"/>
            <a:pathLst>
              <a:path w="15240" h="664844">
                <a:moveTo>
                  <a:pt x="7620" y="505968"/>
                </a:moveTo>
                <a:lnTo>
                  <a:pt x="7620" y="152400"/>
                </a:lnTo>
                <a:lnTo>
                  <a:pt x="0" y="152400"/>
                </a:lnTo>
                <a:lnTo>
                  <a:pt x="0" y="505968"/>
                </a:lnTo>
                <a:lnTo>
                  <a:pt x="7620" y="505968"/>
                </a:lnTo>
                <a:close/>
              </a:path>
              <a:path w="15240" h="664844">
                <a:moveTo>
                  <a:pt x="15240" y="649224"/>
                </a:moveTo>
                <a:lnTo>
                  <a:pt x="15240" y="13716"/>
                </a:lnTo>
                <a:lnTo>
                  <a:pt x="7620" y="0"/>
                </a:lnTo>
                <a:lnTo>
                  <a:pt x="7620" y="664464"/>
                </a:lnTo>
                <a:lnTo>
                  <a:pt x="15240" y="649224"/>
                </a:lnTo>
                <a:close/>
              </a:path>
            </a:pathLst>
          </a:custGeom>
          <a:solidFill>
            <a:srgbClr val="FF3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74063" y="1533144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4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58824" y="1533144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4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43584" y="1533144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4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28344" y="1533144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13104" y="1533144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5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6340" y="1533144"/>
            <a:ext cx="17145" cy="353695"/>
          </a:xfrm>
          <a:custGeom>
            <a:avLst/>
            <a:gdLst/>
            <a:ahLst/>
            <a:cxnLst/>
            <a:rect l="l" t="t" r="r" b="b"/>
            <a:pathLst>
              <a:path w="17144" h="353694">
                <a:moveTo>
                  <a:pt x="0" y="353568"/>
                </a:moveTo>
                <a:lnTo>
                  <a:pt x="16764" y="353568"/>
                </a:lnTo>
                <a:lnTo>
                  <a:pt x="16764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81100" y="1533144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65860" y="1533144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50620" y="1533144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35380" y="1533144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20140" y="1533144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04900" y="1533144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89660" y="1533144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74420" y="1533144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57656" y="1533144"/>
            <a:ext cx="17145" cy="353695"/>
          </a:xfrm>
          <a:custGeom>
            <a:avLst/>
            <a:gdLst/>
            <a:ahLst/>
            <a:cxnLst/>
            <a:rect l="l" t="t" r="r" b="b"/>
            <a:pathLst>
              <a:path w="17144" h="353694">
                <a:moveTo>
                  <a:pt x="0" y="353568"/>
                </a:moveTo>
                <a:lnTo>
                  <a:pt x="16764" y="353568"/>
                </a:lnTo>
                <a:lnTo>
                  <a:pt x="16764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42416" y="1533144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27176" y="1533144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9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11936" y="1533144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A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96696" y="1533144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81455" y="1533144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A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66216" y="1533144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0976" y="1533144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35736" y="1533144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30402" y="1533144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4">
                <a:moveTo>
                  <a:pt x="0" y="0"/>
                </a:moveTo>
                <a:lnTo>
                  <a:pt x="0" y="353568"/>
                </a:lnTo>
              </a:path>
            </a:pathLst>
          </a:custGeom>
          <a:ln w="10668">
            <a:solidFill>
              <a:srgbClr val="FFC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0777" y="1533144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4">
                <a:moveTo>
                  <a:pt x="0" y="0"/>
                </a:moveTo>
                <a:lnTo>
                  <a:pt x="0" y="353568"/>
                </a:lnTo>
              </a:path>
            </a:pathLst>
          </a:custGeom>
          <a:ln w="4572">
            <a:solidFill>
              <a:srgbClr val="FFD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80872" y="1533144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4">
                <a:moveTo>
                  <a:pt x="0" y="0"/>
                </a:moveTo>
                <a:lnTo>
                  <a:pt x="0" y="353568"/>
                </a:lnTo>
              </a:path>
            </a:pathLst>
          </a:custGeom>
          <a:ln w="15240">
            <a:solidFill>
              <a:srgbClr val="FFD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7918" y="1533144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4">
                <a:moveTo>
                  <a:pt x="0" y="0"/>
                </a:moveTo>
                <a:lnTo>
                  <a:pt x="0" y="353568"/>
                </a:lnTo>
              </a:path>
            </a:pathLst>
          </a:custGeom>
          <a:ln w="10668">
            <a:solidFill>
              <a:srgbClr val="FFD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9055" y="1533144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4">
                <a:moveTo>
                  <a:pt x="0" y="0"/>
                </a:moveTo>
                <a:lnTo>
                  <a:pt x="0" y="353568"/>
                </a:lnTo>
              </a:path>
            </a:pathLst>
          </a:custGeom>
          <a:ln w="3175">
            <a:solidFill>
              <a:srgbClr val="FFE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2292" y="1533144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E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0100" y="1533144"/>
            <a:ext cx="12700" cy="353695"/>
          </a:xfrm>
          <a:custGeom>
            <a:avLst/>
            <a:gdLst/>
            <a:ahLst/>
            <a:cxnLst/>
            <a:rect l="l" t="t" r="r" b="b"/>
            <a:pathLst>
              <a:path w="12700" h="353694">
                <a:moveTo>
                  <a:pt x="0" y="353568"/>
                </a:moveTo>
                <a:lnTo>
                  <a:pt x="12192" y="353568"/>
                </a:lnTo>
                <a:lnTo>
                  <a:pt x="12192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F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25067" y="1380744"/>
            <a:ext cx="547370" cy="664845"/>
          </a:xfrm>
          <a:custGeom>
            <a:avLst/>
            <a:gdLst/>
            <a:ahLst/>
            <a:cxnLst/>
            <a:rect l="l" t="t" r="r" b="b"/>
            <a:pathLst>
              <a:path w="547369" h="664844">
                <a:moveTo>
                  <a:pt x="371855" y="0"/>
                </a:moveTo>
                <a:lnTo>
                  <a:pt x="547115" y="329183"/>
                </a:lnTo>
                <a:lnTo>
                  <a:pt x="371855" y="664463"/>
                </a:lnTo>
                <a:lnTo>
                  <a:pt x="371855" y="505967"/>
                </a:lnTo>
                <a:lnTo>
                  <a:pt x="0" y="505967"/>
                </a:lnTo>
                <a:lnTo>
                  <a:pt x="0" y="152399"/>
                </a:lnTo>
                <a:lnTo>
                  <a:pt x="371855" y="152399"/>
                </a:lnTo>
                <a:lnTo>
                  <a:pt x="3718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0100" y="1533143"/>
            <a:ext cx="30480" cy="353695"/>
          </a:xfrm>
          <a:custGeom>
            <a:avLst/>
            <a:gdLst/>
            <a:ahLst/>
            <a:cxnLst/>
            <a:rect l="l" t="t" r="r" b="b"/>
            <a:pathLst>
              <a:path w="30480" h="353694">
                <a:moveTo>
                  <a:pt x="0" y="0"/>
                </a:moveTo>
                <a:lnTo>
                  <a:pt x="0" y="353567"/>
                </a:lnTo>
                <a:lnTo>
                  <a:pt x="30479" y="353567"/>
                </a:lnTo>
                <a:lnTo>
                  <a:pt x="3047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62583" y="1533143"/>
            <a:ext cx="30480" cy="353695"/>
          </a:xfrm>
          <a:custGeom>
            <a:avLst/>
            <a:gdLst/>
            <a:ahLst/>
            <a:cxnLst/>
            <a:rect l="l" t="t" r="r" b="b"/>
            <a:pathLst>
              <a:path w="30480" h="353694">
                <a:moveTo>
                  <a:pt x="0" y="0"/>
                </a:moveTo>
                <a:lnTo>
                  <a:pt x="0" y="353567"/>
                </a:lnTo>
                <a:lnTo>
                  <a:pt x="30479" y="353567"/>
                </a:lnTo>
                <a:lnTo>
                  <a:pt x="3047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91463" y="6589055"/>
            <a:ext cx="1219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</a:p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807" y="688339"/>
            <a:ext cx="21062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Phantom</a:t>
            </a:r>
            <a:r>
              <a:rPr spc="-65" dirty="0"/>
              <a:t> </a:t>
            </a:r>
            <a:r>
              <a:rPr dirty="0"/>
              <a:t>read</a:t>
            </a:r>
          </a:p>
        </p:txBody>
      </p:sp>
      <p:sp>
        <p:nvSpPr>
          <p:cNvPr id="3" name="object 3"/>
          <p:cNvSpPr/>
          <p:nvPr/>
        </p:nvSpPr>
        <p:spPr>
          <a:xfrm>
            <a:off x="4108702" y="2384604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8702" y="2777796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19755" y="1668779"/>
          <a:ext cx="3682999" cy="157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1228090"/>
                <a:gridCol w="1228089"/>
              </a:tblGrid>
              <a:tr h="3943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634486" y="1285747"/>
            <a:ext cx="1454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1171" y="355650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9081" y="3529074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55691" y="3863339"/>
            <a:ext cx="2809240" cy="24949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468630" marR="311785" indent="-268605" algn="just">
              <a:lnSpc>
                <a:spcPct val="102899"/>
              </a:lnSpc>
              <a:spcBef>
                <a:spcPts val="910"/>
              </a:spcBef>
            </a:pPr>
            <a:r>
              <a:rPr sz="1900" b="1" spc="-5" dirty="0">
                <a:latin typeface="Arial"/>
                <a:cs typeface="Arial"/>
              </a:rPr>
              <a:t>update 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-5" dirty="0">
                <a:latin typeface="Arial"/>
                <a:cs typeface="Arial"/>
              </a:rPr>
              <a:t>set name </a:t>
            </a:r>
            <a:r>
              <a:rPr sz="1900" b="1" dirty="0">
                <a:latin typeface="Arial"/>
                <a:cs typeface="Arial"/>
              </a:rPr>
              <a:t>= </a:t>
            </a:r>
            <a:r>
              <a:rPr sz="1900" b="1" spc="-5" dirty="0">
                <a:latin typeface="Arial"/>
                <a:cs typeface="Arial"/>
              </a:rPr>
              <a:t>NULL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seat </a:t>
            </a:r>
            <a:r>
              <a:rPr sz="1900" b="1" dirty="0">
                <a:latin typeface="Arial"/>
                <a:cs typeface="Arial"/>
              </a:rPr>
              <a:t>=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2347" y="3863339"/>
            <a:ext cx="2705100" cy="24828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265"/>
              </a:spcBef>
            </a:pPr>
            <a:r>
              <a:rPr sz="1900" b="1" spc="-5" dirty="0">
                <a:latin typeface="Arial"/>
                <a:cs typeface="Arial"/>
              </a:rPr>
              <a:t>select seat</a:t>
            </a:r>
            <a:endParaRPr sz="1900">
              <a:latin typeface="Arial"/>
              <a:cs typeface="Arial"/>
            </a:endParaRPr>
          </a:p>
          <a:p>
            <a:pPr marL="229870" marR="90170">
              <a:lnSpc>
                <a:spcPts val="2350"/>
              </a:lnSpc>
              <a:spcBef>
                <a:spcPts val="80"/>
              </a:spcBef>
              <a:tabLst>
                <a:tab pos="898525" algn="l"/>
              </a:tabLst>
            </a:pPr>
            <a:r>
              <a:rPr sz="1900" b="1" spc="-5" dirty="0">
                <a:latin typeface="Arial"/>
                <a:cs typeface="Arial"/>
              </a:rPr>
              <a:t>from	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name is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NULL</a:t>
            </a:r>
            <a:endParaRPr sz="1900">
              <a:latin typeface="Arial"/>
              <a:cs typeface="Arial"/>
            </a:endParaRPr>
          </a:p>
          <a:p>
            <a:pPr marL="261620">
              <a:lnSpc>
                <a:spcPct val="100000"/>
              </a:lnSpc>
              <a:spcBef>
                <a:spcPts val="1075"/>
              </a:spcBef>
            </a:pPr>
            <a:r>
              <a:rPr sz="1900" b="1" spc="-5" dirty="0">
                <a:latin typeface="Arial"/>
                <a:cs typeface="Arial"/>
              </a:rPr>
              <a:t>...</a:t>
            </a:r>
            <a:endParaRPr sz="1900">
              <a:latin typeface="Arial"/>
              <a:cs typeface="Arial"/>
            </a:endParaRPr>
          </a:p>
          <a:p>
            <a:pPr marL="60960">
              <a:lnSpc>
                <a:spcPct val="100000"/>
              </a:lnSpc>
              <a:spcBef>
                <a:spcPts val="75"/>
              </a:spcBef>
            </a:pPr>
            <a:r>
              <a:rPr sz="1900" b="1" spc="-5" dirty="0">
                <a:latin typeface="Arial"/>
                <a:cs typeface="Arial"/>
              </a:rPr>
              <a:t>select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seat</a:t>
            </a:r>
            <a:endParaRPr sz="1900">
              <a:latin typeface="Arial"/>
              <a:cs typeface="Arial"/>
            </a:endParaRPr>
          </a:p>
          <a:p>
            <a:pPr marL="194945" marR="125095">
              <a:lnSpc>
                <a:spcPts val="2350"/>
              </a:lnSpc>
              <a:spcBef>
                <a:spcPts val="80"/>
              </a:spcBef>
              <a:tabLst>
                <a:tab pos="863600" algn="l"/>
              </a:tabLst>
            </a:pPr>
            <a:r>
              <a:rPr sz="1900" b="1" spc="-5" dirty="0">
                <a:latin typeface="Arial"/>
                <a:cs typeface="Arial"/>
              </a:rPr>
              <a:t>from	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name is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NULL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9912" y="4242054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89176" y="4229100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5" h="367664">
                <a:moveTo>
                  <a:pt x="25908" y="367284"/>
                </a:moveTo>
                <a:lnTo>
                  <a:pt x="25908" y="12192"/>
                </a:lnTo>
                <a:lnTo>
                  <a:pt x="0" y="12192"/>
                </a:lnTo>
                <a:lnTo>
                  <a:pt x="0" y="367284"/>
                </a:lnTo>
                <a:lnTo>
                  <a:pt x="25908" y="367284"/>
                </a:lnTo>
                <a:close/>
              </a:path>
              <a:path w="26035" h="367664">
                <a:moveTo>
                  <a:pt x="25908" y="12192"/>
                </a:moveTo>
                <a:lnTo>
                  <a:pt x="25908" y="4572"/>
                </a:lnTo>
                <a:lnTo>
                  <a:pt x="19812" y="0"/>
                </a:lnTo>
                <a:lnTo>
                  <a:pt x="13716" y="0"/>
                </a:lnTo>
                <a:lnTo>
                  <a:pt x="13716" y="12192"/>
                </a:lnTo>
                <a:lnTo>
                  <a:pt x="2590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2104" y="4595622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9912" y="4241292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4" h="367664">
                <a:moveTo>
                  <a:pt x="25908" y="355092"/>
                </a:moveTo>
                <a:lnTo>
                  <a:pt x="25908" y="0"/>
                </a:lnTo>
                <a:lnTo>
                  <a:pt x="0" y="0"/>
                </a:lnTo>
                <a:lnTo>
                  <a:pt x="0" y="355092"/>
                </a:lnTo>
                <a:lnTo>
                  <a:pt x="25908" y="355092"/>
                </a:lnTo>
                <a:close/>
              </a:path>
              <a:path w="26034" h="367664">
                <a:moveTo>
                  <a:pt x="12192" y="367284"/>
                </a:moveTo>
                <a:lnTo>
                  <a:pt x="12192" y="355092"/>
                </a:lnTo>
                <a:lnTo>
                  <a:pt x="0" y="355092"/>
                </a:lnTo>
                <a:lnTo>
                  <a:pt x="0" y="361188"/>
                </a:lnTo>
                <a:lnTo>
                  <a:pt x="6096" y="367284"/>
                </a:lnTo>
                <a:lnTo>
                  <a:pt x="12192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2104" y="4255008"/>
            <a:ext cx="970915" cy="327660"/>
          </a:xfrm>
          <a:prstGeom prst="rect">
            <a:avLst/>
          </a:prstGeom>
          <a:solidFill>
            <a:srgbClr val="FFFF6C"/>
          </a:solidFill>
        </p:spPr>
        <p:txBody>
          <a:bodyPr vert="horz" wrap="square" lIns="0" tIns="3048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Arial"/>
                <a:cs typeface="Arial"/>
              </a:rPr>
              <a:t>7B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40</a:t>
            </a:fld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807" y="688339"/>
            <a:ext cx="21062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Phantom</a:t>
            </a:r>
            <a:r>
              <a:rPr spc="-65" dirty="0"/>
              <a:t> </a:t>
            </a:r>
            <a:r>
              <a:rPr dirty="0"/>
              <a:t>read</a:t>
            </a:r>
          </a:p>
        </p:txBody>
      </p:sp>
      <p:sp>
        <p:nvSpPr>
          <p:cNvPr id="3" name="object 3"/>
          <p:cNvSpPr/>
          <p:nvPr/>
        </p:nvSpPr>
        <p:spPr>
          <a:xfrm>
            <a:off x="4108702" y="2384604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8702" y="2777796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19755" y="1668779"/>
          <a:ext cx="3688079" cy="15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1228090"/>
                <a:gridCol w="1228089"/>
              </a:tblGrid>
              <a:tr h="3943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634486" y="1285747"/>
            <a:ext cx="1454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1171" y="355650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9081" y="3529074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55691" y="3863339"/>
            <a:ext cx="2809240" cy="24949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468630" marR="311785" indent="-268605" algn="just">
              <a:lnSpc>
                <a:spcPct val="102899"/>
              </a:lnSpc>
              <a:spcBef>
                <a:spcPts val="910"/>
              </a:spcBef>
            </a:pPr>
            <a:r>
              <a:rPr sz="1900" b="1" spc="-5" dirty="0">
                <a:latin typeface="Arial"/>
                <a:cs typeface="Arial"/>
              </a:rPr>
              <a:t>update 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-5" dirty="0">
                <a:latin typeface="Arial"/>
                <a:cs typeface="Arial"/>
              </a:rPr>
              <a:t>set name </a:t>
            </a:r>
            <a:r>
              <a:rPr sz="1900" b="1" dirty="0">
                <a:latin typeface="Arial"/>
                <a:cs typeface="Arial"/>
              </a:rPr>
              <a:t>= </a:t>
            </a:r>
            <a:r>
              <a:rPr sz="1900" b="1" spc="-5" dirty="0">
                <a:latin typeface="Arial"/>
                <a:cs typeface="Arial"/>
              </a:rPr>
              <a:t>NULL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seat </a:t>
            </a:r>
            <a:r>
              <a:rPr sz="1900" b="1" dirty="0">
                <a:latin typeface="Arial"/>
                <a:cs typeface="Arial"/>
              </a:rPr>
              <a:t>=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9244" y="5490210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80032" y="5477255"/>
            <a:ext cx="24765" cy="367665"/>
          </a:xfrm>
          <a:custGeom>
            <a:avLst/>
            <a:gdLst/>
            <a:ahLst/>
            <a:cxnLst/>
            <a:rect l="l" t="t" r="r" b="b"/>
            <a:pathLst>
              <a:path w="24764" h="367664">
                <a:moveTo>
                  <a:pt x="24384" y="367284"/>
                </a:moveTo>
                <a:lnTo>
                  <a:pt x="24384" y="13716"/>
                </a:lnTo>
                <a:lnTo>
                  <a:pt x="0" y="13716"/>
                </a:lnTo>
                <a:lnTo>
                  <a:pt x="0" y="367284"/>
                </a:lnTo>
                <a:lnTo>
                  <a:pt x="24384" y="367284"/>
                </a:lnTo>
                <a:close/>
              </a:path>
              <a:path w="24764" h="367664">
                <a:moveTo>
                  <a:pt x="24384" y="13716"/>
                </a:moveTo>
                <a:lnTo>
                  <a:pt x="24384" y="6096"/>
                </a:lnTo>
                <a:lnTo>
                  <a:pt x="19812" y="0"/>
                </a:lnTo>
                <a:lnTo>
                  <a:pt x="12192" y="0"/>
                </a:lnTo>
                <a:lnTo>
                  <a:pt x="12192" y="13716"/>
                </a:lnTo>
                <a:lnTo>
                  <a:pt x="24384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2960" y="5845302"/>
            <a:ext cx="981710" cy="0"/>
          </a:xfrm>
          <a:custGeom>
            <a:avLst/>
            <a:gdLst/>
            <a:ahLst/>
            <a:cxnLst/>
            <a:rect l="l" t="t" r="r" b="b"/>
            <a:pathLst>
              <a:path w="981710">
                <a:moveTo>
                  <a:pt x="0" y="0"/>
                </a:moveTo>
                <a:lnTo>
                  <a:pt x="98145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244" y="5490972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4" h="367664">
                <a:moveTo>
                  <a:pt x="25908" y="353568"/>
                </a:moveTo>
                <a:lnTo>
                  <a:pt x="25908" y="0"/>
                </a:lnTo>
                <a:lnTo>
                  <a:pt x="0" y="0"/>
                </a:lnTo>
                <a:lnTo>
                  <a:pt x="0" y="353568"/>
                </a:lnTo>
                <a:lnTo>
                  <a:pt x="25908" y="353568"/>
                </a:lnTo>
                <a:close/>
              </a:path>
              <a:path w="26034" h="367664">
                <a:moveTo>
                  <a:pt x="13716" y="367284"/>
                </a:moveTo>
                <a:lnTo>
                  <a:pt x="13716" y="353568"/>
                </a:lnTo>
                <a:lnTo>
                  <a:pt x="0" y="353568"/>
                </a:lnTo>
                <a:lnTo>
                  <a:pt x="0" y="361188"/>
                </a:lnTo>
                <a:lnTo>
                  <a:pt x="6096" y="367284"/>
                </a:lnTo>
                <a:lnTo>
                  <a:pt x="13716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2960" y="5503164"/>
            <a:ext cx="969644" cy="349885"/>
          </a:xfrm>
          <a:prstGeom prst="rect">
            <a:avLst/>
          </a:prstGeom>
          <a:solidFill>
            <a:srgbClr val="FFFF6C"/>
          </a:solidFill>
        </p:spPr>
        <p:txBody>
          <a:bodyPr vert="horz" wrap="square" lIns="0" tIns="3048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240"/>
              </a:spcBef>
            </a:pPr>
            <a:r>
              <a:rPr sz="1800" b="1" spc="-10" dirty="0">
                <a:latin typeface="Arial"/>
                <a:cs typeface="Arial"/>
              </a:rPr>
              <a:t>7C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0768" y="5886450"/>
            <a:ext cx="981710" cy="0"/>
          </a:xfrm>
          <a:custGeom>
            <a:avLst/>
            <a:gdLst/>
            <a:ahLst/>
            <a:cxnLst/>
            <a:rect l="l" t="t" r="r" b="b"/>
            <a:pathLst>
              <a:path w="981710">
                <a:moveTo>
                  <a:pt x="0" y="0"/>
                </a:moveTo>
                <a:lnTo>
                  <a:pt x="98145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0032" y="5873496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5" h="367664">
                <a:moveTo>
                  <a:pt x="25908" y="367284"/>
                </a:moveTo>
                <a:lnTo>
                  <a:pt x="25908" y="13716"/>
                </a:lnTo>
                <a:lnTo>
                  <a:pt x="0" y="13716"/>
                </a:lnTo>
                <a:lnTo>
                  <a:pt x="0" y="367284"/>
                </a:lnTo>
                <a:lnTo>
                  <a:pt x="25908" y="367284"/>
                </a:lnTo>
                <a:close/>
              </a:path>
              <a:path w="26035" h="367664">
                <a:moveTo>
                  <a:pt x="25908" y="13716"/>
                </a:moveTo>
                <a:lnTo>
                  <a:pt x="25908" y="6096"/>
                </a:lnTo>
                <a:lnTo>
                  <a:pt x="19812" y="0"/>
                </a:lnTo>
                <a:lnTo>
                  <a:pt x="12192" y="0"/>
                </a:lnTo>
                <a:lnTo>
                  <a:pt x="12192" y="13716"/>
                </a:lnTo>
                <a:lnTo>
                  <a:pt x="25908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2960" y="6241542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9244" y="5887212"/>
            <a:ext cx="27940" cy="367665"/>
          </a:xfrm>
          <a:custGeom>
            <a:avLst/>
            <a:gdLst/>
            <a:ahLst/>
            <a:cxnLst/>
            <a:rect l="l" t="t" r="r" b="b"/>
            <a:pathLst>
              <a:path w="27940" h="367664">
                <a:moveTo>
                  <a:pt x="27432" y="0"/>
                </a:moveTo>
                <a:lnTo>
                  <a:pt x="1524" y="0"/>
                </a:lnTo>
                <a:lnTo>
                  <a:pt x="0" y="353568"/>
                </a:lnTo>
                <a:lnTo>
                  <a:pt x="25908" y="353568"/>
                </a:lnTo>
                <a:lnTo>
                  <a:pt x="27432" y="0"/>
                </a:lnTo>
                <a:close/>
              </a:path>
              <a:path w="27940" h="367664">
                <a:moveTo>
                  <a:pt x="13716" y="367284"/>
                </a:moveTo>
                <a:lnTo>
                  <a:pt x="13716" y="353568"/>
                </a:lnTo>
                <a:lnTo>
                  <a:pt x="0" y="353568"/>
                </a:lnTo>
                <a:lnTo>
                  <a:pt x="0" y="361188"/>
                </a:lnTo>
                <a:lnTo>
                  <a:pt x="6096" y="367284"/>
                </a:lnTo>
                <a:lnTo>
                  <a:pt x="13716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960" y="5878830"/>
            <a:ext cx="969644" cy="349885"/>
          </a:xfrm>
          <a:prstGeom prst="rect">
            <a:avLst/>
          </a:prstGeom>
          <a:solidFill>
            <a:srgbClr val="FFFF6C"/>
          </a:solidFill>
        </p:spPr>
        <p:txBody>
          <a:bodyPr vert="horz" wrap="square" lIns="0" tIns="50800" rIns="0" bIns="0" rtlCol="0">
            <a:spAutoFit/>
          </a:bodyPr>
          <a:lstStyle/>
          <a:p>
            <a:pPr marR="17145" algn="ctr">
              <a:lnSpc>
                <a:spcPct val="100000"/>
              </a:lnSpc>
              <a:spcBef>
                <a:spcPts val="400"/>
              </a:spcBef>
            </a:pPr>
            <a:r>
              <a:rPr sz="1800" b="1" spc="-5" dirty="0">
                <a:latin typeface="Arial"/>
                <a:cs typeface="Arial"/>
              </a:rPr>
              <a:t>7B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22347" y="3863339"/>
            <a:ext cx="2705100" cy="24828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265"/>
              </a:spcBef>
            </a:pPr>
            <a:r>
              <a:rPr sz="1900" b="1" spc="-5" dirty="0">
                <a:latin typeface="Arial"/>
                <a:cs typeface="Arial"/>
              </a:rPr>
              <a:t>select seat</a:t>
            </a:r>
            <a:endParaRPr sz="1900">
              <a:latin typeface="Arial"/>
              <a:cs typeface="Arial"/>
            </a:endParaRPr>
          </a:p>
          <a:p>
            <a:pPr marL="229870" marR="90170">
              <a:lnSpc>
                <a:spcPts val="2350"/>
              </a:lnSpc>
              <a:spcBef>
                <a:spcPts val="80"/>
              </a:spcBef>
              <a:tabLst>
                <a:tab pos="898525" algn="l"/>
              </a:tabLst>
            </a:pPr>
            <a:r>
              <a:rPr sz="1900" b="1" spc="-5" dirty="0">
                <a:latin typeface="Arial"/>
                <a:cs typeface="Arial"/>
              </a:rPr>
              <a:t>from	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name is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NULL</a:t>
            </a:r>
            <a:endParaRPr sz="1900">
              <a:latin typeface="Arial"/>
              <a:cs typeface="Arial"/>
            </a:endParaRPr>
          </a:p>
          <a:p>
            <a:pPr marL="261620">
              <a:lnSpc>
                <a:spcPct val="100000"/>
              </a:lnSpc>
              <a:spcBef>
                <a:spcPts val="1075"/>
              </a:spcBef>
            </a:pPr>
            <a:r>
              <a:rPr sz="1900" b="1" spc="-5" dirty="0">
                <a:latin typeface="Arial"/>
                <a:cs typeface="Arial"/>
              </a:rPr>
              <a:t>...</a:t>
            </a:r>
            <a:endParaRPr sz="1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75"/>
              </a:spcBef>
            </a:pPr>
            <a:r>
              <a:rPr sz="1900" b="1" spc="-5" dirty="0">
                <a:latin typeface="Arial"/>
                <a:cs typeface="Arial"/>
              </a:rPr>
              <a:t>select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seat</a:t>
            </a:r>
            <a:endParaRPr sz="1900">
              <a:latin typeface="Arial"/>
              <a:cs typeface="Arial"/>
            </a:endParaRPr>
          </a:p>
          <a:p>
            <a:pPr marL="194945" marR="125095">
              <a:lnSpc>
                <a:spcPts val="2350"/>
              </a:lnSpc>
              <a:spcBef>
                <a:spcPts val="80"/>
              </a:spcBef>
              <a:tabLst>
                <a:tab pos="863600" algn="l"/>
              </a:tabLst>
            </a:pPr>
            <a:r>
              <a:rPr sz="1900" b="1" spc="-5" dirty="0">
                <a:latin typeface="Arial"/>
                <a:cs typeface="Arial"/>
              </a:rPr>
              <a:t>from	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name is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NULL</a:t>
            </a:r>
            <a:endParaRPr sz="1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19912" y="4242054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89176" y="4229100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5" h="367664">
                <a:moveTo>
                  <a:pt x="25908" y="367284"/>
                </a:moveTo>
                <a:lnTo>
                  <a:pt x="25908" y="12192"/>
                </a:lnTo>
                <a:lnTo>
                  <a:pt x="0" y="12192"/>
                </a:lnTo>
                <a:lnTo>
                  <a:pt x="0" y="367284"/>
                </a:lnTo>
                <a:lnTo>
                  <a:pt x="25908" y="367284"/>
                </a:lnTo>
                <a:close/>
              </a:path>
              <a:path w="26035" h="367664">
                <a:moveTo>
                  <a:pt x="25908" y="12192"/>
                </a:moveTo>
                <a:lnTo>
                  <a:pt x="25908" y="4572"/>
                </a:lnTo>
                <a:lnTo>
                  <a:pt x="19812" y="0"/>
                </a:lnTo>
                <a:lnTo>
                  <a:pt x="13716" y="0"/>
                </a:lnTo>
                <a:lnTo>
                  <a:pt x="13716" y="12192"/>
                </a:lnTo>
                <a:lnTo>
                  <a:pt x="2590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2104" y="4595622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9912" y="4241292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4" h="367664">
                <a:moveTo>
                  <a:pt x="25908" y="355092"/>
                </a:moveTo>
                <a:lnTo>
                  <a:pt x="25908" y="0"/>
                </a:lnTo>
                <a:lnTo>
                  <a:pt x="0" y="0"/>
                </a:lnTo>
                <a:lnTo>
                  <a:pt x="0" y="355092"/>
                </a:lnTo>
                <a:lnTo>
                  <a:pt x="25908" y="355092"/>
                </a:lnTo>
                <a:close/>
              </a:path>
              <a:path w="26034" h="367664">
                <a:moveTo>
                  <a:pt x="12192" y="367284"/>
                </a:moveTo>
                <a:lnTo>
                  <a:pt x="12192" y="355092"/>
                </a:lnTo>
                <a:lnTo>
                  <a:pt x="0" y="355092"/>
                </a:lnTo>
                <a:lnTo>
                  <a:pt x="0" y="361188"/>
                </a:lnTo>
                <a:lnTo>
                  <a:pt x="6096" y="367284"/>
                </a:lnTo>
                <a:lnTo>
                  <a:pt x="12192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32104" y="4255008"/>
            <a:ext cx="970915" cy="327660"/>
          </a:xfrm>
          <a:prstGeom prst="rect">
            <a:avLst/>
          </a:prstGeom>
          <a:solidFill>
            <a:srgbClr val="FFFF6C"/>
          </a:solidFill>
        </p:spPr>
        <p:txBody>
          <a:bodyPr vert="horz" wrap="square" lIns="0" tIns="3048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Arial"/>
                <a:cs typeface="Arial"/>
              </a:rPr>
              <a:t>7B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41</a:t>
            </a:fld>
            <a:endParaRPr spc="-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807" y="688339"/>
            <a:ext cx="21062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Phantom</a:t>
            </a:r>
            <a:r>
              <a:rPr spc="-65" dirty="0"/>
              <a:t> </a:t>
            </a:r>
            <a:r>
              <a:rPr dirty="0"/>
              <a:t>read</a:t>
            </a:r>
          </a:p>
        </p:txBody>
      </p:sp>
      <p:sp>
        <p:nvSpPr>
          <p:cNvPr id="3" name="object 3"/>
          <p:cNvSpPr/>
          <p:nvPr/>
        </p:nvSpPr>
        <p:spPr>
          <a:xfrm>
            <a:off x="4108702" y="2384604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8702" y="2777796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19755" y="1668779"/>
          <a:ext cx="3688079" cy="15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1228090"/>
                <a:gridCol w="1228089"/>
              </a:tblGrid>
              <a:tr h="3943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634486" y="1285747"/>
            <a:ext cx="1454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5659" y="4012182"/>
            <a:ext cx="2536825" cy="910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select seat</a:t>
            </a:r>
            <a:endParaRPr sz="1900">
              <a:latin typeface="Arial"/>
              <a:cs typeface="Arial"/>
            </a:endParaRPr>
          </a:p>
          <a:p>
            <a:pPr marL="146685" marR="5080">
              <a:lnSpc>
                <a:spcPts val="2350"/>
              </a:lnSpc>
              <a:spcBef>
                <a:spcPts val="80"/>
              </a:spcBef>
              <a:tabLst>
                <a:tab pos="815340" algn="l"/>
              </a:tabLst>
            </a:pPr>
            <a:r>
              <a:rPr sz="1900" b="1" spc="-5" dirty="0">
                <a:latin typeface="Arial"/>
                <a:cs typeface="Arial"/>
              </a:rPr>
              <a:t>from	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name is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NULL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22347" y="3863339"/>
            <a:ext cx="2705100" cy="2482850"/>
          </a:xfrm>
          <a:custGeom>
            <a:avLst/>
            <a:gdLst/>
            <a:ahLst/>
            <a:cxnLst/>
            <a:rect l="l" t="t" r="r" b="b"/>
            <a:pathLst>
              <a:path w="2705100" h="2482850">
                <a:moveTo>
                  <a:pt x="0" y="0"/>
                </a:moveTo>
                <a:lnTo>
                  <a:pt x="0" y="2482595"/>
                </a:lnTo>
                <a:lnTo>
                  <a:pt x="2705099" y="2482595"/>
                </a:lnTo>
                <a:lnTo>
                  <a:pt x="270509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5691" y="3863339"/>
            <a:ext cx="2809240" cy="2494915"/>
          </a:xfrm>
          <a:custGeom>
            <a:avLst/>
            <a:gdLst/>
            <a:ahLst/>
            <a:cxnLst/>
            <a:rect l="l" t="t" r="r" b="b"/>
            <a:pathLst>
              <a:path w="2809240" h="2494915">
                <a:moveTo>
                  <a:pt x="0" y="0"/>
                </a:moveTo>
                <a:lnTo>
                  <a:pt x="0" y="2494787"/>
                </a:lnTo>
                <a:lnTo>
                  <a:pt x="2808731" y="2494787"/>
                </a:lnTo>
                <a:lnTo>
                  <a:pt x="2808731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11171" y="3556506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9081" y="3529074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55691" y="3863339"/>
            <a:ext cx="2809240" cy="114490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468630" marR="311785" indent="-268605" algn="just">
              <a:lnSpc>
                <a:spcPct val="102899"/>
              </a:lnSpc>
              <a:spcBef>
                <a:spcPts val="910"/>
              </a:spcBef>
            </a:pPr>
            <a:r>
              <a:rPr sz="1900" b="1" spc="-5" dirty="0">
                <a:latin typeface="Arial"/>
                <a:cs typeface="Arial"/>
              </a:rPr>
              <a:t>update </a:t>
            </a:r>
            <a:r>
              <a:rPr sz="1900" b="1" spc="-10" dirty="0">
                <a:latin typeface="Arial"/>
                <a:cs typeface="Arial"/>
              </a:rPr>
              <a:t>reservations  </a:t>
            </a:r>
            <a:r>
              <a:rPr sz="1900" b="1" spc="-5" dirty="0">
                <a:latin typeface="Arial"/>
                <a:cs typeface="Arial"/>
              </a:rPr>
              <a:t>set name </a:t>
            </a:r>
            <a:r>
              <a:rPr sz="1900" b="1" dirty="0">
                <a:latin typeface="Arial"/>
                <a:cs typeface="Arial"/>
              </a:rPr>
              <a:t>= </a:t>
            </a:r>
            <a:r>
              <a:rPr sz="1900" b="1" spc="-5" dirty="0">
                <a:latin typeface="Arial"/>
                <a:cs typeface="Arial"/>
              </a:rPr>
              <a:t>NULL  </a:t>
            </a: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seat </a:t>
            </a:r>
            <a:r>
              <a:rPr sz="1900" b="1" dirty="0">
                <a:latin typeface="Arial"/>
                <a:cs typeface="Arial"/>
              </a:rPr>
              <a:t>=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9244" y="5490210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80032" y="5477255"/>
            <a:ext cx="24765" cy="367665"/>
          </a:xfrm>
          <a:custGeom>
            <a:avLst/>
            <a:gdLst/>
            <a:ahLst/>
            <a:cxnLst/>
            <a:rect l="l" t="t" r="r" b="b"/>
            <a:pathLst>
              <a:path w="24764" h="367664">
                <a:moveTo>
                  <a:pt x="24384" y="367284"/>
                </a:moveTo>
                <a:lnTo>
                  <a:pt x="24384" y="13716"/>
                </a:lnTo>
                <a:lnTo>
                  <a:pt x="0" y="13716"/>
                </a:lnTo>
                <a:lnTo>
                  <a:pt x="0" y="367284"/>
                </a:lnTo>
                <a:lnTo>
                  <a:pt x="24384" y="367284"/>
                </a:lnTo>
                <a:close/>
              </a:path>
              <a:path w="24764" h="367664">
                <a:moveTo>
                  <a:pt x="24384" y="13716"/>
                </a:moveTo>
                <a:lnTo>
                  <a:pt x="24384" y="6096"/>
                </a:lnTo>
                <a:lnTo>
                  <a:pt x="19812" y="0"/>
                </a:lnTo>
                <a:lnTo>
                  <a:pt x="12192" y="0"/>
                </a:lnTo>
                <a:lnTo>
                  <a:pt x="12192" y="13716"/>
                </a:lnTo>
                <a:lnTo>
                  <a:pt x="24384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2960" y="5845302"/>
            <a:ext cx="981710" cy="0"/>
          </a:xfrm>
          <a:custGeom>
            <a:avLst/>
            <a:gdLst/>
            <a:ahLst/>
            <a:cxnLst/>
            <a:rect l="l" t="t" r="r" b="b"/>
            <a:pathLst>
              <a:path w="981710">
                <a:moveTo>
                  <a:pt x="0" y="0"/>
                </a:moveTo>
                <a:lnTo>
                  <a:pt x="98145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9244" y="5490972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4" h="367664">
                <a:moveTo>
                  <a:pt x="25908" y="353568"/>
                </a:moveTo>
                <a:lnTo>
                  <a:pt x="25908" y="0"/>
                </a:lnTo>
                <a:lnTo>
                  <a:pt x="0" y="0"/>
                </a:lnTo>
                <a:lnTo>
                  <a:pt x="0" y="353568"/>
                </a:lnTo>
                <a:lnTo>
                  <a:pt x="25908" y="353568"/>
                </a:lnTo>
                <a:close/>
              </a:path>
              <a:path w="26034" h="367664">
                <a:moveTo>
                  <a:pt x="13716" y="367284"/>
                </a:moveTo>
                <a:lnTo>
                  <a:pt x="13716" y="353568"/>
                </a:lnTo>
                <a:lnTo>
                  <a:pt x="0" y="353568"/>
                </a:lnTo>
                <a:lnTo>
                  <a:pt x="0" y="361188"/>
                </a:lnTo>
                <a:lnTo>
                  <a:pt x="6096" y="367284"/>
                </a:lnTo>
                <a:lnTo>
                  <a:pt x="13716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2960" y="5503164"/>
            <a:ext cx="969644" cy="349885"/>
          </a:xfrm>
          <a:prstGeom prst="rect">
            <a:avLst/>
          </a:prstGeom>
          <a:solidFill>
            <a:srgbClr val="FFFF6C"/>
          </a:solidFill>
        </p:spPr>
        <p:txBody>
          <a:bodyPr vert="horz" wrap="square" lIns="0" tIns="3048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240"/>
              </a:spcBef>
            </a:pPr>
            <a:r>
              <a:rPr sz="1800" b="1" spc="-10" dirty="0">
                <a:latin typeface="Arial"/>
                <a:cs typeface="Arial"/>
              </a:rPr>
              <a:t>7C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10768" y="5886450"/>
            <a:ext cx="981710" cy="0"/>
          </a:xfrm>
          <a:custGeom>
            <a:avLst/>
            <a:gdLst/>
            <a:ahLst/>
            <a:cxnLst/>
            <a:rect l="l" t="t" r="r" b="b"/>
            <a:pathLst>
              <a:path w="981710">
                <a:moveTo>
                  <a:pt x="0" y="0"/>
                </a:moveTo>
                <a:lnTo>
                  <a:pt x="98145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80032" y="5873496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5" h="367664">
                <a:moveTo>
                  <a:pt x="25908" y="367284"/>
                </a:moveTo>
                <a:lnTo>
                  <a:pt x="25908" y="13716"/>
                </a:lnTo>
                <a:lnTo>
                  <a:pt x="0" y="13716"/>
                </a:lnTo>
                <a:lnTo>
                  <a:pt x="0" y="367284"/>
                </a:lnTo>
                <a:lnTo>
                  <a:pt x="25908" y="367284"/>
                </a:lnTo>
                <a:close/>
              </a:path>
              <a:path w="26035" h="367664">
                <a:moveTo>
                  <a:pt x="25908" y="13716"/>
                </a:moveTo>
                <a:lnTo>
                  <a:pt x="25908" y="6096"/>
                </a:lnTo>
                <a:lnTo>
                  <a:pt x="19812" y="0"/>
                </a:lnTo>
                <a:lnTo>
                  <a:pt x="12192" y="0"/>
                </a:lnTo>
                <a:lnTo>
                  <a:pt x="12192" y="13716"/>
                </a:lnTo>
                <a:lnTo>
                  <a:pt x="25908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2960" y="6241542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9244" y="5887212"/>
            <a:ext cx="27940" cy="367665"/>
          </a:xfrm>
          <a:custGeom>
            <a:avLst/>
            <a:gdLst/>
            <a:ahLst/>
            <a:cxnLst/>
            <a:rect l="l" t="t" r="r" b="b"/>
            <a:pathLst>
              <a:path w="27940" h="367664">
                <a:moveTo>
                  <a:pt x="27432" y="0"/>
                </a:moveTo>
                <a:lnTo>
                  <a:pt x="1524" y="0"/>
                </a:lnTo>
                <a:lnTo>
                  <a:pt x="0" y="353568"/>
                </a:lnTo>
                <a:lnTo>
                  <a:pt x="25908" y="353568"/>
                </a:lnTo>
                <a:lnTo>
                  <a:pt x="27432" y="0"/>
                </a:lnTo>
                <a:close/>
              </a:path>
              <a:path w="27940" h="367664">
                <a:moveTo>
                  <a:pt x="13716" y="367284"/>
                </a:moveTo>
                <a:lnTo>
                  <a:pt x="13716" y="353568"/>
                </a:lnTo>
                <a:lnTo>
                  <a:pt x="0" y="353568"/>
                </a:lnTo>
                <a:lnTo>
                  <a:pt x="0" y="361188"/>
                </a:lnTo>
                <a:lnTo>
                  <a:pt x="6096" y="367284"/>
                </a:lnTo>
                <a:lnTo>
                  <a:pt x="13716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22960" y="5878830"/>
            <a:ext cx="969644" cy="349885"/>
          </a:xfrm>
          <a:prstGeom prst="rect">
            <a:avLst/>
          </a:prstGeom>
          <a:solidFill>
            <a:srgbClr val="FFFF6C"/>
          </a:solidFill>
        </p:spPr>
        <p:txBody>
          <a:bodyPr vert="horz" wrap="square" lIns="0" tIns="50800" rIns="0" bIns="0" rtlCol="0">
            <a:spAutoFit/>
          </a:bodyPr>
          <a:lstStyle/>
          <a:p>
            <a:pPr marR="17145" algn="ctr">
              <a:lnSpc>
                <a:spcPct val="100000"/>
              </a:lnSpc>
              <a:spcBef>
                <a:spcPts val="400"/>
              </a:spcBef>
            </a:pPr>
            <a:r>
              <a:rPr sz="1800" b="1" spc="-5" dirty="0">
                <a:latin typeface="Arial"/>
                <a:cs typeface="Arial"/>
              </a:rPr>
              <a:t>7B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70598" y="5045454"/>
            <a:ext cx="2256790" cy="910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...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900" b="1" spc="-5" dirty="0">
                <a:latin typeface="Arial"/>
                <a:cs typeface="Arial"/>
              </a:rPr>
              <a:t>select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seat</a:t>
            </a:r>
            <a:endParaRPr sz="1900">
              <a:latin typeface="Arial"/>
              <a:cs typeface="Arial"/>
            </a:endParaRPr>
          </a:p>
          <a:p>
            <a:pPr marL="146685">
              <a:lnSpc>
                <a:spcPct val="100000"/>
              </a:lnSpc>
              <a:spcBef>
                <a:spcPts val="60"/>
              </a:spcBef>
              <a:tabLst>
                <a:tab pos="815340" algn="l"/>
              </a:tabLst>
            </a:pPr>
            <a:r>
              <a:rPr sz="1900" b="1" spc="-5" dirty="0">
                <a:latin typeface="Arial"/>
                <a:cs typeface="Arial"/>
              </a:rPr>
              <a:t>from	</a:t>
            </a: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04627" y="5940041"/>
            <a:ext cx="240284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5" dirty="0">
                <a:latin typeface="Arial"/>
                <a:cs typeface="Arial"/>
              </a:rPr>
              <a:t>where </a:t>
            </a:r>
            <a:r>
              <a:rPr sz="1900" b="1" spc="-5" dirty="0">
                <a:latin typeface="Arial"/>
                <a:cs typeface="Arial"/>
              </a:rPr>
              <a:t>name is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NULL</a:t>
            </a:r>
            <a:endParaRPr sz="19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9912" y="4242054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89176" y="4229100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5" h="367664">
                <a:moveTo>
                  <a:pt x="25908" y="367284"/>
                </a:moveTo>
                <a:lnTo>
                  <a:pt x="25908" y="12192"/>
                </a:lnTo>
                <a:lnTo>
                  <a:pt x="0" y="12192"/>
                </a:lnTo>
                <a:lnTo>
                  <a:pt x="0" y="367284"/>
                </a:lnTo>
                <a:lnTo>
                  <a:pt x="25908" y="367284"/>
                </a:lnTo>
                <a:close/>
              </a:path>
              <a:path w="26035" h="367664">
                <a:moveTo>
                  <a:pt x="25908" y="12192"/>
                </a:moveTo>
                <a:lnTo>
                  <a:pt x="25908" y="4572"/>
                </a:lnTo>
                <a:lnTo>
                  <a:pt x="19812" y="0"/>
                </a:lnTo>
                <a:lnTo>
                  <a:pt x="13716" y="0"/>
                </a:lnTo>
                <a:lnTo>
                  <a:pt x="13716" y="12192"/>
                </a:lnTo>
                <a:lnTo>
                  <a:pt x="2590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2104" y="4595622"/>
            <a:ext cx="982980" cy="0"/>
          </a:xfrm>
          <a:custGeom>
            <a:avLst/>
            <a:gdLst/>
            <a:ahLst/>
            <a:cxnLst/>
            <a:rect l="l" t="t" r="r" b="b"/>
            <a:pathLst>
              <a:path w="982980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9912" y="4241292"/>
            <a:ext cx="26034" cy="367665"/>
          </a:xfrm>
          <a:custGeom>
            <a:avLst/>
            <a:gdLst/>
            <a:ahLst/>
            <a:cxnLst/>
            <a:rect l="l" t="t" r="r" b="b"/>
            <a:pathLst>
              <a:path w="26034" h="367664">
                <a:moveTo>
                  <a:pt x="25908" y="355092"/>
                </a:moveTo>
                <a:lnTo>
                  <a:pt x="25908" y="0"/>
                </a:lnTo>
                <a:lnTo>
                  <a:pt x="0" y="0"/>
                </a:lnTo>
                <a:lnTo>
                  <a:pt x="0" y="355092"/>
                </a:lnTo>
                <a:lnTo>
                  <a:pt x="25908" y="355092"/>
                </a:lnTo>
                <a:close/>
              </a:path>
              <a:path w="26034" h="367664">
                <a:moveTo>
                  <a:pt x="12192" y="367284"/>
                </a:moveTo>
                <a:lnTo>
                  <a:pt x="12192" y="355092"/>
                </a:lnTo>
                <a:lnTo>
                  <a:pt x="0" y="355092"/>
                </a:lnTo>
                <a:lnTo>
                  <a:pt x="0" y="361188"/>
                </a:lnTo>
                <a:lnTo>
                  <a:pt x="6096" y="367284"/>
                </a:lnTo>
                <a:lnTo>
                  <a:pt x="12192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32104" y="4255008"/>
            <a:ext cx="970915" cy="327660"/>
          </a:xfrm>
          <a:prstGeom prst="rect">
            <a:avLst/>
          </a:prstGeom>
          <a:solidFill>
            <a:srgbClr val="FFFF6C"/>
          </a:solidFill>
        </p:spPr>
        <p:txBody>
          <a:bodyPr vert="horz" wrap="square" lIns="0" tIns="3048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Arial"/>
                <a:cs typeface="Arial"/>
              </a:rPr>
              <a:t>7B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00016" y="5117592"/>
            <a:ext cx="4011295" cy="1138555"/>
          </a:xfrm>
          <a:custGeom>
            <a:avLst/>
            <a:gdLst/>
            <a:ahLst/>
            <a:cxnLst/>
            <a:rect l="l" t="t" r="r" b="b"/>
            <a:pathLst>
              <a:path w="4011295" h="1138554">
                <a:moveTo>
                  <a:pt x="4011168" y="1138428"/>
                </a:moveTo>
                <a:lnTo>
                  <a:pt x="4011168" y="0"/>
                </a:lnTo>
                <a:lnTo>
                  <a:pt x="0" y="0"/>
                </a:lnTo>
                <a:lnTo>
                  <a:pt x="0" y="1138428"/>
                </a:lnTo>
                <a:lnTo>
                  <a:pt x="4011168" y="113842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00015" y="5117591"/>
            <a:ext cx="4011295" cy="1138555"/>
          </a:xfrm>
          <a:custGeom>
            <a:avLst/>
            <a:gdLst/>
            <a:ahLst/>
            <a:cxnLst/>
            <a:rect l="l" t="t" r="r" b="b"/>
            <a:pathLst>
              <a:path w="4011295" h="1138554">
                <a:moveTo>
                  <a:pt x="2005583" y="1138427"/>
                </a:moveTo>
                <a:lnTo>
                  <a:pt x="0" y="1138427"/>
                </a:lnTo>
                <a:lnTo>
                  <a:pt x="0" y="0"/>
                </a:lnTo>
                <a:lnTo>
                  <a:pt x="4011167" y="0"/>
                </a:lnTo>
                <a:lnTo>
                  <a:pt x="4011167" y="1138427"/>
                </a:lnTo>
                <a:lnTo>
                  <a:pt x="2005583" y="1138427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90288" y="5007864"/>
            <a:ext cx="4011295" cy="1138555"/>
          </a:xfrm>
          <a:custGeom>
            <a:avLst/>
            <a:gdLst/>
            <a:ahLst/>
            <a:cxnLst/>
            <a:rect l="l" t="t" r="r" b="b"/>
            <a:pathLst>
              <a:path w="4011295" h="1138554">
                <a:moveTo>
                  <a:pt x="4011168" y="1138428"/>
                </a:moveTo>
                <a:lnTo>
                  <a:pt x="4011168" y="0"/>
                </a:lnTo>
                <a:lnTo>
                  <a:pt x="0" y="0"/>
                </a:lnTo>
                <a:lnTo>
                  <a:pt x="0" y="1138428"/>
                </a:lnTo>
                <a:lnTo>
                  <a:pt x="4011168" y="1138428"/>
                </a:lnTo>
                <a:close/>
              </a:path>
            </a:pathLst>
          </a:custGeom>
          <a:solidFill>
            <a:srgbClr val="FF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90288" y="5007863"/>
            <a:ext cx="4011295" cy="1138555"/>
          </a:xfrm>
          <a:custGeom>
            <a:avLst/>
            <a:gdLst/>
            <a:ahLst/>
            <a:cxnLst/>
            <a:rect l="l" t="t" r="r" b="b"/>
            <a:pathLst>
              <a:path w="4011295" h="1138554">
                <a:moveTo>
                  <a:pt x="2005583" y="1138427"/>
                </a:moveTo>
                <a:lnTo>
                  <a:pt x="0" y="1138427"/>
                </a:lnTo>
                <a:lnTo>
                  <a:pt x="0" y="0"/>
                </a:lnTo>
                <a:lnTo>
                  <a:pt x="4011167" y="0"/>
                </a:lnTo>
                <a:lnTo>
                  <a:pt x="4011167" y="1138427"/>
                </a:lnTo>
                <a:lnTo>
                  <a:pt x="2005583" y="11384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590285" y="5013449"/>
            <a:ext cx="4011295" cy="11455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R="6350" algn="ctr">
              <a:lnSpc>
                <a:spcPct val="102800"/>
              </a:lnSpc>
              <a:spcBef>
                <a:spcPts val="40"/>
              </a:spcBef>
            </a:pP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same SELECT (read) returns </a:t>
            </a:r>
            <a:r>
              <a:rPr sz="1800" b="1" dirty="0">
                <a:latin typeface="Arial"/>
                <a:cs typeface="Arial"/>
              </a:rPr>
              <a:t>a  </a:t>
            </a:r>
            <a:r>
              <a:rPr sz="1800" b="1" spc="-5" dirty="0">
                <a:latin typeface="Arial"/>
                <a:cs typeface="Arial"/>
              </a:rPr>
              <a:t>different result: More </a:t>
            </a:r>
            <a:r>
              <a:rPr sz="1800" b="1" spc="10" dirty="0">
                <a:latin typeface="Arial"/>
                <a:cs typeface="Arial"/>
              </a:rPr>
              <a:t>rows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(phantom  </a:t>
            </a:r>
            <a:r>
              <a:rPr sz="1800" b="1" spc="5" dirty="0">
                <a:latin typeface="Arial"/>
                <a:cs typeface="Arial"/>
              </a:rPr>
              <a:t>rows, </a:t>
            </a:r>
            <a:r>
              <a:rPr sz="1800" b="1" dirty="0">
                <a:latin typeface="Arial"/>
                <a:cs typeface="Arial"/>
              </a:rPr>
              <a:t>in this </a:t>
            </a:r>
            <a:r>
              <a:rPr sz="1800" b="1" spc="-10" dirty="0">
                <a:latin typeface="Arial"/>
                <a:cs typeface="Arial"/>
              </a:rPr>
              <a:t>case </a:t>
            </a:r>
            <a:r>
              <a:rPr sz="1800" b="1" spc="-5" dirty="0">
                <a:latin typeface="Arial"/>
                <a:cs typeface="Arial"/>
              </a:rPr>
              <a:t>'7C',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shown)</a:t>
            </a:r>
            <a:endParaRPr sz="1800">
              <a:latin typeface="Arial"/>
              <a:cs typeface="Arial"/>
            </a:endParaRPr>
          </a:p>
          <a:p>
            <a:pPr marL="656590">
              <a:lnSpc>
                <a:spcPct val="100000"/>
              </a:lnSpc>
              <a:spcBef>
                <a:spcPts val="60"/>
              </a:spcBef>
            </a:pPr>
            <a:r>
              <a:rPr sz="1800" b="1" dirty="0">
                <a:latin typeface="Arial"/>
                <a:cs typeface="Arial"/>
              </a:rPr>
              <a:t>This is a phantom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908047" y="5433059"/>
            <a:ext cx="2680970" cy="426720"/>
          </a:xfrm>
          <a:custGeom>
            <a:avLst/>
            <a:gdLst/>
            <a:ahLst/>
            <a:cxnLst/>
            <a:rect l="l" t="t" r="r" b="b"/>
            <a:pathLst>
              <a:path w="2680970" h="426720">
                <a:moveTo>
                  <a:pt x="2680715" y="0"/>
                </a:moveTo>
                <a:lnTo>
                  <a:pt x="0" y="4267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80032" y="5801868"/>
            <a:ext cx="167640" cy="106680"/>
          </a:xfrm>
          <a:custGeom>
            <a:avLst/>
            <a:gdLst/>
            <a:ahLst/>
            <a:cxnLst/>
            <a:rect l="l" t="t" r="r" b="b"/>
            <a:pathLst>
              <a:path w="167639" h="106679">
                <a:moveTo>
                  <a:pt x="167640" y="106680"/>
                </a:moveTo>
                <a:lnTo>
                  <a:pt x="150876" y="0"/>
                </a:lnTo>
                <a:lnTo>
                  <a:pt x="0" y="77724"/>
                </a:lnTo>
                <a:lnTo>
                  <a:pt x="167640" y="106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42</a:t>
            </a:fld>
            <a:endParaRPr spc="-5" dirty="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83" y="616711"/>
            <a:ext cx="21977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Isolation</a:t>
            </a:r>
            <a:r>
              <a:rPr spc="-70" dirty="0"/>
              <a:t> </a:t>
            </a:r>
            <a:r>
              <a:rPr dirty="0"/>
              <a:t>levels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43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611" y="1211985"/>
            <a:ext cx="7845425" cy="3332479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latin typeface="Arial"/>
                <a:cs typeface="Arial"/>
              </a:rPr>
              <a:t>“Policies” </a:t>
            </a:r>
            <a:r>
              <a:rPr sz="2200" b="1" spc="-10" dirty="0">
                <a:latin typeface="Arial"/>
                <a:cs typeface="Arial"/>
              </a:rPr>
              <a:t>to </a:t>
            </a:r>
            <a:r>
              <a:rPr sz="2200" b="1" spc="-5" dirty="0">
                <a:latin typeface="Arial"/>
                <a:cs typeface="Arial"/>
              </a:rPr>
              <a:t>control </a:t>
            </a:r>
            <a:r>
              <a:rPr sz="2200" b="1" dirty="0">
                <a:latin typeface="Arial"/>
                <a:cs typeface="Arial"/>
              </a:rPr>
              <a:t>when </a:t>
            </a:r>
            <a:r>
              <a:rPr sz="2200" b="1" spc="-10" dirty="0">
                <a:latin typeface="Arial"/>
                <a:cs typeface="Arial"/>
              </a:rPr>
              <a:t>locks are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taken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latin typeface="Arial"/>
                <a:cs typeface="Arial"/>
              </a:rPr>
              <a:t>DB2 </a:t>
            </a:r>
            <a:r>
              <a:rPr sz="2200" b="1" spc="-5" dirty="0">
                <a:latin typeface="Arial"/>
                <a:cs typeface="Arial"/>
              </a:rPr>
              <a:t>provides different levels of protection to isolate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  <a:p>
            <a:pPr marL="469900" lvl="1" indent="-227329">
              <a:lnSpc>
                <a:spcPct val="100000"/>
              </a:lnSpc>
              <a:spcBef>
                <a:spcPts val="1090"/>
              </a:spcBef>
              <a:buClr>
                <a:srgbClr val="365085"/>
              </a:buClr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Uncommitted Read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(UR)</a:t>
            </a:r>
            <a:endParaRPr sz="2200">
              <a:latin typeface="Arial"/>
              <a:cs typeface="Arial"/>
            </a:endParaRPr>
          </a:p>
          <a:p>
            <a:pPr marL="469900" lvl="1" indent="-227329">
              <a:lnSpc>
                <a:spcPct val="100000"/>
              </a:lnSpc>
              <a:spcBef>
                <a:spcPts val="1095"/>
              </a:spcBef>
              <a:buClr>
                <a:srgbClr val="365085"/>
              </a:buClr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Cursor Stability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(CS)</a:t>
            </a:r>
            <a:endParaRPr sz="2200">
              <a:latin typeface="Arial"/>
              <a:cs typeface="Arial"/>
            </a:endParaRPr>
          </a:p>
          <a:p>
            <a:pPr marL="923925" lvl="2" indent="-228600">
              <a:lnSpc>
                <a:spcPct val="100000"/>
              </a:lnSpc>
              <a:spcBef>
                <a:spcPts val="865"/>
              </a:spcBef>
              <a:buClr>
                <a:srgbClr val="6599FF"/>
              </a:buClr>
              <a:buChar char="•"/>
              <a:tabLst>
                <a:tab pos="923925" algn="l"/>
                <a:tab pos="924560" algn="l"/>
              </a:tabLst>
            </a:pPr>
            <a:r>
              <a:rPr sz="2200" spc="-5" dirty="0">
                <a:latin typeface="Arial"/>
                <a:cs typeface="Arial"/>
              </a:rPr>
              <a:t>Currently committed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(CC)</a:t>
            </a:r>
            <a:endParaRPr sz="2200">
              <a:latin typeface="Arial"/>
              <a:cs typeface="Arial"/>
            </a:endParaRPr>
          </a:p>
          <a:p>
            <a:pPr marL="469900" lvl="1" indent="-227329">
              <a:lnSpc>
                <a:spcPct val="100000"/>
              </a:lnSpc>
              <a:spcBef>
                <a:spcPts val="680"/>
              </a:spcBef>
              <a:buClr>
                <a:srgbClr val="365085"/>
              </a:buClr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Read Stability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(RS)</a:t>
            </a:r>
            <a:endParaRPr sz="2200">
              <a:latin typeface="Arial"/>
              <a:cs typeface="Arial"/>
            </a:endParaRPr>
          </a:p>
          <a:p>
            <a:pPr marL="469900" lvl="1" indent="-227329">
              <a:lnSpc>
                <a:spcPct val="100000"/>
              </a:lnSpc>
              <a:spcBef>
                <a:spcPts val="1095"/>
              </a:spcBef>
              <a:buClr>
                <a:srgbClr val="365085"/>
              </a:buClr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Repeatable Read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(RR)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83" y="616711"/>
            <a:ext cx="38525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Setting the isolation</a:t>
            </a:r>
            <a:r>
              <a:rPr spc="-75" dirty="0"/>
              <a:t> </a:t>
            </a:r>
            <a:r>
              <a:rPr dirty="0"/>
              <a:t>levels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44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0407" y="1127158"/>
            <a:ext cx="7552055" cy="225171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latin typeface="Arial"/>
                <a:cs typeface="Arial"/>
              </a:rPr>
              <a:t>Isolation level can be specified at many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levels</a:t>
            </a:r>
            <a:endParaRPr sz="2200">
              <a:latin typeface="Arial"/>
              <a:cs typeface="Arial"/>
            </a:endParaRPr>
          </a:p>
          <a:p>
            <a:pPr marL="469900" lvl="1" indent="-227329">
              <a:lnSpc>
                <a:spcPct val="100000"/>
              </a:lnSpc>
              <a:spcBef>
                <a:spcPts val="1085"/>
              </a:spcBef>
              <a:buClr>
                <a:srgbClr val="365085"/>
              </a:buClr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Session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(application),</a:t>
            </a:r>
            <a:endParaRPr sz="2000">
              <a:latin typeface="Arial"/>
              <a:cs typeface="Arial"/>
            </a:endParaRPr>
          </a:p>
          <a:p>
            <a:pPr marL="469900" lvl="1" indent="-227329">
              <a:lnSpc>
                <a:spcPct val="100000"/>
              </a:lnSpc>
              <a:spcBef>
                <a:spcPts val="1105"/>
              </a:spcBef>
              <a:buClr>
                <a:srgbClr val="365085"/>
              </a:buClr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Connection,</a:t>
            </a:r>
            <a:endParaRPr sz="2000">
              <a:latin typeface="Arial"/>
              <a:cs typeface="Arial"/>
            </a:endParaRPr>
          </a:p>
          <a:p>
            <a:pPr marL="469900" lvl="1" indent="-227329">
              <a:lnSpc>
                <a:spcPct val="100000"/>
              </a:lnSpc>
              <a:spcBef>
                <a:spcPts val="1090"/>
              </a:spcBef>
              <a:buClr>
                <a:srgbClr val="365085"/>
              </a:buClr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695325" lvl="2" indent="-224154">
              <a:lnSpc>
                <a:spcPct val="100000"/>
              </a:lnSpc>
              <a:spcBef>
                <a:spcPts val="820"/>
              </a:spcBef>
              <a:buClr>
                <a:srgbClr val="7789FB"/>
              </a:buClr>
              <a:buChar char="•"/>
              <a:tabLst>
                <a:tab pos="695325" algn="l"/>
                <a:tab pos="695960" algn="l"/>
              </a:tabLst>
            </a:pPr>
            <a:r>
              <a:rPr sz="200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statement level, </a:t>
            </a:r>
            <a:r>
              <a:rPr sz="2000" dirty="0">
                <a:latin typeface="Arial"/>
                <a:cs typeface="Arial"/>
              </a:rPr>
              <a:t>use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WITH {RR, RS, CS, </a:t>
            </a:r>
            <a:r>
              <a:rPr sz="2000" spc="5" dirty="0">
                <a:latin typeface="Arial"/>
                <a:cs typeface="Arial"/>
              </a:rPr>
              <a:t>UR}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clause: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338" y="4250840"/>
            <a:ext cx="6541770" cy="104394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latin typeface="Arial"/>
                <a:cs typeface="Arial"/>
              </a:rPr>
              <a:t>For embedded SQL, the level is set at bind time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latin typeface="Arial"/>
                <a:cs typeface="Arial"/>
              </a:rPr>
              <a:t>For </a:t>
            </a:r>
            <a:r>
              <a:rPr sz="2200" b="1" spc="-10" dirty="0">
                <a:latin typeface="Arial"/>
                <a:cs typeface="Arial"/>
              </a:rPr>
              <a:t>dynamic </a:t>
            </a:r>
            <a:r>
              <a:rPr sz="2200" b="1" spc="-5" dirty="0">
                <a:latin typeface="Arial"/>
                <a:cs typeface="Arial"/>
              </a:rPr>
              <a:t>SQL, the level is set at run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1744" y="3511295"/>
            <a:ext cx="5080000" cy="579120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155"/>
              </a:spcBef>
            </a:pPr>
            <a:r>
              <a:rPr sz="2000" b="1" dirty="0">
                <a:latin typeface="Arial"/>
                <a:cs typeface="Arial"/>
              </a:rPr>
              <a:t>SELECT COUNT(*) FROM tab1 </a:t>
            </a:r>
            <a:r>
              <a:rPr sz="2000" b="1" dirty="0">
                <a:solidFill>
                  <a:srgbClr val="DA002F"/>
                </a:solidFill>
                <a:latin typeface="Arial"/>
                <a:cs typeface="Arial"/>
              </a:rPr>
              <a:t>WITH</a:t>
            </a:r>
            <a:r>
              <a:rPr sz="2000" b="1" spc="-65" dirty="0">
                <a:solidFill>
                  <a:srgbClr val="DA002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DA002F"/>
                </a:solidFill>
                <a:latin typeface="Arial"/>
                <a:cs typeface="Arial"/>
              </a:rPr>
              <a:t>UR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43" y="152400"/>
            <a:ext cx="1670304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383" y="616711"/>
            <a:ext cx="389127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Comparing isolation</a:t>
            </a:r>
            <a:r>
              <a:rPr spc="-50" dirty="0"/>
              <a:t> </a:t>
            </a:r>
            <a:r>
              <a:rPr dirty="0"/>
              <a:t>levels</a:t>
            </a:r>
          </a:p>
        </p:txBody>
      </p:sp>
      <p:sp>
        <p:nvSpPr>
          <p:cNvPr id="4" name="object 4"/>
          <p:cNvSpPr/>
          <p:nvPr/>
        </p:nvSpPr>
        <p:spPr>
          <a:xfrm>
            <a:off x="1043939" y="1229868"/>
            <a:ext cx="7031735" cy="4937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45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55" y="651763"/>
            <a:ext cx="824610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Cursor stability </a:t>
            </a:r>
            <a:r>
              <a:rPr spc="-5" dirty="0"/>
              <a:t>with </a:t>
            </a:r>
            <a:r>
              <a:rPr dirty="0"/>
              <a:t>currently committed (CC)</a:t>
            </a:r>
            <a:r>
              <a:rPr spc="-50" dirty="0"/>
              <a:t> </a:t>
            </a:r>
            <a:r>
              <a:rPr dirty="0"/>
              <a:t>semantics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0389" y="1313179"/>
            <a:ext cx="8191500" cy="17551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935" algn="l"/>
              </a:tabLst>
            </a:pPr>
            <a:r>
              <a:rPr sz="2200" spc="-5" dirty="0">
                <a:latin typeface="Arial"/>
                <a:cs typeface="Arial"/>
              </a:rPr>
              <a:t>Cursor stability with </a:t>
            </a:r>
            <a:r>
              <a:rPr sz="2200" i="1" spc="-5" dirty="0">
                <a:latin typeface="Arial"/>
                <a:cs typeface="Arial"/>
              </a:rPr>
              <a:t>currently </a:t>
            </a:r>
            <a:r>
              <a:rPr sz="2200" i="1" spc="-10" dirty="0">
                <a:latin typeface="Arial"/>
                <a:cs typeface="Arial"/>
              </a:rPr>
              <a:t>committed </a:t>
            </a:r>
            <a:r>
              <a:rPr sz="2200" spc="-5" dirty="0">
                <a:latin typeface="Arial"/>
                <a:cs typeface="Arial"/>
              </a:rPr>
              <a:t>semantics </a:t>
            </a:r>
            <a:r>
              <a:rPr sz="2200" dirty="0">
                <a:latin typeface="Arial"/>
                <a:cs typeface="Arial"/>
              </a:rPr>
              <a:t>is </a:t>
            </a:r>
            <a:r>
              <a:rPr sz="2200" spc="-5" dirty="0">
                <a:latin typeface="Arial"/>
                <a:cs typeface="Arial"/>
              </a:rPr>
              <a:t>the default  isolation level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2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Use </a:t>
            </a:r>
            <a:r>
              <a:rPr sz="2200" i="1" spc="-10" dirty="0">
                <a:latin typeface="Arial"/>
                <a:cs typeface="Arial"/>
              </a:rPr>
              <a:t>cur_commit </a:t>
            </a:r>
            <a:r>
              <a:rPr sz="2200" spc="-5" dirty="0">
                <a:latin typeface="Arial"/>
                <a:cs typeface="Arial"/>
              </a:rPr>
              <a:t>db cfg parameter to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enable/disable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3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Avoids timeouts and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deadlocks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9407" y="3634230"/>
            <a:ext cx="1310640" cy="6940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41300" marR="5080" indent="-228600">
              <a:lnSpc>
                <a:spcPts val="2630"/>
              </a:lnSpc>
              <a:spcBef>
                <a:spcPts val="190"/>
              </a:spcBef>
            </a:pPr>
            <a:r>
              <a:rPr sz="2200" b="1" spc="-5" dirty="0">
                <a:latin typeface="Arial"/>
                <a:cs typeface="Arial"/>
              </a:rPr>
              <a:t>Cursor  stabilit</a:t>
            </a:r>
            <a:r>
              <a:rPr sz="2200" b="1" dirty="0"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2189" y="3470553"/>
            <a:ext cx="2709545" cy="842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8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Cursor stability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with  </a:t>
            </a:r>
            <a:r>
              <a:rPr sz="2200" b="1" spc="-5" dirty="0">
                <a:latin typeface="Arial"/>
                <a:cs typeface="Arial"/>
              </a:rPr>
              <a:t>currently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committed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5552" y="4305300"/>
            <a:ext cx="8753856" cy="1848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252" y="537057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22860"/>
                </a:moveTo>
                <a:lnTo>
                  <a:pt x="22860" y="0"/>
                </a:lnTo>
                <a:lnTo>
                  <a:pt x="14144" y="1643"/>
                </a:lnTo>
                <a:lnTo>
                  <a:pt x="6858" y="6286"/>
                </a:lnTo>
                <a:lnTo>
                  <a:pt x="1857" y="13501"/>
                </a:lnTo>
                <a:lnTo>
                  <a:pt x="0" y="2286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112" y="5393436"/>
            <a:ext cx="0" cy="388620"/>
          </a:xfrm>
          <a:custGeom>
            <a:avLst/>
            <a:gdLst/>
            <a:ahLst/>
            <a:cxnLst/>
            <a:rect l="l" t="t" r="r" b="b"/>
            <a:pathLst>
              <a:path h="388620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4572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252" y="5782056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22860" y="24384"/>
                </a:moveTo>
                <a:lnTo>
                  <a:pt x="22860" y="0"/>
                </a:lnTo>
                <a:lnTo>
                  <a:pt x="0" y="0"/>
                </a:lnTo>
                <a:lnTo>
                  <a:pt x="1857" y="9596"/>
                </a:lnTo>
                <a:lnTo>
                  <a:pt x="6858" y="17335"/>
                </a:lnTo>
                <a:lnTo>
                  <a:pt x="14144" y="22502"/>
                </a:lnTo>
                <a:lnTo>
                  <a:pt x="22860" y="243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4112" y="5783580"/>
            <a:ext cx="8882380" cy="0"/>
          </a:xfrm>
          <a:custGeom>
            <a:avLst/>
            <a:gdLst/>
            <a:ahLst/>
            <a:cxnLst/>
            <a:rect l="l" t="t" r="r" b="b"/>
            <a:pathLst>
              <a:path w="8882380">
                <a:moveTo>
                  <a:pt x="0" y="0"/>
                </a:moveTo>
                <a:lnTo>
                  <a:pt x="8881872" y="0"/>
                </a:lnTo>
              </a:path>
            </a:pathLst>
          </a:custGeom>
          <a:ln w="4572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15984" y="5782056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22860" y="0"/>
                </a:moveTo>
                <a:lnTo>
                  <a:pt x="0" y="0"/>
                </a:lnTo>
                <a:lnTo>
                  <a:pt x="0" y="24384"/>
                </a:lnTo>
                <a:lnTo>
                  <a:pt x="8715" y="22502"/>
                </a:lnTo>
                <a:lnTo>
                  <a:pt x="16002" y="17335"/>
                </a:lnTo>
                <a:lnTo>
                  <a:pt x="21002" y="9596"/>
                </a:lnTo>
                <a:lnTo>
                  <a:pt x="228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15984" y="5393436"/>
            <a:ext cx="0" cy="388620"/>
          </a:xfrm>
          <a:custGeom>
            <a:avLst/>
            <a:gdLst/>
            <a:ahLst/>
            <a:cxnLst/>
            <a:rect l="l" t="t" r="r" b="b"/>
            <a:pathLst>
              <a:path h="388620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4572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15984" y="537057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60"/>
                </a:moveTo>
                <a:lnTo>
                  <a:pt x="21002" y="13501"/>
                </a:lnTo>
                <a:lnTo>
                  <a:pt x="16002" y="6286"/>
                </a:lnTo>
                <a:lnTo>
                  <a:pt x="8715" y="1643"/>
                </a:lnTo>
                <a:lnTo>
                  <a:pt x="0" y="0"/>
                </a:lnTo>
                <a:lnTo>
                  <a:pt x="0" y="2286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4112" y="5393436"/>
            <a:ext cx="8882380" cy="0"/>
          </a:xfrm>
          <a:custGeom>
            <a:avLst/>
            <a:gdLst/>
            <a:ahLst/>
            <a:cxnLst/>
            <a:rect l="l" t="t" r="r" b="b"/>
            <a:pathLst>
              <a:path w="8882380">
                <a:moveTo>
                  <a:pt x="0" y="0"/>
                </a:moveTo>
                <a:lnTo>
                  <a:pt x="8881872" y="0"/>
                </a:lnTo>
              </a:path>
            </a:pathLst>
          </a:custGeom>
          <a:ln w="4572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46</a:t>
            </a:fld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55" y="651763"/>
            <a:ext cx="824610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Cursor stability </a:t>
            </a:r>
            <a:r>
              <a:rPr spc="-5" dirty="0"/>
              <a:t>with </a:t>
            </a:r>
            <a:r>
              <a:rPr dirty="0"/>
              <a:t>currently committed (CC)</a:t>
            </a:r>
            <a:r>
              <a:rPr spc="-50" dirty="0"/>
              <a:t> </a:t>
            </a:r>
            <a:r>
              <a:rPr dirty="0"/>
              <a:t>semantics</a:t>
            </a:r>
          </a:p>
        </p:txBody>
      </p:sp>
      <p:sp>
        <p:nvSpPr>
          <p:cNvPr id="3" name="object 3"/>
          <p:cNvSpPr/>
          <p:nvPr/>
        </p:nvSpPr>
        <p:spPr>
          <a:xfrm>
            <a:off x="4325110" y="2886000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39083" y="1776983"/>
          <a:ext cx="2682240" cy="15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810"/>
                <a:gridCol w="892810"/>
                <a:gridCol w="891540"/>
              </a:tblGrid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Susan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22783" y="1060521"/>
            <a:ext cx="7327900" cy="1039494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050290">
              <a:lnSpc>
                <a:spcPct val="100000"/>
              </a:lnSpc>
              <a:spcBef>
                <a:spcPts val="390"/>
              </a:spcBef>
            </a:pPr>
            <a:r>
              <a:rPr sz="2200" b="1" spc="-5" dirty="0">
                <a:latin typeface="Arial"/>
                <a:cs typeface="Arial"/>
              </a:rPr>
              <a:t>Cursor stability </a:t>
            </a:r>
            <a:r>
              <a:rPr sz="22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without</a:t>
            </a:r>
            <a:r>
              <a:rPr sz="2200" b="1" i="1" spc="-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currently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committed</a:t>
            </a:r>
            <a:endParaRPr sz="2200">
              <a:latin typeface="Arial"/>
              <a:cs typeface="Arial"/>
            </a:endParaRPr>
          </a:p>
          <a:p>
            <a:pPr marR="403860" algn="ctr">
              <a:lnSpc>
                <a:spcPts val="2220"/>
              </a:lnSpc>
              <a:spcBef>
                <a:spcPts val="254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580"/>
              </a:lnSpc>
              <a:tabLst>
                <a:tab pos="6492240" algn="l"/>
              </a:tabLst>
            </a:pPr>
            <a:r>
              <a:rPr sz="3300" b="1" spc="-7" baseline="1262" dirty="0">
                <a:latin typeface="Arial"/>
                <a:cs typeface="Arial"/>
              </a:rPr>
              <a:t>App </a:t>
            </a:r>
            <a:r>
              <a:rPr sz="3300" b="1" baseline="1262" dirty="0">
                <a:latin typeface="Arial"/>
                <a:cs typeface="Arial"/>
              </a:rPr>
              <a:t>A	</a:t>
            </a: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8223" y="2087879"/>
            <a:ext cx="2094230" cy="1262380"/>
          </a:xfrm>
          <a:custGeom>
            <a:avLst/>
            <a:gdLst/>
            <a:ahLst/>
            <a:cxnLst/>
            <a:rect l="l" t="t" r="r" b="b"/>
            <a:pathLst>
              <a:path w="2094230" h="1262379">
                <a:moveTo>
                  <a:pt x="0" y="0"/>
                </a:moveTo>
                <a:lnTo>
                  <a:pt x="0" y="1261871"/>
                </a:lnTo>
                <a:lnTo>
                  <a:pt x="2093975" y="1261871"/>
                </a:lnTo>
                <a:lnTo>
                  <a:pt x="209397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79919" y="2112263"/>
            <a:ext cx="1927860" cy="1262380"/>
          </a:xfrm>
          <a:custGeom>
            <a:avLst/>
            <a:gdLst/>
            <a:ahLst/>
            <a:cxnLst/>
            <a:rect l="l" t="t" r="r" b="b"/>
            <a:pathLst>
              <a:path w="1927859" h="1262379">
                <a:moveTo>
                  <a:pt x="0" y="0"/>
                </a:moveTo>
                <a:lnTo>
                  <a:pt x="0" y="1261871"/>
                </a:lnTo>
                <a:lnTo>
                  <a:pt x="1927859" y="1261871"/>
                </a:lnTo>
                <a:lnTo>
                  <a:pt x="192785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25110" y="5694731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340608" y="4585715"/>
          <a:ext cx="2682240" cy="15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/>
                <a:gridCol w="892810"/>
                <a:gridCol w="892810"/>
              </a:tblGrid>
              <a:tr h="3930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Susan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22783" y="3790313"/>
            <a:ext cx="8046720" cy="1118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725"/>
              </a:spcBef>
            </a:pPr>
            <a:r>
              <a:rPr sz="2200" b="1" spc="-5" dirty="0">
                <a:latin typeface="Arial"/>
                <a:cs typeface="Arial"/>
              </a:rPr>
              <a:t>Cursor stability </a:t>
            </a:r>
            <a:r>
              <a:rPr sz="22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</a:t>
            </a:r>
            <a:r>
              <a:rPr sz="2200" b="1" i="1" spc="-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currently committed (Default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behavior)</a:t>
            </a:r>
            <a:endParaRPr sz="2200">
              <a:latin typeface="Arial"/>
              <a:cs typeface="Arial"/>
            </a:endParaRPr>
          </a:p>
          <a:p>
            <a:pPr marR="1122680" algn="ctr">
              <a:lnSpc>
                <a:spcPts val="2220"/>
              </a:lnSpc>
              <a:spcBef>
                <a:spcPts val="540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580"/>
              </a:lnSpc>
              <a:tabLst>
                <a:tab pos="6492240" algn="l"/>
              </a:tabLst>
            </a:pPr>
            <a:r>
              <a:rPr sz="3300" b="1" spc="-7" baseline="2525" dirty="0">
                <a:latin typeface="Arial"/>
                <a:cs typeface="Arial"/>
              </a:rPr>
              <a:t>App </a:t>
            </a:r>
            <a:r>
              <a:rPr sz="3300" b="1" baseline="2525" dirty="0">
                <a:latin typeface="Arial"/>
                <a:cs typeface="Arial"/>
              </a:rPr>
              <a:t>A	</a:t>
            </a: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8223" y="4896611"/>
            <a:ext cx="2094230" cy="1262380"/>
          </a:xfrm>
          <a:custGeom>
            <a:avLst/>
            <a:gdLst/>
            <a:ahLst/>
            <a:cxnLst/>
            <a:rect l="l" t="t" r="r" b="b"/>
            <a:pathLst>
              <a:path w="2094230" h="1262379">
                <a:moveTo>
                  <a:pt x="0" y="0"/>
                </a:moveTo>
                <a:lnTo>
                  <a:pt x="0" y="1261871"/>
                </a:lnTo>
                <a:lnTo>
                  <a:pt x="2093975" y="1261871"/>
                </a:lnTo>
                <a:lnTo>
                  <a:pt x="209397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79919" y="4919471"/>
            <a:ext cx="1929764" cy="1262380"/>
          </a:xfrm>
          <a:custGeom>
            <a:avLst/>
            <a:gdLst/>
            <a:ahLst/>
            <a:cxnLst/>
            <a:rect l="l" t="t" r="r" b="b"/>
            <a:pathLst>
              <a:path w="1929765" h="1262379">
                <a:moveTo>
                  <a:pt x="0" y="0"/>
                </a:moveTo>
                <a:lnTo>
                  <a:pt x="0" y="1261871"/>
                </a:lnTo>
                <a:lnTo>
                  <a:pt x="1929383" y="1261871"/>
                </a:lnTo>
                <a:lnTo>
                  <a:pt x="1929383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47</a:t>
            </a:fld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55" y="651763"/>
            <a:ext cx="824610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Cursor stability </a:t>
            </a:r>
            <a:r>
              <a:rPr spc="-5" dirty="0"/>
              <a:t>with </a:t>
            </a:r>
            <a:r>
              <a:rPr dirty="0"/>
              <a:t>currently committed (CC)</a:t>
            </a:r>
            <a:r>
              <a:rPr spc="-50" dirty="0"/>
              <a:t> </a:t>
            </a:r>
            <a:r>
              <a:rPr dirty="0"/>
              <a:t>semantics</a:t>
            </a:r>
          </a:p>
        </p:txBody>
      </p:sp>
      <p:sp>
        <p:nvSpPr>
          <p:cNvPr id="3" name="object 3"/>
          <p:cNvSpPr/>
          <p:nvPr/>
        </p:nvSpPr>
        <p:spPr>
          <a:xfrm>
            <a:off x="4325110" y="2886000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39083" y="1776983"/>
          <a:ext cx="2682240" cy="15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810"/>
                <a:gridCol w="892810"/>
                <a:gridCol w="891540"/>
              </a:tblGrid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Susan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22783" y="1060521"/>
            <a:ext cx="7327900" cy="1039494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050290">
              <a:lnSpc>
                <a:spcPct val="100000"/>
              </a:lnSpc>
              <a:spcBef>
                <a:spcPts val="390"/>
              </a:spcBef>
            </a:pPr>
            <a:r>
              <a:rPr sz="2200" b="1" spc="-5" dirty="0">
                <a:latin typeface="Arial"/>
                <a:cs typeface="Arial"/>
              </a:rPr>
              <a:t>Cursor stability </a:t>
            </a:r>
            <a:r>
              <a:rPr sz="22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without</a:t>
            </a:r>
            <a:r>
              <a:rPr sz="2200" b="1" i="1" spc="-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currently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committed</a:t>
            </a:r>
            <a:endParaRPr sz="2200">
              <a:latin typeface="Arial"/>
              <a:cs typeface="Arial"/>
            </a:endParaRPr>
          </a:p>
          <a:p>
            <a:pPr marR="403860" algn="ctr">
              <a:lnSpc>
                <a:spcPts val="2220"/>
              </a:lnSpc>
              <a:spcBef>
                <a:spcPts val="254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580"/>
              </a:lnSpc>
              <a:tabLst>
                <a:tab pos="6492240" algn="l"/>
              </a:tabLst>
            </a:pPr>
            <a:r>
              <a:rPr sz="3300" b="1" spc="-7" baseline="1262" dirty="0">
                <a:latin typeface="Arial"/>
                <a:cs typeface="Arial"/>
              </a:rPr>
              <a:t>App </a:t>
            </a:r>
            <a:r>
              <a:rPr sz="3300" b="1" baseline="1262" dirty="0">
                <a:latin typeface="Arial"/>
                <a:cs typeface="Arial"/>
              </a:rPr>
              <a:t>A	</a:t>
            </a: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79919" y="2112263"/>
            <a:ext cx="1927860" cy="1262380"/>
          </a:xfrm>
          <a:custGeom>
            <a:avLst/>
            <a:gdLst/>
            <a:ahLst/>
            <a:cxnLst/>
            <a:rect l="l" t="t" r="r" b="b"/>
            <a:pathLst>
              <a:path w="1927859" h="1262379">
                <a:moveTo>
                  <a:pt x="0" y="0"/>
                </a:moveTo>
                <a:lnTo>
                  <a:pt x="0" y="1261871"/>
                </a:lnTo>
                <a:lnTo>
                  <a:pt x="1927859" y="1261871"/>
                </a:lnTo>
                <a:lnTo>
                  <a:pt x="192785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5110" y="5694731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40608" y="4585715"/>
          <a:ext cx="2682240" cy="15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/>
                <a:gridCol w="892810"/>
                <a:gridCol w="892810"/>
              </a:tblGrid>
              <a:tr h="3930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Susan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22783" y="3790313"/>
            <a:ext cx="8046720" cy="1118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725"/>
              </a:spcBef>
            </a:pPr>
            <a:r>
              <a:rPr sz="2200" b="1" spc="-5" dirty="0">
                <a:latin typeface="Arial"/>
                <a:cs typeface="Arial"/>
              </a:rPr>
              <a:t>Cursor stability </a:t>
            </a:r>
            <a:r>
              <a:rPr sz="22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</a:t>
            </a:r>
            <a:r>
              <a:rPr sz="2200" b="1" i="1" spc="-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currently committed (Default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behavior)</a:t>
            </a:r>
            <a:endParaRPr sz="2200">
              <a:latin typeface="Arial"/>
              <a:cs typeface="Arial"/>
            </a:endParaRPr>
          </a:p>
          <a:p>
            <a:pPr marR="1122680" algn="ctr">
              <a:lnSpc>
                <a:spcPts val="2220"/>
              </a:lnSpc>
              <a:spcBef>
                <a:spcPts val="540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580"/>
              </a:lnSpc>
              <a:tabLst>
                <a:tab pos="6492240" algn="l"/>
              </a:tabLst>
            </a:pPr>
            <a:r>
              <a:rPr sz="3300" b="1" spc="-7" baseline="2525" dirty="0">
                <a:latin typeface="Arial"/>
                <a:cs typeface="Arial"/>
              </a:rPr>
              <a:t>App </a:t>
            </a:r>
            <a:r>
              <a:rPr sz="3300" b="1" baseline="2525" dirty="0">
                <a:latin typeface="Arial"/>
                <a:cs typeface="Arial"/>
              </a:rPr>
              <a:t>A	</a:t>
            </a: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8223" y="4896611"/>
            <a:ext cx="2094230" cy="1262380"/>
          </a:xfrm>
          <a:custGeom>
            <a:avLst/>
            <a:gdLst/>
            <a:ahLst/>
            <a:cxnLst/>
            <a:rect l="l" t="t" r="r" b="b"/>
            <a:pathLst>
              <a:path w="2094230" h="1262379">
                <a:moveTo>
                  <a:pt x="0" y="0"/>
                </a:moveTo>
                <a:lnTo>
                  <a:pt x="0" y="1261871"/>
                </a:lnTo>
                <a:lnTo>
                  <a:pt x="2093975" y="1261871"/>
                </a:lnTo>
                <a:lnTo>
                  <a:pt x="209397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79919" y="4919471"/>
            <a:ext cx="1929764" cy="1262380"/>
          </a:xfrm>
          <a:custGeom>
            <a:avLst/>
            <a:gdLst/>
            <a:ahLst/>
            <a:cxnLst/>
            <a:rect l="l" t="t" r="r" b="b"/>
            <a:pathLst>
              <a:path w="1929765" h="1262379">
                <a:moveTo>
                  <a:pt x="0" y="0"/>
                </a:moveTo>
                <a:lnTo>
                  <a:pt x="0" y="1261871"/>
                </a:lnTo>
                <a:lnTo>
                  <a:pt x="1929383" y="1261871"/>
                </a:lnTo>
                <a:lnTo>
                  <a:pt x="1929383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6936" y="2289048"/>
            <a:ext cx="161925" cy="108585"/>
          </a:xfrm>
          <a:custGeom>
            <a:avLst/>
            <a:gdLst/>
            <a:ahLst/>
            <a:cxnLst/>
            <a:rect l="l" t="t" r="r" b="b"/>
            <a:pathLst>
              <a:path w="161925" h="108585">
                <a:moveTo>
                  <a:pt x="161544" y="54864"/>
                </a:moveTo>
                <a:lnTo>
                  <a:pt x="0" y="0"/>
                </a:lnTo>
                <a:lnTo>
                  <a:pt x="0" y="108204"/>
                </a:lnTo>
                <a:lnTo>
                  <a:pt x="161544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84551" y="2024887"/>
            <a:ext cx="9150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7380" algn="l"/>
              </a:tabLst>
            </a:pPr>
            <a:r>
              <a:rPr sz="1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900" spc="155" dirty="0">
                <a:latin typeface="Arial"/>
                <a:cs typeface="Arial"/>
              </a:rPr>
              <a:t> </a:t>
            </a:r>
            <a:r>
              <a:rPr sz="3300" b="1" baseline="-35353" dirty="0">
                <a:latin typeface="Arial"/>
                <a:cs typeface="Arial"/>
              </a:rPr>
              <a:t>X</a:t>
            </a:r>
            <a:endParaRPr sz="3300" baseline="-35353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48</a:t>
            </a:fld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68223" y="2087879"/>
            <a:ext cx="2094230" cy="12623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2180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  <a:spcBef>
                <a:spcPts val="70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79705" marR="25400">
              <a:lnSpc>
                <a:spcPts val="2350"/>
              </a:lnSpc>
              <a:spcBef>
                <a:spcPts val="80"/>
              </a:spcBef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'John'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55" y="651763"/>
            <a:ext cx="824610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Cursor stability </a:t>
            </a:r>
            <a:r>
              <a:rPr spc="-5" dirty="0"/>
              <a:t>with </a:t>
            </a:r>
            <a:r>
              <a:rPr dirty="0"/>
              <a:t>currently committed (CC)</a:t>
            </a:r>
            <a:r>
              <a:rPr spc="-50" dirty="0"/>
              <a:t> </a:t>
            </a:r>
            <a:r>
              <a:rPr dirty="0"/>
              <a:t>semantics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7678" y="2223239"/>
            <a:ext cx="764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usa</a:t>
            </a:r>
            <a:r>
              <a:rPr sz="2000" b="1" spc="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25110" y="2886000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2783" y="1060521"/>
            <a:ext cx="7327900" cy="1039494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050290">
              <a:lnSpc>
                <a:spcPct val="100000"/>
              </a:lnSpc>
              <a:spcBef>
                <a:spcPts val="390"/>
              </a:spcBef>
            </a:pPr>
            <a:r>
              <a:rPr sz="2200" b="1" spc="-5" dirty="0">
                <a:latin typeface="Arial"/>
                <a:cs typeface="Arial"/>
              </a:rPr>
              <a:t>Cursor stability </a:t>
            </a:r>
            <a:r>
              <a:rPr sz="22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without</a:t>
            </a:r>
            <a:r>
              <a:rPr sz="2200" b="1" i="1" spc="-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currently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committed</a:t>
            </a:r>
            <a:endParaRPr sz="2200">
              <a:latin typeface="Arial"/>
              <a:cs typeface="Arial"/>
            </a:endParaRPr>
          </a:p>
          <a:p>
            <a:pPr marR="403860" algn="ctr">
              <a:lnSpc>
                <a:spcPts val="2220"/>
              </a:lnSpc>
              <a:spcBef>
                <a:spcPts val="254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580"/>
              </a:lnSpc>
              <a:tabLst>
                <a:tab pos="6492240" algn="l"/>
              </a:tabLst>
            </a:pPr>
            <a:r>
              <a:rPr sz="3300" b="1" spc="-7" baseline="1262" dirty="0">
                <a:latin typeface="Arial"/>
                <a:cs typeface="Arial"/>
              </a:rPr>
              <a:t>App </a:t>
            </a:r>
            <a:r>
              <a:rPr sz="3300" b="1" baseline="1262" dirty="0">
                <a:latin typeface="Arial"/>
                <a:cs typeface="Arial"/>
              </a:rPr>
              <a:t>A	</a:t>
            </a: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79919" y="2112263"/>
            <a:ext cx="1927860" cy="1262380"/>
          </a:xfrm>
          <a:custGeom>
            <a:avLst/>
            <a:gdLst/>
            <a:ahLst/>
            <a:cxnLst/>
            <a:rect l="l" t="t" r="r" b="b"/>
            <a:pathLst>
              <a:path w="1927859" h="1262379">
                <a:moveTo>
                  <a:pt x="0" y="0"/>
                </a:moveTo>
                <a:lnTo>
                  <a:pt x="0" y="1261871"/>
                </a:lnTo>
                <a:lnTo>
                  <a:pt x="1927859" y="1261871"/>
                </a:lnTo>
                <a:lnTo>
                  <a:pt x="192785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5110" y="5694731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40608" y="4585715"/>
          <a:ext cx="2682240" cy="15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/>
                <a:gridCol w="892810"/>
                <a:gridCol w="892810"/>
              </a:tblGrid>
              <a:tr h="3930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Susan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22783" y="3790313"/>
            <a:ext cx="8046720" cy="1118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725"/>
              </a:spcBef>
            </a:pPr>
            <a:r>
              <a:rPr sz="2200" b="1" spc="-5" dirty="0">
                <a:latin typeface="Arial"/>
                <a:cs typeface="Arial"/>
              </a:rPr>
              <a:t>Cursor stability </a:t>
            </a:r>
            <a:r>
              <a:rPr sz="22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</a:t>
            </a:r>
            <a:r>
              <a:rPr sz="2200" b="1" i="1" spc="-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currently committed (Default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behavior)</a:t>
            </a:r>
            <a:endParaRPr sz="2200">
              <a:latin typeface="Arial"/>
              <a:cs typeface="Arial"/>
            </a:endParaRPr>
          </a:p>
          <a:p>
            <a:pPr marR="1122680" algn="ctr">
              <a:lnSpc>
                <a:spcPts val="2220"/>
              </a:lnSpc>
              <a:spcBef>
                <a:spcPts val="540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580"/>
              </a:lnSpc>
              <a:tabLst>
                <a:tab pos="6492240" algn="l"/>
              </a:tabLst>
            </a:pPr>
            <a:r>
              <a:rPr sz="3300" b="1" spc="-7" baseline="2525" dirty="0">
                <a:latin typeface="Arial"/>
                <a:cs typeface="Arial"/>
              </a:rPr>
              <a:t>App </a:t>
            </a:r>
            <a:r>
              <a:rPr sz="3300" b="1" baseline="2525" dirty="0">
                <a:latin typeface="Arial"/>
                <a:cs typeface="Arial"/>
              </a:rPr>
              <a:t>A	</a:t>
            </a: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8223" y="4896611"/>
            <a:ext cx="2094230" cy="1262380"/>
          </a:xfrm>
          <a:custGeom>
            <a:avLst/>
            <a:gdLst/>
            <a:ahLst/>
            <a:cxnLst/>
            <a:rect l="l" t="t" r="r" b="b"/>
            <a:pathLst>
              <a:path w="2094230" h="1262379">
                <a:moveTo>
                  <a:pt x="0" y="0"/>
                </a:moveTo>
                <a:lnTo>
                  <a:pt x="0" y="1261871"/>
                </a:lnTo>
                <a:lnTo>
                  <a:pt x="2093975" y="1261871"/>
                </a:lnTo>
                <a:lnTo>
                  <a:pt x="209397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79919" y="4919471"/>
            <a:ext cx="1929764" cy="1262380"/>
          </a:xfrm>
          <a:custGeom>
            <a:avLst/>
            <a:gdLst/>
            <a:ahLst/>
            <a:cxnLst/>
            <a:rect l="l" t="t" r="r" b="b"/>
            <a:pathLst>
              <a:path w="1929765" h="1262379">
                <a:moveTo>
                  <a:pt x="0" y="0"/>
                </a:moveTo>
                <a:lnTo>
                  <a:pt x="0" y="1261871"/>
                </a:lnTo>
                <a:lnTo>
                  <a:pt x="1929383" y="1261871"/>
                </a:lnTo>
                <a:lnTo>
                  <a:pt x="1929383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6936" y="2289048"/>
            <a:ext cx="161925" cy="108585"/>
          </a:xfrm>
          <a:custGeom>
            <a:avLst/>
            <a:gdLst/>
            <a:ahLst/>
            <a:cxnLst/>
            <a:rect l="l" t="t" r="r" b="b"/>
            <a:pathLst>
              <a:path w="161925" h="108585">
                <a:moveTo>
                  <a:pt x="161544" y="54864"/>
                </a:moveTo>
                <a:lnTo>
                  <a:pt x="0" y="0"/>
                </a:lnTo>
                <a:lnTo>
                  <a:pt x="0" y="108204"/>
                </a:lnTo>
                <a:lnTo>
                  <a:pt x="161544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84551" y="2024887"/>
            <a:ext cx="9150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7380" algn="l"/>
              </a:tabLst>
            </a:pPr>
            <a:r>
              <a:rPr sz="1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900" spc="155" dirty="0">
                <a:latin typeface="Arial"/>
                <a:cs typeface="Arial"/>
              </a:rPr>
              <a:t> </a:t>
            </a:r>
            <a:r>
              <a:rPr sz="3300" b="1" baseline="-35353" dirty="0">
                <a:latin typeface="Arial"/>
                <a:cs typeface="Arial"/>
              </a:rPr>
              <a:t>X</a:t>
            </a:r>
            <a:endParaRPr sz="3300" baseline="-35353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49</a:t>
            </a:fld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68223" y="2087879"/>
            <a:ext cx="2094230" cy="12623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2180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  <a:spcBef>
                <a:spcPts val="70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79705" marR="25400">
              <a:lnSpc>
                <a:spcPts val="2350"/>
              </a:lnSpc>
              <a:spcBef>
                <a:spcPts val="80"/>
              </a:spcBef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'John'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339083" y="1776983"/>
          <a:ext cx="2682240" cy="15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810"/>
                <a:gridCol w="892810"/>
                <a:gridCol w="891540"/>
              </a:tblGrid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2615"/>
                        </a:lnSpc>
                        <a:spcBef>
                          <a:spcPts val="38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John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471" y="688339"/>
            <a:ext cx="330072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What </a:t>
            </a:r>
            <a:r>
              <a:rPr dirty="0"/>
              <a:t>is </a:t>
            </a:r>
            <a:r>
              <a:rPr spc="5" dirty="0"/>
              <a:t>a</a:t>
            </a:r>
            <a:r>
              <a:rPr spc="-95" dirty="0"/>
              <a:t> </a:t>
            </a:r>
            <a:r>
              <a:rPr dirty="0"/>
              <a:t>transaction?</a:t>
            </a:r>
          </a:p>
        </p:txBody>
      </p:sp>
      <p:sp>
        <p:nvSpPr>
          <p:cNvPr id="3" name="object 3"/>
          <p:cNvSpPr/>
          <p:nvPr/>
        </p:nvSpPr>
        <p:spPr>
          <a:xfrm>
            <a:off x="1170432" y="184556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096" y="6096"/>
                </a:moveTo>
                <a:lnTo>
                  <a:pt x="6096" y="0"/>
                </a:lnTo>
                <a:lnTo>
                  <a:pt x="1524" y="0"/>
                </a:lnTo>
                <a:lnTo>
                  <a:pt x="0" y="3048"/>
                </a:lnTo>
                <a:lnTo>
                  <a:pt x="0" y="6096"/>
                </a:lnTo>
                <a:lnTo>
                  <a:pt x="609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88664" y="184556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096" y="6096"/>
                </a:moveTo>
                <a:lnTo>
                  <a:pt x="6096" y="3048"/>
                </a:lnTo>
                <a:lnTo>
                  <a:pt x="3048" y="0"/>
                </a:lnTo>
                <a:lnTo>
                  <a:pt x="0" y="0"/>
                </a:lnTo>
                <a:lnTo>
                  <a:pt x="0" y="6096"/>
                </a:lnTo>
                <a:lnTo>
                  <a:pt x="609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8664" y="3115056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096" y="3048"/>
                </a:move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3048" y="6096"/>
                </a:lnTo>
                <a:lnTo>
                  <a:pt x="6096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0432" y="3115056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096" y="6096"/>
                </a:moveTo>
                <a:lnTo>
                  <a:pt x="6096" y="0"/>
                </a:lnTo>
                <a:lnTo>
                  <a:pt x="0" y="0"/>
                </a:lnTo>
                <a:lnTo>
                  <a:pt x="0" y="3048"/>
                </a:lnTo>
                <a:lnTo>
                  <a:pt x="1524" y="6096"/>
                </a:lnTo>
                <a:lnTo>
                  <a:pt x="609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89348" y="1850136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096" y="6096"/>
                </a:moveTo>
                <a:lnTo>
                  <a:pt x="6096" y="0"/>
                </a:lnTo>
                <a:lnTo>
                  <a:pt x="3048" y="0"/>
                </a:lnTo>
                <a:lnTo>
                  <a:pt x="0" y="3048"/>
                </a:lnTo>
                <a:lnTo>
                  <a:pt x="0" y="6096"/>
                </a:lnTo>
                <a:lnTo>
                  <a:pt x="609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07580" y="1850136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096" y="6096"/>
                </a:moveTo>
                <a:lnTo>
                  <a:pt x="6096" y="3048"/>
                </a:lnTo>
                <a:lnTo>
                  <a:pt x="3048" y="0"/>
                </a:lnTo>
                <a:lnTo>
                  <a:pt x="0" y="0"/>
                </a:lnTo>
                <a:lnTo>
                  <a:pt x="0" y="6096"/>
                </a:lnTo>
                <a:lnTo>
                  <a:pt x="609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07580" y="31196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096" y="3048"/>
                </a:move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3048" y="6096"/>
                </a:lnTo>
                <a:lnTo>
                  <a:pt x="6096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89348" y="31196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096" y="6096"/>
                </a:moveTo>
                <a:lnTo>
                  <a:pt x="6096" y="0"/>
                </a:lnTo>
                <a:lnTo>
                  <a:pt x="0" y="0"/>
                </a:lnTo>
                <a:lnTo>
                  <a:pt x="0" y="3048"/>
                </a:lnTo>
                <a:lnTo>
                  <a:pt x="3048" y="6096"/>
                </a:lnTo>
                <a:lnTo>
                  <a:pt x="609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90319" y="1526539"/>
            <a:ext cx="23158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Your bank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account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25173" y="1521967"/>
            <a:ext cx="3190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Your </a:t>
            </a:r>
            <a:r>
              <a:rPr sz="2000" b="1" spc="-5" dirty="0">
                <a:latin typeface="Arial"/>
                <a:cs typeface="Arial"/>
              </a:rPr>
              <a:t>Mom’s </a:t>
            </a:r>
            <a:r>
              <a:rPr sz="2000" b="1" dirty="0">
                <a:latin typeface="Arial"/>
                <a:cs typeface="Arial"/>
              </a:rPr>
              <a:t>bank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account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6527" y="1852422"/>
            <a:ext cx="2612390" cy="1263015"/>
          </a:xfrm>
          <a:prstGeom prst="rect">
            <a:avLst/>
          </a:prstGeom>
          <a:solidFill>
            <a:srgbClr val="7789FB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496570">
              <a:lnSpc>
                <a:spcPct val="100000"/>
              </a:lnSpc>
              <a:spcBef>
                <a:spcPts val="1365"/>
              </a:spcBef>
            </a:pPr>
            <a:r>
              <a:rPr sz="1800" b="1" spc="-5" dirty="0">
                <a:latin typeface="Arial"/>
                <a:cs typeface="Arial"/>
              </a:rPr>
              <a:t>Balance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$1000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95444" y="1856994"/>
            <a:ext cx="2612390" cy="1263015"/>
          </a:xfrm>
          <a:prstGeom prst="rect">
            <a:avLst/>
          </a:prstGeom>
          <a:solidFill>
            <a:srgbClr val="7789FB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  <a:spcBef>
                <a:spcPts val="1175"/>
              </a:spcBef>
            </a:pPr>
            <a:r>
              <a:rPr sz="1800" b="1" spc="-5" dirty="0">
                <a:latin typeface="Arial"/>
                <a:cs typeface="Arial"/>
              </a:rPr>
              <a:t>Balance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$200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8618" y="3835398"/>
            <a:ext cx="7593965" cy="1209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Transfer $100 from </a:t>
            </a:r>
            <a:r>
              <a:rPr sz="2200" b="1" spc="-10" dirty="0">
                <a:latin typeface="Arial"/>
                <a:cs typeface="Arial"/>
              </a:rPr>
              <a:t>your </a:t>
            </a:r>
            <a:r>
              <a:rPr sz="2200" b="1" spc="-5" dirty="0">
                <a:latin typeface="Arial"/>
                <a:cs typeface="Arial"/>
              </a:rPr>
              <a:t>account to </a:t>
            </a:r>
            <a:r>
              <a:rPr sz="2200" b="1" spc="-10" dirty="0">
                <a:latin typeface="Arial"/>
                <a:cs typeface="Arial"/>
              </a:rPr>
              <a:t>your </a:t>
            </a:r>
            <a:r>
              <a:rPr sz="2200" b="1" spc="-5" dirty="0">
                <a:latin typeface="Arial"/>
                <a:cs typeface="Arial"/>
              </a:rPr>
              <a:t>Mom’s account:</a:t>
            </a:r>
            <a:endParaRPr sz="2200">
              <a:latin typeface="Arial"/>
              <a:cs typeface="Arial"/>
            </a:endParaRPr>
          </a:p>
          <a:p>
            <a:pPr marL="338455" indent="-170815">
              <a:lnSpc>
                <a:spcPts val="2550"/>
              </a:lnSpc>
              <a:spcBef>
                <a:spcPts val="1585"/>
              </a:spcBef>
              <a:buChar char="-"/>
              <a:tabLst>
                <a:tab pos="339090" algn="l"/>
              </a:tabLst>
            </a:pPr>
            <a:r>
              <a:rPr sz="2200" spc="-5" dirty="0">
                <a:latin typeface="Arial"/>
                <a:cs typeface="Arial"/>
              </a:rPr>
              <a:t>Debit $100 from your bank account (Subtract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$100)</a:t>
            </a:r>
            <a:endParaRPr sz="2200">
              <a:latin typeface="Arial"/>
              <a:cs typeface="Arial"/>
            </a:endParaRPr>
          </a:p>
          <a:p>
            <a:pPr marL="338455" indent="-170815">
              <a:lnSpc>
                <a:spcPts val="2550"/>
              </a:lnSpc>
              <a:buChar char="-"/>
              <a:tabLst>
                <a:tab pos="339090" algn="l"/>
              </a:tabLst>
            </a:pPr>
            <a:r>
              <a:rPr sz="2200" spc="-5" dirty="0">
                <a:latin typeface="Arial"/>
                <a:cs typeface="Arial"/>
              </a:rPr>
              <a:t>Credit </a:t>
            </a:r>
            <a:r>
              <a:rPr sz="2200" dirty="0">
                <a:latin typeface="Arial"/>
                <a:cs typeface="Arial"/>
              </a:rPr>
              <a:t>$100 </a:t>
            </a:r>
            <a:r>
              <a:rPr sz="2200" spc="-5" dirty="0">
                <a:latin typeface="Arial"/>
                <a:cs typeface="Arial"/>
              </a:rPr>
              <a:t>to your mom's bank account (Add $100)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96283" y="2491739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2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80560" y="2436876"/>
            <a:ext cx="161925" cy="108585"/>
          </a:xfrm>
          <a:custGeom>
            <a:avLst/>
            <a:gdLst/>
            <a:ahLst/>
            <a:cxnLst/>
            <a:rect l="l" t="t" r="r" b="b"/>
            <a:pathLst>
              <a:path w="161925" h="108585">
                <a:moveTo>
                  <a:pt x="161544" y="54864"/>
                </a:moveTo>
                <a:lnTo>
                  <a:pt x="0" y="0"/>
                </a:lnTo>
                <a:lnTo>
                  <a:pt x="0" y="108204"/>
                </a:lnTo>
                <a:lnTo>
                  <a:pt x="161544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1463" y="6589055"/>
            <a:ext cx="1219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</a:p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55" y="651763"/>
            <a:ext cx="824610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Cursor stability </a:t>
            </a:r>
            <a:r>
              <a:rPr spc="-5" dirty="0"/>
              <a:t>with </a:t>
            </a:r>
            <a:r>
              <a:rPr dirty="0"/>
              <a:t>currently committed (CC)</a:t>
            </a:r>
            <a:r>
              <a:rPr spc="-50" dirty="0"/>
              <a:t> </a:t>
            </a:r>
            <a:r>
              <a:rPr dirty="0"/>
              <a:t>semantics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7678" y="2223239"/>
            <a:ext cx="764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usa</a:t>
            </a:r>
            <a:r>
              <a:rPr sz="2000" b="1" spc="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783" y="1060521"/>
            <a:ext cx="7327900" cy="1039494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050290">
              <a:lnSpc>
                <a:spcPct val="100000"/>
              </a:lnSpc>
              <a:spcBef>
                <a:spcPts val="390"/>
              </a:spcBef>
            </a:pPr>
            <a:r>
              <a:rPr sz="2200" b="1" spc="-5" dirty="0">
                <a:latin typeface="Arial"/>
                <a:cs typeface="Arial"/>
              </a:rPr>
              <a:t>Cursor stability </a:t>
            </a:r>
            <a:r>
              <a:rPr sz="22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without</a:t>
            </a:r>
            <a:r>
              <a:rPr sz="2200" b="1" i="1" spc="-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currently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committed</a:t>
            </a:r>
            <a:endParaRPr sz="2200">
              <a:latin typeface="Arial"/>
              <a:cs typeface="Arial"/>
            </a:endParaRPr>
          </a:p>
          <a:p>
            <a:pPr marR="403860" algn="ctr">
              <a:lnSpc>
                <a:spcPts val="2220"/>
              </a:lnSpc>
              <a:spcBef>
                <a:spcPts val="254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580"/>
              </a:lnSpc>
              <a:tabLst>
                <a:tab pos="6492240" algn="l"/>
              </a:tabLst>
            </a:pPr>
            <a:r>
              <a:rPr sz="3300" b="1" spc="-7" baseline="1262" dirty="0">
                <a:latin typeface="Arial"/>
                <a:cs typeface="Arial"/>
              </a:rPr>
              <a:t>App </a:t>
            </a:r>
            <a:r>
              <a:rPr sz="3300" b="1" baseline="1262" dirty="0">
                <a:latin typeface="Arial"/>
                <a:cs typeface="Arial"/>
              </a:rPr>
              <a:t>A	</a:t>
            </a: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16936" y="2289048"/>
            <a:ext cx="161925" cy="108585"/>
          </a:xfrm>
          <a:custGeom>
            <a:avLst/>
            <a:gdLst/>
            <a:ahLst/>
            <a:cxnLst/>
            <a:rect l="l" t="t" r="r" b="b"/>
            <a:pathLst>
              <a:path w="161925" h="108585">
                <a:moveTo>
                  <a:pt x="161544" y="54864"/>
                </a:moveTo>
                <a:lnTo>
                  <a:pt x="0" y="0"/>
                </a:lnTo>
                <a:lnTo>
                  <a:pt x="0" y="108204"/>
                </a:lnTo>
                <a:lnTo>
                  <a:pt x="161544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84551" y="2024887"/>
            <a:ext cx="9131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7380" algn="l"/>
              </a:tabLst>
            </a:pPr>
            <a:r>
              <a:rPr sz="1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900" spc="145" dirty="0">
                <a:latin typeface="Arial"/>
                <a:cs typeface="Arial"/>
              </a:rPr>
              <a:t> </a:t>
            </a:r>
            <a:r>
              <a:rPr sz="3300" b="1" baseline="-35353" dirty="0">
                <a:latin typeface="Arial"/>
                <a:cs typeface="Arial"/>
              </a:rPr>
              <a:t>X</a:t>
            </a:r>
            <a:endParaRPr sz="3300" baseline="-35353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223" y="2087879"/>
            <a:ext cx="2094230" cy="12623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180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  <a:p>
            <a:pPr marL="177800">
              <a:lnSpc>
                <a:spcPct val="100000"/>
              </a:lnSpc>
              <a:spcBef>
                <a:spcPts val="70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77800" marR="26670">
              <a:lnSpc>
                <a:spcPts val="2350"/>
              </a:lnSpc>
              <a:spcBef>
                <a:spcPts val="80"/>
              </a:spcBef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8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'John'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79919" y="2112263"/>
            <a:ext cx="1953260" cy="12623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8890" marR="12065">
              <a:lnSpc>
                <a:spcPct val="100000"/>
              </a:lnSpc>
              <a:spcBef>
                <a:spcPts val="245"/>
              </a:spcBef>
            </a:pPr>
            <a:r>
              <a:rPr sz="1900" spc="-5" dirty="0">
                <a:latin typeface="Arial"/>
                <a:cs typeface="Arial"/>
              </a:rPr>
              <a:t>select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name</a:t>
            </a:r>
            <a:endParaRPr sz="1900">
              <a:latin typeface="Arial"/>
              <a:cs typeface="Arial"/>
            </a:endParaRPr>
          </a:p>
          <a:p>
            <a:pPr marL="75565">
              <a:lnSpc>
                <a:spcPct val="103200"/>
              </a:lnSpc>
            </a:pPr>
            <a:r>
              <a:rPr sz="1900" spc="-5" dirty="0">
                <a:latin typeface="Arial"/>
                <a:cs typeface="Arial"/>
              </a:rPr>
              <a:t>from reservations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28232" y="2356103"/>
            <a:ext cx="568960" cy="0"/>
          </a:xfrm>
          <a:custGeom>
            <a:avLst/>
            <a:gdLst/>
            <a:ahLst/>
            <a:cxnLst/>
            <a:rect l="l" t="t" r="r" b="b"/>
            <a:pathLst>
              <a:path w="568959">
                <a:moveTo>
                  <a:pt x="56845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98692" y="2302764"/>
            <a:ext cx="161925" cy="108585"/>
          </a:xfrm>
          <a:custGeom>
            <a:avLst/>
            <a:gdLst/>
            <a:ahLst/>
            <a:cxnLst/>
            <a:rect l="l" t="t" r="r" b="b"/>
            <a:pathLst>
              <a:path w="161925" h="108585">
                <a:moveTo>
                  <a:pt x="161544" y="108204"/>
                </a:moveTo>
                <a:lnTo>
                  <a:pt x="161544" y="0"/>
                </a:lnTo>
                <a:lnTo>
                  <a:pt x="0" y="53340"/>
                </a:lnTo>
                <a:lnTo>
                  <a:pt x="161544" y="108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45197" y="2207767"/>
            <a:ext cx="212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25110" y="5694731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340608" y="4585715"/>
          <a:ext cx="2682240" cy="15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/>
                <a:gridCol w="892810"/>
                <a:gridCol w="892810"/>
              </a:tblGrid>
              <a:tr h="3930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Susan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22783" y="3790313"/>
            <a:ext cx="8046720" cy="1118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725"/>
              </a:spcBef>
            </a:pPr>
            <a:r>
              <a:rPr sz="2200" b="1" spc="-5" dirty="0">
                <a:latin typeface="Arial"/>
                <a:cs typeface="Arial"/>
              </a:rPr>
              <a:t>Cursor stability </a:t>
            </a:r>
            <a:r>
              <a:rPr sz="22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</a:t>
            </a:r>
            <a:r>
              <a:rPr sz="2200" b="1" i="1" spc="-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currently committed (Default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behavior)</a:t>
            </a:r>
            <a:endParaRPr sz="2200">
              <a:latin typeface="Arial"/>
              <a:cs typeface="Arial"/>
            </a:endParaRPr>
          </a:p>
          <a:p>
            <a:pPr marR="1122680" algn="ctr">
              <a:lnSpc>
                <a:spcPts val="2220"/>
              </a:lnSpc>
              <a:spcBef>
                <a:spcPts val="540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580"/>
              </a:lnSpc>
              <a:tabLst>
                <a:tab pos="6492240" algn="l"/>
              </a:tabLst>
            </a:pPr>
            <a:r>
              <a:rPr sz="3300" b="1" spc="-7" baseline="2525" dirty="0">
                <a:latin typeface="Arial"/>
                <a:cs typeface="Arial"/>
              </a:rPr>
              <a:t>App </a:t>
            </a:r>
            <a:r>
              <a:rPr sz="3300" b="1" baseline="2525" dirty="0">
                <a:latin typeface="Arial"/>
                <a:cs typeface="Arial"/>
              </a:rPr>
              <a:t>A	</a:t>
            </a: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8223" y="4896611"/>
            <a:ext cx="2094230" cy="1262380"/>
          </a:xfrm>
          <a:custGeom>
            <a:avLst/>
            <a:gdLst/>
            <a:ahLst/>
            <a:cxnLst/>
            <a:rect l="l" t="t" r="r" b="b"/>
            <a:pathLst>
              <a:path w="2094230" h="1262379">
                <a:moveTo>
                  <a:pt x="0" y="0"/>
                </a:moveTo>
                <a:lnTo>
                  <a:pt x="0" y="1261871"/>
                </a:lnTo>
                <a:lnTo>
                  <a:pt x="2093975" y="1261871"/>
                </a:lnTo>
                <a:lnTo>
                  <a:pt x="209397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79919" y="4919471"/>
            <a:ext cx="1929764" cy="1262380"/>
          </a:xfrm>
          <a:custGeom>
            <a:avLst/>
            <a:gdLst/>
            <a:ahLst/>
            <a:cxnLst/>
            <a:rect l="l" t="t" r="r" b="b"/>
            <a:pathLst>
              <a:path w="1929765" h="1262379">
                <a:moveTo>
                  <a:pt x="0" y="0"/>
                </a:moveTo>
                <a:lnTo>
                  <a:pt x="0" y="1261871"/>
                </a:lnTo>
                <a:lnTo>
                  <a:pt x="1929383" y="1261871"/>
                </a:lnTo>
                <a:lnTo>
                  <a:pt x="1929383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339083" y="1776983"/>
          <a:ext cx="2682240" cy="15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810"/>
                <a:gridCol w="892810"/>
                <a:gridCol w="891540"/>
              </a:tblGrid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2630"/>
                        </a:lnSpc>
                        <a:spcBef>
                          <a:spcPts val="36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John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869315" algn="l"/>
                        </a:tabLst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50</a:t>
            </a:fld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55" y="651763"/>
            <a:ext cx="824610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Cursor stability </a:t>
            </a:r>
            <a:r>
              <a:rPr spc="-5" dirty="0"/>
              <a:t>with </a:t>
            </a:r>
            <a:r>
              <a:rPr dirty="0"/>
              <a:t>currently committed (CC)</a:t>
            </a:r>
            <a:r>
              <a:rPr spc="-50" dirty="0"/>
              <a:t> </a:t>
            </a:r>
            <a:r>
              <a:rPr dirty="0"/>
              <a:t>semantics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7678" y="2223239"/>
            <a:ext cx="764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usa</a:t>
            </a:r>
            <a:r>
              <a:rPr sz="2000" b="1" spc="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0651" y="1060521"/>
            <a:ext cx="5901055" cy="7194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200" b="1" spc="-5" dirty="0">
                <a:latin typeface="Arial"/>
                <a:cs typeface="Arial"/>
              </a:rPr>
              <a:t>Cursor stability </a:t>
            </a:r>
            <a:r>
              <a:rPr sz="22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without</a:t>
            </a:r>
            <a:r>
              <a:rPr sz="2200" b="1" i="1" spc="-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currently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committed</a:t>
            </a:r>
            <a:endParaRPr sz="2200">
              <a:latin typeface="Arial"/>
              <a:cs typeface="Arial"/>
            </a:endParaRPr>
          </a:p>
          <a:p>
            <a:pPr marL="1705610">
              <a:lnSpc>
                <a:spcPct val="100000"/>
              </a:lnSpc>
              <a:spcBef>
                <a:spcPts val="254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783" y="1730755"/>
            <a:ext cx="847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2909" y="1739899"/>
            <a:ext cx="847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16936" y="2289048"/>
            <a:ext cx="161925" cy="108585"/>
          </a:xfrm>
          <a:custGeom>
            <a:avLst/>
            <a:gdLst/>
            <a:ahLst/>
            <a:cxnLst/>
            <a:rect l="l" t="t" r="r" b="b"/>
            <a:pathLst>
              <a:path w="161925" h="108585">
                <a:moveTo>
                  <a:pt x="161544" y="54864"/>
                </a:moveTo>
                <a:lnTo>
                  <a:pt x="0" y="0"/>
                </a:lnTo>
                <a:lnTo>
                  <a:pt x="0" y="108204"/>
                </a:lnTo>
                <a:lnTo>
                  <a:pt x="161544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84551" y="2024887"/>
            <a:ext cx="9131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7380" algn="l"/>
              </a:tabLst>
            </a:pPr>
            <a:r>
              <a:rPr sz="1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900" spc="145" dirty="0">
                <a:latin typeface="Arial"/>
                <a:cs typeface="Arial"/>
              </a:rPr>
              <a:t> </a:t>
            </a:r>
            <a:r>
              <a:rPr sz="3300" b="1" baseline="-35353" dirty="0">
                <a:latin typeface="Arial"/>
                <a:cs typeface="Arial"/>
              </a:rPr>
              <a:t>X</a:t>
            </a:r>
            <a:endParaRPr sz="3300" baseline="-35353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8223" y="2087879"/>
            <a:ext cx="2094230" cy="12623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180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  <a:p>
            <a:pPr marL="177800">
              <a:lnSpc>
                <a:spcPct val="100000"/>
              </a:lnSpc>
              <a:spcBef>
                <a:spcPts val="70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77800" marR="26670">
              <a:lnSpc>
                <a:spcPts val="2350"/>
              </a:lnSpc>
              <a:spcBef>
                <a:spcPts val="80"/>
              </a:spcBef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8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'John'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79919" y="2112263"/>
            <a:ext cx="1953260" cy="12623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8890" marR="12065">
              <a:lnSpc>
                <a:spcPct val="100000"/>
              </a:lnSpc>
              <a:spcBef>
                <a:spcPts val="245"/>
              </a:spcBef>
            </a:pPr>
            <a:r>
              <a:rPr sz="1900" spc="-5" dirty="0">
                <a:latin typeface="Arial"/>
                <a:cs typeface="Arial"/>
              </a:rPr>
              <a:t>select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name</a:t>
            </a:r>
            <a:endParaRPr sz="1900">
              <a:latin typeface="Arial"/>
              <a:cs typeface="Arial"/>
            </a:endParaRPr>
          </a:p>
          <a:p>
            <a:pPr marL="75565">
              <a:lnSpc>
                <a:spcPct val="103200"/>
              </a:lnSpc>
            </a:pPr>
            <a:r>
              <a:rPr sz="1900" spc="-5" dirty="0">
                <a:latin typeface="Arial"/>
                <a:cs typeface="Arial"/>
              </a:rPr>
              <a:t>from reservations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28232" y="2356103"/>
            <a:ext cx="568960" cy="0"/>
          </a:xfrm>
          <a:custGeom>
            <a:avLst/>
            <a:gdLst/>
            <a:ahLst/>
            <a:cxnLst/>
            <a:rect l="l" t="t" r="r" b="b"/>
            <a:pathLst>
              <a:path w="568959">
                <a:moveTo>
                  <a:pt x="56845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98692" y="2302764"/>
            <a:ext cx="161925" cy="108585"/>
          </a:xfrm>
          <a:custGeom>
            <a:avLst/>
            <a:gdLst/>
            <a:ahLst/>
            <a:cxnLst/>
            <a:rect l="l" t="t" r="r" b="b"/>
            <a:pathLst>
              <a:path w="161925" h="108585">
                <a:moveTo>
                  <a:pt x="161544" y="108204"/>
                </a:moveTo>
                <a:lnTo>
                  <a:pt x="161544" y="0"/>
                </a:lnTo>
                <a:lnTo>
                  <a:pt x="0" y="53340"/>
                </a:lnTo>
                <a:lnTo>
                  <a:pt x="161544" y="108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45197" y="2207767"/>
            <a:ext cx="212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25110" y="5694731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340608" y="4585715"/>
          <a:ext cx="2682240" cy="15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/>
                <a:gridCol w="892810"/>
                <a:gridCol w="892810"/>
              </a:tblGrid>
              <a:tr h="3930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Susan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622783" y="3790313"/>
            <a:ext cx="8046720" cy="1118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725"/>
              </a:spcBef>
            </a:pPr>
            <a:r>
              <a:rPr sz="2200" b="1" spc="-5" dirty="0">
                <a:latin typeface="Arial"/>
                <a:cs typeface="Arial"/>
              </a:rPr>
              <a:t>Cursor stability </a:t>
            </a:r>
            <a:r>
              <a:rPr sz="22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</a:t>
            </a:r>
            <a:r>
              <a:rPr sz="2200" b="1" i="1" spc="-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currently committed (Default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behavior)</a:t>
            </a:r>
            <a:endParaRPr sz="2200">
              <a:latin typeface="Arial"/>
              <a:cs typeface="Arial"/>
            </a:endParaRPr>
          </a:p>
          <a:p>
            <a:pPr marR="1122680" algn="ctr">
              <a:lnSpc>
                <a:spcPts val="2220"/>
              </a:lnSpc>
              <a:spcBef>
                <a:spcPts val="540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580"/>
              </a:lnSpc>
              <a:tabLst>
                <a:tab pos="6492240" algn="l"/>
              </a:tabLst>
            </a:pPr>
            <a:r>
              <a:rPr sz="3300" b="1" spc="-7" baseline="2525" dirty="0">
                <a:latin typeface="Arial"/>
                <a:cs typeface="Arial"/>
              </a:rPr>
              <a:t>App </a:t>
            </a:r>
            <a:r>
              <a:rPr sz="3300" b="1" baseline="2525" dirty="0">
                <a:latin typeface="Arial"/>
                <a:cs typeface="Arial"/>
              </a:rPr>
              <a:t>A	</a:t>
            </a: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8223" y="4896611"/>
            <a:ext cx="2094230" cy="1262380"/>
          </a:xfrm>
          <a:custGeom>
            <a:avLst/>
            <a:gdLst/>
            <a:ahLst/>
            <a:cxnLst/>
            <a:rect l="l" t="t" r="r" b="b"/>
            <a:pathLst>
              <a:path w="2094230" h="1262379">
                <a:moveTo>
                  <a:pt x="0" y="0"/>
                </a:moveTo>
                <a:lnTo>
                  <a:pt x="0" y="1261871"/>
                </a:lnTo>
                <a:lnTo>
                  <a:pt x="2093975" y="1261871"/>
                </a:lnTo>
                <a:lnTo>
                  <a:pt x="209397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79919" y="4919471"/>
            <a:ext cx="1929764" cy="1262380"/>
          </a:xfrm>
          <a:custGeom>
            <a:avLst/>
            <a:gdLst/>
            <a:ahLst/>
            <a:cxnLst/>
            <a:rect l="l" t="t" r="r" b="b"/>
            <a:pathLst>
              <a:path w="1929765" h="1262379">
                <a:moveTo>
                  <a:pt x="0" y="0"/>
                </a:moveTo>
                <a:lnTo>
                  <a:pt x="0" y="1261871"/>
                </a:lnTo>
                <a:lnTo>
                  <a:pt x="1929383" y="1261871"/>
                </a:lnTo>
                <a:lnTo>
                  <a:pt x="1929383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339083" y="1776983"/>
          <a:ext cx="2682240" cy="15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810"/>
                <a:gridCol w="892810"/>
                <a:gridCol w="891540"/>
              </a:tblGrid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2630"/>
                        </a:lnSpc>
                        <a:spcBef>
                          <a:spcPts val="36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John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869315" algn="l"/>
                        </a:tabLst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6156960" y="1594104"/>
            <a:ext cx="753110" cy="690880"/>
          </a:xfrm>
          <a:custGeom>
            <a:avLst/>
            <a:gdLst/>
            <a:ahLst/>
            <a:cxnLst/>
            <a:rect l="l" t="t" r="r" b="b"/>
            <a:pathLst>
              <a:path w="753109" h="690880">
                <a:moveTo>
                  <a:pt x="134112" y="438912"/>
                </a:moveTo>
                <a:lnTo>
                  <a:pt x="134112" y="251460"/>
                </a:lnTo>
                <a:lnTo>
                  <a:pt x="0" y="345948"/>
                </a:lnTo>
                <a:lnTo>
                  <a:pt x="134112" y="438912"/>
                </a:lnTo>
                <a:close/>
              </a:path>
              <a:path w="753109" h="690880">
                <a:moveTo>
                  <a:pt x="643128" y="100584"/>
                </a:moveTo>
                <a:lnTo>
                  <a:pt x="475488" y="121920"/>
                </a:lnTo>
                <a:lnTo>
                  <a:pt x="376428" y="0"/>
                </a:lnTo>
                <a:lnTo>
                  <a:pt x="277368" y="121920"/>
                </a:lnTo>
                <a:lnTo>
                  <a:pt x="111252" y="100584"/>
                </a:lnTo>
                <a:lnTo>
                  <a:pt x="134112" y="251460"/>
                </a:lnTo>
                <a:lnTo>
                  <a:pt x="134112" y="586851"/>
                </a:lnTo>
                <a:lnTo>
                  <a:pt x="277368" y="568452"/>
                </a:lnTo>
                <a:lnTo>
                  <a:pt x="376428" y="690372"/>
                </a:lnTo>
                <a:lnTo>
                  <a:pt x="475488" y="568452"/>
                </a:lnTo>
                <a:lnTo>
                  <a:pt x="618744" y="586684"/>
                </a:lnTo>
                <a:lnTo>
                  <a:pt x="618744" y="251460"/>
                </a:lnTo>
                <a:lnTo>
                  <a:pt x="643128" y="100584"/>
                </a:lnTo>
                <a:close/>
              </a:path>
              <a:path w="753109" h="690880">
                <a:moveTo>
                  <a:pt x="134112" y="586851"/>
                </a:moveTo>
                <a:lnTo>
                  <a:pt x="134112" y="438912"/>
                </a:lnTo>
                <a:lnTo>
                  <a:pt x="111252" y="589788"/>
                </a:lnTo>
                <a:lnTo>
                  <a:pt x="134112" y="586851"/>
                </a:lnTo>
                <a:close/>
              </a:path>
              <a:path w="753109" h="690880">
                <a:moveTo>
                  <a:pt x="752856" y="345948"/>
                </a:moveTo>
                <a:lnTo>
                  <a:pt x="618744" y="251460"/>
                </a:lnTo>
                <a:lnTo>
                  <a:pt x="618744" y="438912"/>
                </a:lnTo>
                <a:lnTo>
                  <a:pt x="752856" y="345948"/>
                </a:lnTo>
                <a:close/>
              </a:path>
              <a:path w="753109" h="690880">
                <a:moveTo>
                  <a:pt x="643128" y="589788"/>
                </a:moveTo>
                <a:lnTo>
                  <a:pt x="618744" y="438912"/>
                </a:lnTo>
                <a:lnTo>
                  <a:pt x="618744" y="586684"/>
                </a:lnTo>
                <a:lnTo>
                  <a:pt x="643128" y="589788"/>
                </a:lnTo>
                <a:close/>
              </a:path>
            </a:pathLst>
          </a:custGeom>
          <a:solidFill>
            <a:srgbClr val="FF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56959" y="1594103"/>
            <a:ext cx="753110" cy="690880"/>
          </a:xfrm>
          <a:custGeom>
            <a:avLst/>
            <a:gdLst/>
            <a:ahLst/>
            <a:cxnLst/>
            <a:rect l="l" t="t" r="r" b="b"/>
            <a:pathLst>
              <a:path w="753109" h="690880">
                <a:moveTo>
                  <a:pt x="0" y="345947"/>
                </a:moveTo>
                <a:lnTo>
                  <a:pt x="134111" y="251459"/>
                </a:lnTo>
                <a:lnTo>
                  <a:pt x="111251" y="100583"/>
                </a:lnTo>
                <a:lnTo>
                  <a:pt x="277367" y="121919"/>
                </a:lnTo>
                <a:lnTo>
                  <a:pt x="376427" y="0"/>
                </a:lnTo>
                <a:lnTo>
                  <a:pt x="475487" y="121919"/>
                </a:lnTo>
                <a:lnTo>
                  <a:pt x="643127" y="100583"/>
                </a:lnTo>
                <a:lnTo>
                  <a:pt x="618743" y="251459"/>
                </a:lnTo>
                <a:lnTo>
                  <a:pt x="752855" y="345947"/>
                </a:lnTo>
                <a:lnTo>
                  <a:pt x="618743" y="438911"/>
                </a:lnTo>
                <a:lnTo>
                  <a:pt x="643127" y="589787"/>
                </a:lnTo>
                <a:lnTo>
                  <a:pt x="475487" y="568451"/>
                </a:lnTo>
                <a:lnTo>
                  <a:pt x="376427" y="690371"/>
                </a:lnTo>
                <a:lnTo>
                  <a:pt x="277367" y="568451"/>
                </a:lnTo>
                <a:lnTo>
                  <a:pt x="111251" y="589787"/>
                </a:lnTo>
                <a:lnTo>
                  <a:pt x="134111" y="438911"/>
                </a:lnTo>
                <a:lnTo>
                  <a:pt x="0" y="3459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313421" y="1712467"/>
            <a:ext cx="440690" cy="45148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2384" marR="5080" indent="-20320">
              <a:lnSpc>
                <a:spcPts val="1670"/>
              </a:lnSpc>
              <a:spcBef>
                <a:spcPts val="165"/>
              </a:spcBef>
            </a:pPr>
            <a:r>
              <a:rPr sz="1400" b="1" spc="-10" dirty="0">
                <a:latin typeface="Arial"/>
                <a:cs typeface="Arial"/>
              </a:rPr>
              <a:t>Lo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k  Wait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51</a:t>
            </a:fld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55" y="651763"/>
            <a:ext cx="824610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Cursor stability </a:t>
            </a:r>
            <a:r>
              <a:rPr spc="-5" dirty="0"/>
              <a:t>with </a:t>
            </a:r>
            <a:r>
              <a:rPr dirty="0"/>
              <a:t>currently committed (CC)</a:t>
            </a:r>
            <a:r>
              <a:rPr spc="-50" dirty="0"/>
              <a:t> </a:t>
            </a:r>
            <a:r>
              <a:rPr dirty="0"/>
              <a:t>semantics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0608" y="1778507"/>
            <a:ext cx="893444" cy="394970"/>
          </a:xfrm>
          <a:prstGeom prst="rect">
            <a:avLst/>
          </a:prstGeom>
          <a:solidFill>
            <a:srgbClr val="E6E6E6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204"/>
              </a:spcBef>
            </a:pPr>
            <a:r>
              <a:rPr sz="2000" b="1" dirty="0">
                <a:latin typeface="Arial"/>
                <a:cs typeface="Arial"/>
              </a:rPr>
              <a:t>seat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3671" y="1778507"/>
            <a:ext cx="893444" cy="394970"/>
          </a:xfrm>
          <a:prstGeom prst="rect">
            <a:avLst/>
          </a:prstGeom>
          <a:solidFill>
            <a:srgbClr val="E6E6E6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204"/>
              </a:spcBef>
            </a:pPr>
            <a:r>
              <a:rPr sz="2000" b="1" spc="-5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6735" y="1778507"/>
            <a:ext cx="891540" cy="394970"/>
          </a:xfrm>
          <a:prstGeom prst="rect">
            <a:avLst/>
          </a:prstGeom>
          <a:solidFill>
            <a:srgbClr val="E6E6E6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2000" b="1" spc="-5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0608" y="2173223"/>
            <a:ext cx="893444" cy="39370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204"/>
              </a:spcBef>
            </a:pPr>
            <a:r>
              <a:rPr sz="2000" b="1" dirty="0">
                <a:latin typeface="Arial"/>
                <a:cs typeface="Arial"/>
              </a:rPr>
              <a:t>7C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7678" y="2223239"/>
            <a:ext cx="764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usa</a:t>
            </a:r>
            <a:r>
              <a:rPr sz="2000" b="1" spc="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26736" y="2173224"/>
            <a:ext cx="891540" cy="393700"/>
          </a:xfrm>
          <a:custGeom>
            <a:avLst/>
            <a:gdLst/>
            <a:ahLst/>
            <a:cxnLst/>
            <a:rect l="l" t="t" r="r" b="b"/>
            <a:pathLst>
              <a:path w="891539" h="393700">
                <a:moveTo>
                  <a:pt x="0" y="0"/>
                </a:moveTo>
                <a:lnTo>
                  <a:pt x="0" y="393192"/>
                </a:lnTo>
                <a:lnTo>
                  <a:pt x="891540" y="393192"/>
                </a:lnTo>
                <a:lnTo>
                  <a:pt x="891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40608" y="2566416"/>
            <a:ext cx="893444" cy="39497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204"/>
              </a:spcBef>
            </a:pPr>
            <a:r>
              <a:rPr sz="2000" b="1" dirty="0">
                <a:latin typeface="Arial"/>
                <a:cs typeface="Arial"/>
              </a:rPr>
              <a:t>7B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33672" y="2566416"/>
            <a:ext cx="893444" cy="394970"/>
          </a:xfrm>
          <a:custGeom>
            <a:avLst/>
            <a:gdLst/>
            <a:ahLst/>
            <a:cxnLst/>
            <a:rect l="l" t="t" r="r" b="b"/>
            <a:pathLst>
              <a:path w="893445" h="394969">
                <a:moveTo>
                  <a:pt x="0" y="0"/>
                </a:moveTo>
                <a:lnTo>
                  <a:pt x="0" y="394716"/>
                </a:lnTo>
                <a:lnTo>
                  <a:pt x="893064" y="394716"/>
                </a:lnTo>
                <a:lnTo>
                  <a:pt x="893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33671" y="2566416"/>
            <a:ext cx="893444" cy="3949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4"/>
              </a:spcBef>
              <a:tabLst>
                <a:tab pos="867410" algn="l"/>
              </a:tabLst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26736" y="2566416"/>
            <a:ext cx="891540" cy="394970"/>
          </a:xfrm>
          <a:custGeom>
            <a:avLst/>
            <a:gdLst/>
            <a:ahLst/>
            <a:cxnLst/>
            <a:rect l="l" t="t" r="r" b="b"/>
            <a:pathLst>
              <a:path w="891539" h="394969">
                <a:moveTo>
                  <a:pt x="0" y="0"/>
                </a:moveTo>
                <a:lnTo>
                  <a:pt x="0" y="394716"/>
                </a:lnTo>
                <a:lnTo>
                  <a:pt x="891540" y="394716"/>
                </a:lnTo>
                <a:lnTo>
                  <a:pt x="891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40608" y="2962655"/>
            <a:ext cx="891540" cy="30480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24765" rIns="0" bIns="0" rtlCol="0">
            <a:spAutoFit/>
          </a:bodyPr>
          <a:lstStyle/>
          <a:p>
            <a:pPr marL="1905" algn="ctr">
              <a:lnSpc>
                <a:spcPts val="2205"/>
              </a:lnSpc>
              <a:spcBef>
                <a:spcPts val="195"/>
              </a:spcBef>
            </a:pPr>
            <a:r>
              <a:rPr sz="2000" b="1" spc="-5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33672" y="2961132"/>
            <a:ext cx="893444" cy="307975"/>
          </a:xfrm>
          <a:custGeom>
            <a:avLst/>
            <a:gdLst/>
            <a:ahLst/>
            <a:cxnLst/>
            <a:rect l="l" t="t" r="r" b="b"/>
            <a:pathLst>
              <a:path w="893445" h="307975">
                <a:moveTo>
                  <a:pt x="0" y="307848"/>
                </a:moveTo>
                <a:lnTo>
                  <a:pt x="893064" y="307848"/>
                </a:lnTo>
                <a:lnTo>
                  <a:pt x="893064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26736" y="2961132"/>
            <a:ext cx="891540" cy="307975"/>
          </a:xfrm>
          <a:custGeom>
            <a:avLst/>
            <a:gdLst/>
            <a:ahLst/>
            <a:cxnLst/>
            <a:rect l="l" t="t" r="r" b="b"/>
            <a:pathLst>
              <a:path w="891539" h="307975">
                <a:moveTo>
                  <a:pt x="0" y="307848"/>
                </a:moveTo>
                <a:lnTo>
                  <a:pt x="891540" y="307848"/>
                </a:lnTo>
                <a:lnTo>
                  <a:pt x="891540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40608" y="1778507"/>
            <a:ext cx="1786255" cy="394970"/>
          </a:xfrm>
          <a:custGeom>
            <a:avLst/>
            <a:gdLst/>
            <a:ahLst/>
            <a:cxnLst/>
            <a:rect l="l" t="t" r="r" b="b"/>
            <a:pathLst>
              <a:path w="1786254" h="394969">
                <a:moveTo>
                  <a:pt x="0" y="0"/>
                </a:moveTo>
                <a:lnTo>
                  <a:pt x="893063" y="0"/>
                </a:lnTo>
                <a:lnTo>
                  <a:pt x="893063" y="394715"/>
                </a:lnTo>
                <a:lnTo>
                  <a:pt x="1786127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3671" y="1778507"/>
            <a:ext cx="1784985" cy="394970"/>
          </a:xfrm>
          <a:custGeom>
            <a:avLst/>
            <a:gdLst/>
            <a:ahLst/>
            <a:cxnLst/>
            <a:rect l="l" t="t" r="r" b="b"/>
            <a:pathLst>
              <a:path w="1784985" h="394969">
                <a:moveTo>
                  <a:pt x="0" y="0"/>
                </a:moveTo>
                <a:lnTo>
                  <a:pt x="893063" y="0"/>
                </a:lnTo>
                <a:lnTo>
                  <a:pt x="893063" y="394715"/>
                </a:lnTo>
                <a:lnTo>
                  <a:pt x="1784603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40608" y="2173223"/>
            <a:ext cx="1786255" cy="393700"/>
          </a:xfrm>
          <a:custGeom>
            <a:avLst/>
            <a:gdLst/>
            <a:ahLst/>
            <a:cxnLst/>
            <a:rect l="l" t="t" r="r" b="b"/>
            <a:pathLst>
              <a:path w="1786254" h="393700">
                <a:moveTo>
                  <a:pt x="0" y="0"/>
                </a:moveTo>
                <a:lnTo>
                  <a:pt x="893063" y="0"/>
                </a:lnTo>
                <a:lnTo>
                  <a:pt x="893063" y="393191"/>
                </a:lnTo>
                <a:lnTo>
                  <a:pt x="1786127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26735" y="2173223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33671" y="2173223"/>
            <a:ext cx="1784985" cy="393700"/>
          </a:xfrm>
          <a:custGeom>
            <a:avLst/>
            <a:gdLst/>
            <a:ahLst/>
            <a:cxnLst/>
            <a:rect l="l" t="t" r="r" b="b"/>
            <a:pathLst>
              <a:path w="1784985" h="393700">
                <a:moveTo>
                  <a:pt x="0" y="0"/>
                </a:moveTo>
                <a:lnTo>
                  <a:pt x="893063" y="0"/>
                </a:lnTo>
                <a:lnTo>
                  <a:pt x="893063" y="393191"/>
                </a:lnTo>
                <a:lnTo>
                  <a:pt x="1784603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18275" y="2173223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26735" y="2173223"/>
            <a:ext cx="891540" cy="0"/>
          </a:xfrm>
          <a:custGeom>
            <a:avLst/>
            <a:gdLst/>
            <a:ahLst/>
            <a:cxnLst/>
            <a:rect l="l" t="t" r="r" b="b"/>
            <a:pathLst>
              <a:path w="891539">
                <a:moveTo>
                  <a:pt x="0" y="0"/>
                </a:moveTo>
                <a:lnTo>
                  <a:pt x="8915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40608" y="2566416"/>
            <a:ext cx="1786255" cy="394970"/>
          </a:xfrm>
          <a:custGeom>
            <a:avLst/>
            <a:gdLst/>
            <a:ahLst/>
            <a:cxnLst/>
            <a:rect l="l" t="t" r="r" b="b"/>
            <a:pathLst>
              <a:path w="1786254" h="394969">
                <a:moveTo>
                  <a:pt x="0" y="0"/>
                </a:moveTo>
                <a:lnTo>
                  <a:pt x="893063" y="0"/>
                </a:lnTo>
                <a:lnTo>
                  <a:pt x="893063" y="394715"/>
                </a:lnTo>
                <a:lnTo>
                  <a:pt x="1786127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26735" y="256641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33671" y="2566416"/>
            <a:ext cx="1784985" cy="394970"/>
          </a:xfrm>
          <a:custGeom>
            <a:avLst/>
            <a:gdLst/>
            <a:ahLst/>
            <a:cxnLst/>
            <a:rect l="l" t="t" r="r" b="b"/>
            <a:pathLst>
              <a:path w="1784985" h="394969">
                <a:moveTo>
                  <a:pt x="0" y="0"/>
                </a:moveTo>
                <a:lnTo>
                  <a:pt x="893063" y="0"/>
                </a:lnTo>
                <a:lnTo>
                  <a:pt x="893063" y="394715"/>
                </a:lnTo>
                <a:lnTo>
                  <a:pt x="1784603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18275" y="256641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26735" y="2566416"/>
            <a:ext cx="891540" cy="0"/>
          </a:xfrm>
          <a:custGeom>
            <a:avLst/>
            <a:gdLst/>
            <a:ahLst/>
            <a:cxnLst/>
            <a:rect l="l" t="t" r="r" b="b"/>
            <a:pathLst>
              <a:path w="891539">
                <a:moveTo>
                  <a:pt x="0" y="0"/>
                </a:moveTo>
                <a:lnTo>
                  <a:pt x="8915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40608" y="2961131"/>
            <a:ext cx="893444" cy="393700"/>
          </a:xfrm>
          <a:custGeom>
            <a:avLst/>
            <a:gdLst/>
            <a:ahLst/>
            <a:cxnLst/>
            <a:rect l="l" t="t" r="r" b="b"/>
            <a:pathLst>
              <a:path w="893445" h="393700">
                <a:moveTo>
                  <a:pt x="0" y="0"/>
                </a:moveTo>
                <a:lnTo>
                  <a:pt x="0" y="393191"/>
                </a:lnTo>
                <a:lnTo>
                  <a:pt x="893063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33671" y="2961131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8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40608" y="2961131"/>
            <a:ext cx="1786255" cy="393700"/>
          </a:xfrm>
          <a:custGeom>
            <a:avLst/>
            <a:gdLst/>
            <a:ahLst/>
            <a:cxnLst/>
            <a:rect l="l" t="t" r="r" b="b"/>
            <a:pathLst>
              <a:path w="1786254" h="393700">
                <a:moveTo>
                  <a:pt x="0" y="0"/>
                </a:moveTo>
                <a:lnTo>
                  <a:pt x="893063" y="0"/>
                </a:lnTo>
                <a:lnTo>
                  <a:pt x="893063" y="393191"/>
                </a:lnTo>
                <a:lnTo>
                  <a:pt x="1786127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26735" y="2961131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8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3671" y="2961131"/>
            <a:ext cx="1784985" cy="393700"/>
          </a:xfrm>
          <a:custGeom>
            <a:avLst/>
            <a:gdLst/>
            <a:ahLst/>
            <a:cxnLst/>
            <a:rect l="l" t="t" r="r" b="b"/>
            <a:pathLst>
              <a:path w="1784985" h="393700">
                <a:moveTo>
                  <a:pt x="0" y="0"/>
                </a:moveTo>
                <a:lnTo>
                  <a:pt x="893063" y="0"/>
                </a:lnTo>
                <a:lnTo>
                  <a:pt x="893063" y="393191"/>
                </a:lnTo>
                <a:lnTo>
                  <a:pt x="1784603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18275" y="2961131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8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26735" y="2961131"/>
            <a:ext cx="891540" cy="0"/>
          </a:xfrm>
          <a:custGeom>
            <a:avLst/>
            <a:gdLst/>
            <a:ahLst/>
            <a:cxnLst/>
            <a:rect l="l" t="t" r="r" b="b"/>
            <a:pathLst>
              <a:path w="891539">
                <a:moveTo>
                  <a:pt x="0" y="0"/>
                </a:moveTo>
                <a:lnTo>
                  <a:pt x="8915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660651" y="1060521"/>
            <a:ext cx="5901055" cy="7194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200" b="1" spc="-5" dirty="0">
                <a:latin typeface="Arial"/>
                <a:cs typeface="Arial"/>
              </a:rPr>
              <a:t>Cursor stability </a:t>
            </a:r>
            <a:r>
              <a:rPr sz="22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without</a:t>
            </a:r>
            <a:r>
              <a:rPr sz="2200" b="1" i="1" spc="-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currently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committed</a:t>
            </a:r>
            <a:endParaRPr sz="2200">
              <a:latin typeface="Arial"/>
              <a:cs typeface="Arial"/>
            </a:endParaRPr>
          </a:p>
          <a:p>
            <a:pPr marL="1705610">
              <a:lnSpc>
                <a:spcPct val="100000"/>
              </a:lnSpc>
              <a:spcBef>
                <a:spcPts val="254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02909" y="1739899"/>
            <a:ext cx="847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916936" y="2289048"/>
            <a:ext cx="161925" cy="108585"/>
          </a:xfrm>
          <a:custGeom>
            <a:avLst/>
            <a:gdLst/>
            <a:ahLst/>
            <a:cxnLst/>
            <a:rect l="l" t="t" r="r" b="b"/>
            <a:pathLst>
              <a:path w="161925" h="108585">
                <a:moveTo>
                  <a:pt x="161544" y="54864"/>
                </a:moveTo>
                <a:lnTo>
                  <a:pt x="0" y="0"/>
                </a:lnTo>
                <a:lnTo>
                  <a:pt x="0" y="108204"/>
                </a:lnTo>
                <a:lnTo>
                  <a:pt x="161544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99744" y="1730755"/>
            <a:ext cx="1170940" cy="647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>
              <a:lnSpc>
                <a:spcPts val="263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270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84551" y="2024887"/>
            <a:ext cx="9131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7380" algn="l"/>
              </a:tabLst>
            </a:pPr>
            <a:r>
              <a:rPr sz="1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900" spc="145" dirty="0">
                <a:latin typeface="Arial"/>
                <a:cs typeface="Arial"/>
              </a:rPr>
              <a:t> </a:t>
            </a:r>
            <a:r>
              <a:rPr sz="3300" b="1" baseline="-35353" dirty="0">
                <a:latin typeface="Arial"/>
                <a:cs typeface="Arial"/>
              </a:rPr>
              <a:t>X</a:t>
            </a:r>
            <a:endParaRPr sz="3300" baseline="-35353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3774" y="2361691"/>
            <a:ext cx="1906905" cy="910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2700" marR="5080">
              <a:lnSpc>
                <a:spcPts val="2350"/>
              </a:lnSpc>
              <a:spcBef>
                <a:spcPts val="80"/>
              </a:spcBef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8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'John'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76316" y="2131567"/>
            <a:ext cx="132588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"/>
                <a:cs typeface="Arial"/>
              </a:rPr>
              <a:t>select</a:t>
            </a:r>
            <a:r>
              <a:rPr sz="1900" spc="-7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name</a:t>
            </a:r>
            <a:endParaRPr sz="1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043331" y="2430271"/>
            <a:ext cx="1889760" cy="61341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20"/>
              </a:spcBef>
            </a:pPr>
            <a:r>
              <a:rPr sz="1900" spc="-5" dirty="0">
                <a:latin typeface="Arial"/>
                <a:cs typeface="Arial"/>
              </a:rPr>
              <a:t>from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reservations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428232" y="2356103"/>
            <a:ext cx="568960" cy="0"/>
          </a:xfrm>
          <a:custGeom>
            <a:avLst/>
            <a:gdLst/>
            <a:ahLst/>
            <a:cxnLst/>
            <a:rect l="l" t="t" r="r" b="b"/>
            <a:pathLst>
              <a:path w="568959">
                <a:moveTo>
                  <a:pt x="56845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98692" y="2302764"/>
            <a:ext cx="161925" cy="108585"/>
          </a:xfrm>
          <a:custGeom>
            <a:avLst/>
            <a:gdLst/>
            <a:ahLst/>
            <a:cxnLst/>
            <a:rect l="l" t="t" r="r" b="b"/>
            <a:pathLst>
              <a:path w="161925" h="108585">
                <a:moveTo>
                  <a:pt x="161544" y="108204"/>
                </a:moveTo>
                <a:lnTo>
                  <a:pt x="161544" y="0"/>
                </a:lnTo>
                <a:lnTo>
                  <a:pt x="0" y="53340"/>
                </a:lnTo>
                <a:lnTo>
                  <a:pt x="161544" y="108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045197" y="2207767"/>
            <a:ext cx="212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68223" y="2087879"/>
            <a:ext cx="2094230" cy="1262380"/>
          </a:xfrm>
          <a:custGeom>
            <a:avLst/>
            <a:gdLst/>
            <a:ahLst/>
            <a:cxnLst/>
            <a:rect l="l" t="t" r="r" b="b"/>
            <a:pathLst>
              <a:path w="2094230" h="1262379">
                <a:moveTo>
                  <a:pt x="0" y="0"/>
                </a:moveTo>
                <a:lnTo>
                  <a:pt x="0" y="1261871"/>
                </a:lnTo>
                <a:lnTo>
                  <a:pt x="2093975" y="1261871"/>
                </a:lnTo>
                <a:lnTo>
                  <a:pt x="209397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79919" y="2112263"/>
            <a:ext cx="1927860" cy="1262380"/>
          </a:xfrm>
          <a:custGeom>
            <a:avLst/>
            <a:gdLst/>
            <a:ahLst/>
            <a:cxnLst/>
            <a:rect l="l" t="t" r="r" b="b"/>
            <a:pathLst>
              <a:path w="1927859" h="1262379">
                <a:moveTo>
                  <a:pt x="0" y="0"/>
                </a:moveTo>
                <a:lnTo>
                  <a:pt x="0" y="1261871"/>
                </a:lnTo>
                <a:lnTo>
                  <a:pt x="1927859" y="1261871"/>
                </a:lnTo>
                <a:lnTo>
                  <a:pt x="192785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25110" y="5694731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3340608" y="4585715"/>
          <a:ext cx="2682240" cy="15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/>
                <a:gridCol w="892810"/>
                <a:gridCol w="892810"/>
              </a:tblGrid>
              <a:tr h="3930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Susan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50" name="object 50"/>
          <p:cNvSpPr/>
          <p:nvPr/>
        </p:nvSpPr>
        <p:spPr>
          <a:xfrm>
            <a:off x="268223" y="4896611"/>
            <a:ext cx="2094230" cy="1262380"/>
          </a:xfrm>
          <a:custGeom>
            <a:avLst/>
            <a:gdLst/>
            <a:ahLst/>
            <a:cxnLst/>
            <a:rect l="l" t="t" r="r" b="b"/>
            <a:pathLst>
              <a:path w="2094230" h="1262379">
                <a:moveTo>
                  <a:pt x="0" y="0"/>
                </a:moveTo>
                <a:lnTo>
                  <a:pt x="0" y="1261871"/>
                </a:lnTo>
                <a:lnTo>
                  <a:pt x="2093975" y="1261871"/>
                </a:lnTo>
                <a:lnTo>
                  <a:pt x="209397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79919" y="4919471"/>
            <a:ext cx="1929764" cy="1262380"/>
          </a:xfrm>
          <a:custGeom>
            <a:avLst/>
            <a:gdLst/>
            <a:ahLst/>
            <a:cxnLst/>
            <a:rect l="l" t="t" r="r" b="b"/>
            <a:pathLst>
              <a:path w="1929765" h="1262379">
                <a:moveTo>
                  <a:pt x="0" y="0"/>
                </a:moveTo>
                <a:lnTo>
                  <a:pt x="0" y="1261871"/>
                </a:lnTo>
                <a:lnTo>
                  <a:pt x="1929383" y="1261871"/>
                </a:lnTo>
                <a:lnTo>
                  <a:pt x="1929383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233671" y="2173223"/>
            <a:ext cx="893444" cy="39370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365"/>
              </a:spcBef>
            </a:pPr>
            <a:r>
              <a:rPr sz="2200" b="1" spc="-5" dirty="0">
                <a:latin typeface="Arial"/>
                <a:cs typeface="Arial"/>
              </a:rPr>
              <a:t>John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156960" y="1594104"/>
            <a:ext cx="753110" cy="690880"/>
          </a:xfrm>
          <a:custGeom>
            <a:avLst/>
            <a:gdLst/>
            <a:ahLst/>
            <a:cxnLst/>
            <a:rect l="l" t="t" r="r" b="b"/>
            <a:pathLst>
              <a:path w="753109" h="690880">
                <a:moveTo>
                  <a:pt x="134112" y="438912"/>
                </a:moveTo>
                <a:lnTo>
                  <a:pt x="134112" y="251460"/>
                </a:lnTo>
                <a:lnTo>
                  <a:pt x="0" y="345948"/>
                </a:lnTo>
                <a:lnTo>
                  <a:pt x="134112" y="438912"/>
                </a:lnTo>
                <a:close/>
              </a:path>
              <a:path w="753109" h="690880">
                <a:moveTo>
                  <a:pt x="643128" y="100584"/>
                </a:moveTo>
                <a:lnTo>
                  <a:pt x="475488" y="121920"/>
                </a:lnTo>
                <a:lnTo>
                  <a:pt x="376428" y="0"/>
                </a:lnTo>
                <a:lnTo>
                  <a:pt x="277368" y="121920"/>
                </a:lnTo>
                <a:lnTo>
                  <a:pt x="111252" y="100584"/>
                </a:lnTo>
                <a:lnTo>
                  <a:pt x="134112" y="251460"/>
                </a:lnTo>
                <a:lnTo>
                  <a:pt x="134112" y="586851"/>
                </a:lnTo>
                <a:lnTo>
                  <a:pt x="277368" y="568452"/>
                </a:lnTo>
                <a:lnTo>
                  <a:pt x="376428" y="690372"/>
                </a:lnTo>
                <a:lnTo>
                  <a:pt x="475488" y="568452"/>
                </a:lnTo>
                <a:lnTo>
                  <a:pt x="618744" y="586684"/>
                </a:lnTo>
                <a:lnTo>
                  <a:pt x="618744" y="251460"/>
                </a:lnTo>
                <a:lnTo>
                  <a:pt x="643128" y="100584"/>
                </a:lnTo>
                <a:close/>
              </a:path>
              <a:path w="753109" h="690880">
                <a:moveTo>
                  <a:pt x="134112" y="586851"/>
                </a:moveTo>
                <a:lnTo>
                  <a:pt x="134112" y="438912"/>
                </a:lnTo>
                <a:lnTo>
                  <a:pt x="111252" y="589788"/>
                </a:lnTo>
                <a:lnTo>
                  <a:pt x="134112" y="586851"/>
                </a:lnTo>
                <a:close/>
              </a:path>
              <a:path w="753109" h="690880">
                <a:moveTo>
                  <a:pt x="752856" y="345948"/>
                </a:moveTo>
                <a:lnTo>
                  <a:pt x="618744" y="251460"/>
                </a:lnTo>
                <a:lnTo>
                  <a:pt x="618744" y="438912"/>
                </a:lnTo>
                <a:lnTo>
                  <a:pt x="752856" y="345948"/>
                </a:lnTo>
                <a:close/>
              </a:path>
              <a:path w="753109" h="690880">
                <a:moveTo>
                  <a:pt x="643128" y="589788"/>
                </a:moveTo>
                <a:lnTo>
                  <a:pt x="618744" y="438912"/>
                </a:lnTo>
                <a:lnTo>
                  <a:pt x="618744" y="586684"/>
                </a:lnTo>
                <a:lnTo>
                  <a:pt x="643128" y="589788"/>
                </a:lnTo>
                <a:close/>
              </a:path>
            </a:pathLst>
          </a:custGeom>
          <a:solidFill>
            <a:srgbClr val="FF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56959" y="1594103"/>
            <a:ext cx="753110" cy="690880"/>
          </a:xfrm>
          <a:custGeom>
            <a:avLst/>
            <a:gdLst/>
            <a:ahLst/>
            <a:cxnLst/>
            <a:rect l="l" t="t" r="r" b="b"/>
            <a:pathLst>
              <a:path w="753109" h="690880">
                <a:moveTo>
                  <a:pt x="0" y="345947"/>
                </a:moveTo>
                <a:lnTo>
                  <a:pt x="134111" y="251459"/>
                </a:lnTo>
                <a:lnTo>
                  <a:pt x="111251" y="100583"/>
                </a:lnTo>
                <a:lnTo>
                  <a:pt x="277367" y="121919"/>
                </a:lnTo>
                <a:lnTo>
                  <a:pt x="376427" y="0"/>
                </a:lnTo>
                <a:lnTo>
                  <a:pt x="475487" y="121919"/>
                </a:lnTo>
                <a:lnTo>
                  <a:pt x="643127" y="100583"/>
                </a:lnTo>
                <a:lnTo>
                  <a:pt x="618743" y="251459"/>
                </a:lnTo>
                <a:lnTo>
                  <a:pt x="752855" y="345947"/>
                </a:lnTo>
                <a:lnTo>
                  <a:pt x="618743" y="438911"/>
                </a:lnTo>
                <a:lnTo>
                  <a:pt x="643127" y="589787"/>
                </a:lnTo>
                <a:lnTo>
                  <a:pt x="475487" y="568451"/>
                </a:lnTo>
                <a:lnTo>
                  <a:pt x="376427" y="690371"/>
                </a:lnTo>
                <a:lnTo>
                  <a:pt x="277367" y="568451"/>
                </a:lnTo>
                <a:lnTo>
                  <a:pt x="111251" y="589787"/>
                </a:lnTo>
                <a:lnTo>
                  <a:pt x="134111" y="438911"/>
                </a:lnTo>
                <a:lnTo>
                  <a:pt x="0" y="3459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313421" y="1712467"/>
            <a:ext cx="440690" cy="45148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2384" marR="5080" indent="-20320">
              <a:lnSpc>
                <a:spcPts val="1670"/>
              </a:lnSpc>
              <a:spcBef>
                <a:spcPts val="165"/>
              </a:spcBef>
            </a:pPr>
            <a:r>
              <a:rPr sz="1400" b="1" spc="-10" dirty="0">
                <a:latin typeface="Arial"/>
                <a:cs typeface="Arial"/>
              </a:rPr>
              <a:t>Lo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k  Wait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03860" y="3268979"/>
            <a:ext cx="8377555" cy="314325"/>
          </a:xfrm>
          <a:custGeom>
            <a:avLst/>
            <a:gdLst/>
            <a:ahLst/>
            <a:cxnLst/>
            <a:rect l="l" t="t" r="r" b="b"/>
            <a:pathLst>
              <a:path w="8377555" h="314325">
                <a:moveTo>
                  <a:pt x="8377428" y="313944"/>
                </a:moveTo>
                <a:lnTo>
                  <a:pt x="8377428" y="0"/>
                </a:lnTo>
                <a:lnTo>
                  <a:pt x="0" y="0"/>
                </a:lnTo>
                <a:lnTo>
                  <a:pt x="0" y="313944"/>
                </a:lnTo>
                <a:lnTo>
                  <a:pt x="8377428" y="313944"/>
                </a:lnTo>
                <a:close/>
              </a:path>
            </a:pathLst>
          </a:custGeom>
          <a:solidFill>
            <a:srgbClr val="FF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3859" y="3268979"/>
            <a:ext cx="8377555" cy="314325"/>
          </a:xfrm>
          <a:custGeom>
            <a:avLst/>
            <a:gdLst/>
            <a:ahLst/>
            <a:cxnLst/>
            <a:rect l="l" t="t" r="r" b="b"/>
            <a:pathLst>
              <a:path w="8377555" h="314325">
                <a:moveTo>
                  <a:pt x="4189475" y="313943"/>
                </a:moveTo>
                <a:lnTo>
                  <a:pt x="0" y="313943"/>
                </a:lnTo>
                <a:lnTo>
                  <a:pt x="0" y="0"/>
                </a:lnTo>
                <a:lnTo>
                  <a:pt x="8377427" y="0"/>
                </a:lnTo>
                <a:lnTo>
                  <a:pt x="8377427" y="313943"/>
                </a:lnTo>
                <a:lnTo>
                  <a:pt x="4189475" y="3139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03860" y="3273042"/>
            <a:ext cx="8377555" cy="1635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 </a:t>
            </a:r>
            <a:r>
              <a:rPr sz="1900" b="1" dirty="0">
                <a:latin typeface="Arial"/>
                <a:cs typeface="Arial"/>
              </a:rPr>
              <a:t>B </a:t>
            </a:r>
            <a:r>
              <a:rPr sz="1900" b="1" spc="-5" dirty="0">
                <a:latin typeface="Arial"/>
                <a:cs typeface="Arial"/>
              </a:rPr>
              <a:t>hangs until App </a:t>
            </a:r>
            <a:r>
              <a:rPr sz="1900" b="1" dirty="0">
                <a:latin typeface="Arial"/>
                <a:cs typeface="Arial"/>
              </a:rPr>
              <a:t>A </a:t>
            </a:r>
            <a:r>
              <a:rPr sz="1900" b="1" spc="-5" dirty="0">
                <a:latin typeface="Arial"/>
                <a:cs typeface="Arial"/>
              </a:rPr>
              <a:t>commits </a:t>
            </a:r>
            <a:r>
              <a:rPr sz="1900" b="1" dirty="0">
                <a:latin typeface="Arial"/>
                <a:cs typeface="Arial"/>
              </a:rPr>
              <a:t>or </a:t>
            </a:r>
            <a:r>
              <a:rPr sz="1900" b="1" spc="-5" dirty="0">
                <a:latin typeface="Arial"/>
                <a:cs typeface="Arial"/>
              </a:rPr>
              <a:t>rolls back </a:t>
            </a:r>
            <a:r>
              <a:rPr sz="1900" b="1" spc="5" dirty="0">
                <a:latin typeface="Arial"/>
                <a:cs typeface="Arial"/>
              </a:rPr>
              <a:t>which </a:t>
            </a:r>
            <a:r>
              <a:rPr sz="1900" b="1" spc="-5" dirty="0">
                <a:latin typeface="Arial"/>
                <a:cs typeface="Arial"/>
              </a:rPr>
              <a:t>releases </a:t>
            </a:r>
            <a:r>
              <a:rPr sz="1900" b="1" dirty="0">
                <a:latin typeface="Arial"/>
                <a:cs typeface="Arial"/>
              </a:rPr>
              <a:t>X </a:t>
            </a:r>
            <a:r>
              <a:rPr sz="1900" b="1" spc="-5" dirty="0">
                <a:latin typeface="Arial"/>
                <a:cs typeface="Arial"/>
              </a:rPr>
              <a:t>lock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Cursor stability </a:t>
            </a:r>
            <a:r>
              <a:rPr sz="22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</a:t>
            </a:r>
            <a:r>
              <a:rPr sz="2200" b="1" i="1" spc="-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currently committed (Default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behavior)</a:t>
            </a:r>
            <a:endParaRPr sz="2200">
              <a:latin typeface="Arial"/>
              <a:cs typeface="Arial"/>
            </a:endParaRPr>
          </a:p>
          <a:p>
            <a:pPr marR="1016000" algn="ctr">
              <a:lnSpc>
                <a:spcPts val="2220"/>
              </a:lnSpc>
              <a:spcBef>
                <a:spcPts val="540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231140">
              <a:lnSpc>
                <a:spcPts val="2580"/>
              </a:lnSpc>
              <a:tabLst>
                <a:tab pos="6711315" algn="l"/>
              </a:tabLst>
            </a:pPr>
            <a:r>
              <a:rPr sz="3300" b="1" spc="-7" baseline="2525" dirty="0">
                <a:latin typeface="Arial"/>
                <a:cs typeface="Arial"/>
              </a:rPr>
              <a:t>App </a:t>
            </a:r>
            <a:r>
              <a:rPr sz="3300" b="1" baseline="2525" dirty="0">
                <a:latin typeface="Arial"/>
                <a:cs typeface="Arial"/>
              </a:rPr>
              <a:t>A	</a:t>
            </a: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52</a:t>
            </a:fld>
            <a:endParaRPr spc="-5" dirty="0"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55" y="651763"/>
            <a:ext cx="824610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Cursor stability </a:t>
            </a:r>
            <a:r>
              <a:rPr spc="-5" dirty="0"/>
              <a:t>with </a:t>
            </a:r>
            <a:r>
              <a:rPr dirty="0"/>
              <a:t>currently committed (CC)</a:t>
            </a:r>
            <a:r>
              <a:rPr spc="-50" dirty="0"/>
              <a:t> </a:t>
            </a:r>
            <a:r>
              <a:rPr dirty="0"/>
              <a:t>semantics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0608" y="1778507"/>
            <a:ext cx="893444" cy="394970"/>
          </a:xfrm>
          <a:prstGeom prst="rect">
            <a:avLst/>
          </a:prstGeom>
          <a:solidFill>
            <a:srgbClr val="E6E6E6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204"/>
              </a:spcBef>
            </a:pPr>
            <a:r>
              <a:rPr sz="2000" b="1" dirty="0">
                <a:latin typeface="Arial"/>
                <a:cs typeface="Arial"/>
              </a:rPr>
              <a:t>seat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3671" y="1778507"/>
            <a:ext cx="893444" cy="394970"/>
          </a:xfrm>
          <a:prstGeom prst="rect">
            <a:avLst/>
          </a:prstGeom>
          <a:solidFill>
            <a:srgbClr val="E6E6E6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204"/>
              </a:spcBef>
            </a:pPr>
            <a:r>
              <a:rPr sz="2000" b="1" spc="-5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6735" y="1778507"/>
            <a:ext cx="891540" cy="394970"/>
          </a:xfrm>
          <a:prstGeom prst="rect">
            <a:avLst/>
          </a:prstGeom>
          <a:solidFill>
            <a:srgbClr val="E6E6E6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2000" b="1" spc="-5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0608" y="2173223"/>
            <a:ext cx="893444" cy="39370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204"/>
              </a:spcBef>
            </a:pPr>
            <a:r>
              <a:rPr sz="2000" b="1" dirty="0">
                <a:latin typeface="Arial"/>
                <a:cs typeface="Arial"/>
              </a:rPr>
              <a:t>7C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7678" y="2223239"/>
            <a:ext cx="764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usa</a:t>
            </a:r>
            <a:r>
              <a:rPr sz="2000" b="1" spc="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26736" y="2173224"/>
            <a:ext cx="891540" cy="393700"/>
          </a:xfrm>
          <a:custGeom>
            <a:avLst/>
            <a:gdLst/>
            <a:ahLst/>
            <a:cxnLst/>
            <a:rect l="l" t="t" r="r" b="b"/>
            <a:pathLst>
              <a:path w="891539" h="393700">
                <a:moveTo>
                  <a:pt x="0" y="0"/>
                </a:moveTo>
                <a:lnTo>
                  <a:pt x="0" y="393192"/>
                </a:lnTo>
                <a:lnTo>
                  <a:pt x="891540" y="393192"/>
                </a:lnTo>
                <a:lnTo>
                  <a:pt x="891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40608" y="2566416"/>
            <a:ext cx="893444" cy="39497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204"/>
              </a:spcBef>
            </a:pPr>
            <a:r>
              <a:rPr sz="2000" b="1" dirty="0">
                <a:latin typeface="Arial"/>
                <a:cs typeface="Arial"/>
              </a:rPr>
              <a:t>7B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33672" y="2566416"/>
            <a:ext cx="893444" cy="394970"/>
          </a:xfrm>
          <a:custGeom>
            <a:avLst/>
            <a:gdLst/>
            <a:ahLst/>
            <a:cxnLst/>
            <a:rect l="l" t="t" r="r" b="b"/>
            <a:pathLst>
              <a:path w="893445" h="394969">
                <a:moveTo>
                  <a:pt x="0" y="0"/>
                </a:moveTo>
                <a:lnTo>
                  <a:pt x="0" y="394716"/>
                </a:lnTo>
                <a:lnTo>
                  <a:pt x="893064" y="394716"/>
                </a:lnTo>
                <a:lnTo>
                  <a:pt x="893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33671" y="2566416"/>
            <a:ext cx="893444" cy="3949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4"/>
              </a:spcBef>
              <a:tabLst>
                <a:tab pos="867410" algn="l"/>
              </a:tabLst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26736" y="2566416"/>
            <a:ext cx="891540" cy="394970"/>
          </a:xfrm>
          <a:custGeom>
            <a:avLst/>
            <a:gdLst/>
            <a:ahLst/>
            <a:cxnLst/>
            <a:rect l="l" t="t" r="r" b="b"/>
            <a:pathLst>
              <a:path w="891539" h="394969">
                <a:moveTo>
                  <a:pt x="0" y="0"/>
                </a:moveTo>
                <a:lnTo>
                  <a:pt x="0" y="394716"/>
                </a:lnTo>
                <a:lnTo>
                  <a:pt x="891540" y="394716"/>
                </a:lnTo>
                <a:lnTo>
                  <a:pt x="891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40608" y="2962655"/>
            <a:ext cx="891540" cy="30480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24765" rIns="0" bIns="0" rtlCol="0">
            <a:spAutoFit/>
          </a:bodyPr>
          <a:lstStyle/>
          <a:p>
            <a:pPr marL="1905" algn="ctr">
              <a:lnSpc>
                <a:spcPts val="2205"/>
              </a:lnSpc>
              <a:spcBef>
                <a:spcPts val="195"/>
              </a:spcBef>
            </a:pPr>
            <a:r>
              <a:rPr sz="2000" b="1" spc="-5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33672" y="2961132"/>
            <a:ext cx="893444" cy="307975"/>
          </a:xfrm>
          <a:custGeom>
            <a:avLst/>
            <a:gdLst/>
            <a:ahLst/>
            <a:cxnLst/>
            <a:rect l="l" t="t" r="r" b="b"/>
            <a:pathLst>
              <a:path w="893445" h="307975">
                <a:moveTo>
                  <a:pt x="0" y="307848"/>
                </a:moveTo>
                <a:lnTo>
                  <a:pt x="893064" y="307848"/>
                </a:lnTo>
                <a:lnTo>
                  <a:pt x="893064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26736" y="2961132"/>
            <a:ext cx="891540" cy="307975"/>
          </a:xfrm>
          <a:custGeom>
            <a:avLst/>
            <a:gdLst/>
            <a:ahLst/>
            <a:cxnLst/>
            <a:rect l="l" t="t" r="r" b="b"/>
            <a:pathLst>
              <a:path w="891539" h="307975">
                <a:moveTo>
                  <a:pt x="0" y="307848"/>
                </a:moveTo>
                <a:lnTo>
                  <a:pt x="891540" y="307848"/>
                </a:lnTo>
                <a:lnTo>
                  <a:pt x="891540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40608" y="1778507"/>
            <a:ext cx="1786255" cy="394970"/>
          </a:xfrm>
          <a:custGeom>
            <a:avLst/>
            <a:gdLst/>
            <a:ahLst/>
            <a:cxnLst/>
            <a:rect l="l" t="t" r="r" b="b"/>
            <a:pathLst>
              <a:path w="1786254" h="394969">
                <a:moveTo>
                  <a:pt x="0" y="0"/>
                </a:moveTo>
                <a:lnTo>
                  <a:pt x="893063" y="0"/>
                </a:lnTo>
                <a:lnTo>
                  <a:pt x="893063" y="394715"/>
                </a:lnTo>
                <a:lnTo>
                  <a:pt x="1786127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3671" y="1778507"/>
            <a:ext cx="1784985" cy="394970"/>
          </a:xfrm>
          <a:custGeom>
            <a:avLst/>
            <a:gdLst/>
            <a:ahLst/>
            <a:cxnLst/>
            <a:rect l="l" t="t" r="r" b="b"/>
            <a:pathLst>
              <a:path w="1784985" h="394969">
                <a:moveTo>
                  <a:pt x="0" y="0"/>
                </a:moveTo>
                <a:lnTo>
                  <a:pt x="893063" y="0"/>
                </a:lnTo>
                <a:lnTo>
                  <a:pt x="893063" y="394715"/>
                </a:lnTo>
                <a:lnTo>
                  <a:pt x="1784603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40608" y="2173223"/>
            <a:ext cx="1786255" cy="393700"/>
          </a:xfrm>
          <a:custGeom>
            <a:avLst/>
            <a:gdLst/>
            <a:ahLst/>
            <a:cxnLst/>
            <a:rect l="l" t="t" r="r" b="b"/>
            <a:pathLst>
              <a:path w="1786254" h="393700">
                <a:moveTo>
                  <a:pt x="0" y="0"/>
                </a:moveTo>
                <a:lnTo>
                  <a:pt x="893063" y="0"/>
                </a:lnTo>
                <a:lnTo>
                  <a:pt x="893063" y="393191"/>
                </a:lnTo>
                <a:lnTo>
                  <a:pt x="1786127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26735" y="2173223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33671" y="2173223"/>
            <a:ext cx="1784985" cy="393700"/>
          </a:xfrm>
          <a:custGeom>
            <a:avLst/>
            <a:gdLst/>
            <a:ahLst/>
            <a:cxnLst/>
            <a:rect l="l" t="t" r="r" b="b"/>
            <a:pathLst>
              <a:path w="1784985" h="393700">
                <a:moveTo>
                  <a:pt x="0" y="0"/>
                </a:moveTo>
                <a:lnTo>
                  <a:pt x="893063" y="0"/>
                </a:lnTo>
                <a:lnTo>
                  <a:pt x="893063" y="393191"/>
                </a:lnTo>
                <a:lnTo>
                  <a:pt x="1784603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18275" y="2173223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26735" y="2173223"/>
            <a:ext cx="891540" cy="0"/>
          </a:xfrm>
          <a:custGeom>
            <a:avLst/>
            <a:gdLst/>
            <a:ahLst/>
            <a:cxnLst/>
            <a:rect l="l" t="t" r="r" b="b"/>
            <a:pathLst>
              <a:path w="891539">
                <a:moveTo>
                  <a:pt x="0" y="0"/>
                </a:moveTo>
                <a:lnTo>
                  <a:pt x="8915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40608" y="2566416"/>
            <a:ext cx="1786255" cy="394970"/>
          </a:xfrm>
          <a:custGeom>
            <a:avLst/>
            <a:gdLst/>
            <a:ahLst/>
            <a:cxnLst/>
            <a:rect l="l" t="t" r="r" b="b"/>
            <a:pathLst>
              <a:path w="1786254" h="394969">
                <a:moveTo>
                  <a:pt x="0" y="0"/>
                </a:moveTo>
                <a:lnTo>
                  <a:pt x="893063" y="0"/>
                </a:lnTo>
                <a:lnTo>
                  <a:pt x="893063" y="394715"/>
                </a:lnTo>
                <a:lnTo>
                  <a:pt x="1786127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26735" y="256641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33671" y="2566416"/>
            <a:ext cx="1784985" cy="394970"/>
          </a:xfrm>
          <a:custGeom>
            <a:avLst/>
            <a:gdLst/>
            <a:ahLst/>
            <a:cxnLst/>
            <a:rect l="l" t="t" r="r" b="b"/>
            <a:pathLst>
              <a:path w="1784985" h="394969">
                <a:moveTo>
                  <a:pt x="0" y="0"/>
                </a:moveTo>
                <a:lnTo>
                  <a:pt x="893063" y="0"/>
                </a:lnTo>
                <a:lnTo>
                  <a:pt x="893063" y="394715"/>
                </a:lnTo>
                <a:lnTo>
                  <a:pt x="1784603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18275" y="256641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26735" y="2566416"/>
            <a:ext cx="891540" cy="0"/>
          </a:xfrm>
          <a:custGeom>
            <a:avLst/>
            <a:gdLst/>
            <a:ahLst/>
            <a:cxnLst/>
            <a:rect l="l" t="t" r="r" b="b"/>
            <a:pathLst>
              <a:path w="891539">
                <a:moveTo>
                  <a:pt x="0" y="0"/>
                </a:moveTo>
                <a:lnTo>
                  <a:pt x="8915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40608" y="2961131"/>
            <a:ext cx="893444" cy="393700"/>
          </a:xfrm>
          <a:custGeom>
            <a:avLst/>
            <a:gdLst/>
            <a:ahLst/>
            <a:cxnLst/>
            <a:rect l="l" t="t" r="r" b="b"/>
            <a:pathLst>
              <a:path w="893445" h="393700">
                <a:moveTo>
                  <a:pt x="0" y="0"/>
                </a:moveTo>
                <a:lnTo>
                  <a:pt x="0" y="393191"/>
                </a:lnTo>
                <a:lnTo>
                  <a:pt x="893063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33671" y="2961131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8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40608" y="2961131"/>
            <a:ext cx="1786255" cy="393700"/>
          </a:xfrm>
          <a:custGeom>
            <a:avLst/>
            <a:gdLst/>
            <a:ahLst/>
            <a:cxnLst/>
            <a:rect l="l" t="t" r="r" b="b"/>
            <a:pathLst>
              <a:path w="1786254" h="393700">
                <a:moveTo>
                  <a:pt x="0" y="0"/>
                </a:moveTo>
                <a:lnTo>
                  <a:pt x="893063" y="0"/>
                </a:lnTo>
                <a:lnTo>
                  <a:pt x="893063" y="393191"/>
                </a:lnTo>
                <a:lnTo>
                  <a:pt x="1786127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26735" y="2961131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8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3671" y="2961131"/>
            <a:ext cx="1784985" cy="393700"/>
          </a:xfrm>
          <a:custGeom>
            <a:avLst/>
            <a:gdLst/>
            <a:ahLst/>
            <a:cxnLst/>
            <a:rect l="l" t="t" r="r" b="b"/>
            <a:pathLst>
              <a:path w="1784985" h="393700">
                <a:moveTo>
                  <a:pt x="0" y="0"/>
                </a:moveTo>
                <a:lnTo>
                  <a:pt x="893063" y="0"/>
                </a:lnTo>
                <a:lnTo>
                  <a:pt x="893063" y="393191"/>
                </a:lnTo>
                <a:lnTo>
                  <a:pt x="1784603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18275" y="2961131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8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26735" y="2961131"/>
            <a:ext cx="891540" cy="0"/>
          </a:xfrm>
          <a:custGeom>
            <a:avLst/>
            <a:gdLst/>
            <a:ahLst/>
            <a:cxnLst/>
            <a:rect l="l" t="t" r="r" b="b"/>
            <a:pathLst>
              <a:path w="891539">
                <a:moveTo>
                  <a:pt x="0" y="0"/>
                </a:moveTo>
                <a:lnTo>
                  <a:pt x="8915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660651" y="1060521"/>
            <a:ext cx="5901055" cy="7194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200" b="1" spc="-5" dirty="0">
                <a:latin typeface="Arial"/>
                <a:cs typeface="Arial"/>
              </a:rPr>
              <a:t>Cursor stability </a:t>
            </a:r>
            <a:r>
              <a:rPr sz="22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without</a:t>
            </a:r>
            <a:r>
              <a:rPr sz="2200" b="1" i="1" spc="-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currently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committed</a:t>
            </a:r>
            <a:endParaRPr sz="2200">
              <a:latin typeface="Arial"/>
              <a:cs typeface="Arial"/>
            </a:endParaRPr>
          </a:p>
          <a:p>
            <a:pPr marL="1705610">
              <a:lnSpc>
                <a:spcPct val="100000"/>
              </a:lnSpc>
              <a:spcBef>
                <a:spcPts val="254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02909" y="1739899"/>
            <a:ext cx="847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916936" y="2289048"/>
            <a:ext cx="161925" cy="108585"/>
          </a:xfrm>
          <a:custGeom>
            <a:avLst/>
            <a:gdLst/>
            <a:ahLst/>
            <a:cxnLst/>
            <a:rect l="l" t="t" r="r" b="b"/>
            <a:pathLst>
              <a:path w="161925" h="108585">
                <a:moveTo>
                  <a:pt x="161544" y="54864"/>
                </a:moveTo>
                <a:lnTo>
                  <a:pt x="0" y="0"/>
                </a:lnTo>
                <a:lnTo>
                  <a:pt x="0" y="108204"/>
                </a:lnTo>
                <a:lnTo>
                  <a:pt x="161544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99744" y="1730755"/>
            <a:ext cx="1170940" cy="647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>
              <a:lnSpc>
                <a:spcPts val="263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270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84551" y="2024887"/>
            <a:ext cx="9131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7380" algn="l"/>
              </a:tabLst>
            </a:pPr>
            <a:r>
              <a:rPr sz="1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900" spc="145" dirty="0">
                <a:latin typeface="Arial"/>
                <a:cs typeface="Arial"/>
              </a:rPr>
              <a:t> </a:t>
            </a:r>
            <a:r>
              <a:rPr sz="3300" b="1" baseline="-35353" dirty="0">
                <a:latin typeface="Arial"/>
                <a:cs typeface="Arial"/>
              </a:rPr>
              <a:t>X</a:t>
            </a:r>
            <a:endParaRPr sz="3300" baseline="-35353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3774" y="2361691"/>
            <a:ext cx="1906905" cy="910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2700" marR="5080">
              <a:lnSpc>
                <a:spcPts val="2350"/>
              </a:lnSpc>
              <a:spcBef>
                <a:spcPts val="80"/>
              </a:spcBef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8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'John'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76316" y="2131567"/>
            <a:ext cx="132588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"/>
                <a:cs typeface="Arial"/>
              </a:rPr>
              <a:t>select</a:t>
            </a:r>
            <a:r>
              <a:rPr sz="1900" spc="-7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name</a:t>
            </a:r>
            <a:endParaRPr sz="1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043331" y="2430271"/>
            <a:ext cx="1889760" cy="61341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20"/>
              </a:spcBef>
            </a:pPr>
            <a:r>
              <a:rPr sz="1900" spc="-5" dirty="0">
                <a:latin typeface="Arial"/>
                <a:cs typeface="Arial"/>
              </a:rPr>
              <a:t>from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reservations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428232" y="2356103"/>
            <a:ext cx="568960" cy="0"/>
          </a:xfrm>
          <a:custGeom>
            <a:avLst/>
            <a:gdLst/>
            <a:ahLst/>
            <a:cxnLst/>
            <a:rect l="l" t="t" r="r" b="b"/>
            <a:pathLst>
              <a:path w="568959">
                <a:moveTo>
                  <a:pt x="56845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98692" y="2302764"/>
            <a:ext cx="161925" cy="108585"/>
          </a:xfrm>
          <a:custGeom>
            <a:avLst/>
            <a:gdLst/>
            <a:ahLst/>
            <a:cxnLst/>
            <a:rect l="l" t="t" r="r" b="b"/>
            <a:pathLst>
              <a:path w="161925" h="108585">
                <a:moveTo>
                  <a:pt x="161544" y="108204"/>
                </a:moveTo>
                <a:lnTo>
                  <a:pt x="161544" y="0"/>
                </a:lnTo>
                <a:lnTo>
                  <a:pt x="0" y="53340"/>
                </a:lnTo>
                <a:lnTo>
                  <a:pt x="161544" y="108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045197" y="2207767"/>
            <a:ext cx="212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68223" y="2087879"/>
            <a:ext cx="2094230" cy="1262380"/>
          </a:xfrm>
          <a:custGeom>
            <a:avLst/>
            <a:gdLst/>
            <a:ahLst/>
            <a:cxnLst/>
            <a:rect l="l" t="t" r="r" b="b"/>
            <a:pathLst>
              <a:path w="2094230" h="1262379">
                <a:moveTo>
                  <a:pt x="0" y="0"/>
                </a:moveTo>
                <a:lnTo>
                  <a:pt x="0" y="1261871"/>
                </a:lnTo>
                <a:lnTo>
                  <a:pt x="2093975" y="1261871"/>
                </a:lnTo>
                <a:lnTo>
                  <a:pt x="209397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79919" y="2112263"/>
            <a:ext cx="1927860" cy="1262380"/>
          </a:xfrm>
          <a:custGeom>
            <a:avLst/>
            <a:gdLst/>
            <a:ahLst/>
            <a:cxnLst/>
            <a:rect l="l" t="t" r="r" b="b"/>
            <a:pathLst>
              <a:path w="1927859" h="1262379">
                <a:moveTo>
                  <a:pt x="0" y="0"/>
                </a:moveTo>
                <a:lnTo>
                  <a:pt x="0" y="1261871"/>
                </a:lnTo>
                <a:lnTo>
                  <a:pt x="1927859" y="1261871"/>
                </a:lnTo>
                <a:lnTo>
                  <a:pt x="192785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25110" y="5694731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3340608" y="4585715"/>
          <a:ext cx="2682240" cy="15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/>
                <a:gridCol w="892810"/>
                <a:gridCol w="892810"/>
              </a:tblGrid>
              <a:tr h="3930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Susan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50" name="object 50"/>
          <p:cNvSpPr/>
          <p:nvPr/>
        </p:nvSpPr>
        <p:spPr>
          <a:xfrm>
            <a:off x="6979919" y="4919471"/>
            <a:ext cx="1929764" cy="1262380"/>
          </a:xfrm>
          <a:custGeom>
            <a:avLst/>
            <a:gdLst/>
            <a:ahLst/>
            <a:cxnLst/>
            <a:rect l="l" t="t" r="r" b="b"/>
            <a:pathLst>
              <a:path w="1929765" h="1262379">
                <a:moveTo>
                  <a:pt x="0" y="0"/>
                </a:moveTo>
                <a:lnTo>
                  <a:pt x="0" y="1261871"/>
                </a:lnTo>
                <a:lnTo>
                  <a:pt x="1929383" y="1261871"/>
                </a:lnTo>
                <a:lnTo>
                  <a:pt x="1929383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233671" y="2173223"/>
            <a:ext cx="893444" cy="39370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365"/>
              </a:spcBef>
            </a:pPr>
            <a:r>
              <a:rPr sz="2200" b="1" spc="-5" dirty="0">
                <a:latin typeface="Arial"/>
                <a:cs typeface="Arial"/>
              </a:rPr>
              <a:t>John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156960" y="1594104"/>
            <a:ext cx="753110" cy="690880"/>
          </a:xfrm>
          <a:custGeom>
            <a:avLst/>
            <a:gdLst/>
            <a:ahLst/>
            <a:cxnLst/>
            <a:rect l="l" t="t" r="r" b="b"/>
            <a:pathLst>
              <a:path w="753109" h="690880">
                <a:moveTo>
                  <a:pt x="134112" y="438912"/>
                </a:moveTo>
                <a:lnTo>
                  <a:pt x="134112" y="251460"/>
                </a:lnTo>
                <a:lnTo>
                  <a:pt x="0" y="345948"/>
                </a:lnTo>
                <a:lnTo>
                  <a:pt x="134112" y="438912"/>
                </a:lnTo>
                <a:close/>
              </a:path>
              <a:path w="753109" h="690880">
                <a:moveTo>
                  <a:pt x="643128" y="100584"/>
                </a:moveTo>
                <a:lnTo>
                  <a:pt x="475488" y="121920"/>
                </a:lnTo>
                <a:lnTo>
                  <a:pt x="376428" y="0"/>
                </a:lnTo>
                <a:lnTo>
                  <a:pt x="277368" y="121920"/>
                </a:lnTo>
                <a:lnTo>
                  <a:pt x="111252" y="100584"/>
                </a:lnTo>
                <a:lnTo>
                  <a:pt x="134112" y="251460"/>
                </a:lnTo>
                <a:lnTo>
                  <a:pt x="134112" y="586851"/>
                </a:lnTo>
                <a:lnTo>
                  <a:pt x="277368" y="568452"/>
                </a:lnTo>
                <a:lnTo>
                  <a:pt x="376428" y="690372"/>
                </a:lnTo>
                <a:lnTo>
                  <a:pt x="475488" y="568452"/>
                </a:lnTo>
                <a:lnTo>
                  <a:pt x="618744" y="586684"/>
                </a:lnTo>
                <a:lnTo>
                  <a:pt x="618744" y="251460"/>
                </a:lnTo>
                <a:lnTo>
                  <a:pt x="643128" y="100584"/>
                </a:lnTo>
                <a:close/>
              </a:path>
              <a:path w="753109" h="690880">
                <a:moveTo>
                  <a:pt x="134112" y="586851"/>
                </a:moveTo>
                <a:lnTo>
                  <a:pt x="134112" y="438912"/>
                </a:lnTo>
                <a:lnTo>
                  <a:pt x="111252" y="589788"/>
                </a:lnTo>
                <a:lnTo>
                  <a:pt x="134112" y="586851"/>
                </a:lnTo>
                <a:close/>
              </a:path>
              <a:path w="753109" h="690880">
                <a:moveTo>
                  <a:pt x="752856" y="345948"/>
                </a:moveTo>
                <a:lnTo>
                  <a:pt x="618744" y="251460"/>
                </a:lnTo>
                <a:lnTo>
                  <a:pt x="618744" y="438912"/>
                </a:lnTo>
                <a:lnTo>
                  <a:pt x="752856" y="345948"/>
                </a:lnTo>
                <a:close/>
              </a:path>
              <a:path w="753109" h="690880">
                <a:moveTo>
                  <a:pt x="643128" y="589788"/>
                </a:moveTo>
                <a:lnTo>
                  <a:pt x="618744" y="438912"/>
                </a:lnTo>
                <a:lnTo>
                  <a:pt x="618744" y="586684"/>
                </a:lnTo>
                <a:lnTo>
                  <a:pt x="643128" y="589788"/>
                </a:lnTo>
                <a:close/>
              </a:path>
            </a:pathLst>
          </a:custGeom>
          <a:solidFill>
            <a:srgbClr val="FF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56959" y="1594103"/>
            <a:ext cx="753110" cy="690880"/>
          </a:xfrm>
          <a:custGeom>
            <a:avLst/>
            <a:gdLst/>
            <a:ahLst/>
            <a:cxnLst/>
            <a:rect l="l" t="t" r="r" b="b"/>
            <a:pathLst>
              <a:path w="753109" h="690880">
                <a:moveTo>
                  <a:pt x="0" y="345947"/>
                </a:moveTo>
                <a:lnTo>
                  <a:pt x="134111" y="251459"/>
                </a:lnTo>
                <a:lnTo>
                  <a:pt x="111251" y="100583"/>
                </a:lnTo>
                <a:lnTo>
                  <a:pt x="277367" y="121919"/>
                </a:lnTo>
                <a:lnTo>
                  <a:pt x="376427" y="0"/>
                </a:lnTo>
                <a:lnTo>
                  <a:pt x="475487" y="121919"/>
                </a:lnTo>
                <a:lnTo>
                  <a:pt x="643127" y="100583"/>
                </a:lnTo>
                <a:lnTo>
                  <a:pt x="618743" y="251459"/>
                </a:lnTo>
                <a:lnTo>
                  <a:pt x="752855" y="345947"/>
                </a:lnTo>
                <a:lnTo>
                  <a:pt x="618743" y="438911"/>
                </a:lnTo>
                <a:lnTo>
                  <a:pt x="643127" y="589787"/>
                </a:lnTo>
                <a:lnTo>
                  <a:pt x="475487" y="568451"/>
                </a:lnTo>
                <a:lnTo>
                  <a:pt x="376427" y="690371"/>
                </a:lnTo>
                <a:lnTo>
                  <a:pt x="277367" y="568451"/>
                </a:lnTo>
                <a:lnTo>
                  <a:pt x="111251" y="589787"/>
                </a:lnTo>
                <a:lnTo>
                  <a:pt x="134111" y="438911"/>
                </a:lnTo>
                <a:lnTo>
                  <a:pt x="0" y="3459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313421" y="1712467"/>
            <a:ext cx="440690" cy="45148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2384" marR="5080" indent="-20320">
              <a:lnSpc>
                <a:spcPts val="1670"/>
              </a:lnSpc>
              <a:spcBef>
                <a:spcPts val="165"/>
              </a:spcBef>
            </a:pPr>
            <a:r>
              <a:rPr sz="1400" b="1" spc="-10" dirty="0">
                <a:latin typeface="Arial"/>
                <a:cs typeface="Arial"/>
              </a:rPr>
              <a:t>Lo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k  Wait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03860" y="3268979"/>
            <a:ext cx="8377555" cy="314325"/>
          </a:xfrm>
          <a:custGeom>
            <a:avLst/>
            <a:gdLst/>
            <a:ahLst/>
            <a:cxnLst/>
            <a:rect l="l" t="t" r="r" b="b"/>
            <a:pathLst>
              <a:path w="8377555" h="314325">
                <a:moveTo>
                  <a:pt x="8377428" y="313944"/>
                </a:moveTo>
                <a:lnTo>
                  <a:pt x="8377428" y="0"/>
                </a:lnTo>
                <a:lnTo>
                  <a:pt x="0" y="0"/>
                </a:lnTo>
                <a:lnTo>
                  <a:pt x="0" y="313944"/>
                </a:lnTo>
                <a:lnTo>
                  <a:pt x="8377428" y="313944"/>
                </a:lnTo>
                <a:close/>
              </a:path>
            </a:pathLst>
          </a:custGeom>
          <a:solidFill>
            <a:srgbClr val="FF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3859" y="3268979"/>
            <a:ext cx="8377555" cy="314325"/>
          </a:xfrm>
          <a:custGeom>
            <a:avLst/>
            <a:gdLst/>
            <a:ahLst/>
            <a:cxnLst/>
            <a:rect l="l" t="t" r="r" b="b"/>
            <a:pathLst>
              <a:path w="8377555" h="314325">
                <a:moveTo>
                  <a:pt x="4189475" y="313943"/>
                </a:moveTo>
                <a:lnTo>
                  <a:pt x="0" y="313943"/>
                </a:lnTo>
                <a:lnTo>
                  <a:pt x="0" y="0"/>
                </a:lnTo>
                <a:lnTo>
                  <a:pt x="8377427" y="0"/>
                </a:lnTo>
                <a:lnTo>
                  <a:pt x="8377427" y="313943"/>
                </a:lnTo>
                <a:lnTo>
                  <a:pt x="4189475" y="3139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03860" y="3273042"/>
            <a:ext cx="8377555" cy="1635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 </a:t>
            </a:r>
            <a:r>
              <a:rPr sz="1900" b="1" dirty="0">
                <a:latin typeface="Arial"/>
                <a:cs typeface="Arial"/>
              </a:rPr>
              <a:t>B </a:t>
            </a:r>
            <a:r>
              <a:rPr sz="1900" b="1" spc="-5" dirty="0">
                <a:latin typeface="Arial"/>
                <a:cs typeface="Arial"/>
              </a:rPr>
              <a:t>hangs until App </a:t>
            </a:r>
            <a:r>
              <a:rPr sz="1900" b="1" dirty="0">
                <a:latin typeface="Arial"/>
                <a:cs typeface="Arial"/>
              </a:rPr>
              <a:t>A </a:t>
            </a:r>
            <a:r>
              <a:rPr sz="1900" b="1" spc="-5" dirty="0">
                <a:latin typeface="Arial"/>
                <a:cs typeface="Arial"/>
              </a:rPr>
              <a:t>commits </a:t>
            </a:r>
            <a:r>
              <a:rPr sz="1900" b="1" dirty="0">
                <a:latin typeface="Arial"/>
                <a:cs typeface="Arial"/>
              </a:rPr>
              <a:t>or </a:t>
            </a:r>
            <a:r>
              <a:rPr sz="1900" b="1" spc="-5" dirty="0">
                <a:latin typeface="Arial"/>
                <a:cs typeface="Arial"/>
              </a:rPr>
              <a:t>rolls back </a:t>
            </a:r>
            <a:r>
              <a:rPr sz="1900" b="1" spc="5" dirty="0">
                <a:latin typeface="Arial"/>
                <a:cs typeface="Arial"/>
              </a:rPr>
              <a:t>which </a:t>
            </a:r>
            <a:r>
              <a:rPr sz="1900" b="1" spc="-5" dirty="0">
                <a:latin typeface="Arial"/>
                <a:cs typeface="Arial"/>
              </a:rPr>
              <a:t>releases </a:t>
            </a:r>
            <a:r>
              <a:rPr sz="1900" b="1" dirty="0">
                <a:latin typeface="Arial"/>
                <a:cs typeface="Arial"/>
              </a:rPr>
              <a:t>X </a:t>
            </a:r>
            <a:r>
              <a:rPr sz="1900" b="1" spc="-5" dirty="0">
                <a:latin typeface="Arial"/>
                <a:cs typeface="Arial"/>
              </a:rPr>
              <a:t>lock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Cursor stability </a:t>
            </a:r>
            <a:r>
              <a:rPr sz="22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</a:t>
            </a:r>
            <a:r>
              <a:rPr sz="2200" b="1" i="1" spc="-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currently committed (Default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behavior)</a:t>
            </a:r>
            <a:endParaRPr sz="2200">
              <a:latin typeface="Arial"/>
              <a:cs typeface="Arial"/>
            </a:endParaRPr>
          </a:p>
          <a:p>
            <a:pPr marR="1016000" algn="ctr">
              <a:lnSpc>
                <a:spcPts val="2220"/>
              </a:lnSpc>
              <a:spcBef>
                <a:spcPts val="540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231140">
              <a:lnSpc>
                <a:spcPts val="2580"/>
              </a:lnSpc>
              <a:tabLst>
                <a:tab pos="6711315" algn="l"/>
              </a:tabLst>
            </a:pPr>
            <a:r>
              <a:rPr sz="3300" b="1" spc="-7" baseline="2525" dirty="0">
                <a:latin typeface="Arial"/>
                <a:cs typeface="Arial"/>
              </a:rPr>
              <a:t>App </a:t>
            </a:r>
            <a:r>
              <a:rPr sz="3300" b="1" baseline="2525" dirty="0">
                <a:latin typeface="Arial"/>
                <a:cs typeface="Arial"/>
              </a:rPr>
              <a:t>A	</a:t>
            </a: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916936" y="5097780"/>
            <a:ext cx="161925" cy="108585"/>
          </a:xfrm>
          <a:custGeom>
            <a:avLst/>
            <a:gdLst/>
            <a:ahLst/>
            <a:cxnLst/>
            <a:rect l="l" t="t" r="r" b="b"/>
            <a:pathLst>
              <a:path w="161925" h="108585">
                <a:moveTo>
                  <a:pt x="161544" y="53340"/>
                </a:moveTo>
                <a:lnTo>
                  <a:pt x="0" y="0"/>
                </a:lnTo>
                <a:lnTo>
                  <a:pt x="0" y="108204"/>
                </a:lnTo>
                <a:lnTo>
                  <a:pt x="161544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386075" y="4833618"/>
            <a:ext cx="9131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6110" algn="l"/>
              </a:tabLst>
            </a:pPr>
            <a:r>
              <a:rPr sz="1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900" spc="155" dirty="0">
                <a:latin typeface="Arial"/>
                <a:cs typeface="Arial"/>
              </a:rPr>
              <a:t> </a:t>
            </a:r>
            <a:r>
              <a:rPr sz="3300" b="1" baseline="-35353" dirty="0">
                <a:latin typeface="Arial"/>
                <a:cs typeface="Arial"/>
              </a:rPr>
              <a:t>X</a:t>
            </a:r>
            <a:endParaRPr sz="3300" baseline="-35353">
              <a:latin typeface="Arial"/>
              <a:cs typeface="Arial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53</a:t>
            </a:fld>
            <a:endParaRPr spc="-5" dirty="0"/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268223" y="4896611"/>
            <a:ext cx="2094230" cy="12623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2180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  <a:spcBef>
                <a:spcPts val="60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79705" marR="25400">
              <a:lnSpc>
                <a:spcPct val="103200"/>
              </a:lnSpc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'John'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55" y="651763"/>
            <a:ext cx="824610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Cursor stability </a:t>
            </a:r>
            <a:r>
              <a:rPr spc="-5" dirty="0"/>
              <a:t>with </a:t>
            </a:r>
            <a:r>
              <a:rPr dirty="0"/>
              <a:t>currently committed (CC)</a:t>
            </a:r>
            <a:r>
              <a:rPr spc="-50" dirty="0"/>
              <a:t> </a:t>
            </a:r>
            <a:r>
              <a:rPr dirty="0"/>
              <a:t>semantics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0608" y="1778507"/>
            <a:ext cx="893444" cy="394970"/>
          </a:xfrm>
          <a:prstGeom prst="rect">
            <a:avLst/>
          </a:prstGeom>
          <a:solidFill>
            <a:srgbClr val="E6E6E6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204"/>
              </a:spcBef>
            </a:pPr>
            <a:r>
              <a:rPr sz="2000" b="1" dirty="0">
                <a:latin typeface="Arial"/>
                <a:cs typeface="Arial"/>
              </a:rPr>
              <a:t>seat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3671" y="1778507"/>
            <a:ext cx="893444" cy="394970"/>
          </a:xfrm>
          <a:prstGeom prst="rect">
            <a:avLst/>
          </a:prstGeom>
          <a:solidFill>
            <a:srgbClr val="E6E6E6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204"/>
              </a:spcBef>
            </a:pPr>
            <a:r>
              <a:rPr sz="2000" b="1" spc="-5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6735" y="1778507"/>
            <a:ext cx="891540" cy="394970"/>
          </a:xfrm>
          <a:prstGeom prst="rect">
            <a:avLst/>
          </a:prstGeom>
          <a:solidFill>
            <a:srgbClr val="E6E6E6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2000" b="1" spc="-5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0608" y="2173223"/>
            <a:ext cx="893444" cy="39370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204"/>
              </a:spcBef>
            </a:pPr>
            <a:r>
              <a:rPr sz="2000" b="1" dirty="0">
                <a:latin typeface="Arial"/>
                <a:cs typeface="Arial"/>
              </a:rPr>
              <a:t>7C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7678" y="2223239"/>
            <a:ext cx="764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usa</a:t>
            </a:r>
            <a:r>
              <a:rPr sz="2000" b="1" spc="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26736" y="2173224"/>
            <a:ext cx="891540" cy="393700"/>
          </a:xfrm>
          <a:custGeom>
            <a:avLst/>
            <a:gdLst/>
            <a:ahLst/>
            <a:cxnLst/>
            <a:rect l="l" t="t" r="r" b="b"/>
            <a:pathLst>
              <a:path w="891539" h="393700">
                <a:moveTo>
                  <a:pt x="0" y="0"/>
                </a:moveTo>
                <a:lnTo>
                  <a:pt x="0" y="393192"/>
                </a:lnTo>
                <a:lnTo>
                  <a:pt x="891540" y="393192"/>
                </a:lnTo>
                <a:lnTo>
                  <a:pt x="891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40608" y="2566416"/>
            <a:ext cx="893444" cy="39497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204"/>
              </a:spcBef>
            </a:pPr>
            <a:r>
              <a:rPr sz="2000" b="1" dirty="0">
                <a:latin typeface="Arial"/>
                <a:cs typeface="Arial"/>
              </a:rPr>
              <a:t>7B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33672" y="2566416"/>
            <a:ext cx="893444" cy="394970"/>
          </a:xfrm>
          <a:custGeom>
            <a:avLst/>
            <a:gdLst/>
            <a:ahLst/>
            <a:cxnLst/>
            <a:rect l="l" t="t" r="r" b="b"/>
            <a:pathLst>
              <a:path w="893445" h="394969">
                <a:moveTo>
                  <a:pt x="0" y="0"/>
                </a:moveTo>
                <a:lnTo>
                  <a:pt x="0" y="394716"/>
                </a:lnTo>
                <a:lnTo>
                  <a:pt x="893064" y="394716"/>
                </a:lnTo>
                <a:lnTo>
                  <a:pt x="893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33671" y="2566416"/>
            <a:ext cx="893444" cy="3949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4"/>
              </a:spcBef>
              <a:tabLst>
                <a:tab pos="867410" algn="l"/>
              </a:tabLst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26736" y="2566416"/>
            <a:ext cx="891540" cy="394970"/>
          </a:xfrm>
          <a:custGeom>
            <a:avLst/>
            <a:gdLst/>
            <a:ahLst/>
            <a:cxnLst/>
            <a:rect l="l" t="t" r="r" b="b"/>
            <a:pathLst>
              <a:path w="891539" h="394969">
                <a:moveTo>
                  <a:pt x="0" y="0"/>
                </a:moveTo>
                <a:lnTo>
                  <a:pt x="0" y="394716"/>
                </a:lnTo>
                <a:lnTo>
                  <a:pt x="891540" y="394716"/>
                </a:lnTo>
                <a:lnTo>
                  <a:pt x="891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40608" y="2962655"/>
            <a:ext cx="891540" cy="30480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24765" rIns="0" bIns="0" rtlCol="0">
            <a:spAutoFit/>
          </a:bodyPr>
          <a:lstStyle/>
          <a:p>
            <a:pPr marL="1905" algn="ctr">
              <a:lnSpc>
                <a:spcPts val="2205"/>
              </a:lnSpc>
              <a:spcBef>
                <a:spcPts val="195"/>
              </a:spcBef>
            </a:pPr>
            <a:r>
              <a:rPr sz="2000" b="1" spc="-5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33672" y="2961132"/>
            <a:ext cx="893444" cy="307975"/>
          </a:xfrm>
          <a:custGeom>
            <a:avLst/>
            <a:gdLst/>
            <a:ahLst/>
            <a:cxnLst/>
            <a:rect l="l" t="t" r="r" b="b"/>
            <a:pathLst>
              <a:path w="893445" h="307975">
                <a:moveTo>
                  <a:pt x="0" y="307848"/>
                </a:moveTo>
                <a:lnTo>
                  <a:pt x="893064" y="307848"/>
                </a:lnTo>
                <a:lnTo>
                  <a:pt x="893064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26736" y="2961132"/>
            <a:ext cx="891540" cy="307975"/>
          </a:xfrm>
          <a:custGeom>
            <a:avLst/>
            <a:gdLst/>
            <a:ahLst/>
            <a:cxnLst/>
            <a:rect l="l" t="t" r="r" b="b"/>
            <a:pathLst>
              <a:path w="891539" h="307975">
                <a:moveTo>
                  <a:pt x="0" y="307848"/>
                </a:moveTo>
                <a:lnTo>
                  <a:pt x="891540" y="307848"/>
                </a:lnTo>
                <a:lnTo>
                  <a:pt x="891540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40608" y="1778507"/>
            <a:ext cx="1786255" cy="394970"/>
          </a:xfrm>
          <a:custGeom>
            <a:avLst/>
            <a:gdLst/>
            <a:ahLst/>
            <a:cxnLst/>
            <a:rect l="l" t="t" r="r" b="b"/>
            <a:pathLst>
              <a:path w="1786254" h="394969">
                <a:moveTo>
                  <a:pt x="0" y="0"/>
                </a:moveTo>
                <a:lnTo>
                  <a:pt x="893063" y="0"/>
                </a:lnTo>
                <a:lnTo>
                  <a:pt x="893063" y="394715"/>
                </a:lnTo>
                <a:lnTo>
                  <a:pt x="1786127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3671" y="1778507"/>
            <a:ext cx="1784985" cy="394970"/>
          </a:xfrm>
          <a:custGeom>
            <a:avLst/>
            <a:gdLst/>
            <a:ahLst/>
            <a:cxnLst/>
            <a:rect l="l" t="t" r="r" b="b"/>
            <a:pathLst>
              <a:path w="1784985" h="394969">
                <a:moveTo>
                  <a:pt x="0" y="0"/>
                </a:moveTo>
                <a:lnTo>
                  <a:pt x="893063" y="0"/>
                </a:lnTo>
                <a:lnTo>
                  <a:pt x="893063" y="394715"/>
                </a:lnTo>
                <a:lnTo>
                  <a:pt x="1784603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40608" y="2173223"/>
            <a:ext cx="1786255" cy="393700"/>
          </a:xfrm>
          <a:custGeom>
            <a:avLst/>
            <a:gdLst/>
            <a:ahLst/>
            <a:cxnLst/>
            <a:rect l="l" t="t" r="r" b="b"/>
            <a:pathLst>
              <a:path w="1786254" h="393700">
                <a:moveTo>
                  <a:pt x="0" y="0"/>
                </a:moveTo>
                <a:lnTo>
                  <a:pt x="893063" y="0"/>
                </a:lnTo>
                <a:lnTo>
                  <a:pt x="893063" y="393191"/>
                </a:lnTo>
                <a:lnTo>
                  <a:pt x="1786127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26735" y="2173223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33671" y="2173223"/>
            <a:ext cx="1784985" cy="393700"/>
          </a:xfrm>
          <a:custGeom>
            <a:avLst/>
            <a:gdLst/>
            <a:ahLst/>
            <a:cxnLst/>
            <a:rect l="l" t="t" r="r" b="b"/>
            <a:pathLst>
              <a:path w="1784985" h="393700">
                <a:moveTo>
                  <a:pt x="0" y="0"/>
                </a:moveTo>
                <a:lnTo>
                  <a:pt x="893063" y="0"/>
                </a:lnTo>
                <a:lnTo>
                  <a:pt x="893063" y="393191"/>
                </a:lnTo>
                <a:lnTo>
                  <a:pt x="1784603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18275" y="2173223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26735" y="2173223"/>
            <a:ext cx="891540" cy="0"/>
          </a:xfrm>
          <a:custGeom>
            <a:avLst/>
            <a:gdLst/>
            <a:ahLst/>
            <a:cxnLst/>
            <a:rect l="l" t="t" r="r" b="b"/>
            <a:pathLst>
              <a:path w="891539">
                <a:moveTo>
                  <a:pt x="0" y="0"/>
                </a:moveTo>
                <a:lnTo>
                  <a:pt x="8915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40608" y="2566416"/>
            <a:ext cx="1786255" cy="394970"/>
          </a:xfrm>
          <a:custGeom>
            <a:avLst/>
            <a:gdLst/>
            <a:ahLst/>
            <a:cxnLst/>
            <a:rect l="l" t="t" r="r" b="b"/>
            <a:pathLst>
              <a:path w="1786254" h="394969">
                <a:moveTo>
                  <a:pt x="0" y="0"/>
                </a:moveTo>
                <a:lnTo>
                  <a:pt x="893063" y="0"/>
                </a:lnTo>
                <a:lnTo>
                  <a:pt x="893063" y="394715"/>
                </a:lnTo>
                <a:lnTo>
                  <a:pt x="1786127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26735" y="256641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33671" y="2566416"/>
            <a:ext cx="1784985" cy="394970"/>
          </a:xfrm>
          <a:custGeom>
            <a:avLst/>
            <a:gdLst/>
            <a:ahLst/>
            <a:cxnLst/>
            <a:rect l="l" t="t" r="r" b="b"/>
            <a:pathLst>
              <a:path w="1784985" h="394969">
                <a:moveTo>
                  <a:pt x="0" y="0"/>
                </a:moveTo>
                <a:lnTo>
                  <a:pt x="893063" y="0"/>
                </a:lnTo>
                <a:lnTo>
                  <a:pt x="893063" y="394715"/>
                </a:lnTo>
                <a:lnTo>
                  <a:pt x="1784603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18275" y="256641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26735" y="2566416"/>
            <a:ext cx="891540" cy="0"/>
          </a:xfrm>
          <a:custGeom>
            <a:avLst/>
            <a:gdLst/>
            <a:ahLst/>
            <a:cxnLst/>
            <a:rect l="l" t="t" r="r" b="b"/>
            <a:pathLst>
              <a:path w="891539">
                <a:moveTo>
                  <a:pt x="0" y="0"/>
                </a:moveTo>
                <a:lnTo>
                  <a:pt x="8915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40608" y="2961131"/>
            <a:ext cx="893444" cy="393700"/>
          </a:xfrm>
          <a:custGeom>
            <a:avLst/>
            <a:gdLst/>
            <a:ahLst/>
            <a:cxnLst/>
            <a:rect l="l" t="t" r="r" b="b"/>
            <a:pathLst>
              <a:path w="893445" h="393700">
                <a:moveTo>
                  <a:pt x="0" y="0"/>
                </a:moveTo>
                <a:lnTo>
                  <a:pt x="0" y="393191"/>
                </a:lnTo>
                <a:lnTo>
                  <a:pt x="893063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33671" y="2961131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8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40608" y="2961131"/>
            <a:ext cx="1786255" cy="393700"/>
          </a:xfrm>
          <a:custGeom>
            <a:avLst/>
            <a:gdLst/>
            <a:ahLst/>
            <a:cxnLst/>
            <a:rect l="l" t="t" r="r" b="b"/>
            <a:pathLst>
              <a:path w="1786254" h="393700">
                <a:moveTo>
                  <a:pt x="0" y="0"/>
                </a:moveTo>
                <a:lnTo>
                  <a:pt x="893063" y="0"/>
                </a:lnTo>
                <a:lnTo>
                  <a:pt x="893063" y="393191"/>
                </a:lnTo>
                <a:lnTo>
                  <a:pt x="1786127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26735" y="2961131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8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3671" y="2961131"/>
            <a:ext cx="1784985" cy="393700"/>
          </a:xfrm>
          <a:custGeom>
            <a:avLst/>
            <a:gdLst/>
            <a:ahLst/>
            <a:cxnLst/>
            <a:rect l="l" t="t" r="r" b="b"/>
            <a:pathLst>
              <a:path w="1784985" h="393700">
                <a:moveTo>
                  <a:pt x="0" y="0"/>
                </a:moveTo>
                <a:lnTo>
                  <a:pt x="893063" y="0"/>
                </a:lnTo>
                <a:lnTo>
                  <a:pt x="893063" y="393191"/>
                </a:lnTo>
                <a:lnTo>
                  <a:pt x="1784603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18275" y="2961131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8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26735" y="2961131"/>
            <a:ext cx="891540" cy="0"/>
          </a:xfrm>
          <a:custGeom>
            <a:avLst/>
            <a:gdLst/>
            <a:ahLst/>
            <a:cxnLst/>
            <a:rect l="l" t="t" r="r" b="b"/>
            <a:pathLst>
              <a:path w="891539">
                <a:moveTo>
                  <a:pt x="0" y="0"/>
                </a:moveTo>
                <a:lnTo>
                  <a:pt x="8915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660651" y="1060521"/>
            <a:ext cx="5901055" cy="7194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200" b="1" spc="-5" dirty="0">
                <a:latin typeface="Arial"/>
                <a:cs typeface="Arial"/>
              </a:rPr>
              <a:t>Cursor stability </a:t>
            </a:r>
            <a:r>
              <a:rPr sz="22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without</a:t>
            </a:r>
            <a:r>
              <a:rPr sz="2200" b="1" i="1" spc="-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currently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committed</a:t>
            </a:r>
            <a:endParaRPr sz="2200">
              <a:latin typeface="Arial"/>
              <a:cs typeface="Arial"/>
            </a:endParaRPr>
          </a:p>
          <a:p>
            <a:pPr marL="1705610">
              <a:lnSpc>
                <a:spcPct val="100000"/>
              </a:lnSpc>
              <a:spcBef>
                <a:spcPts val="254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02909" y="1739899"/>
            <a:ext cx="847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916936" y="2289048"/>
            <a:ext cx="161925" cy="108585"/>
          </a:xfrm>
          <a:custGeom>
            <a:avLst/>
            <a:gdLst/>
            <a:ahLst/>
            <a:cxnLst/>
            <a:rect l="l" t="t" r="r" b="b"/>
            <a:pathLst>
              <a:path w="161925" h="108585">
                <a:moveTo>
                  <a:pt x="161544" y="54864"/>
                </a:moveTo>
                <a:lnTo>
                  <a:pt x="0" y="0"/>
                </a:lnTo>
                <a:lnTo>
                  <a:pt x="0" y="108204"/>
                </a:lnTo>
                <a:lnTo>
                  <a:pt x="161544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99744" y="1730755"/>
            <a:ext cx="1170940" cy="647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>
              <a:lnSpc>
                <a:spcPts val="263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270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84551" y="2024887"/>
            <a:ext cx="9131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7380" algn="l"/>
              </a:tabLst>
            </a:pPr>
            <a:r>
              <a:rPr sz="1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900" spc="145" dirty="0">
                <a:latin typeface="Arial"/>
                <a:cs typeface="Arial"/>
              </a:rPr>
              <a:t> </a:t>
            </a:r>
            <a:r>
              <a:rPr sz="3300" b="1" baseline="-35353" dirty="0">
                <a:latin typeface="Arial"/>
                <a:cs typeface="Arial"/>
              </a:rPr>
              <a:t>X</a:t>
            </a:r>
            <a:endParaRPr sz="3300" baseline="-35353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3774" y="2361691"/>
            <a:ext cx="1906905" cy="910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2700" marR="5080">
              <a:lnSpc>
                <a:spcPts val="2350"/>
              </a:lnSpc>
              <a:spcBef>
                <a:spcPts val="80"/>
              </a:spcBef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8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'John'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76316" y="2131567"/>
            <a:ext cx="132588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"/>
                <a:cs typeface="Arial"/>
              </a:rPr>
              <a:t>select</a:t>
            </a:r>
            <a:r>
              <a:rPr sz="1900" spc="-7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name</a:t>
            </a:r>
            <a:endParaRPr sz="1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043331" y="2430271"/>
            <a:ext cx="1889760" cy="61341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20"/>
              </a:spcBef>
            </a:pPr>
            <a:r>
              <a:rPr sz="1900" spc="-5" dirty="0">
                <a:latin typeface="Arial"/>
                <a:cs typeface="Arial"/>
              </a:rPr>
              <a:t>from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reservations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428232" y="2356103"/>
            <a:ext cx="568960" cy="0"/>
          </a:xfrm>
          <a:custGeom>
            <a:avLst/>
            <a:gdLst/>
            <a:ahLst/>
            <a:cxnLst/>
            <a:rect l="l" t="t" r="r" b="b"/>
            <a:pathLst>
              <a:path w="568959">
                <a:moveTo>
                  <a:pt x="56845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98692" y="2302764"/>
            <a:ext cx="161925" cy="108585"/>
          </a:xfrm>
          <a:custGeom>
            <a:avLst/>
            <a:gdLst/>
            <a:ahLst/>
            <a:cxnLst/>
            <a:rect l="l" t="t" r="r" b="b"/>
            <a:pathLst>
              <a:path w="161925" h="108585">
                <a:moveTo>
                  <a:pt x="161544" y="108204"/>
                </a:moveTo>
                <a:lnTo>
                  <a:pt x="161544" y="0"/>
                </a:lnTo>
                <a:lnTo>
                  <a:pt x="0" y="53340"/>
                </a:lnTo>
                <a:lnTo>
                  <a:pt x="161544" y="108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045197" y="2207767"/>
            <a:ext cx="212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68223" y="2087879"/>
            <a:ext cx="2094230" cy="1262380"/>
          </a:xfrm>
          <a:custGeom>
            <a:avLst/>
            <a:gdLst/>
            <a:ahLst/>
            <a:cxnLst/>
            <a:rect l="l" t="t" r="r" b="b"/>
            <a:pathLst>
              <a:path w="2094230" h="1262379">
                <a:moveTo>
                  <a:pt x="0" y="0"/>
                </a:moveTo>
                <a:lnTo>
                  <a:pt x="0" y="1261871"/>
                </a:lnTo>
                <a:lnTo>
                  <a:pt x="2093975" y="1261871"/>
                </a:lnTo>
                <a:lnTo>
                  <a:pt x="209397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79919" y="2112263"/>
            <a:ext cx="1927860" cy="1262380"/>
          </a:xfrm>
          <a:custGeom>
            <a:avLst/>
            <a:gdLst/>
            <a:ahLst/>
            <a:cxnLst/>
            <a:rect l="l" t="t" r="r" b="b"/>
            <a:pathLst>
              <a:path w="1927859" h="1262379">
                <a:moveTo>
                  <a:pt x="0" y="0"/>
                </a:moveTo>
                <a:lnTo>
                  <a:pt x="0" y="1261871"/>
                </a:lnTo>
                <a:lnTo>
                  <a:pt x="1927859" y="1261871"/>
                </a:lnTo>
                <a:lnTo>
                  <a:pt x="192785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297678" y="5030446"/>
            <a:ext cx="764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spc="10" dirty="0">
                <a:latin typeface="Arial"/>
                <a:cs typeface="Arial"/>
              </a:rPr>
              <a:t>u</a:t>
            </a:r>
            <a:r>
              <a:rPr sz="2000" b="1" spc="-10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325110" y="5694731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79919" y="4919471"/>
            <a:ext cx="1929764" cy="1262380"/>
          </a:xfrm>
          <a:custGeom>
            <a:avLst/>
            <a:gdLst/>
            <a:ahLst/>
            <a:cxnLst/>
            <a:rect l="l" t="t" r="r" b="b"/>
            <a:pathLst>
              <a:path w="1929765" h="1262379">
                <a:moveTo>
                  <a:pt x="0" y="0"/>
                </a:moveTo>
                <a:lnTo>
                  <a:pt x="0" y="1261871"/>
                </a:lnTo>
                <a:lnTo>
                  <a:pt x="1929383" y="1261871"/>
                </a:lnTo>
                <a:lnTo>
                  <a:pt x="1929383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233671" y="2173223"/>
            <a:ext cx="893444" cy="39370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365"/>
              </a:spcBef>
            </a:pPr>
            <a:r>
              <a:rPr sz="2200" b="1" spc="-5" dirty="0">
                <a:latin typeface="Arial"/>
                <a:cs typeface="Arial"/>
              </a:rPr>
              <a:t>John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156960" y="1594104"/>
            <a:ext cx="753110" cy="690880"/>
          </a:xfrm>
          <a:custGeom>
            <a:avLst/>
            <a:gdLst/>
            <a:ahLst/>
            <a:cxnLst/>
            <a:rect l="l" t="t" r="r" b="b"/>
            <a:pathLst>
              <a:path w="753109" h="690880">
                <a:moveTo>
                  <a:pt x="134112" y="438912"/>
                </a:moveTo>
                <a:lnTo>
                  <a:pt x="134112" y="251460"/>
                </a:lnTo>
                <a:lnTo>
                  <a:pt x="0" y="345948"/>
                </a:lnTo>
                <a:lnTo>
                  <a:pt x="134112" y="438912"/>
                </a:lnTo>
                <a:close/>
              </a:path>
              <a:path w="753109" h="690880">
                <a:moveTo>
                  <a:pt x="643128" y="100584"/>
                </a:moveTo>
                <a:lnTo>
                  <a:pt x="475488" y="121920"/>
                </a:lnTo>
                <a:lnTo>
                  <a:pt x="376428" y="0"/>
                </a:lnTo>
                <a:lnTo>
                  <a:pt x="277368" y="121920"/>
                </a:lnTo>
                <a:lnTo>
                  <a:pt x="111252" y="100584"/>
                </a:lnTo>
                <a:lnTo>
                  <a:pt x="134112" y="251460"/>
                </a:lnTo>
                <a:lnTo>
                  <a:pt x="134112" y="586851"/>
                </a:lnTo>
                <a:lnTo>
                  <a:pt x="277368" y="568452"/>
                </a:lnTo>
                <a:lnTo>
                  <a:pt x="376428" y="690372"/>
                </a:lnTo>
                <a:lnTo>
                  <a:pt x="475488" y="568452"/>
                </a:lnTo>
                <a:lnTo>
                  <a:pt x="618744" y="586684"/>
                </a:lnTo>
                <a:lnTo>
                  <a:pt x="618744" y="251460"/>
                </a:lnTo>
                <a:lnTo>
                  <a:pt x="643128" y="100584"/>
                </a:lnTo>
                <a:close/>
              </a:path>
              <a:path w="753109" h="690880">
                <a:moveTo>
                  <a:pt x="134112" y="586851"/>
                </a:moveTo>
                <a:lnTo>
                  <a:pt x="134112" y="438912"/>
                </a:lnTo>
                <a:lnTo>
                  <a:pt x="111252" y="589788"/>
                </a:lnTo>
                <a:lnTo>
                  <a:pt x="134112" y="586851"/>
                </a:lnTo>
                <a:close/>
              </a:path>
              <a:path w="753109" h="690880">
                <a:moveTo>
                  <a:pt x="752856" y="345948"/>
                </a:moveTo>
                <a:lnTo>
                  <a:pt x="618744" y="251460"/>
                </a:lnTo>
                <a:lnTo>
                  <a:pt x="618744" y="438912"/>
                </a:lnTo>
                <a:lnTo>
                  <a:pt x="752856" y="345948"/>
                </a:lnTo>
                <a:close/>
              </a:path>
              <a:path w="753109" h="690880">
                <a:moveTo>
                  <a:pt x="643128" y="589788"/>
                </a:moveTo>
                <a:lnTo>
                  <a:pt x="618744" y="438912"/>
                </a:lnTo>
                <a:lnTo>
                  <a:pt x="618744" y="586684"/>
                </a:lnTo>
                <a:lnTo>
                  <a:pt x="643128" y="589788"/>
                </a:lnTo>
                <a:close/>
              </a:path>
            </a:pathLst>
          </a:custGeom>
          <a:solidFill>
            <a:srgbClr val="FF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56959" y="1594103"/>
            <a:ext cx="753110" cy="690880"/>
          </a:xfrm>
          <a:custGeom>
            <a:avLst/>
            <a:gdLst/>
            <a:ahLst/>
            <a:cxnLst/>
            <a:rect l="l" t="t" r="r" b="b"/>
            <a:pathLst>
              <a:path w="753109" h="690880">
                <a:moveTo>
                  <a:pt x="0" y="345947"/>
                </a:moveTo>
                <a:lnTo>
                  <a:pt x="134111" y="251459"/>
                </a:lnTo>
                <a:lnTo>
                  <a:pt x="111251" y="100583"/>
                </a:lnTo>
                <a:lnTo>
                  <a:pt x="277367" y="121919"/>
                </a:lnTo>
                <a:lnTo>
                  <a:pt x="376427" y="0"/>
                </a:lnTo>
                <a:lnTo>
                  <a:pt x="475487" y="121919"/>
                </a:lnTo>
                <a:lnTo>
                  <a:pt x="643127" y="100583"/>
                </a:lnTo>
                <a:lnTo>
                  <a:pt x="618743" y="251459"/>
                </a:lnTo>
                <a:lnTo>
                  <a:pt x="752855" y="345947"/>
                </a:lnTo>
                <a:lnTo>
                  <a:pt x="618743" y="438911"/>
                </a:lnTo>
                <a:lnTo>
                  <a:pt x="643127" y="589787"/>
                </a:lnTo>
                <a:lnTo>
                  <a:pt x="475487" y="568451"/>
                </a:lnTo>
                <a:lnTo>
                  <a:pt x="376427" y="690371"/>
                </a:lnTo>
                <a:lnTo>
                  <a:pt x="277367" y="568451"/>
                </a:lnTo>
                <a:lnTo>
                  <a:pt x="111251" y="589787"/>
                </a:lnTo>
                <a:lnTo>
                  <a:pt x="134111" y="438911"/>
                </a:lnTo>
                <a:lnTo>
                  <a:pt x="0" y="3459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313421" y="1712467"/>
            <a:ext cx="440690" cy="45148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2384" marR="5080" indent="-20320">
              <a:lnSpc>
                <a:spcPts val="1670"/>
              </a:lnSpc>
              <a:spcBef>
                <a:spcPts val="165"/>
              </a:spcBef>
            </a:pPr>
            <a:r>
              <a:rPr sz="1400" b="1" spc="-10" dirty="0">
                <a:latin typeface="Arial"/>
                <a:cs typeface="Arial"/>
              </a:rPr>
              <a:t>Lo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k  Wait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03860" y="3268979"/>
            <a:ext cx="8377555" cy="314325"/>
          </a:xfrm>
          <a:custGeom>
            <a:avLst/>
            <a:gdLst/>
            <a:ahLst/>
            <a:cxnLst/>
            <a:rect l="l" t="t" r="r" b="b"/>
            <a:pathLst>
              <a:path w="8377555" h="314325">
                <a:moveTo>
                  <a:pt x="8377428" y="313944"/>
                </a:moveTo>
                <a:lnTo>
                  <a:pt x="8377428" y="0"/>
                </a:lnTo>
                <a:lnTo>
                  <a:pt x="0" y="0"/>
                </a:lnTo>
                <a:lnTo>
                  <a:pt x="0" y="313944"/>
                </a:lnTo>
                <a:lnTo>
                  <a:pt x="8377428" y="313944"/>
                </a:lnTo>
                <a:close/>
              </a:path>
            </a:pathLst>
          </a:custGeom>
          <a:solidFill>
            <a:srgbClr val="FF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3859" y="3268979"/>
            <a:ext cx="8377555" cy="314325"/>
          </a:xfrm>
          <a:custGeom>
            <a:avLst/>
            <a:gdLst/>
            <a:ahLst/>
            <a:cxnLst/>
            <a:rect l="l" t="t" r="r" b="b"/>
            <a:pathLst>
              <a:path w="8377555" h="314325">
                <a:moveTo>
                  <a:pt x="4189475" y="313943"/>
                </a:moveTo>
                <a:lnTo>
                  <a:pt x="0" y="313943"/>
                </a:lnTo>
                <a:lnTo>
                  <a:pt x="0" y="0"/>
                </a:lnTo>
                <a:lnTo>
                  <a:pt x="8377427" y="0"/>
                </a:lnTo>
                <a:lnTo>
                  <a:pt x="8377427" y="313943"/>
                </a:lnTo>
                <a:lnTo>
                  <a:pt x="4189475" y="3139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03860" y="3273042"/>
            <a:ext cx="8377555" cy="1635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 </a:t>
            </a:r>
            <a:r>
              <a:rPr sz="1900" b="1" dirty="0">
                <a:latin typeface="Arial"/>
                <a:cs typeface="Arial"/>
              </a:rPr>
              <a:t>B </a:t>
            </a:r>
            <a:r>
              <a:rPr sz="1900" b="1" spc="-5" dirty="0">
                <a:latin typeface="Arial"/>
                <a:cs typeface="Arial"/>
              </a:rPr>
              <a:t>hangs until App </a:t>
            </a:r>
            <a:r>
              <a:rPr sz="1900" b="1" dirty="0">
                <a:latin typeface="Arial"/>
                <a:cs typeface="Arial"/>
              </a:rPr>
              <a:t>A </a:t>
            </a:r>
            <a:r>
              <a:rPr sz="1900" b="1" spc="-5" dirty="0">
                <a:latin typeface="Arial"/>
                <a:cs typeface="Arial"/>
              </a:rPr>
              <a:t>commits </a:t>
            </a:r>
            <a:r>
              <a:rPr sz="1900" b="1" dirty="0">
                <a:latin typeface="Arial"/>
                <a:cs typeface="Arial"/>
              </a:rPr>
              <a:t>or </a:t>
            </a:r>
            <a:r>
              <a:rPr sz="1900" b="1" spc="-5" dirty="0">
                <a:latin typeface="Arial"/>
                <a:cs typeface="Arial"/>
              </a:rPr>
              <a:t>rolls back </a:t>
            </a:r>
            <a:r>
              <a:rPr sz="1900" b="1" spc="5" dirty="0">
                <a:latin typeface="Arial"/>
                <a:cs typeface="Arial"/>
              </a:rPr>
              <a:t>which </a:t>
            </a:r>
            <a:r>
              <a:rPr sz="1900" b="1" spc="-5" dirty="0">
                <a:latin typeface="Arial"/>
                <a:cs typeface="Arial"/>
              </a:rPr>
              <a:t>releases </a:t>
            </a:r>
            <a:r>
              <a:rPr sz="1900" b="1" dirty="0">
                <a:latin typeface="Arial"/>
                <a:cs typeface="Arial"/>
              </a:rPr>
              <a:t>X </a:t>
            </a:r>
            <a:r>
              <a:rPr sz="1900" b="1" spc="-5" dirty="0">
                <a:latin typeface="Arial"/>
                <a:cs typeface="Arial"/>
              </a:rPr>
              <a:t>lock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Cursor stability </a:t>
            </a:r>
            <a:r>
              <a:rPr sz="22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</a:t>
            </a:r>
            <a:r>
              <a:rPr sz="2200" b="1" i="1" spc="-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currently committed (Default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behavior)</a:t>
            </a:r>
            <a:endParaRPr sz="2200">
              <a:latin typeface="Arial"/>
              <a:cs typeface="Arial"/>
            </a:endParaRPr>
          </a:p>
          <a:p>
            <a:pPr marR="1016000" algn="ctr">
              <a:lnSpc>
                <a:spcPts val="2220"/>
              </a:lnSpc>
              <a:spcBef>
                <a:spcPts val="540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231140">
              <a:lnSpc>
                <a:spcPts val="2580"/>
              </a:lnSpc>
              <a:tabLst>
                <a:tab pos="6711315" algn="l"/>
              </a:tabLst>
            </a:pPr>
            <a:r>
              <a:rPr sz="3300" b="1" spc="-7" baseline="2525" dirty="0">
                <a:latin typeface="Arial"/>
                <a:cs typeface="Arial"/>
              </a:rPr>
              <a:t>App </a:t>
            </a:r>
            <a:r>
              <a:rPr sz="3300" b="1" baseline="2525" dirty="0">
                <a:latin typeface="Arial"/>
                <a:cs typeface="Arial"/>
              </a:rPr>
              <a:t>A	</a:t>
            </a: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916936" y="5097780"/>
            <a:ext cx="161925" cy="108585"/>
          </a:xfrm>
          <a:custGeom>
            <a:avLst/>
            <a:gdLst/>
            <a:ahLst/>
            <a:cxnLst/>
            <a:rect l="l" t="t" r="r" b="b"/>
            <a:pathLst>
              <a:path w="161925" h="108585">
                <a:moveTo>
                  <a:pt x="161544" y="53340"/>
                </a:moveTo>
                <a:lnTo>
                  <a:pt x="0" y="0"/>
                </a:lnTo>
                <a:lnTo>
                  <a:pt x="0" y="108204"/>
                </a:lnTo>
                <a:lnTo>
                  <a:pt x="161544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386075" y="4833618"/>
            <a:ext cx="9131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6110" algn="l"/>
              </a:tabLst>
            </a:pPr>
            <a:r>
              <a:rPr sz="1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900" spc="155" dirty="0">
                <a:latin typeface="Arial"/>
                <a:cs typeface="Arial"/>
              </a:rPr>
              <a:t> </a:t>
            </a:r>
            <a:r>
              <a:rPr sz="3300" b="1" baseline="-35353" dirty="0">
                <a:latin typeface="Arial"/>
                <a:cs typeface="Arial"/>
              </a:rPr>
              <a:t>X</a:t>
            </a:r>
            <a:endParaRPr sz="3300" baseline="-35353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54</a:t>
            </a:fld>
            <a:endParaRPr spc="-5" dirty="0"/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268223" y="4896611"/>
            <a:ext cx="2094230" cy="12623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2180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  <a:spcBef>
                <a:spcPts val="60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79705" marR="25400">
              <a:lnSpc>
                <a:spcPct val="103200"/>
              </a:lnSpc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'John'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3340608" y="4585715"/>
          <a:ext cx="2682240" cy="15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/>
                <a:gridCol w="892810"/>
                <a:gridCol w="892810"/>
              </a:tblGrid>
              <a:tr h="3930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John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55" y="651763"/>
            <a:ext cx="824610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Cursor stability </a:t>
            </a:r>
            <a:r>
              <a:rPr spc="-5" dirty="0"/>
              <a:t>with </a:t>
            </a:r>
            <a:r>
              <a:rPr dirty="0"/>
              <a:t>currently committed (CC)</a:t>
            </a:r>
            <a:r>
              <a:rPr spc="-50" dirty="0"/>
              <a:t> </a:t>
            </a:r>
            <a:r>
              <a:rPr dirty="0"/>
              <a:t>semantics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0608" y="1778507"/>
            <a:ext cx="893444" cy="394970"/>
          </a:xfrm>
          <a:prstGeom prst="rect">
            <a:avLst/>
          </a:prstGeom>
          <a:solidFill>
            <a:srgbClr val="E6E6E6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204"/>
              </a:spcBef>
            </a:pPr>
            <a:r>
              <a:rPr sz="2000" b="1" dirty="0">
                <a:latin typeface="Arial"/>
                <a:cs typeface="Arial"/>
              </a:rPr>
              <a:t>seat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3671" y="1778507"/>
            <a:ext cx="893444" cy="394970"/>
          </a:xfrm>
          <a:prstGeom prst="rect">
            <a:avLst/>
          </a:prstGeom>
          <a:solidFill>
            <a:srgbClr val="E6E6E6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204"/>
              </a:spcBef>
            </a:pPr>
            <a:r>
              <a:rPr sz="2000" b="1" spc="-5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6735" y="1778507"/>
            <a:ext cx="891540" cy="394970"/>
          </a:xfrm>
          <a:prstGeom prst="rect">
            <a:avLst/>
          </a:prstGeom>
          <a:solidFill>
            <a:srgbClr val="E6E6E6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2000" b="1" spc="-5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0608" y="2173223"/>
            <a:ext cx="893444" cy="39370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204"/>
              </a:spcBef>
            </a:pPr>
            <a:r>
              <a:rPr sz="2000" b="1" dirty="0">
                <a:latin typeface="Arial"/>
                <a:cs typeface="Arial"/>
              </a:rPr>
              <a:t>7C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7678" y="2223239"/>
            <a:ext cx="764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usa</a:t>
            </a:r>
            <a:r>
              <a:rPr sz="2000" b="1" spc="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26736" y="2173224"/>
            <a:ext cx="891540" cy="393700"/>
          </a:xfrm>
          <a:custGeom>
            <a:avLst/>
            <a:gdLst/>
            <a:ahLst/>
            <a:cxnLst/>
            <a:rect l="l" t="t" r="r" b="b"/>
            <a:pathLst>
              <a:path w="891539" h="393700">
                <a:moveTo>
                  <a:pt x="0" y="0"/>
                </a:moveTo>
                <a:lnTo>
                  <a:pt x="0" y="393192"/>
                </a:lnTo>
                <a:lnTo>
                  <a:pt x="891540" y="393192"/>
                </a:lnTo>
                <a:lnTo>
                  <a:pt x="891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40608" y="2566416"/>
            <a:ext cx="893444" cy="39497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204"/>
              </a:spcBef>
            </a:pPr>
            <a:r>
              <a:rPr sz="2000" b="1" dirty="0">
                <a:latin typeface="Arial"/>
                <a:cs typeface="Arial"/>
              </a:rPr>
              <a:t>7B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33672" y="2566416"/>
            <a:ext cx="893444" cy="394970"/>
          </a:xfrm>
          <a:custGeom>
            <a:avLst/>
            <a:gdLst/>
            <a:ahLst/>
            <a:cxnLst/>
            <a:rect l="l" t="t" r="r" b="b"/>
            <a:pathLst>
              <a:path w="893445" h="394969">
                <a:moveTo>
                  <a:pt x="0" y="0"/>
                </a:moveTo>
                <a:lnTo>
                  <a:pt x="0" y="394716"/>
                </a:lnTo>
                <a:lnTo>
                  <a:pt x="893064" y="394716"/>
                </a:lnTo>
                <a:lnTo>
                  <a:pt x="893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33671" y="2566416"/>
            <a:ext cx="893444" cy="3949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4"/>
              </a:spcBef>
              <a:tabLst>
                <a:tab pos="867410" algn="l"/>
              </a:tabLst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26736" y="2566416"/>
            <a:ext cx="891540" cy="394970"/>
          </a:xfrm>
          <a:custGeom>
            <a:avLst/>
            <a:gdLst/>
            <a:ahLst/>
            <a:cxnLst/>
            <a:rect l="l" t="t" r="r" b="b"/>
            <a:pathLst>
              <a:path w="891539" h="394969">
                <a:moveTo>
                  <a:pt x="0" y="0"/>
                </a:moveTo>
                <a:lnTo>
                  <a:pt x="0" y="394716"/>
                </a:lnTo>
                <a:lnTo>
                  <a:pt x="891540" y="394716"/>
                </a:lnTo>
                <a:lnTo>
                  <a:pt x="891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40608" y="2962655"/>
            <a:ext cx="891540" cy="30480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24765" rIns="0" bIns="0" rtlCol="0">
            <a:spAutoFit/>
          </a:bodyPr>
          <a:lstStyle/>
          <a:p>
            <a:pPr marL="1905" algn="ctr">
              <a:lnSpc>
                <a:spcPts val="2205"/>
              </a:lnSpc>
              <a:spcBef>
                <a:spcPts val="195"/>
              </a:spcBef>
            </a:pPr>
            <a:r>
              <a:rPr sz="2000" b="1" spc="-5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33672" y="2961132"/>
            <a:ext cx="893444" cy="307975"/>
          </a:xfrm>
          <a:custGeom>
            <a:avLst/>
            <a:gdLst/>
            <a:ahLst/>
            <a:cxnLst/>
            <a:rect l="l" t="t" r="r" b="b"/>
            <a:pathLst>
              <a:path w="893445" h="307975">
                <a:moveTo>
                  <a:pt x="0" y="307848"/>
                </a:moveTo>
                <a:lnTo>
                  <a:pt x="893064" y="307848"/>
                </a:lnTo>
                <a:lnTo>
                  <a:pt x="893064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26736" y="2961132"/>
            <a:ext cx="891540" cy="307975"/>
          </a:xfrm>
          <a:custGeom>
            <a:avLst/>
            <a:gdLst/>
            <a:ahLst/>
            <a:cxnLst/>
            <a:rect l="l" t="t" r="r" b="b"/>
            <a:pathLst>
              <a:path w="891539" h="307975">
                <a:moveTo>
                  <a:pt x="0" y="307848"/>
                </a:moveTo>
                <a:lnTo>
                  <a:pt x="891540" y="307848"/>
                </a:lnTo>
                <a:lnTo>
                  <a:pt x="891540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40608" y="1778507"/>
            <a:ext cx="1786255" cy="394970"/>
          </a:xfrm>
          <a:custGeom>
            <a:avLst/>
            <a:gdLst/>
            <a:ahLst/>
            <a:cxnLst/>
            <a:rect l="l" t="t" r="r" b="b"/>
            <a:pathLst>
              <a:path w="1786254" h="394969">
                <a:moveTo>
                  <a:pt x="0" y="0"/>
                </a:moveTo>
                <a:lnTo>
                  <a:pt x="893063" y="0"/>
                </a:lnTo>
                <a:lnTo>
                  <a:pt x="893063" y="394715"/>
                </a:lnTo>
                <a:lnTo>
                  <a:pt x="1786127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3671" y="1778507"/>
            <a:ext cx="1784985" cy="394970"/>
          </a:xfrm>
          <a:custGeom>
            <a:avLst/>
            <a:gdLst/>
            <a:ahLst/>
            <a:cxnLst/>
            <a:rect l="l" t="t" r="r" b="b"/>
            <a:pathLst>
              <a:path w="1784985" h="394969">
                <a:moveTo>
                  <a:pt x="0" y="0"/>
                </a:moveTo>
                <a:lnTo>
                  <a:pt x="893063" y="0"/>
                </a:lnTo>
                <a:lnTo>
                  <a:pt x="893063" y="394715"/>
                </a:lnTo>
                <a:lnTo>
                  <a:pt x="1784603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40608" y="2173223"/>
            <a:ext cx="1786255" cy="393700"/>
          </a:xfrm>
          <a:custGeom>
            <a:avLst/>
            <a:gdLst/>
            <a:ahLst/>
            <a:cxnLst/>
            <a:rect l="l" t="t" r="r" b="b"/>
            <a:pathLst>
              <a:path w="1786254" h="393700">
                <a:moveTo>
                  <a:pt x="0" y="0"/>
                </a:moveTo>
                <a:lnTo>
                  <a:pt x="893063" y="0"/>
                </a:lnTo>
                <a:lnTo>
                  <a:pt x="893063" y="393191"/>
                </a:lnTo>
                <a:lnTo>
                  <a:pt x="1786127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26735" y="2173223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33671" y="2173223"/>
            <a:ext cx="1784985" cy="393700"/>
          </a:xfrm>
          <a:custGeom>
            <a:avLst/>
            <a:gdLst/>
            <a:ahLst/>
            <a:cxnLst/>
            <a:rect l="l" t="t" r="r" b="b"/>
            <a:pathLst>
              <a:path w="1784985" h="393700">
                <a:moveTo>
                  <a:pt x="0" y="0"/>
                </a:moveTo>
                <a:lnTo>
                  <a:pt x="893063" y="0"/>
                </a:lnTo>
                <a:lnTo>
                  <a:pt x="893063" y="393191"/>
                </a:lnTo>
                <a:lnTo>
                  <a:pt x="1784603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18275" y="2173223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26735" y="2173223"/>
            <a:ext cx="891540" cy="0"/>
          </a:xfrm>
          <a:custGeom>
            <a:avLst/>
            <a:gdLst/>
            <a:ahLst/>
            <a:cxnLst/>
            <a:rect l="l" t="t" r="r" b="b"/>
            <a:pathLst>
              <a:path w="891539">
                <a:moveTo>
                  <a:pt x="0" y="0"/>
                </a:moveTo>
                <a:lnTo>
                  <a:pt x="8915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40608" y="2566416"/>
            <a:ext cx="1786255" cy="394970"/>
          </a:xfrm>
          <a:custGeom>
            <a:avLst/>
            <a:gdLst/>
            <a:ahLst/>
            <a:cxnLst/>
            <a:rect l="l" t="t" r="r" b="b"/>
            <a:pathLst>
              <a:path w="1786254" h="394969">
                <a:moveTo>
                  <a:pt x="0" y="0"/>
                </a:moveTo>
                <a:lnTo>
                  <a:pt x="893063" y="0"/>
                </a:lnTo>
                <a:lnTo>
                  <a:pt x="893063" y="394715"/>
                </a:lnTo>
                <a:lnTo>
                  <a:pt x="1786127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26735" y="256641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33671" y="2566416"/>
            <a:ext cx="1784985" cy="394970"/>
          </a:xfrm>
          <a:custGeom>
            <a:avLst/>
            <a:gdLst/>
            <a:ahLst/>
            <a:cxnLst/>
            <a:rect l="l" t="t" r="r" b="b"/>
            <a:pathLst>
              <a:path w="1784985" h="394969">
                <a:moveTo>
                  <a:pt x="0" y="0"/>
                </a:moveTo>
                <a:lnTo>
                  <a:pt x="893063" y="0"/>
                </a:lnTo>
                <a:lnTo>
                  <a:pt x="893063" y="394715"/>
                </a:lnTo>
                <a:lnTo>
                  <a:pt x="1784603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18275" y="256641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26735" y="2566416"/>
            <a:ext cx="891540" cy="0"/>
          </a:xfrm>
          <a:custGeom>
            <a:avLst/>
            <a:gdLst/>
            <a:ahLst/>
            <a:cxnLst/>
            <a:rect l="l" t="t" r="r" b="b"/>
            <a:pathLst>
              <a:path w="891539">
                <a:moveTo>
                  <a:pt x="0" y="0"/>
                </a:moveTo>
                <a:lnTo>
                  <a:pt x="8915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40608" y="2961131"/>
            <a:ext cx="893444" cy="393700"/>
          </a:xfrm>
          <a:custGeom>
            <a:avLst/>
            <a:gdLst/>
            <a:ahLst/>
            <a:cxnLst/>
            <a:rect l="l" t="t" r="r" b="b"/>
            <a:pathLst>
              <a:path w="893445" h="393700">
                <a:moveTo>
                  <a:pt x="0" y="0"/>
                </a:moveTo>
                <a:lnTo>
                  <a:pt x="0" y="393191"/>
                </a:lnTo>
                <a:lnTo>
                  <a:pt x="893063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33671" y="2961131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8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40608" y="2961131"/>
            <a:ext cx="1786255" cy="393700"/>
          </a:xfrm>
          <a:custGeom>
            <a:avLst/>
            <a:gdLst/>
            <a:ahLst/>
            <a:cxnLst/>
            <a:rect l="l" t="t" r="r" b="b"/>
            <a:pathLst>
              <a:path w="1786254" h="393700">
                <a:moveTo>
                  <a:pt x="0" y="0"/>
                </a:moveTo>
                <a:lnTo>
                  <a:pt x="893063" y="0"/>
                </a:lnTo>
                <a:lnTo>
                  <a:pt x="893063" y="393191"/>
                </a:lnTo>
                <a:lnTo>
                  <a:pt x="1786127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26735" y="2961131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8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3671" y="2961131"/>
            <a:ext cx="1784985" cy="393700"/>
          </a:xfrm>
          <a:custGeom>
            <a:avLst/>
            <a:gdLst/>
            <a:ahLst/>
            <a:cxnLst/>
            <a:rect l="l" t="t" r="r" b="b"/>
            <a:pathLst>
              <a:path w="1784985" h="393700">
                <a:moveTo>
                  <a:pt x="0" y="0"/>
                </a:moveTo>
                <a:lnTo>
                  <a:pt x="893063" y="0"/>
                </a:lnTo>
                <a:lnTo>
                  <a:pt x="893063" y="393191"/>
                </a:lnTo>
                <a:lnTo>
                  <a:pt x="1784603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18275" y="2961131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8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26735" y="2961131"/>
            <a:ext cx="891540" cy="0"/>
          </a:xfrm>
          <a:custGeom>
            <a:avLst/>
            <a:gdLst/>
            <a:ahLst/>
            <a:cxnLst/>
            <a:rect l="l" t="t" r="r" b="b"/>
            <a:pathLst>
              <a:path w="891539">
                <a:moveTo>
                  <a:pt x="0" y="0"/>
                </a:moveTo>
                <a:lnTo>
                  <a:pt x="8915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660651" y="1060521"/>
            <a:ext cx="5901055" cy="7194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200" b="1" spc="-5" dirty="0">
                <a:latin typeface="Arial"/>
                <a:cs typeface="Arial"/>
              </a:rPr>
              <a:t>Cursor stability </a:t>
            </a:r>
            <a:r>
              <a:rPr sz="22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without</a:t>
            </a:r>
            <a:r>
              <a:rPr sz="2200" b="1" i="1" spc="-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currently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committed</a:t>
            </a:r>
            <a:endParaRPr sz="2200">
              <a:latin typeface="Arial"/>
              <a:cs typeface="Arial"/>
            </a:endParaRPr>
          </a:p>
          <a:p>
            <a:pPr marL="1705610">
              <a:lnSpc>
                <a:spcPct val="100000"/>
              </a:lnSpc>
              <a:spcBef>
                <a:spcPts val="254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02909" y="1739899"/>
            <a:ext cx="847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916936" y="2289048"/>
            <a:ext cx="161925" cy="108585"/>
          </a:xfrm>
          <a:custGeom>
            <a:avLst/>
            <a:gdLst/>
            <a:ahLst/>
            <a:cxnLst/>
            <a:rect l="l" t="t" r="r" b="b"/>
            <a:pathLst>
              <a:path w="161925" h="108585">
                <a:moveTo>
                  <a:pt x="161544" y="54864"/>
                </a:moveTo>
                <a:lnTo>
                  <a:pt x="0" y="0"/>
                </a:lnTo>
                <a:lnTo>
                  <a:pt x="0" y="108204"/>
                </a:lnTo>
                <a:lnTo>
                  <a:pt x="161544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99744" y="1730755"/>
            <a:ext cx="1170940" cy="647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>
              <a:lnSpc>
                <a:spcPts val="263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270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84551" y="2024887"/>
            <a:ext cx="9131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7380" algn="l"/>
              </a:tabLst>
            </a:pPr>
            <a:r>
              <a:rPr sz="1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900" spc="145" dirty="0">
                <a:latin typeface="Arial"/>
                <a:cs typeface="Arial"/>
              </a:rPr>
              <a:t> </a:t>
            </a:r>
            <a:r>
              <a:rPr sz="3300" b="1" baseline="-35353" dirty="0">
                <a:latin typeface="Arial"/>
                <a:cs typeface="Arial"/>
              </a:rPr>
              <a:t>X</a:t>
            </a:r>
            <a:endParaRPr sz="3300" baseline="-35353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3774" y="2361691"/>
            <a:ext cx="1906905" cy="910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2700" marR="5080">
              <a:lnSpc>
                <a:spcPts val="2350"/>
              </a:lnSpc>
              <a:spcBef>
                <a:spcPts val="80"/>
              </a:spcBef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8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'John'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76316" y="2131567"/>
            <a:ext cx="132588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"/>
                <a:cs typeface="Arial"/>
              </a:rPr>
              <a:t>select</a:t>
            </a:r>
            <a:r>
              <a:rPr sz="1900" spc="-7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name</a:t>
            </a:r>
            <a:endParaRPr sz="1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043331" y="2430271"/>
            <a:ext cx="1889760" cy="61341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20"/>
              </a:spcBef>
            </a:pPr>
            <a:r>
              <a:rPr sz="1900" spc="-5" dirty="0">
                <a:latin typeface="Arial"/>
                <a:cs typeface="Arial"/>
              </a:rPr>
              <a:t>from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reservations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428232" y="2356103"/>
            <a:ext cx="568960" cy="0"/>
          </a:xfrm>
          <a:custGeom>
            <a:avLst/>
            <a:gdLst/>
            <a:ahLst/>
            <a:cxnLst/>
            <a:rect l="l" t="t" r="r" b="b"/>
            <a:pathLst>
              <a:path w="568959">
                <a:moveTo>
                  <a:pt x="56845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98692" y="2302764"/>
            <a:ext cx="161925" cy="108585"/>
          </a:xfrm>
          <a:custGeom>
            <a:avLst/>
            <a:gdLst/>
            <a:ahLst/>
            <a:cxnLst/>
            <a:rect l="l" t="t" r="r" b="b"/>
            <a:pathLst>
              <a:path w="161925" h="108585">
                <a:moveTo>
                  <a:pt x="161544" y="108204"/>
                </a:moveTo>
                <a:lnTo>
                  <a:pt x="161544" y="0"/>
                </a:lnTo>
                <a:lnTo>
                  <a:pt x="0" y="53340"/>
                </a:lnTo>
                <a:lnTo>
                  <a:pt x="161544" y="108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045197" y="2207767"/>
            <a:ext cx="212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68223" y="2087879"/>
            <a:ext cx="2094230" cy="1262380"/>
          </a:xfrm>
          <a:custGeom>
            <a:avLst/>
            <a:gdLst/>
            <a:ahLst/>
            <a:cxnLst/>
            <a:rect l="l" t="t" r="r" b="b"/>
            <a:pathLst>
              <a:path w="2094230" h="1262379">
                <a:moveTo>
                  <a:pt x="0" y="0"/>
                </a:moveTo>
                <a:lnTo>
                  <a:pt x="0" y="1261871"/>
                </a:lnTo>
                <a:lnTo>
                  <a:pt x="2093975" y="1261871"/>
                </a:lnTo>
                <a:lnTo>
                  <a:pt x="209397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79919" y="2112263"/>
            <a:ext cx="1927860" cy="1262380"/>
          </a:xfrm>
          <a:custGeom>
            <a:avLst/>
            <a:gdLst/>
            <a:ahLst/>
            <a:cxnLst/>
            <a:rect l="l" t="t" r="r" b="b"/>
            <a:pathLst>
              <a:path w="1927859" h="1262379">
                <a:moveTo>
                  <a:pt x="0" y="0"/>
                </a:moveTo>
                <a:lnTo>
                  <a:pt x="0" y="1261871"/>
                </a:lnTo>
                <a:lnTo>
                  <a:pt x="1927859" y="1261871"/>
                </a:lnTo>
                <a:lnTo>
                  <a:pt x="192785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297678" y="5030446"/>
            <a:ext cx="764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spc="10" dirty="0">
                <a:latin typeface="Arial"/>
                <a:cs typeface="Arial"/>
              </a:rPr>
              <a:t>u</a:t>
            </a:r>
            <a:r>
              <a:rPr sz="2000" b="1" spc="-10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33671" y="2173223"/>
            <a:ext cx="893444" cy="39370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365"/>
              </a:spcBef>
            </a:pPr>
            <a:r>
              <a:rPr sz="2200" b="1" spc="-5" dirty="0">
                <a:latin typeface="Arial"/>
                <a:cs typeface="Arial"/>
              </a:rPr>
              <a:t>John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156960" y="1594104"/>
            <a:ext cx="753110" cy="690880"/>
          </a:xfrm>
          <a:custGeom>
            <a:avLst/>
            <a:gdLst/>
            <a:ahLst/>
            <a:cxnLst/>
            <a:rect l="l" t="t" r="r" b="b"/>
            <a:pathLst>
              <a:path w="753109" h="690880">
                <a:moveTo>
                  <a:pt x="134112" y="438912"/>
                </a:moveTo>
                <a:lnTo>
                  <a:pt x="134112" y="251460"/>
                </a:lnTo>
                <a:lnTo>
                  <a:pt x="0" y="345948"/>
                </a:lnTo>
                <a:lnTo>
                  <a:pt x="134112" y="438912"/>
                </a:lnTo>
                <a:close/>
              </a:path>
              <a:path w="753109" h="690880">
                <a:moveTo>
                  <a:pt x="643128" y="100584"/>
                </a:moveTo>
                <a:lnTo>
                  <a:pt x="475488" y="121920"/>
                </a:lnTo>
                <a:lnTo>
                  <a:pt x="376428" y="0"/>
                </a:lnTo>
                <a:lnTo>
                  <a:pt x="277368" y="121920"/>
                </a:lnTo>
                <a:lnTo>
                  <a:pt x="111252" y="100584"/>
                </a:lnTo>
                <a:lnTo>
                  <a:pt x="134112" y="251460"/>
                </a:lnTo>
                <a:lnTo>
                  <a:pt x="134112" y="586851"/>
                </a:lnTo>
                <a:lnTo>
                  <a:pt x="277368" y="568452"/>
                </a:lnTo>
                <a:lnTo>
                  <a:pt x="376428" y="690372"/>
                </a:lnTo>
                <a:lnTo>
                  <a:pt x="475488" y="568452"/>
                </a:lnTo>
                <a:lnTo>
                  <a:pt x="618744" y="586684"/>
                </a:lnTo>
                <a:lnTo>
                  <a:pt x="618744" y="251460"/>
                </a:lnTo>
                <a:lnTo>
                  <a:pt x="643128" y="100584"/>
                </a:lnTo>
                <a:close/>
              </a:path>
              <a:path w="753109" h="690880">
                <a:moveTo>
                  <a:pt x="134112" y="586851"/>
                </a:moveTo>
                <a:lnTo>
                  <a:pt x="134112" y="438912"/>
                </a:lnTo>
                <a:lnTo>
                  <a:pt x="111252" y="589788"/>
                </a:lnTo>
                <a:lnTo>
                  <a:pt x="134112" y="586851"/>
                </a:lnTo>
                <a:close/>
              </a:path>
              <a:path w="753109" h="690880">
                <a:moveTo>
                  <a:pt x="752856" y="345948"/>
                </a:moveTo>
                <a:lnTo>
                  <a:pt x="618744" y="251460"/>
                </a:lnTo>
                <a:lnTo>
                  <a:pt x="618744" y="438912"/>
                </a:lnTo>
                <a:lnTo>
                  <a:pt x="752856" y="345948"/>
                </a:lnTo>
                <a:close/>
              </a:path>
              <a:path w="753109" h="690880">
                <a:moveTo>
                  <a:pt x="643128" y="589788"/>
                </a:moveTo>
                <a:lnTo>
                  <a:pt x="618744" y="438912"/>
                </a:lnTo>
                <a:lnTo>
                  <a:pt x="618744" y="586684"/>
                </a:lnTo>
                <a:lnTo>
                  <a:pt x="643128" y="589788"/>
                </a:lnTo>
                <a:close/>
              </a:path>
            </a:pathLst>
          </a:custGeom>
          <a:solidFill>
            <a:srgbClr val="FF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56959" y="1594103"/>
            <a:ext cx="753110" cy="690880"/>
          </a:xfrm>
          <a:custGeom>
            <a:avLst/>
            <a:gdLst/>
            <a:ahLst/>
            <a:cxnLst/>
            <a:rect l="l" t="t" r="r" b="b"/>
            <a:pathLst>
              <a:path w="753109" h="690880">
                <a:moveTo>
                  <a:pt x="0" y="345947"/>
                </a:moveTo>
                <a:lnTo>
                  <a:pt x="134111" y="251459"/>
                </a:lnTo>
                <a:lnTo>
                  <a:pt x="111251" y="100583"/>
                </a:lnTo>
                <a:lnTo>
                  <a:pt x="277367" y="121919"/>
                </a:lnTo>
                <a:lnTo>
                  <a:pt x="376427" y="0"/>
                </a:lnTo>
                <a:lnTo>
                  <a:pt x="475487" y="121919"/>
                </a:lnTo>
                <a:lnTo>
                  <a:pt x="643127" y="100583"/>
                </a:lnTo>
                <a:lnTo>
                  <a:pt x="618743" y="251459"/>
                </a:lnTo>
                <a:lnTo>
                  <a:pt x="752855" y="345947"/>
                </a:lnTo>
                <a:lnTo>
                  <a:pt x="618743" y="438911"/>
                </a:lnTo>
                <a:lnTo>
                  <a:pt x="643127" y="589787"/>
                </a:lnTo>
                <a:lnTo>
                  <a:pt x="475487" y="568451"/>
                </a:lnTo>
                <a:lnTo>
                  <a:pt x="376427" y="690371"/>
                </a:lnTo>
                <a:lnTo>
                  <a:pt x="277367" y="568451"/>
                </a:lnTo>
                <a:lnTo>
                  <a:pt x="111251" y="589787"/>
                </a:lnTo>
                <a:lnTo>
                  <a:pt x="134111" y="438911"/>
                </a:lnTo>
                <a:lnTo>
                  <a:pt x="0" y="3459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313421" y="1712467"/>
            <a:ext cx="440690" cy="45148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2384" marR="5080" indent="-20320">
              <a:lnSpc>
                <a:spcPts val="1670"/>
              </a:lnSpc>
              <a:spcBef>
                <a:spcPts val="165"/>
              </a:spcBef>
            </a:pPr>
            <a:r>
              <a:rPr sz="1400" b="1" spc="-10" dirty="0">
                <a:latin typeface="Arial"/>
                <a:cs typeface="Arial"/>
              </a:rPr>
              <a:t>Lo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k  Wait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03860" y="3268979"/>
            <a:ext cx="8377555" cy="314325"/>
          </a:xfrm>
          <a:custGeom>
            <a:avLst/>
            <a:gdLst/>
            <a:ahLst/>
            <a:cxnLst/>
            <a:rect l="l" t="t" r="r" b="b"/>
            <a:pathLst>
              <a:path w="8377555" h="314325">
                <a:moveTo>
                  <a:pt x="8377428" y="313944"/>
                </a:moveTo>
                <a:lnTo>
                  <a:pt x="8377428" y="0"/>
                </a:lnTo>
                <a:lnTo>
                  <a:pt x="0" y="0"/>
                </a:lnTo>
                <a:lnTo>
                  <a:pt x="0" y="313944"/>
                </a:lnTo>
                <a:lnTo>
                  <a:pt x="8377428" y="313944"/>
                </a:lnTo>
                <a:close/>
              </a:path>
            </a:pathLst>
          </a:custGeom>
          <a:solidFill>
            <a:srgbClr val="FF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3859" y="3268979"/>
            <a:ext cx="8377555" cy="314325"/>
          </a:xfrm>
          <a:custGeom>
            <a:avLst/>
            <a:gdLst/>
            <a:ahLst/>
            <a:cxnLst/>
            <a:rect l="l" t="t" r="r" b="b"/>
            <a:pathLst>
              <a:path w="8377555" h="314325">
                <a:moveTo>
                  <a:pt x="4189475" y="313943"/>
                </a:moveTo>
                <a:lnTo>
                  <a:pt x="0" y="313943"/>
                </a:lnTo>
                <a:lnTo>
                  <a:pt x="0" y="0"/>
                </a:lnTo>
                <a:lnTo>
                  <a:pt x="8377427" y="0"/>
                </a:lnTo>
                <a:lnTo>
                  <a:pt x="8377427" y="313943"/>
                </a:lnTo>
                <a:lnTo>
                  <a:pt x="4189475" y="3139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03860" y="3273042"/>
            <a:ext cx="8377555" cy="1635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 </a:t>
            </a:r>
            <a:r>
              <a:rPr sz="1900" b="1" dirty="0">
                <a:latin typeface="Arial"/>
                <a:cs typeface="Arial"/>
              </a:rPr>
              <a:t>B </a:t>
            </a:r>
            <a:r>
              <a:rPr sz="1900" b="1" spc="-5" dirty="0">
                <a:latin typeface="Arial"/>
                <a:cs typeface="Arial"/>
              </a:rPr>
              <a:t>hangs until App </a:t>
            </a:r>
            <a:r>
              <a:rPr sz="1900" b="1" dirty="0">
                <a:latin typeface="Arial"/>
                <a:cs typeface="Arial"/>
              </a:rPr>
              <a:t>A </a:t>
            </a:r>
            <a:r>
              <a:rPr sz="1900" b="1" spc="-5" dirty="0">
                <a:latin typeface="Arial"/>
                <a:cs typeface="Arial"/>
              </a:rPr>
              <a:t>commits </a:t>
            </a:r>
            <a:r>
              <a:rPr sz="1900" b="1" dirty="0">
                <a:latin typeface="Arial"/>
                <a:cs typeface="Arial"/>
              </a:rPr>
              <a:t>or </a:t>
            </a:r>
            <a:r>
              <a:rPr sz="1900" b="1" spc="-5" dirty="0">
                <a:latin typeface="Arial"/>
                <a:cs typeface="Arial"/>
              </a:rPr>
              <a:t>rolls back </a:t>
            </a:r>
            <a:r>
              <a:rPr sz="1900" b="1" spc="5" dirty="0">
                <a:latin typeface="Arial"/>
                <a:cs typeface="Arial"/>
              </a:rPr>
              <a:t>which </a:t>
            </a:r>
            <a:r>
              <a:rPr sz="1900" b="1" spc="-5" dirty="0">
                <a:latin typeface="Arial"/>
                <a:cs typeface="Arial"/>
              </a:rPr>
              <a:t>releases </a:t>
            </a:r>
            <a:r>
              <a:rPr sz="1900" b="1" dirty="0">
                <a:latin typeface="Arial"/>
                <a:cs typeface="Arial"/>
              </a:rPr>
              <a:t>X </a:t>
            </a:r>
            <a:r>
              <a:rPr sz="1900" b="1" spc="-5" dirty="0">
                <a:latin typeface="Arial"/>
                <a:cs typeface="Arial"/>
              </a:rPr>
              <a:t>lock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Cursor stability </a:t>
            </a:r>
            <a:r>
              <a:rPr sz="22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</a:t>
            </a:r>
            <a:r>
              <a:rPr sz="2200" b="1" i="1" spc="-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currently committed (Default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behavior)</a:t>
            </a:r>
            <a:endParaRPr sz="2200">
              <a:latin typeface="Arial"/>
              <a:cs typeface="Arial"/>
            </a:endParaRPr>
          </a:p>
          <a:p>
            <a:pPr marR="1016000" algn="ctr">
              <a:lnSpc>
                <a:spcPts val="2220"/>
              </a:lnSpc>
              <a:spcBef>
                <a:spcPts val="540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231140">
              <a:lnSpc>
                <a:spcPts val="2580"/>
              </a:lnSpc>
              <a:tabLst>
                <a:tab pos="6711315" algn="l"/>
              </a:tabLst>
            </a:pPr>
            <a:r>
              <a:rPr sz="3300" b="1" spc="-7" baseline="2525" dirty="0">
                <a:latin typeface="Arial"/>
                <a:cs typeface="Arial"/>
              </a:rPr>
              <a:t>App </a:t>
            </a:r>
            <a:r>
              <a:rPr sz="3300" b="1" baseline="2525" dirty="0">
                <a:latin typeface="Arial"/>
                <a:cs typeface="Arial"/>
              </a:rPr>
              <a:t>A	</a:t>
            </a: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916936" y="5097780"/>
            <a:ext cx="161925" cy="108585"/>
          </a:xfrm>
          <a:custGeom>
            <a:avLst/>
            <a:gdLst/>
            <a:ahLst/>
            <a:cxnLst/>
            <a:rect l="l" t="t" r="r" b="b"/>
            <a:pathLst>
              <a:path w="161925" h="108585">
                <a:moveTo>
                  <a:pt x="161544" y="53340"/>
                </a:moveTo>
                <a:lnTo>
                  <a:pt x="0" y="0"/>
                </a:lnTo>
                <a:lnTo>
                  <a:pt x="0" y="108204"/>
                </a:lnTo>
                <a:lnTo>
                  <a:pt x="161544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386075" y="4833618"/>
            <a:ext cx="9131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6110" algn="l"/>
              </a:tabLst>
            </a:pPr>
            <a:r>
              <a:rPr sz="1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900" spc="155" dirty="0">
                <a:latin typeface="Arial"/>
                <a:cs typeface="Arial"/>
              </a:rPr>
              <a:t> </a:t>
            </a:r>
            <a:r>
              <a:rPr sz="3300" b="1" baseline="-35353" dirty="0">
                <a:latin typeface="Arial"/>
                <a:cs typeface="Arial"/>
              </a:rPr>
              <a:t>X</a:t>
            </a:r>
            <a:endParaRPr sz="3300" baseline="-35353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68223" y="4896611"/>
            <a:ext cx="2094230" cy="12623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2180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  <a:spcBef>
                <a:spcPts val="60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79705" marR="25400">
              <a:lnSpc>
                <a:spcPct val="103200"/>
              </a:lnSpc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'John'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3340608" y="4585715"/>
          <a:ext cx="2682240" cy="15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/>
                <a:gridCol w="892810"/>
                <a:gridCol w="892810"/>
              </a:tblGrid>
              <a:tr h="3930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John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868680" algn="l"/>
                        </a:tabLst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60" name="object 60"/>
          <p:cNvSpPr txBox="1"/>
          <p:nvPr/>
        </p:nvSpPr>
        <p:spPr>
          <a:xfrm>
            <a:off x="6979919" y="4919471"/>
            <a:ext cx="1955164" cy="12623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8890" marR="12065">
              <a:lnSpc>
                <a:spcPct val="100000"/>
              </a:lnSpc>
              <a:spcBef>
                <a:spcPts val="259"/>
              </a:spcBef>
            </a:pPr>
            <a:r>
              <a:rPr sz="1900" spc="-5" dirty="0">
                <a:latin typeface="Arial"/>
                <a:cs typeface="Arial"/>
              </a:rPr>
              <a:t>select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name</a:t>
            </a:r>
            <a:endParaRPr sz="1900">
              <a:latin typeface="Arial"/>
              <a:cs typeface="Arial"/>
            </a:endParaRPr>
          </a:p>
          <a:p>
            <a:pPr marL="75565">
              <a:lnSpc>
                <a:spcPct val="102600"/>
              </a:lnSpc>
              <a:spcBef>
                <a:spcPts val="10"/>
              </a:spcBef>
            </a:pPr>
            <a:r>
              <a:rPr sz="1900" spc="-5" dirty="0">
                <a:latin typeface="Arial"/>
                <a:cs typeface="Arial"/>
              </a:rPr>
              <a:t>from reservations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428232" y="5164835"/>
            <a:ext cx="568960" cy="0"/>
          </a:xfrm>
          <a:custGeom>
            <a:avLst/>
            <a:gdLst/>
            <a:ahLst/>
            <a:cxnLst/>
            <a:rect l="l" t="t" r="r" b="b"/>
            <a:pathLst>
              <a:path w="568959">
                <a:moveTo>
                  <a:pt x="56845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98692" y="5111496"/>
            <a:ext cx="163195" cy="106680"/>
          </a:xfrm>
          <a:custGeom>
            <a:avLst/>
            <a:gdLst/>
            <a:ahLst/>
            <a:cxnLst/>
            <a:rect l="l" t="t" r="r" b="b"/>
            <a:pathLst>
              <a:path w="163195" h="106679">
                <a:moveTo>
                  <a:pt x="163068" y="106680"/>
                </a:moveTo>
                <a:lnTo>
                  <a:pt x="163068" y="0"/>
                </a:lnTo>
                <a:lnTo>
                  <a:pt x="0" y="53340"/>
                </a:lnTo>
                <a:lnTo>
                  <a:pt x="163068" y="106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046721" y="5014974"/>
            <a:ext cx="212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55</a:t>
            </a:fld>
            <a:endParaRPr spc="-5" dirty="0"/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55" y="651763"/>
            <a:ext cx="824610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Cursor stability </a:t>
            </a:r>
            <a:r>
              <a:rPr spc="-5" dirty="0"/>
              <a:t>with </a:t>
            </a:r>
            <a:r>
              <a:rPr dirty="0"/>
              <a:t>currently committed (CC)</a:t>
            </a:r>
            <a:r>
              <a:rPr spc="-50" dirty="0"/>
              <a:t> </a:t>
            </a:r>
            <a:r>
              <a:rPr dirty="0"/>
              <a:t>semantics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0608" y="1778507"/>
            <a:ext cx="893444" cy="394970"/>
          </a:xfrm>
          <a:prstGeom prst="rect">
            <a:avLst/>
          </a:prstGeom>
          <a:solidFill>
            <a:srgbClr val="E6E6E6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204"/>
              </a:spcBef>
            </a:pPr>
            <a:r>
              <a:rPr sz="2000" b="1" dirty="0">
                <a:latin typeface="Arial"/>
                <a:cs typeface="Arial"/>
              </a:rPr>
              <a:t>seat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3671" y="1778507"/>
            <a:ext cx="893444" cy="394970"/>
          </a:xfrm>
          <a:prstGeom prst="rect">
            <a:avLst/>
          </a:prstGeom>
          <a:solidFill>
            <a:srgbClr val="E6E6E6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204"/>
              </a:spcBef>
            </a:pPr>
            <a:r>
              <a:rPr sz="2000" b="1" spc="-5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6735" y="1778507"/>
            <a:ext cx="891540" cy="394970"/>
          </a:xfrm>
          <a:prstGeom prst="rect">
            <a:avLst/>
          </a:prstGeom>
          <a:solidFill>
            <a:srgbClr val="E6E6E6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2000" b="1" spc="-5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0608" y="2173223"/>
            <a:ext cx="893444" cy="39370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204"/>
              </a:spcBef>
            </a:pPr>
            <a:r>
              <a:rPr sz="2000" b="1" dirty="0">
                <a:latin typeface="Arial"/>
                <a:cs typeface="Arial"/>
              </a:rPr>
              <a:t>7C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7678" y="2223239"/>
            <a:ext cx="764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usa</a:t>
            </a:r>
            <a:r>
              <a:rPr sz="2000" b="1" spc="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26736" y="2173224"/>
            <a:ext cx="891540" cy="393700"/>
          </a:xfrm>
          <a:custGeom>
            <a:avLst/>
            <a:gdLst/>
            <a:ahLst/>
            <a:cxnLst/>
            <a:rect l="l" t="t" r="r" b="b"/>
            <a:pathLst>
              <a:path w="891539" h="393700">
                <a:moveTo>
                  <a:pt x="0" y="0"/>
                </a:moveTo>
                <a:lnTo>
                  <a:pt x="0" y="393192"/>
                </a:lnTo>
                <a:lnTo>
                  <a:pt x="891540" y="393192"/>
                </a:lnTo>
                <a:lnTo>
                  <a:pt x="891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40608" y="2566416"/>
            <a:ext cx="893444" cy="39497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204"/>
              </a:spcBef>
            </a:pPr>
            <a:r>
              <a:rPr sz="2000" b="1" dirty="0">
                <a:latin typeface="Arial"/>
                <a:cs typeface="Arial"/>
              </a:rPr>
              <a:t>7B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33672" y="2566416"/>
            <a:ext cx="893444" cy="394970"/>
          </a:xfrm>
          <a:custGeom>
            <a:avLst/>
            <a:gdLst/>
            <a:ahLst/>
            <a:cxnLst/>
            <a:rect l="l" t="t" r="r" b="b"/>
            <a:pathLst>
              <a:path w="893445" h="394969">
                <a:moveTo>
                  <a:pt x="0" y="0"/>
                </a:moveTo>
                <a:lnTo>
                  <a:pt x="0" y="394716"/>
                </a:lnTo>
                <a:lnTo>
                  <a:pt x="893064" y="394716"/>
                </a:lnTo>
                <a:lnTo>
                  <a:pt x="893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33671" y="2566416"/>
            <a:ext cx="893444" cy="3949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4"/>
              </a:spcBef>
              <a:tabLst>
                <a:tab pos="867410" algn="l"/>
              </a:tabLst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26736" y="2566416"/>
            <a:ext cx="891540" cy="394970"/>
          </a:xfrm>
          <a:custGeom>
            <a:avLst/>
            <a:gdLst/>
            <a:ahLst/>
            <a:cxnLst/>
            <a:rect l="l" t="t" r="r" b="b"/>
            <a:pathLst>
              <a:path w="891539" h="394969">
                <a:moveTo>
                  <a:pt x="0" y="0"/>
                </a:moveTo>
                <a:lnTo>
                  <a:pt x="0" y="394716"/>
                </a:lnTo>
                <a:lnTo>
                  <a:pt x="891540" y="394716"/>
                </a:lnTo>
                <a:lnTo>
                  <a:pt x="891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40608" y="2962655"/>
            <a:ext cx="891540" cy="30480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24765" rIns="0" bIns="0" rtlCol="0">
            <a:spAutoFit/>
          </a:bodyPr>
          <a:lstStyle/>
          <a:p>
            <a:pPr marL="1905" algn="ctr">
              <a:lnSpc>
                <a:spcPts val="2205"/>
              </a:lnSpc>
              <a:spcBef>
                <a:spcPts val="195"/>
              </a:spcBef>
            </a:pPr>
            <a:r>
              <a:rPr sz="2000" b="1" spc="-5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33672" y="2961132"/>
            <a:ext cx="893444" cy="307975"/>
          </a:xfrm>
          <a:custGeom>
            <a:avLst/>
            <a:gdLst/>
            <a:ahLst/>
            <a:cxnLst/>
            <a:rect l="l" t="t" r="r" b="b"/>
            <a:pathLst>
              <a:path w="893445" h="307975">
                <a:moveTo>
                  <a:pt x="0" y="307848"/>
                </a:moveTo>
                <a:lnTo>
                  <a:pt x="893064" y="307848"/>
                </a:lnTo>
                <a:lnTo>
                  <a:pt x="893064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26736" y="2961132"/>
            <a:ext cx="891540" cy="307975"/>
          </a:xfrm>
          <a:custGeom>
            <a:avLst/>
            <a:gdLst/>
            <a:ahLst/>
            <a:cxnLst/>
            <a:rect l="l" t="t" r="r" b="b"/>
            <a:pathLst>
              <a:path w="891539" h="307975">
                <a:moveTo>
                  <a:pt x="0" y="307848"/>
                </a:moveTo>
                <a:lnTo>
                  <a:pt x="891540" y="307848"/>
                </a:lnTo>
                <a:lnTo>
                  <a:pt x="891540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40608" y="1778507"/>
            <a:ext cx="1786255" cy="394970"/>
          </a:xfrm>
          <a:custGeom>
            <a:avLst/>
            <a:gdLst/>
            <a:ahLst/>
            <a:cxnLst/>
            <a:rect l="l" t="t" r="r" b="b"/>
            <a:pathLst>
              <a:path w="1786254" h="394969">
                <a:moveTo>
                  <a:pt x="0" y="0"/>
                </a:moveTo>
                <a:lnTo>
                  <a:pt x="893063" y="0"/>
                </a:lnTo>
                <a:lnTo>
                  <a:pt x="893063" y="394715"/>
                </a:lnTo>
                <a:lnTo>
                  <a:pt x="1786127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3671" y="1778507"/>
            <a:ext cx="1784985" cy="394970"/>
          </a:xfrm>
          <a:custGeom>
            <a:avLst/>
            <a:gdLst/>
            <a:ahLst/>
            <a:cxnLst/>
            <a:rect l="l" t="t" r="r" b="b"/>
            <a:pathLst>
              <a:path w="1784985" h="394969">
                <a:moveTo>
                  <a:pt x="0" y="0"/>
                </a:moveTo>
                <a:lnTo>
                  <a:pt x="893063" y="0"/>
                </a:lnTo>
                <a:lnTo>
                  <a:pt x="893063" y="394715"/>
                </a:lnTo>
                <a:lnTo>
                  <a:pt x="1784603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40608" y="2173223"/>
            <a:ext cx="1786255" cy="393700"/>
          </a:xfrm>
          <a:custGeom>
            <a:avLst/>
            <a:gdLst/>
            <a:ahLst/>
            <a:cxnLst/>
            <a:rect l="l" t="t" r="r" b="b"/>
            <a:pathLst>
              <a:path w="1786254" h="393700">
                <a:moveTo>
                  <a:pt x="0" y="0"/>
                </a:moveTo>
                <a:lnTo>
                  <a:pt x="893063" y="0"/>
                </a:lnTo>
                <a:lnTo>
                  <a:pt x="893063" y="393191"/>
                </a:lnTo>
                <a:lnTo>
                  <a:pt x="1786127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26735" y="2173223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33671" y="2173223"/>
            <a:ext cx="1784985" cy="393700"/>
          </a:xfrm>
          <a:custGeom>
            <a:avLst/>
            <a:gdLst/>
            <a:ahLst/>
            <a:cxnLst/>
            <a:rect l="l" t="t" r="r" b="b"/>
            <a:pathLst>
              <a:path w="1784985" h="393700">
                <a:moveTo>
                  <a:pt x="0" y="0"/>
                </a:moveTo>
                <a:lnTo>
                  <a:pt x="893063" y="0"/>
                </a:lnTo>
                <a:lnTo>
                  <a:pt x="893063" y="393191"/>
                </a:lnTo>
                <a:lnTo>
                  <a:pt x="1784603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18275" y="2173223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26735" y="2173223"/>
            <a:ext cx="891540" cy="0"/>
          </a:xfrm>
          <a:custGeom>
            <a:avLst/>
            <a:gdLst/>
            <a:ahLst/>
            <a:cxnLst/>
            <a:rect l="l" t="t" r="r" b="b"/>
            <a:pathLst>
              <a:path w="891539">
                <a:moveTo>
                  <a:pt x="0" y="0"/>
                </a:moveTo>
                <a:lnTo>
                  <a:pt x="8915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40608" y="2566416"/>
            <a:ext cx="1786255" cy="394970"/>
          </a:xfrm>
          <a:custGeom>
            <a:avLst/>
            <a:gdLst/>
            <a:ahLst/>
            <a:cxnLst/>
            <a:rect l="l" t="t" r="r" b="b"/>
            <a:pathLst>
              <a:path w="1786254" h="394969">
                <a:moveTo>
                  <a:pt x="0" y="0"/>
                </a:moveTo>
                <a:lnTo>
                  <a:pt x="893063" y="0"/>
                </a:lnTo>
                <a:lnTo>
                  <a:pt x="893063" y="394715"/>
                </a:lnTo>
                <a:lnTo>
                  <a:pt x="1786127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26735" y="256641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33671" y="2566416"/>
            <a:ext cx="1784985" cy="394970"/>
          </a:xfrm>
          <a:custGeom>
            <a:avLst/>
            <a:gdLst/>
            <a:ahLst/>
            <a:cxnLst/>
            <a:rect l="l" t="t" r="r" b="b"/>
            <a:pathLst>
              <a:path w="1784985" h="394969">
                <a:moveTo>
                  <a:pt x="0" y="0"/>
                </a:moveTo>
                <a:lnTo>
                  <a:pt x="893063" y="0"/>
                </a:lnTo>
                <a:lnTo>
                  <a:pt x="893063" y="394715"/>
                </a:lnTo>
                <a:lnTo>
                  <a:pt x="1784603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18275" y="2566416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26735" y="2566416"/>
            <a:ext cx="891540" cy="0"/>
          </a:xfrm>
          <a:custGeom>
            <a:avLst/>
            <a:gdLst/>
            <a:ahLst/>
            <a:cxnLst/>
            <a:rect l="l" t="t" r="r" b="b"/>
            <a:pathLst>
              <a:path w="891539">
                <a:moveTo>
                  <a:pt x="0" y="0"/>
                </a:moveTo>
                <a:lnTo>
                  <a:pt x="8915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40608" y="2961131"/>
            <a:ext cx="893444" cy="393700"/>
          </a:xfrm>
          <a:custGeom>
            <a:avLst/>
            <a:gdLst/>
            <a:ahLst/>
            <a:cxnLst/>
            <a:rect l="l" t="t" r="r" b="b"/>
            <a:pathLst>
              <a:path w="893445" h="393700">
                <a:moveTo>
                  <a:pt x="0" y="0"/>
                </a:moveTo>
                <a:lnTo>
                  <a:pt x="0" y="393191"/>
                </a:lnTo>
                <a:lnTo>
                  <a:pt x="893063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33671" y="2961131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8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40608" y="2961131"/>
            <a:ext cx="1786255" cy="393700"/>
          </a:xfrm>
          <a:custGeom>
            <a:avLst/>
            <a:gdLst/>
            <a:ahLst/>
            <a:cxnLst/>
            <a:rect l="l" t="t" r="r" b="b"/>
            <a:pathLst>
              <a:path w="1786254" h="393700">
                <a:moveTo>
                  <a:pt x="0" y="0"/>
                </a:moveTo>
                <a:lnTo>
                  <a:pt x="893063" y="0"/>
                </a:lnTo>
                <a:lnTo>
                  <a:pt x="893063" y="393191"/>
                </a:lnTo>
                <a:lnTo>
                  <a:pt x="1786127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26735" y="2961131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8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3671" y="2961131"/>
            <a:ext cx="1784985" cy="393700"/>
          </a:xfrm>
          <a:custGeom>
            <a:avLst/>
            <a:gdLst/>
            <a:ahLst/>
            <a:cxnLst/>
            <a:rect l="l" t="t" r="r" b="b"/>
            <a:pathLst>
              <a:path w="1784985" h="393700">
                <a:moveTo>
                  <a:pt x="0" y="0"/>
                </a:moveTo>
                <a:lnTo>
                  <a:pt x="893063" y="0"/>
                </a:lnTo>
                <a:lnTo>
                  <a:pt x="893063" y="393191"/>
                </a:lnTo>
                <a:lnTo>
                  <a:pt x="1784603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18275" y="2961131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8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26735" y="2961131"/>
            <a:ext cx="891540" cy="0"/>
          </a:xfrm>
          <a:custGeom>
            <a:avLst/>
            <a:gdLst/>
            <a:ahLst/>
            <a:cxnLst/>
            <a:rect l="l" t="t" r="r" b="b"/>
            <a:pathLst>
              <a:path w="891539">
                <a:moveTo>
                  <a:pt x="0" y="0"/>
                </a:moveTo>
                <a:lnTo>
                  <a:pt x="8915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660651" y="1060521"/>
            <a:ext cx="5901055" cy="7194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200" b="1" spc="-5" dirty="0">
                <a:latin typeface="Arial"/>
                <a:cs typeface="Arial"/>
              </a:rPr>
              <a:t>Cursor stability </a:t>
            </a:r>
            <a:r>
              <a:rPr sz="22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without</a:t>
            </a:r>
            <a:r>
              <a:rPr sz="2200" b="1" i="1" spc="-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currently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committed</a:t>
            </a:r>
            <a:endParaRPr sz="2200">
              <a:latin typeface="Arial"/>
              <a:cs typeface="Arial"/>
            </a:endParaRPr>
          </a:p>
          <a:p>
            <a:pPr marL="1705610">
              <a:lnSpc>
                <a:spcPct val="100000"/>
              </a:lnSpc>
              <a:spcBef>
                <a:spcPts val="254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02909" y="1739899"/>
            <a:ext cx="847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916936" y="2289048"/>
            <a:ext cx="161925" cy="108585"/>
          </a:xfrm>
          <a:custGeom>
            <a:avLst/>
            <a:gdLst/>
            <a:ahLst/>
            <a:cxnLst/>
            <a:rect l="l" t="t" r="r" b="b"/>
            <a:pathLst>
              <a:path w="161925" h="108585">
                <a:moveTo>
                  <a:pt x="161544" y="54864"/>
                </a:moveTo>
                <a:lnTo>
                  <a:pt x="0" y="0"/>
                </a:lnTo>
                <a:lnTo>
                  <a:pt x="0" y="108204"/>
                </a:lnTo>
                <a:lnTo>
                  <a:pt x="161544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99744" y="1730755"/>
            <a:ext cx="1170940" cy="647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>
              <a:lnSpc>
                <a:spcPts val="263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270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84551" y="2024887"/>
            <a:ext cx="9131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7380" algn="l"/>
              </a:tabLst>
            </a:pPr>
            <a:r>
              <a:rPr sz="1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900" spc="145" dirty="0">
                <a:latin typeface="Arial"/>
                <a:cs typeface="Arial"/>
              </a:rPr>
              <a:t> </a:t>
            </a:r>
            <a:r>
              <a:rPr sz="3300" b="1" baseline="-35353" dirty="0">
                <a:latin typeface="Arial"/>
                <a:cs typeface="Arial"/>
              </a:rPr>
              <a:t>X</a:t>
            </a:r>
            <a:endParaRPr sz="3300" baseline="-35353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3774" y="2361691"/>
            <a:ext cx="1906905" cy="910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2700" marR="5080">
              <a:lnSpc>
                <a:spcPts val="2350"/>
              </a:lnSpc>
              <a:spcBef>
                <a:spcPts val="80"/>
              </a:spcBef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8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'John'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76316" y="2131567"/>
            <a:ext cx="132588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"/>
                <a:cs typeface="Arial"/>
              </a:rPr>
              <a:t>select</a:t>
            </a:r>
            <a:r>
              <a:rPr sz="1900" spc="-7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name</a:t>
            </a:r>
            <a:endParaRPr sz="1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043331" y="2430271"/>
            <a:ext cx="1889760" cy="61341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20"/>
              </a:spcBef>
            </a:pPr>
            <a:r>
              <a:rPr sz="1900" spc="-5" dirty="0">
                <a:latin typeface="Arial"/>
                <a:cs typeface="Arial"/>
              </a:rPr>
              <a:t>from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reservations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428232" y="2356103"/>
            <a:ext cx="568960" cy="0"/>
          </a:xfrm>
          <a:custGeom>
            <a:avLst/>
            <a:gdLst/>
            <a:ahLst/>
            <a:cxnLst/>
            <a:rect l="l" t="t" r="r" b="b"/>
            <a:pathLst>
              <a:path w="568959">
                <a:moveTo>
                  <a:pt x="56845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98692" y="2302764"/>
            <a:ext cx="161925" cy="108585"/>
          </a:xfrm>
          <a:custGeom>
            <a:avLst/>
            <a:gdLst/>
            <a:ahLst/>
            <a:cxnLst/>
            <a:rect l="l" t="t" r="r" b="b"/>
            <a:pathLst>
              <a:path w="161925" h="108585">
                <a:moveTo>
                  <a:pt x="161544" y="108204"/>
                </a:moveTo>
                <a:lnTo>
                  <a:pt x="161544" y="0"/>
                </a:lnTo>
                <a:lnTo>
                  <a:pt x="0" y="53340"/>
                </a:lnTo>
                <a:lnTo>
                  <a:pt x="161544" y="108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045197" y="2207767"/>
            <a:ext cx="212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68223" y="2087879"/>
            <a:ext cx="2094230" cy="1262380"/>
          </a:xfrm>
          <a:custGeom>
            <a:avLst/>
            <a:gdLst/>
            <a:ahLst/>
            <a:cxnLst/>
            <a:rect l="l" t="t" r="r" b="b"/>
            <a:pathLst>
              <a:path w="2094230" h="1262379">
                <a:moveTo>
                  <a:pt x="0" y="0"/>
                </a:moveTo>
                <a:lnTo>
                  <a:pt x="0" y="1261871"/>
                </a:lnTo>
                <a:lnTo>
                  <a:pt x="2093975" y="1261871"/>
                </a:lnTo>
                <a:lnTo>
                  <a:pt x="209397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79919" y="2112263"/>
            <a:ext cx="1927860" cy="1262380"/>
          </a:xfrm>
          <a:custGeom>
            <a:avLst/>
            <a:gdLst/>
            <a:ahLst/>
            <a:cxnLst/>
            <a:rect l="l" t="t" r="r" b="b"/>
            <a:pathLst>
              <a:path w="1927859" h="1262379">
                <a:moveTo>
                  <a:pt x="0" y="0"/>
                </a:moveTo>
                <a:lnTo>
                  <a:pt x="0" y="1261871"/>
                </a:lnTo>
                <a:lnTo>
                  <a:pt x="1927859" y="1261871"/>
                </a:lnTo>
                <a:lnTo>
                  <a:pt x="192785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342132" y="4587239"/>
            <a:ext cx="891540" cy="393700"/>
          </a:xfrm>
          <a:prstGeom prst="rect">
            <a:avLst/>
          </a:prstGeom>
          <a:solidFill>
            <a:srgbClr val="E6E6E6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204"/>
              </a:spcBef>
            </a:pPr>
            <a:r>
              <a:rPr sz="2000" b="1" dirty="0">
                <a:latin typeface="Arial"/>
                <a:cs typeface="Arial"/>
              </a:rPr>
              <a:t>seat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33671" y="4587239"/>
            <a:ext cx="893444" cy="393700"/>
          </a:xfrm>
          <a:prstGeom prst="rect">
            <a:avLst/>
          </a:prstGeom>
          <a:solidFill>
            <a:srgbClr val="E6E6E6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204"/>
              </a:spcBef>
            </a:pPr>
            <a:r>
              <a:rPr sz="2000" b="1" spc="-5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126735" y="4587239"/>
            <a:ext cx="893444" cy="393700"/>
          </a:xfrm>
          <a:prstGeom prst="rect">
            <a:avLst/>
          </a:prstGeom>
          <a:solidFill>
            <a:srgbClr val="E6E6E6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04"/>
              </a:spcBef>
            </a:pPr>
            <a:r>
              <a:rPr sz="2000" b="1" spc="-5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42132" y="4980432"/>
            <a:ext cx="891540" cy="39497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204"/>
              </a:spcBef>
            </a:pPr>
            <a:r>
              <a:rPr sz="2000" b="1" dirty="0">
                <a:latin typeface="Arial"/>
                <a:cs typeface="Arial"/>
              </a:rPr>
              <a:t>7C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297678" y="5030446"/>
            <a:ext cx="764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spc="10" dirty="0">
                <a:latin typeface="Arial"/>
                <a:cs typeface="Arial"/>
              </a:rPr>
              <a:t>u</a:t>
            </a:r>
            <a:r>
              <a:rPr sz="2000" b="1" spc="-10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126736" y="4980432"/>
            <a:ext cx="893444" cy="394970"/>
          </a:xfrm>
          <a:custGeom>
            <a:avLst/>
            <a:gdLst/>
            <a:ahLst/>
            <a:cxnLst/>
            <a:rect l="l" t="t" r="r" b="b"/>
            <a:pathLst>
              <a:path w="893445" h="394970">
                <a:moveTo>
                  <a:pt x="0" y="0"/>
                </a:moveTo>
                <a:lnTo>
                  <a:pt x="0" y="394716"/>
                </a:lnTo>
                <a:lnTo>
                  <a:pt x="893064" y="394716"/>
                </a:lnTo>
                <a:lnTo>
                  <a:pt x="893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342132" y="5375147"/>
            <a:ext cx="891540" cy="39370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204"/>
              </a:spcBef>
            </a:pPr>
            <a:r>
              <a:rPr sz="2000" b="1" dirty="0">
                <a:latin typeface="Arial"/>
                <a:cs typeface="Arial"/>
              </a:rPr>
              <a:t>7B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233672" y="5375148"/>
            <a:ext cx="893444" cy="393700"/>
          </a:xfrm>
          <a:custGeom>
            <a:avLst/>
            <a:gdLst/>
            <a:ahLst/>
            <a:cxnLst/>
            <a:rect l="l" t="t" r="r" b="b"/>
            <a:pathLst>
              <a:path w="893445" h="393700">
                <a:moveTo>
                  <a:pt x="0" y="0"/>
                </a:moveTo>
                <a:lnTo>
                  <a:pt x="0" y="393192"/>
                </a:lnTo>
                <a:lnTo>
                  <a:pt x="893064" y="393192"/>
                </a:lnTo>
                <a:lnTo>
                  <a:pt x="893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233671" y="5375147"/>
            <a:ext cx="893444" cy="3937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4"/>
              </a:spcBef>
              <a:tabLst>
                <a:tab pos="867410" algn="l"/>
              </a:tabLst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126736" y="5375148"/>
            <a:ext cx="893444" cy="393700"/>
          </a:xfrm>
          <a:custGeom>
            <a:avLst/>
            <a:gdLst/>
            <a:ahLst/>
            <a:cxnLst/>
            <a:rect l="l" t="t" r="r" b="b"/>
            <a:pathLst>
              <a:path w="893445" h="393700">
                <a:moveTo>
                  <a:pt x="0" y="0"/>
                </a:moveTo>
                <a:lnTo>
                  <a:pt x="0" y="393192"/>
                </a:lnTo>
                <a:lnTo>
                  <a:pt x="893064" y="393192"/>
                </a:lnTo>
                <a:lnTo>
                  <a:pt x="893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342132" y="5769863"/>
            <a:ext cx="890269" cy="34607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247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95"/>
              </a:spcBef>
            </a:pPr>
            <a:r>
              <a:rPr sz="2000" b="1" spc="-10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233672" y="5768340"/>
            <a:ext cx="893444" cy="349250"/>
          </a:xfrm>
          <a:custGeom>
            <a:avLst/>
            <a:gdLst/>
            <a:ahLst/>
            <a:cxnLst/>
            <a:rect l="l" t="t" r="r" b="b"/>
            <a:pathLst>
              <a:path w="893445" h="349250">
                <a:moveTo>
                  <a:pt x="0" y="348996"/>
                </a:moveTo>
                <a:lnTo>
                  <a:pt x="893064" y="348996"/>
                </a:lnTo>
                <a:lnTo>
                  <a:pt x="893064" y="0"/>
                </a:lnTo>
                <a:lnTo>
                  <a:pt x="0" y="0"/>
                </a:lnTo>
                <a:lnTo>
                  <a:pt x="0" y="348996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26736" y="5768340"/>
            <a:ext cx="893444" cy="349250"/>
          </a:xfrm>
          <a:custGeom>
            <a:avLst/>
            <a:gdLst/>
            <a:ahLst/>
            <a:cxnLst/>
            <a:rect l="l" t="t" r="r" b="b"/>
            <a:pathLst>
              <a:path w="893445" h="349250">
                <a:moveTo>
                  <a:pt x="0" y="348996"/>
                </a:moveTo>
                <a:lnTo>
                  <a:pt x="893064" y="348996"/>
                </a:lnTo>
                <a:lnTo>
                  <a:pt x="893064" y="0"/>
                </a:lnTo>
                <a:lnTo>
                  <a:pt x="0" y="0"/>
                </a:lnTo>
                <a:lnTo>
                  <a:pt x="0" y="348996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42132" y="4587239"/>
            <a:ext cx="1784985" cy="393700"/>
          </a:xfrm>
          <a:custGeom>
            <a:avLst/>
            <a:gdLst/>
            <a:ahLst/>
            <a:cxnLst/>
            <a:rect l="l" t="t" r="r" b="b"/>
            <a:pathLst>
              <a:path w="1784985" h="393700">
                <a:moveTo>
                  <a:pt x="0" y="0"/>
                </a:moveTo>
                <a:lnTo>
                  <a:pt x="891539" y="0"/>
                </a:lnTo>
                <a:lnTo>
                  <a:pt x="891539" y="393191"/>
                </a:lnTo>
                <a:lnTo>
                  <a:pt x="1784603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33671" y="4587239"/>
            <a:ext cx="1786255" cy="393700"/>
          </a:xfrm>
          <a:custGeom>
            <a:avLst/>
            <a:gdLst/>
            <a:ahLst/>
            <a:cxnLst/>
            <a:rect l="l" t="t" r="r" b="b"/>
            <a:pathLst>
              <a:path w="1786254" h="393700">
                <a:moveTo>
                  <a:pt x="0" y="0"/>
                </a:moveTo>
                <a:lnTo>
                  <a:pt x="893063" y="0"/>
                </a:lnTo>
                <a:lnTo>
                  <a:pt x="893063" y="393191"/>
                </a:lnTo>
                <a:lnTo>
                  <a:pt x="1786127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42132" y="4980432"/>
            <a:ext cx="1784985" cy="394970"/>
          </a:xfrm>
          <a:custGeom>
            <a:avLst/>
            <a:gdLst/>
            <a:ahLst/>
            <a:cxnLst/>
            <a:rect l="l" t="t" r="r" b="b"/>
            <a:pathLst>
              <a:path w="1784985" h="394970">
                <a:moveTo>
                  <a:pt x="0" y="0"/>
                </a:moveTo>
                <a:lnTo>
                  <a:pt x="891539" y="0"/>
                </a:lnTo>
                <a:lnTo>
                  <a:pt x="891539" y="394715"/>
                </a:lnTo>
                <a:lnTo>
                  <a:pt x="1784603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26735" y="4980432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33671" y="4980432"/>
            <a:ext cx="1786255" cy="394970"/>
          </a:xfrm>
          <a:custGeom>
            <a:avLst/>
            <a:gdLst/>
            <a:ahLst/>
            <a:cxnLst/>
            <a:rect l="l" t="t" r="r" b="b"/>
            <a:pathLst>
              <a:path w="1786254" h="394970">
                <a:moveTo>
                  <a:pt x="0" y="0"/>
                </a:moveTo>
                <a:lnTo>
                  <a:pt x="893063" y="0"/>
                </a:lnTo>
                <a:lnTo>
                  <a:pt x="893063" y="394715"/>
                </a:lnTo>
                <a:lnTo>
                  <a:pt x="1786127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19800" y="4980432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26735" y="4980432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5">
                <a:moveTo>
                  <a:pt x="0" y="0"/>
                </a:moveTo>
                <a:lnTo>
                  <a:pt x="8930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42132" y="5375147"/>
            <a:ext cx="1784985" cy="393700"/>
          </a:xfrm>
          <a:custGeom>
            <a:avLst/>
            <a:gdLst/>
            <a:ahLst/>
            <a:cxnLst/>
            <a:rect l="l" t="t" r="r" b="b"/>
            <a:pathLst>
              <a:path w="1784985" h="393700">
                <a:moveTo>
                  <a:pt x="0" y="0"/>
                </a:moveTo>
                <a:lnTo>
                  <a:pt x="891539" y="0"/>
                </a:lnTo>
                <a:lnTo>
                  <a:pt x="891539" y="393191"/>
                </a:lnTo>
                <a:lnTo>
                  <a:pt x="1784603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26735" y="5375147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233671" y="5375147"/>
            <a:ext cx="1786255" cy="393700"/>
          </a:xfrm>
          <a:custGeom>
            <a:avLst/>
            <a:gdLst/>
            <a:ahLst/>
            <a:cxnLst/>
            <a:rect l="l" t="t" r="r" b="b"/>
            <a:pathLst>
              <a:path w="1786254" h="393700">
                <a:moveTo>
                  <a:pt x="0" y="0"/>
                </a:moveTo>
                <a:lnTo>
                  <a:pt x="893063" y="0"/>
                </a:lnTo>
                <a:lnTo>
                  <a:pt x="893063" y="393191"/>
                </a:lnTo>
                <a:lnTo>
                  <a:pt x="1786127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19800" y="5375147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26735" y="5375147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5">
                <a:moveTo>
                  <a:pt x="0" y="0"/>
                </a:moveTo>
                <a:lnTo>
                  <a:pt x="8930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342132" y="5768339"/>
            <a:ext cx="891540" cy="394970"/>
          </a:xfrm>
          <a:custGeom>
            <a:avLst/>
            <a:gdLst/>
            <a:ahLst/>
            <a:cxnLst/>
            <a:rect l="l" t="t" r="r" b="b"/>
            <a:pathLst>
              <a:path w="891539" h="394970">
                <a:moveTo>
                  <a:pt x="0" y="0"/>
                </a:moveTo>
                <a:lnTo>
                  <a:pt x="0" y="394715"/>
                </a:lnTo>
                <a:lnTo>
                  <a:pt x="891539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33671" y="5768339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0"/>
                </a:moveTo>
                <a:lnTo>
                  <a:pt x="0" y="3489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342132" y="5768339"/>
            <a:ext cx="1784985" cy="394970"/>
          </a:xfrm>
          <a:custGeom>
            <a:avLst/>
            <a:gdLst/>
            <a:ahLst/>
            <a:cxnLst/>
            <a:rect l="l" t="t" r="r" b="b"/>
            <a:pathLst>
              <a:path w="1784985" h="394970">
                <a:moveTo>
                  <a:pt x="0" y="0"/>
                </a:moveTo>
                <a:lnTo>
                  <a:pt x="891539" y="0"/>
                </a:lnTo>
                <a:lnTo>
                  <a:pt x="891539" y="394715"/>
                </a:lnTo>
                <a:lnTo>
                  <a:pt x="1784603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126735" y="5768339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0"/>
                </a:moveTo>
                <a:lnTo>
                  <a:pt x="0" y="3489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33671" y="5768339"/>
            <a:ext cx="1786255" cy="394970"/>
          </a:xfrm>
          <a:custGeom>
            <a:avLst/>
            <a:gdLst/>
            <a:ahLst/>
            <a:cxnLst/>
            <a:rect l="l" t="t" r="r" b="b"/>
            <a:pathLst>
              <a:path w="1786254" h="394970">
                <a:moveTo>
                  <a:pt x="0" y="0"/>
                </a:moveTo>
                <a:lnTo>
                  <a:pt x="893063" y="0"/>
                </a:lnTo>
                <a:lnTo>
                  <a:pt x="893063" y="394715"/>
                </a:lnTo>
                <a:lnTo>
                  <a:pt x="1786127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019800" y="5768339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0"/>
                </a:moveTo>
                <a:lnTo>
                  <a:pt x="0" y="3489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26735" y="5768339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5">
                <a:moveTo>
                  <a:pt x="0" y="0"/>
                </a:moveTo>
                <a:lnTo>
                  <a:pt x="8930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7102909" y="4548630"/>
            <a:ext cx="847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68223" y="4896611"/>
            <a:ext cx="2094230" cy="1262380"/>
          </a:xfrm>
          <a:custGeom>
            <a:avLst/>
            <a:gdLst/>
            <a:ahLst/>
            <a:cxnLst/>
            <a:rect l="l" t="t" r="r" b="b"/>
            <a:pathLst>
              <a:path w="2094230" h="1262379">
                <a:moveTo>
                  <a:pt x="0" y="0"/>
                </a:moveTo>
                <a:lnTo>
                  <a:pt x="0" y="1261871"/>
                </a:lnTo>
                <a:lnTo>
                  <a:pt x="2093975" y="1261871"/>
                </a:lnTo>
                <a:lnTo>
                  <a:pt x="209397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79919" y="4919471"/>
            <a:ext cx="1929764" cy="1262380"/>
          </a:xfrm>
          <a:custGeom>
            <a:avLst/>
            <a:gdLst/>
            <a:ahLst/>
            <a:cxnLst/>
            <a:rect l="l" t="t" r="r" b="b"/>
            <a:pathLst>
              <a:path w="1929765" h="1262379">
                <a:moveTo>
                  <a:pt x="0" y="0"/>
                </a:moveTo>
                <a:lnTo>
                  <a:pt x="0" y="1261871"/>
                </a:lnTo>
                <a:lnTo>
                  <a:pt x="1929383" y="1261871"/>
                </a:lnTo>
                <a:lnTo>
                  <a:pt x="1929383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4233671" y="2173223"/>
            <a:ext cx="893444" cy="39370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365"/>
              </a:spcBef>
            </a:pPr>
            <a:r>
              <a:rPr sz="2200" b="1" spc="-5" dirty="0">
                <a:latin typeface="Arial"/>
                <a:cs typeface="Arial"/>
              </a:rPr>
              <a:t>John</a:t>
            </a:r>
            <a:endParaRPr sz="22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156960" y="1594104"/>
            <a:ext cx="753110" cy="690880"/>
          </a:xfrm>
          <a:custGeom>
            <a:avLst/>
            <a:gdLst/>
            <a:ahLst/>
            <a:cxnLst/>
            <a:rect l="l" t="t" r="r" b="b"/>
            <a:pathLst>
              <a:path w="753109" h="690880">
                <a:moveTo>
                  <a:pt x="134112" y="438912"/>
                </a:moveTo>
                <a:lnTo>
                  <a:pt x="134112" y="251460"/>
                </a:lnTo>
                <a:lnTo>
                  <a:pt x="0" y="345948"/>
                </a:lnTo>
                <a:lnTo>
                  <a:pt x="134112" y="438912"/>
                </a:lnTo>
                <a:close/>
              </a:path>
              <a:path w="753109" h="690880">
                <a:moveTo>
                  <a:pt x="643128" y="100584"/>
                </a:moveTo>
                <a:lnTo>
                  <a:pt x="475488" y="121920"/>
                </a:lnTo>
                <a:lnTo>
                  <a:pt x="376428" y="0"/>
                </a:lnTo>
                <a:lnTo>
                  <a:pt x="277368" y="121920"/>
                </a:lnTo>
                <a:lnTo>
                  <a:pt x="111252" y="100584"/>
                </a:lnTo>
                <a:lnTo>
                  <a:pt x="134112" y="251460"/>
                </a:lnTo>
                <a:lnTo>
                  <a:pt x="134112" y="586851"/>
                </a:lnTo>
                <a:lnTo>
                  <a:pt x="277368" y="568452"/>
                </a:lnTo>
                <a:lnTo>
                  <a:pt x="376428" y="690372"/>
                </a:lnTo>
                <a:lnTo>
                  <a:pt x="475488" y="568452"/>
                </a:lnTo>
                <a:lnTo>
                  <a:pt x="618744" y="586684"/>
                </a:lnTo>
                <a:lnTo>
                  <a:pt x="618744" y="251460"/>
                </a:lnTo>
                <a:lnTo>
                  <a:pt x="643128" y="100584"/>
                </a:lnTo>
                <a:close/>
              </a:path>
              <a:path w="753109" h="690880">
                <a:moveTo>
                  <a:pt x="134112" y="586851"/>
                </a:moveTo>
                <a:lnTo>
                  <a:pt x="134112" y="438912"/>
                </a:lnTo>
                <a:lnTo>
                  <a:pt x="111252" y="589788"/>
                </a:lnTo>
                <a:lnTo>
                  <a:pt x="134112" y="586851"/>
                </a:lnTo>
                <a:close/>
              </a:path>
              <a:path w="753109" h="690880">
                <a:moveTo>
                  <a:pt x="752856" y="345948"/>
                </a:moveTo>
                <a:lnTo>
                  <a:pt x="618744" y="251460"/>
                </a:lnTo>
                <a:lnTo>
                  <a:pt x="618744" y="438912"/>
                </a:lnTo>
                <a:lnTo>
                  <a:pt x="752856" y="345948"/>
                </a:lnTo>
                <a:close/>
              </a:path>
              <a:path w="753109" h="690880">
                <a:moveTo>
                  <a:pt x="643128" y="589788"/>
                </a:moveTo>
                <a:lnTo>
                  <a:pt x="618744" y="438912"/>
                </a:lnTo>
                <a:lnTo>
                  <a:pt x="618744" y="586684"/>
                </a:lnTo>
                <a:lnTo>
                  <a:pt x="643128" y="589788"/>
                </a:lnTo>
                <a:close/>
              </a:path>
            </a:pathLst>
          </a:custGeom>
          <a:solidFill>
            <a:srgbClr val="FF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156959" y="1594103"/>
            <a:ext cx="753110" cy="690880"/>
          </a:xfrm>
          <a:custGeom>
            <a:avLst/>
            <a:gdLst/>
            <a:ahLst/>
            <a:cxnLst/>
            <a:rect l="l" t="t" r="r" b="b"/>
            <a:pathLst>
              <a:path w="753109" h="690880">
                <a:moveTo>
                  <a:pt x="0" y="345947"/>
                </a:moveTo>
                <a:lnTo>
                  <a:pt x="134111" y="251459"/>
                </a:lnTo>
                <a:lnTo>
                  <a:pt x="111251" y="100583"/>
                </a:lnTo>
                <a:lnTo>
                  <a:pt x="277367" y="121919"/>
                </a:lnTo>
                <a:lnTo>
                  <a:pt x="376427" y="0"/>
                </a:lnTo>
                <a:lnTo>
                  <a:pt x="475487" y="121919"/>
                </a:lnTo>
                <a:lnTo>
                  <a:pt x="643127" y="100583"/>
                </a:lnTo>
                <a:lnTo>
                  <a:pt x="618743" y="251459"/>
                </a:lnTo>
                <a:lnTo>
                  <a:pt x="752855" y="345947"/>
                </a:lnTo>
                <a:lnTo>
                  <a:pt x="618743" y="438911"/>
                </a:lnTo>
                <a:lnTo>
                  <a:pt x="643127" y="589787"/>
                </a:lnTo>
                <a:lnTo>
                  <a:pt x="475487" y="568451"/>
                </a:lnTo>
                <a:lnTo>
                  <a:pt x="376427" y="690371"/>
                </a:lnTo>
                <a:lnTo>
                  <a:pt x="277367" y="568451"/>
                </a:lnTo>
                <a:lnTo>
                  <a:pt x="111251" y="589787"/>
                </a:lnTo>
                <a:lnTo>
                  <a:pt x="134111" y="438911"/>
                </a:lnTo>
                <a:lnTo>
                  <a:pt x="0" y="3459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6313421" y="1712467"/>
            <a:ext cx="440690" cy="45148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2384" marR="5080" indent="-20320">
              <a:lnSpc>
                <a:spcPts val="1670"/>
              </a:lnSpc>
              <a:spcBef>
                <a:spcPts val="165"/>
              </a:spcBef>
            </a:pPr>
            <a:r>
              <a:rPr sz="1400" b="1" spc="-10" dirty="0">
                <a:latin typeface="Arial"/>
                <a:cs typeface="Arial"/>
              </a:rPr>
              <a:t>Lo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k  Wait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03860" y="3268979"/>
            <a:ext cx="8377555" cy="314325"/>
          </a:xfrm>
          <a:custGeom>
            <a:avLst/>
            <a:gdLst/>
            <a:ahLst/>
            <a:cxnLst/>
            <a:rect l="l" t="t" r="r" b="b"/>
            <a:pathLst>
              <a:path w="8377555" h="314325">
                <a:moveTo>
                  <a:pt x="8377428" y="313944"/>
                </a:moveTo>
                <a:lnTo>
                  <a:pt x="8377428" y="0"/>
                </a:lnTo>
                <a:lnTo>
                  <a:pt x="0" y="0"/>
                </a:lnTo>
                <a:lnTo>
                  <a:pt x="0" y="313944"/>
                </a:lnTo>
                <a:lnTo>
                  <a:pt x="8377428" y="313944"/>
                </a:lnTo>
                <a:close/>
              </a:path>
            </a:pathLst>
          </a:custGeom>
          <a:solidFill>
            <a:srgbClr val="FF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03859" y="3268979"/>
            <a:ext cx="8377555" cy="314325"/>
          </a:xfrm>
          <a:custGeom>
            <a:avLst/>
            <a:gdLst/>
            <a:ahLst/>
            <a:cxnLst/>
            <a:rect l="l" t="t" r="r" b="b"/>
            <a:pathLst>
              <a:path w="8377555" h="314325">
                <a:moveTo>
                  <a:pt x="4189475" y="313943"/>
                </a:moveTo>
                <a:lnTo>
                  <a:pt x="0" y="313943"/>
                </a:lnTo>
                <a:lnTo>
                  <a:pt x="0" y="0"/>
                </a:lnTo>
                <a:lnTo>
                  <a:pt x="8377427" y="0"/>
                </a:lnTo>
                <a:lnTo>
                  <a:pt x="8377427" y="313943"/>
                </a:lnTo>
                <a:lnTo>
                  <a:pt x="4189475" y="3139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403860" y="3273042"/>
            <a:ext cx="8377555" cy="131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 </a:t>
            </a:r>
            <a:r>
              <a:rPr sz="1900" b="1" dirty="0">
                <a:latin typeface="Arial"/>
                <a:cs typeface="Arial"/>
              </a:rPr>
              <a:t>B </a:t>
            </a:r>
            <a:r>
              <a:rPr sz="1900" b="1" spc="-5" dirty="0">
                <a:latin typeface="Arial"/>
                <a:cs typeface="Arial"/>
              </a:rPr>
              <a:t>hangs until App </a:t>
            </a:r>
            <a:r>
              <a:rPr sz="1900" b="1" dirty="0">
                <a:latin typeface="Arial"/>
                <a:cs typeface="Arial"/>
              </a:rPr>
              <a:t>A </a:t>
            </a:r>
            <a:r>
              <a:rPr sz="1900" b="1" spc="-5" dirty="0">
                <a:latin typeface="Arial"/>
                <a:cs typeface="Arial"/>
              </a:rPr>
              <a:t>commits </a:t>
            </a:r>
            <a:r>
              <a:rPr sz="1900" b="1" dirty="0">
                <a:latin typeface="Arial"/>
                <a:cs typeface="Arial"/>
              </a:rPr>
              <a:t>or </a:t>
            </a:r>
            <a:r>
              <a:rPr sz="1900" b="1" spc="-5" dirty="0">
                <a:latin typeface="Arial"/>
                <a:cs typeface="Arial"/>
              </a:rPr>
              <a:t>rolls back </a:t>
            </a:r>
            <a:r>
              <a:rPr sz="1900" b="1" spc="5" dirty="0">
                <a:latin typeface="Arial"/>
                <a:cs typeface="Arial"/>
              </a:rPr>
              <a:t>which </a:t>
            </a:r>
            <a:r>
              <a:rPr sz="1900" b="1" spc="-5" dirty="0">
                <a:latin typeface="Arial"/>
                <a:cs typeface="Arial"/>
              </a:rPr>
              <a:t>releases </a:t>
            </a:r>
            <a:r>
              <a:rPr sz="1900" b="1" dirty="0">
                <a:latin typeface="Arial"/>
                <a:cs typeface="Arial"/>
              </a:rPr>
              <a:t>X </a:t>
            </a:r>
            <a:r>
              <a:rPr sz="1900" b="1" spc="-5" dirty="0">
                <a:latin typeface="Arial"/>
                <a:cs typeface="Arial"/>
              </a:rPr>
              <a:t>lock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Cursor stability </a:t>
            </a:r>
            <a:r>
              <a:rPr sz="22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</a:t>
            </a:r>
            <a:r>
              <a:rPr sz="2200" b="1" i="1" spc="-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currently committed (Default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behavior)</a:t>
            </a:r>
            <a:endParaRPr sz="2200">
              <a:latin typeface="Arial"/>
              <a:cs typeface="Arial"/>
            </a:endParaRPr>
          </a:p>
          <a:p>
            <a:pPr marR="1016000" algn="ctr">
              <a:lnSpc>
                <a:spcPct val="100000"/>
              </a:lnSpc>
              <a:spcBef>
                <a:spcPts val="540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916936" y="5097780"/>
            <a:ext cx="161925" cy="108585"/>
          </a:xfrm>
          <a:custGeom>
            <a:avLst/>
            <a:gdLst/>
            <a:ahLst/>
            <a:cxnLst/>
            <a:rect l="l" t="t" r="r" b="b"/>
            <a:pathLst>
              <a:path w="161925" h="108585">
                <a:moveTo>
                  <a:pt x="161544" y="53340"/>
                </a:moveTo>
                <a:lnTo>
                  <a:pt x="0" y="0"/>
                </a:lnTo>
                <a:lnTo>
                  <a:pt x="0" y="108204"/>
                </a:lnTo>
                <a:lnTo>
                  <a:pt x="161544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301268" y="4537962"/>
            <a:ext cx="1169035" cy="648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4010">
              <a:lnSpc>
                <a:spcPts val="2635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275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386075" y="4833618"/>
            <a:ext cx="9131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6110" algn="l"/>
              </a:tabLst>
            </a:pPr>
            <a:r>
              <a:rPr sz="1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900" spc="155" dirty="0">
                <a:latin typeface="Arial"/>
                <a:cs typeface="Arial"/>
              </a:rPr>
              <a:t> </a:t>
            </a:r>
            <a:r>
              <a:rPr sz="3300" b="1" baseline="-35353" dirty="0">
                <a:latin typeface="Arial"/>
                <a:cs typeface="Arial"/>
              </a:rPr>
              <a:t>X</a:t>
            </a:r>
            <a:endParaRPr sz="3300" baseline="-35353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35298" y="5168898"/>
            <a:ext cx="1906905" cy="911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2700" marR="5080">
              <a:lnSpc>
                <a:spcPct val="103200"/>
              </a:lnSpc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'John'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233671" y="4980432"/>
            <a:ext cx="893444" cy="39497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320"/>
              </a:spcBef>
            </a:pPr>
            <a:r>
              <a:rPr sz="2200" b="1" spc="-5" dirty="0">
                <a:latin typeface="Arial"/>
                <a:cs typeface="Arial"/>
              </a:rPr>
              <a:t>John</a:t>
            </a:r>
            <a:endParaRPr sz="22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976337" y="4940298"/>
            <a:ext cx="1327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"/>
                <a:cs typeface="Arial"/>
              </a:rPr>
              <a:t>select</a:t>
            </a:r>
            <a:r>
              <a:rPr sz="1900" spc="-5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name</a:t>
            </a:r>
            <a:endParaRPr sz="19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043353" y="5239001"/>
            <a:ext cx="1889760" cy="61214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35"/>
              </a:spcBef>
            </a:pPr>
            <a:r>
              <a:rPr sz="1900" spc="-5" dirty="0">
                <a:latin typeface="Arial"/>
                <a:cs typeface="Arial"/>
              </a:rPr>
              <a:t>from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reservations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6428232" y="5164835"/>
            <a:ext cx="568960" cy="0"/>
          </a:xfrm>
          <a:custGeom>
            <a:avLst/>
            <a:gdLst/>
            <a:ahLst/>
            <a:cxnLst/>
            <a:rect l="l" t="t" r="r" b="b"/>
            <a:pathLst>
              <a:path w="568959">
                <a:moveTo>
                  <a:pt x="56845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298692" y="5111496"/>
            <a:ext cx="163195" cy="106680"/>
          </a:xfrm>
          <a:custGeom>
            <a:avLst/>
            <a:gdLst/>
            <a:ahLst/>
            <a:cxnLst/>
            <a:rect l="l" t="t" r="r" b="b"/>
            <a:pathLst>
              <a:path w="163195" h="106679">
                <a:moveTo>
                  <a:pt x="163068" y="106680"/>
                </a:moveTo>
                <a:lnTo>
                  <a:pt x="163068" y="0"/>
                </a:lnTo>
                <a:lnTo>
                  <a:pt x="0" y="53340"/>
                </a:lnTo>
                <a:lnTo>
                  <a:pt x="163068" y="106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6046721" y="5014974"/>
            <a:ext cx="212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1374648" y="6117336"/>
            <a:ext cx="6108700" cy="378460"/>
          </a:xfrm>
          <a:custGeom>
            <a:avLst/>
            <a:gdLst/>
            <a:ahLst/>
            <a:cxnLst/>
            <a:rect l="l" t="t" r="r" b="b"/>
            <a:pathLst>
              <a:path w="6108700" h="378460">
                <a:moveTo>
                  <a:pt x="6108192" y="377952"/>
                </a:moveTo>
                <a:lnTo>
                  <a:pt x="6108192" y="0"/>
                </a:lnTo>
                <a:lnTo>
                  <a:pt x="0" y="0"/>
                </a:lnTo>
                <a:lnTo>
                  <a:pt x="0" y="377952"/>
                </a:lnTo>
                <a:lnTo>
                  <a:pt x="6108192" y="377952"/>
                </a:lnTo>
                <a:close/>
              </a:path>
            </a:pathLst>
          </a:custGeom>
          <a:solidFill>
            <a:srgbClr val="FF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374647" y="6117335"/>
            <a:ext cx="6108700" cy="378460"/>
          </a:xfrm>
          <a:custGeom>
            <a:avLst/>
            <a:gdLst/>
            <a:ahLst/>
            <a:cxnLst/>
            <a:rect l="l" t="t" r="r" b="b"/>
            <a:pathLst>
              <a:path w="6108700" h="378460">
                <a:moveTo>
                  <a:pt x="3054095" y="377951"/>
                </a:moveTo>
                <a:lnTo>
                  <a:pt x="0" y="377951"/>
                </a:lnTo>
                <a:lnTo>
                  <a:pt x="0" y="0"/>
                </a:lnTo>
                <a:lnTo>
                  <a:pt x="6108191" y="0"/>
                </a:lnTo>
                <a:lnTo>
                  <a:pt x="6108191" y="377951"/>
                </a:lnTo>
                <a:lnTo>
                  <a:pt x="3054095" y="3779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1374648" y="6153401"/>
            <a:ext cx="61087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App </a:t>
            </a:r>
            <a:r>
              <a:rPr sz="1900" b="1" dirty="0">
                <a:latin typeface="Arial"/>
                <a:cs typeface="Arial"/>
              </a:rPr>
              <a:t>B </a:t>
            </a:r>
            <a:r>
              <a:rPr sz="1900" b="1" spc="-10" dirty="0">
                <a:latin typeface="Arial"/>
                <a:cs typeface="Arial"/>
              </a:rPr>
              <a:t>retrieves </a:t>
            </a:r>
            <a:r>
              <a:rPr sz="1900" b="1" spc="-5" dirty="0">
                <a:latin typeface="Arial"/>
                <a:cs typeface="Arial"/>
              </a:rPr>
              <a:t>currently committed </a:t>
            </a:r>
            <a:r>
              <a:rPr sz="1900" b="1" spc="-15" dirty="0">
                <a:latin typeface="Arial"/>
                <a:cs typeface="Arial"/>
              </a:rPr>
              <a:t>value </a:t>
            </a:r>
            <a:r>
              <a:rPr sz="1900" b="1" dirty="0">
                <a:latin typeface="Arial"/>
                <a:cs typeface="Arial"/>
              </a:rPr>
              <a:t>of</a:t>
            </a:r>
            <a:r>
              <a:rPr sz="1900" b="1" spc="-2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'Susan'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3" name="object 10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56</a:t>
            </a:fld>
            <a:endParaRPr spc="-5" dirty="0"/>
          </a:p>
        </p:txBody>
      </p:sp>
      <p:sp>
        <p:nvSpPr>
          <p:cNvPr id="104" name="object 10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83" y="688339"/>
            <a:ext cx="62496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Comparing </a:t>
            </a:r>
            <a:r>
              <a:rPr spc="5" dirty="0"/>
              <a:t>and </a:t>
            </a:r>
            <a:r>
              <a:rPr dirty="0"/>
              <a:t>choosing </a:t>
            </a:r>
            <a:r>
              <a:rPr spc="5" dirty="0"/>
              <a:t>an </a:t>
            </a:r>
            <a:r>
              <a:rPr dirty="0"/>
              <a:t>isolation</a:t>
            </a:r>
            <a:r>
              <a:rPr spc="-35" dirty="0"/>
              <a:t> </a:t>
            </a:r>
            <a:r>
              <a:rPr dirty="0"/>
              <a:t>level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57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3755" y="1476755"/>
          <a:ext cx="8496300" cy="245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00"/>
                <a:gridCol w="913129"/>
                <a:gridCol w="1219200"/>
                <a:gridCol w="1804670"/>
                <a:gridCol w="1697990"/>
              </a:tblGrid>
              <a:tr h="63944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Isolation 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Level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6990" marR="107314">
                        <a:lnSpc>
                          <a:spcPts val="2060"/>
                        </a:lnSpc>
                        <a:spcBef>
                          <a:spcPts val="3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Lost  upd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606425">
                        <a:lnSpc>
                          <a:spcPts val="2060"/>
                        </a:lnSpc>
                        <a:spcBef>
                          <a:spcPts val="38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Dirty 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Rea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86360">
                        <a:lnSpc>
                          <a:spcPts val="2060"/>
                        </a:lnSpc>
                        <a:spcBef>
                          <a:spcPts val="3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ble 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Read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Phantom</a:t>
                      </a:r>
                      <a:r>
                        <a:rPr sz="18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Read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</a:tr>
              <a:tr h="45529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Repeatable Read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(RR)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350" b="1" dirty="0">
                          <a:latin typeface="Arial"/>
                          <a:cs typeface="Arial"/>
                        </a:rPr>
                        <a:t>-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350" b="1" dirty="0">
                          <a:latin typeface="Arial"/>
                          <a:cs typeface="Arial"/>
                        </a:rPr>
                        <a:t>-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350" b="1" dirty="0">
                          <a:latin typeface="Arial"/>
                          <a:cs typeface="Arial"/>
                        </a:rPr>
                        <a:t>-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350" b="1" dirty="0">
                          <a:latin typeface="Arial"/>
                          <a:cs typeface="Arial"/>
                        </a:rPr>
                        <a:t>-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529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ReadStability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(RS)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350" b="1" dirty="0">
                          <a:latin typeface="Arial"/>
                          <a:cs typeface="Arial"/>
                        </a:rPr>
                        <a:t>-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350" b="1" dirty="0">
                          <a:latin typeface="Arial"/>
                          <a:cs typeface="Arial"/>
                        </a:rPr>
                        <a:t>-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350" b="1" dirty="0">
                          <a:latin typeface="Arial"/>
                          <a:cs typeface="Arial"/>
                        </a:rPr>
                        <a:t>-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Possible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Cursor Stability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(CS)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350" b="1" dirty="0">
                          <a:latin typeface="Arial"/>
                          <a:cs typeface="Arial"/>
                        </a:rPr>
                        <a:t>-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350" b="1" dirty="0">
                          <a:latin typeface="Arial"/>
                          <a:cs typeface="Arial"/>
                        </a:rPr>
                        <a:t>-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Possible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Possible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12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Uncommitted Read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(UR)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350" b="1" dirty="0">
                          <a:latin typeface="Arial"/>
                          <a:cs typeface="Arial"/>
                        </a:rPr>
                        <a:t>-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Possible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Possible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Possible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5468" y="4500371"/>
          <a:ext cx="8491855" cy="1363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00"/>
                <a:gridCol w="2792095"/>
                <a:gridCol w="2837814"/>
              </a:tblGrid>
              <a:tr h="63500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Application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Type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6990" marR="765810">
                        <a:lnSpc>
                          <a:spcPts val="2050"/>
                        </a:lnSpc>
                        <a:spcBef>
                          <a:spcPts val="38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High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stability  required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6990" marR="393065">
                        <a:lnSpc>
                          <a:spcPts val="2050"/>
                        </a:lnSpc>
                        <a:spcBef>
                          <a:spcPts val="38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High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data stability</a:t>
                      </a:r>
                      <a:r>
                        <a:rPr sz="18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not 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required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</a:tr>
              <a:tr h="36258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Read-write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transactions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258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Read-only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transactions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RS 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RR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UR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783" y="1392427"/>
            <a:ext cx="3404235" cy="2270760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35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CCCCCC"/>
                </a:solidFill>
                <a:latin typeface="Arial"/>
                <a:cs typeface="Arial"/>
              </a:rPr>
              <a:t>Transactions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35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CCCCCC"/>
                </a:solidFill>
                <a:latin typeface="Arial"/>
                <a:cs typeface="Arial"/>
              </a:rPr>
              <a:t>Concurrency </a:t>
            </a:r>
            <a:r>
              <a:rPr sz="2400" dirty="0">
                <a:solidFill>
                  <a:srgbClr val="CCCCCC"/>
                </a:solidFill>
                <a:latin typeface="Arial"/>
                <a:cs typeface="Arial"/>
              </a:rPr>
              <a:t>&amp;</a:t>
            </a:r>
            <a:r>
              <a:rPr sz="2400" spc="-6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CCCCC"/>
                </a:solidFill>
                <a:latin typeface="Arial"/>
                <a:cs typeface="Arial"/>
              </a:rPr>
              <a:t>Locking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5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Lock Wait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35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CCCCCC"/>
                </a:solidFill>
                <a:latin typeface="Arial"/>
                <a:cs typeface="Arial"/>
              </a:rPr>
              <a:t>Deadlocks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1471" y="688339"/>
            <a:ext cx="11690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5" dirty="0"/>
              <a:t>genda</a:t>
            </a:r>
          </a:p>
        </p:txBody>
      </p:sp>
      <p:sp>
        <p:nvSpPr>
          <p:cNvPr id="4" name="object 4"/>
          <p:cNvSpPr/>
          <p:nvPr/>
        </p:nvSpPr>
        <p:spPr>
          <a:xfrm>
            <a:off x="1458468" y="2836164"/>
            <a:ext cx="13970" cy="52069"/>
          </a:xfrm>
          <a:custGeom>
            <a:avLst/>
            <a:gdLst/>
            <a:ahLst/>
            <a:cxnLst/>
            <a:rect l="l" t="t" r="r" b="b"/>
            <a:pathLst>
              <a:path w="13969" h="52069">
                <a:moveTo>
                  <a:pt x="13716" y="25908"/>
                </a:moveTo>
                <a:lnTo>
                  <a:pt x="0" y="0"/>
                </a:lnTo>
                <a:lnTo>
                  <a:pt x="0" y="51816"/>
                </a:lnTo>
                <a:lnTo>
                  <a:pt x="13716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3228" y="2807208"/>
            <a:ext cx="15240" cy="109855"/>
          </a:xfrm>
          <a:custGeom>
            <a:avLst/>
            <a:gdLst/>
            <a:ahLst/>
            <a:cxnLst/>
            <a:rect l="l" t="t" r="r" b="b"/>
            <a:pathLst>
              <a:path w="15240" h="109855">
                <a:moveTo>
                  <a:pt x="15240" y="80772"/>
                </a:moveTo>
                <a:lnTo>
                  <a:pt x="15240" y="28956"/>
                </a:lnTo>
                <a:lnTo>
                  <a:pt x="0" y="0"/>
                </a:lnTo>
                <a:lnTo>
                  <a:pt x="0" y="109728"/>
                </a:lnTo>
                <a:lnTo>
                  <a:pt x="15240" y="80772"/>
                </a:lnTo>
                <a:close/>
              </a:path>
            </a:pathLst>
          </a:custGeom>
          <a:solidFill>
            <a:srgbClr val="FF0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35608" y="2779776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5240">
            <a:solidFill>
              <a:srgbClr val="FF0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0368" y="2750820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2"/>
                </a:lnTo>
              </a:path>
            </a:pathLst>
          </a:custGeom>
          <a:ln w="15240">
            <a:solidFill>
              <a:srgbClr val="FF1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5128" y="2721864"/>
            <a:ext cx="0" cy="283845"/>
          </a:xfrm>
          <a:custGeom>
            <a:avLst/>
            <a:gdLst/>
            <a:ahLst/>
            <a:cxnLst/>
            <a:rect l="l" t="t" r="r" b="b"/>
            <a:pathLst>
              <a:path h="283844">
                <a:moveTo>
                  <a:pt x="0" y="0"/>
                </a:moveTo>
                <a:lnTo>
                  <a:pt x="0" y="283464"/>
                </a:lnTo>
              </a:path>
            </a:pathLst>
          </a:custGeom>
          <a:ln w="15240">
            <a:solidFill>
              <a:srgbClr val="FF1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89888" y="2692908"/>
            <a:ext cx="0" cy="341630"/>
          </a:xfrm>
          <a:custGeom>
            <a:avLst/>
            <a:gdLst/>
            <a:ahLst/>
            <a:cxnLst/>
            <a:rect l="l" t="t" r="r" b="b"/>
            <a:pathLst>
              <a:path h="341630">
                <a:moveTo>
                  <a:pt x="0" y="0"/>
                </a:moveTo>
                <a:lnTo>
                  <a:pt x="0" y="341376"/>
                </a:lnTo>
              </a:path>
            </a:pathLst>
          </a:custGeom>
          <a:ln w="15240">
            <a:solidFill>
              <a:srgbClr val="FF1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4648" y="2663952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15240">
            <a:solidFill>
              <a:srgbClr val="FF2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9408" y="2636520"/>
            <a:ext cx="0" cy="455930"/>
          </a:xfrm>
          <a:custGeom>
            <a:avLst/>
            <a:gdLst/>
            <a:ahLst/>
            <a:cxnLst/>
            <a:rect l="l" t="t" r="r" b="b"/>
            <a:pathLst>
              <a:path h="455930">
                <a:moveTo>
                  <a:pt x="0" y="0"/>
                </a:moveTo>
                <a:lnTo>
                  <a:pt x="0" y="455676"/>
                </a:lnTo>
              </a:path>
            </a:pathLst>
          </a:custGeom>
          <a:ln w="1524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43406" y="2604516"/>
            <a:ext cx="0" cy="520065"/>
          </a:xfrm>
          <a:custGeom>
            <a:avLst/>
            <a:gdLst/>
            <a:ahLst/>
            <a:cxnLst/>
            <a:rect l="l" t="t" r="r" b="b"/>
            <a:pathLst>
              <a:path h="520064">
                <a:moveTo>
                  <a:pt x="0" y="0"/>
                </a:moveTo>
                <a:lnTo>
                  <a:pt x="0" y="519684"/>
                </a:lnTo>
              </a:path>
            </a:pathLst>
          </a:custGeom>
          <a:ln w="16764">
            <a:solidFill>
              <a:srgbClr val="FF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7404" y="2575560"/>
            <a:ext cx="0" cy="577850"/>
          </a:xfrm>
          <a:custGeom>
            <a:avLst/>
            <a:gdLst/>
            <a:ahLst/>
            <a:cxnLst/>
            <a:rect l="l" t="t" r="r" b="b"/>
            <a:pathLst>
              <a:path h="577850">
                <a:moveTo>
                  <a:pt x="0" y="0"/>
                </a:moveTo>
                <a:lnTo>
                  <a:pt x="0" y="577596"/>
                </a:lnTo>
              </a:path>
            </a:pathLst>
          </a:custGeom>
          <a:ln w="15240">
            <a:solidFill>
              <a:srgbClr val="FF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2163" y="2546604"/>
            <a:ext cx="0" cy="635635"/>
          </a:xfrm>
          <a:custGeom>
            <a:avLst/>
            <a:gdLst/>
            <a:ahLst/>
            <a:cxnLst/>
            <a:rect l="l" t="t" r="r" b="b"/>
            <a:pathLst>
              <a:path h="635635">
                <a:moveTo>
                  <a:pt x="0" y="0"/>
                </a:moveTo>
                <a:lnTo>
                  <a:pt x="0" y="635508"/>
                </a:lnTo>
              </a:path>
            </a:pathLst>
          </a:custGeom>
          <a:ln w="15240">
            <a:solidFill>
              <a:srgbClr val="FF3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89304" y="2532888"/>
            <a:ext cx="15240" cy="664845"/>
          </a:xfrm>
          <a:custGeom>
            <a:avLst/>
            <a:gdLst/>
            <a:ahLst/>
            <a:cxnLst/>
            <a:rect l="l" t="t" r="r" b="b"/>
            <a:pathLst>
              <a:path w="15240" h="664844">
                <a:moveTo>
                  <a:pt x="7620" y="505968"/>
                </a:moveTo>
                <a:lnTo>
                  <a:pt x="7620" y="152400"/>
                </a:lnTo>
                <a:lnTo>
                  <a:pt x="0" y="152400"/>
                </a:lnTo>
                <a:lnTo>
                  <a:pt x="0" y="505968"/>
                </a:lnTo>
                <a:lnTo>
                  <a:pt x="7620" y="505968"/>
                </a:lnTo>
                <a:close/>
              </a:path>
              <a:path w="15240" h="664844">
                <a:moveTo>
                  <a:pt x="15240" y="649224"/>
                </a:moveTo>
                <a:lnTo>
                  <a:pt x="15240" y="13716"/>
                </a:lnTo>
                <a:lnTo>
                  <a:pt x="7620" y="0"/>
                </a:lnTo>
                <a:lnTo>
                  <a:pt x="7620" y="664464"/>
                </a:lnTo>
                <a:lnTo>
                  <a:pt x="15240" y="649224"/>
                </a:lnTo>
                <a:close/>
              </a:path>
            </a:pathLst>
          </a:custGeom>
          <a:solidFill>
            <a:srgbClr val="FF3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74063" y="2685288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4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58824" y="2685288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4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43584" y="2685288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4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28344" y="2685288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13104" y="2685288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5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6340" y="2685288"/>
            <a:ext cx="17145" cy="353695"/>
          </a:xfrm>
          <a:custGeom>
            <a:avLst/>
            <a:gdLst/>
            <a:ahLst/>
            <a:cxnLst/>
            <a:rect l="l" t="t" r="r" b="b"/>
            <a:pathLst>
              <a:path w="17144" h="353694">
                <a:moveTo>
                  <a:pt x="0" y="353568"/>
                </a:moveTo>
                <a:lnTo>
                  <a:pt x="16764" y="353568"/>
                </a:lnTo>
                <a:lnTo>
                  <a:pt x="16764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81100" y="2685288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65860" y="2685288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50620" y="2685288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35380" y="2685288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20140" y="2685288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04900" y="2685288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89660" y="2685288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74420" y="2685288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57656" y="2685288"/>
            <a:ext cx="17145" cy="353695"/>
          </a:xfrm>
          <a:custGeom>
            <a:avLst/>
            <a:gdLst/>
            <a:ahLst/>
            <a:cxnLst/>
            <a:rect l="l" t="t" r="r" b="b"/>
            <a:pathLst>
              <a:path w="17144" h="353694">
                <a:moveTo>
                  <a:pt x="0" y="353568"/>
                </a:moveTo>
                <a:lnTo>
                  <a:pt x="16764" y="353568"/>
                </a:lnTo>
                <a:lnTo>
                  <a:pt x="16764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42416" y="2685288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27176" y="2685288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9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11936" y="2685288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A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96696" y="2685288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81455" y="2685288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A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66216" y="2685288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0976" y="2685288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35736" y="2685288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30402" y="2685288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4">
                <a:moveTo>
                  <a:pt x="0" y="0"/>
                </a:moveTo>
                <a:lnTo>
                  <a:pt x="0" y="353568"/>
                </a:lnTo>
              </a:path>
            </a:pathLst>
          </a:custGeom>
          <a:ln w="10668">
            <a:solidFill>
              <a:srgbClr val="FFC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0777" y="2685288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4">
                <a:moveTo>
                  <a:pt x="0" y="0"/>
                </a:moveTo>
                <a:lnTo>
                  <a:pt x="0" y="353568"/>
                </a:lnTo>
              </a:path>
            </a:pathLst>
          </a:custGeom>
          <a:ln w="4572">
            <a:solidFill>
              <a:srgbClr val="FFD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80872" y="2685288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4">
                <a:moveTo>
                  <a:pt x="0" y="0"/>
                </a:moveTo>
                <a:lnTo>
                  <a:pt x="0" y="353568"/>
                </a:lnTo>
              </a:path>
            </a:pathLst>
          </a:custGeom>
          <a:ln w="15240">
            <a:solidFill>
              <a:srgbClr val="FFD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7918" y="2685288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4">
                <a:moveTo>
                  <a:pt x="0" y="0"/>
                </a:moveTo>
                <a:lnTo>
                  <a:pt x="0" y="353568"/>
                </a:lnTo>
              </a:path>
            </a:pathLst>
          </a:custGeom>
          <a:ln w="10668">
            <a:solidFill>
              <a:srgbClr val="FFD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9055" y="2685288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4">
                <a:moveTo>
                  <a:pt x="0" y="0"/>
                </a:moveTo>
                <a:lnTo>
                  <a:pt x="0" y="353568"/>
                </a:lnTo>
              </a:path>
            </a:pathLst>
          </a:custGeom>
          <a:ln w="3175">
            <a:solidFill>
              <a:srgbClr val="FFE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2292" y="2685288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E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0100" y="2685288"/>
            <a:ext cx="12700" cy="353695"/>
          </a:xfrm>
          <a:custGeom>
            <a:avLst/>
            <a:gdLst/>
            <a:ahLst/>
            <a:cxnLst/>
            <a:rect l="l" t="t" r="r" b="b"/>
            <a:pathLst>
              <a:path w="12700" h="353694">
                <a:moveTo>
                  <a:pt x="0" y="353568"/>
                </a:moveTo>
                <a:lnTo>
                  <a:pt x="12192" y="353568"/>
                </a:lnTo>
                <a:lnTo>
                  <a:pt x="12192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F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25067" y="2532888"/>
            <a:ext cx="547370" cy="664845"/>
          </a:xfrm>
          <a:custGeom>
            <a:avLst/>
            <a:gdLst/>
            <a:ahLst/>
            <a:cxnLst/>
            <a:rect l="l" t="t" r="r" b="b"/>
            <a:pathLst>
              <a:path w="547369" h="664844">
                <a:moveTo>
                  <a:pt x="371855" y="0"/>
                </a:moveTo>
                <a:lnTo>
                  <a:pt x="547115" y="329183"/>
                </a:lnTo>
                <a:lnTo>
                  <a:pt x="371855" y="664463"/>
                </a:lnTo>
                <a:lnTo>
                  <a:pt x="371855" y="505967"/>
                </a:lnTo>
                <a:lnTo>
                  <a:pt x="0" y="505967"/>
                </a:lnTo>
                <a:lnTo>
                  <a:pt x="0" y="152399"/>
                </a:lnTo>
                <a:lnTo>
                  <a:pt x="371855" y="152399"/>
                </a:lnTo>
                <a:lnTo>
                  <a:pt x="3718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0100" y="2685288"/>
            <a:ext cx="30480" cy="353695"/>
          </a:xfrm>
          <a:custGeom>
            <a:avLst/>
            <a:gdLst/>
            <a:ahLst/>
            <a:cxnLst/>
            <a:rect l="l" t="t" r="r" b="b"/>
            <a:pathLst>
              <a:path w="30480" h="353694">
                <a:moveTo>
                  <a:pt x="0" y="0"/>
                </a:moveTo>
                <a:lnTo>
                  <a:pt x="0" y="353567"/>
                </a:lnTo>
                <a:lnTo>
                  <a:pt x="30479" y="353567"/>
                </a:lnTo>
                <a:lnTo>
                  <a:pt x="3047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62583" y="2685288"/>
            <a:ext cx="30480" cy="353695"/>
          </a:xfrm>
          <a:custGeom>
            <a:avLst/>
            <a:gdLst/>
            <a:ahLst/>
            <a:cxnLst/>
            <a:rect l="l" t="t" r="r" b="b"/>
            <a:pathLst>
              <a:path w="30480" h="353694">
                <a:moveTo>
                  <a:pt x="0" y="0"/>
                </a:moveTo>
                <a:lnTo>
                  <a:pt x="0" y="353567"/>
                </a:lnTo>
                <a:lnTo>
                  <a:pt x="30479" y="353567"/>
                </a:lnTo>
                <a:lnTo>
                  <a:pt x="3047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58</a:t>
            </a:fld>
            <a:endParaRPr spc="-5" dirty="0"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83" y="688339"/>
            <a:ext cx="14071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Lock</a:t>
            </a:r>
            <a:r>
              <a:rPr spc="-85" dirty="0"/>
              <a:t> </a:t>
            </a:r>
            <a:r>
              <a:rPr dirty="0"/>
              <a:t>wait</a:t>
            </a:r>
          </a:p>
        </p:txBody>
      </p:sp>
      <p:sp>
        <p:nvSpPr>
          <p:cNvPr id="3" name="object 3"/>
          <p:cNvSpPr/>
          <p:nvPr/>
        </p:nvSpPr>
        <p:spPr>
          <a:xfrm>
            <a:off x="4325110" y="5298491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40608" y="4189476"/>
          <a:ext cx="2682240" cy="15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/>
                <a:gridCol w="892810"/>
                <a:gridCol w="892810"/>
              </a:tblGrid>
              <a:tr h="3943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Susan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13321" y="1314703"/>
            <a:ext cx="7118350" cy="287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95"/>
              </a:spcBef>
              <a:buSzPct val="54545"/>
              <a:buFont typeface="Times New Roman"/>
              <a:buChar char="■"/>
              <a:tabLst>
                <a:tab pos="188595" algn="l"/>
              </a:tabLst>
            </a:pPr>
            <a:r>
              <a:rPr sz="2200" spc="-10" dirty="0">
                <a:latin typeface="Arial"/>
                <a:cs typeface="Arial"/>
              </a:rPr>
              <a:t>By </a:t>
            </a:r>
            <a:r>
              <a:rPr sz="2200" spc="-5" dirty="0">
                <a:latin typeface="Arial"/>
                <a:cs typeface="Arial"/>
              </a:rPr>
              <a:t>default, an </a:t>
            </a:r>
            <a:r>
              <a:rPr sz="2200" dirty="0">
                <a:latin typeface="Arial"/>
                <a:cs typeface="Arial"/>
              </a:rPr>
              <a:t>application </a:t>
            </a:r>
            <a:r>
              <a:rPr sz="2200" spc="-5" dirty="0">
                <a:latin typeface="Arial"/>
                <a:cs typeface="Arial"/>
              </a:rPr>
              <a:t>waits indefinitely to obtain any  needed locks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05"/>
              </a:spcBef>
              <a:buSzPct val="55000"/>
              <a:buFont typeface="Times New Roman"/>
              <a:buChar char="■"/>
              <a:tabLst>
                <a:tab pos="188595" algn="l"/>
              </a:tabLst>
            </a:pPr>
            <a:r>
              <a:rPr sz="2000" b="1" dirty="0">
                <a:latin typeface="Arial"/>
                <a:cs typeface="Arial"/>
              </a:rPr>
              <a:t>LOCKTIMEOUT </a:t>
            </a:r>
            <a:r>
              <a:rPr sz="2000" dirty="0">
                <a:latin typeface="Arial"/>
                <a:cs typeface="Arial"/>
              </a:rPr>
              <a:t>(db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cfg):</a:t>
            </a:r>
            <a:endParaRPr sz="2000">
              <a:latin typeface="Arial"/>
              <a:cs typeface="Arial"/>
            </a:endParaRPr>
          </a:p>
          <a:p>
            <a:pPr marL="542925" lvl="1" indent="-234950">
              <a:lnSpc>
                <a:spcPct val="100000"/>
              </a:lnSpc>
              <a:spcBef>
                <a:spcPts val="830"/>
              </a:spcBef>
              <a:buChar char="–"/>
              <a:tabLst>
                <a:tab pos="543560" algn="l"/>
              </a:tabLst>
            </a:pPr>
            <a:r>
              <a:rPr sz="2000" spc="-5" dirty="0">
                <a:latin typeface="Arial"/>
                <a:cs typeface="Arial"/>
              </a:rPr>
              <a:t>Specifies the </a:t>
            </a:r>
            <a:r>
              <a:rPr sz="2000" dirty="0">
                <a:latin typeface="Arial"/>
                <a:cs typeface="Arial"/>
              </a:rPr>
              <a:t>number of seconds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wait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lock</a:t>
            </a:r>
            <a:endParaRPr sz="2000">
              <a:latin typeface="Arial"/>
              <a:cs typeface="Arial"/>
            </a:endParaRPr>
          </a:p>
          <a:p>
            <a:pPr marL="542925" lvl="1" indent="-234950">
              <a:lnSpc>
                <a:spcPct val="100000"/>
              </a:lnSpc>
              <a:spcBef>
                <a:spcPts val="1250"/>
              </a:spcBef>
              <a:buChar char="–"/>
              <a:tabLst>
                <a:tab pos="543560" algn="l"/>
              </a:tabLst>
            </a:pPr>
            <a:r>
              <a:rPr sz="2000" spc="-5" dirty="0">
                <a:latin typeface="Arial"/>
                <a:cs typeface="Arial"/>
              </a:rPr>
              <a:t>Default value </a:t>
            </a:r>
            <a:r>
              <a:rPr sz="2000" dirty="0">
                <a:latin typeface="Arial"/>
                <a:cs typeface="Arial"/>
              </a:rPr>
              <a:t>is -1 or </a:t>
            </a:r>
            <a:r>
              <a:rPr sz="2000" i="1" spc="-5" dirty="0">
                <a:latin typeface="Arial"/>
                <a:cs typeface="Arial"/>
              </a:rPr>
              <a:t>infinite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wait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510"/>
              </a:spcBef>
              <a:buSzPct val="55000"/>
              <a:buFont typeface="Times New Roman"/>
              <a:buChar char="■"/>
              <a:tabLst>
                <a:tab pos="187960" algn="l"/>
              </a:tabLst>
            </a:pPr>
            <a:r>
              <a:rPr sz="2000" spc="-5" dirty="0">
                <a:latin typeface="Arial"/>
                <a:cs typeface="Arial"/>
              </a:rPr>
              <a:t>Example: </a:t>
            </a:r>
            <a:r>
              <a:rPr sz="2000" dirty="0">
                <a:latin typeface="Arial"/>
                <a:cs typeface="Arial"/>
              </a:rPr>
              <a:t>(Same </a:t>
            </a:r>
            <a:r>
              <a:rPr sz="2000" spc="5" dirty="0">
                <a:latin typeface="Arial"/>
                <a:cs typeface="Arial"/>
              </a:rPr>
              <a:t>as when </a:t>
            </a:r>
            <a:r>
              <a:rPr sz="2000" dirty="0">
                <a:latin typeface="Arial"/>
                <a:cs typeface="Arial"/>
              </a:rPr>
              <a:t>using </a:t>
            </a:r>
            <a:r>
              <a:rPr sz="2000" spc="-5" dirty="0">
                <a:latin typeface="Arial"/>
                <a:cs typeface="Arial"/>
              </a:rPr>
              <a:t>isolation </a:t>
            </a:r>
            <a:r>
              <a:rPr sz="2000" spc="10" dirty="0">
                <a:latin typeface="Arial"/>
                <a:cs typeface="Arial"/>
              </a:rPr>
              <a:t>CS </a:t>
            </a:r>
            <a:r>
              <a:rPr sz="2000" spc="-5" dirty="0">
                <a:latin typeface="Arial"/>
                <a:cs typeface="Arial"/>
              </a:rPr>
              <a:t>without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CC):</a:t>
            </a:r>
            <a:endParaRPr sz="2000">
              <a:latin typeface="Arial"/>
              <a:cs typeface="Arial"/>
            </a:endParaRPr>
          </a:p>
          <a:p>
            <a:pPr marL="416559" algn="ctr">
              <a:lnSpc>
                <a:spcPct val="100000"/>
              </a:lnSpc>
              <a:spcBef>
                <a:spcPts val="509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783" y="4143246"/>
            <a:ext cx="847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02909" y="4152390"/>
            <a:ext cx="847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8223" y="4500371"/>
            <a:ext cx="2094230" cy="1262380"/>
          </a:xfrm>
          <a:custGeom>
            <a:avLst/>
            <a:gdLst/>
            <a:ahLst/>
            <a:cxnLst/>
            <a:rect l="l" t="t" r="r" b="b"/>
            <a:pathLst>
              <a:path w="2094230" h="1262379">
                <a:moveTo>
                  <a:pt x="0" y="0"/>
                </a:moveTo>
                <a:lnTo>
                  <a:pt x="0" y="1261871"/>
                </a:lnTo>
                <a:lnTo>
                  <a:pt x="2093975" y="1261871"/>
                </a:lnTo>
                <a:lnTo>
                  <a:pt x="209397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79919" y="4523232"/>
            <a:ext cx="1929764" cy="1262380"/>
          </a:xfrm>
          <a:custGeom>
            <a:avLst/>
            <a:gdLst/>
            <a:ahLst/>
            <a:cxnLst/>
            <a:rect l="l" t="t" r="r" b="b"/>
            <a:pathLst>
              <a:path w="1929765" h="1262379">
                <a:moveTo>
                  <a:pt x="0" y="0"/>
                </a:moveTo>
                <a:lnTo>
                  <a:pt x="0" y="1261871"/>
                </a:lnTo>
                <a:lnTo>
                  <a:pt x="1929383" y="1261871"/>
                </a:lnTo>
                <a:lnTo>
                  <a:pt x="1929383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59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471" y="688339"/>
            <a:ext cx="448564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What </a:t>
            </a:r>
            <a:r>
              <a:rPr dirty="0"/>
              <a:t>is </a:t>
            </a:r>
            <a:r>
              <a:rPr spc="5" dirty="0"/>
              <a:t>a </a:t>
            </a:r>
            <a:r>
              <a:rPr dirty="0"/>
              <a:t>transaction?</a:t>
            </a:r>
            <a:r>
              <a:rPr spc="-100" dirty="0"/>
              <a:t> </a:t>
            </a:r>
            <a:r>
              <a:rPr dirty="0"/>
              <a:t>(cont'd)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1463" y="6589055"/>
            <a:ext cx="1219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</a:p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2431" y="1528977"/>
            <a:ext cx="7493634" cy="4091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410209" indent="-228600">
              <a:lnSpc>
                <a:spcPct val="1059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One or more SQL statements altogether treated as one  single unit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2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Also known as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Unit of Work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(UOW)</a:t>
            </a:r>
            <a:endParaRPr sz="2200">
              <a:latin typeface="Arial"/>
              <a:cs typeface="Arial"/>
            </a:endParaRPr>
          </a:p>
          <a:p>
            <a:pPr marL="241300" marR="5080" indent="-228600">
              <a:lnSpc>
                <a:spcPct val="105900"/>
              </a:lnSpc>
              <a:spcBef>
                <a:spcPts val="136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transaction starts with any SQL statement and ends with 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10" dirty="0">
                <a:latin typeface="Arial"/>
                <a:cs typeface="Arial"/>
              </a:rPr>
              <a:t>COMMIT </a:t>
            </a:r>
            <a:r>
              <a:rPr sz="2200" spc="-5" dirty="0">
                <a:latin typeface="Arial"/>
                <a:cs typeface="Arial"/>
              </a:rPr>
              <a:t>or </a:t>
            </a:r>
            <a:r>
              <a:rPr sz="2200" spc="-10" dirty="0">
                <a:latin typeface="Arial"/>
                <a:cs typeface="Arial"/>
              </a:rPr>
              <a:t>ROLLBACK</a:t>
            </a:r>
            <a:endParaRPr sz="2200">
              <a:latin typeface="Arial"/>
              <a:cs typeface="Arial"/>
            </a:endParaRPr>
          </a:p>
          <a:p>
            <a:pPr marL="241300" marR="583565" indent="-228600">
              <a:lnSpc>
                <a:spcPct val="105900"/>
              </a:lnSpc>
              <a:spcBef>
                <a:spcPts val="138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Arial"/>
                <a:cs typeface="Arial"/>
              </a:rPr>
              <a:t>COMMIT </a:t>
            </a:r>
            <a:r>
              <a:rPr sz="2200" spc="-5" dirty="0">
                <a:latin typeface="Arial"/>
                <a:cs typeface="Arial"/>
              </a:rPr>
              <a:t>statement makes changes permanent to the  database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2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Arial"/>
                <a:cs typeface="Arial"/>
              </a:rPr>
              <a:t>ROLLBACK </a:t>
            </a:r>
            <a:r>
              <a:rPr sz="2200" spc="-5" dirty="0">
                <a:latin typeface="Arial"/>
                <a:cs typeface="Arial"/>
              </a:rPr>
              <a:t>statement reverses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changes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2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Arial"/>
                <a:cs typeface="Arial"/>
              </a:rPr>
              <a:t>COMMIT </a:t>
            </a:r>
            <a:r>
              <a:rPr sz="2200" spc="-5" dirty="0">
                <a:latin typeface="Arial"/>
                <a:cs typeface="Arial"/>
              </a:rPr>
              <a:t>and </a:t>
            </a:r>
            <a:r>
              <a:rPr sz="2200" spc="-10" dirty="0">
                <a:latin typeface="Arial"/>
                <a:cs typeface="Arial"/>
              </a:rPr>
              <a:t>ROLLBACK </a:t>
            </a:r>
            <a:r>
              <a:rPr sz="2200" spc="-5" dirty="0">
                <a:latin typeface="Arial"/>
                <a:cs typeface="Arial"/>
              </a:rPr>
              <a:t>statements release all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locks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83" y="688339"/>
            <a:ext cx="14071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Lock</a:t>
            </a:r>
            <a:r>
              <a:rPr spc="-85" dirty="0"/>
              <a:t> </a:t>
            </a:r>
            <a:r>
              <a:rPr dirty="0"/>
              <a:t>wait</a:t>
            </a:r>
          </a:p>
        </p:txBody>
      </p:sp>
      <p:sp>
        <p:nvSpPr>
          <p:cNvPr id="3" name="object 3"/>
          <p:cNvSpPr/>
          <p:nvPr/>
        </p:nvSpPr>
        <p:spPr>
          <a:xfrm>
            <a:off x="4325110" y="5298491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40608" y="4189476"/>
          <a:ext cx="2682240" cy="15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/>
                <a:gridCol w="892810"/>
                <a:gridCol w="892810"/>
              </a:tblGrid>
              <a:tr h="3943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Susan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13321" y="1314703"/>
            <a:ext cx="7118350" cy="287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95"/>
              </a:spcBef>
              <a:buSzPct val="54545"/>
              <a:buFont typeface="Times New Roman"/>
              <a:buChar char="■"/>
              <a:tabLst>
                <a:tab pos="188595" algn="l"/>
              </a:tabLst>
            </a:pPr>
            <a:r>
              <a:rPr sz="2200" spc="-10" dirty="0">
                <a:latin typeface="Arial"/>
                <a:cs typeface="Arial"/>
              </a:rPr>
              <a:t>By </a:t>
            </a:r>
            <a:r>
              <a:rPr sz="2200" spc="-5" dirty="0">
                <a:latin typeface="Arial"/>
                <a:cs typeface="Arial"/>
              </a:rPr>
              <a:t>default, an </a:t>
            </a:r>
            <a:r>
              <a:rPr sz="2200" dirty="0">
                <a:latin typeface="Arial"/>
                <a:cs typeface="Arial"/>
              </a:rPr>
              <a:t>application </a:t>
            </a:r>
            <a:r>
              <a:rPr sz="2200" spc="-5" dirty="0">
                <a:latin typeface="Arial"/>
                <a:cs typeface="Arial"/>
              </a:rPr>
              <a:t>waits indefinitely to obtain any  needed locks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05"/>
              </a:spcBef>
              <a:buSzPct val="55000"/>
              <a:buFont typeface="Times New Roman"/>
              <a:buChar char="■"/>
              <a:tabLst>
                <a:tab pos="188595" algn="l"/>
              </a:tabLst>
            </a:pPr>
            <a:r>
              <a:rPr sz="2000" b="1" dirty="0">
                <a:latin typeface="Arial"/>
                <a:cs typeface="Arial"/>
              </a:rPr>
              <a:t>LOCKTIMEOUT </a:t>
            </a:r>
            <a:r>
              <a:rPr sz="2000" dirty="0">
                <a:latin typeface="Arial"/>
                <a:cs typeface="Arial"/>
              </a:rPr>
              <a:t>(db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cfg):</a:t>
            </a:r>
            <a:endParaRPr sz="2000">
              <a:latin typeface="Arial"/>
              <a:cs typeface="Arial"/>
            </a:endParaRPr>
          </a:p>
          <a:p>
            <a:pPr marL="542925" lvl="1" indent="-234950">
              <a:lnSpc>
                <a:spcPct val="100000"/>
              </a:lnSpc>
              <a:spcBef>
                <a:spcPts val="830"/>
              </a:spcBef>
              <a:buChar char="–"/>
              <a:tabLst>
                <a:tab pos="543560" algn="l"/>
              </a:tabLst>
            </a:pPr>
            <a:r>
              <a:rPr sz="2000" spc="-5" dirty="0">
                <a:latin typeface="Arial"/>
                <a:cs typeface="Arial"/>
              </a:rPr>
              <a:t>Specifies the </a:t>
            </a:r>
            <a:r>
              <a:rPr sz="2000" dirty="0">
                <a:latin typeface="Arial"/>
                <a:cs typeface="Arial"/>
              </a:rPr>
              <a:t>number of seconds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wait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lock</a:t>
            </a:r>
            <a:endParaRPr sz="2000">
              <a:latin typeface="Arial"/>
              <a:cs typeface="Arial"/>
            </a:endParaRPr>
          </a:p>
          <a:p>
            <a:pPr marL="542925" lvl="1" indent="-234950">
              <a:lnSpc>
                <a:spcPct val="100000"/>
              </a:lnSpc>
              <a:spcBef>
                <a:spcPts val="1250"/>
              </a:spcBef>
              <a:buChar char="–"/>
              <a:tabLst>
                <a:tab pos="543560" algn="l"/>
              </a:tabLst>
            </a:pPr>
            <a:r>
              <a:rPr sz="2000" spc="-5" dirty="0">
                <a:latin typeface="Arial"/>
                <a:cs typeface="Arial"/>
              </a:rPr>
              <a:t>Default value </a:t>
            </a:r>
            <a:r>
              <a:rPr sz="2000" dirty="0">
                <a:latin typeface="Arial"/>
                <a:cs typeface="Arial"/>
              </a:rPr>
              <a:t>is -1 or </a:t>
            </a:r>
            <a:r>
              <a:rPr sz="2000" i="1" spc="-5" dirty="0">
                <a:latin typeface="Arial"/>
                <a:cs typeface="Arial"/>
              </a:rPr>
              <a:t>infinite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wait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510"/>
              </a:spcBef>
              <a:buSzPct val="55000"/>
              <a:buFont typeface="Times New Roman"/>
              <a:buChar char="■"/>
              <a:tabLst>
                <a:tab pos="187960" algn="l"/>
              </a:tabLst>
            </a:pPr>
            <a:r>
              <a:rPr sz="2000" spc="-5" dirty="0">
                <a:latin typeface="Arial"/>
                <a:cs typeface="Arial"/>
              </a:rPr>
              <a:t>Example: </a:t>
            </a:r>
            <a:r>
              <a:rPr sz="2000" dirty="0">
                <a:latin typeface="Arial"/>
                <a:cs typeface="Arial"/>
              </a:rPr>
              <a:t>(Same </a:t>
            </a:r>
            <a:r>
              <a:rPr sz="2000" spc="5" dirty="0">
                <a:latin typeface="Arial"/>
                <a:cs typeface="Arial"/>
              </a:rPr>
              <a:t>as when </a:t>
            </a:r>
            <a:r>
              <a:rPr sz="2000" dirty="0">
                <a:latin typeface="Arial"/>
                <a:cs typeface="Arial"/>
              </a:rPr>
              <a:t>using </a:t>
            </a:r>
            <a:r>
              <a:rPr sz="2000" spc="-5" dirty="0">
                <a:latin typeface="Arial"/>
                <a:cs typeface="Arial"/>
              </a:rPr>
              <a:t>isolation </a:t>
            </a:r>
            <a:r>
              <a:rPr sz="2000" spc="10" dirty="0">
                <a:latin typeface="Arial"/>
                <a:cs typeface="Arial"/>
              </a:rPr>
              <a:t>CS </a:t>
            </a:r>
            <a:r>
              <a:rPr sz="2000" spc="-5" dirty="0">
                <a:latin typeface="Arial"/>
                <a:cs typeface="Arial"/>
              </a:rPr>
              <a:t>without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CC):</a:t>
            </a:r>
            <a:endParaRPr sz="2000">
              <a:latin typeface="Arial"/>
              <a:cs typeface="Arial"/>
            </a:endParaRPr>
          </a:p>
          <a:p>
            <a:pPr marL="416559" algn="ctr">
              <a:lnSpc>
                <a:spcPct val="100000"/>
              </a:lnSpc>
              <a:spcBef>
                <a:spcPts val="509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783" y="4143246"/>
            <a:ext cx="847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02909" y="4152390"/>
            <a:ext cx="847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16936" y="4701540"/>
            <a:ext cx="161925" cy="108585"/>
          </a:xfrm>
          <a:custGeom>
            <a:avLst/>
            <a:gdLst/>
            <a:ahLst/>
            <a:cxnLst/>
            <a:rect l="l" t="t" r="r" b="b"/>
            <a:pathLst>
              <a:path w="161925" h="108585">
                <a:moveTo>
                  <a:pt x="161544" y="53340"/>
                </a:moveTo>
                <a:lnTo>
                  <a:pt x="0" y="0"/>
                </a:lnTo>
                <a:lnTo>
                  <a:pt x="0" y="108204"/>
                </a:lnTo>
                <a:lnTo>
                  <a:pt x="161544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84551" y="4437378"/>
            <a:ext cx="9150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7380" algn="l"/>
              </a:tabLst>
            </a:pPr>
            <a:r>
              <a:rPr sz="1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900" spc="155" dirty="0">
                <a:latin typeface="Arial"/>
                <a:cs typeface="Arial"/>
              </a:rPr>
              <a:t> </a:t>
            </a:r>
            <a:r>
              <a:rPr sz="3300" b="1" baseline="-35353" dirty="0">
                <a:latin typeface="Arial"/>
                <a:cs typeface="Arial"/>
              </a:rPr>
              <a:t>X</a:t>
            </a:r>
            <a:endParaRPr sz="3300" baseline="-35353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223" y="4500371"/>
            <a:ext cx="2094230" cy="12623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2180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  <a:spcBef>
                <a:spcPts val="60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79705" marR="25400">
              <a:lnSpc>
                <a:spcPct val="103200"/>
              </a:lnSpc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'John'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79919" y="4523232"/>
            <a:ext cx="1929764" cy="1262380"/>
          </a:xfrm>
          <a:custGeom>
            <a:avLst/>
            <a:gdLst/>
            <a:ahLst/>
            <a:cxnLst/>
            <a:rect l="l" t="t" r="r" b="b"/>
            <a:pathLst>
              <a:path w="1929765" h="1262379">
                <a:moveTo>
                  <a:pt x="0" y="0"/>
                </a:moveTo>
                <a:lnTo>
                  <a:pt x="0" y="1261871"/>
                </a:lnTo>
                <a:lnTo>
                  <a:pt x="1929383" y="1261871"/>
                </a:lnTo>
                <a:lnTo>
                  <a:pt x="1929383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60</a:t>
            </a:fld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83" y="688339"/>
            <a:ext cx="14071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Lock</a:t>
            </a:r>
            <a:r>
              <a:rPr spc="-85" dirty="0"/>
              <a:t> </a:t>
            </a:r>
            <a:r>
              <a:rPr dirty="0"/>
              <a:t>wait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7678" y="4635730"/>
            <a:ext cx="764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spc="10" dirty="0">
                <a:latin typeface="Arial"/>
                <a:cs typeface="Arial"/>
              </a:rPr>
              <a:t>u</a:t>
            </a:r>
            <a:r>
              <a:rPr sz="2000" b="1" spc="-10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25110" y="5298491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3321" y="1314703"/>
            <a:ext cx="7118350" cy="287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95"/>
              </a:spcBef>
              <a:buSzPct val="54545"/>
              <a:buFont typeface="Times New Roman"/>
              <a:buChar char="■"/>
              <a:tabLst>
                <a:tab pos="188595" algn="l"/>
              </a:tabLst>
            </a:pPr>
            <a:r>
              <a:rPr sz="2200" spc="-10" dirty="0">
                <a:latin typeface="Arial"/>
                <a:cs typeface="Arial"/>
              </a:rPr>
              <a:t>By </a:t>
            </a:r>
            <a:r>
              <a:rPr sz="2200" spc="-5" dirty="0">
                <a:latin typeface="Arial"/>
                <a:cs typeface="Arial"/>
              </a:rPr>
              <a:t>default, an </a:t>
            </a:r>
            <a:r>
              <a:rPr sz="2200" dirty="0">
                <a:latin typeface="Arial"/>
                <a:cs typeface="Arial"/>
              </a:rPr>
              <a:t>application </a:t>
            </a:r>
            <a:r>
              <a:rPr sz="2200" spc="-5" dirty="0">
                <a:latin typeface="Arial"/>
                <a:cs typeface="Arial"/>
              </a:rPr>
              <a:t>waits indefinitely to obtain any  needed locks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05"/>
              </a:spcBef>
              <a:buSzPct val="55000"/>
              <a:buFont typeface="Times New Roman"/>
              <a:buChar char="■"/>
              <a:tabLst>
                <a:tab pos="188595" algn="l"/>
              </a:tabLst>
            </a:pPr>
            <a:r>
              <a:rPr sz="2000" b="1" dirty="0">
                <a:latin typeface="Arial"/>
                <a:cs typeface="Arial"/>
              </a:rPr>
              <a:t>LOCKTIMEOUT </a:t>
            </a:r>
            <a:r>
              <a:rPr sz="2000" dirty="0">
                <a:latin typeface="Arial"/>
                <a:cs typeface="Arial"/>
              </a:rPr>
              <a:t>(db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cfg):</a:t>
            </a:r>
            <a:endParaRPr sz="2000">
              <a:latin typeface="Arial"/>
              <a:cs typeface="Arial"/>
            </a:endParaRPr>
          </a:p>
          <a:p>
            <a:pPr marL="542925" lvl="1" indent="-234950">
              <a:lnSpc>
                <a:spcPct val="100000"/>
              </a:lnSpc>
              <a:spcBef>
                <a:spcPts val="830"/>
              </a:spcBef>
              <a:buChar char="–"/>
              <a:tabLst>
                <a:tab pos="543560" algn="l"/>
              </a:tabLst>
            </a:pPr>
            <a:r>
              <a:rPr sz="2000" spc="-5" dirty="0">
                <a:latin typeface="Arial"/>
                <a:cs typeface="Arial"/>
              </a:rPr>
              <a:t>Specifies the </a:t>
            </a:r>
            <a:r>
              <a:rPr sz="2000" dirty="0">
                <a:latin typeface="Arial"/>
                <a:cs typeface="Arial"/>
              </a:rPr>
              <a:t>number of seconds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wait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lock</a:t>
            </a:r>
            <a:endParaRPr sz="2000">
              <a:latin typeface="Arial"/>
              <a:cs typeface="Arial"/>
            </a:endParaRPr>
          </a:p>
          <a:p>
            <a:pPr marL="542925" lvl="1" indent="-234950">
              <a:lnSpc>
                <a:spcPct val="100000"/>
              </a:lnSpc>
              <a:spcBef>
                <a:spcPts val="1250"/>
              </a:spcBef>
              <a:buChar char="–"/>
              <a:tabLst>
                <a:tab pos="543560" algn="l"/>
              </a:tabLst>
            </a:pPr>
            <a:r>
              <a:rPr sz="2000" spc="-5" dirty="0">
                <a:latin typeface="Arial"/>
                <a:cs typeface="Arial"/>
              </a:rPr>
              <a:t>Default value </a:t>
            </a:r>
            <a:r>
              <a:rPr sz="2000" dirty="0">
                <a:latin typeface="Arial"/>
                <a:cs typeface="Arial"/>
              </a:rPr>
              <a:t>is -1 or </a:t>
            </a:r>
            <a:r>
              <a:rPr sz="2000" i="1" spc="-5" dirty="0">
                <a:latin typeface="Arial"/>
                <a:cs typeface="Arial"/>
              </a:rPr>
              <a:t>infinite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wait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510"/>
              </a:spcBef>
              <a:buSzPct val="55000"/>
              <a:buFont typeface="Times New Roman"/>
              <a:buChar char="■"/>
              <a:tabLst>
                <a:tab pos="187960" algn="l"/>
              </a:tabLst>
            </a:pPr>
            <a:r>
              <a:rPr sz="2000" spc="-5" dirty="0">
                <a:latin typeface="Arial"/>
                <a:cs typeface="Arial"/>
              </a:rPr>
              <a:t>Example: </a:t>
            </a:r>
            <a:r>
              <a:rPr sz="2000" dirty="0">
                <a:latin typeface="Arial"/>
                <a:cs typeface="Arial"/>
              </a:rPr>
              <a:t>(Same </a:t>
            </a:r>
            <a:r>
              <a:rPr sz="2000" spc="5" dirty="0">
                <a:latin typeface="Arial"/>
                <a:cs typeface="Arial"/>
              </a:rPr>
              <a:t>as when </a:t>
            </a:r>
            <a:r>
              <a:rPr sz="2000" dirty="0">
                <a:latin typeface="Arial"/>
                <a:cs typeface="Arial"/>
              </a:rPr>
              <a:t>using </a:t>
            </a:r>
            <a:r>
              <a:rPr sz="2000" spc="-5" dirty="0">
                <a:latin typeface="Arial"/>
                <a:cs typeface="Arial"/>
              </a:rPr>
              <a:t>isolation </a:t>
            </a:r>
            <a:r>
              <a:rPr sz="2000" spc="10" dirty="0">
                <a:latin typeface="Arial"/>
                <a:cs typeface="Arial"/>
              </a:rPr>
              <a:t>CS </a:t>
            </a:r>
            <a:r>
              <a:rPr sz="2000" spc="-5" dirty="0">
                <a:latin typeface="Arial"/>
                <a:cs typeface="Arial"/>
              </a:rPr>
              <a:t>without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CC):</a:t>
            </a:r>
            <a:endParaRPr sz="2000">
              <a:latin typeface="Arial"/>
              <a:cs typeface="Arial"/>
            </a:endParaRPr>
          </a:p>
          <a:p>
            <a:pPr marL="416559" algn="ctr">
              <a:lnSpc>
                <a:spcPct val="100000"/>
              </a:lnSpc>
              <a:spcBef>
                <a:spcPts val="509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783" y="4143246"/>
            <a:ext cx="847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02909" y="4152390"/>
            <a:ext cx="847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16936" y="4701540"/>
            <a:ext cx="161925" cy="108585"/>
          </a:xfrm>
          <a:custGeom>
            <a:avLst/>
            <a:gdLst/>
            <a:ahLst/>
            <a:cxnLst/>
            <a:rect l="l" t="t" r="r" b="b"/>
            <a:pathLst>
              <a:path w="161925" h="108585">
                <a:moveTo>
                  <a:pt x="161544" y="53340"/>
                </a:moveTo>
                <a:lnTo>
                  <a:pt x="0" y="0"/>
                </a:lnTo>
                <a:lnTo>
                  <a:pt x="0" y="108204"/>
                </a:lnTo>
                <a:lnTo>
                  <a:pt x="161544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84551" y="4437378"/>
            <a:ext cx="9150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7380" algn="l"/>
              </a:tabLst>
            </a:pPr>
            <a:r>
              <a:rPr sz="1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900" spc="155" dirty="0">
                <a:latin typeface="Arial"/>
                <a:cs typeface="Arial"/>
              </a:rPr>
              <a:t> </a:t>
            </a:r>
            <a:r>
              <a:rPr sz="3300" b="1" baseline="-35353" dirty="0">
                <a:latin typeface="Arial"/>
                <a:cs typeface="Arial"/>
              </a:rPr>
              <a:t>X</a:t>
            </a:r>
            <a:endParaRPr sz="3300" baseline="-35353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223" y="4500371"/>
            <a:ext cx="2094230" cy="12623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2180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  <a:spcBef>
                <a:spcPts val="60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79705" marR="25400">
              <a:lnSpc>
                <a:spcPct val="103200"/>
              </a:lnSpc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'John'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79919" y="4523232"/>
            <a:ext cx="1929764" cy="1262380"/>
          </a:xfrm>
          <a:custGeom>
            <a:avLst/>
            <a:gdLst/>
            <a:ahLst/>
            <a:cxnLst/>
            <a:rect l="l" t="t" r="r" b="b"/>
            <a:pathLst>
              <a:path w="1929765" h="1262379">
                <a:moveTo>
                  <a:pt x="0" y="0"/>
                </a:moveTo>
                <a:lnTo>
                  <a:pt x="0" y="1261871"/>
                </a:lnTo>
                <a:lnTo>
                  <a:pt x="1929383" y="1261871"/>
                </a:lnTo>
                <a:lnTo>
                  <a:pt x="1929383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340608" y="4189476"/>
          <a:ext cx="2682240" cy="15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/>
                <a:gridCol w="892810"/>
                <a:gridCol w="892810"/>
              </a:tblGrid>
              <a:tr h="3943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2630"/>
                        </a:lnSpc>
                        <a:spcBef>
                          <a:spcPts val="36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John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61</a:t>
            </a:fld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83" y="688339"/>
            <a:ext cx="14071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Lock</a:t>
            </a:r>
            <a:r>
              <a:rPr spc="-85" dirty="0"/>
              <a:t> </a:t>
            </a:r>
            <a:r>
              <a:rPr dirty="0"/>
              <a:t>wait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7678" y="4635730"/>
            <a:ext cx="764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spc="10" dirty="0">
                <a:latin typeface="Arial"/>
                <a:cs typeface="Arial"/>
              </a:rPr>
              <a:t>u</a:t>
            </a:r>
            <a:r>
              <a:rPr sz="2000" b="1" spc="-10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321" y="1314703"/>
            <a:ext cx="7118350" cy="287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95"/>
              </a:spcBef>
              <a:buSzPct val="54545"/>
              <a:buFont typeface="Times New Roman"/>
              <a:buChar char="■"/>
              <a:tabLst>
                <a:tab pos="188595" algn="l"/>
              </a:tabLst>
            </a:pPr>
            <a:r>
              <a:rPr sz="2200" spc="-10" dirty="0">
                <a:latin typeface="Arial"/>
                <a:cs typeface="Arial"/>
              </a:rPr>
              <a:t>By </a:t>
            </a:r>
            <a:r>
              <a:rPr sz="2200" spc="-5" dirty="0">
                <a:latin typeface="Arial"/>
                <a:cs typeface="Arial"/>
              </a:rPr>
              <a:t>default, an </a:t>
            </a:r>
            <a:r>
              <a:rPr sz="2200" dirty="0">
                <a:latin typeface="Arial"/>
                <a:cs typeface="Arial"/>
              </a:rPr>
              <a:t>application </a:t>
            </a:r>
            <a:r>
              <a:rPr sz="2200" spc="-5" dirty="0">
                <a:latin typeface="Arial"/>
                <a:cs typeface="Arial"/>
              </a:rPr>
              <a:t>waits indefinitely to obtain any  needed locks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05"/>
              </a:spcBef>
              <a:buSzPct val="55000"/>
              <a:buFont typeface="Times New Roman"/>
              <a:buChar char="■"/>
              <a:tabLst>
                <a:tab pos="188595" algn="l"/>
              </a:tabLst>
            </a:pPr>
            <a:r>
              <a:rPr sz="2000" b="1" dirty="0">
                <a:latin typeface="Arial"/>
                <a:cs typeface="Arial"/>
              </a:rPr>
              <a:t>LOCKTIMEOUT </a:t>
            </a:r>
            <a:r>
              <a:rPr sz="2000" dirty="0">
                <a:latin typeface="Arial"/>
                <a:cs typeface="Arial"/>
              </a:rPr>
              <a:t>(db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cfg):</a:t>
            </a:r>
            <a:endParaRPr sz="2000">
              <a:latin typeface="Arial"/>
              <a:cs typeface="Arial"/>
            </a:endParaRPr>
          </a:p>
          <a:p>
            <a:pPr marL="542925" lvl="1" indent="-234950">
              <a:lnSpc>
                <a:spcPct val="100000"/>
              </a:lnSpc>
              <a:spcBef>
                <a:spcPts val="830"/>
              </a:spcBef>
              <a:buChar char="–"/>
              <a:tabLst>
                <a:tab pos="543560" algn="l"/>
              </a:tabLst>
            </a:pPr>
            <a:r>
              <a:rPr sz="2000" spc="-5" dirty="0">
                <a:latin typeface="Arial"/>
                <a:cs typeface="Arial"/>
              </a:rPr>
              <a:t>Specifies the </a:t>
            </a:r>
            <a:r>
              <a:rPr sz="2000" dirty="0">
                <a:latin typeface="Arial"/>
                <a:cs typeface="Arial"/>
              </a:rPr>
              <a:t>number of seconds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wait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lock</a:t>
            </a:r>
            <a:endParaRPr sz="2000">
              <a:latin typeface="Arial"/>
              <a:cs typeface="Arial"/>
            </a:endParaRPr>
          </a:p>
          <a:p>
            <a:pPr marL="542925" lvl="1" indent="-234950">
              <a:lnSpc>
                <a:spcPct val="100000"/>
              </a:lnSpc>
              <a:spcBef>
                <a:spcPts val="1250"/>
              </a:spcBef>
              <a:buChar char="–"/>
              <a:tabLst>
                <a:tab pos="543560" algn="l"/>
              </a:tabLst>
            </a:pPr>
            <a:r>
              <a:rPr sz="2000" spc="-5" dirty="0">
                <a:latin typeface="Arial"/>
                <a:cs typeface="Arial"/>
              </a:rPr>
              <a:t>Default value </a:t>
            </a:r>
            <a:r>
              <a:rPr sz="2000" dirty="0">
                <a:latin typeface="Arial"/>
                <a:cs typeface="Arial"/>
              </a:rPr>
              <a:t>is -1 or </a:t>
            </a:r>
            <a:r>
              <a:rPr sz="2000" i="1" spc="-5" dirty="0">
                <a:latin typeface="Arial"/>
                <a:cs typeface="Arial"/>
              </a:rPr>
              <a:t>infinite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wait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510"/>
              </a:spcBef>
              <a:buSzPct val="55000"/>
              <a:buFont typeface="Times New Roman"/>
              <a:buChar char="■"/>
              <a:tabLst>
                <a:tab pos="187960" algn="l"/>
              </a:tabLst>
            </a:pPr>
            <a:r>
              <a:rPr sz="2000" spc="-5" dirty="0">
                <a:latin typeface="Arial"/>
                <a:cs typeface="Arial"/>
              </a:rPr>
              <a:t>Example: </a:t>
            </a:r>
            <a:r>
              <a:rPr sz="2000" dirty="0">
                <a:latin typeface="Arial"/>
                <a:cs typeface="Arial"/>
              </a:rPr>
              <a:t>(Same </a:t>
            </a:r>
            <a:r>
              <a:rPr sz="2000" spc="5" dirty="0">
                <a:latin typeface="Arial"/>
                <a:cs typeface="Arial"/>
              </a:rPr>
              <a:t>as when </a:t>
            </a:r>
            <a:r>
              <a:rPr sz="2000" dirty="0">
                <a:latin typeface="Arial"/>
                <a:cs typeface="Arial"/>
              </a:rPr>
              <a:t>using </a:t>
            </a:r>
            <a:r>
              <a:rPr sz="2000" spc="-5" dirty="0">
                <a:latin typeface="Arial"/>
                <a:cs typeface="Arial"/>
              </a:rPr>
              <a:t>isolation </a:t>
            </a:r>
            <a:r>
              <a:rPr sz="2000" spc="10" dirty="0">
                <a:latin typeface="Arial"/>
                <a:cs typeface="Arial"/>
              </a:rPr>
              <a:t>CS </a:t>
            </a:r>
            <a:r>
              <a:rPr sz="2000" spc="-5" dirty="0">
                <a:latin typeface="Arial"/>
                <a:cs typeface="Arial"/>
              </a:rPr>
              <a:t>without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CC):</a:t>
            </a:r>
            <a:endParaRPr sz="2000">
              <a:latin typeface="Arial"/>
              <a:cs typeface="Arial"/>
            </a:endParaRPr>
          </a:p>
          <a:p>
            <a:pPr marL="416559" algn="ctr">
              <a:lnSpc>
                <a:spcPct val="100000"/>
              </a:lnSpc>
              <a:spcBef>
                <a:spcPts val="509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783" y="4143246"/>
            <a:ext cx="847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2909" y="4152390"/>
            <a:ext cx="847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16936" y="4701540"/>
            <a:ext cx="161925" cy="108585"/>
          </a:xfrm>
          <a:custGeom>
            <a:avLst/>
            <a:gdLst/>
            <a:ahLst/>
            <a:cxnLst/>
            <a:rect l="l" t="t" r="r" b="b"/>
            <a:pathLst>
              <a:path w="161925" h="108585">
                <a:moveTo>
                  <a:pt x="161544" y="53340"/>
                </a:moveTo>
                <a:lnTo>
                  <a:pt x="0" y="0"/>
                </a:lnTo>
                <a:lnTo>
                  <a:pt x="0" y="108204"/>
                </a:lnTo>
                <a:lnTo>
                  <a:pt x="161544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84551" y="4437378"/>
            <a:ext cx="9150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7380" algn="l"/>
              </a:tabLst>
            </a:pPr>
            <a:r>
              <a:rPr sz="1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900" spc="155" dirty="0">
                <a:latin typeface="Arial"/>
                <a:cs typeface="Arial"/>
              </a:rPr>
              <a:t> </a:t>
            </a:r>
            <a:r>
              <a:rPr sz="3300" b="1" baseline="-35353" dirty="0">
                <a:latin typeface="Arial"/>
                <a:cs typeface="Arial"/>
              </a:rPr>
              <a:t>X</a:t>
            </a:r>
            <a:endParaRPr sz="3300" baseline="-35353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8223" y="4500371"/>
            <a:ext cx="2094230" cy="12623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2180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  <a:spcBef>
                <a:spcPts val="60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79705" marR="25400">
              <a:lnSpc>
                <a:spcPct val="103200"/>
              </a:lnSpc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'John'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340608" y="4189476"/>
          <a:ext cx="2682240" cy="15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/>
                <a:gridCol w="892810"/>
                <a:gridCol w="892810"/>
              </a:tblGrid>
              <a:tr h="3943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2630"/>
                        </a:lnSpc>
                        <a:spcBef>
                          <a:spcPts val="36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John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868680" algn="l"/>
                        </a:tabLst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6979919" y="4523232"/>
            <a:ext cx="1955164" cy="12623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8890" marR="12065">
              <a:lnSpc>
                <a:spcPct val="100000"/>
              </a:lnSpc>
              <a:spcBef>
                <a:spcPts val="259"/>
              </a:spcBef>
            </a:pPr>
            <a:r>
              <a:rPr sz="1900" spc="-5" dirty="0">
                <a:latin typeface="Arial"/>
                <a:cs typeface="Arial"/>
              </a:rPr>
              <a:t>select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name</a:t>
            </a:r>
            <a:endParaRPr sz="1900">
              <a:latin typeface="Arial"/>
              <a:cs typeface="Arial"/>
            </a:endParaRPr>
          </a:p>
          <a:p>
            <a:pPr marL="75565">
              <a:lnSpc>
                <a:spcPct val="103200"/>
              </a:lnSpc>
            </a:pPr>
            <a:r>
              <a:rPr sz="1900" spc="-5" dirty="0">
                <a:latin typeface="Arial"/>
                <a:cs typeface="Arial"/>
              </a:rPr>
              <a:t>from reservations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28232" y="4768595"/>
            <a:ext cx="568960" cy="0"/>
          </a:xfrm>
          <a:custGeom>
            <a:avLst/>
            <a:gdLst/>
            <a:ahLst/>
            <a:cxnLst/>
            <a:rect l="l" t="t" r="r" b="b"/>
            <a:pathLst>
              <a:path w="568959">
                <a:moveTo>
                  <a:pt x="56845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98692" y="4715255"/>
            <a:ext cx="163195" cy="108585"/>
          </a:xfrm>
          <a:custGeom>
            <a:avLst/>
            <a:gdLst/>
            <a:ahLst/>
            <a:cxnLst/>
            <a:rect l="l" t="t" r="r" b="b"/>
            <a:pathLst>
              <a:path w="163195" h="108585">
                <a:moveTo>
                  <a:pt x="163068" y="108204"/>
                </a:moveTo>
                <a:lnTo>
                  <a:pt x="163068" y="0"/>
                </a:lnTo>
                <a:lnTo>
                  <a:pt x="0" y="53340"/>
                </a:lnTo>
                <a:lnTo>
                  <a:pt x="163068" y="108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46721" y="4620258"/>
            <a:ext cx="212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62</a:t>
            </a:fld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83" y="688339"/>
            <a:ext cx="14071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Lock</a:t>
            </a:r>
            <a:r>
              <a:rPr spc="-85" dirty="0"/>
              <a:t> </a:t>
            </a:r>
            <a:r>
              <a:rPr dirty="0"/>
              <a:t>wait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7678" y="4635730"/>
            <a:ext cx="764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spc="10" dirty="0">
                <a:latin typeface="Arial"/>
                <a:cs typeface="Arial"/>
              </a:rPr>
              <a:t>u</a:t>
            </a:r>
            <a:r>
              <a:rPr sz="2000" b="1" spc="-10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321" y="1314703"/>
            <a:ext cx="7118350" cy="287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95"/>
              </a:spcBef>
              <a:buSzPct val="54545"/>
              <a:buFont typeface="Times New Roman"/>
              <a:buChar char="■"/>
              <a:tabLst>
                <a:tab pos="188595" algn="l"/>
              </a:tabLst>
            </a:pPr>
            <a:r>
              <a:rPr sz="2200" spc="-10" dirty="0">
                <a:latin typeface="Arial"/>
                <a:cs typeface="Arial"/>
              </a:rPr>
              <a:t>By </a:t>
            </a:r>
            <a:r>
              <a:rPr sz="2200" spc="-5" dirty="0">
                <a:latin typeface="Arial"/>
                <a:cs typeface="Arial"/>
              </a:rPr>
              <a:t>default, an </a:t>
            </a:r>
            <a:r>
              <a:rPr sz="2200" dirty="0">
                <a:latin typeface="Arial"/>
                <a:cs typeface="Arial"/>
              </a:rPr>
              <a:t>application </a:t>
            </a:r>
            <a:r>
              <a:rPr sz="2200" spc="-5" dirty="0">
                <a:latin typeface="Arial"/>
                <a:cs typeface="Arial"/>
              </a:rPr>
              <a:t>waits indefinitely to obtain any  needed locks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05"/>
              </a:spcBef>
              <a:buSzPct val="55000"/>
              <a:buFont typeface="Times New Roman"/>
              <a:buChar char="■"/>
              <a:tabLst>
                <a:tab pos="188595" algn="l"/>
              </a:tabLst>
            </a:pPr>
            <a:r>
              <a:rPr sz="2000" b="1" dirty="0">
                <a:latin typeface="Arial"/>
                <a:cs typeface="Arial"/>
              </a:rPr>
              <a:t>LOCKTIMEOUT </a:t>
            </a:r>
            <a:r>
              <a:rPr sz="2000" dirty="0">
                <a:latin typeface="Arial"/>
                <a:cs typeface="Arial"/>
              </a:rPr>
              <a:t>(db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cfg):</a:t>
            </a:r>
            <a:endParaRPr sz="2000">
              <a:latin typeface="Arial"/>
              <a:cs typeface="Arial"/>
            </a:endParaRPr>
          </a:p>
          <a:p>
            <a:pPr marL="542925" lvl="1" indent="-234950">
              <a:lnSpc>
                <a:spcPct val="100000"/>
              </a:lnSpc>
              <a:spcBef>
                <a:spcPts val="830"/>
              </a:spcBef>
              <a:buChar char="–"/>
              <a:tabLst>
                <a:tab pos="543560" algn="l"/>
              </a:tabLst>
            </a:pPr>
            <a:r>
              <a:rPr sz="2000" spc="-5" dirty="0">
                <a:latin typeface="Arial"/>
                <a:cs typeface="Arial"/>
              </a:rPr>
              <a:t>Specifies the </a:t>
            </a:r>
            <a:r>
              <a:rPr sz="2000" dirty="0">
                <a:latin typeface="Arial"/>
                <a:cs typeface="Arial"/>
              </a:rPr>
              <a:t>number of seconds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wait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lock</a:t>
            </a:r>
            <a:endParaRPr sz="2000">
              <a:latin typeface="Arial"/>
              <a:cs typeface="Arial"/>
            </a:endParaRPr>
          </a:p>
          <a:p>
            <a:pPr marL="542925" lvl="1" indent="-234950">
              <a:lnSpc>
                <a:spcPct val="100000"/>
              </a:lnSpc>
              <a:spcBef>
                <a:spcPts val="1250"/>
              </a:spcBef>
              <a:buChar char="–"/>
              <a:tabLst>
                <a:tab pos="543560" algn="l"/>
              </a:tabLst>
            </a:pPr>
            <a:r>
              <a:rPr sz="2000" spc="-5" dirty="0">
                <a:latin typeface="Arial"/>
                <a:cs typeface="Arial"/>
              </a:rPr>
              <a:t>Default value </a:t>
            </a:r>
            <a:r>
              <a:rPr sz="2000" dirty="0">
                <a:latin typeface="Arial"/>
                <a:cs typeface="Arial"/>
              </a:rPr>
              <a:t>is -1 or </a:t>
            </a:r>
            <a:r>
              <a:rPr sz="2000" i="1" spc="-5" dirty="0">
                <a:latin typeface="Arial"/>
                <a:cs typeface="Arial"/>
              </a:rPr>
              <a:t>infinite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wait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510"/>
              </a:spcBef>
              <a:buSzPct val="55000"/>
              <a:buFont typeface="Times New Roman"/>
              <a:buChar char="■"/>
              <a:tabLst>
                <a:tab pos="187960" algn="l"/>
              </a:tabLst>
            </a:pPr>
            <a:r>
              <a:rPr sz="2000" spc="-5" dirty="0">
                <a:latin typeface="Arial"/>
                <a:cs typeface="Arial"/>
              </a:rPr>
              <a:t>Example: </a:t>
            </a:r>
            <a:r>
              <a:rPr sz="2000" dirty="0">
                <a:latin typeface="Arial"/>
                <a:cs typeface="Arial"/>
              </a:rPr>
              <a:t>(Same </a:t>
            </a:r>
            <a:r>
              <a:rPr sz="2000" spc="5" dirty="0">
                <a:latin typeface="Arial"/>
                <a:cs typeface="Arial"/>
              </a:rPr>
              <a:t>as when </a:t>
            </a:r>
            <a:r>
              <a:rPr sz="2000" dirty="0">
                <a:latin typeface="Arial"/>
                <a:cs typeface="Arial"/>
              </a:rPr>
              <a:t>using </a:t>
            </a:r>
            <a:r>
              <a:rPr sz="2000" spc="-5" dirty="0">
                <a:latin typeface="Arial"/>
                <a:cs typeface="Arial"/>
              </a:rPr>
              <a:t>isolation </a:t>
            </a:r>
            <a:r>
              <a:rPr sz="2000" spc="10" dirty="0">
                <a:latin typeface="Arial"/>
                <a:cs typeface="Arial"/>
              </a:rPr>
              <a:t>CS </a:t>
            </a:r>
            <a:r>
              <a:rPr sz="2000" spc="-5" dirty="0">
                <a:latin typeface="Arial"/>
                <a:cs typeface="Arial"/>
              </a:rPr>
              <a:t>without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CC):</a:t>
            </a:r>
            <a:endParaRPr sz="2000">
              <a:latin typeface="Arial"/>
              <a:cs typeface="Arial"/>
            </a:endParaRPr>
          </a:p>
          <a:p>
            <a:pPr marL="416559" algn="ctr">
              <a:lnSpc>
                <a:spcPct val="100000"/>
              </a:lnSpc>
              <a:spcBef>
                <a:spcPts val="509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783" y="4143246"/>
            <a:ext cx="847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2909" y="4152390"/>
            <a:ext cx="847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16936" y="4701540"/>
            <a:ext cx="161925" cy="108585"/>
          </a:xfrm>
          <a:custGeom>
            <a:avLst/>
            <a:gdLst/>
            <a:ahLst/>
            <a:cxnLst/>
            <a:rect l="l" t="t" r="r" b="b"/>
            <a:pathLst>
              <a:path w="161925" h="108585">
                <a:moveTo>
                  <a:pt x="161544" y="53340"/>
                </a:moveTo>
                <a:lnTo>
                  <a:pt x="0" y="0"/>
                </a:lnTo>
                <a:lnTo>
                  <a:pt x="0" y="108204"/>
                </a:lnTo>
                <a:lnTo>
                  <a:pt x="161544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84551" y="4437378"/>
            <a:ext cx="9150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7380" algn="l"/>
              </a:tabLst>
            </a:pPr>
            <a:r>
              <a:rPr sz="1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900" spc="155" dirty="0">
                <a:latin typeface="Arial"/>
                <a:cs typeface="Arial"/>
              </a:rPr>
              <a:t> </a:t>
            </a:r>
            <a:r>
              <a:rPr sz="3300" b="1" baseline="-35353" dirty="0">
                <a:latin typeface="Arial"/>
                <a:cs typeface="Arial"/>
              </a:rPr>
              <a:t>X</a:t>
            </a:r>
            <a:endParaRPr sz="3300" baseline="-35353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8223" y="4500371"/>
            <a:ext cx="2094230" cy="12623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2180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  <a:spcBef>
                <a:spcPts val="60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79705" marR="25400">
              <a:lnSpc>
                <a:spcPct val="103200"/>
              </a:lnSpc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'John'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340608" y="4189476"/>
          <a:ext cx="2682240" cy="15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/>
                <a:gridCol w="892810"/>
                <a:gridCol w="892810"/>
              </a:tblGrid>
              <a:tr h="3943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2630"/>
                        </a:lnSpc>
                        <a:spcBef>
                          <a:spcPts val="36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John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868680" algn="l"/>
                        </a:tabLst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6979919" y="4523232"/>
            <a:ext cx="1955164" cy="12623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8890" marR="12065">
              <a:lnSpc>
                <a:spcPct val="100000"/>
              </a:lnSpc>
              <a:spcBef>
                <a:spcPts val="259"/>
              </a:spcBef>
            </a:pPr>
            <a:r>
              <a:rPr sz="1900" spc="-5" dirty="0">
                <a:latin typeface="Arial"/>
                <a:cs typeface="Arial"/>
              </a:rPr>
              <a:t>select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name</a:t>
            </a:r>
            <a:endParaRPr sz="1900">
              <a:latin typeface="Arial"/>
              <a:cs typeface="Arial"/>
            </a:endParaRPr>
          </a:p>
          <a:p>
            <a:pPr marL="75565">
              <a:lnSpc>
                <a:spcPct val="103200"/>
              </a:lnSpc>
            </a:pPr>
            <a:r>
              <a:rPr sz="1900" spc="-5" dirty="0">
                <a:latin typeface="Arial"/>
                <a:cs typeface="Arial"/>
              </a:rPr>
              <a:t>from reservations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28232" y="4768595"/>
            <a:ext cx="568960" cy="0"/>
          </a:xfrm>
          <a:custGeom>
            <a:avLst/>
            <a:gdLst/>
            <a:ahLst/>
            <a:cxnLst/>
            <a:rect l="l" t="t" r="r" b="b"/>
            <a:pathLst>
              <a:path w="568959">
                <a:moveTo>
                  <a:pt x="56845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98692" y="4715255"/>
            <a:ext cx="163195" cy="108585"/>
          </a:xfrm>
          <a:custGeom>
            <a:avLst/>
            <a:gdLst/>
            <a:ahLst/>
            <a:cxnLst/>
            <a:rect l="l" t="t" r="r" b="b"/>
            <a:pathLst>
              <a:path w="163195" h="108585">
                <a:moveTo>
                  <a:pt x="163068" y="108204"/>
                </a:moveTo>
                <a:lnTo>
                  <a:pt x="163068" y="0"/>
                </a:lnTo>
                <a:lnTo>
                  <a:pt x="0" y="53340"/>
                </a:lnTo>
                <a:lnTo>
                  <a:pt x="163068" y="108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46721" y="4620258"/>
            <a:ext cx="212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28004" y="3960876"/>
            <a:ext cx="753110" cy="690880"/>
          </a:xfrm>
          <a:custGeom>
            <a:avLst/>
            <a:gdLst/>
            <a:ahLst/>
            <a:cxnLst/>
            <a:rect l="l" t="t" r="r" b="b"/>
            <a:pathLst>
              <a:path w="753109" h="690879">
                <a:moveTo>
                  <a:pt x="134112" y="440436"/>
                </a:moveTo>
                <a:lnTo>
                  <a:pt x="134112" y="251460"/>
                </a:lnTo>
                <a:lnTo>
                  <a:pt x="0" y="345948"/>
                </a:lnTo>
                <a:lnTo>
                  <a:pt x="134112" y="440436"/>
                </a:lnTo>
                <a:close/>
              </a:path>
              <a:path w="753109" h="690879">
                <a:moveTo>
                  <a:pt x="643128" y="102108"/>
                </a:moveTo>
                <a:lnTo>
                  <a:pt x="475488" y="121920"/>
                </a:lnTo>
                <a:lnTo>
                  <a:pt x="376428" y="0"/>
                </a:lnTo>
                <a:lnTo>
                  <a:pt x="278892" y="121920"/>
                </a:lnTo>
                <a:lnTo>
                  <a:pt x="111252" y="102108"/>
                </a:lnTo>
                <a:lnTo>
                  <a:pt x="134112" y="251460"/>
                </a:lnTo>
                <a:lnTo>
                  <a:pt x="134112" y="587086"/>
                </a:lnTo>
                <a:lnTo>
                  <a:pt x="278892" y="569976"/>
                </a:lnTo>
                <a:lnTo>
                  <a:pt x="376428" y="690372"/>
                </a:lnTo>
                <a:lnTo>
                  <a:pt x="475488" y="569976"/>
                </a:lnTo>
                <a:lnTo>
                  <a:pt x="618744" y="586906"/>
                </a:lnTo>
                <a:lnTo>
                  <a:pt x="618744" y="251460"/>
                </a:lnTo>
                <a:lnTo>
                  <a:pt x="643128" y="102108"/>
                </a:lnTo>
                <a:close/>
              </a:path>
              <a:path w="753109" h="690879">
                <a:moveTo>
                  <a:pt x="134112" y="587086"/>
                </a:moveTo>
                <a:lnTo>
                  <a:pt x="134112" y="440436"/>
                </a:lnTo>
                <a:lnTo>
                  <a:pt x="111252" y="589788"/>
                </a:lnTo>
                <a:lnTo>
                  <a:pt x="134112" y="587086"/>
                </a:lnTo>
                <a:close/>
              </a:path>
              <a:path w="753109" h="690879">
                <a:moveTo>
                  <a:pt x="752856" y="345948"/>
                </a:moveTo>
                <a:lnTo>
                  <a:pt x="618744" y="251460"/>
                </a:lnTo>
                <a:lnTo>
                  <a:pt x="618744" y="440436"/>
                </a:lnTo>
                <a:lnTo>
                  <a:pt x="752856" y="345948"/>
                </a:lnTo>
                <a:close/>
              </a:path>
              <a:path w="753109" h="690879">
                <a:moveTo>
                  <a:pt x="643128" y="589788"/>
                </a:moveTo>
                <a:lnTo>
                  <a:pt x="618744" y="440436"/>
                </a:lnTo>
                <a:lnTo>
                  <a:pt x="618744" y="586906"/>
                </a:lnTo>
                <a:lnTo>
                  <a:pt x="643128" y="589788"/>
                </a:lnTo>
                <a:close/>
              </a:path>
            </a:pathLst>
          </a:custGeom>
          <a:solidFill>
            <a:srgbClr val="FF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28003" y="3960876"/>
            <a:ext cx="753110" cy="690880"/>
          </a:xfrm>
          <a:custGeom>
            <a:avLst/>
            <a:gdLst/>
            <a:ahLst/>
            <a:cxnLst/>
            <a:rect l="l" t="t" r="r" b="b"/>
            <a:pathLst>
              <a:path w="753109" h="690879">
                <a:moveTo>
                  <a:pt x="0" y="345947"/>
                </a:moveTo>
                <a:lnTo>
                  <a:pt x="134111" y="251459"/>
                </a:lnTo>
                <a:lnTo>
                  <a:pt x="111251" y="102107"/>
                </a:lnTo>
                <a:lnTo>
                  <a:pt x="278891" y="121919"/>
                </a:lnTo>
                <a:lnTo>
                  <a:pt x="376427" y="0"/>
                </a:lnTo>
                <a:lnTo>
                  <a:pt x="475487" y="121919"/>
                </a:lnTo>
                <a:lnTo>
                  <a:pt x="643127" y="102107"/>
                </a:lnTo>
                <a:lnTo>
                  <a:pt x="618743" y="251459"/>
                </a:lnTo>
                <a:lnTo>
                  <a:pt x="752855" y="345947"/>
                </a:lnTo>
                <a:lnTo>
                  <a:pt x="618743" y="440435"/>
                </a:lnTo>
                <a:lnTo>
                  <a:pt x="643127" y="589787"/>
                </a:lnTo>
                <a:lnTo>
                  <a:pt x="475487" y="569975"/>
                </a:lnTo>
                <a:lnTo>
                  <a:pt x="376427" y="690371"/>
                </a:lnTo>
                <a:lnTo>
                  <a:pt x="278891" y="569975"/>
                </a:lnTo>
                <a:lnTo>
                  <a:pt x="111251" y="589787"/>
                </a:lnTo>
                <a:lnTo>
                  <a:pt x="134111" y="440435"/>
                </a:lnTo>
                <a:lnTo>
                  <a:pt x="0" y="3459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84465" y="4080762"/>
            <a:ext cx="440690" cy="4502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2384" marR="5080" indent="-20320">
              <a:lnSpc>
                <a:spcPts val="1660"/>
              </a:lnSpc>
              <a:spcBef>
                <a:spcPts val="175"/>
              </a:spcBef>
            </a:pPr>
            <a:r>
              <a:rPr sz="1400" b="1" spc="-10" dirty="0">
                <a:latin typeface="Arial"/>
                <a:cs typeface="Arial"/>
              </a:rPr>
              <a:t>Lo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k  Wait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63</a:t>
            </a:fld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83" y="688339"/>
            <a:ext cx="14071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Lock</a:t>
            </a:r>
            <a:r>
              <a:rPr spc="-85" dirty="0"/>
              <a:t> </a:t>
            </a:r>
            <a:r>
              <a:rPr dirty="0"/>
              <a:t>wait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7678" y="4635730"/>
            <a:ext cx="764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spc="10" dirty="0">
                <a:latin typeface="Arial"/>
                <a:cs typeface="Arial"/>
              </a:rPr>
              <a:t>u</a:t>
            </a:r>
            <a:r>
              <a:rPr sz="2000" b="1" spc="-10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321" y="1314703"/>
            <a:ext cx="7118350" cy="287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95"/>
              </a:spcBef>
              <a:buSzPct val="54545"/>
              <a:buFont typeface="Times New Roman"/>
              <a:buChar char="■"/>
              <a:tabLst>
                <a:tab pos="188595" algn="l"/>
              </a:tabLst>
            </a:pPr>
            <a:r>
              <a:rPr sz="2200" spc="-10" dirty="0">
                <a:latin typeface="Arial"/>
                <a:cs typeface="Arial"/>
              </a:rPr>
              <a:t>By </a:t>
            </a:r>
            <a:r>
              <a:rPr sz="2200" spc="-5" dirty="0">
                <a:latin typeface="Arial"/>
                <a:cs typeface="Arial"/>
              </a:rPr>
              <a:t>default, an </a:t>
            </a:r>
            <a:r>
              <a:rPr sz="2200" dirty="0">
                <a:latin typeface="Arial"/>
                <a:cs typeface="Arial"/>
              </a:rPr>
              <a:t>application </a:t>
            </a:r>
            <a:r>
              <a:rPr sz="2200" spc="-5" dirty="0">
                <a:latin typeface="Arial"/>
                <a:cs typeface="Arial"/>
              </a:rPr>
              <a:t>waits indefinitely to obtain any  needed locks</a:t>
            </a:r>
            <a:endParaRPr sz="22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05"/>
              </a:spcBef>
              <a:buSzPct val="55000"/>
              <a:buFont typeface="Times New Roman"/>
              <a:buChar char="■"/>
              <a:tabLst>
                <a:tab pos="188595" algn="l"/>
              </a:tabLst>
            </a:pPr>
            <a:r>
              <a:rPr sz="2000" b="1" dirty="0">
                <a:latin typeface="Arial"/>
                <a:cs typeface="Arial"/>
              </a:rPr>
              <a:t>LOCKTIMEOUT </a:t>
            </a:r>
            <a:r>
              <a:rPr sz="2000" dirty="0">
                <a:latin typeface="Arial"/>
                <a:cs typeface="Arial"/>
              </a:rPr>
              <a:t>(db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cfg):</a:t>
            </a:r>
            <a:endParaRPr sz="2000">
              <a:latin typeface="Arial"/>
              <a:cs typeface="Arial"/>
            </a:endParaRPr>
          </a:p>
          <a:p>
            <a:pPr marL="542925" lvl="1" indent="-234950">
              <a:lnSpc>
                <a:spcPct val="100000"/>
              </a:lnSpc>
              <a:spcBef>
                <a:spcPts val="830"/>
              </a:spcBef>
              <a:buChar char="–"/>
              <a:tabLst>
                <a:tab pos="543560" algn="l"/>
              </a:tabLst>
            </a:pPr>
            <a:r>
              <a:rPr sz="2000" spc="-5" dirty="0">
                <a:latin typeface="Arial"/>
                <a:cs typeface="Arial"/>
              </a:rPr>
              <a:t>Specifies the </a:t>
            </a:r>
            <a:r>
              <a:rPr sz="2000" dirty="0">
                <a:latin typeface="Arial"/>
                <a:cs typeface="Arial"/>
              </a:rPr>
              <a:t>number of seconds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wait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lock</a:t>
            </a:r>
            <a:endParaRPr sz="2000">
              <a:latin typeface="Arial"/>
              <a:cs typeface="Arial"/>
            </a:endParaRPr>
          </a:p>
          <a:p>
            <a:pPr marL="542925" lvl="1" indent="-234950">
              <a:lnSpc>
                <a:spcPct val="100000"/>
              </a:lnSpc>
              <a:spcBef>
                <a:spcPts val="1250"/>
              </a:spcBef>
              <a:buChar char="–"/>
              <a:tabLst>
                <a:tab pos="543560" algn="l"/>
              </a:tabLst>
            </a:pPr>
            <a:r>
              <a:rPr sz="2000" spc="-5" dirty="0">
                <a:latin typeface="Arial"/>
                <a:cs typeface="Arial"/>
              </a:rPr>
              <a:t>Default value </a:t>
            </a:r>
            <a:r>
              <a:rPr sz="2000" dirty="0">
                <a:latin typeface="Arial"/>
                <a:cs typeface="Arial"/>
              </a:rPr>
              <a:t>is -1 or </a:t>
            </a:r>
            <a:r>
              <a:rPr sz="2000" i="1" spc="-5" dirty="0">
                <a:latin typeface="Arial"/>
                <a:cs typeface="Arial"/>
              </a:rPr>
              <a:t>infinite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wait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510"/>
              </a:spcBef>
              <a:buSzPct val="55000"/>
              <a:buFont typeface="Times New Roman"/>
              <a:buChar char="■"/>
              <a:tabLst>
                <a:tab pos="187960" algn="l"/>
              </a:tabLst>
            </a:pPr>
            <a:r>
              <a:rPr sz="2000" spc="-5" dirty="0">
                <a:latin typeface="Arial"/>
                <a:cs typeface="Arial"/>
              </a:rPr>
              <a:t>Example: </a:t>
            </a:r>
            <a:r>
              <a:rPr sz="2000" dirty="0">
                <a:latin typeface="Arial"/>
                <a:cs typeface="Arial"/>
              </a:rPr>
              <a:t>(Same </a:t>
            </a:r>
            <a:r>
              <a:rPr sz="2000" spc="5" dirty="0">
                <a:latin typeface="Arial"/>
                <a:cs typeface="Arial"/>
              </a:rPr>
              <a:t>as when </a:t>
            </a:r>
            <a:r>
              <a:rPr sz="2000" dirty="0">
                <a:latin typeface="Arial"/>
                <a:cs typeface="Arial"/>
              </a:rPr>
              <a:t>using </a:t>
            </a:r>
            <a:r>
              <a:rPr sz="2000" spc="-5" dirty="0">
                <a:latin typeface="Arial"/>
                <a:cs typeface="Arial"/>
              </a:rPr>
              <a:t>isolation </a:t>
            </a:r>
            <a:r>
              <a:rPr sz="2000" spc="10" dirty="0">
                <a:latin typeface="Arial"/>
                <a:cs typeface="Arial"/>
              </a:rPr>
              <a:t>CS </a:t>
            </a:r>
            <a:r>
              <a:rPr sz="2000" spc="-5" dirty="0">
                <a:latin typeface="Arial"/>
                <a:cs typeface="Arial"/>
              </a:rPr>
              <a:t>without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CC):</a:t>
            </a:r>
            <a:endParaRPr sz="2000">
              <a:latin typeface="Arial"/>
              <a:cs typeface="Arial"/>
            </a:endParaRPr>
          </a:p>
          <a:p>
            <a:pPr marL="416559" algn="ctr">
              <a:lnSpc>
                <a:spcPct val="100000"/>
              </a:lnSpc>
              <a:spcBef>
                <a:spcPts val="509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783" y="4143246"/>
            <a:ext cx="847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2909" y="4152390"/>
            <a:ext cx="847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16936" y="4701540"/>
            <a:ext cx="161925" cy="108585"/>
          </a:xfrm>
          <a:custGeom>
            <a:avLst/>
            <a:gdLst/>
            <a:ahLst/>
            <a:cxnLst/>
            <a:rect l="l" t="t" r="r" b="b"/>
            <a:pathLst>
              <a:path w="161925" h="108585">
                <a:moveTo>
                  <a:pt x="161544" y="53340"/>
                </a:moveTo>
                <a:lnTo>
                  <a:pt x="0" y="0"/>
                </a:lnTo>
                <a:lnTo>
                  <a:pt x="0" y="108204"/>
                </a:lnTo>
                <a:lnTo>
                  <a:pt x="161544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84551" y="4437378"/>
            <a:ext cx="9150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7380" algn="l"/>
              </a:tabLst>
            </a:pPr>
            <a:r>
              <a:rPr sz="1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900" spc="155" dirty="0">
                <a:latin typeface="Arial"/>
                <a:cs typeface="Arial"/>
              </a:rPr>
              <a:t> </a:t>
            </a:r>
            <a:r>
              <a:rPr sz="3300" b="1" baseline="-35353" dirty="0">
                <a:latin typeface="Arial"/>
                <a:cs typeface="Arial"/>
              </a:rPr>
              <a:t>X</a:t>
            </a:r>
            <a:endParaRPr sz="3300" baseline="-35353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8223" y="4500371"/>
            <a:ext cx="2094230" cy="12623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2180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  <a:spcBef>
                <a:spcPts val="60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79705" marR="25400">
              <a:lnSpc>
                <a:spcPct val="103200"/>
              </a:lnSpc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'John'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79919" y="4523232"/>
            <a:ext cx="1955164" cy="12623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8890" marR="12065">
              <a:lnSpc>
                <a:spcPct val="100000"/>
              </a:lnSpc>
              <a:spcBef>
                <a:spcPts val="259"/>
              </a:spcBef>
            </a:pPr>
            <a:r>
              <a:rPr sz="1900" spc="-5" dirty="0">
                <a:latin typeface="Arial"/>
                <a:cs typeface="Arial"/>
              </a:rPr>
              <a:t>select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name</a:t>
            </a:r>
            <a:endParaRPr sz="1900">
              <a:latin typeface="Arial"/>
              <a:cs typeface="Arial"/>
            </a:endParaRPr>
          </a:p>
          <a:p>
            <a:pPr marL="75565">
              <a:lnSpc>
                <a:spcPct val="102600"/>
              </a:lnSpc>
              <a:spcBef>
                <a:spcPts val="10"/>
              </a:spcBef>
            </a:pPr>
            <a:r>
              <a:rPr sz="1900" spc="-5" dirty="0">
                <a:latin typeface="Arial"/>
                <a:cs typeface="Arial"/>
              </a:rPr>
              <a:t>from reservations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28232" y="4768595"/>
            <a:ext cx="568960" cy="0"/>
          </a:xfrm>
          <a:custGeom>
            <a:avLst/>
            <a:gdLst/>
            <a:ahLst/>
            <a:cxnLst/>
            <a:rect l="l" t="t" r="r" b="b"/>
            <a:pathLst>
              <a:path w="568959">
                <a:moveTo>
                  <a:pt x="56845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98692" y="4715255"/>
            <a:ext cx="163195" cy="106680"/>
          </a:xfrm>
          <a:custGeom>
            <a:avLst/>
            <a:gdLst/>
            <a:ahLst/>
            <a:cxnLst/>
            <a:rect l="l" t="t" r="r" b="b"/>
            <a:pathLst>
              <a:path w="163195" h="106679">
                <a:moveTo>
                  <a:pt x="163068" y="106680"/>
                </a:moveTo>
                <a:lnTo>
                  <a:pt x="163068" y="0"/>
                </a:lnTo>
                <a:lnTo>
                  <a:pt x="0" y="53340"/>
                </a:lnTo>
                <a:lnTo>
                  <a:pt x="163068" y="106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46721" y="4618734"/>
            <a:ext cx="212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340608" y="4189476"/>
          <a:ext cx="2682240" cy="15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/>
                <a:gridCol w="892810"/>
                <a:gridCol w="892810"/>
              </a:tblGrid>
              <a:tr h="3943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2630"/>
                        </a:lnSpc>
                        <a:spcBef>
                          <a:spcPts val="36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John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868680" algn="l"/>
                        </a:tabLst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32815" y="5910071"/>
            <a:ext cx="8182609" cy="447040"/>
          </a:xfrm>
          <a:prstGeom prst="rect">
            <a:avLst/>
          </a:prstGeom>
          <a:solidFill>
            <a:srgbClr val="FF6532"/>
          </a:solidFill>
          <a:ln w="3175">
            <a:solidFill>
              <a:srgbClr val="00000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333375">
              <a:lnSpc>
                <a:spcPct val="100000"/>
              </a:lnSpc>
              <a:spcBef>
                <a:spcPts val="655"/>
              </a:spcBef>
            </a:pPr>
            <a:r>
              <a:rPr sz="1900" b="1" spc="-5" dirty="0">
                <a:latin typeface="Arial"/>
                <a:cs typeface="Arial"/>
              </a:rPr>
              <a:t>App </a:t>
            </a:r>
            <a:r>
              <a:rPr sz="1900" b="1" dirty="0">
                <a:latin typeface="Arial"/>
                <a:cs typeface="Arial"/>
              </a:rPr>
              <a:t>B </a:t>
            </a:r>
            <a:r>
              <a:rPr sz="1900" b="1" spc="5" dirty="0">
                <a:latin typeface="Arial"/>
                <a:cs typeface="Arial"/>
              </a:rPr>
              <a:t>waits </a:t>
            </a:r>
            <a:r>
              <a:rPr sz="1900" b="1" spc="-5" dirty="0">
                <a:latin typeface="Arial"/>
                <a:cs typeface="Arial"/>
              </a:rPr>
              <a:t>“LOCKTIMEOUT” seconds </a:t>
            </a:r>
            <a:r>
              <a:rPr sz="1900" b="1" dirty="0">
                <a:latin typeface="Arial"/>
                <a:cs typeface="Arial"/>
              </a:rPr>
              <a:t>to </a:t>
            </a:r>
            <a:r>
              <a:rPr sz="1900" b="1" spc="-5" dirty="0">
                <a:latin typeface="Arial"/>
                <a:cs typeface="Arial"/>
              </a:rPr>
              <a:t>get 'S' lock </a:t>
            </a:r>
            <a:r>
              <a:rPr sz="1900" b="1" dirty="0">
                <a:latin typeface="Arial"/>
                <a:cs typeface="Arial"/>
              </a:rPr>
              <a:t>on </a:t>
            </a:r>
            <a:r>
              <a:rPr sz="1900" b="1" spc="-5" dirty="0">
                <a:latin typeface="Arial"/>
                <a:cs typeface="Arial"/>
              </a:rPr>
              <a:t>first</a:t>
            </a:r>
            <a:r>
              <a:rPr sz="1900" b="1" spc="1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row</a:t>
            </a:r>
            <a:endParaRPr sz="1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28004" y="3960876"/>
            <a:ext cx="753110" cy="690880"/>
          </a:xfrm>
          <a:custGeom>
            <a:avLst/>
            <a:gdLst/>
            <a:ahLst/>
            <a:cxnLst/>
            <a:rect l="l" t="t" r="r" b="b"/>
            <a:pathLst>
              <a:path w="753109" h="690879">
                <a:moveTo>
                  <a:pt x="134112" y="440436"/>
                </a:moveTo>
                <a:lnTo>
                  <a:pt x="134112" y="251460"/>
                </a:lnTo>
                <a:lnTo>
                  <a:pt x="0" y="345948"/>
                </a:lnTo>
                <a:lnTo>
                  <a:pt x="134112" y="440436"/>
                </a:lnTo>
                <a:close/>
              </a:path>
              <a:path w="753109" h="690879">
                <a:moveTo>
                  <a:pt x="643128" y="102108"/>
                </a:moveTo>
                <a:lnTo>
                  <a:pt x="475488" y="121920"/>
                </a:lnTo>
                <a:lnTo>
                  <a:pt x="376428" y="0"/>
                </a:lnTo>
                <a:lnTo>
                  <a:pt x="278892" y="121920"/>
                </a:lnTo>
                <a:lnTo>
                  <a:pt x="111252" y="102108"/>
                </a:lnTo>
                <a:lnTo>
                  <a:pt x="134112" y="251460"/>
                </a:lnTo>
                <a:lnTo>
                  <a:pt x="134112" y="587086"/>
                </a:lnTo>
                <a:lnTo>
                  <a:pt x="278892" y="569976"/>
                </a:lnTo>
                <a:lnTo>
                  <a:pt x="376428" y="690372"/>
                </a:lnTo>
                <a:lnTo>
                  <a:pt x="475488" y="569976"/>
                </a:lnTo>
                <a:lnTo>
                  <a:pt x="618744" y="586906"/>
                </a:lnTo>
                <a:lnTo>
                  <a:pt x="618744" y="251460"/>
                </a:lnTo>
                <a:lnTo>
                  <a:pt x="643128" y="102108"/>
                </a:lnTo>
                <a:close/>
              </a:path>
              <a:path w="753109" h="690879">
                <a:moveTo>
                  <a:pt x="134112" y="587086"/>
                </a:moveTo>
                <a:lnTo>
                  <a:pt x="134112" y="440436"/>
                </a:lnTo>
                <a:lnTo>
                  <a:pt x="111252" y="589788"/>
                </a:lnTo>
                <a:lnTo>
                  <a:pt x="134112" y="587086"/>
                </a:lnTo>
                <a:close/>
              </a:path>
              <a:path w="753109" h="690879">
                <a:moveTo>
                  <a:pt x="752856" y="345948"/>
                </a:moveTo>
                <a:lnTo>
                  <a:pt x="618744" y="251460"/>
                </a:lnTo>
                <a:lnTo>
                  <a:pt x="618744" y="440436"/>
                </a:lnTo>
                <a:lnTo>
                  <a:pt x="752856" y="345948"/>
                </a:lnTo>
                <a:close/>
              </a:path>
              <a:path w="753109" h="690879">
                <a:moveTo>
                  <a:pt x="643128" y="589788"/>
                </a:moveTo>
                <a:lnTo>
                  <a:pt x="618744" y="440436"/>
                </a:lnTo>
                <a:lnTo>
                  <a:pt x="618744" y="586906"/>
                </a:lnTo>
                <a:lnTo>
                  <a:pt x="643128" y="589788"/>
                </a:lnTo>
                <a:close/>
              </a:path>
            </a:pathLst>
          </a:custGeom>
          <a:solidFill>
            <a:srgbClr val="FF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28003" y="3960876"/>
            <a:ext cx="753110" cy="690880"/>
          </a:xfrm>
          <a:custGeom>
            <a:avLst/>
            <a:gdLst/>
            <a:ahLst/>
            <a:cxnLst/>
            <a:rect l="l" t="t" r="r" b="b"/>
            <a:pathLst>
              <a:path w="753109" h="690879">
                <a:moveTo>
                  <a:pt x="0" y="345947"/>
                </a:moveTo>
                <a:lnTo>
                  <a:pt x="134111" y="251459"/>
                </a:lnTo>
                <a:lnTo>
                  <a:pt x="111251" y="102107"/>
                </a:lnTo>
                <a:lnTo>
                  <a:pt x="278891" y="121919"/>
                </a:lnTo>
                <a:lnTo>
                  <a:pt x="376427" y="0"/>
                </a:lnTo>
                <a:lnTo>
                  <a:pt x="475487" y="121919"/>
                </a:lnTo>
                <a:lnTo>
                  <a:pt x="643127" y="102107"/>
                </a:lnTo>
                <a:lnTo>
                  <a:pt x="618743" y="251459"/>
                </a:lnTo>
                <a:lnTo>
                  <a:pt x="752855" y="345947"/>
                </a:lnTo>
                <a:lnTo>
                  <a:pt x="618743" y="440435"/>
                </a:lnTo>
                <a:lnTo>
                  <a:pt x="643127" y="589787"/>
                </a:lnTo>
                <a:lnTo>
                  <a:pt x="475487" y="569975"/>
                </a:lnTo>
                <a:lnTo>
                  <a:pt x="376427" y="690371"/>
                </a:lnTo>
                <a:lnTo>
                  <a:pt x="278891" y="569975"/>
                </a:lnTo>
                <a:lnTo>
                  <a:pt x="111251" y="589787"/>
                </a:lnTo>
                <a:lnTo>
                  <a:pt x="134111" y="440435"/>
                </a:lnTo>
                <a:lnTo>
                  <a:pt x="0" y="3459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84465" y="4080762"/>
            <a:ext cx="440690" cy="4502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2384" marR="5080" indent="-20320">
              <a:lnSpc>
                <a:spcPts val="1660"/>
              </a:lnSpc>
              <a:spcBef>
                <a:spcPts val="175"/>
              </a:spcBef>
            </a:pPr>
            <a:r>
              <a:rPr sz="1400" b="1" spc="-10" dirty="0">
                <a:latin typeface="Arial"/>
                <a:cs typeface="Arial"/>
              </a:rPr>
              <a:t>Lo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k  Wait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64</a:t>
            </a:fld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783" y="1392427"/>
            <a:ext cx="3404235" cy="2270760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35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CCCCCC"/>
                </a:solidFill>
                <a:latin typeface="Arial"/>
                <a:cs typeface="Arial"/>
              </a:rPr>
              <a:t>Transactions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35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CCCCCC"/>
                </a:solidFill>
                <a:latin typeface="Arial"/>
                <a:cs typeface="Arial"/>
              </a:rPr>
              <a:t>Concurrency </a:t>
            </a:r>
            <a:r>
              <a:rPr sz="2400" dirty="0">
                <a:solidFill>
                  <a:srgbClr val="CCCCCC"/>
                </a:solidFill>
                <a:latin typeface="Arial"/>
                <a:cs typeface="Arial"/>
              </a:rPr>
              <a:t>&amp;</a:t>
            </a:r>
            <a:r>
              <a:rPr sz="2400" spc="-6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CCCCC"/>
                </a:solidFill>
                <a:latin typeface="Arial"/>
                <a:cs typeface="Arial"/>
              </a:rPr>
              <a:t>Locking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50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CCCCCC"/>
                </a:solidFill>
                <a:latin typeface="Arial"/>
                <a:cs typeface="Arial"/>
              </a:rPr>
              <a:t>Lock Wait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3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Deadlocks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1471" y="688339"/>
            <a:ext cx="11690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5" dirty="0"/>
              <a:t>genda</a:t>
            </a:r>
          </a:p>
        </p:txBody>
      </p:sp>
      <p:sp>
        <p:nvSpPr>
          <p:cNvPr id="4" name="object 4"/>
          <p:cNvSpPr/>
          <p:nvPr/>
        </p:nvSpPr>
        <p:spPr>
          <a:xfrm>
            <a:off x="1456944" y="3372611"/>
            <a:ext cx="15240" cy="58419"/>
          </a:xfrm>
          <a:custGeom>
            <a:avLst/>
            <a:gdLst/>
            <a:ahLst/>
            <a:cxnLst/>
            <a:rect l="l" t="t" r="r" b="b"/>
            <a:pathLst>
              <a:path w="15240" h="58420">
                <a:moveTo>
                  <a:pt x="15240" y="28956"/>
                </a:moveTo>
                <a:lnTo>
                  <a:pt x="0" y="0"/>
                </a:lnTo>
                <a:lnTo>
                  <a:pt x="0" y="57912"/>
                </a:lnTo>
                <a:lnTo>
                  <a:pt x="15240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1704" y="3345179"/>
            <a:ext cx="15240" cy="114300"/>
          </a:xfrm>
          <a:custGeom>
            <a:avLst/>
            <a:gdLst/>
            <a:ahLst/>
            <a:cxnLst/>
            <a:rect l="l" t="t" r="r" b="b"/>
            <a:pathLst>
              <a:path w="15240" h="114300">
                <a:moveTo>
                  <a:pt x="15240" y="85344"/>
                </a:moveTo>
                <a:lnTo>
                  <a:pt x="15240" y="27432"/>
                </a:lnTo>
                <a:lnTo>
                  <a:pt x="0" y="0"/>
                </a:lnTo>
                <a:lnTo>
                  <a:pt x="0" y="114300"/>
                </a:lnTo>
                <a:lnTo>
                  <a:pt x="15240" y="85344"/>
                </a:lnTo>
                <a:close/>
              </a:path>
            </a:pathLst>
          </a:custGeom>
          <a:solidFill>
            <a:srgbClr val="FF0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34084" y="3316223"/>
            <a:ext cx="0" cy="17272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0"/>
                </a:moveTo>
                <a:lnTo>
                  <a:pt x="0" y="172212"/>
                </a:lnTo>
              </a:path>
            </a:pathLst>
          </a:custGeom>
          <a:ln w="15240">
            <a:solidFill>
              <a:srgbClr val="FF0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8844" y="3287267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0"/>
                </a:moveTo>
                <a:lnTo>
                  <a:pt x="0" y="231648"/>
                </a:lnTo>
              </a:path>
            </a:pathLst>
          </a:custGeom>
          <a:ln w="15240">
            <a:solidFill>
              <a:srgbClr val="FF1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3604" y="3259836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15240">
            <a:solidFill>
              <a:srgbClr val="FF1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88363" y="3230880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15240">
            <a:solidFill>
              <a:srgbClr val="FF1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3124" y="3201924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860"/>
                </a:lnTo>
              </a:path>
            </a:pathLst>
          </a:custGeom>
          <a:ln w="15240">
            <a:solidFill>
              <a:srgbClr val="FF2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7884" y="3172968"/>
            <a:ext cx="0" cy="462280"/>
          </a:xfrm>
          <a:custGeom>
            <a:avLst/>
            <a:gdLst/>
            <a:ahLst/>
            <a:cxnLst/>
            <a:rect l="l" t="t" r="r" b="b"/>
            <a:pathLst>
              <a:path h="462279">
                <a:moveTo>
                  <a:pt x="0" y="0"/>
                </a:moveTo>
                <a:lnTo>
                  <a:pt x="0" y="461772"/>
                </a:lnTo>
              </a:path>
            </a:pathLst>
          </a:custGeom>
          <a:ln w="1524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42644" y="3145536"/>
            <a:ext cx="0" cy="518159"/>
          </a:xfrm>
          <a:custGeom>
            <a:avLst/>
            <a:gdLst/>
            <a:ahLst/>
            <a:cxnLst/>
            <a:rect l="l" t="t" r="r" b="b"/>
            <a:pathLst>
              <a:path h="518160">
                <a:moveTo>
                  <a:pt x="0" y="0"/>
                </a:moveTo>
                <a:lnTo>
                  <a:pt x="0" y="518160"/>
                </a:lnTo>
              </a:path>
            </a:pathLst>
          </a:custGeom>
          <a:ln w="15240">
            <a:solidFill>
              <a:srgbClr val="FF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7404" y="3116580"/>
            <a:ext cx="0" cy="57658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0"/>
                </a:moveTo>
                <a:lnTo>
                  <a:pt x="0" y="576072"/>
                </a:lnTo>
              </a:path>
            </a:pathLst>
          </a:custGeom>
          <a:ln w="15240">
            <a:solidFill>
              <a:srgbClr val="FF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2163" y="3087624"/>
            <a:ext cx="0" cy="634365"/>
          </a:xfrm>
          <a:custGeom>
            <a:avLst/>
            <a:gdLst/>
            <a:ahLst/>
            <a:cxnLst/>
            <a:rect l="l" t="t" r="r" b="b"/>
            <a:pathLst>
              <a:path h="634364">
                <a:moveTo>
                  <a:pt x="0" y="0"/>
                </a:moveTo>
                <a:lnTo>
                  <a:pt x="0" y="633984"/>
                </a:lnTo>
              </a:path>
            </a:pathLst>
          </a:custGeom>
          <a:ln w="15240">
            <a:solidFill>
              <a:srgbClr val="FF3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87780" y="3073908"/>
            <a:ext cx="17145" cy="662940"/>
          </a:xfrm>
          <a:custGeom>
            <a:avLst/>
            <a:gdLst/>
            <a:ahLst/>
            <a:cxnLst/>
            <a:rect l="l" t="t" r="r" b="b"/>
            <a:pathLst>
              <a:path w="17144" h="662939">
                <a:moveTo>
                  <a:pt x="9144" y="504444"/>
                </a:moveTo>
                <a:lnTo>
                  <a:pt x="9144" y="152400"/>
                </a:lnTo>
                <a:lnTo>
                  <a:pt x="0" y="152400"/>
                </a:lnTo>
                <a:lnTo>
                  <a:pt x="0" y="504444"/>
                </a:lnTo>
                <a:lnTo>
                  <a:pt x="9144" y="504444"/>
                </a:lnTo>
                <a:close/>
              </a:path>
              <a:path w="17144" h="662939">
                <a:moveTo>
                  <a:pt x="16764" y="647700"/>
                </a:moveTo>
                <a:lnTo>
                  <a:pt x="16764" y="13716"/>
                </a:lnTo>
                <a:lnTo>
                  <a:pt x="9144" y="0"/>
                </a:lnTo>
                <a:lnTo>
                  <a:pt x="9144" y="662940"/>
                </a:lnTo>
                <a:lnTo>
                  <a:pt x="16764" y="647700"/>
                </a:lnTo>
                <a:close/>
              </a:path>
            </a:pathLst>
          </a:custGeom>
          <a:solidFill>
            <a:srgbClr val="FF3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72540" y="3226308"/>
            <a:ext cx="15240" cy="352425"/>
          </a:xfrm>
          <a:custGeom>
            <a:avLst/>
            <a:gdLst/>
            <a:ahLst/>
            <a:cxnLst/>
            <a:rect l="l" t="t" r="r" b="b"/>
            <a:pathLst>
              <a:path w="15240" h="352425">
                <a:moveTo>
                  <a:pt x="0" y="352044"/>
                </a:moveTo>
                <a:lnTo>
                  <a:pt x="15240" y="352044"/>
                </a:lnTo>
                <a:lnTo>
                  <a:pt x="15240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4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57300" y="3226308"/>
            <a:ext cx="15240" cy="352425"/>
          </a:xfrm>
          <a:custGeom>
            <a:avLst/>
            <a:gdLst/>
            <a:ahLst/>
            <a:cxnLst/>
            <a:rect l="l" t="t" r="r" b="b"/>
            <a:pathLst>
              <a:path w="15240" h="352425">
                <a:moveTo>
                  <a:pt x="0" y="352044"/>
                </a:moveTo>
                <a:lnTo>
                  <a:pt x="15240" y="352044"/>
                </a:lnTo>
                <a:lnTo>
                  <a:pt x="15240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4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42060" y="3226308"/>
            <a:ext cx="15240" cy="352425"/>
          </a:xfrm>
          <a:custGeom>
            <a:avLst/>
            <a:gdLst/>
            <a:ahLst/>
            <a:cxnLst/>
            <a:rect l="l" t="t" r="r" b="b"/>
            <a:pathLst>
              <a:path w="15240" h="352425">
                <a:moveTo>
                  <a:pt x="0" y="352044"/>
                </a:moveTo>
                <a:lnTo>
                  <a:pt x="15240" y="352044"/>
                </a:lnTo>
                <a:lnTo>
                  <a:pt x="15240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4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26820" y="3226308"/>
            <a:ext cx="15240" cy="352425"/>
          </a:xfrm>
          <a:custGeom>
            <a:avLst/>
            <a:gdLst/>
            <a:ahLst/>
            <a:cxnLst/>
            <a:rect l="l" t="t" r="r" b="b"/>
            <a:pathLst>
              <a:path w="15240" h="352425">
                <a:moveTo>
                  <a:pt x="0" y="352044"/>
                </a:moveTo>
                <a:lnTo>
                  <a:pt x="15240" y="352044"/>
                </a:lnTo>
                <a:lnTo>
                  <a:pt x="15240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11580" y="3226308"/>
            <a:ext cx="15240" cy="352425"/>
          </a:xfrm>
          <a:custGeom>
            <a:avLst/>
            <a:gdLst/>
            <a:ahLst/>
            <a:cxnLst/>
            <a:rect l="l" t="t" r="r" b="b"/>
            <a:pathLst>
              <a:path w="15240" h="352425">
                <a:moveTo>
                  <a:pt x="0" y="352044"/>
                </a:moveTo>
                <a:lnTo>
                  <a:pt x="15240" y="352044"/>
                </a:lnTo>
                <a:lnTo>
                  <a:pt x="15240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5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6340" y="3226308"/>
            <a:ext cx="15240" cy="352425"/>
          </a:xfrm>
          <a:custGeom>
            <a:avLst/>
            <a:gdLst/>
            <a:ahLst/>
            <a:cxnLst/>
            <a:rect l="l" t="t" r="r" b="b"/>
            <a:pathLst>
              <a:path w="15240" h="352425">
                <a:moveTo>
                  <a:pt x="0" y="352044"/>
                </a:moveTo>
                <a:lnTo>
                  <a:pt x="15240" y="352044"/>
                </a:lnTo>
                <a:lnTo>
                  <a:pt x="15240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81100" y="3226308"/>
            <a:ext cx="15240" cy="352425"/>
          </a:xfrm>
          <a:custGeom>
            <a:avLst/>
            <a:gdLst/>
            <a:ahLst/>
            <a:cxnLst/>
            <a:rect l="l" t="t" r="r" b="b"/>
            <a:pathLst>
              <a:path w="15240" h="352425">
                <a:moveTo>
                  <a:pt x="0" y="352044"/>
                </a:moveTo>
                <a:lnTo>
                  <a:pt x="15240" y="352044"/>
                </a:lnTo>
                <a:lnTo>
                  <a:pt x="15240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65860" y="3226308"/>
            <a:ext cx="15240" cy="352425"/>
          </a:xfrm>
          <a:custGeom>
            <a:avLst/>
            <a:gdLst/>
            <a:ahLst/>
            <a:cxnLst/>
            <a:rect l="l" t="t" r="r" b="b"/>
            <a:pathLst>
              <a:path w="15240" h="352425">
                <a:moveTo>
                  <a:pt x="0" y="352044"/>
                </a:moveTo>
                <a:lnTo>
                  <a:pt x="15240" y="352044"/>
                </a:lnTo>
                <a:lnTo>
                  <a:pt x="15240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50620" y="3226308"/>
            <a:ext cx="15240" cy="352425"/>
          </a:xfrm>
          <a:custGeom>
            <a:avLst/>
            <a:gdLst/>
            <a:ahLst/>
            <a:cxnLst/>
            <a:rect l="l" t="t" r="r" b="b"/>
            <a:pathLst>
              <a:path w="15240" h="352425">
                <a:moveTo>
                  <a:pt x="0" y="352044"/>
                </a:moveTo>
                <a:lnTo>
                  <a:pt x="15240" y="352044"/>
                </a:lnTo>
                <a:lnTo>
                  <a:pt x="15240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35380" y="3226308"/>
            <a:ext cx="15240" cy="352425"/>
          </a:xfrm>
          <a:custGeom>
            <a:avLst/>
            <a:gdLst/>
            <a:ahLst/>
            <a:cxnLst/>
            <a:rect l="l" t="t" r="r" b="b"/>
            <a:pathLst>
              <a:path w="15240" h="352425">
                <a:moveTo>
                  <a:pt x="0" y="352044"/>
                </a:moveTo>
                <a:lnTo>
                  <a:pt x="15240" y="352044"/>
                </a:lnTo>
                <a:lnTo>
                  <a:pt x="15240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18616" y="3226308"/>
            <a:ext cx="17145" cy="352425"/>
          </a:xfrm>
          <a:custGeom>
            <a:avLst/>
            <a:gdLst/>
            <a:ahLst/>
            <a:cxnLst/>
            <a:rect l="l" t="t" r="r" b="b"/>
            <a:pathLst>
              <a:path w="17144" h="352425">
                <a:moveTo>
                  <a:pt x="0" y="352044"/>
                </a:moveTo>
                <a:lnTo>
                  <a:pt x="16764" y="352044"/>
                </a:lnTo>
                <a:lnTo>
                  <a:pt x="1676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03376" y="3226308"/>
            <a:ext cx="15240" cy="352425"/>
          </a:xfrm>
          <a:custGeom>
            <a:avLst/>
            <a:gdLst/>
            <a:ahLst/>
            <a:cxnLst/>
            <a:rect l="l" t="t" r="r" b="b"/>
            <a:pathLst>
              <a:path w="15240" h="352425">
                <a:moveTo>
                  <a:pt x="0" y="352044"/>
                </a:moveTo>
                <a:lnTo>
                  <a:pt x="15240" y="352044"/>
                </a:lnTo>
                <a:lnTo>
                  <a:pt x="15240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88136" y="3226308"/>
            <a:ext cx="15240" cy="352425"/>
          </a:xfrm>
          <a:custGeom>
            <a:avLst/>
            <a:gdLst/>
            <a:ahLst/>
            <a:cxnLst/>
            <a:rect l="l" t="t" r="r" b="b"/>
            <a:pathLst>
              <a:path w="15240" h="352425">
                <a:moveTo>
                  <a:pt x="0" y="352044"/>
                </a:moveTo>
                <a:lnTo>
                  <a:pt x="15240" y="352044"/>
                </a:lnTo>
                <a:lnTo>
                  <a:pt x="15240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72896" y="3226308"/>
            <a:ext cx="15240" cy="352425"/>
          </a:xfrm>
          <a:custGeom>
            <a:avLst/>
            <a:gdLst/>
            <a:ahLst/>
            <a:cxnLst/>
            <a:rect l="l" t="t" r="r" b="b"/>
            <a:pathLst>
              <a:path w="15240" h="352425">
                <a:moveTo>
                  <a:pt x="0" y="352044"/>
                </a:moveTo>
                <a:lnTo>
                  <a:pt x="15240" y="352044"/>
                </a:lnTo>
                <a:lnTo>
                  <a:pt x="15240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57656" y="3226308"/>
            <a:ext cx="15240" cy="352425"/>
          </a:xfrm>
          <a:custGeom>
            <a:avLst/>
            <a:gdLst/>
            <a:ahLst/>
            <a:cxnLst/>
            <a:rect l="l" t="t" r="r" b="b"/>
            <a:pathLst>
              <a:path w="15240" h="352425">
                <a:moveTo>
                  <a:pt x="0" y="352044"/>
                </a:moveTo>
                <a:lnTo>
                  <a:pt x="15240" y="352044"/>
                </a:lnTo>
                <a:lnTo>
                  <a:pt x="15240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42416" y="3226308"/>
            <a:ext cx="15240" cy="352425"/>
          </a:xfrm>
          <a:custGeom>
            <a:avLst/>
            <a:gdLst/>
            <a:ahLst/>
            <a:cxnLst/>
            <a:rect l="l" t="t" r="r" b="b"/>
            <a:pathLst>
              <a:path w="15240" h="352425">
                <a:moveTo>
                  <a:pt x="0" y="352044"/>
                </a:moveTo>
                <a:lnTo>
                  <a:pt x="15240" y="352044"/>
                </a:lnTo>
                <a:lnTo>
                  <a:pt x="15240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27176" y="3226308"/>
            <a:ext cx="15240" cy="352425"/>
          </a:xfrm>
          <a:custGeom>
            <a:avLst/>
            <a:gdLst/>
            <a:ahLst/>
            <a:cxnLst/>
            <a:rect l="l" t="t" r="r" b="b"/>
            <a:pathLst>
              <a:path w="15240" h="352425">
                <a:moveTo>
                  <a:pt x="0" y="352044"/>
                </a:moveTo>
                <a:lnTo>
                  <a:pt x="15240" y="352044"/>
                </a:lnTo>
                <a:lnTo>
                  <a:pt x="15240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9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11936" y="3226308"/>
            <a:ext cx="15240" cy="352425"/>
          </a:xfrm>
          <a:custGeom>
            <a:avLst/>
            <a:gdLst/>
            <a:ahLst/>
            <a:cxnLst/>
            <a:rect l="l" t="t" r="r" b="b"/>
            <a:pathLst>
              <a:path w="15240" h="352425">
                <a:moveTo>
                  <a:pt x="0" y="352044"/>
                </a:moveTo>
                <a:lnTo>
                  <a:pt x="15240" y="352044"/>
                </a:lnTo>
                <a:lnTo>
                  <a:pt x="15240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A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96696" y="3226308"/>
            <a:ext cx="15240" cy="352425"/>
          </a:xfrm>
          <a:custGeom>
            <a:avLst/>
            <a:gdLst/>
            <a:ahLst/>
            <a:cxnLst/>
            <a:rect l="l" t="t" r="r" b="b"/>
            <a:pathLst>
              <a:path w="15240" h="352425">
                <a:moveTo>
                  <a:pt x="0" y="352044"/>
                </a:moveTo>
                <a:lnTo>
                  <a:pt x="15240" y="352044"/>
                </a:lnTo>
                <a:lnTo>
                  <a:pt x="15240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81455" y="3226308"/>
            <a:ext cx="15240" cy="352425"/>
          </a:xfrm>
          <a:custGeom>
            <a:avLst/>
            <a:gdLst/>
            <a:ahLst/>
            <a:cxnLst/>
            <a:rect l="l" t="t" r="r" b="b"/>
            <a:pathLst>
              <a:path w="15240" h="352425">
                <a:moveTo>
                  <a:pt x="0" y="352044"/>
                </a:moveTo>
                <a:lnTo>
                  <a:pt x="15240" y="352044"/>
                </a:lnTo>
                <a:lnTo>
                  <a:pt x="15240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A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66216" y="3226308"/>
            <a:ext cx="15240" cy="352425"/>
          </a:xfrm>
          <a:custGeom>
            <a:avLst/>
            <a:gdLst/>
            <a:ahLst/>
            <a:cxnLst/>
            <a:rect l="l" t="t" r="r" b="b"/>
            <a:pathLst>
              <a:path w="15240" h="352425">
                <a:moveTo>
                  <a:pt x="0" y="352044"/>
                </a:moveTo>
                <a:lnTo>
                  <a:pt x="15240" y="352044"/>
                </a:lnTo>
                <a:lnTo>
                  <a:pt x="15240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49452" y="3226308"/>
            <a:ext cx="17145" cy="352425"/>
          </a:xfrm>
          <a:custGeom>
            <a:avLst/>
            <a:gdLst/>
            <a:ahLst/>
            <a:cxnLst/>
            <a:rect l="l" t="t" r="r" b="b"/>
            <a:pathLst>
              <a:path w="17144" h="352425">
                <a:moveTo>
                  <a:pt x="0" y="352044"/>
                </a:moveTo>
                <a:lnTo>
                  <a:pt x="16764" y="352044"/>
                </a:lnTo>
                <a:lnTo>
                  <a:pt x="1676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34212" y="3226308"/>
            <a:ext cx="15240" cy="352425"/>
          </a:xfrm>
          <a:custGeom>
            <a:avLst/>
            <a:gdLst/>
            <a:ahLst/>
            <a:cxnLst/>
            <a:rect l="l" t="t" r="r" b="b"/>
            <a:pathLst>
              <a:path w="15240" h="352425">
                <a:moveTo>
                  <a:pt x="0" y="352044"/>
                </a:moveTo>
                <a:lnTo>
                  <a:pt x="15240" y="352044"/>
                </a:lnTo>
                <a:lnTo>
                  <a:pt x="15240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9640" y="3226308"/>
            <a:ext cx="0" cy="352425"/>
          </a:xfrm>
          <a:custGeom>
            <a:avLst/>
            <a:gdLst/>
            <a:ahLst/>
            <a:cxnLst/>
            <a:rect l="l" t="t" r="r" b="b"/>
            <a:pathLst>
              <a:path h="352425">
                <a:moveTo>
                  <a:pt x="0" y="0"/>
                </a:moveTo>
                <a:lnTo>
                  <a:pt x="0" y="352044"/>
                </a:lnTo>
              </a:path>
            </a:pathLst>
          </a:custGeom>
          <a:ln w="9144">
            <a:solidFill>
              <a:srgbClr val="FFC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0777" y="3226308"/>
            <a:ext cx="0" cy="352425"/>
          </a:xfrm>
          <a:custGeom>
            <a:avLst/>
            <a:gdLst/>
            <a:ahLst/>
            <a:cxnLst/>
            <a:rect l="l" t="t" r="r" b="b"/>
            <a:pathLst>
              <a:path h="352425">
                <a:moveTo>
                  <a:pt x="0" y="0"/>
                </a:moveTo>
                <a:lnTo>
                  <a:pt x="0" y="352044"/>
                </a:lnTo>
              </a:path>
            </a:pathLst>
          </a:custGeom>
          <a:ln w="4572">
            <a:solidFill>
              <a:srgbClr val="FFD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80872" y="3226308"/>
            <a:ext cx="0" cy="352425"/>
          </a:xfrm>
          <a:custGeom>
            <a:avLst/>
            <a:gdLst/>
            <a:ahLst/>
            <a:cxnLst/>
            <a:rect l="l" t="t" r="r" b="b"/>
            <a:pathLst>
              <a:path h="352425">
                <a:moveTo>
                  <a:pt x="0" y="0"/>
                </a:moveTo>
                <a:lnTo>
                  <a:pt x="0" y="352044"/>
                </a:lnTo>
              </a:path>
            </a:pathLst>
          </a:custGeom>
          <a:ln w="15240">
            <a:solidFill>
              <a:srgbClr val="FFD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7918" y="3226308"/>
            <a:ext cx="0" cy="352425"/>
          </a:xfrm>
          <a:custGeom>
            <a:avLst/>
            <a:gdLst/>
            <a:ahLst/>
            <a:cxnLst/>
            <a:rect l="l" t="t" r="r" b="b"/>
            <a:pathLst>
              <a:path h="352425">
                <a:moveTo>
                  <a:pt x="0" y="0"/>
                </a:moveTo>
                <a:lnTo>
                  <a:pt x="0" y="352044"/>
                </a:lnTo>
              </a:path>
            </a:pathLst>
          </a:custGeom>
          <a:ln w="10668">
            <a:solidFill>
              <a:srgbClr val="FFD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9055" y="3226308"/>
            <a:ext cx="0" cy="352425"/>
          </a:xfrm>
          <a:custGeom>
            <a:avLst/>
            <a:gdLst/>
            <a:ahLst/>
            <a:cxnLst/>
            <a:rect l="l" t="t" r="r" b="b"/>
            <a:pathLst>
              <a:path h="352425">
                <a:moveTo>
                  <a:pt x="0" y="0"/>
                </a:moveTo>
                <a:lnTo>
                  <a:pt x="0" y="352044"/>
                </a:lnTo>
              </a:path>
            </a:pathLst>
          </a:custGeom>
          <a:ln w="3175">
            <a:solidFill>
              <a:srgbClr val="FFE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2292" y="3226308"/>
            <a:ext cx="15240" cy="352425"/>
          </a:xfrm>
          <a:custGeom>
            <a:avLst/>
            <a:gdLst/>
            <a:ahLst/>
            <a:cxnLst/>
            <a:rect l="l" t="t" r="r" b="b"/>
            <a:pathLst>
              <a:path w="15240" h="352425">
                <a:moveTo>
                  <a:pt x="0" y="352044"/>
                </a:moveTo>
                <a:lnTo>
                  <a:pt x="15240" y="352044"/>
                </a:lnTo>
                <a:lnTo>
                  <a:pt x="15240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E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0100" y="3226308"/>
            <a:ext cx="12700" cy="352425"/>
          </a:xfrm>
          <a:custGeom>
            <a:avLst/>
            <a:gdLst/>
            <a:ahLst/>
            <a:cxnLst/>
            <a:rect l="l" t="t" r="r" b="b"/>
            <a:pathLst>
              <a:path w="12700" h="352425">
                <a:moveTo>
                  <a:pt x="0" y="352044"/>
                </a:moveTo>
                <a:lnTo>
                  <a:pt x="12192" y="352044"/>
                </a:lnTo>
                <a:lnTo>
                  <a:pt x="12192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F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25067" y="3073907"/>
            <a:ext cx="547370" cy="662940"/>
          </a:xfrm>
          <a:custGeom>
            <a:avLst/>
            <a:gdLst/>
            <a:ahLst/>
            <a:cxnLst/>
            <a:rect l="l" t="t" r="r" b="b"/>
            <a:pathLst>
              <a:path w="547369" h="662939">
                <a:moveTo>
                  <a:pt x="371855" y="0"/>
                </a:moveTo>
                <a:lnTo>
                  <a:pt x="547115" y="327659"/>
                </a:lnTo>
                <a:lnTo>
                  <a:pt x="371855" y="662939"/>
                </a:lnTo>
                <a:lnTo>
                  <a:pt x="371855" y="504443"/>
                </a:lnTo>
                <a:lnTo>
                  <a:pt x="0" y="504443"/>
                </a:lnTo>
                <a:lnTo>
                  <a:pt x="0" y="152399"/>
                </a:lnTo>
                <a:lnTo>
                  <a:pt x="371855" y="152399"/>
                </a:lnTo>
                <a:lnTo>
                  <a:pt x="3718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0100" y="3226307"/>
            <a:ext cx="30480" cy="352425"/>
          </a:xfrm>
          <a:custGeom>
            <a:avLst/>
            <a:gdLst/>
            <a:ahLst/>
            <a:cxnLst/>
            <a:rect l="l" t="t" r="r" b="b"/>
            <a:pathLst>
              <a:path w="30480" h="352425">
                <a:moveTo>
                  <a:pt x="0" y="0"/>
                </a:moveTo>
                <a:lnTo>
                  <a:pt x="0" y="352043"/>
                </a:lnTo>
                <a:lnTo>
                  <a:pt x="30479" y="352043"/>
                </a:lnTo>
                <a:lnTo>
                  <a:pt x="3047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62583" y="3226307"/>
            <a:ext cx="30480" cy="352425"/>
          </a:xfrm>
          <a:custGeom>
            <a:avLst/>
            <a:gdLst/>
            <a:ahLst/>
            <a:cxnLst/>
            <a:rect l="l" t="t" r="r" b="b"/>
            <a:pathLst>
              <a:path w="30480" h="352425">
                <a:moveTo>
                  <a:pt x="0" y="0"/>
                </a:moveTo>
                <a:lnTo>
                  <a:pt x="0" y="352043"/>
                </a:lnTo>
                <a:lnTo>
                  <a:pt x="30479" y="352043"/>
                </a:lnTo>
                <a:lnTo>
                  <a:pt x="3047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65</a:t>
            </a:fld>
            <a:endParaRPr spc="-5" dirty="0"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Deadlocks</a:t>
            </a:r>
          </a:p>
        </p:txBody>
      </p:sp>
      <p:sp>
        <p:nvSpPr>
          <p:cNvPr id="3" name="object 3"/>
          <p:cNvSpPr/>
          <p:nvPr/>
        </p:nvSpPr>
        <p:spPr>
          <a:xfrm>
            <a:off x="4218430" y="4326179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32403" y="3217163"/>
          <a:ext cx="2682240" cy="3154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810"/>
                <a:gridCol w="891540"/>
                <a:gridCol w="892810"/>
              </a:tblGrid>
              <a:tr h="39433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Susan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Raul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9F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Jin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60019" y="3528059"/>
            <a:ext cx="2094230" cy="2833370"/>
          </a:xfrm>
          <a:custGeom>
            <a:avLst/>
            <a:gdLst/>
            <a:ahLst/>
            <a:cxnLst/>
            <a:rect l="l" t="t" r="r" b="b"/>
            <a:pathLst>
              <a:path w="2094230" h="2833370">
                <a:moveTo>
                  <a:pt x="0" y="0"/>
                </a:moveTo>
                <a:lnTo>
                  <a:pt x="0" y="2833115"/>
                </a:lnTo>
                <a:lnTo>
                  <a:pt x="2093975" y="2833115"/>
                </a:lnTo>
                <a:lnTo>
                  <a:pt x="2093975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97040" y="3550920"/>
            <a:ext cx="2120265" cy="2769235"/>
          </a:xfrm>
          <a:custGeom>
            <a:avLst/>
            <a:gdLst/>
            <a:ahLst/>
            <a:cxnLst/>
            <a:rect l="l" t="t" r="r" b="b"/>
            <a:pathLst>
              <a:path w="2120265" h="2769235">
                <a:moveTo>
                  <a:pt x="0" y="0"/>
                </a:moveTo>
                <a:lnTo>
                  <a:pt x="0" y="2769107"/>
                </a:lnTo>
                <a:lnTo>
                  <a:pt x="2119883" y="2769107"/>
                </a:lnTo>
                <a:lnTo>
                  <a:pt x="2119883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3070" y="1053184"/>
            <a:ext cx="7957184" cy="248729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310"/>
              </a:spcBef>
              <a:buSzPct val="55000"/>
              <a:buFont typeface="Times New Roman"/>
              <a:buChar char="■"/>
              <a:tabLst>
                <a:tab pos="188595" algn="l"/>
              </a:tabLst>
            </a:pPr>
            <a:r>
              <a:rPr sz="2000" dirty="0">
                <a:latin typeface="Arial"/>
                <a:cs typeface="Arial"/>
              </a:rPr>
              <a:t>Occurs when two or more </a:t>
            </a:r>
            <a:r>
              <a:rPr sz="2000" spc="-5" dirty="0">
                <a:latin typeface="Arial"/>
                <a:cs typeface="Arial"/>
              </a:rPr>
              <a:t>applications </a:t>
            </a:r>
            <a:r>
              <a:rPr sz="2000" dirty="0">
                <a:latin typeface="Arial"/>
                <a:cs typeface="Arial"/>
              </a:rPr>
              <a:t>wait </a:t>
            </a:r>
            <a:r>
              <a:rPr sz="2000" spc="-5" dirty="0">
                <a:latin typeface="Arial"/>
                <a:cs typeface="Arial"/>
              </a:rPr>
              <a:t>indefinitely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resource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10"/>
              </a:spcBef>
              <a:buSzPct val="55000"/>
              <a:buFont typeface="Times New Roman"/>
              <a:buChar char="■"/>
              <a:tabLst>
                <a:tab pos="188595" algn="l"/>
              </a:tabLst>
            </a:pPr>
            <a:r>
              <a:rPr sz="200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application is </a:t>
            </a:r>
            <a:r>
              <a:rPr sz="2000" dirty="0">
                <a:latin typeface="Arial"/>
                <a:cs typeface="Arial"/>
              </a:rPr>
              <a:t>holding </a:t>
            </a:r>
            <a:r>
              <a:rPr sz="2000" spc="5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resource </a:t>
            </a:r>
            <a:r>
              <a:rPr sz="2000" spc="-5" dirty="0">
                <a:latin typeface="Arial"/>
                <a:cs typeface="Arial"/>
              </a:rPr>
              <a:t>that the other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needs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15"/>
              </a:spcBef>
              <a:buSzPct val="55000"/>
              <a:buFont typeface="Times New Roman"/>
              <a:buChar char="■"/>
              <a:tabLst>
                <a:tab pos="187960" algn="l"/>
              </a:tabLst>
            </a:pPr>
            <a:r>
              <a:rPr sz="2000" spc="-5" dirty="0">
                <a:latin typeface="Arial"/>
                <a:cs typeface="Arial"/>
              </a:rPr>
              <a:t>Waiting </a:t>
            </a:r>
            <a:r>
              <a:rPr sz="2000" dirty="0">
                <a:latin typeface="Arial"/>
                <a:cs typeface="Arial"/>
              </a:rPr>
              <a:t>is never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resolved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00"/>
              </a:spcBef>
              <a:buSzPct val="55000"/>
              <a:buFont typeface="Times New Roman"/>
              <a:buChar char="■"/>
              <a:tabLst>
                <a:tab pos="187960" algn="l"/>
              </a:tabLst>
            </a:pPr>
            <a:r>
              <a:rPr sz="2000" spc="-5" dirty="0">
                <a:latin typeface="Arial"/>
                <a:cs typeface="Arial"/>
              </a:rPr>
              <a:t>In the example, </a:t>
            </a:r>
            <a:r>
              <a:rPr sz="2000" dirty="0">
                <a:latin typeface="Arial"/>
                <a:cs typeface="Arial"/>
              </a:rPr>
              <a:t>assume </a:t>
            </a:r>
            <a:r>
              <a:rPr sz="2000" spc="-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are using </a:t>
            </a:r>
            <a:r>
              <a:rPr sz="2000" spc="-5" dirty="0">
                <a:latin typeface="Arial"/>
                <a:cs typeface="Arial"/>
              </a:rPr>
              <a:t>isolation </a:t>
            </a:r>
            <a:r>
              <a:rPr sz="2000" spc="5" dirty="0">
                <a:latin typeface="Arial"/>
                <a:cs typeface="Arial"/>
              </a:rPr>
              <a:t>CS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without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CC</a:t>
            </a:r>
            <a:endParaRPr sz="2000">
              <a:latin typeface="Arial"/>
              <a:cs typeface="Arial"/>
            </a:endParaRPr>
          </a:p>
          <a:p>
            <a:pPr marR="626745" algn="ctr">
              <a:lnSpc>
                <a:spcPts val="2220"/>
              </a:lnSpc>
              <a:spcBef>
                <a:spcPts val="14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213995">
              <a:lnSpc>
                <a:spcPts val="2580"/>
              </a:lnSpc>
              <a:tabLst>
                <a:tab pos="6694170" algn="l"/>
              </a:tabLst>
            </a:pPr>
            <a:r>
              <a:rPr sz="3300" b="1" spc="-7" baseline="1262" dirty="0">
                <a:latin typeface="Arial"/>
                <a:cs typeface="Arial"/>
              </a:rPr>
              <a:t>App </a:t>
            </a:r>
            <a:r>
              <a:rPr sz="3300" b="1" baseline="1262" dirty="0">
                <a:latin typeface="Arial"/>
                <a:cs typeface="Arial"/>
              </a:rPr>
              <a:t>A	</a:t>
            </a: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66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Deadlocks</a:t>
            </a:r>
          </a:p>
        </p:txBody>
      </p:sp>
      <p:sp>
        <p:nvSpPr>
          <p:cNvPr id="3" name="object 3"/>
          <p:cNvSpPr/>
          <p:nvPr/>
        </p:nvSpPr>
        <p:spPr>
          <a:xfrm>
            <a:off x="4218430" y="4326179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32403" y="3217163"/>
          <a:ext cx="2682240" cy="3154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810"/>
                <a:gridCol w="891540"/>
                <a:gridCol w="892810"/>
              </a:tblGrid>
              <a:tr h="39433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Susan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Raul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9F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Jin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808732" y="3729228"/>
            <a:ext cx="163195" cy="108585"/>
          </a:xfrm>
          <a:custGeom>
            <a:avLst/>
            <a:gdLst/>
            <a:ahLst/>
            <a:cxnLst/>
            <a:rect l="l" t="t" r="r" b="b"/>
            <a:pathLst>
              <a:path w="163194" h="108585">
                <a:moveTo>
                  <a:pt x="163068" y="53340"/>
                </a:moveTo>
                <a:lnTo>
                  <a:pt x="0" y="0"/>
                </a:lnTo>
                <a:lnTo>
                  <a:pt x="0" y="108204"/>
                </a:lnTo>
                <a:lnTo>
                  <a:pt x="163068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77872" y="3465066"/>
            <a:ext cx="9131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6110" algn="l"/>
              </a:tabLst>
            </a:pPr>
            <a:r>
              <a:rPr sz="1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900" spc="155" dirty="0">
                <a:latin typeface="Arial"/>
                <a:cs typeface="Arial"/>
              </a:rPr>
              <a:t> </a:t>
            </a:r>
            <a:r>
              <a:rPr sz="3300" b="1" baseline="-35353" dirty="0">
                <a:latin typeface="Arial"/>
                <a:cs typeface="Arial"/>
              </a:rPr>
              <a:t>X</a:t>
            </a:r>
            <a:endParaRPr sz="3300" baseline="-35353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19" y="3528059"/>
            <a:ext cx="2094230" cy="28333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2180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  <a:spcBef>
                <a:spcPts val="70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79705" marR="25400">
              <a:lnSpc>
                <a:spcPts val="2350"/>
              </a:lnSpc>
              <a:spcBef>
                <a:spcPts val="80"/>
              </a:spcBef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'John'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97040" y="3550920"/>
            <a:ext cx="2120265" cy="2769235"/>
          </a:xfrm>
          <a:custGeom>
            <a:avLst/>
            <a:gdLst/>
            <a:ahLst/>
            <a:cxnLst/>
            <a:rect l="l" t="t" r="r" b="b"/>
            <a:pathLst>
              <a:path w="2120265" h="2769235">
                <a:moveTo>
                  <a:pt x="0" y="0"/>
                </a:moveTo>
                <a:lnTo>
                  <a:pt x="0" y="2769107"/>
                </a:lnTo>
                <a:lnTo>
                  <a:pt x="2119883" y="2769107"/>
                </a:lnTo>
                <a:lnTo>
                  <a:pt x="2119883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2985" y="1053184"/>
            <a:ext cx="7957184" cy="248729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310"/>
              </a:spcBef>
              <a:buSzPct val="55000"/>
              <a:buFont typeface="Times New Roman"/>
              <a:buChar char="■"/>
              <a:tabLst>
                <a:tab pos="188595" algn="l"/>
              </a:tabLst>
            </a:pPr>
            <a:r>
              <a:rPr sz="2000" dirty="0">
                <a:latin typeface="Arial"/>
                <a:cs typeface="Arial"/>
              </a:rPr>
              <a:t>Occurs when two or more </a:t>
            </a:r>
            <a:r>
              <a:rPr sz="2000" spc="-5" dirty="0">
                <a:latin typeface="Arial"/>
                <a:cs typeface="Arial"/>
              </a:rPr>
              <a:t>applications </a:t>
            </a:r>
            <a:r>
              <a:rPr sz="2000" dirty="0">
                <a:latin typeface="Arial"/>
                <a:cs typeface="Arial"/>
              </a:rPr>
              <a:t>wait </a:t>
            </a:r>
            <a:r>
              <a:rPr sz="2000" spc="-5" dirty="0">
                <a:latin typeface="Arial"/>
                <a:cs typeface="Arial"/>
              </a:rPr>
              <a:t>indefinitely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resource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10"/>
              </a:spcBef>
              <a:buSzPct val="55000"/>
              <a:buFont typeface="Times New Roman"/>
              <a:buChar char="■"/>
              <a:tabLst>
                <a:tab pos="188595" algn="l"/>
              </a:tabLst>
            </a:pPr>
            <a:r>
              <a:rPr sz="200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application is </a:t>
            </a:r>
            <a:r>
              <a:rPr sz="2000" dirty="0">
                <a:latin typeface="Arial"/>
                <a:cs typeface="Arial"/>
              </a:rPr>
              <a:t>holding </a:t>
            </a:r>
            <a:r>
              <a:rPr sz="2000" spc="5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resource </a:t>
            </a:r>
            <a:r>
              <a:rPr sz="2000" spc="-5" dirty="0">
                <a:latin typeface="Arial"/>
                <a:cs typeface="Arial"/>
              </a:rPr>
              <a:t>that the other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needs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15"/>
              </a:spcBef>
              <a:buSzPct val="55000"/>
              <a:buFont typeface="Times New Roman"/>
              <a:buChar char="■"/>
              <a:tabLst>
                <a:tab pos="187960" algn="l"/>
              </a:tabLst>
            </a:pPr>
            <a:r>
              <a:rPr sz="2000" spc="-5" dirty="0">
                <a:latin typeface="Arial"/>
                <a:cs typeface="Arial"/>
              </a:rPr>
              <a:t>Waiting </a:t>
            </a:r>
            <a:r>
              <a:rPr sz="2000" dirty="0">
                <a:latin typeface="Arial"/>
                <a:cs typeface="Arial"/>
              </a:rPr>
              <a:t>is never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resolved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10"/>
              </a:spcBef>
              <a:buSzPct val="55000"/>
              <a:buFont typeface="Times New Roman"/>
              <a:buChar char="■"/>
              <a:tabLst>
                <a:tab pos="187960" algn="l"/>
              </a:tabLst>
            </a:pPr>
            <a:r>
              <a:rPr sz="2000" spc="-5" dirty="0">
                <a:latin typeface="Arial"/>
                <a:cs typeface="Arial"/>
              </a:rPr>
              <a:t>In the example, </a:t>
            </a:r>
            <a:r>
              <a:rPr sz="2000" dirty="0">
                <a:latin typeface="Arial"/>
                <a:cs typeface="Arial"/>
              </a:rPr>
              <a:t>assume </a:t>
            </a:r>
            <a:r>
              <a:rPr sz="2000" spc="-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are using </a:t>
            </a:r>
            <a:r>
              <a:rPr sz="2000" spc="-5" dirty="0">
                <a:latin typeface="Arial"/>
                <a:cs typeface="Arial"/>
              </a:rPr>
              <a:t>isolation </a:t>
            </a:r>
            <a:r>
              <a:rPr sz="2000" spc="5" dirty="0">
                <a:latin typeface="Arial"/>
                <a:cs typeface="Arial"/>
              </a:rPr>
              <a:t>CS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without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CC</a:t>
            </a:r>
            <a:endParaRPr sz="2000">
              <a:latin typeface="Arial"/>
              <a:cs typeface="Arial"/>
            </a:endParaRPr>
          </a:p>
          <a:p>
            <a:pPr marR="626745" algn="ctr">
              <a:lnSpc>
                <a:spcPts val="2220"/>
              </a:lnSpc>
              <a:spcBef>
                <a:spcPts val="13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213995">
              <a:lnSpc>
                <a:spcPts val="2580"/>
              </a:lnSpc>
              <a:tabLst>
                <a:tab pos="6694170" algn="l"/>
              </a:tabLst>
            </a:pPr>
            <a:r>
              <a:rPr sz="3300" b="1" spc="-7" baseline="1262" dirty="0">
                <a:latin typeface="Arial"/>
                <a:cs typeface="Arial"/>
              </a:rPr>
              <a:t>App </a:t>
            </a:r>
            <a:r>
              <a:rPr sz="3300" b="1" baseline="1262" dirty="0">
                <a:latin typeface="Arial"/>
                <a:cs typeface="Arial"/>
              </a:rPr>
              <a:t>A	</a:t>
            </a: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67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Deadlocks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0998" y="3663419"/>
            <a:ext cx="764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usa</a:t>
            </a:r>
            <a:r>
              <a:rPr sz="2000" b="1" spc="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18430" y="4326179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>
                <a:moveTo>
                  <a:pt x="0" y="0"/>
                </a:moveTo>
                <a:lnTo>
                  <a:pt x="708998" y="0"/>
                </a:lnTo>
              </a:path>
            </a:pathLst>
          </a:custGeom>
          <a:ln w="2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8732" y="3729228"/>
            <a:ext cx="163195" cy="108585"/>
          </a:xfrm>
          <a:custGeom>
            <a:avLst/>
            <a:gdLst/>
            <a:ahLst/>
            <a:cxnLst/>
            <a:rect l="l" t="t" r="r" b="b"/>
            <a:pathLst>
              <a:path w="163194" h="108585">
                <a:moveTo>
                  <a:pt x="163068" y="53340"/>
                </a:moveTo>
                <a:lnTo>
                  <a:pt x="0" y="0"/>
                </a:lnTo>
                <a:lnTo>
                  <a:pt x="0" y="108204"/>
                </a:lnTo>
                <a:lnTo>
                  <a:pt x="163068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77872" y="3465066"/>
            <a:ext cx="9131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6110" algn="l"/>
              </a:tabLst>
            </a:pPr>
            <a:r>
              <a:rPr sz="1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900" spc="155" dirty="0">
                <a:latin typeface="Arial"/>
                <a:cs typeface="Arial"/>
              </a:rPr>
              <a:t> </a:t>
            </a:r>
            <a:r>
              <a:rPr sz="3300" b="1" baseline="-35353" dirty="0">
                <a:latin typeface="Arial"/>
                <a:cs typeface="Arial"/>
              </a:rPr>
              <a:t>X</a:t>
            </a:r>
            <a:endParaRPr sz="3300" baseline="-35353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19" y="3528059"/>
            <a:ext cx="2094230" cy="28333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2180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  <a:spcBef>
                <a:spcPts val="70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79705" marR="25400">
              <a:lnSpc>
                <a:spcPts val="2350"/>
              </a:lnSpc>
              <a:spcBef>
                <a:spcPts val="80"/>
              </a:spcBef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'John'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97040" y="3550920"/>
            <a:ext cx="2120265" cy="2769235"/>
          </a:xfrm>
          <a:custGeom>
            <a:avLst/>
            <a:gdLst/>
            <a:ahLst/>
            <a:cxnLst/>
            <a:rect l="l" t="t" r="r" b="b"/>
            <a:pathLst>
              <a:path w="2120265" h="2769235">
                <a:moveTo>
                  <a:pt x="0" y="0"/>
                </a:moveTo>
                <a:lnTo>
                  <a:pt x="0" y="2769107"/>
                </a:lnTo>
                <a:lnTo>
                  <a:pt x="2119883" y="2769107"/>
                </a:lnTo>
                <a:lnTo>
                  <a:pt x="2119883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232403" y="3217163"/>
          <a:ext cx="2682240" cy="3154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810"/>
                <a:gridCol w="891540"/>
                <a:gridCol w="892810"/>
              </a:tblGrid>
              <a:tr h="39433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2630"/>
                        </a:lnSpc>
                        <a:spcBef>
                          <a:spcPts val="36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John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Raul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9F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Jin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68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13000" y="1053184"/>
            <a:ext cx="7957184" cy="248729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310"/>
              </a:spcBef>
              <a:buSzPct val="55000"/>
              <a:buFont typeface="Times New Roman"/>
              <a:buChar char="■"/>
              <a:tabLst>
                <a:tab pos="188595" algn="l"/>
              </a:tabLst>
            </a:pPr>
            <a:r>
              <a:rPr sz="2000" dirty="0">
                <a:latin typeface="Arial"/>
                <a:cs typeface="Arial"/>
              </a:rPr>
              <a:t>Occurs when two or more </a:t>
            </a:r>
            <a:r>
              <a:rPr sz="2000" spc="-5" dirty="0">
                <a:latin typeface="Arial"/>
                <a:cs typeface="Arial"/>
              </a:rPr>
              <a:t>applications </a:t>
            </a:r>
            <a:r>
              <a:rPr sz="2000" dirty="0">
                <a:latin typeface="Arial"/>
                <a:cs typeface="Arial"/>
              </a:rPr>
              <a:t>wait </a:t>
            </a:r>
            <a:r>
              <a:rPr sz="2000" spc="-5" dirty="0">
                <a:latin typeface="Arial"/>
                <a:cs typeface="Arial"/>
              </a:rPr>
              <a:t>indefinitely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resource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10"/>
              </a:spcBef>
              <a:buSzPct val="55000"/>
              <a:buFont typeface="Times New Roman"/>
              <a:buChar char="■"/>
              <a:tabLst>
                <a:tab pos="188595" algn="l"/>
              </a:tabLst>
            </a:pPr>
            <a:r>
              <a:rPr sz="200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application is </a:t>
            </a:r>
            <a:r>
              <a:rPr sz="2000" dirty="0">
                <a:latin typeface="Arial"/>
                <a:cs typeface="Arial"/>
              </a:rPr>
              <a:t>holding </a:t>
            </a:r>
            <a:r>
              <a:rPr sz="2000" spc="5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resource </a:t>
            </a:r>
            <a:r>
              <a:rPr sz="2000" spc="-5" dirty="0">
                <a:latin typeface="Arial"/>
                <a:cs typeface="Arial"/>
              </a:rPr>
              <a:t>that the other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needs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15"/>
              </a:spcBef>
              <a:buSzPct val="55000"/>
              <a:buFont typeface="Times New Roman"/>
              <a:buChar char="■"/>
              <a:tabLst>
                <a:tab pos="187960" algn="l"/>
              </a:tabLst>
            </a:pPr>
            <a:r>
              <a:rPr sz="2000" spc="-5" dirty="0">
                <a:latin typeface="Arial"/>
                <a:cs typeface="Arial"/>
              </a:rPr>
              <a:t>Waiting </a:t>
            </a:r>
            <a:r>
              <a:rPr sz="2000" dirty="0">
                <a:latin typeface="Arial"/>
                <a:cs typeface="Arial"/>
              </a:rPr>
              <a:t>is never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resolved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10"/>
              </a:spcBef>
              <a:buSzPct val="55000"/>
              <a:buFont typeface="Times New Roman"/>
              <a:buChar char="■"/>
              <a:tabLst>
                <a:tab pos="187960" algn="l"/>
              </a:tabLst>
            </a:pPr>
            <a:r>
              <a:rPr sz="2000" spc="-5" dirty="0">
                <a:latin typeface="Arial"/>
                <a:cs typeface="Arial"/>
              </a:rPr>
              <a:t>In the example, </a:t>
            </a:r>
            <a:r>
              <a:rPr sz="2000" dirty="0">
                <a:latin typeface="Arial"/>
                <a:cs typeface="Arial"/>
              </a:rPr>
              <a:t>assume </a:t>
            </a:r>
            <a:r>
              <a:rPr sz="2000" spc="-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are using </a:t>
            </a:r>
            <a:r>
              <a:rPr sz="2000" spc="-5" dirty="0">
                <a:latin typeface="Arial"/>
                <a:cs typeface="Arial"/>
              </a:rPr>
              <a:t>isolation </a:t>
            </a:r>
            <a:r>
              <a:rPr sz="2000" spc="5" dirty="0">
                <a:latin typeface="Arial"/>
                <a:cs typeface="Arial"/>
              </a:rPr>
              <a:t>CS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without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CC</a:t>
            </a:r>
            <a:endParaRPr sz="2000">
              <a:latin typeface="Arial"/>
              <a:cs typeface="Arial"/>
            </a:endParaRPr>
          </a:p>
          <a:p>
            <a:pPr marR="626745" algn="ctr">
              <a:lnSpc>
                <a:spcPts val="2220"/>
              </a:lnSpc>
              <a:spcBef>
                <a:spcPts val="13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213995">
              <a:lnSpc>
                <a:spcPts val="2580"/>
              </a:lnSpc>
              <a:tabLst>
                <a:tab pos="6694170" algn="l"/>
              </a:tabLst>
            </a:pPr>
            <a:r>
              <a:rPr sz="3300" b="1" spc="-7" baseline="1262" dirty="0">
                <a:latin typeface="Arial"/>
                <a:cs typeface="Arial"/>
              </a:rPr>
              <a:t>App </a:t>
            </a:r>
            <a:r>
              <a:rPr sz="3300" b="1" baseline="1262" dirty="0">
                <a:latin typeface="Arial"/>
                <a:cs typeface="Arial"/>
              </a:rPr>
              <a:t>A	</a:t>
            </a: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Deadlocks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0998" y="3663419"/>
            <a:ext cx="764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usa</a:t>
            </a:r>
            <a:r>
              <a:rPr sz="2000" b="1" spc="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8732" y="3729228"/>
            <a:ext cx="163195" cy="108585"/>
          </a:xfrm>
          <a:custGeom>
            <a:avLst/>
            <a:gdLst/>
            <a:ahLst/>
            <a:cxnLst/>
            <a:rect l="l" t="t" r="r" b="b"/>
            <a:pathLst>
              <a:path w="163194" h="108585">
                <a:moveTo>
                  <a:pt x="163068" y="53340"/>
                </a:moveTo>
                <a:lnTo>
                  <a:pt x="0" y="0"/>
                </a:lnTo>
                <a:lnTo>
                  <a:pt x="0" y="108204"/>
                </a:lnTo>
                <a:lnTo>
                  <a:pt x="163068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77872" y="3465066"/>
            <a:ext cx="9131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6110" algn="l"/>
              </a:tabLst>
            </a:pPr>
            <a:r>
              <a:rPr sz="1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900" spc="155" dirty="0">
                <a:latin typeface="Arial"/>
                <a:cs typeface="Arial"/>
              </a:rPr>
              <a:t> </a:t>
            </a:r>
            <a:r>
              <a:rPr sz="3300" b="1" baseline="-35353" dirty="0">
                <a:latin typeface="Arial"/>
                <a:cs typeface="Arial"/>
              </a:rPr>
              <a:t>X</a:t>
            </a:r>
            <a:endParaRPr sz="3300" baseline="-35353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019" y="3528059"/>
            <a:ext cx="2094230" cy="28333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2180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  <a:spcBef>
                <a:spcPts val="70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79705" marR="25400">
              <a:lnSpc>
                <a:spcPts val="2350"/>
              </a:lnSpc>
              <a:spcBef>
                <a:spcPts val="80"/>
              </a:spcBef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'John'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232403" y="3217163"/>
          <a:ext cx="2682240" cy="3154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810"/>
                <a:gridCol w="891540"/>
                <a:gridCol w="892810"/>
              </a:tblGrid>
              <a:tr h="39433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2630"/>
                        </a:lnSpc>
                        <a:spcBef>
                          <a:spcPts val="36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John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869315" algn="l"/>
                        </a:tabLst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Raul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9F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Jin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797040" y="3550920"/>
            <a:ext cx="2120265" cy="276923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2395">
              <a:lnSpc>
                <a:spcPts val="1889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  <a:p>
            <a:pPr marL="246379">
              <a:lnSpc>
                <a:spcPct val="100000"/>
              </a:lnSpc>
              <a:spcBef>
                <a:spcPts val="70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246379" marR="38735">
              <a:lnSpc>
                <a:spcPct val="102600"/>
              </a:lnSpc>
              <a:spcBef>
                <a:spcPts val="15"/>
              </a:spcBef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 </a:t>
            </a:r>
            <a:r>
              <a:rPr sz="1900" spc="-5" dirty="0">
                <a:latin typeface="Arial"/>
                <a:cs typeface="Arial"/>
              </a:rPr>
              <a:t>'Sue'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'9F'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46291" y="3998976"/>
            <a:ext cx="669290" cy="1083945"/>
          </a:xfrm>
          <a:custGeom>
            <a:avLst/>
            <a:gdLst/>
            <a:ahLst/>
            <a:cxnLst/>
            <a:rect l="l" t="t" r="r" b="b"/>
            <a:pathLst>
              <a:path w="669290" h="1083945">
                <a:moveTo>
                  <a:pt x="669035" y="0"/>
                </a:moveTo>
                <a:lnTo>
                  <a:pt x="0" y="10835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77712" y="5027676"/>
            <a:ext cx="131445" cy="166370"/>
          </a:xfrm>
          <a:custGeom>
            <a:avLst/>
            <a:gdLst/>
            <a:ahLst/>
            <a:cxnLst/>
            <a:rect l="l" t="t" r="r" b="b"/>
            <a:pathLst>
              <a:path w="131445" h="166370">
                <a:moveTo>
                  <a:pt x="131064" y="56388"/>
                </a:moveTo>
                <a:lnTo>
                  <a:pt x="39624" y="0"/>
                </a:lnTo>
                <a:lnTo>
                  <a:pt x="0" y="166116"/>
                </a:lnTo>
                <a:lnTo>
                  <a:pt x="131064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03465" y="5217666"/>
            <a:ext cx="212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X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69</a:t>
            </a:fld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12958" y="1053184"/>
            <a:ext cx="7957184" cy="248729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310"/>
              </a:spcBef>
              <a:buSzPct val="55000"/>
              <a:buFont typeface="Times New Roman"/>
              <a:buChar char="■"/>
              <a:tabLst>
                <a:tab pos="188595" algn="l"/>
              </a:tabLst>
            </a:pPr>
            <a:r>
              <a:rPr sz="2000" dirty="0">
                <a:latin typeface="Arial"/>
                <a:cs typeface="Arial"/>
              </a:rPr>
              <a:t>Occurs when two or more </a:t>
            </a:r>
            <a:r>
              <a:rPr sz="2000" spc="-5" dirty="0">
                <a:latin typeface="Arial"/>
                <a:cs typeface="Arial"/>
              </a:rPr>
              <a:t>applications </a:t>
            </a:r>
            <a:r>
              <a:rPr sz="2000" dirty="0">
                <a:latin typeface="Arial"/>
                <a:cs typeface="Arial"/>
              </a:rPr>
              <a:t>wait </a:t>
            </a:r>
            <a:r>
              <a:rPr sz="2000" spc="-5" dirty="0">
                <a:latin typeface="Arial"/>
                <a:cs typeface="Arial"/>
              </a:rPr>
              <a:t>indefinitely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resource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10"/>
              </a:spcBef>
              <a:buSzPct val="55000"/>
              <a:buFont typeface="Times New Roman"/>
              <a:buChar char="■"/>
              <a:tabLst>
                <a:tab pos="188595" algn="l"/>
              </a:tabLst>
            </a:pPr>
            <a:r>
              <a:rPr sz="200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application is </a:t>
            </a:r>
            <a:r>
              <a:rPr sz="2000" dirty="0">
                <a:latin typeface="Arial"/>
                <a:cs typeface="Arial"/>
              </a:rPr>
              <a:t>holding </a:t>
            </a:r>
            <a:r>
              <a:rPr sz="2000" spc="5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resource </a:t>
            </a:r>
            <a:r>
              <a:rPr sz="2000" spc="-5" dirty="0">
                <a:latin typeface="Arial"/>
                <a:cs typeface="Arial"/>
              </a:rPr>
              <a:t>that the other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needs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15"/>
              </a:spcBef>
              <a:buSzPct val="55000"/>
              <a:buFont typeface="Times New Roman"/>
              <a:buChar char="■"/>
              <a:tabLst>
                <a:tab pos="187960" algn="l"/>
              </a:tabLst>
            </a:pPr>
            <a:r>
              <a:rPr sz="2000" spc="-5" dirty="0">
                <a:latin typeface="Arial"/>
                <a:cs typeface="Arial"/>
              </a:rPr>
              <a:t>Waiting </a:t>
            </a:r>
            <a:r>
              <a:rPr sz="2000" dirty="0">
                <a:latin typeface="Arial"/>
                <a:cs typeface="Arial"/>
              </a:rPr>
              <a:t>is never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resolved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10"/>
              </a:spcBef>
              <a:buSzPct val="55000"/>
              <a:buFont typeface="Times New Roman"/>
              <a:buChar char="■"/>
              <a:tabLst>
                <a:tab pos="187960" algn="l"/>
              </a:tabLst>
            </a:pPr>
            <a:r>
              <a:rPr sz="2000" spc="-5" dirty="0">
                <a:latin typeface="Arial"/>
                <a:cs typeface="Arial"/>
              </a:rPr>
              <a:t>In the example, </a:t>
            </a:r>
            <a:r>
              <a:rPr sz="2000" dirty="0">
                <a:latin typeface="Arial"/>
                <a:cs typeface="Arial"/>
              </a:rPr>
              <a:t>assume </a:t>
            </a:r>
            <a:r>
              <a:rPr sz="2000" spc="-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are using </a:t>
            </a:r>
            <a:r>
              <a:rPr sz="2000" spc="-5" dirty="0">
                <a:latin typeface="Arial"/>
                <a:cs typeface="Arial"/>
              </a:rPr>
              <a:t>isolation </a:t>
            </a:r>
            <a:r>
              <a:rPr sz="2000" spc="5" dirty="0">
                <a:latin typeface="Arial"/>
                <a:cs typeface="Arial"/>
              </a:rPr>
              <a:t>CS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without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CC</a:t>
            </a:r>
            <a:endParaRPr sz="2000">
              <a:latin typeface="Arial"/>
              <a:cs typeface="Arial"/>
            </a:endParaRPr>
          </a:p>
          <a:p>
            <a:pPr marR="626745" algn="ctr">
              <a:lnSpc>
                <a:spcPts val="2220"/>
              </a:lnSpc>
              <a:spcBef>
                <a:spcPts val="13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213995">
              <a:lnSpc>
                <a:spcPts val="2580"/>
              </a:lnSpc>
              <a:tabLst>
                <a:tab pos="6694170" algn="l"/>
              </a:tabLst>
            </a:pPr>
            <a:r>
              <a:rPr sz="3300" b="1" spc="-7" baseline="1262" dirty="0">
                <a:latin typeface="Arial"/>
                <a:cs typeface="Arial"/>
              </a:rPr>
              <a:t>App </a:t>
            </a:r>
            <a:r>
              <a:rPr sz="3300" b="1" baseline="1262" dirty="0">
                <a:latin typeface="Arial"/>
                <a:cs typeface="Arial"/>
              </a:rPr>
              <a:t>A	</a:t>
            </a: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233" y="5761155"/>
            <a:ext cx="2538632" cy="691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1257" y="4138456"/>
            <a:ext cx="1374002" cy="354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3435" y="688339"/>
            <a:ext cx="355981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</a:t>
            </a:r>
            <a:r>
              <a:rPr spc="-55" dirty="0"/>
              <a:t> </a:t>
            </a:r>
            <a:r>
              <a:rPr dirty="0"/>
              <a:t>transactions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2015" y="1973071"/>
            <a:ext cx="5147310" cy="75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INSERT INTO employee VALUES (100, 'JOHN'  INSERT INTO employee VALUES (200, 'MANDY')  COMMIT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1451" y="3747933"/>
            <a:ext cx="24447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latin typeface="Courier New"/>
                <a:cs typeface="Courier New"/>
              </a:rPr>
              <a:t>Y</a:t>
            </a:r>
            <a:r>
              <a:rPr sz="1600" dirty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6963" y="3701286"/>
            <a:ext cx="5756910" cy="755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DELETE FROM employee WHERE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name='MAND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ts val="1910"/>
              </a:lnSpc>
              <a:spcBef>
                <a:spcPts val="70"/>
              </a:spcBef>
            </a:pPr>
            <a:r>
              <a:rPr sz="1600" spc="-5" dirty="0">
                <a:latin typeface="Courier New"/>
                <a:cs typeface="Courier New"/>
              </a:rPr>
              <a:t>UPDATE employee SET empID=101 where name='JOHN'  ROLLBACK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39" y="5466077"/>
            <a:ext cx="5756910" cy="9988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910"/>
              </a:lnSpc>
              <a:spcBef>
                <a:spcPts val="165"/>
              </a:spcBef>
            </a:pPr>
            <a:r>
              <a:rPr sz="1600" spc="-5" dirty="0">
                <a:latin typeface="Courier New"/>
                <a:cs typeface="Courier New"/>
              </a:rPr>
              <a:t>UPDATE employee SET name='JACK' where empID=100  COMMIT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ROLLBACK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25889" y="1006117"/>
            <a:ext cx="2538632" cy="898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72324" y="1189631"/>
            <a:ext cx="1416050" cy="1059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764"/>
              </a:lnSpc>
            </a:pPr>
            <a:r>
              <a:rPr sz="1600" b="1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75117" y="1189631"/>
            <a:ext cx="1104265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irst SQL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starts</a:t>
            </a:r>
            <a:r>
              <a:rPr sz="1600" b="1" spc="-8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trans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11334" y="1189631"/>
            <a:ext cx="775335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a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10" dirty="0">
                <a:latin typeface="Arial"/>
                <a:cs typeface="Arial"/>
              </a:rPr>
              <a:t>e</a:t>
            </a:r>
            <a:r>
              <a:rPr sz="1600" b="1" spc="-10" dirty="0">
                <a:latin typeface="Arial"/>
                <a:cs typeface="Arial"/>
              </a:rPr>
              <a:t>m</a:t>
            </a:r>
            <a:r>
              <a:rPr sz="1600" b="1" spc="-15" dirty="0">
                <a:latin typeface="Arial"/>
                <a:cs typeface="Arial"/>
              </a:rPr>
              <a:t>e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R="35560"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action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63896" y="1257300"/>
            <a:ext cx="1408175" cy="882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77355" y="1877567"/>
            <a:ext cx="2543555" cy="1133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28027" y="3494170"/>
            <a:ext cx="2495173" cy="10961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06851" y="2668523"/>
            <a:ext cx="2365248" cy="1149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94530" y="2869079"/>
            <a:ext cx="1104265" cy="713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ts val="1760"/>
              </a:lnSpc>
            </a:pPr>
            <a:r>
              <a:rPr sz="1600" b="1" spc="-5" dirty="0">
                <a:latin typeface="Arial"/>
                <a:cs typeface="Arial"/>
              </a:rPr>
              <a:t>No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chang</a:t>
            </a:r>
            <a:endParaRPr sz="1600">
              <a:latin typeface="Arial"/>
              <a:cs typeface="Arial"/>
            </a:endParaRPr>
          </a:p>
          <a:p>
            <a:pPr marL="120014" indent="-120650">
              <a:lnSpc>
                <a:spcPts val="1920"/>
              </a:lnSpc>
              <a:spcBef>
                <a:spcPts val="55"/>
              </a:spcBef>
            </a:pPr>
            <a:r>
              <a:rPr sz="1600" b="1" spc="-5" dirty="0">
                <a:latin typeface="Arial"/>
                <a:cs typeface="Arial"/>
              </a:rPr>
              <a:t>applied </a:t>
            </a:r>
            <a:r>
              <a:rPr sz="1600" b="1" dirty="0">
                <a:latin typeface="Arial"/>
                <a:cs typeface="Arial"/>
              </a:rPr>
              <a:t>du  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OLL</a:t>
            </a:r>
            <a:r>
              <a:rPr sz="1600" b="1" spc="-5" dirty="0">
                <a:latin typeface="Arial"/>
                <a:cs typeface="Arial"/>
              </a:rPr>
              <a:t>B</a:t>
            </a:r>
            <a:r>
              <a:rPr sz="1600" b="1" spc="-55" dirty="0">
                <a:latin typeface="Arial"/>
                <a:cs typeface="Arial"/>
              </a:rPr>
              <a:t>A</a:t>
            </a:r>
            <a:r>
              <a:rPr sz="1600" b="1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06265" y="2869079"/>
            <a:ext cx="359410" cy="713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55">
              <a:lnSpc>
                <a:spcPts val="1760"/>
              </a:lnSpc>
            </a:pPr>
            <a:r>
              <a:rPr sz="1600" b="1" spc="-5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  <a:p>
            <a:pPr marL="91440" indent="-92075">
              <a:lnSpc>
                <a:spcPts val="1920"/>
              </a:lnSpc>
              <a:spcBef>
                <a:spcPts val="55"/>
              </a:spcBef>
            </a:pP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-10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to  </a:t>
            </a:r>
            <a:r>
              <a:rPr sz="1600" b="1" dirty="0"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19471" y="3235451"/>
            <a:ext cx="1549908" cy="854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63851" y="5274192"/>
            <a:ext cx="2486772" cy="10766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8844" y="6038088"/>
            <a:ext cx="530351" cy="5303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220210" y="5836306"/>
            <a:ext cx="1187450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There is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not</a:t>
            </a:r>
            <a:endParaRPr sz="1600">
              <a:latin typeface="Arial"/>
              <a:cs typeface="Arial"/>
            </a:endParaRPr>
          </a:p>
          <a:p>
            <a:pPr marL="522605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o</a:t>
            </a:r>
            <a:r>
              <a:rPr sz="1600" b="1" spc="-5" dirty="0">
                <a:latin typeface="Arial"/>
                <a:cs typeface="Arial"/>
              </a:rPr>
              <a:t>ll</a:t>
            </a:r>
            <a:r>
              <a:rPr sz="1600" b="1" spc="-10" dirty="0">
                <a:latin typeface="Arial"/>
                <a:cs typeface="Arial"/>
              </a:rPr>
              <a:t>b</a:t>
            </a:r>
            <a:r>
              <a:rPr sz="1600" b="1" spc="-5" dirty="0">
                <a:latin typeface="Arial"/>
                <a:cs typeface="Arial"/>
              </a:rPr>
              <a:t>a</a:t>
            </a:r>
            <a:r>
              <a:rPr sz="1600" b="1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67680" y="5836306"/>
            <a:ext cx="674370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10" dirty="0">
                <a:latin typeface="Arial"/>
                <a:cs typeface="Arial"/>
              </a:rPr>
              <a:t>hing</a:t>
            </a:r>
            <a:r>
              <a:rPr sz="1600" b="1" spc="-9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to</a:t>
            </a:r>
            <a:endParaRPr sz="1600">
              <a:latin typeface="Arial"/>
              <a:cs typeface="Arial"/>
            </a:endParaRPr>
          </a:p>
          <a:p>
            <a:pPr marL="3937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60804" y="5724144"/>
            <a:ext cx="1380744" cy="865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39211" y="5721096"/>
            <a:ext cx="2790443" cy="7726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82867" y="954023"/>
            <a:ext cx="2790443" cy="10043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63896" y="1257300"/>
            <a:ext cx="1408175" cy="8839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06851" y="2668523"/>
            <a:ext cx="2365248" cy="1150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19471" y="3235451"/>
            <a:ext cx="1551432" cy="8564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18844" y="6038088"/>
            <a:ext cx="531876" cy="53035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60804" y="5724144"/>
            <a:ext cx="1382267" cy="86715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91463" y="6589055"/>
            <a:ext cx="1219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</a:p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Deadlocks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0998" y="3663419"/>
            <a:ext cx="764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usa</a:t>
            </a:r>
            <a:r>
              <a:rPr sz="2000" b="1" spc="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9118" y="5237710"/>
            <a:ext cx="36830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J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8732" y="3729228"/>
            <a:ext cx="163195" cy="108585"/>
          </a:xfrm>
          <a:custGeom>
            <a:avLst/>
            <a:gdLst/>
            <a:ahLst/>
            <a:cxnLst/>
            <a:rect l="l" t="t" r="r" b="b"/>
            <a:pathLst>
              <a:path w="163194" h="108585">
                <a:moveTo>
                  <a:pt x="163068" y="53340"/>
                </a:moveTo>
                <a:lnTo>
                  <a:pt x="0" y="0"/>
                </a:lnTo>
                <a:lnTo>
                  <a:pt x="0" y="108204"/>
                </a:lnTo>
                <a:lnTo>
                  <a:pt x="163068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77872" y="3465066"/>
            <a:ext cx="9131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6110" algn="l"/>
              </a:tabLst>
            </a:pPr>
            <a:r>
              <a:rPr sz="1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900" spc="155" dirty="0">
                <a:latin typeface="Arial"/>
                <a:cs typeface="Arial"/>
              </a:rPr>
              <a:t> </a:t>
            </a:r>
            <a:r>
              <a:rPr sz="3300" b="1" baseline="-35353" dirty="0">
                <a:latin typeface="Arial"/>
                <a:cs typeface="Arial"/>
              </a:rPr>
              <a:t>X</a:t>
            </a:r>
            <a:endParaRPr sz="3300" baseline="-35353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19" y="3528059"/>
            <a:ext cx="2094230" cy="28333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2180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  <a:spcBef>
                <a:spcPts val="70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79705" marR="25400">
              <a:lnSpc>
                <a:spcPts val="2350"/>
              </a:lnSpc>
              <a:spcBef>
                <a:spcPts val="80"/>
              </a:spcBef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'John'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97040" y="3550920"/>
            <a:ext cx="2120265" cy="276923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2395">
              <a:lnSpc>
                <a:spcPts val="1889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  <a:p>
            <a:pPr marL="246379">
              <a:lnSpc>
                <a:spcPct val="100000"/>
              </a:lnSpc>
              <a:spcBef>
                <a:spcPts val="70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246379" marR="38735">
              <a:lnSpc>
                <a:spcPct val="102600"/>
              </a:lnSpc>
              <a:spcBef>
                <a:spcPts val="15"/>
              </a:spcBef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 </a:t>
            </a:r>
            <a:r>
              <a:rPr sz="1900" spc="-5" dirty="0">
                <a:latin typeface="Arial"/>
                <a:cs typeface="Arial"/>
              </a:rPr>
              <a:t>'Sue'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'9F'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46291" y="3998976"/>
            <a:ext cx="669290" cy="1083945"/>
          </a:xfrm>
          <a:custGeom>
            <a:avLst/>
            <a:gdLst/>
            <a:ahLst/>
            <a:cxnLst/>
            <a:rect l="l" t="t" r="r" b="b"/>
            <a:pathLst>
              <a:path w="669290" h="1083945">
                <a:moveTo>
                  <a:pt x="669035" y="0"/>
                </a:moveTo>
                <a:lnTo>
                  <a:pt x="0" y="10835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77712" y="5027676"/>
            <a:ext cx="131445" cy="166370"/>
          </a:xfrm>
          <a:custGeom>
            <a:avLst/>
            <a:gdLst/>
            <a:ahLst/>
            <a:cxnLst/>
            <a:rect l="l" t="t" r="r" b="b"/>
            <a:pathLst>
              <a:path w="131445" h="166370">
                <a:moveTo>
                  <a:pt x="131064" y="56388"/>
                </a:moveTo>
                <a:lnTo>
                  <a:pt x="39624" y="0"/>
                </a:lnTo>
                <a:lnTo>
                  <a:pt x="0" y="166116"/>
                </a:lnTo>
                <a:lnTo>
                  <a:pt x="131064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03465" y="5217666"/>
            <a:ext cx="212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X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70</a:t>
            </a:fld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232403" y="3217163"/>
          <a:ext cx="2682240" cy="3154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810"/>
                <a:gridCol w="891540"/>
                <a:gridCol w="892810"/>
              </a:tblGrid>
              <a:tr h="39433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2630"/>
                        </a:lnSpc>
                        <a:spcBef>
                          <a:spcPts val="36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John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869315" algn="l"/>
                        </a:tabLst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Raul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9F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Sue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312986" y="1053184"/>
            <a:ext cx="7957184" cy="248729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310"/>
              </a:spcBef>
              <a:buSzPct val="55000"/>
              <a:buFont typeface="Times New Roman"/>
              <a:buChar char="■"/>
              <a:tabLst>
                <a:tab pos="188595" algn="l"/>
              </a:tabLst>
            </a:pPr>
            <a:r>
              <a:rPr sz="2000" dirty="0">
                <a:latin typeface="Arial"/>
                <a:cs typeface="Arial"/>
              </a:rPr>
              <a:t>Occurs when two or more </a:t>
            </a:r>
            <a:r>
              <a:rPr sz="2000" spc="-5" dirty="0">
                <a:latin typeface="Arial"/>
                <a:cs typeface="Arial"/>
              </a:rPr>
              <a:t>applications </a:t>
            </a:r>
            <a:r>
              <a:rPr sz="2000" dirty="0">
                <a:latin typeface="Arial"/>
                <a:cs typeface="Arial"/>
              </a:rPr>
              <a:t>wait </a:t>
            </a:r>
            <a:r>
              <a:rPr sz="2000" spc="-5" dirty="0">
                <a:latin typeface="Arial"/>
                <a:cs typeface="Arial"/>
              </a:rPr>
              <a:t>indefinitely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resource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10"/>
              </a:spcBef>
              <a:buSzPct val="55000"/>
              <a:buFont typeface="Times New Roman"/>
              <a:buChar char="■"/>
              <a:tabLst>
                <a:tab pos="188595" algn="l"/>
              </a:tabLst>
            </a:pPr>
            <a:r>
              <a:rPr sz="200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application is </a:t>
            </a:r>
            <a:r>
              <a:rPr sz="2000" dirty="0">
                <a:latin typeface="Arial"/>
                <a:cs typeface="Arial"/>
              </a:rPr>
              <a:t>holding </a:t>
            </a:r>
            <a:r>
              <a:rPr sz="2000" spc="5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resource </a:t>
            </a:r>
            <a:r>
              <a:rPr sz="2000" spc="-5" dirty="0">
                <a:latin typeface="Arial"/>
                <a:cs typeface="Arial"/>
              </a:rPr>
              <a:t>that the other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needs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15"/>
              </a:spcBef>
              <a:buSzPct val="55000"/>
              <a:buFont typeface="Times New Roman"/>
              <a:buChar char="■"/>
              <a:tabLst>
                <a:tab pos="187960" algn="l"/>
              </a:tabLst>
            </a:pPr>
            <a:r>
              <a:rPr sz="2000" spc="-5" dirty="0">
                <a:latin typeface="Arial"/>
                <a:cs typeface="Arial"/>
              </a:rPr>
              <a:t>Waiting </a:t>
            </a:r>
            <a:r>
              <a:rPr sz="2000" dirty="0">
                <a:latin typeface="Arial"/>
                <a:cs typeface="Arial"/>
              </a:rPr>
              <a:t>is never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resolved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10"/>
              </a:spcBef>
              <a:buSzPct val="55000"/>
              <a:buFont typeface="Times New Roman"/>
              <a:buChar char="■"/>
              <a:tabLst>
                <a:tab pos="187960" algn="l"/>
              </a:tabLst>
            </a:pPr>
            <a:r>
              <a:rPr sz="2000" spc="-5" dirty="0">
                <a:latin typeface="Arial"/>
                <a:cs typeface="Arial"/>
              </a:rPr>
              <a:t>In the example, </a:t>
            </a:r>
            <a:r>
              <a:rPr sz="2000" dirty="0">
                <a:latin typeface="Arial"/>
                <a:cs typeface="Arial"/>
              </a:rPr>
              <a:t>assume </a:t>
            </a:r>
            <a:r>
              <a:rPr sz="2000" spc="-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are using </a:t>
            </a:r>
            <a:r>
              <a:rPr sz="2000" spc="-5" dirty="0">
                <a:latin typeface="Arial"/>
                <a:cs typeface="Arial"/>
              </a:rPr>
              <a:t>isolation </a:t>
            </a:r>
            <a:r>
              <a:rPr sz="2000" spc="5" dirty="0">
                <a:latin typeface="Arial"/>
                <a:cs typeface="Arial"/>
              </a:rPr>
              <a:t>CS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without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CC</a:t>
            </a:r>
            <a:endParaRPr sz="2000">
              <a:latin typeface="Arial"/>
              <a:cs typeface="Arial"/>
            </a:endParaRPr>
          </a:p>
          <a:p>
            <a:pPr marR="626745" algn="ctr">
              <a:lnSpc>
                <a:spcPts val="2220"/>
              </a:lnSpc>
              <a:spcBef>
                <a:spcPts val="13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213995">
              <a:lnSpc>
                <a:spcPts val="2580"/>
              </a:lnSpc>
              <a:tabLst>
                <a:tab pos="6694170" algn="l"/>
              </a:tabLst>
            </a:pPr>
            <a:r>
              <a:rPr sz="3300" b="1" spc="-7" baseline="1262" dirty="0">
                <a:latin typeface="Arial"/>
                <a:cs typeface="Arial"/>
              </a:rPr>
              <a:t>App </a:t>
            </a:r>
            <a:r>
              <a:rPr sz="3300" b="1" baseline="1262" dirty="0">
                <a:latin typeface="Arial"/>
                <a:cs typeface="Arial"/>
              </a:rPr>
              <a:t>A	</a:t>
            </a: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Deadlocks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0998" y="3663419"/>
            <a:ext cx="764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usa</a:t>
            </a:r>
            <a:r>
              <a:rPr sz="2000" b="1" spc="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9118" y="5237710"/>
            <a:ext cx="36830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J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8732" y="3729228"/>
            <a:ext cx="163195" cy="108585"/>
          </a:xfrm>
          <a:custGeom>
            <a:avLst/>
            <a:gdLst/>
            <a:ahLst/>
            <a:cxnLst/>
            <a:rect l="l" t="t" r="r" b="b"/>
            <a:pathLst>
              <a:path w="163194" h="108585">
                <a:moveTo>
                  <a:pt x="163068" y="53340"/>
                </a:moveTo>
                <a:lnTo>
                  <a:pt x="0" y="0"/>
                </a:lnTo>
                <a:lnTo>
                  <a:pt x="0" y="108204"/>
                </a:lnTo>
                <a:lnTo>
                  <a:pt x="163068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77872" y="3465066"/>
            <a:ext cx="9131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6110" algn="l"/>
              </a:tabLst>
            </a:pPr>
            <a:r>
              <a:rPr sz="1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900" spc="155" dirty="0">
                <a:latin typeface="Arial"/>
                <a:cs typeface="Arial"/>
              </a:rPr>
              <a:t> </a:t>
            </a:r>
            <a:r>
              <a:rPr sz="3300" b="1" baseline="-35353" dirty="0">
                <a:latin typeface="Arial"/>
                <a:cs typeface="Arial"/>
              </a:rPr>
              <a:t>X</a:t>
            </a:r>
            <a:endParaRPr sz="3300" baseline="-35353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7040" y="3550920"/>
            <a:ext cx="2120265" cy="276923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2395">
              <a:lnSpc>
                <a:spcPts val="1889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  <a:p>
            <a:pPr marL="246379">
              <a:lnSpc>
                <a:spcPct val="100000"/>
              </a:lnSpc>
              <a:spcBef>
                <a:spcPts val="70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246379" marR="38735">
              <a:lnSpc>
                <a:spcPct val="102600"/>
              </a:lnSpc>
              <a:spcBef>
                <a:spcPts val="15"/>
              </a:spcBef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 </a:t>
            </a:r>
            <a:r>
              <a:rPr sz="1900" spc="-5" dirty="0">
                <a:latin typeface="Arial"/>
                <a:cs typeface="Arial"/>
              </a:rPr>
              <a:t>'Sue'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'9F'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46291" y="3998976"/>
            <a:ext cx="669290" cy="1083945"/>
          </a:xfrm>
          <a:custGeom>
            <a:avLst/>
            <a:gdLst/>
            <a:ahLst/>
            <a:cxnLst/>
            <a:rect l="l" t="t" r="r" b="b"/>
            <a:pathLst>
              <a:path w="669290" h="1083945">
                <a:moveTo>
                  <a:pt x="669035" y="0"/>
                </a:moveTo>
                <a:lnTo>
                  <a:pt x="0" y="10835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77712" y="5027676"/>
            <a:ext cx="131445" cy="166370"/>
          </a:xfrm>
          <a:custGeom>
            <a:avLst/>
            <a:gdLst/>
            <a:ahLst/>
            <a:cxnLst/>
            <a:rect l="l" t="t" r="r" b="b"/>
            <a:pathLst>
              <a:path w="131445" h="166370">
                <a:moveTo>
                  <a:pt x="131064" y="56388"/>
                </a:moveTo>
                <a:lnTo>
                  <a:pt x="39624" y="0"/>
                </a:lnTo>
                <a:lnTo>
                  <a:pt x="0" y="166116"/>
                </a:lnTo>
                <a:lnTo>
                  <a:pt x="131064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03465" y="5217666"/>
            <a:ext cx="212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X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232403" y="3217163"/>
          <a:ext cx="2682240" cy="3154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810"/>
                <a:gridCol w="891540"/>
                <a:gridCol w="892810"/>
              </a:tblGrid>
              <a:tr h="39433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2630"/>
                        </a:lnSpc>
                        <a:spcBef>
                          <a:spcPts val="36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John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869315" algn="l"/>
                        </a:tabLst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Raul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9F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Sue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2290572" y="5385815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4">
                <a:moveTo>
                  <a:pt x="0" y="0"/>
                </a:moveTo>
                <a:lnTo>
                  <a:pt x="55168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08732" y="5330952"/>
            <a:ext cx="163195" cy="108585"/>
          </a:xfrm>
          <a:custGeom>
            <a:avLst/>
            <a:gdLst/>
            <a:ahLst/>
            <a:cxnLst/>
            <a:rect l="l" t="t" r="r" b="b"/>
            <a:pathLst>
              <a:path w="163194" h="108585">
                <a:moveTo>
                  <a:pt x="163068" y="54864"/>
                </a:moveTo>
                <a:lnTo>
                  <a:pt x="0" y="0"/>
                </a:lnTo>
                <a:lnTo>
                  <a:pt x="0" y="108204"/>
                </a:lnTo>
                <a:lnTo>
                  <a:pt x="163068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78910" y="5278625"/>
            <a:ext cx="212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71</a:t>
            </a:fld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0019" y="3528059"/>
            <a:ext cx="2094230" cy="28333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2180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  <a:spcBef>
                <a:spcPts val="70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79705" marR="25400">
              <a:lnSpc>
                <a:spcPts val="2350"/>
              </a:lnSpc>
              <a:spcBef>
                <a:spcPts val="80"/>
              </a:spcBef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'John'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1245"/>
              </a:spcBef>
            </a:pPr>
            <a:r>
              <a:rPr sz="1900" spc="-5" dirty="0">
                <a:latin typeface="Arial"/>
                <a:cs typeface="Arial"/>
              </a:rPr>
              <a:t>...</a:t>
            </a:r>
            <a:endParaRPr sz="19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70"/>
              </a:spcBef>
            </a:pPr>
            <a:r>
              <a:rPr sz="1900" spc="-5" dirty="0">
                <a:latin typeface="Arial"/>
                <a:cs typeface="Arial"/>
              </a:rPr>
              <a:t>select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name</a:t>
            </a:r>
            <a:endParaRPr sz="1900">
              <a:latin typeface="Arial"/>
              <a:cs typeface="Arial"/>
            </a:endParaRPr>
          </a:p>
          <a:p>
            <a:pPr marL="112395" marR="109220">
              <a:lnSpc>
                <a:spcPts val="2350"/>
              </a:lnSpc>
              <a:spcBef>
                <a:spcPts val="80"/>
              </a:spcBef>
            </a:pPr>
            <a:r>
              <a:rPr sz="1900" spc="-5" dirty="0">
                <a:latin typeface="Arial"/>
                <a:cs typeface="Arial"/>
              </a:rPr>
              <a:t>from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reservations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'9F'</a:t>
            </a:r>
            <a:endParaRPr sz="1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3097" y="1053184"/>
            <a:ext cx="7957184" cy="248729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310"/>
              </a:spcBef>
              <a:buSzPct val="55000"/>
              <a:buFont typeface="Times New Roman"/>
              <a:buChar char="■"/>
              <a:tabLst>
                <a:tab pos="188595" algn="l"/>
              </a:tabLst>
            </a:pPr>
            <a:r>
              <a:rPr sz="2000" dirty="0">
                <a:latin typeface="Arial"/>
                <a:cs typeface="Arial"/>
              </a:rPr>
              <a:t>Occurs when two or more </a:t>
            </a:r>
            <a:r>
              <a:rPr sz="2000" spc="-5" dirty="0">
                <a:latin typeface="Arial"/>
                <a:cs typeface="Arial"/>
              </a:rPr>
              <a:t>applications </a:t>
            </a:r>
            <a:r>
              <a:rPr sz="2000" dirty="0">
                <a:latin typeface="Arial"/>
                <a:cs typeface="Arial"/>
              </a:rPr>
              <a:t>wait </a:t>
            </a:r>
            <a:r>
              <a:rPr sz="2000" spc="-5" dirty="0">
                <a:latin typeface="Arial"/>
                <a:cs typeface="Arial"/>
              </a:rPr>
              <a:t>indefinitely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resource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10"/>
              </a:spcBef>
              <a:buSzPct val="55000"/>
              <a:buFont typeface="Times New Roman"/>
              <a:buChar char="■"/>
              <a:tabLst>
                <a:tab pos="188595" algn="l"/>
              </a:tabLst>
            </a:pPr>
            <a:r>
              <a:rPr sz="200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application is </a:t>
            </a:r>
            <a:r>
              <a:rPr sz="2000" dirty="0">
                <a:latin typeface="Arial"/>
                <a:cs typeface="Arial"/>
              </a:rPr>
              <a:t>holding </a:t>
            </a:r>
            <a:r>
              <a:rPr sz="2000" spc="5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resource </a:t>
            </a:r>
            <a:r>
              <a:rPr sz="2000" spc="-5" dirty="0">
                <a:latin typeface="Arial"/>
                <a:cs typeface="Arial"/>
              </a:rPr>
              <a:t>that the other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needs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15"/>
              </a:spcBef>
              <a:buSzPct val="55000"/>
              <a:buFont typeface="Times New Roman"/>
              <a:buChar char="■"/>
              <a:tabLst>
                <a:tab pos="187960" algn="l"/>
              </a:tabLst>
            </a:pPr>
            <a:r>
              <a:rPr sz="2000" spc="-5" dirty="0">
                <a:latin typeface="Arial"/>
                <a:cs typeface="Arial"/>
              </a:rPr>
              <a:t>Waiting </a:t>
            </a:r>
            <a:r>
              <a:rPr sz="2000" dirty="0">
                <a:latin typeface="Arial"/>
                <a:cs typeface="Arial"/>
              </a:rPr>
              <a:t>is never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resolved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10"/>
              </a:spcBef>
              <a:buSzPct val="55000"/>
              <a:buFont typeface="Times New Roman"/>
              <a:buChar char="■"/>
              <a:tabLst>
                <a:tab pos="187960" algn="l"/>
              </a:tabLst>
            </a:pPr>
            <a:r>
              <a:rPr sz="2000" spc="-5" dirty="0">
                <a:latin typeface="Arial"/>
                <a:cs typeface="Arial"/>
              </a:rPr>
              <a:t>In the example, </a:t>
            </a:r>
            <a:r>
              <a:rPr sz="2000" dirty="0">
                <a:latin typeface="Arial"/>
                <a:cs typeface="Arial"/>
              </a:rPr>
              <a:t>assume </a:t>
            </a:r>
            <a:r>
              <a:rPr sz="2000" spc="-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are using </a:t>
            </a:r>
            <a:r>
              <a:rPr sz="2000" spc="-5" dirty="0">
                <a:latin typeface="Arial"/>
                <a:cs typeface="Arial"/>
              </a:rPr>
              <a:t>isolation </a:t>
            </a:r>
            <a:r>
              <a:rPr sz="2000" spc="5" dirty="0">
                <a:latin typeface="Arial"/>
                <a:cs typeface="Arial"/>
              </a:rPr>
              <a:t>CS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without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CC</a:t>
            </a:r>
            <a:endParaRPr sz="2000">
              <a:latin typeface="Arial"/>
              <a:cs typeface="Arial"/>
            </a:endParaRPr>
          </a:p>
          <a:p>
            <a:pPr marR="627380" algn="ctr">
              <a:lnSpc>
                <a:spcPts val="2220"/>
              </a:lnSpc>
              <a:spcBef>
                <a:spcPts val="13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213995">
              <a:lnSpc>
                <a:spcPts val="2580"/>
              </a:lnSpc>
              <a:tabLst>
                <a:tab pos="6694170" algn="l"/>
              </a:tabLst>
            </a:pPr>
            <a:r>
              <a:rPr sz="3300" b="1" spc="-7" baseline="1262" dirty="0">
                <a:latin typeface="Arial"/>
                <a:cs typeface="Arial"/>
              </a:rPr>
              <a:t>App </a:t>
            </a:r>
            <a:r>
              <a:rPr sz="3300" b="1" baseline="1262" dirty="0">
                <a:latin typeface="Arial"/>
                <a:cs typeface="Arial"/>
              </a:rPr>
              <a:t>A	</a:t>
            </a: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Deadlocks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0998" y="3663419"/>
            <a:ext cx="764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usa</a:t>
            </a:r>
            <a:r>
              <a:rPr sz="2000" b="1" spc="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9118" y="5237710"/>
            <a:ext cx="36830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J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8732" y="3729228"/>
            <a:ext cx="163195" cy="108585"/>
          </a:xfrm>
          <a:custGeom>
            <a:avLst/>
            <a:gdLst/>
            <a:ahLst/>
            <a:cxnLst/>
            <a:rect l="l" t="t" r="r" b="b"/>
            <a:pathLst>
              <a:path w="163194" h="108585">
                <a:moveTo>
                  <a:pt x="163068" y="53340"/>
                </a:moveTo>
                <a:lnTo>
                  <a:pt x="0" y="0"/>
                </a:lnTo>
                <a:lnTo>
                  <a:pt x="0" y="108204"/>
                </a:lnTo>
                <a:lnTo>
                  <a:pt x="163068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77872" y="3465066"/>
            <a:ext cx="9131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6110" algn="l"/>
              </a:tabLst>
            </a:pPr>
            <a:r>
              <a:rPr sz="1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900" spc="155" dirty="0">
                <a:latin typeface="Arial"/>
                <a:cs typeface="Arial"/>
              </a:rPr>
              <a:t> </a:t>
            </a:r>
            <a:r>
              <a:rPr sz="3300" b="1" baseline="-35353" dirty="0">
                <a:latin typeface="Arial"/>
                <a:cs typeface="Arial"/>
              </a:rPr>
              <a:t>X</a:t>
            </a:r>
            <a:endParaRPr sz="3300" baseline="-35353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7040" y="3550920"/>
            <a:ext cx="2120265" cy="276923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2395">
              <a:lnSpc>
                <a:spcPts val="1889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  <a:p>
            <a:pPr marL="246379">
              <a:lnSpc>
                <a:spcPct val="100000"/>
              </a:lnSpc>
              <a:spcBef>
                <a:spcPts val="70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246379" marR="38735">
              <a:lnSpc>
                <a:spcPct val="102600"/>
              </a:lnSpc>
              <a:spcBef>
                <a:spcPts val="15"/>
              </a:spcBef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 </a:t>
            </a:r>
            <a:r>
              <a:rPr sz="1900" spc="-5" dirty="0">
                <a:latin typeface="Arial"/>
                <a:cs typeface="Arial"/>
              </a:rPr>
              <a:t>'Sue'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'9F'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46291" y="3998976"/>
            <a:ext cx="669290" cy="1083945"/>
          </a:xfrm>
          <a:custGeom>
            <a:avLst/>
            <a:gdLst/>
            <a:ahLst/>
            <a:cxnLst/>
            <a:rect l="l" t="t" r="r" b="b"/>
            <a:pathLst>
              <a:path w="669290" h="1083945">
                <a:moveTo>
                  <a:pt x="669035" y="0"/>
                </a:moveTo>
                <a:lnTo>
                  <a:pt x="0" y="10835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77712" y="5027676"/>
            <a:ext cx="131445" cy="166370"/>
          </a:xfrm>
          <a:custGeom>
            <a:avLst/>
            <a:gdLst/>
            <a:ahLst/>
            <a:cxnLst/>
            <a:rect l="l" t="t" r="r" b="b"/>
            <a:pathLst>
              <a:path w="131445" h="166370">
                <a:moveTo>
                  <a:pt x="131064" y="56388"/>
                </a:moveTo>
                <a:lnTo>
                  <a:pt x="39624" y="0"/>
                </a:lnTo>
                <a:lnTo>
                  <a:pt x="0" y="166116"/>
                </a:lnTo>
                <a:lnTo>
                  <a:pt x="131064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03465" y="5217666"/>
            <a:ext cx="212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X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232403" y="3217163"/>
          <a:ext cx="2682240" cy="3154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810"/>
                <a:gridCol w="891540"/>
                <a:gridCol w="892810"/>
              </a:tblGrid>
              <a:tr h="39433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2630"/>
                        </a:lnSpc>
                        <a:spcBef>
                          <a:spcPts val="36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John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869315" algn="l"/>
                        </a:tabLst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Raul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9F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Sue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2290572" y="5385815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4">
                <a:moveTo>
                  <a:pt x="0" y="0"/>
                </a:moveTo>
                <a:lnTo>
                  <a:pt x="55168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08732" y="5330952"/>
            <a:ext cx="163195" cy="108585"/>
          </a:xfrm>
          <a:custGeom>
            <a:avLst/>
            <a:gdLst/>
            <a:ahLst/>
            <a:cxnLst/>
            <a:rect l="l" t="t" r="r" b="b"/>
            <a:pathLst>
              <a:path w="163194" h="108585">
                <a:moveTo>
                  <a:pt x="163068" y="54864"/>
                </a:moveTo>
                <a:lnTo>
                  <a:pt x="0" y="0"/>
                </a:lnTo>
                <a:lnTo>
                  <a:pt x="0" y="108204"/>
                </a:lnTo>
                <a:lnTo>
                  <a:pt x="163068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78910" y="5278625"/>
            <a:ext cx="212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019" y="3528059"/>
            <a:ext cx="2094230" cy="28333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2180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  <a:spcBef>
                <a:spcPts val="70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79705" marR="25400">
              <a:lnSpc>
                <a:spcPts val="2350"/>
              </a:lnSpc>
              <a:spcBef>
                <a:spcPts val="80"/>
              </a:spcBef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'John'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1245"/>
              </a:spcBef>
            </a:pPr>
            <a:r>
              <a:rPr sz="1900" spc="-5" dirty="0">
                <a:latin typeface="Arial"/>
                <a:cs typeface="Arial"/>
              </a:rPr>
              <a:t>...</a:t>
            </a:r>
            <a:endParaRPr sz="19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70"/>
              </a:spcBef>
            </a:pPr>
            <a:r>
              <a:rPr sz="1900" spc="-5" dirty="0">
                <a:latin typeface="Arial"/>
                <a:cs typeface="Arial"/>
              </a:rPr>
              <a:t>select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name</a:t>
            </a:r>
            <a:endParaRPr sz="1900">
              <a:latin typeface="Arial"/>
              <a:cs typeface="Arial"/>
            </a:endParaRPr>
          </a:p>
          <a:p>
            <a:pPr marL="112395" marR="109220">
              <a:lnSpc>
                <a:spcPts val="2350"/>
              </a:lnSpc>
              <a:spcBef>
                <a:spcPts val="80"/>
              </a:spcBef>
            </a:pPr>
            <a:r>
              <a:rPr sz="1900" spc="-5" dirty="0">
                <a:latin typeface="Arial"/>
                <a:cs typeface="Arial"/>
              </a:rPr>
              <a:t>from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reservations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'9F'</a:t>
            </a:r>
            <a:endParaRPr sz="1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75332" y="5419344"/>
            <a:ext cx="753110" cy="690880"/>
          </a:xfrm>
          <a:custGeom>
            <a:avLst/>
            <a:gdLst/>
            <a:ahLst/>
            <a:cxnLst/>
            <a:rect l="l" t="t" r="r" b="b"/>
            <a:pathLst>
              <a:path w="753110" h="690879">
                <a:moveTo>
                  <a:pt x="134112" y="438912"/>
                </a:moveTo>
                <a:lnTo>
                  <a:pt x="134112" y="249936"/>
                </a:lnTo>
                <a:lnTo>
                  <a:pt x="0" y="344424"/>
                </a:lnTo>
                <a:lnTo>
                  <a:pt x="134112" y="438912"/>
                </a:lnTo>
                <a:close/>
              </a:path>
              <a:path w="753110" h="690879">
                <a:moveTo>
                  <a:pt x="643128" y="100584"/>
                </a:moveTo>
                <a:lnTo>
                  <a:pt x="475488" y="120396"/>
                </a:lnTo>
                <a:lnTo>
                  <a:pt x="376428" y="0"/>
                </a:lnTo>
                <a:lnTo>
                  <a:pt x="277368" y="120396"/>
                </a:lnTo>
                <a:lnTo>
                  <a:pt x="109728" y="100584"/>
                </a:lnTo>
                <a:lnTo>
                  <a:pt x="134112" y="249936"/>
                </a:lnTo>
                <a:lnTo>
                  <a:pt x="134112" y="585382"/>
                </a:lnTo>
                <a:lnTo>
                  <a:pt x="277368" y="568452"/>
                </a:lnTo>
                <a:lnTo>
                  <a:pt x="376428" y="690372"/>
                </a:lnTo>
                <a:lnTo>
                  <a:pt x="475488" y="568452"/>
                </a:lnTo>
                <a:lnTo>
                  <a:pt x="618744" y="585382"/>
                </a:lnTo>
                <a:lnTo>
                  <a:pt x="618744" y="249936"/>
                </a:lnTo>
                <a:lnTo>
                  <a:pt x="643128" y="100584"/>
                </a:lnTo>
                <a:close/>
              </a:path>
              <a:path w="753110" h="690879">
                <a:moveTo>
                  <a:pt x="134112" y="585382"/>
                </a:moveTo>
                <a:lnTo>
                  <a:pt x="134112" y="438912"/>
                </a:lnTo>
                <a:lnTo>
                  <a:pt x="109728" y="588264"/>
                </a:lnTo>
                <a:lnTo>
                  <a:pt x="134112" y="585382"/>
                </a:lnTo>
                <a:close/>
              </a:path>
              <a:path w="753110" h="690879">
                <a:moveTo>
                  <a:pt x="752856" y="344424"/>
                </a:moveTo>
                <a:lnTo>
                  <a:pt x="618744" y="249936"/>
                </a:lnTo>
                <a:lnTo>
                  <a:pt x="618744" y="438912"/>
                </a:lnTo>
                <a:lnTo>
                  <a:pt x="752856" y="344424"/>
                </a:lnTo>
                <a:close/>
              </a:path>
              <a:path w="753110" h="690879">
                <a:moveTo>
                  <a:pt x="643128" y="588264"/>
                </a:moveTo>
                <a:lnTo>
                  <a:pt x="618744" y="438912"/>
                </a:lnTo>
                <a:lnTo>
                  <a:pt x="618744" y="585382"/>
                </a:lnTo>
                <a:lnTo>
                  <a:pt x="643128" y="588264"/>
                </a:lnTo>
                <a:close/>
              </a:path>
            </a:pathLst>
          </a:custGeom>
          <a:solidFill>
            <a:srgbClr val="FF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75331" y="5419344"/>
            <a:ext cx="753110" cy="690880"/>
          </a:xfrm>
          <a:custGeom>
            <a:avLst/>
            <a:gdLst/>
            <a:ahLst/>
            <a:cxnLst/>
            <a:rect l="l" t="t" r="r" b="b"/>
            <a:pathLst>
              <a:path w="753110" h="690879">
                <a:moveTo>
                  <a:pt x="0" y="344423"/>
                </a:moveTo>
                <a:lnTo>
                  <a:pt x="134111" y="249935"/>
                </a:lnTo>
                <a:lnTo>
                  <a:pt x="109727" y="100583"/>
                </a:lnTo>
                <a:lnTo>
                  <a:pt x="277367" y="120395"/>
                </a:lnTo>
                <a:lnTo>
                  <a:pt x="376427" y="0"/>
                </a:lnTo>
                <a:lnTo>
                  <a:pt x="475487" y="120395"/>
                </a:lnTo>
                <a:lnTo>
                  <a:pt x="643127" y="100583"/>
                </a:lnTo>
                <a:lnTo>
                  <a:pt x="618743" y="249935"/>
                </a:lnTo>
                <a:lnTo>
                  <a:pt x="752855" y="344423"/>
                </a:lnTo>
                <a:lnTo>
                  <a:pt x="618743" y="438911"/>
                </a:lnTo>
                <a:lnTo>
                  <a:pt x="643127" y="588263"/>
                </a:lnTo>
                <a:lnTo>
                  <a:pt x="475487" y="568451"/>
                </a:lnTo>
                <a:lnTo>
                  <a:pt x="376427" y="690371"/>
                </a:lnTo>
                <a:lnTo>
                  <a:pt x="277367" y="568451"/>
                </a:lnTo>
                <a:lnTo>
                  <a:pt x="109727" y="588263"/>
                </a:lnTo>
                <a:lnTo>
                  <a:pt x="134111" y="438911"/>
                </a:lnTo>
                <a:lnTo>
                  <a:pt x="0" y="3444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31794" y="5537705"/>
            <a:ext cx="440690" cy="4502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0480" marR="5080" indent="-18415">
              <a:lnSpc>
                <a:spcPts val="1660"/>
              </a:lnSpc>
              <a:spcBef>
                <a:spcPts val="175"/>
              </a:spcBef>
            </a:pPr>
            <a:r>
              <a:rPr sz="1400" b="1" spc="-10" dirty="0">
                <a:latin typeface="Arial"/>
                <a:cs typeface="Arial"/>
              </a:rPr>
              <a:t>Lo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k  Wait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72</a:t>
            </a:fld>
            <a:endParaRPr spc="-5"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13032" y="1053184"/>
            <a:ext cx="7957184" cy="248729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310"/>
              </a:spcBef>
              <a:buSzPct val="55000"/>
              <a:buFont typeface="Times New Roman"/>
              <a:buChar char="■"/>
              <a:tabLst>
                <a:tab pos="188595" algn="l"/>
              </a:tabLst>
            </a:pPr>
            <a:r>
              <a:rPr sz="2000" dirty="0">
                <a:latin typeface="Arial"/>
                <a:cs typeface="Arial"/>
              </a:rPr>
              <a:t>Occurs when two or more </a:t>
            </a:r>
            <a:r>
              <a:rPr sz="2000" spc="-5" dirty="0">
                <a:latin typeface="Arial"/>
                <a:cs typeface="Arial"/>
              </a:rPr>
              <a:t>applications </a:t>
            </a:r>
            <a:r>
              <a:rPr sz="2000" dirty="0">
                <a:latin typeface="Arial"/>
                <a:cs typeface="Arial"/>
              </a:rPr>
              <a:t>wait </a:t>
            </a:r>
            <a:r>
              <a:rPr sz="2000" spc="-5" dirty="0">
                <a:latin typeface="Arial"/>
                <a:cs typeface="Arial"/>
              </a:rPr>
              <a:t>indefinitely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resource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10"/>
              </a:spcBef>
              <a:buSzPct val="55000"/>
              <a:buFont typeface="Times New Roman"/>
              <a:buChar char="■"/>
              <a:tabLst>
                <a:tab pos="188595" algn="l"/>
              </a:tabLst>
            </a:pPr>
            <a:r>
              <a:rPr sz="200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application is </a:t>
            </a:r>
            <a:r>
              <a:rPr sz="2000" dirty="0">
                <a:latin typeface="Arial"/>
                <a:cs typeface="Arial"/>
              </a:rPr>
              <a:t>holding </a:t>
            </a:r>
            <a:r>
              <a:rPr sz="2000" spc="5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resource </a:t>
            </a:r>
            <a:r>
              <a:rPr sz="2000" spc="-5" dirty="0">
                <a:latin typeface="Arial"/>
                <a:cs typeface="Arial"/>
              </a:rPr>
              <a:t>that the other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needs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15"/>
              </a:spcBef>
              <a:buSzPct val="55000"/>
              <a:buFont typeface="Times New Roman"/>
              <a:buChar char="■"/>
              <a:tabLst>
                <a:tab pos="187960" algn="l"/>
              </a:tabLst>
            </a:pPr>
            <a:r>
              <a:rPr sz="2000" spc="-5" dirty="0">
                <a:latin typeface="Arial"/>
                <a:cs typeface="Arial"/>
              </a:rPr>
              <a:t>Waiting </a:t>
            </a:r>
            <a:r>
              <a:rPr sz="2000" dirty="0">
                <a:latin typeface="Arial"/>
                <a:cs typeface="Arial"/>
              </a:rPr>
              <a:t>is never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resolved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10"/>
              </a:spcBef>
              <a:buSzPct val="55000"/>
              <a:buFont typeface="Times New Roman"/>
              <a:buChar char="■"/>
              <a:tabLst>
                <a:tab pos="187960" algn="l"/>
              </a:tabLst>
            </a:pPr>
            <a:r>
              <a:rPr sz="2000" spc="-5" dirty="0">
                <a:latin typeface="Arial"/>
                <a:cs typeface="Arial"/>
              </a:rPr>
              <a:t>In the example, </a:t>
            </a:r>
            <a:r>
              <a:rPr sz="2000" dirty="0">
                <a:latin typeface="Arial"/>
                <a:cs typeface="Arial"/>
              </a:rPr>
              <a:t>assume </a:t>
            </a:r>
            <a:r>
              <a:rPr sz="2000" spc="-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are using </a:t>
            </a:r>
            <a:r>
              <a:rPr sz="2000" spc="-5" dirty="0">
                <a:latin typeface="Arial"/>
                <a:cs typeface="Arial"/>
              </a:rPr>
              <a:t>isolation </a:t>
            </a:r>
            <a:r>
              <a:rPr sz="2000" spc="5" dirty="0">
                <a:latin typeface="Arial"/>
                <a:cs typeface="Arial"/>
              </a:rPr>
              <a:t>CS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without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CC</a:t>
            </a:r>
            <a:endParaRPr sz="2000">
              <a:latin typeface="Arial"/>
              <a:cs typeface="Arial"/>
            </a:endParaRPr>
          </a:p>
          <a:p>
            <a:pPr marR="626745" algn="ctr">
              <a:lnSpc>
                <a:spcPts val="2220"/>
              </a:lnSpc>
              <a:spcBef>
                <a:spcPts val="13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213995">
              <a:lnSpc>
                <a:spcPts val="2580"/>
              </a:lnSpc>
              <a:tabLst>
                <a:tab pos="6694170" algn="l"/>
              </a:tabLst>
            </a:pPr>
            <a:r>
              <a:rPr sz="3300" b="1" spc="-7" baseline="1262" dirty="0">
                <a:latin typeface="Arial"/>
                <a:cs typeface="Arial"/>
              </a:rPr>
              <a:t>App </a:t>
            </a:r>
            <a:r>
              <a:rPr sz="3300" b="1" baseline="1262" dirty="0">
                <a:latin typeface="Arial"/>
                <a:cs typeface="Arial"/>
              </a:rPr>
              <a:t>A	</a:t>
            </a: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Deadlocks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0998" y="3663419"/>
            <a:ext cx="764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usa</a:t>
            </a:r>
            <a:r>
              <a:rPr sz="2000" b="1" spc="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9118" y="5237710"/>
            <a:ext cx="36830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J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8732" y="3729228"/>
            <a:ext cx="163195" cy="108585"/>
          </a:xfrm>
          <a:custGeom>
            <a:avLst/>
            <a:gdLst/>
            <a:ahLst/>
            <a:cxnLst/>
            <a:rect l="l" t="t" r="r" b="b"/>
            <a:pathLst>
              <a:path w="163194" h="108585">
                <a:moveTo>
                  <a:pt x="163068" y="53340"/>
                </a:moveTo>
                <a:lnTo>
                  <a:pt x="0" y="0"/>
                </a:lnTo>
                <a:lnTo>
                  <a:pt x="0" y="108204"/>
                </a:lnTo>
                <a:lnTo>
                  <a:pt x="163068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77872" y="3465066"/>
            <a:ext cx="9131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6110" algn="l"/>
              </a:tabLst>
            </a:pPr>
            <a:r>
              <a:rPr sz="1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900" spc="155" dirty="0">
                <a:latin typeface="Arial"/>
                <a:cs typeface="Arial"/>
              </a:rPr>
              <a:t> </a:t>
            </a:r>
            <a:r>
              <a:rPr sz="3300" b="1" baseline="-35353" dirty="0">
                <a:latin typeface="Arial"/>
                <a:cs typeface="Arial"/>
              </a:rPr>
              <a:t>X</a:t>
            </a:r>
            <a:endParaRPr sz="3300" baseline="-35353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46291" y="3998976"/>
            <a:ext cx="669290" cy="1083945"/>
          </a:xfrm>
          <a:custGeom>
            <a:avLst/>
            <a:gdLst/>
            <a:ahLst/>
            <a:cxnLst/>
            <a:rect l="l" t="t" r="r" b="b"/>
            <a:pathLst>
              <a:path w="669290" h="1083945">
                <a:moveTo>
                  <a:pt x="669035" y="0"/>
                </a:moveTo>
                <a:lnTo>
                  <a:pt x="0" y="10835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77712" y="5027676"/>
            <a:ext cx="131445" cy="166370"/>
          </a:xfrm>
          <a:custGeom>
            <a:avLst/>
            <a:gdLst/>
            <a:ahLst/>
            <a:cxnLst/>
            <a:rect l="l" t="t" r="r" b="b"/>
            <a:pathLst>
              <a:path w="131445" h="166370">
                <a:moveTo>
                  <a:pt x="131064" y="56388"/>
                </a:moveTo>
                <a:lnTo>
                  <a:pt x="39624" y="0"/>
                </a:lnTo>
                <a:lnTo>
                  <a:pt x="0" y="166116"/>
                </a:lnTo>
                <a:lnTo>
                  <a:pt x="131064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03465" y="5217666"/>
            <a:ext cx="212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X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232403" y="3217163"/>
          <a:ext cx="2682240" cy="3154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810"/>
                <a:gridCol w="891540"/>
                <a:gridCol w="892810"/>
              </a:tblGrid>
              <a:tr h="39433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2630"/>
                        </a:lnSpc>
                        <a:spcBef>
                          <a:spcPts val="36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John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869315" algn="l"/>
                        </a:tabLst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Raul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9F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Sue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290572" y="5385815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4">
                <a:moveTo>
                  <a:pt x="0" y="0"/>
                </a:moveTo>
                <a:lnTo>
                  <a:pt x="55168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08732" y="5330952"/>
            <a:ext cx="163195" cy="108585"/>
          </a:xfrm>
          <a:custGeom>
            <a:avLst/>
            <a:gdLst/>
            <a:ahLst/>
            <a:cxnLst/>
            <a:rect l="l" t="t" r="r" b="b"/>
            <a:pathLst>
              <a:path w="163194" h="108585">
                <a:moveTo>
                  <a:pt x="163068" y="54864"/>
                </a:moveTo>
                <a:lnTo>
                  <a:pt x="0" y="0"/>
                </a:lnTo>
                <a:lnTo>
                  <a:pt x="0" y="108204"/>
                </a:lnTo>
                <a:lnTo>
                  <a:pt x="163068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78910" y="5278625"/>
            <a:ext cx="212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019" y="3528059"/>
            <a:ext cx="2094230" cy="28333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2180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  <a:spcBef>
                <a:spcPts val="70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79705" marR="25400">
              <a:lnSpc>
                <a:spcPts val="2350"/>
              </a:lnSpc>
              <a:spcBef>
                <a:spcPts val="80"/>
              </a:spcBef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'John'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1245"/>
              </a:spcBef>
            </a:pPr>
            <a:r>
              <a:rPr sz="1900" spc="-5" dirty="0">
                <a:latin typeface="Arial"/>
                <a:cs typeface="Arial"/>
              </a:rPr>
              <a:t>...</a:t>
            </a:r>
            <a:endParaRPr sz="19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70"/>
              </a:spcBef>
            </a:pPr>
            <a:r>
              <a:rPr sz="1900" spc="-5" dirty="0">
                <a:latin typeface="Arial"/>
                <a:cs typeface="Arial"/>
              </a:rPr>
              <a:t>select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name</a:t>
            </a:r>
            <a:endParaRPr sz="1900">
              <a:latin typeface="Arial"/>
              <a:cs typeface="Arial"/>
            </a:endParaRPr>
          </a:p>
          <a:p>
            <a:pPr marL="112395" marR="109220">
              <a:lnSpc>
                <a:spcPts val="2350"/>
              </a:lnSpc>
              <a:spcBef>
                <a:spcPts val="80"/>
              </a:spcBef>
            </a:pPr>
            <a:r>
              <a:rPr sz="1900" spc="-5" dirty="0">
                <a:latin typeface="Arial"/>
                <a:cs typeface="Arial"/>
              </a:rPr>
              <a:t>from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reservations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'9F'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75332" y="5419344"/>
            <a:ext cx="753110" cy="690880"/>
          </a:xfrm>
          <a:custGeom>
            <a:avLst/>
            <a:gdLst/>
            <a:ahLst/>
            <a:cxnLst/>
            <a:rect l="l" t="t" r="r" b="b"/>
            <a:pathLst>
              <a:path w="753110" h="690879">
                <a:moveTo>
                  <a:pt x="134112" y="438912"/>
                </a:moveTo>
                <a:lnTo>
                  <a:pt x="134112" y="249936"/>
                </a:lnTo>
                <a:lnTo>
                  <a:pt x="0" y="344424"/>
                </a:lnTo>
                <a:lnTo>
                  <a:pt x="134112" y="438912"/>
                </a:lnTo>
                <a:close/>
              </a:path>
              <a:path w="753110" h="690879">
                <a:moveTo>
                  <a:pt x="643128" y="100584"/>
                </a:moveTo>
                <a:lnTo>
                  <a:pt x="475488" y="120396"/>
                </a:lnTo>
                <a:lnTo>
                  <a:pt x="376428" y="0"/>
                </a:lnTo>
                <a:lnTo>
                  <a:pt x="277368" y="120396"/>
                </a:lnTo>
                <a:lnTo>
                  <a:pt x="109728" y="100584"/>
                </a:lnTo>
                <a:lnTo>
                  <a:pt x="134112" y="249936"/>
                </a:lnTo>
                <a:lnTo>
                  <a:pt x="134112" y="585382"/>
                </a:lnTo>
                <a:lnTo>
                  <a:pt x="277368" y="568452"/>
                </a:lnTo>
                <a:lnTo>
                  <a:pt x="376428" y="690372"/>
                </a:lnTo>
                <a:lnTo>
                  <a:pt x="475488" y="568452"/>
                </a:lnTo>
                <a:lnTo>
                  <a:pt x="618744" y="585382"/>
                </a:lnTo>
                <a:lnTo>
                  <a:pt x="618744" y="249936"/>
                </a:lnTo>
                <a:lnTo>
                  <a:pt x="643128" y="100584"/>
                </a:lnTo>
                <a:close/>
              </a:path>
              <a:path w="753110" h="690879">
                <a:moveTo>
                  <a:pt x="134112" y="585382"/>
                </a:moveTo>
                <a:lnTo>
                  <a:pt x="134112" y="438912"/>
                </a:lnTo>
                <a:lnTo>
                  <a:pt x="109728" y="588264"/>
                </a:lnTo>
                <a:lnTo>
                  <a:pt x="134112" y="585382"/>
                </a:lnTo>
                <a:close/>
              </a:path>
              <a:path w="753110" h="690879">
                <a:moveTo>
                  <a:pt x="752856" y="344424"/>
                </a:moveTo>
                <a:lnTo>
                  <a:pt x="618744" y="249936"/>
                </a:lnTo>
                <a:lnTo>
                  <a:pt x="618744" y="438912"/>
                </a:lnTo>
                <a:lnTo>
                  <a:pt x="752856" y="344424"/>
                </a:lnTo>
                <a:close/>
              </a:path>
              <a:path w="753110" h="690879">
                <a:moveTo>
                  <a:pt x="643128" y="588264"/>
                </a:moveTo>
                <a:lnTo>
                  <a:pt x="618744" y="438912"/>
                </a:lnTo>
                <a:lnTo>
                  <a:pt x="618744" y="585382"/>
                </a:lnTo>
                <a:lnTo>
                  <a:pt x="643128" y="588264"/>
                </a:lnTo>
                <a:close/>
              </a:path>
            </a:pathLst>
          </a:custGeom>
          <a:solidFill>
            <a:srgbClr val="FF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75331" y="5419344"/>
            <a:ext cx="753110" cy="690880"/>
          </a:xfrm>
          <a:custGeom>
            <a:avLst/>
            <a:gdLst/>
            <a:ahLst/>
            <a:cxnLst/>
            <a:rect l="l" t="t" r="r" b="b"/>
            <a:pathLst>
              <a:path w="753110" h="690879">
                <a:moveTo>
                  <a:pt x="0" y="344423"/>
                </a:moveTo>
                <a:lnTo>
                  <a:pt x="134111" y="249935"/>
                </a:lnTo>
                <a:lnTo>
                  <a:pt x="109727" y="100583"/>
                </a:lnTo>
                <a:lnTo>
                  <a:pt x="277367" y="120395"/>
                </a:lnTo>
                <a:lnTo>
                  <a:pt x="376427" y="0"/>
                </a:lnTo>
                <a:lnTo>
                  <a:pt x="475487" y="120395"/>
                </a:lnTo>
                <a:lnTo>
                  <a:pt x="643127" y="100583"/>
                </a:lnTo>
                <a:lnTo>
                  <a:pt x="618743" y="249935"/>
                </a:lnTo>
                <a:lnTo>
                  <a:pt x="752855" y="344423"/>
                </a:lnTo>
                <a:lnTo>
                  <a:pt x="618743" y="438911"/>
                </a:lnTo>
                <a:lnTo>
                  <a:pt x="643127" y="588263"/>
                </a:lnTo>
                <a:lnTo>
                  <a:pt x="475487" y="568451"/>
                </a:lnTo>
                <a:lnTo>
                  <a:pt x="376427" y="690371"/>
                </a:lnTo>
                <a:lnTo>
                  <a:pt x="277367" y="568451"/>
                </a:lnTo>
                <a:lnTo>
                  <a:pt x="109727" y="588263"/>
                </a:lnTo>
                <a:lnTo>
                  <a:pt x="134111" y="438911"/>
                </a:lnTo>
                <a:lnTo>
                  <a:pt x="0" y="3444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431794" y="5537705"/>
            <a:ext cx="440690" cy="4502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0480" marR="5080" indent="-18415">
              <a:lnSpc>
                <a:spcPts val="1660"/>
              </a:lnSpc>
              <a:spcBef>
                <a:spcPts val="175"/>
              </a:spcBef>
            </a:pPr>
            <a:r>
              <a:rPr sz="1400" b="1" spc="-10" dirty="0">
                <a:latin typeface="Arial"/>
                <a:cs typeface="Arial"/>
              </a:rPr>
              <a:t>Lo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k  Wait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97040" y="3550920"/>
            <a:ext cx="2120265" cy="276923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2395">
              <a:lnSpc>
                <a:spcPts val="1889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  <a:p>
            <a:pPr marL="246379">
              <a:lnSpc>
                <a:spcPct val="100000"/>
              </a:lnSpc>
              <a:spcBef>
                <a:spcPts val="70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246379" marR="38735">
              <a:lnSpc>
                <a:spcPct val="102600"/>
              </a:lnSpc>
              <a:spcBef>
                <a:spcPts val="15"/>
              </a:spcBef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 </a:t>
            </a:r>
            <a:r>
              <a:rPr sz="1900" spc="-5" dirty="0">
                <a:latin typeface="Arial"/>
                <a:cs typeface="Arial"/>
              </a:rPr>
              <a:t>'Sue'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'9F'</a:t>
            </a:r>
            <a:endParaRPr sz="19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1450"/>
              </a:spcBef>
            </a:pPr>
            <a:r>
              <a:rPr sz="1900" spc="-5" dirty="0">
                <a:latin typeface="Arial"/>
                <a:cs typeface="Arial"/>
              </a:rPr>
              <a:t>...</a:t>
            </a:r>
            <a:endParaRPr sz="19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70"/>
              </a:spcBef>
            </a:pPr>
            <a:r>
              <a:rPr sz="1900" spc="-5" dirty="0">
                <a:latin typeface="Arial"/>
                <a:cs typeface="Arial"/>
              </a:rPr>
              <a:t>select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name</a:t>
            </a:r>
            <a:endParaRPr sz="1900">
              <a:latin typeface="Arial"/>
              <a:cs typeface="Arial"/>
            </a:endParaRPr>
          </a:p>
          <a:p>
            <a:pPr marL="151765" marR="95250">
              <a:lnSpc>
                <a:spcPts val="2350"/>
              </a:lnSpc>
              <a:spcBef>
                <a:spcPts val="80"/>
              </a:spcBef>
            </a:pPr>
            <a:r>
              <a:rPr sz="1900" spc="-5" dirty="0">
                <a:latin typeface="Arial"/>
                <a:cs typeface="Arial"/>
              </a:rPr>
              <a:t>from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reservations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44767" y="4130039"/>
            <a:ext cx="617220" cy="1332230"/>
          </a:xfrm>
          <a:custGeom>
            <a:avLst/>
            <a:gdLst/>
            <a:ahLst/>
            <a:cxnLst/>
            <a:rect l="l" t="t" r="r" b="b"/>
            <a:pathLst>
              <a:path w="617220" h="1332229">
                <a:moveTo>
                  <a:pt x="617219" y="13319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89904" y="4012692"/>
            <a:ext cx="117475" cy="169545"/>
          </a:xfrm>
          <a:custGeom>
            <a:avLst/>
            <a:gdLst/>
            <a:ahLst/>
            <a:cxnLst/>
            <a:rect l="l" t="t" r="r" b="b"/>
            <a:pathLst>
              <a:path w="117475" h="169545">
                <a:moveTo>
                  <a:pt x="117348" y="123444"/>
                </a:moveTo>
                <a:lnTo>
                  <a:pt x="0" y="0"/>
                </a:lnTo>
                <a:lnTo>
                  <a:pt x="19812" y="169164"/>
                </a:lnTo>
                <a:lnTo>
                  <a:pt x="117348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01941" y="3682998"/>
            <a:ext cx="212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73</a:t>
            </a:fld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12962" y="1053184"/>
            <a:ext cx="7957184" cy="248729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310"/>
              </a:spcBef>
              <a:buSzPct val="55000"/>
              <a:buFont typeface="Times New Roman"/>
              <a:buChar char="■"/>
              <a:tabLst>
                <a:tab pos="188595" algn="l"/>
              </a:tabLst>
            </a:pPr>
            <a:r>
              <a:rPr sz="2000" dirty="0">
                <a:latin typeface="Arial"/>
                <a:cs typeface="Arial"/>
              </a:rPr>
              <a:t>Occurs when two or more </a:t>
            </a:r>
            <a:r>
              <a:rPr sz="2000" spc="-5" dirty="0">
                <a:latin typeface="Arial"/>
                <a:cs typeface="Arial"/>
              </a:rPr>
              <a:t>applications </a:t>
            </a:r>
            <a:r>
              <a:rPr sz="2000" dirty="0">
                <a:latin typeface="Arial"/>
                <a:cs typeface="Arial"/>
              </a:rPr>
              <a:t>wait </a:t>
            </a:r>
            <a:r>
              <a:rPr sz="2000" spc="-5" dirty="0">
                <a:latin typeface="Arial"/>
                <a:cs typeface="Arial"/>
              </a:rPr>
              <a:t>indefinitely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resource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10"/>
              </a:spcBef>
              <a:buSzPct val="55000"/>
              <a:buFont typeface="Times New Roman"/>
              <a:buChar char="■"/>
              <a:tabLst>
                <a:tab pos="188595" algn="l"/>
              </a:tabLst>
            </a:pPr>
            <a:r>
              <a:rPr sz="200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application is </a:t>
            </a:r>
            <a:r>
              <a:rPr sz="2000" dirty="0">
                <a:latin typeface="Arial"/>
                <a:cs typeface="Arial"/>
              </a:rPr>
              <a:t>holding </a:t>
            </a:r>
            <a:r>
              <a:rPr sz="2000" spc="5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resource </a:t>
            </a:r>
            <a:r>
              <a:rPr sz="2000" spc="-5" dirty="0">
                <a:latin typeface="Arial"/>
                <a:cs typeface="Arial"/>
              </a:rPr>
              <a:t>that the other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needs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15"/>
              </a:spcBef>
              <a:buSzPct val="55000"/>
              <a:buFont typeface="Times New Roman"/>
              <a:buChar char="■"/>
              <a:tabLst>
                <a:tab pos="187960" algn="l"/>
              </a:tabLst>
            </a:pPr>
            <a:r>
              <a:rPr sz="2000" spc="-5" dirty="0">
                <a:latin typeface="Arial"/>
                <a:cs typeface="Arial"/>
              </a:rPr>
              <a:t>Waiting </a:t>
            </a:r>
            <a:r>
              <a:rPr sz="2000" dirty="0">
                <a:latin typeface="Arial"/>
                <a:cs typeface="Arial"/>
              </a:rPr>
              <a:t>is never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resolved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10"/>
              </a:spcBef>
              <a:buSzPct val="55000"/>
              <a:buFont typeface="Times New Roman"/>
              <a:buChar char="■"/>
              <a:tabLst>
                <a:tab pos="187960" algn="l"/>
              </a:tabLst>
            </a:pPr>
            <a:r>
              <a:rPr sz="2000" spc="-5" dirty="0">
                <a:latin typeface="Arial"/>
                <a:cs typeface="Arial"/>
              </a:rPr>
              <a:t>In the example, </a:t>
            </a:r>
            <a:r>
              <a:rPr sz="2000" dirty="0">
                <a:latin typeface="Arial"/>
                <a:cs typeface="Arial"/>
              </a:rPr>
              <a:t>assume </a:t>
            </a:r>
            <a:r>
              <a:rPr sz="2000" spc="-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are using </a:t>
            </a:r>
            <a:r>
              <a:rPr sz="2000" spc="-5" dirty="0">
                <a:latin typeface="Arial"/>
                <a:cs typeface="Arial"/>
              </a:rPr>
              <a:t>isolation </a:t>
            </a:r>
            <a:r>
              <a:rPr sz="2000" spc="5" dirty="0">
                <a:latin typeface="Arial"/>
                <a:cs typeface="Arial"/>
              </a:rPr>
              <a:t>CS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without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CC</a:t>
            </a:r>
            <a:endParaRPr sz="2000">
              <a:latin typeface="Arial"/>
              <a:cs typeface="Arial"/>
            </a:endParaRPr>
          </a:p>
          <a:p>
            <a:pPr marR="626745" algn="ctr">
              <a:lnSpc>
                <a:spcPts val="2220"/>
              </a:lnSpc>
              <a:spcBef>
                <a:spcPts val="13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213995">
              <a:lnSpc>
                <a:spcPts val="2580"/>
              </a:lnSpc>
              <a:tabLst>
                <a:tab pos="6694170" algn="l"/>
              </a:tabLst>
            </a:pPr>
            <a:r>
              <a:rPr sz="3300" b="1" spc="-7" baseline="1262" dirty="0">
                <a:latin typeface="Arial"/>
                <a:cs typeface="Arial"/>
              </a:rPr>
              <a:t>App </a:t>
            </a:r>
            <a:r>
              <a:rPr sz="3300" b="1" baseline="1262" dirty="0">
                <a:latin typeface="Arial"/>
                <a:cs typeface="Arial"/>
              </a:rPr>
              <a:t>A	</a:t>
            </a: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Deadlocks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0998" y="3663419"/>
            <a:ext cx="764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usa</a:t>
            </a:r>
            <a:r>
              <a:rPr sz="2000" b="1" spc="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9118" y="5237710"/>
            <a:ext cx="36830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J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603" y="3180078"/>
            <a:ext cx="73279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92240" algn="l"/>
              </a:tabLst>
            </a:pPr>
            <a:r>
              <a:rPr sz="3300" b="1" spc="-7" baseline="1262" dirty="0">
                <a:latin typeface="Arial"/>
                <a:cs typeface="Arial"/>
              </a:rPr>
              <a:t>App </a:t>
            </a:r>
            <a:r>
              <a:rPr sz="3300" b="1" baseline="1262" dirty="0">
                <a:latin typeface="Arial"/>
                <a:cs typeface="Arial"/>
              </a:rPr>
              <a:t>A	</a:t>
            </a: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08732" y="3729228"/>
            <a:ext cx="163195" cy="108585"/>
          </a:xfrm>
          <a:custGeom>
            <a:avLst/>
            <a:gdLst/>
            <a:ahLst/>
            <a:cxnLst/>
            <a:rect l="l" t="t" r="r" b="b"/>
            <a:pathLst>
              <a:path w="163194" h="108585">
                <a:moveTo>
                  <a:pt x="163068" y="53340"/>
                </a:moveTo>
                <a:lnTo>
                  <a:pt x="0" y="0"/>
                </a:lnTo>
                <a:lnTo>
                  <a:pt x="0" y="108204"/>
                </a:lnTo>
                <a:lnTo>
                  <a:pt x="163068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77872" y="3465066"/>
            <a:ext cx="9131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6110" algn="l"/>
              </a:tabLst>
            </a:pPr>
            <a:r>
              <a:rPr sz="1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900" spc="155" dirty="0">
                <a:latin typeface="Arial"/>
                <a:cs typeface="Arial"/>
              </a:rPr>
              <a:t> </a:t>
            </a:r>
            <a:r>
              <a:rPr sz="3300" b="1" baseline="-35353" dirty="0">
                <a:latin typeface="Arial"/>
                <a:cs typeface="Arial"/>
              </a:rPr>
              <a:t>X</a:t>
            </a:r>
            <a:endParaRPr sz="3300" baseline="-35353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46291" y="3998976"/>
            <a:ext cx="669290" cy="1083945"/>
          </a:xfrm>
          <a:custGeom>
            <a:avLst/>
            <a:gdLst/>
            <a:ahLst/>
            <a:cxnLst/>
            <a:rect l="l" t="t" r="r" b="b"/>
            <a:pathLst>
              <a:path w="669290" h="1083945">
                <a:moveTo>
                  <a:pt x="669035" y="0"/>
                </a:moveTo>
                <a:lnTo>
                  <a:pt x="0" y="10835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77712" y="5027676"/>
            <a:ext cx="131445" cy="166370"/>
          </a:xfrm>
          <a:custGeom>
            <a:avLst/>
            <a:gdLst/>
            <a:ahLst/>
            <a:cxnLst/>
            <a:rect l="l" t="t" r="r" b="b"/>
            <a:pathLst>
              <a:path w="131445" h="166370">
                <a:moveTo>
                  <a:pt x="131064" y="56388"/>
                </a:moveTo>
                <a:lnTo>
                  <a:pt x="39624" y="0"/>
                </a:lnTo>
                <a:lnTo>
                  <a:pt x="0" y="166116"/>
                </a:lnTo>
                <a:lnTo>
                  <a:pt x="131064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03465" y="5217666"/>
            <a:ext cx="212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X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232403" y="3217163"/>
          <a:ext cx="2682240" cy="3154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810"/>
                <a:gridCol w="891540"/>
                <a:gridCol w="892810"/>
              </a:tblGrid>
              <a:tr h="39433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2630"/>
                        </a:lnSpc>
                        <a:spcBef>
                          <a:spcPts val="36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John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869315" algn="l"/>
                        </a:tabLst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Raul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9F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Sue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2290572" y="5385815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4">
                <a:moveTo>
                  <a:pt x="0" y="0"/>
                </a:moveTo>
                <a:lnTo>
                  <a:pt x="55168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08732" y="5330952"/>
            <a:ext cx="163195" cy="108585"/>
          </a:xfrm>
          <a:custGeom>
            <a:avLst/>
            <a:gdLst/>
            <a:ahLst/>
            <a:cxnLst/>
            <a:rect l="l" t="t" r="r" b="b"/>
            <a:pathLst>
              <a:path w="163194" h="108585">
                <a:moveTo>
                  <a:pt x="163068" y="54864"/>
                </a:moveTo>
                <a:lnTo>
                  <a:pt x="0" y="0"/>
                </a:lnTo>
                <a:lnTo>
                  <a:pt x="0" y="108204"/>
                </a:lnTo>
                <a:lnTo>
                  <a:pt x="163068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78910" y="5278625"/>
            <a:ext cx="212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019" y="3528059"/>
            <a:ext cx="2094230" cy="28333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2180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  <a:spcBef>
                <a:spcPts val="70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79705" marR="25400">
              <a:lnSpc>
                <a:spcPts val="2350"/>
              </a:lnSpc>
              <a:spcBef>
                <a:spcPts val="80"/>
              </a:spcBef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'John'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1245"/>
              </a:spcBef>
            </a:pPr>
            <a:r>
              <a:rPr sz="1900" spc="-5" dirty="0">
                <a:latin typeface="Arial"/>
                <a:cs typeface="Arial"/>
              </a:rPr>
              <a:t>...</a:t>
            </a:r>
            <a:endParaRPr sz="19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70"/>
              </a:spcBef>
            </a:pPr>
            <a:r>
              <a:rPr sz="1900" spc="-5" dirty="0">
                <a:latin typeface="Arial"/>
                <a:cs typeface="Arial"/>
              </a:rPr>
              <a:t>select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name</a:t>
            </a:r>
            <a:endParaRPr sz="1900">
              <a:latin typeface="Arial"/>
              <a:cs typeface="Arial"/>
            </a:endParaRPr>
          </a:p>
          <a:p>
            <a:pPr marL="112395" marR="109220">
              <a:lnSpc>
                <a:spcPts val="2350"/>
              </a:lnSpc>
              <a:spcBef>
                <a:spcPts val="80"/>
              </a:spcBef>
            </a:pPr>
            <a:r>
              <a:rPr sz="1900" spc="-5" dirty="0">
                <a:latin typeface="Arial"/>
                <a:cs typeface="Arial"/>
              </a:rPr>
              <a:t>from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reservations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'9F'</a:t>
            </a:r>
            <a:endParaRPr sz="1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75332" y="5419344"/>
            <a:ext cx="753110" cy="690880"/>
          </a:xfrm>
          <a:custGeom>
            <a:avLst/>
            <a:gdLst/>
            <a:ahLst/>
            <a:cxnLst/>
            <a:rect l="l" t="t" r="r" b="b"/>
            <a:pathLst>
              <a:path w="753110" h="690879">
                <a:moveTo>
                  <a:pt x="134112" y="438912"/>
                </a:moveTo>
                <a:lnTo>
                  <a:pt x="134112" y="249936"/>
                </a:lnTo>
                <a:lnTo>
                  <a:pt x="0" y="344424"/>
                </a:lnTo>
                <a:lnTo>
                  <a:pt x="134112" y="438912"/>
                </a:lnTo>
                <a:close/>
              </a:path>
              <a:path w="753110" h="690879">
                <a:moveTo>
                  <a:pt x="643128" y="100584"/>
                </a:moveTo>
                <a:lnTo>
                  <a:pt x="475488" y="120396"/>
                </a:lnTo>
                <a:lnTo>
                  <a:pt x="376428" y="0"/>
                </a:lnTo>
                <a:lnTo>
                  <a:pt x="277368" y="120396"/>
                </a:lnTo>
                <a:lnTo>
                  <a:pt x="109728" y="100584"/>
                </a:lnTo>
                <a:lnTo>
                  <a:pt x="134112" y="249936"/>
                </a:lnTo>
                <a:lnTo>
                  <a:pt x="134112" y="585382"/>
                </a:lnTo>
                <a:lnTo>
                  <a:pt x="277368" y="568452"/>
                </a:lnTo>
                <a:lnTo>
                  <a:pt x="376428" y="690372"/>
                </a:lnTo>
                <a:lnTo>
                  <a:pt x="475488" y="568452"/>
                </a:lnTo>
                <a:lnTo>
                  <a:pt x="618744" y="585382"/>
                </a:lnTo>
                <a:lnTo>
                  <a:pt x="618744" y="249936"/>
                </a:lnTo>
                <a:lnTo>
                  <a:pt x="643128" y="100584"/>
                </a:lnTo>
                <a:close/>
              </a:path>
              <a:path w="753110" h="690879">
                <a:moveTo>
                  <a:pt x="134112" y="585382"/>
                </a:moveTo>
                <a:lnTo>
                  <a:pt x="134112" y="438912"/>
                </a:lnTo>
                <a:lnTo>
                  <a:pt x="109728" y="588264"/>
                </a:lnTo>
                <a:lnTo>
                  <a:pt x="134112" y="585382"/>
                </a:lnTo>
                <a:close/>
              </a:path>
              <a:path w="753110" h="690879">
                <a:moveTo>
                  <a:pt x="752856" y="344424"/>
                </a:moveTo>
                <a:lnTo>
                  <a:pt x="618744" y="249936"/>
                </a:lnTo>
                <a:lnTo>
                  <a:pt x="618744" y="438912"/>
                </a:lnTo>
                <a:lnTo>
                  <a:pt x="752856" y="344424"/>
                </a:lnTo>
                <a:close/>
              </a:path>
              <a:path w="753110" h="690879">
                <a:moveTo>
                  <a:pt x="643128" y="588264"/>
                </a:moveTo>
                <a:lnTo>
                  <a:pt x="618744" y="438912"/>
                </a:lnTo>
                <a:lnTo>
                  <a:pt x="618744" y="585382"/>
                </a:lnTo>
                <a:lnTo>
                  <a:pt x="643128" y="588264"/>
                </a:lnTo>
                <a:close/>
              </a:path>
            </a:pathLst>
          </a:custGeom>
          <a:solidFill>
            <a:srgbClr val="FF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75331" y="5419344"/>
            <a:ext cx="753110" cy="690880"/>
          </a:xfrm>
          <a:custGeom>
            <a:avLst/>
            <a:gdLst/>
            <a:ahLst/>
            <a:cxnLst/>
            <a:rect l="l" t="t" r="r" b="b"/>
            <a:pathLst>
              <a:path w="753110" h="690879">
                <a:moveTo>
                  <a:pt x="0" y="344423"/>
                </a:moveTo>
                <a:lnTo>
                  <a:pt x="134111" y="249935"/>
                </a:lnTo>
                <a:lnTo>
                  <a:pt x="109727" y="100583"/>
                </a:lnTo>
                <a:lnTo>
                  <a:pt x="277367" y="120395"/>
                </a:lnTo>
                <a:lnTo>
                  <a:pt x="376427" y="0"/>
                </a:lnTo>
                <a:lnTo>
                  <a:pt x="475487" y="120395"/>
                </a:lnTo>
                <a:lnTo>
                  <a:pt x="643127" y="100583"/>
                </a:lnTo>
                <a:lnTo>
                  <a:pt x="618743" y="249935"/>
                </a:lnTo>
                <a:lnTo>
                  <a:pt x="752855" y="344423"/>
                </a:lnTo>
                <a:lnTo>
                  <a:pt x="618743" y="438911"/>
                </a:lnTo>
                <a:lnTo>
                  <a:pt x="643127" y="588263"/>
                </a:lnTo>
                <a:lnTo>
                  <a:pt x="475487" y="568451"/>
                </a:lnTo>
                <a:lnTo>
                  <a:pt x="376427" y="690371"/>
                </a:lnTo>
                <a:lnTo>
                  <a:pt x="277367" y="568451"/>
                </a:lnTo>
                <a:lnTo>
                  <a:pt x="109727" y="588263"/>
                </a:lnTo>
                <a:lnTo>
                  <a:pt x="134111" y="438911"/>
                </a:lnTo>
                <a:lnTo>
                  <a:pt x="0" y="3444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31794" y="5537705"/>
            <a:ext cx="440690" cy="4502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0480" marR="5080" indent="-18415">
              <a:lnSpc>
                <a:spcPts val="1660"/>
              </a:lnSpc>
              <a:spcBef>
                <a:spcPts val="175"/>
              </a:spcBef>
            </a:pPr>
            <a:r>
              <a:rPr sz="1400" b="1" spc="-10" dirty="0">
                <a:latin typeface="Arial"/>
                <a:cs typeface="Arial"/>
              </a:rPr>
              <a:t>Lo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k  Wait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97040" y="3550920"/>
            <a:ext cx="2120265" cy="276923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2395">
              <a:lnSpc>
                <a:spcPts val="1889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  <a:p>
            <a:pPr marL="246379">
              <a:lnSpc>
                <a:spcPct val="100000"/>
              </a:lnSpc>
              <a:spcBef>
                <a:spcPts val="70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246379" marR="38735">
              <a:lnSpc>
                <a:spcPct val="102600"/>
              </a:lnSpc>
              <a:spcBef>
                <a:spcPts val="15"/>
              </a:spcBef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 </a:t>
            </a:r>
            <a:r>
              <a:rPr sz="1900" spc="-5" dirty="0">
                <a:latin typeface="Arial"/>
                <a:cs typeface="Arial"/>
              </a:rPr>
              <a:t>'Sue'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'9F'</a:t>
            </a:r>
            <a:endParaRPr sz="19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1450"/>
              </a:spcBef>
            </a:pPr>
            <a:r>
              <a:rPr sz="1900" spc="-5" dirty="0">
                <a:latin typeface="Arial"/>
                <a:cs typeface="Arial"/>
              </a:rPr>
              <a:t>...</a:t>
            </a:r>
            <a:endParaRPr sz="19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70"/>
              </a:spcBef>
            </a:pPr>
            <a:r>
              <a:rPr sz="1900" spc="-5" dirty="0">
                <a:latin typeface="Arial"/>
                <a:cs typeface="Arial"/>
              </a:rPr>
              <a:t>select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name</a:t>
            </a:r>
            <a:endParaRPr sz="1900">
              <a:latin typeface="Arial"/>
              <a:cs typeface="Arial"/>
            </a:endParaRPr>
          </a:p>
          <a:p>
            <a:pPr marL="151765" marR="95250">
              <a:lnSpc>
                <a:spcPts val="2350"/>
              </a:lnSpc>
              <a:spcBef>
                <a:spcPts val="80"/>
              </a:spcBef>
            </a:pPr>
            <a:r>
              <a:rPr sz="1900" spc="-5" dirty="0">
                <a:latin typeface="Arial"/>
                <a:cs typeface="Arial"/>
              </a:rPr>
              <a:t>from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reservations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44767" y="4130039"/>
            <a:ext cx="617220" cy="1332230"/>
          </a:xfrm>
          <a:custGeom>
            <a:avLst/>
            <a:gdLst/>
            <a:ahLst/>
            <a:cxnLst/>
            <a:rect l="l" t="t" r="r" b="b"/>
            <a:pathLst>
              <a:path w="617220" h="1332229">
                <a:moveTo>
                  <a:pt x="617219" y="13319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89904" y="4012692"/>
            <a:ext cx="117475" cy="169545"/>
          </a:xfrm>
          <a:custGeom>
            <a:avLst/>
            <a:gdLst/>
            <a:ahLst/>
            <a:cxnLst/>
            <a:rect l="l" t="t" r="r" b="b"/>
            <a:pathLst>
              <a:path w="117475" h="169545">
                <a:moveTo>
                  <a:pt x="117348" y="123444"/>
                </a:moveTo>
                <a:lnTo>
                  <a:pt x="0" y="0"/>
                </a:lnTo>
                <a:lnTo>
                  <a:pt x="19812" y="169164"/>
                </a:lnTo>
                <a:lnTo>
                  <a:pt x="117348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28944" y="3255264"/>
            <a:ext cx="737870" cy="645160"/>
          </a:xfrm>
          <a:custGeom>
            <a:avLst/>
            <a:gdLst/>
            <a:ahLst/>
            <a:cxnLst/>
            <a:rect l="l" t="t" r="r" b="b"/>
            <a:pathLst>
              <a:path w="737870" h="645160">
                <a:moveTo>
                  <a:pt x="131064" y="409956"/>
                </a:moveTo>
                <a:lnTo>
                  <a:pt x="131064" y="233172"/>
                </a:lnTo>
                <a:lnTo>
                  <a:pt x="0" y="321564"/>
                </a:lnTo>
                <a:lnTo>
                  <a:pt x="131064" y="409956"/>
                </a:lnTo>
                <a:close/>
              </a:path>
              <a:path w="737870" h="645160">
                <a:moveTo>
                  <a:pt x="629412" y="94488"/>
                </a:moveTo>
                <a:lnTo>
                  <a:pt x="466344" y="112776"/>
                </a:lnTo>
                <a:lnTo>
                  <a:pt x="368808" y="0"/>
                </a:lnTo>
                <a:lnTo>
                  <a:pt x="271272" y="112776"/>
                </a:lnTo>
                <a:lnTo>
                  <a:pt x="108204" y="94488"/>
                </a:lnTo>
                <a:lnTo>
                  <a:pt x="131064" y="233172"/>
                </a:lnTo>
                <a:lnTo>
                  <a:pt x="131064" y="547600"/>
                </a:lnTo>
                <a:lnTo>
                  <a:pt x="271272" y="531876"/>
                </a:lnTo>
                <a:lnTo>
                  <a:pt x="368808" y="644652"/>
                </a:lnTo>
                <a:lnTo>
                  <a:pt x="466344" y="531876"/>
                </a:lnTo>
                <a:lnTo>
                  <a:pt x="606552" y="547600"/>
                </a:lnTo>
                <a:lnTo>
                  <a:pt x="606552" y="233172"/>
                </a:lnTo>
                <a:lnTo>
                  <a:pt x="629412" y="94488"/>
                </a:lnTo>
                <a:close/>
              </a:path>
              <a:path w="737870" h="645160">
                <a:moveTo>
                  <a:pt x="131064" y="547600"/>
                </a:moveTo>
                <a:lnTo>
                  <a:pt x="131064" y="409956"/>
                </a:lnTo>
                <a:lnTo>
                  <a:pt x="108204" y="550164"/>
                </a:lnTo>
                <a:lnTo>
                  <a:pt x="131064" y="547600"/>
                </a:lnTo>
                <a:close/>
              </a:path>
              <a:path w="737870" h="645160">
                <a:moveTo>
                  <a:pt x="737616" y="321564"/>
                </a:moveTo>
                <a:lnTo>
                  <a:pt x="606552" y="233172"/>
                </a:lnTo>
                <a:lnTo>
                  <a:pt x="606552" y="409956"/>
                </a:lnTo>
                <a:lnTo>
                  <a:pt x="737616" y="321564"/>
                </a:lnTo>
                <a:close/>
              </a:path>
              <a:path w="737870" h="645160">
                <a:moveTo>
                  <a:pt x="629412" y="550164"/>
                </a:moveTo>
                <a:lnTo>
                  <a:pt x="606552" y="409956"/>
                </a:lnTo>
                <a:lnTo>
                  <a:pt x="606552" y="547600"/>
                </a:lnTo>
                <a:lnTo>
                  <a:pt x="629412" y="550164"/>
                </a:lnTo>
                <a:close/>
              </a:path>
            </a:pathLst>
          </a:custGeom>
          <a:solidFill>
            <a:srgbClr val="FF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28944" y="3255264"/>
            <a:ext cx="737870" cy="645160"/>
          </a:xfrm>
          <a:custGeom>
            <a:avLst/>
            <a:gdLst/>
            <a:ahLst/>
            <a:cxnLst/>
            <a:rect l="l" t="t" r="r" b="b"/>
            <a:pathLst>
              <a:path w="737870" h="645160">
                <a:moveTo>
                  <a:pt x="0" y="321563"/>
                </a:moveTo>
                <a:lnTo>
                  <a:pt x="131063" y="233171"/>
                </a:lnTo>
                <a:lnTo>
                  <a:pt x="108203" y="94487"/>
                </a:lnTo>
                <a:lnTo>
                  <a:pt x="271271" y="112775"/>
                </a:lnTo>
                <a:lnTo>
                  <a:pt x="368807" y="0"/>
                </a:lnTo>
                <a:lnTo>
                  <a:pt x="466343" y="112775"/>
                </a:lnTo>
                <a:lnTo>
                  <a:pt x="629411" y="94487"/>
                </a:lnTo>
                <a:lnTo>
                  <a:pt x="606551" y="233171"/>
                </a:lnTo>
                <a:lnTo>
                  <a:pt x="737615" y="321563"/>
                </a:lnTo>
                <a:lnTo>
                  <a:pt x="606551" y="409955"/>
                </a:lnTo>
                <a:lnTo>
                  <a:pt x="629411" y="550163"/>
                </a:lnTo>
                <a:lnTo>
                  <a:pt x="466343" y="531875"/>
                </a:lnTo>
                <a:lnTo>
                  <a:pt x="368807" y="644651"/>
                </a:lnTo>
                <a:lnTo>
                  <a:pt x="271271" y="531875"/>
                </a:lnTo>
                <a:lnTo>
                  <a:pt x="108203" y="550163"/>
                </a:lnTo>
                <a:lnTo>
                  <a:pt x="131063" y="409955"/>
                </a:lnTo>
                <a:lnTo>
                  <a:pt x="0" y="3215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901941" y="3350766"/>
            <a:ext cx="716280" cy="69278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07975" marR="5080" indent="-20320">
              <a:lnSpc>
                <a:spcPts val="1670"/>
              </a:lnSpc>
              <a:spcBef>
                <a:spcPts val="165"/>
              </a:spcBef>
            </a:pPr>
            <a:r>
              <a:rPr sz="1400" b="1" spc="-10" dirty="0">
                <a:latin typeface="Arial"/>
                <a:cs typeface="Arial"/>
              </a:rPr>
              <a:t>Lo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k  Wait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845"/>
              </a:lnSpc>
            </a:pPr>
            <a:r>
              <a:rPr sz="2200" b="1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74</a:t>
            </a:fld>
            <a:endParaRPr spc="-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12954" y="1053184"/>
            <a:ext cx="7957184" cy="216725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310"/>
              </a:spcBef>
              <a:buSzPct val="55000"/>
              <a:buFont typeface="Times New Roman"/>
              <a:buChar char="■"/>
              <a:tabLst>
                <a:tab pos="188595" algn="l"/>
              </a:tabLst>
            </a:pPr>
            <a:r>
              <a:rPr sz="2000" dirty="0">
                <a:latin typeface="Arial"/>
                <a:cs typeface="Arial"/>
              </a:rPr>
              <a:t>Occurs when two or more </a:t>
            </a:r>
            <a:r>
              <a:rPr sz="2000" spc="-5" dirty="0">
                <a:latin typeface="Arial"/>
                <a:cs typeface="Arial"/>
              </a:rPr>
              <a:t>applications </a:t>
            </a:r>
            <a:r>
              <a:rPr sz="2000" dirty="0">
                <a:latin typeface="Arial"/>
                <a:cs typeface="Arial"/>
              </a:rPr>
              <a:t>wait </a:t>
            </a:r>
            <a:r>
              <a:rPr sz="2000" spc="-5" dirty="0">
                <a:latin typeface="Arial"/>
                <a:cs typeface="Arial"/>
              </a:rPr>
              <a:t>indefinitely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resource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10"/>
              </a:spcBef>
              <a:buSzPct val="55000"/>
              <a:buFont typeface="Times New Roman"/>
              <a:buChar char="■"/>
              <a:tabLst>
                <a:tab pos="188595" algn="l"/>
              </a:tabLst>
            </a:pPr>
            <a:r>
              <a:rPr sz="200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application is </a:t>
            </a:r>
            <a:r>
              <a:rPr sz="2000" dirty="0">
                <a:latin typeface="Arial"/>
                <a:cs typeface="Arial"/>
              </a:rPr>
              <a:t>holding </a:t>
            </a:r>
            <a:r>
              <a:rPr sz="2000" spc="5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resource </a:t>
            </a:r>
            <a:r>
              <a:rPr sz="2000" spc="-5" dirty="0">
                <a:latin typeface="Arial"/>
                <a:cs typeface="Arial"/>
              </a:rPr>
              <a:t>that the other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needs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15"/>
              </a:spcBef>
              <a:buSzPct val="55000"/>
              <a:buFont typeface="Times New Roman"/>
              <a:buChar char="■"/>
              <a:tabLst>
                <a:tab pos="187960" algn="l"/>
              </a:tabLst>
            </a:pPr>
            <a:r>
              <a:rPr sz="2000" spc="-5" dirty="0">
                <a:latin typeface="Arial"/>
                <a:cs typeface="Arial"/>
              </a:rPr>
              <a:t>Waiting </a:t>
            </a:r>
            <a:r>
              <a:rPr sz="2000" dirty="0">
                <a:latin typeface="Arial"/>
                <a:cs typeface="Arial"/>
              </a:rPr>
              <a:t>is never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resolved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10"/>
              </a:spcBef>
              <a:buSzPct val="55000"/>
              <a:buFont typeface="Times New Roman"/>
              <a:buChar char="■"/>
              <a:tabLst>
                <a:tab pos="187960" algn="l"/>
              </a:tabLst>
            </a:pPr>
            <a:r>
              <a:rPr sz="2000" spc="-5" dirty="0">
                <a:latin typeface="Arial"/>
                <a:cs typeface="Arial"/>
              </a:rPr>
              <a:t>In the example, </a:t>
            </a:r>
            <a:r>
              <a:rPr sz="2000" dirty="0">
                <a:latin typeface="Arial"/>
                <a:cs typeface="Arial"/>
              </a:rPr>
              <a:t>assume </a:t>
            </a:r>
            <a:r>
              <a:rPr sz="2000" spc="-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are using </a:t>
            </a:r>
            <a:r>
              <a:rPr sz="2000" spc="-5" dirty="0">
                <a:latin typeface="Arial"/>
                <a:cs typeface="Arial"/>
              </a:rPr>
              <a:t>isolation </a:t>
            </a:r>
            <a:r>
              <a:rPr sz="2000" spc="5" dirty="0">
                <a:latin typeface="Arial"/>
                <a:cs typeface="Arial"/>
              </a:rPr>
              <a:t>CS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without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CC</a:t>
            </a:r>
            <a:endParaRPr sz="2000">
              <a:latin typeface="Arial"/>
              <a:cs typeface="Arial"/>
            </a:endParaRPr>
          </a:p>
          <a:p>
            <a:pPr marR="626745" algn="ctr">
              <a:lnSpc>
                <a:spcPct val="100000"/>
              </a:lnSpc>
              <a:spcBef>
                <a:spcPts val="13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Deadlocks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3927" y="3218687"/>
            <a:ext cx="893444" cy="394970"/>
          </a:xfrm>
          <a:prstGeom prst="rect">
            <a:avLst/>
          </a:prstGeom>
          <a:solidFill>
            <a:srgbClr val="E6E6E6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204"/>
              </a:spcBef>
            </a:pPr>
            <a:r>
              <a:rPr sz="2000" b="1" dirty="0">
                <a:latin typeface="Arial"/>
                <a:cs typeface="Arial"/>
              </a:rPr>
              <a:t>seat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6991" y="3218687"/>
            <a:ext cx="891540" cy="394970"/>
          </a:xfrm>
          <a:prstGeom prst="rect">
            <a:avLst/>
          </a:prstGeom>
          <a:solidFill>
            <a:srgbClr val="E6E6E6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204"/>
              </a:spcBef>
            </a:pPr>
            <a:r>
              <a:rPr sz="2000" b="1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8532" y="3218687"/>
            <a:ext cx="893444" cy="394970"/>
          </a:xfrm>
          <a:prstGeom prst="rect">
            <a:avLst/>
          </a:prstGeom>
          <a:solidFill>
            <a:srgbClr val="E6E6E6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04"/>
              </a:spcBef>
            </a:pPr>
            <a:r>
              <a:rPr sz="2000" b="1" spc="-5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3927" y="3613403"/>
            <a:ext cx="893444" cy="39370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204"/>
              </a:spcBef>
            </a:pPr>
            <a:r>
              <a:rPr sz="2000" b="1" dirty="0">
                <a:latin typeface="Arial"/>
                <a:cs typeface="Arial"/>
              </a:rPr>
              <a:t>7C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0998" y="3663419"/>
            <a:ext cx="764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usa</a:t>
            </a:r>
            <a:r>
              <a:rPr sz="2000" b="1" spc="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18532" y="3613404"/>
            <a:ext cx="893444" cy="393700"/>
          </a:xfrm>
          <a:custGeom>
            <a:avLst/>
            <a:gdLst/>
            <a:ahLst/>
            <a:cxnLst/>
            <a:rect l="l" t="t" r="r" b="b"/>
            <a:pathLst>
              <a:path w="893445" h="393700">
                <a:moveTo>
                  <a:pt x="0" y="0"/>
                </a:moveTo>
                <a:lnTo>
                  <a:pt x="0" y="393192"/>
                </a:lnTo>
                <a:lnTo>
                  <a:pt x="893064" y="393192"/>
                </a:lnTo>
                <a:lnTo>
                  <a:pt x="893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33927" y="4006595"/>
            <a:ext cx="893444" cy="39497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204"/>
              </a:spcBef>
            </a:pPr>
            <a:r>
              <a:rPr sz="2000" b="1" dirty="0">
                <a:latin typeface="Arial"/>
                <a:cs typeface="Arial"/>
              </a:rPr>
              <a:t>7B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26992" y="4006596"/>
            <a:ext cx="891540" cy="394970"/>
          </a:xfrm>
          <a:custGeom>
            <a:avLst/>
            <a:gdLst/>
            <a:ahLst/>
            <a:cxnLst/>
            <a:rect l="l" t="t" r="r" b="b"/>
            <a:pathLst>
              <a:path w="891539" h="394970">
                <a:moveTo>
                  <a:pt x="0" y="0"/>
                </a:moveTo>
                <a:lnTo>
                  <a:pt x="0" y="394716"/>
                </a:lnTo>
                <a:lnTo>
                  <a:pt x="891540" y="394716"/>
                </a:lnTo>
                <a:lnTo>
                  <a:pt x="891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26991" y="4006595"/>
            <a:ext cx="891540" cy="3949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4"/>
              </a:spcBef>
              <a:tabLst>
                <a:tab pos="867410" algn="l"/>
              </a:tabLst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18532" y="4006596"/>
            <a:ext cx="893444" cy="394970"/>
          </a:xfrm>
          <a:custGeom>
            <a:avLst/>
            <a:gdLst/>
            <a:ahLst/>
            <a:cxnLst/>
            <a:rect l="l" t="t" r="r" b="b"/>
            <a:pathLst>
              <a:path w="893445" h="394970">
                <a:moveTo>
                  <a:pt x="0" y="0"/>
                </a:moveTo>
                <a:lnTo>
                  <a:pt x="0" y="394716"/>
                </a:lnTo>
                <a:lnTo>
                  <a:pt x="893064" y="394716"/>
                </a:lnTo>
                <a:lnTo>
                  <a:pt x="893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33927" y="4401311"/>
            <a:ext cx="893444" cy="39370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04"/>
              </a:spcBef>
            </a:pPr>
            <a:r>
              <a:rPr sz="2000" b="1" spc="-5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26992" y="4401311"/>
            <a:ext cx="891540" cy="393700"/>
          </a:xfrm>
          <a:custGeom>
            <a:avLst/>
            <a:gdLst/>
            <a:ahLst/>
            <a:cxnLst/>
            <a:rect l="l" t="t" r="r" b="b"/>
            <a:pathLst>
              <a:path w="891539" h="393700">
                <a:moveTo>
                  <a:pt x="0" y="0"/>
                </a:moveTo>
                <a:lnTo>
                  <a:pt x="0" y="393192"/>
                </a:lnTo>
                <a:lnTo>
                  <a:pt x="891540" y="393192"/>
                </a:lnTo>
                <a:lnTo>
                  <a:pt x="891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18532" y="4401311"/>
            <a:ext cx="893444" cy="393700"/>
          </a:xfrm>
          <a:custGeom>
            <a:avLst/>
            <a:gdLst/>
            <a:ahLst/>
            <a:cxnLst/>
            <a:rect l="l" t="t" r="r" b="b"/>
            <a:pathLst>
              <a:path w="893445" h="393700">
                <a:moveTo>
                  <a:pt x="0" y="0"/>
                </a:moveTo>
                <a:lnTo>
                  <a:pt x="0" y="393192"/>
                </a:lnTo>
                <a:lnTo>
                  <a:pt x="893064" y="393192"/>
                </a:lnTo>
                <a:lnTo>
                  <a:pt x="893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33927" y="4794503"/>
            <a:ext cx="893444" cy="39370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204"/>
              </a:spcBef>
            </a:pPr>
            <a:r>
              <a:rPr sz="2000" b="1" dirty="0">
                <a:latin typeface="Arial"/>
                <a:cs typeface="Arial"/>
              </a:rPr>
              <a:t>8E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26992" y="4794504"/>
            <a:ext cx="891540" cy="393700"/>
          </a:xfrm>
          <a:custGeom>
            <a:avLst/>
            <a:gdLst/>
            <a:ahLst/>
            <a:cxnLst/>
            <a:rect l="l" t="t" r="r" b="b"/>
            <a:pathLst>
              <a:path w="891539" h="393700">
                <a:moveTo>
                  <a:pt x="0" y="0"/>
                </a:moveTo>
                <a:lnTo>
                  <a:pt x="0" y="393192"/>
                </a:lnTo>
                <a:lnTo>
                  <a:pt x="891540" y="393192"/>
                </a:lnTo>
                <a:lnTo>
                  <a:pt x="891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26991" y="4794503"/>
            <a:ext cx="891540" cy="3937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204"/>
              </a:spcBef>
            </a:pPr>
            <a:r>
              <a:rPr sz="2000" b="1" dirty="0">
                <a:latin typeface="Arial"/>
                <a:cs typeface="Arial"/>
              </a:rPr>
              <a:t>Raul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18532" y="4794504"/>
            <a:ext cx="893444" cy="393700"/>
          </a:xfrm>
          <a:custGeom>
            <a:avLst/>
            <a:gdLst/>
            <a:ahLst/>
            <a:cxnLst/>
            <a:rect l="l" t="t" r="r" b="b"/>
            <a:pathLst>
              <a:path w="893445" h="393700">
                <a:moveTo>
                  <a:pt x="0" y="0"/>
                </a:moveTo>
                <a:lnTo>
                  <a:pt x="0" y="393192"/>
                </a:lnTo>
                <a:lnTo>
                  <a:pt x="893064" y="393192"/>
                </a:lnTo>
                <a:lnTo>
                  <a:pt x="893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233927" y="5187695"/>
            <a:ext cx="893444" cy="39497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204"/>
              </a:spcBef>
            </a:pPr>
            <a:r>
              <a:rPr sz="2000" b="1" dirty="0">
                <a:latin typeface="Arial"/>
                <a:cs typeface="Arial"/>
              </a:rPr>
              <a:t>9F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26992" y="5187696"/>
            <a:ext cx="891540" cy="394970"/>
          </a:xfrm>
          <a:custGeom>
            <a:avLst/>
            <a:gdLst/>
            <a:ahLst/>
            <a:cxnLst/>
            <a:rect l="l" t="t" r="r" b="b"/>
            <a:pathLst>
              <a:path w="891539" h="394970">
                <a:moveTo>
                  <a:pt x="0" y="0"/>
                </a:moveTo>
                <a:lnTo>
                  <a:pt x="0" y="394716"/>
                </a:lnTo>
                <a:lnTo>
                  <a:pt x="891540" y="394716"/>
                </a:lnTo>
                <a:lnTo>
                  <a:pt x="891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389118" y="5237710"/>
            <a:ext cx="36830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J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18532" y="5187696"/>
            <a:ext cx="893444" cy="394970"/>
          </a:xfrm>
          <a:custGeom>
            <a:avLst/>
            <a:gdLst/>
            <a:ahLst/>
            <a:cxnLst/>
            <a:rect l="l" t="t" r="r" b="b"/>
            <a:pathLst>
              <a:path w="893445" h="394970">
                <a:moveTo>
                  <a:pt x="0" y="0"/>
                </a:moveTo>
                <a:lnTo>
                  <a:pt x="0" y="394716"/>
                </a:lnTo>
                <a:lnTo>
                  <a:pt x="893064" y="394716"/>
                </a:lnTo>
                <a:lnTo>
                  <a:pt x="893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33928" y="5582412"/>
            <a:ext cx="893444" cy="393700"/>
          </a:xfrm>
          <a:custGeom>
            <a:avLst/>
            <a:gdLst/>
            <a:ahLst/>
            <a:cxnLst/>
            <a:rect l="l" t="t" r="r" b="b"/>
            <a:pathLst>
              <a:path w="893445" h="393700">
                <a:moveTo>
                  <a:pt x="0" y="0"/>
                </a:moveTo>
                <a:lnTo>
                  <a:pt x="0" y="393192"/>
                </a:lnTo>
                <a:lnTo>
                  <a:pt x="893064" y="393192"/>
                </a:lnTo>
                <a:lnTo>
                  <a:pt x="893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26992" y="5582412"/>
            <a:ext cx="891540" cy="393700"/>
          </a:xfrm>
          <a:custGeom>
            <a:avLst/>
            <a:gdLst/>
            <a:ahLst/>
            <a:cxnLst/>
            <a:rect l="l" t="t" r="r" b="b"/>
            <a:pathLst>
              <a:path w="891539" h="393700">
                <a:moveTo>
                  <a:pt x="0" y="0"/>
                </a:moveTo>
                <a:lnTo>
                  <a:pt x="0" y="393192"/>
                </a:lnTo>
                <a:lnTo>
                  <a:pt x="891540" y="393192"/>
                </a:lnTo>
                <a:lnTo>
                  <a:pt x="891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18532" y="5582412"/>
            <a:ext cx="893444" cy="393700"/>
          </a:xfrm>
          <a:custGeom>
            <a:avLst/>
            <a:gdLst/>
            <a:ahLst/>
            <a:cxnLst/>
            <a:rect l="l" t="t" r="r" b="b"/>
            <a:pathLst>
              <a:path w="893445" h="393700">
                <a:moveTo>
                  <a:pt x="0" y="0"/>
                </a:moveTo>
                <a:lnTo>
                  <a:pt x="0" y="393192"/>
                </a:lnTo>
                <a:lnTo>
                  <a:pt x="893064" y="393192"/>
                </a:lnTo>
                <a:lnTo>
                  <a:pt x="893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33928" y="5975604"/>
            <a:ext cx="893444" cy="394970"/>
          </a:xfrm>
          <a:custGeom>
            <a:avLst/>
            <a:gdLst/>
            <a:ahLst/>
            <a:cxnLst/>
            <a:rect l="l" t="t" r="r" b="b"/>
            <a:pathLst>
              <a:path w="893445" h="394970">
                <a:moveTo>
                  <a:pt x="0" y="0"/>
                </a:moveTo>
                <a:lnTo>
                  <a:pt x="0" y="394716"/>
                </a:lnTo>
                <a:lnTo>
                  <a:pt x="893064" y="394716"/>
                </a:lnTo>
                <a:lnTo>
                  <a:pt x="893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26992" y="5975604"/>
            <a:ext cx="891540" cy="394970"/>
          </a:xfrm>
          <a:custGeom>
            <a:avLst/>
            <a:gdLst/>
            <a:ahLst/>
            <a:cxnLst/>
            <a:rect l="l" t="t" r="r" b="b"/>
            <a:pathLst>
              <a:path w="891539" h="394970">
                <a:moveTo>
                  <a:pt x="0" y="0"/>
                </a:moveTo>
                <a:lnTo>
                  <a:pt x="0" y="394716"/>
                </a:lnTo>
                <a:lnTo>
                  <a:pt x="891540" y="394716"/>
                </a:lnTo>
                <a:lnTo>
                  <a:pt x="891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33927" y="3218687"/>
            <a:ext cx="1784985" cy="394970"/>
          </a:xfrm>
          <a:custGeom>
            <a:avLst/>
            <a:gdLst/>
            <a:ahLst/>
            <a:cxnLst/>
            <a:rect l="l" t="t" r="r" b="b"/>
            <a:pathLst>
              <a:path w="1784985" h="394970">
                <a:moveTo>
                  <a:pt x="0" y="0"/>
                </a:moveTo>
                <a:lnTo>
                  <a:pt x="893063" y="0"/>
                </a:lnTo>
                <a:lnTo>
                  <a:pt x="893063" y="394715"/>
                </a:lnTo>
                <a:lnTo>
                  <a:pt x="1784603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26991" y="3218687"/>
            <a:ext cx="1784985" cy="394970"/>
          </a:xfrm>
          <a:custGeom>
            <a:avLst/>
            <a:gdLst/>
            <a:ahLst/>
            <a:cxnLst/>
            <a:rect l="l" t="t" r="r" b="b"/>
            <a:pathLst>
              <a:path w="1784985" h="394970">
                <a:moveTo>
                  <a:pt x="0" y="0"/>
                </a:moveTo>
                <a:lnTo>
                  <a:pt x="891539" y="0"/>
                </a:lnTo>
                <a:lnTo>
                  <a:pt x="891539" y="394715"/>
                </a:lnTo>
                <a:lnTo>
                  <a:pt x="1784603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33927" y="3613403"/>
            <a:ext cx="1784985" cy="393700"/>
          </a:xfrm>
          <a:custGeom>
            <a:avLst/>
            <a:gdLst/>
            <a:ahLst/>
            <a:cxnLst/>
            <a:rect l="l" t="t" r="r" b="b"/>
            <a:pathLst>
              <a:path w="1784985" h="393700">
                <a:moveTo>
                  <a:pt x="0" y="0"/>
                </a:moveTo>
                <a:lnTo>
                  <a:pt x="893063" y="0"/>
                </a:lnTo>
                <a:lnTo>
                  <a:pt x="893063" y="393191"/>
                </a:lnTo>
                <a:lnTo>
                  <a:pt x="1784603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18532" y="3613403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26991" y="3613403"/>
            <a:ext cx="1784985" cy="393700"/>
          </a:xfrm>
          <a:custGeom>
            <a:avLst/>
            <a:gdLst/>
            <a:ahLst/>
            <a:cxnLst/>
            <a:rect l="l" t="t" r="r" b="b"/>
            <a:pathLst>
              <a:path w="1784985" h="393700">
                <a:moveTo>
                  <a:pt x="0" y="0"/>
                </a:moveTo>
                <a:lnTo>
                  <a:pt x="891539" y="0"/>
                </a:lnTo>
                <a:lnTo>
                  <a:pt x="891539" y="393191"/>
                </a:lnTo>
                <a:lnTo>
                  <a:pt x="1784603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11595" y="3613403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18532" y="3613403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5">
                <a:moveTo>
                  <a:pt x="0" y="0"/>
                </a:moveTo>
                <a:lnTo>
                  <a:pt x="8930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33927" y="4006595"/>
            <a:ext cx="1784985" cy="394970"/>
          </a:xfrm>
          <a:custGeom>
            <a:avLst/>
            <a:gdLst/>
            <a:ahLst/>
            <a:cxnLst/>
            <a:rect l="l" t="t" r="r" b="b"/>
            <a:pathLst>
              <a:path w="1784985" h="394970">
                <a:moveTo>
                  <a:pt x="0" y="0"/>
                </a:moveTo>
                <a:lnTo>
                  <a:pt x="893063" y="0"/>
                </a:lnTo>
                <a:lnTo>
                  <a:pt x="893063" y="394715"/>
                </a:lnTo>
                <a:lnTo>
                  <a:pt x="1784603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18532" y="4006595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26991" y="4006595"/>
            <a:ext cx="1784985" cy="394970"/>
          </a:xfrm>
          <a:custGeom>
            <a:avLst/>
            <a:gdLst/>
            <a:ahLst/>
            <a:cxnLst/>
            <a:rect l="l" t="t" r="r" b="b"/>
            <a:pathLst>
              <a:path w="1784985" h="394970">
                <a:moveTo>
                  <a:pt x="0" y="0"/>
                </a:moveTo>
                <a:lnTo>
                  <a:pt x="891539" y="0"/>
                </a:lnTo>
                <a:lnTo>
                  <a:pt x="891539" y="394715"/>
                </a:lnTo>
                <a:lnTo>
                  <a:pt x="1784603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11595" y="4006595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18532" y="4006595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5">
                <a:moveTo>
                  <a:pt x="0" y="0"/>
                </a:moveTo>
                <a:lnTo>
                  <a:pt x="8930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26991" y="4401311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33927" y="4401311"/>
            <a:ext cx="1784985" cy="393700"/>
          </a:xfrm>
          <a:custGeom>
            <a:avLst/>
            <a:gdLst/>
            <a:ahLst/>
            <a:cxnLst/>
            <a:rect l="l" t="t" r="r" b="b"/>
            <a:pathLst>
              <a:path w="1784985" h="393700">
                <a:moveTo>
                  <a:pt x="0" y="0"/>
                </a:moveTo>
                <a:lnTo>
                  <a:pt x="893063" y="0"/>
                </a:lnTo>
                <a:lnTo>
                  <a:pt x="893063" y="393191"/>
                </a:lnTo>
                <a:lnTo>
                  <a:pt x="1784603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18532" y="4401311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26991" y="4401311"/>
            <a:ext cx="1784985" cy="393700"/>
          </a:xfrm>
          <a:custGeom>
            <a:avLst/>
            <a:gdLst/>
            <a:ahLst/>
            <a:cxnLst/>
            <a:rect l="l" t="t" r="r" b="b"/>
            <a:pathLst>
              <a:path w="1784985" h="393700">
                <a:moveTo>
                  <a:pt x="0" y="0"/>
                </a:moveTo>
                <a:lnTo>
                  <a:pt x="891539" y="0"/>
                </a:lnTo>
                <a:lnTo>
                  <a:pt x="891539" y="393191"/>
                </a:lnTo>
                <a:lnTo>
                  <a:pt x="1784603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11595" y="4401311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18532" y="4401311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5">
                <a:moveTo>
                  <a:pt x="0" y="0"/>
                </a:moveTo>
                <a:lnTo>
                  <a:pt x="8930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33927" y="4794503"/>
            <a:ext cx="1784985" cy="393700"/>
          </a:xfrm>
          <a:custGeom>
            <a:avLst/>
            <a:gdLst/>
            <a:ahLst/>
            <a:cxnLst/>
            <a:rect l="l" t="t" r="r" b="b"/>
            <a:pathLst>
              <a:path w="1784985" h="393700">
                <a:moveTo>
                  <a:pt x="0" y="0"/>
                </a:moveTo>
                <a:lnTo>
                  <a:pt x="893063" y="0"/>
                </a:lnTo>
                <a:lnTo>
                  <a:pt x="893063" y="393191"/>
                </a:lnTo>
                <a:lnTo>
                  <a:pt x="1784603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18532" y="4794503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26991" y="4794503"/>
            <a:ext cx="1784985" cy="393700"/>
          </a:xfrm>
          <a:custGeom>
            <a:avLst/>
            <a:gdLst/>
            <a:ahLst/>
            <a:cxnLst/>
            <a:rect l="l" t="t" r="r" b="b"/>
            <a:pathLst>
              <a:path w="1784985" h="393700">
                <a:moveTo>
                  <a:pt x="0" y="0"/>
                </a:moveTo>
                <a:lnTo>
                  <a:pt x="891539" y="0"/>
                </a:lnTo>
                <a:lnTo>
                  <a:pt x="891539" y="393191"/>
                </a:lnTo>
                <a:lnTo>
                  <a:pt x="1784603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11595" y="4794503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18532" y="4794503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5">
                <a:moveTo>
                  <a:pt x="0" y="0"/>
                </a:moveTo>
                <a:lnTo>
                  <a:pt x="8930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33927" y="5187695"/>
            <a:ext cx="1784985" cy="394970"/>
          </a:xfrm>
          <a:custGeom>
            <a:avLst/>
            <a:gdLst/>
            <a:ahLst/>
            <a:cxnLst/>
            <a:rect l="l" t="t" r="r" b="b"/>
            <a:pathLst>
              <a:path w="1784985" h="394970">
                <a:moveTo>
                  <a:pt x="0" y="0"/>
                </a:moveTo>
                <a:lnTo>
                  <a:pt x="893063" y="0"/>
                </a:lnTo>
                <a:lnTo>
                  <a:pt x="893063" y="394715"/>
                </a:lnTo>
                <a:lnTo>
                  <a:pt x="1784603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18532" y="5187695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26991" y="5187695"/>
            <a:ext cx="1784985" cy="394970"/>
          </a:xfrm>
          <a:custGeom>
            <a:avLst/>
            <a:gdLst/>
            <a:ahLst/>
            <a:cxnLst/>
            <a:rect l="l" t="t" r="r" b="b"/>
            <a:pathLst>
              <a:path w="1784985" h="394970">
                <a:moveTo>
                  <a:pt x="0" y="0"/>
                </a:moveTo>
                <a:lnTo>
                  <a:pt x="891539" y="0"/>
                </a:lnTo>
                <a:lnTo>
                  <a:pt x="891539" y="394715"/>
                </a:lnTo>
                <a:lnTo>
                  <a:pt x="1784603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11595" y="5187695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18532" y="5187695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5">
                <a:moveTo>
                  <a:pt x="0" y="0"/>
                </a:moveTo>
                <a:lnTo>
                  <a:pt x="8930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33927" y="5582411"/>
            <a:ext cx="893444" cy="393700"/>
          </a:xfrm>
          <a:custGeom>
            <a:avLst/>
            <a:gdLst/>
            <a:ahLst/>
            <a:cxnLst/>
            <a:rect l="l" t="t" r="r" b="b"/>
            <a:pathLst>
              <a:path w="893445" h="393700">
                <a:moveTo>
                  <a:pt x="0" y="0"/>
                </a:moveTo>
                <a:lnTo>
                  <a:pt x="0" y="393191"/>
                </a:lnTo>
                <a:lnTo>
                  <a:pt x="893063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26991" y="5582411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33927" y="5582411"/>
            <a:ext cx="1784985" cy="393700"/>
          </a:xfrm>
          <a:custGeom>
            <a:avLst/>
            <a:gdLst/>
            <a:ahLst/>
            <a:cxnLst/>
            <a:rect l="l" t="t" r="r" b="b"/>
            <a:pathLst>
              <a:path w="1784985" h="393700">
                <a:moveTo>
                  <a:pt x="0" y="0"/>
                </a:moveTo>
                <a:lnTo>
                  <a:pt x="893063" y="0"/>
                </a:lnTo>
                <a:lnTo>
                  <a:pt x="893063" y="393191"/>
                </a:lnTo>
                <a:lnTo>
                  <a:pt x="1784603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18532" y="5582411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26991" y="5582411"/>
            <a:ext cx="1784985" cy="393700"/>
          </a:xfrm>
          <a:custGeom>
            <a:avLst/>
            <a:gdLst/>
            <a:ahLst/>
            <a:cxnLst/>
            <a:rect l="l" t="t" r="r" b="b"/>
            <a:pathLst>
              <a:path w="1784985" h="393700">
                <a:moveTo>
                  <a:pt x="0" y="0"/>
                </a:moveTo>
                <a:lnTo>
                  <a:pt x="891539" y="0"/>
                </a:lnTo>
                <a:lnTo>
                  <a:pt x="891539" y="393191"/>
                </a:lnTo>
                <a:lnTo>
                  <a:pt x="1784603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11595" y="5582411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18532" y="5582411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5">
                <a:moveTo>
                  <a:pt x="0" y="0"/>
                </a:moveTo>
                <a:lnTo>
                  <a:pt x="8930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33927" y="5975603"/>
            <a:ext cx="893444" cy="394970"/>
          </a:xfrm>
          <a:custGeom>
            <a:avLst/>
            <a:gdLst/>
            <a:ahLst/>
            <a:cxnLst/>
            <a:rect l="l" t="t" r="r" b="b"/>
            <a:pathLst>
              <a:path w="893445" h="394970">
                <a:moveTo>
                  <a:pt x="0" y="0"/>
                </a:moveTo>
                <a:lnTo>
                  <a:pt x="0" y="394715"/>
                </a:lnTo>
                <a:lnTo>
                  <a:pt x="893063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26991" y="5975603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33927" y="5975603"/>
            <a:ext cx="1784985" cy="394970"/>
          </a:xfrm>
          <a:custGeom>
            <a:avLst/>
            <a:gdLst/>
            <a:ahLst/>
            <a:cxnLst/>
            <a:rect l="l" t="t" r="r" b="b"/>
            <a:pathLst>
              <a:path w="1784985" h="394970">
                <a:moveTo>
                  <a:pt x="0" y="0"/>
                </a:moveTo>
                <a:lnTo>
                  <a:pt x="893063" y="0"/>
                </a:lnTo>
                <a:lnTo>
                  <a:pt x="893063" y="394715"/>
                </a:lnTo>
                <a:lnTo>
                  <a:pt x="1784603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18532" y="5975603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26991" y="5975603"/>
            <a:ext cx="1784985" cy="394970"/>
          </a:xfrm>
          <a:custGeom>
            <a:avLst/>
            <a:gdLst/>
            <a:ahLst/>
            <a:cxnLst/>
            <a:rect l="l" t="t" r="r" b="b"/>
            <a:pathLst>
              <a:path w="1784985" h="394970">
                <a:moveTo>
                  <a:pt x="0" y="0"/>
                </a:moveTo>
                <a:lnTo>
                  <a:pt x="891539" y="0"/>
                </a:lnTo>
                <a:lnTo>
                  <a:pt x="891539" y="394715"/>
                </a:lnTo>
                <a:lnTo>
                  <a:pt x="1784603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11595" y="5975603"/>
            <a:ext cx="0" cy="394970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18532" y="5975603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5">
                <a:moveTo>
                  <a:pt x="0" y="0"/>
                </a:moveTo>
                <a:lnTo>
                  <a:pt x="8930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14603" y="3180078"/>
            <a:ext cx="73279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92240" algn="l"/>
              </a:tabLst>
            </a:pPr>
            <a:r>
              <a:rPr sz="3300" b="1" spc="-7" baseline="1262" dirty="0">
                <a:latin typeface="Arial"/>
                <a:cs typeface="Arial"/>
              </a:rPr>
              <a:t>App </a:t>
            </a:r>
            <a:r>
              <a:rPr sz="3300" b="1" baseline="1262" dirty="0">
                <a:latin typeface="Arial"/>
                <a:cs typeface="Arial"/>
              </a:rPr>
              <a:t>A	</a:t>
            </a:r>
            <a:r>
              <a:rPr sz="2200" b="1" spc="-5" dirty="0">
                <a:latin typeface="Arial"/>
                <a:cs typeface="Arial"/>
              </a:rPr>
              <a:t>App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808732" y="3729228"/>
            <a:ext cx="163195" cy="108585"/>
          </a:xfrm>
          <a:custGeom>
            <a:avLst/>
            <a:gdLst/>
            <a:ahLst/>
            <a:cxnLst/>
            <a:rect l="l" t="t" r="r" b="b"/>
            <a:pathLst>
              <a:path w="163194" h="108585">
                <a:moveTo>
                  <a:pt x="163068" y="53340"/>
                </a:moveTo>
                <a:lnTo>
                  <a:pt x="0" y="0"/>
                </a:lnTo>
                <a:lnTo>
                  <a:pt x="0" y="108204"/>
                </a:lnTo>
                <a:lnTo>
                  <a:pt x="163068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277872" y="3465066"/>
            <a:ext cx="9131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6110" algn="l"/>
              </a:tabLst>
            </a:pPr>
            <a:r>
              <a:rPr sz="1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900" spc="155" dirty="0">
                <a:latin typeface="Arial"/>
                <a:cs typeface="Arial"/>
              </a:rPr>
              <a:t> </a:t>
            </a:r>
            <a:r>
              <a:rPr sz="3300" b="1" baseline="-35353" dirty="0">
                <a:latin typeface="Arial"/>
                <a:cs typeface="Arial"/>
              </a:rPr>
              <a:t>X</a:t>
            </a:r>
            <a:endParaRPr sz="3300" baseline="-35353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144767" y="4130039"/>
            <a:ext cx="617220" cy="1332230"/>
          </a:xfrm>
          <a:custGeom>
            <a:avLst/>
            <a:gdLst/>
            <a:ahLst/>
            <a:cxnLst/>
            <a:rect l="l" t="t" r="r" b="b"/>
            <a:pathLst>
              <a:path w="617220" h="1332229">
                <a:moveTo>
                  <a:pt x="617219" y="13319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089904" y="4012692"/>
            <a:ext cx="117475" cy="169545"/>
          </a:xfrm>
          <a:custGeom>
            <a:avLst/>
            <a:gdLst/>
            <a:ahLst/>
            <a:cxnLst/>
            <a:rect l="l" t="t" r="r" b="b"/>
            <a:pathLst>
              <a:path w="117475" h="169545">
                <a:moveTo>
                  <a:pt x="117348" y="123444"/>
                </a:moveTo>
                <a:lnTo>
                  <a:pt x="0" y="0"/>
                </a:lnTo>
                <a:lnTo>
                  <a:pt x="19812" y="169164"/>
                </a:lnTo>
                <a:lnTo>
                  <a:pt x="117348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126991" y="3613403"/>
            <a:ext cx="891540" cy="39370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365"/>
              </a:spcBef>
            </a:pPr>
            <a:r>
              <a:rPr sz="2200" b="1" spc="-5" dirty="0">
                <a:latin typeface="Arial"/>
                <a:cs typeface="Arial"/>
              </a:rPr>
              <a:t>John</a:t>
            </a:r>
            <a:endParaRPr sz="22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290572" y="5384291"/>
            <a:ext cx="550545" cy="0"/>
          </a:xfrm>
          <a:custGeom>
            <a:avLst/>
            <a:gdLst/>
            <a:ahLst/>
            <a:cxnLst/>
            <a:rect l="l" t="t" r="r" b="b"/>
            <a:pathLst>
              <a:path w="550544">
                <a:moveTo>
                  <a:pt x="0" y="0"/>
                </a:moveTo>
                <a:lnTo>
                  <a:pt x="5501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08732" y="5330952"/>
            <a:ext cx="163195" cy="108585"/>
          </a:xfrm>
          <a:custGeom>
            <a:avLst/>
            <a:gdLst/>
            <a:ahLst/>
            <a:cxnLst/>
            <a:rect l="l" t="t" r="r" b="b"/>
            <a:pathLst>
              <a:path w="163194" h="108585">
                <a:moveTo>
                  <a:pt x="163068" y="53340"/>
                </a:moveTo>
                <a:lnTo>
                  <a:pt x="0" y="0"/>
                </a:lnTo>
                <a:lnTo>
                  <a:pt x="0" y="108204"/>
                </a:lnTo>
                <a:lnTo>
                  <a:pt x="163068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2978910" y="5278625"/>
            <a:ext cx="212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60019" y="3528059"/>
            <a:ext cx="2094230" cy="28333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2180"/>
              </a:lnSpc>
            </a:pPr>
            <a:r>
              <a:rPr sz="1900" spc="-5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  <a:spcBef>
                <a:spcPts val="70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179705" marR="25400">
              <a:lnSpc>
                <a:spcPts val="2350"/>
              </a:lnSpc>
              <a:spcBef>
                <a:spcPts val="80"/>
              </a:spcBef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'John'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1245"/>
              </a:spcBef>
            </a:pPr>
            <a:r>
              <a:rPr sz="1900" spc="-5" dirty="0">
                <a:latin typeface="Arial"/>
                <a:cs typeface="Arial"/>
              </a:rPr>
              <a:t>...</a:t>
            </a:r>
            <a:endParaRPr sz="19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70"/>
              </a:spcBef>
            </a:pPr>
            <a:r>
              <a:rPr sz="1900" spc="-5" dirty="0">
                <a:latin typeface="Arial"/>
                <a:cs typeface="Arial"/>
              </a:rPr>
              <a:t>select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name</a:t>
            </a:r>
            <a:endParaRPr sz="1900">
              <a:latin typeface="Arial"/>
              <a:cs typeface="Arial"/>
            </a:endParaRPr>
          </a:p>
          <a:p>
            <a:pPr marL="112395" marR="109220">
              <a:lnSpc>
                <a:spcPts val="2350"/>
              </a:lnSpc>
              <a:spcBef>
                <a:spcPts val="80"/>
              </a:spcBef>
            </a:pPr>
            <a:r>
              <a:rPr sz="1900" spc="-5" dirty="0">
                <a:latin typeface="Arial"/>
                <a:cs typeface="Arial"/>
              </a:rPr>
              <a:t>from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reservations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'9F'</a:t>
            </a:r>
            <a:endParaRPr sz="19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797040" y="3550920"/>
            <a:ext cx="2120265" cy="276923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2395">
              <a:lnSpc>
                <a:spcPts val="1889"/>
              </a:lnSpc>
            </a:pPr>
            <a:r>
              <a:rPr sz="1900" spc="-10" dirty="0">
                <a:latin typeface="Arial"/>
                <a:cs typeface="Arial"/>
              </a:rPr>
              <a:t>update</a:t>
            </a:r>
            <a:endParaRPr sz="1900">
              <a:latin typeface="Arial"/>
              <a:cs typeface="Arial"/>
            </a:endParaRPr>
          </a:p>
          <a:p>
            <a:pPr marL="246379">
              <a:lnSpc>
                <a:spcPct val="100000"/>
              </a:lnSpc>
              <a:spcBef>
                <a:spcPts val="70"/>
              </a:spcBef>
            </a:pPr>
            <a:r>
              <a:rPr sz="1900" spc="-5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  <a:p>
            <a:pPr marL="246379" marR="40005">
              <a:lnSpc>
                <a:spcPct val="102600"/>
              </a:lnSpc>
              <a:spcBef>
                <a:spcPts val="15"/>
              </a:spcBef>
            </a:pPr>
            <a:r>
              <a:rPr sz="1900" spc="-5" dirty="0">
                <a:latin typeface="Arial"/>
                <a:cs typeface="Arial"/>
              </a:rPr>
              <a:t>set name </a:t>
            </a:r>
            <a:r>
              <a:rPr sz="1900" dirty="0">
                <a:latin typeface="Arial"/>
                <a:cs typeface="Arial"/>
              </a:rPr>
              <a:t>= </a:t>
            </a:r>
            <a:r>
              <a:rPr sz="1900" spc="-5" dirty="0">
                <a:latin typeface="Arial"/>
                <a:cs typeface="Arial"/>
              </a:rPr>
              <a:t>'Sue'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'9F'</a:t>
            </a:r>
            <a:endParaRPr sz="19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1450"/>
              </a:spcBef>
            </a:pPr>
            <a:r>
              <a:rPr sz="1900" spc="-5" dirty="0">
                <a:latin typeface="Arial"/>
                <a:cs typeface="Arial"/>
              </a:rPr>
              <a:t>...</a:t>
            </a:r>
            <a:endParaRPr sz="19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70"/>
              </a:spcBef>
            </a:pPr>
            <a:r>
              <a:rPr sz="1900" spc="-5" dirty="0">
                <a:latin typeface="Arial"/>
                <a:cs typeface="Arial"/>
              </a:rPr>
              <a:t>select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name</a:t>
            </a:r>
            <a:endParaRPr sz="1900">
              <a:latin typeface="Arial"/>
              <a:cs typeface="Arial"/>
            </a:endParaRPr>
          </a:p>
          <a:p>
            <a:pPr marL="151765" marR="95250">
              <a:lnSpc>
                <a:spcPts val="2350"/>
              </a:lnSpc>
              <a:spcBef>
                <a:spcPts val="80"/>
              </a:spcBef>
            </a:pPr>
            <a:r>
              <a:rPr sz="1900" spc="-5" dirty="0">
                <a:latin typeface="Arial"/>
                <a:cs typeface="Arial"/>
              </a:rPr>
              <a:t>from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reservations  </a:t>
            </a: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spc="-5" dirty="0">
                <a:latin typeface="Arial"/>
                <a:cs typeface="Arial"/>
              </a:rPr>
              <a:t>seat </a:t>
            </a:r>
            <a:r>
              <a:rPr sz="1900" dirty="0">
                <a:latin typeface="Arial"/>
                <a:cs typeface="Arial"/>
              </a:rPr>
              <a:t>=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'7C'</a:t>
            </a:r>
            <a:endParaRPr sz="19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144767" y="3998976"/>
            <a:ext cx="670560" cy="1083945"/>
          </a:xfrm>
          <a:custGeom>
            <a:avLst/>
            <a:gdLst/>
            <a:ahLst/>
            <a:cxnLst/>
            <a:rect l="l" t="t" r="r" b="b"/>
            <a:pathLst>
              <a:path w="670559" h="1083945">
                <a:moveTo>
                  <a:pt x="670559" y="0"/>
                </a:moveTo>
                <a:lnTo>
                  <a:pt x="0" y="10835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077712" y="5027676"/>
            <a:ext cx="131445" cy="166370"/>
          </a:xfrm>
          <a:custGeom>
            <a:avLst/>
            <a:gdLst/>
            <a:ahLst/>
            <a:cxnLst/>
            <a:rect l="l" t="t" r="r" b="b"/>
            <a:pathLst>
              <a:path w="131445" h="166370">
                <a:moveTo>
                  <a:pt x="131064" y="56388"/>
                </a:moveTo>
                <a:lnTo>
                  <a:pt x="38100" y="0"/>
                </a:lnTo>
                <a:lnTo>
                  <a:pt x="0" y="166116"/>
                </a:lnTo>
                <a:lnTo>
                  <a:pt x="131064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5903465" y="5217666"/>
            <a:ext cx="212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X</a:t>
            </a:r>
            <a:endParaRPr sz="22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236720" y="5193792"/>
            <a:ext cx="722630" cy="344805"/>
          </a:xfrm>
          <a:custGeom>
            <a:avLst/>
            <a:gdLst/>
            <a:ahLst/>
            <a:cxnLst/>
            <a:rect l="l" t="t" r="r" b="b"/>
            <a:pathLst>
              <a:path w="722629" h="344804">
                <a:moveTo>
                  <a:pt x="722376" y="344424"/>
                </a:moveTo>
                <a:lnTo>
                  <a:pt x="722376" y="0"/>
                </a:lnTo>
                <a:lnTo>
                  <a:pt x="0" y="0"/>
                </a:lnTo>
                <a:lnTo>
                  <a:pt x="0" y="344424"/>
                </a:lnTo>
                <a:lnTo>
                  <a:pt x="722376" y="344424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4126991" y="5187695"/>
            <a:ext cx="891540" cy="3949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25"/>
              </a:spcBef>
            </a:pPr>
            <a:r>
              <a:rPr sz="2200" b="1" spc="-5" dirty="0">
                <a:latin typeface="Arial"/>
                <a:cs typeface="Arial"/>
              </a:rPr>
              <a:t>Sue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275332" y="5419344"/>
            <a:ext cx="753110" cy="690880"/>
          </a:xfrm>
          <a:custGeom>
            <a:avLst/>
            <a:gdLst/>
            <a:ahLst/>
            <a:cxnLst/>
            <a:rect l="l" t="t" r="r" b="b"/>
            <a:pathLst>
              <a:path w="753110" h="690879">
                <a:moveTo>
                  <a:pt x="134112" y="438912"/>
                </a:moveTo>
                <a:lnTo>
                  <a:pt x="134112" y="249936"/>
                </a:lnTo>
                <a:lnTo>
                  <a:pt x="0" y="344424"/>
                </a:lnTo>
                <a:lnTo>
                  <a:pt x="134112" y="438912"/>
                </a:lnTo>
                <a:close/>
              </a:path>
              <a:path w="753110" h="690879">
                <a:moveTo>
                  <a:pt x="643128" y="100584"/>
                </a:moveTo>
                <a:lnTo>
                  <a:pt x="475488" y="120396"/>
                </a:lnTo>
                <a:lnTo>
                  <a:pt x="376428" y="0"/>
                </a:lnTo>
                <a:lnTo>
                  <a:pt x="277368" y="120396"/>
                </a:lnTo>
                <a:lnTo>
                  <a:pt x="109728" y="100584"/>
                </a:lnTo>
                <a:lnTo>
                  <a:pt x="134112" y="249936"/>
                </a:lnTo>
                <a:lnTo>
                  <a:pt x="134112" y="585382"/>
                </a:lnTo>
                <a:lnTo>
                  <a:pt x="277368" y="568452"/>
                </a:lnTo>
                <a:lnTo>
                  <a:pt x="376428" y="690372"/>
                </a:lnTo>
                <a:lnTo>
                  <a:pt x="475488" y="568452"/>
                </a:lnTo>
                <a:lnTo>
                  <a:pt x="618744" y="585382"/>
                </a:lnTo>
                <a:lnTo>
                  <a:pt x="618744" y="249936"/>
                </a:lnTo>
                <a:lnTo>
                  <a:pt x="643128" y="100584"/>
                </a:lnTo>
                <a:close/>
              </a:path>
              <a:path w="753110" h="690879">
                <a:moveTo>
                  <a:pt x="134112" y="585382"/>
                </a:moveTo>
                <a:lnTo>
                  <a:pt x="134112" y="438912"/>
                </a:lnTo>
                <a:lnTo>
                  <a:pt x="109728" y="588264"/>
                </a:lnTo>
                <a:lnTo>
                  <a:pt x="134112" y="585382"/>
                </a:lnTo>
                <a:close/>
              </a:path>
              <a:path w="753110" h="690879">
                <a:moveTo>
                  <a:pt x="752856" y="344424"/>
                </a:moveTo>
                <a:lnTo>
                  <a:pt x="618744" y="249936"/>
                </a:lnTo>
                <a:lnTo>
                  <a:pt x="618744" y="438912"/>
                </a:lnTo>
                <a:lnTo>
                  <a:pt x="752856" y="344424"/>
                </a:lnTo>
                <a:close/>
              </a:path>
              <a:path w="753110" h="690879">
                <a:moveTo>
                  <a:pt x="643128" y="588264"/>
                </a:moveTo>
                <a:lnTo>
                  <a:pt x="618744" y="438912"/>
                </a:lnTo>
                <a:lnTo>
                  <a:pt x="618744" y="585382"/>
                </a:lnTo>
                <a:lnTo>
                  <a:pt x="643128" y="588264"/>
                </a:lnTo>
                <a:close/>
              </a:path>
            </a:pathLst>
          </a:custGeom>
          <a:solidFill>
            <a:srgbClr val="FF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275331" y="5419344"/>
            <a:ext cx="753110" cy="690880"/>
          </a:xfrm>
          <a:custGeom>
            <a:avLst/>
            <a:gdLst/>
            <a:ahLst/>
            <a:cxnLst/>
            <a:rect l="l" t="t" r="r" b="b"/>
            <a:pathLst>
              <a:path w="753110" h="690879">
                <a:moveTo>
                  <a:pt x="0" y="344423"/>
                </a:moveTo>
                <a:lnTo>
                  <a:pt x="134111" y="249935"/>
                </a:lnTo>
                <a:lnTo>
                  <a:pt x="109727" y="100583"/>
                </a:lnTo>
                <a:lnTo>
                  <a:pt x="277367" y="120395"/>
                </a:lnTo>
                <a:lnTo>
                  <a:pt x="376427" y="0"/>
                </a:lnTo>
                <a:lnTo>
                  <a:pt x="475487" y="120395"/>
                </a:lnTo>
                <a:lnTo>
                  <a:pt x="643127" y="100583"/>
                </a:lnTo>
                <a:lnTo>
                  <a:pt x="618743" y="249935"/>
                </a:lnTo>
                <a:lnTo>
                  <a:pt x="752855" y="344423"/>
                </a:lnTo>
                <a:lnTo>
                  <a:pt x="618743" y="438911"/>
                </a:lnTo>
                <a:lnTo>
                  <a:pt x="643127" y="588263"/>
                </a:lnTo>
                <a:lnTo>
                  <a:pt x="475487" y="568451"/>
                </a:lnTo>
                <a:lnTo>
                  <a:pt x="376427" y="690371"/>
                </a:lnTo>
                <a:lnTo>
                  <a:pt x="277367" y="568451"/>
                </a:lnTo>
                <a:lnTo>
                  <a:pt x="109727" y="588263"/>
                </a:lnTo>
                <a:lnTo>
                  <a:pt x="134111" y="438911"/>
                </a:lnTo>
                <a:lnTo>
                  <a:pt x="0" y="3444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2431794" y="5537705"/>
            <a:ext cx="440690" cy="4502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0480" marR="5080" indent="-18415">
              <a:lnSpc>
                <a:spcPts val="1660"/>
              </a:lnSpc>
              <a:spcBef>
                <a:spcPts val="175"/>
              </a:spcBef>
            </a:pPr>
            <a:r>
              <a:rPr sz="1400" b="1" spc="-10" dirty="0">
                <a:latin typeface="Arial"/>
                <a:cs typeface="Arial"/>
              </a:rPr>
              <a:t>Lo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k  Wait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027420" y="3255264"/>
            <a:ext cx="739140" cy="645160"/>
          </a:xfrm>
          <a:custGeom>
            <a:avLst/>
            <a:gdLst/>
            <a:ahLst/>
            <a:cxnLst/>
            <a:rect l="l" t="t" r="r" b="b"/>
            <a:pathLst>
              <a:path w="739140" h="645160">
                <a:moveTo>
                  <a:pt x="131064" y="409956"/>
                </a:moveTo>
                <a:lnTo>
                  <a:pt x="131064" y="233172"/>
                </a:lnTo>
                <a:lnTo>
                  <a:pt x="0" y="321564"/>
                </a:lnTo>
                <a:lnTo>
                  <a:pt x="131064" y="409956"/>
                </a:lnTo>
                <a:close/>
              </a:path>
              <a:path w="739140" h="645160">
                <a:moveTo>
                  <a:pt x="630936" y="94488"/>
                </a:moveTo>
                <a:lnTo>
                  <a:pt x="466344" y="112776"/>
                </a:lnTo>
                <a:lnTo>
                  <a:pt x="370332" y="0"/>
                </a:lnTo>
                <a:lnTo>
                  <a:pt x="272796" y="112776"/>
                </a:lnTo>
                <a:lnTo>
                  <a:pt x="108204" y="94488"/>
                </a:lnTo>
                <a:lnTo>
                  <a:pt x="131064" y="233172"/>
                </a:lnTo>
                <a:lnTo>
                  <a:pt x="131064" y="547624"/>
                </a:lnTo>
                <a:lnTo>
                  <a:pt x="272796" y="531876"/>
                </a:lnTo>
                <a:lnTo>
                  <a:pt x="370332" y="644652"/>
                </a:lnTo>
                <a:lnTo>
                  <a:pt x="466344" y="531876"/>
                </a:lnTo>
                <a:lnTo>
                  <a:pt x="608076" y="547624"/>
                </a:lnTo>
                <a:lnTo>
                  <a:pt x="608076" y="233172"/>
                </a:lnTo>
                <a:lnTo>
                  <a:pt x="630936" y="94488"/>
                </a:lnTo>
                <a:close/>
              </a:path>
              <a:path w="739140" h="645160">
                <a:moveTo>
                  <a:pt x="131064" y="547624"/>
                </a:moveTo>
                <a:lnTo>
                  <a:pt x="131064" y="409956"/>
                </a:lnTo>
                <a:lnTo>
                  <a:pt x="108204" y="550164"/>
                </a:lnTo>
                <a:lnTo>
                  <a:pt x="131064" y="547624"/>
                </a:lnTo>
                <a:close/>
              </a:path>
              <a:path w="739140" h="645160">
                <a:moveTo>
                  <a:pt x="739140" y="321564"/>
                </a:moveTo>
                <a:lnTo>
                  <a:pt x="608076" y="233172"/>
                </a:lnTo>
                <a:lnTo>
                  <a:pt x="608076" y="409956"/>
                </a:lnTo>
                <a:lnTo>
                  <a:pt x="739140" y="321564"/>
                </a:lnTo>
                <a:close/>
              </a:path>
              <a:path w="739140" h="645160">
                <a:moveTo>
                  <a:pt x="630936" y="550164"/>
                </a:moveTo>
                <a:lnTo>
                  <a:pt x="608076" y="409956"/>
                </a:lnTo>
                <a:lnTo>
                  <a:pt x="608076" y="547624"/>
                </a:lnTo>
                <a:lnTo>
                  <a:pt x="630936" y="550164"/>
                </a:lnTo>
                <a:close/>
              </a:path>
            </a:pathLst>
          </a:custGeom>
          <a:solidFill>
            <a:srgbClr val="FF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27419" y="3255264"/>
            <a:ext cx="739140" cy="645160"/>
          </a:xfrm>
          <a:custGeom>
            <a:avLst/>
            <a:gdLst/>
            <a:ahLst/>
            <a:cxnLst/>
            <a:rect l="l" t="t" r="r" b="b"/>
            <a:pathLst>
              <a:path w="739140" h="645160">
                <a:moveTo>
                  <a:pt x="0" y="321563"/>
                </a:moveTo>
                <a:lnTo>
                  <a:pt x="131063" y="233171"/>
                </a:lnTo>
                <a:lnTo>
                  <a:pt x="108203" y="94487"/>
                </a:lnTo>
                <a:lnTo>
                  <a:pt x="272795" y="112775"/>
                </a:lnTo>
                <a:lnTo>
                  <a:pt x="370331" y="0"/>
                </a:lnTo>
                <a:lnTo>
                  <a:pt x="466343" y="112775"/>
                </a:lnTo>
                <a:lnTo>
                  <a:pt x="630935" y="94487"/>
                </a:lnTo>
                <a:lnTo>
                  <a:pt x="608075" y="233171"/>
                </a:lnTo>
                <a:lnTo>
                  <a:pt x="739139" y="321563"/>
                </a:lnTo>
                <a:lnTo>
                  <a:pt x="608075" y="409955"/>
                </a:lnTo>
                <a:lnTo>
                  <a:pt x="630935" y="550163"/>
                </a:lnTo>
                <a:lnTo>
                  <a:pt x="466343" y="531875"/>
                </a:lnTo>
                <a:lnTo>
                  <a:pt x="370331" y="644651"/>
                </a:lnTo>
                <a:lnTo>
                  <a:pt x="272795" y="531875"/>
                </a:lnTo>
                <a:lnTo>
                  <a:pt x="108203" y="550163"/>
                </a:lnTo>
                <a:lnTo>
                  <a:pt x="131063" y="409955"/>
                </a:lnTo>
                <a:lnTo>
                  <a:pt x="0" y="3215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5901941" y="3350766"/>
            <a:ext cx="716280" cy="69278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06705" marR="5080" indent="-18415">
              <a:lnSpc>
                <a:spcPts val="1670"/>
              </a:lnSpc>
              <a:spcBef>
                <a:spcPts val="165"/>
              </a:spcBef>
            </a:pPr>
            <a:r>
              <a:rPr sz="1400" b="1" spc="-10" dirty="0">
                <a:latin typeface="Arial"/>
                <a:cs typeface="Arial"/>
              </a:rPr>
              <a:t>Lo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k  Wait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845"/>
              </a:lnSpc>
            </a:pPr>
            <a:r>
              <a:rPr sz="2200" b="1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906268" y="5782056"/>
            <a:ext cx="3515995" cy="753110"/>
          </a:xfrm>
          <a:custGeom>
            <a:avLst/>
            <a:gdLst/>
            <a:ahLst/>
            <a:cxnLst/>
            <a:rect l="l" t="t" r="r" b="b"/>
            <a:pathLst>
              <a:path w="3515995" h="753109">
                <a:moveTo>
                  <a:pt x="381000" y="529499"/>
                </a:moveTo>
                <a:lnTo>
                  <a:pt x="381000" y="313944"/>
                </a:lnTo>
                <a:lnTo>
                  <a:pt x="0" y="376428"/>
                </a:lnTo>
                <a:lnTo>
                  <a:pt x="376428" y="432816"/>
                </a:lnTo>
                <a:lnTo>
                  <a:pt x="376428" y="529267"/>
                </a:lnTo>
                <a:lnTo>
                  <a:pt x="381000" y="529499"/>
                </a:lnTo>
                <a:close/>
              </a:path>
              <a:path w="3515995" h="753109">
                <a:moveTo>
                  <a:pt x="376428" y="529267"/>
                </a:moveTo>
                <a:lnTo>
                  <a:pt x="376428" y="432816"/>
                </a:lnTo>
                <a:lnTo>
                  <a:pt x="128016" y="516636"/>
                </a:lnTo>
                <a:lnTo>
                  <a:pt x="376428" y="529267"/>
                </a:lnTo>
                <a:close/>
              </a:path>
              <a:path w="3515995" h="753109">
                <a:moveTo>
                  <a:pt x="591312" y="638800"/>
                </a:moveTo>
                <a:lnTo>
                  <a:pt x="591312" y="207264"/>
                </a:lnTo>
                <a:lnTo>
                  <a:pt x="138684" y="228600"/>
                </a:lnTo>
                <a:lnTo>
                  <a:pt x="381000" y="313944"/>
                </a:lnTo>
                <a:lnTo>
                  <a:pt x="381000" y="529499"/>
                </a:lnTo>
                <a:lnTo>
                  <a:pt x="577596" y="539496"/>
                </a:lnTo>
                <a:lnTo>
                  <a:pt x="577596" y="639305"/>
                </a:lnTo>
                <a:lnTo>
                  <a:pt x="591312" y="638800"/>
                </a:lnTo>
                <a:close/>
              </a:path>
              <a:path w="3515995" h="753109">
                <a:moveTo>
                  <a:pt x="3000756" y="109728"/>
                </a:moveTo>
                <a:lnTo>
                  <a:pt x="2543556" y="126492"/>
                </a:lnTo>
                <a:lnTo>
                  <a:pt x="2444496" y="30480"/>
                </a:lnTo>
                <a:lnTo>
                  <a:pt x="2049780" y="82296"/>
                </a:lnTo>
                <a:lnTo>
                  <a:pt x="1757172" y="0"/>
                </a:lnTo>
                <a:lnTo>
                  <a:pt x="1488948" y="80772"/>
                </a:lnTo>
                <a:lnTo>
                  <a:pt x="1098804" y="27432"/>
                </a:lnTo>
                <a:lnTo>
                  <a:pt x="992124" y="123444"/>
                </a:lnTo>
                <a:lnTo>
                  <a:pt x="515112" y="109728"/>
                </a:lnTo>
                <a:lnTo>
                  <a:pt x="591312" y="207264"/>
                </a:lnTo>
                <a:lnTo>
                  <a:pt x="591312" y="638800"/>
                </a:lnTo>
                <a:lnTo>
                  <a:pt x="970788" y="624840"/>
                </a:lnTo>
                <a:lnTo>
                  <a:pt x="1071372" y="722376"/>
                </a:lnTo>
                <a:lnTo>
                  <a:pt x="1464564" y="670560"/>
                </a:lnTo>
                <a:lnTo>
                  <a:pt x="1757172" y="752856"/>
                </a:lnTo>
                <a:lnTo>
                  <a:pt x="2025396" y="670560"/>
                </a:lnTo>
                <a:lnTo>
                  <a:pt x="2415540" y="723900"/>
                </a:lnTo>
                <a:lnTo>
                  <a:pt x="2523744" y="627888"/>
                </a:lnTo>
                <a:lnTo>
                  <a:pt x="2923032" y="639369"/>
                </a:lnTo>
                <a:lnTo>
                  <a:pt x="2923032" y="544068"/>
                </a:lnTo>
                <a:lnTo>
                  <a:pt x="2936748" y="543421"/>
                </a:lnTo>
                <a:lnTo>
                  <a:pt x="2936748" y="211836"/>
                </a:lnTo>
                <a:lnTo>
                  <a:pt x="3000756" y="109728"/>
                </a:lnTo>
                <a:close/>
              </a:path>
              <a:path w="3515995" h="753109">
                <a:moveTo>
                  <a:pt x="577596" y="639305"/>
                </a:moveTo>
                <a:lnTo>
                  <a:pt x="577596" y="539496"/>
                </a:lnTo>
                <a:lnTo>
                  <a:pt x="515112" y="641604"/>
                </a:lnTo>
                <a:lnTo>
                  <a:pt x="577596" y="639305"/>
                </a:lnTo>
                <a:close/>
              </a:path>
              <a:path w="3515995" h="753109">
                <a:moveTo>
                  <a:pt x="3000756" y="641604"/>
                </a:moveTo>
                <a:lnTo>
                  <a:pt x="2923032" y="544068"/>
                </a:lnTo>
                <a:lnTo>
                  <a:pt x="2923032" y="639369"/>
                </a:lnTo>
                <a:lnTo>
                  <a:pt x="3000756" y="641604"/>
                </a:lnTo>
                <a:close/>
              </a:path>
              <a:path w="3515995" h="753109">
                <a:moveTo>
                  <a:pt x="3387852" y="234696"/>
                </a:moveTo>
                <a:lnTo>
                  <a:pt x="2936748" y="211836"/>
                </a:lnTo>
                <a:lnTo>
                  <a:pt x="2936748" y="543421"/>
                </a:lnTo>
                <a:lnTo>
                  <a:pt x="3133344" y="534154"/>
                </a:lnTo>
                <a:lnTo>
                  <a:pt x="3133344" y="438912"/>
                </a:lnTo>
                <a:lnTo>
                  <a:pt x="3137916" y="438165"/>
                </a:lnTo>
                <a:lnTo>
                  <a:pt x="3137916" y="318516"/>
                </a:lnTo>
                <a:lnTo>
                  <a:pt x="3387852" y="234696"/>
                </a:lnTo>
                <a:close/>
              </a:path>
              <a:path w="3515995" h="753109">
                <a:moveTo>
                  <a:pt x="3375660" y="522732"/>
                </a:moveTo>
                <a:lnTo>
                  <a:pt x="3133344" y="438912"/>
                </a:lnTo>
                <a:lnTo>
                  <a:pt x="3133344" y="534154"/>
                </a:lnTo>
                <a:lnTo>
                  <a:pt x="3375660" y="522732"/>
                </a:lnTo>
                <a:close/>
              </a:path>
              <a:path w="3515995" h="753109">
                <a:moveTo>
                  <a:pt x="3515868" y="376428"/>
                </a:moveTo>
                <a:lnTo>
                  <a:pt x="3137916" y="318516"/>
                </a:lnTo>
                <a:lnTo>
                  <a:pt x="3137916" y="438165"/>
                </a:lnTo>
                <a:lnTo>
                  <a:pt x="3515868" y="376428"/>
                </a:lnTo>
                <a:close/>
              </a:path>
            </a:pathLst>
          </a:custGeom>
          <a:solidFill>
            <a:srgbClr val="FF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906267" y="5782055"/>
            <a:ext cx="3515995" cy="753110"/>
          </a:xfrm>
          <a:custGeom>
            <a:avLst/>
            <a:gdLst/>
            <a:ahLst/>
            <a:cxnLst/>
            <a:rect l="l" t="t" r="r" b="b"/>
            <a:pathLst>
              <a:path w="3515995" h="753109">
                <a:moveTo>
                  <a:pt x="0" y="376427"/>
                </a:moveTo>
                <a:lnTo>
                  <a:pt x="376427" y="432815"/>
                </a:lnTo>
                <a:lnTo>
                  <a:pt x="128015" y="516635"/>
                </a:lnTo>
                <a:lnTo>
                  <a:pt x="577595" y="539495"/>
                </a:lnTo>
                <a:lnTo>
                  <a:pt x="515111" y="641603"/>
                </a:lnTo>
                <a:lnTo>
                  <a:pt x="970787" y="624839"/>
                </a:lnTo>
                <a:lnTo>
                  <a:pt x="1071371" y="722375"/>
                </a:lnTo>
                <a:lnTo>
                  <a:pt x="1464563" y="670559"/>
                </a:lnTo>
                <a:lnTo>
                  <a:pt x="1757171" y="752855"/>
                </a:lnTo>
                <a:lnTo>
                  <a:pt x="2025395" y="670559"/>
                </a:lnTo>
                <a:lnTo>
                  <a:pt x="2415539" y="723899"/>
                </a:lnTo>
                <a:lnTo>
                  <a:pt x="2523743" y="627887"/>
                </a:lnTo>
                <a:lnTo>
                  <a:pt x="3000755" y="641603"/>
                </a:lnTo>
                <a:lnTo>
                  <a:pt x="2923031" y="544067"/>
                </a:lnTo>
                <a:lnTo>
                  <a:pt x="3375659" y="522731"/>
                </a:lnTo>
                <a:lnTo>
                  <a:pt x="3133343" y="438911"/>
                </a:lnTo>
                <a:lnTo>
                  <a:pt x="3515867" y="376427"/>
                </a:lnTo>
                <a:lnTo>
                  <a:pt x="3137915" y="318515"/>
                </a:lnTo>
                <a:lnTo>
                  <a:pt x="3387851" y="234695"/>
                </a:lnTo>
                <a:lnTo>
                  <a:pt x="2936747" y="211835"/>
                </a:lnTo>
                <a:lnTo>
                  <a:pt x="3000755" y="109727"/>
                </a:lnTo>
                <a:lnTo>
                  <a:pt x="2543555" y="126491"/>
                </a:lnTo>
                <a:lnTo>
                  <a:pt x="2444495" y="30479"/>
                </a:lnTo>
                <a:lnTo>
                  <a:pt x="2049779" y="82295"/>
                </a:lnTo>
                <a:lnTo>
                  <a:pt x="1757171" y="0"/>
                </a:lnTo>
                <a:lnTo>
                  <a:pt x="1488947" y="80771"/>
                </a:lnTo>
                <a:lnTo>
                  <a:pt x="1098803" y="27431"/>
                </a:lnTo>
                <a:lnTo>
                  <a:pt x="992123" y="123443"/>
                </a:lnTo>
                <a:lnTo>
                  <a:pt x="515111" y="109727"/>
                </a:lnTo>
                <a:lnTo>
                  <a:pt x="591311" y="207263"/>
                </a:lnTo>
                <a:lnTo>
                  <a:pt x="138683" y="228599"/>
                </a:lnTo>
                <a:lnTo>
                  <a:pt x="380999" y="313943"/>
                </a:lnTo>
                <a:lnTo>
                  <a:pt x="0" y="3764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3923790" y="5961377"/>
            <a:ext cx="1041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Dead</a:t>
            </a:r>
            <a:r>
              <a:rPr sz="2400" b="1" dirty="0">
                <a:latin typeface="Arial"/>
                <a:cs typeface="Arial"/>
              </a:rPr>
              <a:t>lo</a:t>
            </a:r>
            <a:endParaRPr sz="2400">
              <a:latin typeface="Arial"/>
              <a:cs typeface="Arial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75</a:t>
            </a:fld>
            <a:endParaRPr spc="-5" dirty="0"/>
          </a:p>
        </p:txBody>
      </p:sp>
      <p:sp>
        <p:nvSpPr>
          <p:cNvPr id="99" name="object 9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96" name="object 96"/>
          <p:cNvSpPr txBox="1"/>
          <p:nvPr/>
        </p:nvSpPr>
        <p:spPr>
          <a:xfrm>
            <a:off x="5020055" y="5977127"/>
            <a:ext cx="890269" cy="39370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5"/>
              </a:lnSpc>
            </a:pPr>
            <a:r>
              <a:rPr sz="2400" b="1" spc="-5" dirty="0">
                <a:latin typeface="Arial"/>
                <a:cs typeface="Arial"/>
              </a:rPr>
              <a:t>ck!</a:t>
            </a:r>
            <a:endParaRPr sz="24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12957" y="1053184"/>
            <a:ext cx="7957184" cy="216725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310"/>
              </a:spcBef>
              <a:buSzPct val="55000"/>
              <a:buFont typeface="Times New Roman"/>
              <a:buChar char="■"/>
              <a:tabLst>
                <a:tab pos="188595" algn="l"/>
              </a:tabLst>
            </a:pPr>
            <a:r>
              <a:rPr sz="2000" dirty="0">
                <a:latin typeface="Arial"/>
                <a:cs typeface="Arial"/>
              </a:rPr>
              <a:t>Occurs when two or more </a:t>
            </a:r>
            <a:r>
              <a:rPr sz="2000" spc="-5" dirty="0">
                <a:latin typeface="Arial"/>
                <a:cs typeface="Arial"/>
              </a:rPr>
              <a:t>applications </a:t>
            </a:r>
            <a:r>
              <a:rPr sz="2000" dirty="0">
                <a:latin typeface="Arial"/>
                <a:cs typeface="Arial"/>
              </a:rPr>
              <a:t>wait </a:t>
            </a:r>
            <a:r>
              <a:rPr sz="2000" spc="-5" dirty="0">
                <a:latin typeface="Arial"/>
                <a:cs typeface="Arial"/>
              </a:rPr>
              <a:t>indefinitely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resource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10"/>
              </a:spcBef>
              <a:buSzPct val="55000"/>
              <a:buFont typeface="Times New Roman"/>
              <a:buChar char="■"/>
              <a:tabLst>
                <a:tab pos="188595" algn="l"/>
              </a:tabLst>
            </a:pPr>
            <a:r>
              <a:rPr sz="200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application is </a:t>
            </a:r>
            <a:r>
              <a:rPr sz="2000" dirty="0">
                <a:latin typeface="Arial"/>
                <a:cs typeface="Arial"/>
              </a:rPr>
              <a:t>holding </a:t>
            </a:r>
            <a:r>
              <a:rPr sz="2000" spc="5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resource </a:t>
            </a:r>
            <a:r>
              <a:rPr sz="2000" spc="-5" dirty="0">
                <a:latin typeface="Arial"/>
                <a:cs typeface="Arial"/>
              </a:rPr>
              <a:t>that the other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needs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15"/>
              </a:spcBef>
              <a:buSzPct val="55000"/>
              <a:buFont typeface="Times New Roman"/>
              <a:buChar char="■"/>
              <a:tabLst>
                <a:tab pos="187960" algn="l"/>
              </a:tabLst>
            </a:pPr>
            <a:r>
              <a:rPr sz="2000" spc="-5" dirty="0">
                <a:latin typeface="Arial"/>
                <a:cs typeface="Arial"/>
              </a:rPr>
              <a:t>Waiting </a:t>
            </a:r>
            <a:r>
              <a:rPr sz="2000" dirty="0">
                <a:latin typeface="Arial"/>
                <a:cs typeface="Arial"/>
              </a:rPr>
              <a:t>is never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resolved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210"/>
              </a:spcBef>
              <a:buSzPct val="55000"/>
              <a:buFont typeface="Times New Roman"/>
              <a:buChar char="■"/>
              <a:tabLst>
                <a:tab pos="187960" algn="l"/>
              </a:tabLst>
            </a:pPr>
            <a:r>
              <a:rPr sz="2000" spc="-5" dirty="0">
                <a:latin typeface="Arial"/>
                <a:cs typeface="Arial"/>
              </a:rPr>
              <a:t>In the example, </a:t>
            </a:r>
            <a:r>
              <a:rPr sz="2000" dirty="0">
                <a:latin typeface="Arial"/>
                <a:cs typeface="Arial"/>
              </a:rPr>
              <a:t>assume </a:t>
            </a:r>
            <a:r>
              <a:rPr sz="2000" spc="-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are using </a:t>
            </a:r>
            <a:r>
              <a:rPr sz="2000" spc="-5" dirty="0">
                <a:latin typeface="Arial"/>
                <a:cs typeface="Arial"/>
              </a:rPr>
              <a:t>isolation </a:t>
            </a:r>
            <a:r>
              <a:rPr sz="2000" spc="5" dirty="0">
                <a:latin typeface="Arial"/>
                <a:cs typeface="Arial"/>
              </a:rPr>
              <a:t>CS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without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CC</a:t>
            </a:r>
            <a:endParaRPr sz="2000">
              <a:latin typeface="Arial"/>
              <a:cs typeface="Arial"/>
            </a:endParaRPr>
          </a:p>
          <a:p>
            <a:pPr marR="626745" algn="ctr">
              <a:lnSpc>
                <a:spcPct val="100000"/>
              </a:lnSpc>
              <a:spcBef>
                <a:spcPts val="135"/>
              </a:spcBef>
            </a:pPr>
            <a:r>
              <a:rPr sz="1900" b="1" spc="-10" dirty="0">
                <a:latin typeface="Arial"/>
                <a:cs typeface="Arial"/>
              </a:rPr>
              <a:t>reservations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83" y="688339"/>
            <a:ext cx="157416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Deadlocks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</a:pPr>
              <a:t>76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4202" y="1457959"/>
            <a:ext cx="8183245" cy="3580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marR="288925" indent="-173355">
              <a:lnSpc>
                <a:spcPct val="100000"/>
              </a:lnSpc>
              <a:spcBef>
                <a:spcPts val="100"/>
              </a:spcBef>
              <a:buSzPct val="54166"/>
              <a:buFont typeface="Times New Roman"/>
              <a:buChar char="■"/>
              <a:tabLst>
                <a:tab pos="186690" algn="l"/>
              </a:tabLst>
            </a:pPr>
            <a:r>
              <a:rPr sz="2400" b="1" spc="-5" dirty="0">
                <a:latin typeface="Arial"/>
                <a:cs typeface="Arial"/>
              </a:rPr>
              <a:t>Deadlocks are commonly caused by poor application  design</a:t>
            </a:r>
            <a:endParaRPr sz="2400">
              <a:latin typeface="Arial"/>
              <a:cs typeface="Arial"/>
            </a:endParaRPr>
          </a:p>
          <a:p>
            <a:pPr marL="186055" indent="-173355">
              <a:lnSpc>
                <a:spcPct val="100000"/>
              </a:lnSpc>
              <a:spcBef>
                <a:spcPts val="1210"/>
              </a:spcBef>
              <a:buSzPct val="54166"/>
              <a:buFont typeface="Times New Roman"/>
              <a:buChar char="■"/>
              <a:tabLst>
                <a:tab pos="186690" algn="l"/>
              </a:tabLst>
            </a:pPr>
            <a:r>
              <a:rPr sz="2400" b="1" spc="-5" dirty="0">
                <a:latin typeface="Arial"/>
                <a:cs typeface="Arial"/>
              </a:rPr>
              <a:t>DB2 provides </a:t>
            </a: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deadlock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detector</a:t>
            </a:r>
            <a:endParaRPr sz="2400">
              <a:latin typeface="Arial"/>
              <a:cs typeface="Arial"/>
            </a:endParaRPr>
          </a:p>
          <a:p>
            <a:pPr marL="472440" marR="376555" indent="-165100">
              <a:lnSpc>
                <a:spcPct val="106000"/>
              </a:lnSpc>
              <a:spcBef>
                <a:spcPts val="690"/>
              </a:spcBef>
            </a:pPr>
            <a:r>
              <a:rPr sz="3000" spc="7" baseline="2777" dirty="0">
                <a:latin typeface="Arial"/>
                <a:cs typeface="Arial"/>
              </a:rPr>
              <a:t>–</a:t>
            </a:r>
            <a:r>
              <a:rPr sz="3000" spc="-615" baseline="2777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Use </a:t>
            </a:r>
            <a:r>
              <a:rPr sz="2000" b="1" dirty="0">
                <a:latin typeface="Arial"/>
                <a:cs typeface="Arial"/>
              </a:rPr>
              <a:t>DLCHKTIME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(db cfg)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set </a:t>
            </a:r>
            <a:r>
              <a:rPr sz="2000" spc="-5" dirty="0">
                <a:latin typeface="Arial"/>
                <a:cs typeface="Arial"/>
              </a:rPr>
              <a:t>the time interval for </a:t>
            </a:r>
            <a:r>
              <a:rPr sz="2000" dirty="0">
                <a:latin typeface="Arial"/>
                <a:cs typeface="Arial"/>
              </a:rPr>
              <a:t>checking </a:t>
            </a:r>
            <a:r>
              <a:rPr sz="2000" spc="-5" dirty="0">
                <a:latin typeface="Arial"/>
                <a:cs typeface="Arial"/>
              </a:rPr>
              <a:t>for  </a:t>
            </a:r>
            <a:r>
              <a:rPr sz="2000" dirty="0">
                <a:latin typeface="Arial"/>
                <a:cs typeface="Arial"/>
              </a:rPr>
              <a:t>deadlocks</a:t>
            </a:r>
            <a:endParaRPr sz="2000">
              <a:latin typeface="Arial"/>
              <a:cs typeface="Arial"/>
            </a:endParaRPr>
          </a:p>
          <a:p>
            <a:pPr marL="472440" marR="5080" indent="-165100">
              <a:lnSpc>
                <a:spcPct val="106000"/>
              </a:lnSpc>
              <a:spcBef>
                <a:spcPts val="1090"/>
              </a:spcBef>
            </a:pPr>
            <a:r>
              <a:rPr sz="3000" spc="7" baseline="2777" dirty="0">
                <a:latin typeface="Arial"/>
                <a:cs typeface="Arial"/>
              </a:rPr>
              <a:t>–</a:t>
            </a:r>
            <a:r>
              <a:rPr sz="3000" spc="-592" baseline="277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When </a:t>
            </a:r>
            <a:r>
              <a:rPr sz="2000" spc="5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deadlock is </a:t>
            </a:r>
            <a:r>
              <a:rPr sz="2000" spc="-5" dirty="0">
                <a:latin typeface="Arial"/>
                <a:cs typeface="Arial"/>
              </a:rPr>
              <a:t>detected, </a:t>
            </a:r>
            <a:r>
              <a:rPr sz="2000" dirty="0">
                <a:latin typeface="Arial"/>
                <a:cs typeface="Arial"/>
              </a:rPr>
              <a:t>DB2 uses an </a:t>
            </a:r>
            <a:r>
              <a:rPr sz="2000" spc="-5" dirty="0">
                <a:latin typeface="Arial"/>
                <a:cs typeface="Arial"/>
              </a:rPr>
              <a:t>internal algorithm to </a:t>
            </a:r>
            <a:r>
              <a:rPr sz="2000" dirty="0">
                <a:latin typeface="Arial"/>
                <a:cs typeface="Arial"/>
              </a:rPr>
              <a:t>pick  which transaction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roll back, and which one </a:t>
            </a:r>
            <a:r>
              <a:rPr sz="2000" spc="5" dirty="0">
                <a:latin typeface="Arial"/>
                <a:cs typeface="Arial"/>
              </a:rPr>
              <a:t>to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continue.</a:t>
            </a:r>
            <a:endParaRPr sz="2000">
              <a:latin typeface="Arial"/>
              <a:cs typeface="Arial"/>
            </a:endParaRPr>
          </a:p>
          <a:p>
            <a:pPr marL="472440" marR="586740" indent="-165100">
              <a:lnSpc>
                <a:spcPct val="106000"/>
              </a:lnSpc>
              <a:spcBef>
                <a:spcPts val="1090"/>
              </a:spcBef>
            </a:pPr>
            <a:r>
              <a:rPr sz="3000" spc="7" baseline="2777" dirty="0">
                <a:latin typeface="Arial"/>
                <a:cs typeface="Arial"/>
              </a:rPr>
              <a:t>–</a:t>
            </a:r>
            <a:r>
              <a:rPr sz="3000" spc="-705" baseline="277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transaction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dirty="0">
                <a:latin typeface="Arial"/>
                <a:cs typeface="Arial"/>
              </a:rPr>
              <a:t>is forced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roll back </a:t>
            </a:r>
            <a:r>
              <a:rPr sz="2000" spc="-5" dirty="0">
                <a:latin typeface="Arial"/>
                <a:cs typeface="Arial"/>
              </a:rPr>
              <a:t>gets </a:t>
            </a:r>
            <a:r>
              <a:rPr sz="2000" spc="5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SQL </a:t>
            </a:r>
            <a:r>
              <a:rPr sz="2000" dirty="0">
                <a:latin typeface="Arial"/>
                <a:cs typeface="Arial"/>
              </a:rPr>
              <a:t>error. The  rollback </a:t>
            </a:r>
            <a:r>
              <a:rPr sz="2000" spc="5" dirty="0">
                <a:latin typeface="Arial"/>
                <a:cs typeface="Arial"/>
              </a:rPr>
              <a:t>causes </a:t>
            </a:r>
            <a:r>
              <a:rPr sz="2000" spc="-5" dirty="0">
                <a:latin typeface="Arial"/>
                <a:cs typeface="Arial"/>
              </a:rPr>
              <a:t>all of its </a:t>
            </a:r>
            <a:r>
              <a:rPr sz="2000" dirty="0">
                <a:latin typeface="Arial"/>
                <a:cs typeface="Arial"/>
              </a:rPr>
              <a:t>locks </a:t>
            </a:r>
            <a:r>
              <a:rPr sz="2000" spc="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released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863" y="6601755"/>
            <a:ext cx="8171815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0"/>
              </a:lnSpc>
              <a:tabLst>
                <a:tab pos="6901815" algn="l"/>
              </a:tabLst>
            </a:pPr>
            <a:r>
              <a:rPr sz="1500" spc="-7" baseline="2777" dirty="0">
                <a:solidFill>
                  <a:srgbClr val="FFFFFF"/>
                </a:solidFill>
                <a:latin typeface="Arial"/>
                <a:cs typeface="Arial"/>
              </a:rPr>
              <a:t>77	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© 2011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IBM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Corporation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2043" y="152400"/>
            <a:ext cx="1670304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05968"/>
            <a:ext cx="9143999" cy="39669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80560"/>
            <a:ext cx="9144000" cy="2377440"/>
          </a:xfrm>
          <a:custGeom>
            <a:avLst/>
            <a:gdLst/>
            <a:ahLst/>
            <a:cxnLst/>
            <a:rect l="l" t="t" r="r" b="b"/>
            <a:pathLst>
              <a:path w="9144000" h="2377440">
                <a:moveTo>
                  <a:pt x="0" y="0"/>
                </a:moveTo>
                <a:lnTo>
                  <a:pt x="9143999" y="0"/>
                </a:lnTo>
                <a:lnTo>
                  <a:pt x="9143999" y="2377439"/>
                </a:lnTo>
                <a:lnTo>
                  <a:pt x="0" y="2377439"/>
                </a:lnTo>
                <a:lnTo>
                  <a:pt x="0" y="0"/>
                </a:lnTo>
                <a:close/>
              </a:path>
            </a:pathLst>
          </a:custGeom>
          <a:solidFill>
            <a:srgbClr val="365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88638" y="5103366"/>
            <a:ext cx="2779395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350" spc="15" dirty="0">
                <a:solidFill>
                  <a:srgbClr val="FFFFFF"/>
                </a:solidFill>
              </a:rPr>
              <a:t>Thank</a:t>
            </a:r>
            <a:r>
              <a:rPr sz="4350" spc="-75" dirty="0">
                <a:solidFill>
                  <a:srgbClr val="FFFFFF"/>
                </a:solidFill>
              </a:rPr>
              <a:t> </a:t>
            </a:r>
            <a:r>
              <a:rPr sz="4350" spc="10" dirty="0">
                <a:solidFill>
                  <a:srgbClr val="FFFFFF"/>
                </a:solidFill>
              </a:rPr>
              <a:t>you!</a:t>
            </a:r>
            <a:endParaRPr sz="4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435" y="688339"/>
            <a:ext cx="38906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Transactions </a:t>
            </a:r>
            <a:r>
              <a:rPr spc="5" dirty="0"/>
              <a:t>– </a:t>
            </a:r>
            <a:r>
              <a:rPr dirty="0"/>
              <a:t>ACID</a:t>
            </a:r>
            <a:r>
              <a:rPr spc="-65" dirty="0"/>
              <a:t> </a:t>
            </a:r>
            <a:r>
              <a:rPr dirty="0"/>
              <a:t>rules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1463" y="6589055"/>
            <a:ext cx="1219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</a:p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911" y="990079"/>
            <a:ext cx="8451850" cy="5451475"/>
          </a:xfrm>
          <a:prstGeom prst="rect">
            <a:avLst/>
          </a:prstGeom>
        </p:spPr>
        <p:txBody>
          <a:bodyPr vert="horz" wrap="square" lIns="0" tIns="25272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989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5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tomicity</a:t>
            </a:r>
            <a:endParaRPr sz="2200">
              <a:latin typeface="Arial"/>
              <a:cs typeface="Arial"/>
            </a:endParaRPr>
          </a:p>
          <a:p>
            <a:pPr marL="469900" lvl="1" indent="-227329">
              <a:lnSpc>
                <a:spcPct val="100000"/>
              </a:lnSpc>
              <a:spcBef>
                <a:spcPts val="1240"/>
              </a:spcBef>
              <a:buClr>
                <a:srgbClr val="365085"/>
              </a:buClr>
              <a:buChar char="•"/>
              <a:tabLst>
                <a:tab pos="469265" algn="l"/>
                <a:tab pos="470534" algn="l"/>
              </a:tabLst>
            </a:pPr>
            <a:r>
              <a:rPr sz="1800" spc="5" dirty="0">
                <a:latin typeface="Arial"/>
                <a:cs typeface="Arial"/>
              </a:rPr>
              <a:t>All </a:t>
            </a:r>
            <a:r>
              <a:rPr sz="1800" dirty="0">
                <a:latin typeface="Arial"/>
                <a:cs typeface="Arial"/>
              </a:rPr>
              <a:t>statements </a:t>
            </a:r>
            <a:r>
              <a:rPr sz="1800" spc="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the transaction are treated </a:t>
            </a:r>
            <a:r>
              <a:rPr sz="1800" spc="5" dirty="0">
                <a:latin typeface="Arial"/>
                <a:cs typeface="Arial"/>
              </a:rPr>
              <a:t>as a </a:t>
            </a:r>
            <a:r>
              <a:rPr sz="1800" dirty="0">
                <a:latin typeface="Arial"/>
                <a:cs typeface="Arial"/>
              </a:rPr>
              <a:t>unit.</a:t>
            </a:r>
            <a:endParaRPr sz="1800">
              <a:latin typeface="Arial"/>
              <a:cs typeface="Arial"/>
            </a:endParaRPr>
          </a:p>
          <a:p>
            <a:pPr marL="469900" lvl="1" indent="-227329">
              <a:lnSpc>
                <a:spcPct val="100000"/>
              </a:lnSpc>
              <a:spcBef>
                <a:spcPts val="1235"/>
              </a:spcBef>
              <a:buClr>
                <a:srgbClr val="365085"/>
              </a:buClr>
              <a:buChar char="•"/>
              <a:tabLst>
                <a:tab pos="469265" algn="l"/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If the transaction </a:t>
            </a:r>
            <a:r>
              <a:rPr sz="1800" spc="5" dirty="0">
                <a:latin typeface="Arial"/>
                <a:cs typeface="Arial"/>
              </a:rPr>
              <a:t>completes successfully, </a:t>
            </a:r>
            <a:r>
              <a:rPr sz="1800" dirty="0">
                <a:latin typeface="Arial"/>
                <a:cs typeface="Arial"/>
              </a:rPr>
              <a:t>everything </a:t>
            </a:r>
            <a:r>
              <a:rPr sz="1800" spc="5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committed</a:t>
            </a:r>
            <a:endParaRPr sz="1800">
              <a:latin typeface="Arial"/>
              <a:cs typeface="Arial"/>
            </a:endParaRPr>
          </a:p>
          <a:p>
            <a:pPr marL="469900" lvl="1" indent="-227329">
              <a:lnSpc>
                <a:spcPct val="100000"/>
              </a:lnSpc>
              <a:spcBef>
                <a:spcPts val="1240"/>
              </a:spcBef>
              <a:buClr>
                <a:srgbClr val="365085"/>
              </a:buClr>
              <a:buChar char="•"/>
              <a:tabLst>
                <a:tab pos="469265" algn="l"/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If the transaction fails, everything </a:t>
            </a:r>
            <a:r>
              <a:rPr sz="1800" spc="5" dirty="0">
                <a:latin typeface="Arial"/>
                <a:cs typeface="Arial"/>
              </a:rPr>
              <a:t>done up </a:t>
            </a:r>
            <a:r>
              <a:rPr sz="1800" dirty="0">
                <a:latin typeface="Arial"/>
                <a:cs typeface="Arial"/>
              </a:rPr>
              <a:t>to the point of failure </a:t>
            </a:r>
            <a:r>
              <a:rPr sz="1800" spc="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rolled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back.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onsistency</a:t>
            </a:r>
            <a:endParaRPr sz="2200">
              <a:latin typeface="Arial"/>
              <a:cs typeface="Arial"/>
            </a:endParaRPr>
          </a:p>
          <a:p>
            <a:pPr marL="469900" marR="5080" lvl="1" indent="-227329">
              <a:lnSpc>
                <a:spcPct val="106100"/>
              </a:lnSpc>
              <a:spcBef>
                <a:spcPts val="1110"/>
              </a:spcBef>
              <a:buClr>
                <a:srgbClr val="365085"/>
              </a:buClr>
              <a:buChar char="•"/>
              <a:tabLst>
                <a:tab pos="469265" algn="l"/>
                <a:tab pos="470534" algn="l"/>
              </a:tabLst>
            </a:pPr>
            <a:r>
              <a:rPr sz="1800" spc="5" dirty="0">
                <a:latin typeface="Arial"/>
                <a:cs typeface="Arial"/>
              </a:rPr>
              <a:t>Any </a:t>
            </a:r>
            <a:r>
              <a:rPr sz="1800" dirty="0">
                <a:latin typeface="Arial"/>
                <a:cs typeface="Arial"/>
              </a:rPr>
              <a:t>transaction will </a:t>
            </a:r>
            <a:r>
              <a:rPr sz="1800" spc="5" dirty="0">
                <a:latin typeface="Arial"/>
                <a:cs typeface="Arial"/>
              </a:rPr>
              <a:t>take </a:t>
            </a:r>
            <a:r>
              <a:rPr sz="1800" dirty="0">
                <a:latin typeface="Arial"/>
                <a:cs typeface="Arial"/>
              </a:rPr>
              <a:t>the data from </a:t>
            </a:r>
            <a:r>
              <a:rPr sz="1800" spc="5" dirty="0">
                <a:latin typeface="Arial"/>
                <a:cs typeface="Arial"/>
              </a:rPr>
              <a:t>one consistent </a:t>
            </a:r>
            <a:r>
              <a:rPr sz="1800" dirty="0">
                <a:latin typeface="Arial"/>
                <a:cs typeface="Arial"/>
              </a:rPr>
              <a:t>state to another, </a:t>
            </a:r>
            <a:r>
              <a:rPr sz="1800" spc="5" dirty="0">
                <a:latin typeface="Arial"/>
                <a:cs typeface="Arial"/>
              </a:rPr>
              <a:t>so only  </a:t>
            </a:r>
            <a:r>
              <a:rPr sz="1800" dirty="0">
                <a:latin typeface="Arial"/>
                <a:cs typeface="Arial"/>
              </a:rPr>
              <a:t>valid </a:t>
            </a:r>
            <a:r>
              <a:rPr sz="1800" spc="5" dirty="0">
                <a:latin typeface="Arial"/>
                <a:cs typeface="Arial"/>
              </a:rPr>
              <a:t>consistent </a:t>
            </a:r>
            <a:r>
              <a:rPr sz="1800" dirty="0">
                <a:latin typeface="Arial"/>
                <a:cs typeface="Arial"/>
              </a:rPr>
              <a:t>data </a:t>
            </a:r>
            <a:r>
              <a:rPr sz="1800" spc="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stored </a:t>
            </a:r>
            <a:r>
              <a:rPr sz="1800" spc="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solation</a:t>
            </a:r>
            <a:endParaRPr sz="2200">
              <a:latin typeface="Arial"/>
              <a:cs typeface="Arial"/>
            </a:endParaRPr>
          </a:p>
          <a:p>
            <a:pPr marL="469900" lvl="1" indent="-227329">
              <a:lnSpc>
                <a:spcPct val="100000"/>
              </a:lnSpc>
              <a:spcBef>
                <a:spcPts val="1225"/>
              </a:spcBef>
              <a:buClr>
                <a:srgbClr val="365085"/>
              </a:buClr>
              <a:buChar char="•"/>
              <a:tabLst>
                <a:tab pos="469265" algn="l"/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Concurrent transactions </a:t>
            </a:r>
            <a:r>
              <a:rPr sz="1800" spc="5" dirty="0">
                <a:latin typeface="Arial"/>
                <a:cs typeface="Arial"/>
              </a:rPr>
              <a:t>cannot </a:t>
            </a:r>
            <a:r>
              <a:rPr sz="1800" dirty="0">
                <a:latin typeface="Arial"/>
                <a:cs typeface="Arial"/>
              </a:rPr>
              <a:t>interfere with </a:t>
            </a:r>
            <a:r>
              <a:rPr sz="1800" spc="5" dirty="0">
                <a:latin typeface="Arial"/>
                <a:cs typeface="Arial"/>
              </a:rPr>
              <a:t>each</a:t>
            </a:r>
            <a:r>
              <a:rPr sz="1800" dirty="0">
                <a:latin typeface="Arial"/>
                <a:cs typeface="Arial"/>
              </a:rPr>
              <a:t> other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urability</a:t>
            </a:r>
            <a:endParaRPr sz="2200">
              <a:latin typeface="Arial"/>
              <a:cs typeface="Arial"/>
            </a:endParaRPr>
          </a:p>
          <a:p>
            <a:pPr marL="469900" lvl="1" indent="-227329">
              <a:lnSpc>
                <a:spcPct val="100000"/>
              </a:lnSpc>
              <a:spcBef>
                <a:spcPts val="1230"/>
              </a:spcBef>
              <a:buClr>
                <a:srgbClr val="365085"/>
              </a:buClr>
              <a:buChar char="•"/>
              <a:tabLst>
                <a:tab pos="469265" algn="l"/>
                <a:tab pos="470534" algn="l"/>
              </a:tabLst>
            </a:pPr>
            <a:r>
              <a:rPr sz="1800" spc="5" dirty="0">
                <a:latin typeface="Arial"/>
                <a:cs typeface="Arial"/>
              </a:rPr>
              <a:t>Committed </a:t>
            </a:r>
            <a:r>
              <a:rPr sz="1800" dirty="0">
                <a:latin typeface="Arial"/>
                <a:cs typeface="Arial"/>
              </a:rPr>
              <a:t>transactions have their </a:t>
            </a:r>
            <a:r>
              <a:rPr sz="1800" spc="5" dirty="0">
                <a:latin typeface="Arial"/>
                <a:cs typeface="Arial"/>
              </a:rPr>
              <a:t>changes </a:t>
            </a:r>
            <a:r>
              <a:rPr sz="1800" dirty="0">
                <a:latin typeface="Arial"/>
                <a:cs typeface="Arial"/>
              </a:rPr>
              <a:t>persisted </a:t>
            </a:r>
            <a:r>
              <a:rPr sz="1800" spc="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783" y="1392427"/>
            <a:ext cx="3404235" cy="2270760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35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CCCCCC"/>
                </a:solidFill>
                <a:latin typeface="Arial"/>
                <a:cs typeface="Arial"/>
              </a:rPr>
              <a:t>Transactions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3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Concurrency </a:t>
            </a:r>
            <a:r>
              <a:rPr sz="2400" dirty="0">
                <a:latin typeface="Arial"/>
                <a:cs typeface="Arial"/>
              </a:rPr>
              <a:t>&amp;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Locking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50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CCCCCC"/>
                </a:solidFill>
                <a:latin typeface="Arial"/>
                <a:cs typeface="Arial"/>
              </a:rPr>
              <a:t>Lock Wait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35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CCCCCC"/>
                </a:solidFill>
                <a:latin typeface="Arial"/>
                <a:cs typeface="Arial"/>
              </a:rPr>
              <a:t>Deadlocks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1471" y="688339"/>
            <a:ext cx="11690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5" dirty="0"/>
              <a:t>genda</a:t>
            </a:r>
          </a:p>
        </p:txBody>
      </p:sp>
      <p:sp>
        <p:nvSpPr>
          <p:cNvPr id="4" name="object 4"/>
          <p:cNvSpPr/>
          <p:nvPr/>
        </p:nvSpPr>
        <p:spPr>
          <a:xfrm>
            <a:off x="1458468" y="2260092"/>
            <a:ext cx="13970" cy="52069"/>
          </a:xfrm>
          <a:custGeom>
            <a:avLst/>
            <a:gdLst/>
            <a:ahLst/>
            <a:cxnLst/>
            <a:rect l="l" t="t" r="r" b="b"/>
            <a:pathLst>
              <a:path w="13969" h="52069">
                <a:moveTo>
                  <a:pt x="13716" y="25908"/>
                </a:moveTo>
                <a:lnTo>
                  <a:pt x="0" y="0"/>
                </a:lnTo>
                <a:lnTo>
                  <a:pt x="0" y="51816"/>
                </a:lnTo>
                <a:lnTo>
                  <a:pt x="13716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3228" y="2231136"/>
            <a:ext cx="15240" cy="109855"/>
          </a:xfrm>
          <a:custGeom>
            <a:avLst/>
            <a:gdLst/>
            <a:ahLst/>
            <a:cxnLst/>
            <a:rect l="l" t="t" r="r" b="b"/>
            <a:pathLst>
              <a:path w="15240" h="109855">
                <a:moveTo>
                  <a:pt x="15240" y="80772"/>
                </a:moveTo>
                <a:lnTo>
                  <a:pt x="15240" y="28956"/>
                </a:lnTo>
                <a:lnTo>
                  <a:pt x="0" y="0"/>
                </a:lnTo>
                <a:lnTo>
                  <a:pt x="0" y="109728"/>
                </a:lnTo>
                <a:lnTo>
                  <a:pt x="15240" y="80772"/>
                </a:lnTo>
                <a:close/>
              </a:path>
            </a:pathLst>
          </a:custGeom>
          <a:solidFill>
            <a:srgbClr val="FF0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35608" y="2203704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5240">
            <a:solidFill>
              <a:srgbClr val="FF0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0368" y="2174748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2"/>
                </a:lnTo>
              </a:path>
            </a:pathLst>
          </a:custGeom>
          <a:ln w="15240">
            <a:solidFill>
              <a:srgbClr val="FF1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5128" y="2145792"/>
            <a:ext cx="0" cy="283845"/>
          </a:xfrm>
          <a:custGeom>
            <a:avLst/>
            <a:gdLst/>
            <a:ahLst/>
            <a:cxnLst/>
            <a:rect l="l" t="t" r="r" b="b"/>
            <a:pathLst>
              <a:path h="283844">
                <a:moveTo>
                  <a:pt x="0" y="0"/>
                </a:moveTo>
                <a:lnTo>
                  <a:pt x="0" y="283464"/>
                </a:lnTo>
              </a:path>
            </a:pathLst>
          </a:custGeom>
          <a:ln w="15240">
            <a:solidFill>
              <a:srgbClr val="FF1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89888" y="2116836"/>
            <a:ext cx="0" cy="341630"/>
          </a:xfrm>
          <a:custGeom>
            <a:avLst/>
            <a:gdLst/>
            <a:ahLst/>
            <a:cxnLst/>
            <a:rect l="l" t="t" r="r" b="b"/>
            <a:pathLst>
              <a:path h="341630">
                <a:moveTo>
                  <a:pt x="0" y="0"/>
                </a:moveTo>
                <a:lnTo>
                  <a:pt x="0" y="341376"/>
                </a:lnTo>
              </a:path>
            </a:pathLst>
          </a:custGeom>
          <a:ln w="15240">
            <a:solidFill>
              <a:srgbClr val="FF1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4648" y="2087880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15240">
            <a:solidFill>
              <a:srgbClr val="FF2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9408" y="2060448"/>
            <a:ext cx="0" cy="455930"/>
          </a:xfrm>
          <a:custGeom>
            <a:avLst/>
            <a:gdLst/>
            <a:ahLst/>
            <a:cxnLst/>
            <a:rect l="l" t="t" r="r" b="b"/>
            <a:pathLst>
              <a:path h="455930">
                <a:moveTo>
                  <a:pt x="0" y="0"/>
                </a:moveTo>
                <a:lnTo>
                  <a:pt x="0" y="455676"/>
                </a:lnTo>
              </a:path>
            </a:pathLst>
          </a:custGeom>
          <a:ln w="1524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43406" y="2028444"/>
            <a:ext cx="0" cy="520065"/>
          </a:xfrm>
          <a:custGeom>
            <a:avLst/>
            <a:gdLst/>
            <a:ahLst/>
            <a:cxnLst/>
            <a:rect l="l" t="t" r="r" b="b"/>
            <a:pathLst>
              <a:path h="520064">
                <a:moveTo>
                  <a:pt x="0" y="0"/>
                </a:moveTo>
                <a:lnTo>
                  <a:pt x="0" y="519684"/>
                </a:lnTo>
              </a:path>
            </a:pathLst>
          </a:custGeom>
          <a:ln w="16764">
            <a:solidFill>
              <a:srgbClr val="FF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7404" y="1999488"/>
            <a:ext cx="0" cy="577850"/>
          </a:xfrm>
          <a:custGeom>
            <a:avLst/>
            <a:gdLst/>
            <a:ahLst/>
            <a:cxnLst/>
            <a:rect l="l" t="t" r="r" b="b"/>
            <a:pathLst>
              <a:path h="577850">
                <a:moveTo>
                  <a:pt x="0" y="0"/>
                </a:moveTo>
                <a:lnTo>
                  <a:pt x="0" y="577596"/>
                </a:lnTo>
              </a:path>
            </a:pathLst>
          </a:custGeom>
          <a:ln w="15240">
            <a:solidFill>
              <a:srgbClr val="FF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2163" y="1970532"/>
            <a:ext cx="0" cy="635635"/>
          </a:xfrm>
          <a:custGeom>
            <a:avLst/>
            <a:gdLst/>
            <a:ahLst/>
            <a:cxnLst/>
            <a:rect l="l" t="t" r="r" b="b"/>
            <a:pathLst>
              <a:path h="635635">
                <a:moveTo>
                  <a:pt x="0" y="0"/>
                </a:moveTo>
                <a:lnTo>
                  <a:pt x="0" y="635508"/>
                </a:lnTo>
              </a:path>
            </a:pathLst>
          </a:custGeom>
          <a:ln w="15240">
            <a:solidFill>
              <a:srgbClr val="FF3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89304" y="1956816"/>
            <a:ext cx="15240" cy="664845"/>
          </a:xfrm>
          <a:custGeom>
            <a:avLst/>
            <a:gdLst/>
            <a:ahLst/>
            <a:cxnLst/>
            <a:rect l="l" t="t" r="r" b="b"/>
            <a:pathLst>
              <a:path w="15240" h="664844">
                <a:moveTo>
                  <a:pt x="7620" y="505968"/>
                </a:moveTo>
                <a:lnTo>
                  <a:pt x="7620" y="152400"/>
                </a:lnTo>
                <a:lnTo>
                  <a:pt x="0" y="152400"/>
                </a:lnTo>
                <a:lnTo>
                  <a:pt x="0" y="505968"/>
                </a:lnTo>
                <a:lnTo>
                  <a:pt x="7620" y="505968"/>
                </a:lnTo>
                <a:close/>
              </a:path>
              <a:path w="15240" h="664844">
                <a:moveTo>
                  <a:pt x="15240" y="649224"/>
                </a:moveTo>
                <a:lnTo>
                  <a:pt x="15240" y="13716"/>
                </a:lnTo>
                <a:lnTo>
                  <a:pt x="7620" y="0"/>
                </a:lnTo>
                <a:lnTo>
                  <a:pt x="7620" y="664464"/>
                </a:lnTo>
                <a:lnTo>
                  <a:pt x="15240" y="649224"/>
                </a:lnTo>
                <a:close/>
              </a:path>
            </a:pathLst>
          </a:custGeom>
          <a:solidFill>
            <a:srgbClr val="FF3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74063" y="2109216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4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58824" y="2109216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4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43584" y="2109216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4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28344" y="2109216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13104" y="2109216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5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6340" y="2109216"/>
            <a:ext cx="17145" cy="353695"/>
          </a:xfrm>
          <a:custGeom>
            <a:avLst/>
            <a:gdLst/>
            <a:ahLst/>
            <a:cxnLst/>
            <a:rect l="l" t="t" r="r" b="b"/>
            <a:pathLst>
              <a:path w="17144" h="353694">
                <a:moveTo>
                  <a:pt x="0" y="353568"/>
                </a:moveTo>
                <a:lnTo>
                  <a:pt x="16764" y="353568"/>
                </a:lnTo>
                <a:lnTo>
                  <a:pt x="16764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81100" y="2109216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65860" y="2109216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50620" y="2109216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7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35380" y="2109216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20140" y="2109216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04900" y="2109216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89660" y="2109216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8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74420" y="2109216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8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57656" y="2109216"/>
            <a:ext cx="17145" cy="353695"/>
          </a:xfrm>
          <a:custGeom>
            <a:avLst/>
            <a:gdLst/>
            <a:ahLst/>
            <a:cxnLst/>
            <a:rect l="l" t="t" r="r" b="b"/>
            <a:pathLst>
              <a:path w="17144" h="353694">
                <a:moveTo>
                  <a:pt x="0" y="353568"/>
                </a:moveTo>
                <a:lnTo>
                  <a:pt x="16764" y="353568"/>
                </a:lnTo>
                <a:lnTo>
                  <a:pt x="16764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42416" y="2109216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27176" y="2109216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9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11936" y="2109216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A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96696" y="2109216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81455" y="2109216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A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66216" y="2109216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0976" y="2109216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35736" y="2109216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30402" y="2109216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4">
                <a:moveTo>
                  <a:pt x="0" y="0"/>
                </a:moveTo>
                <a:lnTo>
                  <a:pt x="0" y="353568"/>
                </a:lnTo>
              </a:path>
            </a:pathLst>
          </a:custGeom>
          <a:ln w="10668">
            <a:solidFill>
              <a:srgbClr val="FFC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0777" y="2109216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4">
                <a:moveTo>
                  <a:pt x="0" y="0"/>
                </a:moveTo>
                <a:lnTo>
                  <a:pt x="0" y="353568"/>
                </a:lnTo>
              </a:path>
            </a:pathLst>
          </a:custGeom>
          <a:ln w="4572">
            <a:solidFill>
              <a:srgbClr val="FFD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80872" y="2109216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4">
                <a:moveTo>
                  <a:pt x="0" y="0"/>
                </a:moveTo>
                <a:lnTo>
                  <a:pt x="0" y="353568"/>
                </a:lnTo>
              </a:path>
            </a:pathLst>
          </a:custGeom>
          <a:ln w="15240">
            <a:solidFill>
              <a:srgbClr val="FFD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7918" y="2109216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4">
                <a:moveTo>
                  <a:pt x="0" y="0"/>
                </a:moveTo>
                <a:lnTo>
                  <a:pt x="0" y="353568"/>
                </a:lnTo>
              </a:path>
            </a:pathLst>
          </a:custGeom>
          <a:ln w="10668">
            <a:solidFill>
              <a:srgbClr val="FFD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9055" y="2109216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4">
                <a:moveTo>
                  <a:pt x="0" y="0"/>
                </a:moveTo>
                <a:lnTo>
                  <a:pt x="0" y="353568"/>
                </a:lnTo>
              </a:path>
            </a:pathLst>
          </a:custGeom>
          <a:ln w="3175">
            <a:solidFill>
              <a:srgbClr val="FFE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2292" y="2109216"/>
            <a:ext cx="15240" cy="353695"/>
          </a:xfrm>
          <a:custGeom>
            <a:avLst/>
            <a:gdLst/>
            <a:ahLst/>
            <a:cxnLst/>
            <a:rect l="l" t="t" r="r" b="b"/>
            <a:pathLst>
              <a:path w="15240" h="353694">
                <a:moveTo>
                  <a:pt x="0" y="353568"/>
                </a:moveTo>
                <a:lnTo>
                  <a:pt x="15240" y="353568"/>
                </a:lnTo>
                <a:lnTo>
                  <a:pt x="1524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E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0100" y="2109216"/>
            <a:ext cx="12700" cy="353695"/>
          </a:xfrm>
          <a:custGeom>
            <a:avLst/>
            <a:gdLst/>
            <a:ahLst/>
            <a:cxnLst/>
            <a:rect l="l" t="t" r="r" b="b"/>
            <a:pathLst>
              <a:path w="12700" h="353694">
                <a:moveTo>
                  <a:pt x="0" y="353568"/>
                </a:moveTo>
                <a:lnTo>
                  <a:pt x="12192" y="353568"/>
                </a:lnTo>
                <a:lnTo>
                  <a:pt x="12192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F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25067" y="1956816"/>
            <a:ext cx="547370" cy="664845"/>
          </a:xfrm>
          <a:custGeom>
            <a:avLst/>
            <a:gdLst/>
            <a:ahLst/>
            <a:cxnLst/>
            <a:rect l="l" t="t" r="r" b="b"/>
            <a:pathLst>
              <a:path w="547369" h="664844">
                <a:moveTo>
                  <a:pt x="371855" y="0"/>
                </a:moveTo>
                <a:lnTo>
                  <a:pt x="547115" y="329183"/>
                </a:lnTo>
                <a:lnTo>
                  <a:pt x="371855" y="664463"/>
                </a:lnTo>
                <a:lnTo>
                  <a:pt x="371855" y="505967"/>
                </a:lnTo>
                <a:lnTo>
                  <a:pt x="0" y="505967"/>
                </a:lnTo>
                <a:lnTo>
                  <a:pt x="0" y="152399"/>
                </a:lnTo>
                <a:lnTo>
                  <a:pt x="371855" y="152399"/>
                </a:lnTo>
                <a:lnTo>
                  <a:pt x="3718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0100" y="2109216"/>
            <a:ext cx="30480" cy="353695"/>
          </a:xfrm>
          <a:custGeom>
            <a:avLst/>
            <a:gdLst/>
            <a:ahLst/>
            <a:cxnLst/>
            <a:rect l="l" t="t" r="r" b="b"/>
            <a:pathLst>
              <a:path w="30480" h="353694">
                <a:moveTo>
                  <a:pt x="0" y="0"/>
                </a:moveTo>
                <a:lnTo>
                  <a:pt x="0" y="353567"/>
                </a:lnTo>
                <a:lnTo>
                  <a:pt x="30479" y="353567"/>
                </a:lnTo>
                <a:lnTo>
                  <a:pt x="3047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62583" y="2109216"/>
            <a:ext cx="30480" cy="353695"/>
          </a:xfrm>
          <a:custGeom>
            <a:avLst/>
            <a:gdLst/>
            <a:ahLst/>
            <a:cxnLst/>
            <a:rect l="l" t="t" r="r" b="b"/>
            <a:pathLst>
              <a:path w="30480" h="353694">
                <a:moveTo>
                  <a:pt x="0" y="0"/>
                </a:moveTo>
                <a:lnTo>
                  <a:pt x="0" y="353567"/>
                </a:lnTo>
                <a:lnTo>
                  <a:pt x="30479" y="353567"/>
                </a:lnTo>
                <a:lnTo>
                  <a:pt x="3047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91463" y="6589055"/>
            <a:ext cx="1219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</a:pPr>
              <a:t>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2011 </a:t>
            </a:r>
            <a:r>
              <a:rPr spc="-5" dirty="0"/>
              <a:t>IBM</a:t>
            </a:r>
            <a:r>
              <a:rPr spc="-45" dirty="0"/>
              <a:t> </a:t>
            </a:r>
            <a:r>
              <a:rPr spc="-5" dirty="0"/>
              <a:t>Corporation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4326</Words>
  <Application>Microsoft Office PowerPoint</Application>
  <PresentationFormat>On-screen Show (4:3)</PresentationFormat>
  <Paragraphs>1590</Paragraphs>
  <Slides>77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Office Theme</vt:lpstr>
      <vt:lpstr>Slide 1</vt:lpstr>
      <vt:lpstr>Agenda</vt:lpstr>
      <vt:lpstr>Supporting reading material &amp; videos</vt:lpstr>
      <vt:lpstr>Agenda</vt:lpstr>
      <vt:lpstr>What is a transaction?</vt:lpstr>
      <vt:lpstr>What is a transaction? (cont'd)</vt:lpstr>
      <vt:lpstr>Example of transactions</vt:lpstr>
      <vt:lpstr>Transactions – ACID rules</vt:lpstr>
      <vt:lpstr>Agenda</vt:lpstr>
      <vt:lpstr>Concurrency and Locking</vt:lpstr>
      <vt:lpstr>Locking</vt:lpstr>
      <vt:lpstr>Problems if there is no concurrency control</vt:lpstr>
      <vt:lpstr>Lost update</vt:lpstr>
      <vt:lpstr>Lost update</vt:lpstr>
      <vt:lpstr>Lost update</vt:lpstr>
      <vt:lpstr>Lost update</vt:lpstr>
      <vt:lpstr>Lost update</vt:lpstr>
      <vt:lpstr>Lost update</vt:lpstr>
      <vt:lpstr>Uncommitted read (also known as “dirty read”)</vt:lpstr>
      <vt:lpstr>Uncommitted read (also known as “dirty read”)</vt:lpstr>
      <vt:lpstr>Uncommitted read (also known as “dirty read”)</vt:lpstr>
      <vt:lpstr>Uncommitted read (also known as “dirty read”)</vt:lpstr>
      <vt:lpstr>Uncommitted read (also known as “dirty read”)</vt:lpstr>
      <vt:lpstr>Uncommitted read (also known as “dirty read”)</vt:lpstr>
      <vt:lpstr>Uncommitted read (also known as “dirty read”)</vt:lpstr>
      <vt:lpstr>Uncommitted read (also known as “dirty read”)</vt:lpstr>
      <vt:lpstr>Non-repeatable read</vt:lpstr>
      <vt:lpstr>Non-repeatable read</vt:lpstr>
      <vt:lpstr>Non-repeatable read</vt:lpstr>
      <vt:lpstr>Non-repeatable read</vt:lpstr>
      <vt:lpstr>Non-repeatable read</vt:lpstr>
      <vt:lpstr>Non-repeatable read</vt:lpstr>
      <vt:lpstr>Non-repeatable read</vt:lpstr>
      <vt:lpstr>Non-repeatable read</vt:lpstr>
      <vt:lpstr>Phantom read</vt:lpstr>
      <vt:lpstr>Phantom read</vt:lpstr>
      <vt:lpstr>Phantom read</vt:lpstr>
      <vt:lpstr>Phantom read</vt:lpstr>
      <vt:lpstr>Phantom read</vt:lpstr>
      <vt:lpstr>Phantom read</vt:lpstr>
      <vt:lpstr>Phantom read</vt:lpstr>
      <vt:lpstr>Phantom read</vt:lpstr>
      <vt:lpstr>Isolation levels</vt:lpstr>
      <vt:lpstr>Setting the isolation levels</vt:lpstr>
      <vt:lpstr>Comparing isolation levels</vt:lpstr>
      <vt:lpstr>Cursor stability with currently committed (CC) semantics</vt:lpstr>
      <vt:lpstr>Cursor stability with currently committed (CC) semantics</vt:lpstr>
      <vt:lpstr>Cursor stability with currently committed (CC) semantics</vt:lpstr>
      <vt:lpstr>Cursor stability with currently committed (CC) semantics</vt:lpstr>
      <vt:lpstr>Cursor stability with currently committed (CC) semantics</vt:lpstr>
      <vt:lpstr>Cursor stability with currently committed (CC) semantics</vt:lpstr>
      <vt:lpstr>Cursor stability with currently committed (CC) semantics</vt:lpstr>
      <vt:lpstr>Cursor stability with currently committed (CC) semantics</vt:lpstr>
      <vt:lpstr>Cursor stability with currently committed (CC) semantics</vt:lpstr>
      <vt:lpstr>Cursor stability with currently committed (CC) semantics</vt:lpstr>
      <vt:lpstr>Cursor stability with currently committed (CC) semantics</vt:lpstr>
      <vt:lpstr>Comparing and choosing an isolation level</vt:lpstr>
      <vt:lpstr>Agenda</vt:lpstr>
      <vt:lpstr>Lock wait</vt:lpstr>
      <vt:lpstr>Lock wait</vt:lpstr>
      <vt:lpstr>Lock wait</vt:lpstr>
      <vt:lpstr>Lock wait</vt:lpstr>
      <vt:lpstr>Lock wait</vt:lpstr>
      <vt:lpstr>Lock wait</vt:lpstr>
      <vt:lpstr>Agenda</vt:lpstr>
      <vt:lpstr>Deadlocks</vt:lpstr>
      <vt:lpstr>Deadlocks</vt:lpstr>
      <vt:lpstr>Deadlocks</vt:lpstr>
      <vt:lpstr>Deadlocks</vt:lpstr>
      <vt:lpstr>Deadlocks</vt:lpstr>
      <vt:lpstr>Deadlocks</vt:lpstr>
      <vt:lpstr>Deadlocks</vt:lpstr>
      <vt:lpstr>Deadlocks</vt:lpstr>
      <vt:lpstr>Deadlocks</vt:lpstr>
      <vt:lpstr>Deadlocks</vt:lpstr>
      <vt:lpstr>Deadlocks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1.5 - Data Concurrency and Locking</dc:title>
  <dc:creator>rchong</dc:creator>
  <cp:keywords>()</cp:keywords>
  <cp:lastModifiedBy>Windows User</cp:lastModifiedBy>
  <cp:revision>1</cp:revision>
  <dcterms:created xsi:type="dcterms:W3CDTF">2019-11-06T10:10:31Z</dcterms:created>
  <dcterms:modified xsi:type="dcterms:W3CDTF">2019-11-06T10:12:30Z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2011-05-26T00:00:00Z</vt:filetime>
  </property>
  <property fmtid="{D5CDD505-2E9C-101B-9397-08002B2CF9AE}" pid="3" name="Creator">
    <vt:lpwstr>PDFCreator Version 1.2.1</vt:lpwstr>
  </property>
  <property fmtid="{D5CDD505-2E9C-101B-9397-08002B2CF9AE}" pid="4" name="LastSaved">
    <vt:filetime>2019-11-06T00:00:00Z</vt:filetime>
  </property>
</Properties>
</file>