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75" r:id="rId11"/>
    <p:sldId id="27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9EA0D-2F80-4C81-94BB-9F20EB795D9F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AB7C3-F5B6-4641-BCB8-682F4B030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56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500" b="1">
                <a:solidFill>
                  <a:schemeClr val="tx1"/>
                </a:solidFill>
                <a:latin typeface="Helvetica" pitchFamily="34" charset="0"/>
              </a:defRPr>
            </a:lvl1pPr>
            <a:lvl2pPr marL="702756" indent="-270291">
              <a:defRPr sz="1500" b="1">
                <a:solidFill>
                  <a:schemeClr val="tx1"/>
                </a:solidFill>
                <a:latin typeface="Helvetica" pitchFamily="34" charset="0"/>
              </a:defRPr>
            </a:lvl2pPr>
            <a:lvl3pPr marL="1081164" indent="-216233">
              <a:defRPr sz="1500" b="1">
                <a:solidFill>
                  <a:schemeClr val="tx1"/>
                </a:solidFill>
                <a:latin typeface="Helvetica" pitchFamily="34" charset="0"/>
              </a:defRPr>
            </a:lvl3pPr>
            <a:lvl4pPr marL="1513629" indent="-216233">
              <a:defRPr sz="1500" b="1">
                <a:solidFill>
                  <a:schemeClr val="tx1"/>
                </a:solidFill>
                <a:latin typeface="Helvetica" pitchFamily="34" charset="0"/>
              </a:defRPr>
            </a:lvl4pPr>
            <a:lvl5pPr marL="1946095" indent="-216233">
              <a:defRPr sz="1500" b="1">
                <a:solidFill>
                  <a:schemeClr val="tx1"/>
                </a:solidFill>
                <a:latin typeface="Helvetica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Helvetica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Helvetica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Helvetica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3D199DFA-A0AD-43A2-B210-F81F84F8ADA4}" type="slidenum">
              <a:rPr lang="en-US" sz="1100" b="0">
                <a:latin typeface="Times New Roman" pitchFamily="18" charset="0"/>
              </a:rPr>
              <a:pPr/>
              <a:t>1</a:t>
            </a:fld>
            <a:endParaRPr lang="en-US" sz="1100" b="0"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4A86-55D6-4C7F-ABEB-45BC3A772B2B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D48B0-A231-4A86-B440-81223CF0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08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4A86-55D6-4C7F-ABEB-45BC3A772B2B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D48B0-A231-4A86-B440-81223CF0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56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4A86-55D6-4C7F-ABEB-45BC3A772B2B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D48B0-A231-4A86-B440-81223CF0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3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4A86-55D6-4C7F-ABEB-45BC3A772B2B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D48B0-A231-4A86-B440-81223CF0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2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4A86-55D6-4C7F-ABEB-45BC3A772B2B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D48B0-A231-4A86-B440-81223CF0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55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4A86-55D6-4C7F-ABEB-45BC3A772B2B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D48B0-A231-4A86-B440-81223CF0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12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4A86-55D6-4C7F-ABEB-45BC3A772B2B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D48B0-A231-4A86-B440-81223CF0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55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4A86-55D6-4C7F-ABEB-45BC3A772B2B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D48B0-A231-4A86-B440-81223CF0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99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4A86-55D6-4C7F-ABEB-45BC3A772B2B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D48B0-A231-4A86-B440-81223CF0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83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4A86-55D6-4C7F-ABEB-45BC3A772B2B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D48B0-A231-4A86-B440-81223CF0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8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4A86-55D6-4C7F-ABEB-45BC3A772B2B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D48B0-A231-4A86-B440-81223CF0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92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14A86-55D6-4C7F-ABEB-45BC3A772B2B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D48B0-A231-4A86-B440-81223CF0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2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Recovery </a:t>
            </a:r>
            <a:r>
              <a:rPr lang="en-US" dirty="0" smtClean="0"/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47337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Shadow Paging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2963" y="1106488"/>
            <a:ext cx="8153400" cy="4914900"/>
          </a:xfrm>
        </p:spPr>
        <p:txBody>
          <a:bodyPr>
            <a:normAutofit fontScale="70000" lnSpcReduction="20000"/>
          </a:bodyPr>
          <a:lstStyle/>
          <a:p>
            <a:r>
              <a:rPr lang="en-US" b="1" smtClean="0">
                <a:solidFill>
                  <a:schemeClr val="tx2"/>
                </a:solidFill>
              </a:rPr>
              <a:t>Shadow paging</a:t>
            </a:r>
            <a:r>
              <a:rPr lang="en-US" smtClean="0"/>
              <a:t> is an alternative to log-based recovery; this scheme is useful if  transactions execute serially</a:t>
            </a:r>
          </a:p>
          <a:p>
            <a:r>
              <a:rPr lang="en-US" smtClean="0"/>
              <a:t>Idea: maintain</a:t>
            </a:r>
            <a:r>
              <a:rPr lang="en-US" i="1" smtClean="0"/>
              <a:t> two</a:t>
            </a:r>
            <a:r>
              <a:rPr lang="en-US" smtClean="0"/>
              <a:t> page tables during the lifetime of a transaction –the </a:t>
            </a:r>
            <a:r>
              <a:rPr lang="en-US" b="1" smtClean="0">
                <a:solidFill>
                  <a:schemeClr val="tx2"/>
                </a:solidFill>
              </a:rPr>
              <a:t>current page table</a:t>
            </a:r>
            <a:r>
              <a:rPr lang="en-US" smtClean="0"/>
              <a:t>, and the </a:t>
            </a:r>
            <a:r>
              <a:rPr lang="en-US" b="1" smtClean="0">
                <a:solidFill>
                  <a:schemeClr val="tx2"/>
                </a:solidFill>
              </a:rPr>
              <a:t>shadow page table</a:t>
            </a:r>
          </a:p>
          <a:p>
            <a:r>
              <a:rPr lang="en-US" smtClean="0"/>
              <a:t>Store the shadow page table in nonvolatile storage, such that state of the database prior to transaction execution may be recovered. </a:t>
            </a:r>
          </a:p>
          <a:p>
            <a:pPr lvl="1"/>
            <a:r>
              <a:rPr lang="en-US" smtClean="0"/>
              <a:t>Shadow page table is never modified during execution</a:t>
            </a:r>
          </a:p>
          <a:p>
            <a:r>
              <a:rPr lang="en-US" smtClean="0"/>
              <a:t>To start with, both the page tables are identical. Only current page table is used for data item accesses during execution of the transaction.</a:t>
            </a:r>
          </a:p>
          <a:p>
            <a:r>
              <a:rPr lang="en-US" smtClean="0"/>
              <a:t>Whenever any page is about to be written for the first time</a:t>
            </a:r>
          </a:p>
          <a:p>
            <a:pPr lvl="1"/>
            <a:r>
              <a:rPr lang="en-US" smtClean="0"/>
              <a:t>A copy of this page is made onto an unused page. </a:t>
            </a:r>
          </a:p>
          <a:p>
            <a:pPr lvl="1"/>
            <a:r>
              <a:rPr lang="en-US" smtClean="0"/>
              <a:t>The current page table is then made to point to the copy</a:t>
            </a:r>
          </a:p>
          <a:p>
            <a:pPr lvl="1"/>
            <a:r>
              <a:rPr lang="en-US" smtClean="0"/>
              <a:t>The update is performed on the copy</a:t>
            </a:r>
          </a:p>
        </p:txBody>
      </p:sp>
    </p:spTree>
    <p:extLst>
      <p:ext uri="{BB962C8B-B14F-4D97-AF65-F5344CB8AC3E}">
        <p14:creationId xmlns:p14="http://schemas.microsoft.com/office/powerpoint/2010/main" val="246759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49972" y="1524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Example of Shadow Paging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905000" y="6141750"/>
            <a:ext cx="5616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sz="1800" b="0" dirty="0"/>
              <a:t>Shadow and current page tables after write to page 4 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7" t="1543" r="9723" b="618"/>
          <a:stretch>
            <a:fillRect/>
          </a:stretch>
        </p:blipFill>
        <p:spPr bwMode="auto">
          <a:xfrm>
            <a:off x="1645372" y="1048544"/>
            <a:ext cx="5638800" cy="5091113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368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Failure Classification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Transaction failure</a:t>
            </a:r>
            <a:r>
              <a:rPr lang="en-US" dirty="0" smtClean="0"/>
              <a:t> :</a:t>
            </a:r>
          </a:p>
          <a:p>
            <a:pPr lvl="1"/>
            <a:r>
              <a:rPr lang="en-US" b="1" dirty="0" smtClean="0"/>
              <a:t>Logical errors</a:t>
            </a:r>
            <a:r>
              <a:rPr lang="en-US" dirty="0" smtClean="0"/>
              <a:t>: transaction cannot complete due to some internal error condition</a:t>
            </a:r>
          </a:p>
          <a:p>
            <a:pPr lvl="1"/>
            <a:r>
              <a:rPr lang="en-US" b="1" dirty="0" smtClean="0"/>
              <a:t>System errors</a:t>
            </a:r>
            <a:r>
              <a:rPr lang="en-US" dirty="0" smtClean="0"/>
              <a:t>: the database system must terminate an active transaction due to an error condition (e.g., deadlock)</a:t>
            </a:r>
          </a:p>
          <a:p>
            <a:r>
              <a:rPr lang="en-US" b="1" dirty="0" smtClean="0"/>
              <a:t>System crash</a:t>
            </a:r>
            <a:r>
              <a:rPr lang="en-US" dirty="0" smtClean="0"/>
              <a:t>: a power failure or other hardware or software failure causes the system to crash.</a:t>
            </a:r>
          </a:p>
          <a:p>
            <a:pPr lvl="1"/>
            <a:r>
              <a:rPr lang="en-US" b="1" dirty="0" smtClean="0">
                <a:solidFill>
                  <a:schemeClr val="tx2"/>
                </a:solidFill>
              </a:rPr>
              <a:t>Fail-stop assumption</a:t>
            </a:r>
            <a:r>
              <a:rPr lang="en-US" dirty="0" smtClean="0"/>
              <a:t>: non-volatile storage contents are assumed to not be corrupted by system crash</a:t>
            </a:r>
          </a:p>
          <a:p>
            <a:pPr lvl="2"/>
            <a:r>
              <a:rPr lang="en-US" dirty="0" smtClean="0"/>
              <a:t>Database systems have numerous integrity checks to prevent corruption of disk data </a:t>
            </a:r>
          </a:p>
          <a:p>
            <a:r>
              <a:rPr lang="en-US" b="1" dirty="0" smtClean="0"/>
              <a:t>Disk failure</a:t>
            </a:r>
            <a:r>
              <a:rPr lang="en-US" dirty="0" smtClean="0"/>
              <a:t>: a head crash or similar disk failure destroys all or part of disk storage</a:t>
            </a:r>
          </a:p>
          <a:p>
            <a:pPr lvl="1"/>
            <a:r>
              <a:rPr lang="en-US" dirty="0" smtClean="0"/>
              <a:t>Destruction is assumed to be detectable: disk drives use checksums to detect failures</a:t>
            </a:r>
          </a:p>
        </p:txBody>
      </p:sp>
    </p:spTree>
    <p:extLst>
      <p:ext uri="{BB962C8B-B14F-4D97-AF65-F5344CB8AC3E}">
        <p14:creationId xmlns:p14="http://schemas.microsoft.com/office/powerpoint/2010/main" val="230443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Recovery and Atomicity (Cont.)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To ensure atomicity despite failures, we first output information describing the modifications to stable storage without modifying the database itself.</a:t>
            </a:r>
          </a:p>
          <a:p>
            <a:r>
              <a:rPr lang="en-US" smtClean="0"/>
              <a:t>We study two approaches:</a:t>
            </a:r>
          </a:p>
          <a:p>
            <a:pPr lvl="1"/>
            <a:r>
              <a:rPr lang="en-US" b="1" smtClean="0">
                <a:solidFill>
                  <a:schemeClr val="tx2"/>
                </a:solidFill>
              </a:rPr>
              <a:t>log-based recovery</a:t>
            </a:r>
            <a:r>
              <a:rPr lang="en-US" smtClean="0"/>
              <a:t>, and</a:t>
            </a:r>
          </a:p>
          <a:p>
            <a:pPr lvl="1"/>
            <a:r>
              <a:rPr lang="en-US" b="1" smtClean="0">
                <a:solidFill>
                  <a:schemeClr val="tx2"/>
                </a:solidFill>
              </a:rPr>
              <a:t>shadow-paging</a:t>
            </a:r>
            <a:endParaRPr lang="en-US" smtClean="0">
              <a:solidFill>
                <a:schemeClr val="tx2"/>
              </a:solidFill>
            </a:endParaRPr>
          </a:p>
          <a:p>
            <a:r>
              <a:rPr lang="en-US" smtClean="0"/>
              <a:t>We assume (initially) that transactions run serially, that is, one after the other.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3327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Log-Based Recovery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2963" y="1106488"/>
            <a:ext cx="7848600" cy="48768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A  </a:t>
            </a:r>
            <a:r>
              <a:rPr lang="en-US" b="1" smtClean="0">
                <a:solidFill>
                  <a:schemeClr val="tx2"/>
                </a:solidFill>
              </a:rPr>
              <a:t>log</a:t>
            </a:r>
            <a:r>
              <a:rPr lang="en-US" smtClean="0"/>
              <a:t> is kept on stable storage.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The log is a sequence of </a:t>
            </a:r>
            <a:r>
              <a:rPr lang="en-US" b="1" smtClean="0">
                <a:solidFill>
                  <a:schemeClr val="tx2"/>
                </a:solidFill>
              </a:rPr>
              <a:t>log records</a:t>
            </a:r>
            <a:r>
              <a:rPr lang="en-US" smtClean="0"/>
              <a:t>, and maintains a record of update activities on the database.</a:t>
            </a:r>
          </a:p>
          <a:p>
            <a:pPr>
              <a:lnSpc>
                <a:spcPct val="90000"/>
              </a:lnSpc>
            </a:pPr>
            <a:r>
              <a:rPr lang="en-US" smtClean="0"/>
              <a:t>When transaction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i="1" smtClean="0"/>
              <a:t> </a:t>
            </a:r>
            <a:r>
              <a:rPr lang="en-US" smtClean="0"/>
              <a:t>starts, it registers itself by writing a </a:t>
            </a:r>
            <a:br>
              <a:rPr lang="en-US" smtClean="0"/>
            </a:br>
            <a:r>
              <a:rPr lang="en-US" smtClean="0"/>
              <a:t>       </a:t>
            </a:r>
            <a:r>
              <a:rPr lang="en-US" i="1" smtClean="0"/>
              <a:t>&lt;T</a:t>
            </a:r>
            <a:r>
              <a:rPr lang="en-US" i="1" baseline="-25000" smtClean="0"/>
              <a:t>i  </a:t>
            </a:r>
            <a:r>
              <a:rPr lang="en-US" b="1" smtClean="0"/>
              <a:t>start</a:t>
            </a:r>
            <a:r>
              <a:rPr lang="en-US" smtClean="0"/>
              <a:t>&gt;log record</a:t>
            </a:r>
          </a:p>
          <a:p>
            <a:pPr>
              <a:lnSpc>
                <a:spcPct val="90000"/>
              </a:lnSpc>
            </a:pPr>
            <a:r>
              <a:rPr lang="en-US" i="1" smtClean="0"/>
              <a:t>Before T</a:t>
            </a:r>
            <a:r>
              <a:rPr lang="en-US" i="1" baseline="-25000" smtClean="0"/>
              <a:t>i</a:t>
            </a:r>
            <a:r>
              <a:rPr lang="en-US" i="1" smtClean="0"/>
              <a:t> </a:t>
            </a:r>
            <a:r>
              <a:rPr lang="en-US" smtClean="0"/>
              <a:t>executes </a:t>
            </a:r>
            <a:r>
              <a:rPr lang="en-US" b="1" smtClean="0"/>
              <a:t>write</a:t>
            </a:r>
            <a:r>
              <a:rPr lang="en-US" smtClean="0"/>
              <a:t>(</a:t>
            </a:r>
            <a:r>
              <a:rPr lang="en-US" i="1" smtClean="0"/>
              <a:t>X</a:t>
            </a:r>
            <a:r>
              <a:rPr lang="en-US" smtClean="0"/>
              <a:t>), a log record </a:t>
            </a:r>
            <a:r>
              <a:rPr lang="en-US" i="1" smtClean="0"/>
              <a:t>&lt;T</a:t>
            </a:r>
            <a:r>
              <a:rPr lang="en-US" i="1" baseline="-25000" smtClean="0"/>
              <a:t>i</a:t>
            </a:r>
            <a:r>
              <a:rPr lang="en-US" i="1" smtClean="0"/>
              <a:t>, X,  V</a:t>
            </a:r>
            <a:r>
              <a:rPr lang="en-US" i="1" baseline="-25000" smtClean="0"/>
              <a:t>1</a:t>
            </a:r>
            <a:r>
              <a:rPr lang="en-US" i="1" smtClean="0"/>
              <a:t>,  V</a:t>
            </a:r>
            <a:r>
              <a:rPr lang="en-US" i="1" baseline="-25000" smtClean="0"/>
              <a:t>2</a:t>
            </a:r>
            <a:r>
              <a:rPr lang="en-US" i="1" smtClean="0"/>
              <a:t>&gt; </a:t>
            </a:r>
            <a:r>
              <a:rPr lang="en-US" smtClean="0"/>
              <a:t>is written, where</a:t>
            </a:r>
            <a:r>
              <a:rPr lang="en-US" i="1" smtClean="0"/>
              <a:t> V</a:t>
            </a:r>
            <a:r>
              <a:rPr lang="en-US" i="1" baseline="-25000" smtClean="0"/>
              <a:t>1</a:t>
            </a:r>
            <a:r>
              <a:rPr lang="en-US" smtClean="0"/>
              <a:t> is the value of </a:t>
            </a:r>
            <a:r>
              <a:rPr lang="en-US" i="1" smtClean="0"/>
              <a:t>X</a:t>
            </a:r>
            <a:r>
              <a:rPr lang="en-US" smtClean="0"/>
              <a:t>  before the write, and </a:t>
            </a:r>
            <a:r>
              <a:rPr lang="en-US" i="1" smtClean="0"/>
              <a:t>V</a:t>
            </a:r>
            <a:r>
              <a:rPr lang="en-US" i="1" baseline="-25000" smtClean="0"/>
              <a:t>2</a:t>
            </a:r>
            <a:r>
              <a:rPr lang="en-US" i="1" smtClean="0"/>
              <a:t> </a:t>
            </a:r>
            <a:r>
              <a:rPr lang="en-US" smtClean="0"/>
              <a:t>is the value to be written to </a:t>
            </a:r>
            <a:r>
              <a:rPr lang="en-US" i="1" smtClean="0"/>
              <a:t>X</a:t>
            </a:r>
            <a:r>
              <a:rPr lang="en-US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Log record notes that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smtClean="0"/>
              <a:t> has performed a write on data item </a:t>
            </a:r>
            <a:r>
              <a:rPr lang="en-US" i="1" smtClean="0"/>
              <a:t>X</a:t>
            </a:r>
            <a:r>
              <a:rPr lang="en-US" i="1" baseline="-25000" smtClean="0"/>
              <a:t>j </a:t>
            </a:r>
            <a:r>
              <a:rPr lang="en-US" i="1" smtClean="0"/>
              <a:t>  X</a:t>
            </a:r>
            <a:r>
              <a:rPr lang="en-US" i="1" baseline="-25000" smtClean="0"/>
              <a:t>j</a:t>
            </a:r>
            <a:r>
              <a:rPr lang="en-US" i="1" smtClean="0"/>
              <a:t> </a:t>
            </a:r>
            <a:r>
              <a:rPr lang="en-US" smtClean="0"/>
              <a:t>had value </a:t>
            </a:r>
            <a:r>
              <a:rPr lang="en-US" i="1" smtClean="0"/>
              <a:t>V</a:t>
            </a:r>
            <a:r>
              <a:rPr lang="en-US" i="1" baseline="-25000" smtClean="0"/>
              <a:t>1</a:t>
            </a:r>
            <a:r>
              <a:rPr lang="en-US" i="1" smtClean="0"/>
              <a:t> </a:t>
            </a:r>
            <a:r>
              <a:rPr lang="en-US" smtClean="0"/>
              <a:t>before the write, and will have value </a:t>
            </a:r>
            <a:r>
              <a:rPr lang="en-US" i="1" smtClean="0"/>
              <a:t>V</a:t>
            </a:r>
            <a:r>
              <a:rPr lang="en-US" i="1" baseline="-25000" smtClean="0"/>
              <a:t>2</a:t>
            </a:r>
            <a:r>
              <a:rPr lang="en-US" i="1" smtClean="0"/>
              <a:t> </a:t>
            </a:r>
            <a:r>
              <a:rPr lang="en-US" smtClean="0"/>
              <a:t>after the write. </a:t>
            </a:r>
          </a:p>
          <a:p>
            <a:pPr>
              <a:lnSpc>
                <a:spcPct val="90000"/>
              </a:lnSpc>
            </a:pPr>
            <a:r>
              <a:rPr lang="en-US" smtClean="0"/>
              <a:t>When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smtClean="0"/>
              <a:t> finishes it last statement, the log record &lt;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i="1" smtClean="0"/>
              <a:t> </a:t>
            </a:r>
            <a:r>
              <a:rPr lang="en-US" b="1" i="1" smtClean="0"/>
              <a:t> </a:t>
            </a:r>
            <a:r>
              <a:rPr lang="en-US" b="1" smtClean="0"/>
              <a:t>commi</a:t>
            </a:r>
            <a:r>
              <a:rPr lang="en-US" smtClean="0"/>
              <a:t>t&gt; is written. </a:t>
            </a:r>
          </a:p>
          <a:p>
            <a:pPr>
              <a:lnSpc>
                <a:spcPct val="90000"/>
              </a:lnSpc>
            </a:pPr>
            <a:r>
              <a:rPr lang="en-US" smtClean="0"/>
              <a:t>We assume for now that log records are written directly  to stable storage (that is, they are not buffered)</a:t>
            </a:r>
          </a:p>
          <a:p>
            <a:pPr>
              <a:lnSpc>
                <a:spcPct val="90000"/>
              </a:lnSpc>
            </a:pPr>
            <a:r>
              <a:rPr lang="en-US" smtClean="0"/>
              <a:t>Two approaches using logs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Deferred database modification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Immediate database modification</a:t>
            </a:r>
          </a:p>
        </p:txBody>
      </p:sp>
    </p:spTree>
    <p:extLst>
      <p:ext uri="{BB962C8B-B14F-4D97-AF65-F5344CB8AC3E}">
        <p14:creationId xmlns:p14="http://schemas.microsoft.com/office/powerpoint/2010/main" val="225963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Deferred Database Modification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2963" y="1106488"/>
            <a:ext cx="7661275" cy="4903787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The </a:t>
            </a:r>
            <a:r>
              <a:rPr lang="en-US" b="1" smtClean="0">
                <a:solidFill>
                  <a:schemeClr val="tx2"/>
                </a:solidFill>
              </a:rPr>
              <a:t>deferred database modification</a:t>
            </a:r>
            <a:r>
              <a:rPr lang="en-US" smtClean="0"/>
              <a:t> scheme records all modifications to the log, but defers all the </a:t>
            </a:r>
            <a:r>
              <a:rPr lang="en-US" b="1" smtClean="0"/>
              <a:t>write</a:t>
            </a:r>
            <a:r>
              <a:rPr lang="en-US" smtClean="0"/>
              <a:t>s to after partial commit.</a:t>
            </a:r>
          </a:p>
          <a:p>
            <a:r>
              <a:rPr lang="en-US" smtClean="0"/>
              <a:t>Assume that transactions execute serially</a:t>
            </a:r>
          </a:p>
          <a:p>
            <a:r>
              <a:rPr lang="en-US" smtClean="0"/>
              <a:t>Transaction starts by writing </a:t>
            </a:r>
            <a:r>
              <a:rPr lang="en-US" i="1" smtClean="0"/>
              <a:t>&lt;T</a:t>
            </a:r>
            <a:r>
              <a:rPr lang="en-US" i="1" baseline="-25000" smtClean="0"/>
              <a:t>i</a:t>
            </a:r>
            <a:r>
              <a:rPr lang="en-US" i="1" smtClean="0"/>
              <a:t>  </a:t>
            </a:r>
            <a:r>
              <a:rPr lang="en-US" b="1" i="1" smtClean="0"/>
              <a:t>start</a:t>
            </a:r>
            <a:r>
              <a:rPr lang="en-US" i="1" smtClean="0"/>
              <a:t>&gt; </a:t>
            </a:r>
            <a:r>
              <a:rPr lang="en-US" smtClean="0"/>
              <a:t>record to log. </a:t>
            </a:r>
          </a:p>
          <a:p>
            <a:r>
              <a:rPr lang="en-US" smtClean="0"/>
              <a:t>A  </a:t>
            </a:r>
            <a:r>
              <a:rPr lang="en-US" b="1" smtClean="0"/>
              <a:t>write</a:t>
            </a:r>
            <a:r>
              <a:rPr lang="en-US" smtClean="0"/>
              <a:t>(</a:t>
            </a:r>
            <a:r>
              <a:rPr lang="en-US" i="1" smtClean="0"/>
              <a:t>X</a:t>
            </a:r>
            <a:r>
              <a:rPr lang="en-US" smtClean="0"/>
              <a:t>) operation results in a log record  </a:t>
            </a:r>
            <a:r>
              <a:rPr lang="en-US" i="1" smtClean="0"/>
              <a:t>&lt;T</a:t>
            </a:r>
            <a:r>
              <a:rPr lang="en-US" sz="2000" i="1" baseline="-25000" smtClean="0"/>
              <a:t>i</a:t>
            </a:r>
            <a:r>
              <a:rPr lang="en-US" i="1" smtClean="0"/>
              <a:t>, X, V&gt; </a:t>
            </a:r>
            <a:r>
              <a:rPr lang="en-US" smtClean="0"/>
              <a:t>being written, where </a:t>
            </a:r>
            <a:r>
              <a:rPr lang="en-US" i="1" smtClean="0"/>
              <a:t>V </a:t>
            </a:r>
            <a:r>
              <a:rPr lang="en-US" smtClean="0"/>
              <a:t>is the new value for </a:t>
            </a:r>
            <a:r>
              <a:rPr lang="en-US" i="1" smtClean="0"/>
              <a:t>X</a:t>
            </a:r>
            <a:endParaRPr lang="en-US" smtClean="0"/>
          </a:p>
          <a:p>
            <a:pPr lvl="1"/>
            <a:r>
              <a:rPr lang="en-US" smtClean="0"/>
              <a:t>Note: old value is not needed for this scheme</a:t>
            </a:r>
          </a:p>
          <a:p>
            <a:r>
              <a:rPr lang="en-US" smtClean="0"/>
              <a:t>The write is not performed on </a:t>
            </a:r>
            <a:r>
              <a:rPr lang="en-US" i="1" smtClean="0"/>
              <a:t>X </a:t>
            </a:r>
            <a:r>
              <a:rPr lang="en-US" smtClean="0"/>
              <a:t>at this time, but is deferred.</a:t>
            </a:r>
          </a:p>
          <a:p>
            <a:r>
              <a:rPr lang="en-US" smtClean="0"/>
              <a:t>When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i="1" smtClean="0"/>
              <a:t> </a:t>
            </a:r>
            <a:r>
              <a:rPr lang="en-US" smtClean="0"/>
              <a:t>partially commits, &lt;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i="1" smtClean="0"/>
              <a:t> </a:t>
            </a:r>
            <a:r>
              <a:rPr lang="en-US" b="1" smtClean="0"/>
              <a:t>commit</a:t>
            </a:r>
            <a:r>
              <a:rPr lang="en-US" smtClean="0"/>
              <a:t>&gt; is written to the log </a:t>
            </a:r>
          </a:p>
          <a:p>
            <a:r>
              <a:rPr lang="en-US" smtClean="0"/>
              <a:t>Finally, the log records are read and used to actually execute the previously deferred writes.</a:t>
            </a:r>
          </a:p>
        </p:txBody>
      </p:sp>
    </p:spTree>
    <p:extLst>
      <p:ext uri="{BB962C8B-B14F-4D97-AF65-F5344CB8AC3E}">
        <p14:creationId xmlns:p14="http://schemas.microsoft.com/office/powerpoint/2010/main" val="236075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34143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Deferred Database Modification (Cont.)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2963" y="1422400"/>
            <a:ext cx="8001000" cy="5359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During recovery after a crash, a transaction needs to be redone if and only if both </a:t>
            </a:r>
            <a:r>
              <a:rPr lang="en-US" i="1" dirty="0" smtClean="0"/>
              <a:t>&lt;T</a:t>
            </a:r>
            <a:r>
              <a:rPr lang="en-US" i="1" baseline="-25000" dirty="0" smtClean="0"/>
              <a:t>i</a:t>
            </a:r>
            <a:r>
              <a:rPr lang="en-US" i="1" dirty="0" smtClean="0"/>
              <a:t> </a:t>
            </a:r>
            <a:r>
              <a:rPr lang="en-US" b="1" i="1" dirty="0" smtClean="0"/>
              <a:t> </a:t>
            </a:r>
            <a:r>
              <a:rPr lang="en-US" b="1" dirty="0" smtClean="0"/>
              <a:t>start</a:t>
            </a:r>
            <a:r>
              <a:rPr lang="en-US" dirty="0" smtClean="0"/>
              <a:t>&gt; and&lt;</a:t>
            </a:r>
            <a:r>
              <a:rPr lang="en-US" i="1" dirty="0" smtClean="0"/>
              <a:t>T</a:t>
            </a:r>
            <a:r>
              <a:rPr lang="en-US" i="1" baseline="-25000" dirty="0" smtClean="0"/>
              <a:t>i </a:t>
            </a:r>
            <a:r>
              <a:rPr lang="en-US" b="1" dirty="0" smtClean="0"/>
              <a:t>commit</a:t>
            </a:r>
            <a:r>
              <a:rPr lang="en-US" dirty="0" smtClean="0"/>
              <a:t>&gt; are there in the log.</a:t>
            </a:r>
          </a:p>
          <a:p>
            <a:r>
              <a:rPr lang="en-US" dirty="0" smtClean="0"/>
              <a:t>Redoing a transaction </a:t>
            </a:r>
            <a:r>
              <a:rPr lang="en-US" i="1" dirty="0" smtClean="0"/>
              <a:t>T</a:t>
            </a:r>
            <a:r>
              <a:rPr lang="en-US" i="1" baseline="-25000" dirty="0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(</a:t>
            </a:r>
            <a:r>
              <a:rPr lang="en-US" b="1" dirty="0" smtClean="0"/>
              <a:t> </a:t>
            </a:r>
            <a:r>
              <a:rPr lang="en-US" b="1" dirty="0" err="1" smtClean="0"/>
              <a:t>redo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i</a:t>
            </a:r>
            <a:r>
              <a:rPr lang="en-US" dirty="0" smtClean="0"/>
              <a:t>) sets the value of all data items updated by the transaction to the new values.</a:t>
            </a:r>
          </a:p>
          <a:p>
            <a:r>
              <a:rPr lang="en-US" dirty="0" smtClean="0"/>
              <a:t>Crashes can occur while </a:t>
            </a:r>
          </a:p>
          <a:p>
            <a:pPr lvl="1"/>
            <a:r>
              <a:rPr lang="en-US" dirty="0" smtClean="0"/>
              <a:t>the transaction is executing the original updates, or </a:t>
            </a:r>
          </a:p>
          <a:p>
            <a:pPr lvl="1"/>
            <a:r>
              <a:rPr lang="en-US" dirty="0" smtClean="0"/>
              <a:t>while recovery action is being taken</a:t>
            </a:r>
          </a:p>
          <a:p>
            <a:r>
              <a:rPr lang="en-US" dirty="0" smtClean="0"/>
              <a:t>example transactions  </a:t>
            </a:r>
            <a:r>
              <a:rPr lang="en-US" i="1" dirty="0" smtClean="0"/>
              <a:t>T</a:t>
            </a:r>
            <a:r>
              <a:rPr lang="en-US" i="1" baseline="-25000" dirty="0" smtClean="0"/>
              <a:t>0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T</a:t>
            </a:r>
            <a:r>
              <a:rPr lang="en-US" i="1" baseline="-25000" dirty="0" smtClean="0"/>
              <a:t>1</a:t>
            </a:r>
            <a:r>
              <a:rPr lang="en-US" i="1" dirty="0" smtClean="0"/>
              <a:t> 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i="1" baseline="-25000" dirty="0" smtClean="0"/>
              <a:t>0</a:t>
            </a:r>
            <a:r>
              <a:rPr lang="en-US" i="1" dirty="0" smtClean="0"/>
              <a:t> </a:t>
            </a:r>
            <a:r>
              <a:rPr lang="en-US" dirty="0" smtClean="0"/>
              <a:t>executes before </a:t>
            </a:r>
            <a:r>
              <a:rPr lang="en-US" i="1" dirty="0" smtClean="0"/>
              <a:t>T</a:t>
            </a:r>
            <a:r>
              <a:rPr lang="en-US" i="1" baseline="-25000" dirty="0" smtClean="0"/>
              <a:t>1</a:t>
            </a:r>
            <a:r>
              <a:rPr lang="en-US" dirty="0" smtClean="0"/>
              <a:t>):</a:t>
            </a:r>
          </a:p>
          <a:p>
            <a:pPr>
              <a:buFont typeface="Monotype Sorts" pitchFamily="2" charset="2"/>
              <a:buNone/>
            </a:pPr>
            <a:r>
              <a:rPr lang="en-US" i="1" dirty="0" smtClean="0"/>
              <a:t>	T</a:t>
            </a:r>
            <a:r>
              <a:rPr lang="en-US" i="1" baseline="-25000" dirty="0" smtClean="0"/>
              <a:t>0</a:t>
            </a:r>
            <a:r>
              <a:rPr lang="en-US" dirty="0" smtClean="0"/>
              <a:t>: </a:t>
            </a:r>
            <a:r>
              <a:rPr lang="en-US" b="1" dirty="0" smtClean="0"/>
              <a:t>read </a:t>
            </a:r>
            <a:r>
              <a:rPr lang="en-US" dirty="0" smtClean="0"/>
              <a:t>(</a:t>
            </a:r>
            <a:r>
              <a:rPr lang="en-US" i="1" dirty="0" smtClean="0"/>
              <a:t>A</a:t>
            </a:r>
            <a:r>
              <a:rPr lang="en-US" dirty="0" smtClean="0"/>
              <a:t>)				</a:t>
            </a:r>
            <a:r>
              <a:rPr lang="en-US" i="1" dirty="0" smtClean="0"/>
              <a:t>T</a:t>
            </a:r>
            <a:r>
              <a:rPr lang="en-US" i="1" baseline="-25000" dirty="0" smtClean="0"/>
              <a:t>1</a:t>
            </a:r>
            <a:r>
              <a:rPr lang="en-US" i="1" dirty="0" smtClean="0"/>
              <a:t> </a:t>
            </a:r>
            <a:r>
              <a:rPr lang="en-US" dirty="0" smtClean="0"/>
              <a:t>: </a:t>
            </a:r>
            <a:r>
              <a:rPr lang="en-US" b="1" dirty="0" smtClean="0"/>
              <a:t>read</a:t>
            </a:r>
            <a:r>
              <a:rPr lang="en-US" dirty="0" smtClean="0"/>
              <a:t> (</a:t>
            </a:r>
            <a:r>
              <a:rPr lang="en-US" i="1" dirty="0" smtClean="0"/>
              <a:t>C</a:t>
            </a:r>
            <a:r>
              <a:rPr lang="en-US" dirty="0" smtClean="0"/>
              <a:t>)</a:t>
            </a:r>
          </a:p>
          <a:p>
            <a:pPr>
              <a:buFont typeface="Monotype Sorts" pitchFamily="2" charset="2"/>
              <a:buNone/>
            </a:pPr>
            <a:r>
              <a:rPr lang="en-US" i="1" dirty="0" smtClean="0"/>
              <a:t>		A: - A - 50</a:t>
            </a:r>
            <a:r>
              <a:rPr lang="en-US" dirty="0" smtClean="0"/>
              <a:t>			       </a:t>
            </a:r>
            <a:r>
              <a:rPr lang="en-US" i="1" dirty="0" smtClean="0"/>
              <a:t>C:-	C- 100</a:t>
            </a:r>
            <a:endParaRPr lang="en-US" dirty="0" smtClean="0"/>
          </a:p>
          <a:p>
            <a:pPr>
              <a:buFont typeface="Monotype Sorts" pitchFamily="2" charset="2"/>
              <a:buNone/>
            </a:pPr>
            <a:r>
              <a:rPr lang="en-US" b="1" dirty="0" smtClean="0"/>
              <a:t>		Write </a:t>
            </a:r>
            <a:r>
              <a:rPr lang="en-US" dirty="0" smtClean="0"/>
              <a:t>(</a:t>
            </a:r>
            <a:r>
              <a:rPr lang="en-US" i="1" dirty="0" smtClean="0"/>
              <a:t>A</a:t>
            </a:r>
            <a:r>
              <a:rPr lang="en-US" dirty="0" smtClean="0"/>
              <a:t>)			        </a:t>
            </a:r>
            <a:r>
              <a:rPr lang="en-US" b="1" dirty="0" smtClean="0"/>
              <a:t>write </a:t>
            </a:r>
            <a:r>
              <a:rPr lang="en-US" dirty="0" smtClean="0"/>
              <a:t>(</a:t>
            </a:r>
            <a:r>
              <a:rPr lang="en-US" i="1" dirty="0" smtClean="0"/>
              <a:t>C</a:t>
            </a:r>
            <a:r>
              <a:rPr lang="en-US" dirty="0" smtClean="0"/>
              <a:t>)</a:t>
            </a:r>
          </a:p>
          <a:p>
            <a:pPr>
              <a:buFont typeface="Monotype Sorts" pitchFamily="2" charset="2"/>
              <a:buNone/>
            </a:pPr>
            <a:r>
              <a:rPr lang="en-US" b="1" dirty="0" smtClean="0"/>
              <a:t>		read </a:t>
            </a:r>
            <a:r>
              <a:rPr lang="en-US" dirty="0" smtClean="0"/>
              <a:t>(</a:t>
            </a:r>
            <a:r>
              <a:rPr lang="en-US" i="1" dirty="0" smtClean="0"/>
              <a:t>B</a:t>
            </a:r>
            <a:r>
              <a:rPr lang="en-US" dirty="0" smtClean="0"/>
              <a:t>)</a:t>
            </a:r>
          </a:p>
          <a:p>
            <a:pPr>
              <a:buFont typeface="Monotype Sorts" pitchFamily="2" charset="2"/>
              <a:buNone/>
            </a:pPr>
            <a:r>
              <a:rPr lang="en-US" i="1" dirty="0" smtClean="0"/>
              <a:t>		B:-  B + 50</a:t>
            </a:r>
          </a:p>
          <a:p>
            <a:pPr>
              <a:buFont typeface="Monotype Sorts" pitchFamily="2" charset="2"/>
              <a:buNone/>
            </a:pPr>
            <a:r>
              <a:rPr lang="en-US" b="1" dirty="0" smtClean="0"/>
              <a:t>		write </a:t>
            </a:r>
            <a:r>
              <a:rPr lang="en-US" dirty="0" smtClean="0"/>
              <a:t>(</a:t>
            </a:r>
            <a:r>
              <a:rPr lang="en-US" i="1" dirty="0" smtClean="0"/>
              <a:t>B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8474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21480" y="13855"/>
            <a:ext cx="8229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Deferred Database Modification (Cont.)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2963" y="1106488"/>
            <a:ext cx="8229600" cy="51054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en-US" smtClean="0"/>
              <a:t>Below we show the log as it appears at three instances of time.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>
              <a:buFont typeface="Monotype Sorts" pitchFamily="2" charset="2"/>
              <a:buNone/>
            </a:pPr>
            <a:endParaRPr lang="en-US" smtClean="0"/>
          </a:p>
          <a:p>
            <a:pPr>
              <a:buFont typeface="Monotype Sorts" pitchFamily="2" charset="2"/>
              <a:buNone/>
            </a:pPr>
            <a:endParaRPr lang="en-US" smtClean="0"/>
          </a:p>
          <a:p>
            <a:pPr>
              <a:lnSpc>
                <a:spcPct val="20000"/>
              </a:lnSpc>
            </a:pPr>
            <a:endParaRPr lang="en-US" smtClean="0"/>
          </a:p>
          <a:p>
            <a:r>
              <a:rPr lang="en-US" smtClean="0"/>
              <a:t>If log on stable storage at time of crash is as in case: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smtClean="0"/>
              <a:t>	</a:t>
            </a:r>
            <a:r>
              <a:rPr lang="en-US" sz="1600" smtClean="0"/>
              <a:t>(a)  No redo actions need to be taken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smtClean="0"/>
              <a:t>	(b)  redo(</a:t>
            </a:r>
            <a:r>
              <a:rPr lang="en-US" sz="1600" i="1" smtClean="0"/>
              <a:t>T</a:t>
            </a:r>
            <a:r>
              <a:rPr lang="en-US" sz="1600" baseline="-25000" smtClean="0"/>
              <a:t>0</a:t>
            </a:r>
            <a:r>
              <a:rPr lang="en-US" sz="1600" smtClean="0"/>
              <a:t>) must be performed since &lt;</a:t>
            </a:r>
            <a:r>
              <a:rPr lang="en-US" sz="1600" i="1" smtClean="0"/>
              <a:t>T</a:t>
            </a:r>
            <a:r>
              <a:rPr lang="en-US" sz="1600" baseline="-25000" smtClean="0"/>
              <a:t>0 </a:t>
            </a:r>
            <a:r>
              <a:rPr lang="en-US" sz="1600" b="1" smtClean="0"/>
              <a:t>commi</a:t>
            </a:r>
            <a:r>
              <a:rPr lang="en-US" sz="1600" smtClean="0"/>
              <a:t>t&gt; is present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smtClean="0"/>
              <a:t>	(c)  </a:t>
            </a:r>
            <a:r>
              <a:rPr lang="en-US" sz="1600" b="1" smtClean="0"/>
              <a:t>redo</a:t>
            </a:r>
            <a:r>
              <a:rPr lang="en-US" sz="1600" smtClean="0"/>
              <a:t>(</a:t>
            </a:r>
            <a:r>
              <a:rPr lang="en-US" sz="1600" i="1" smtClean="0"/>
              <a:t>T</a:t>
            </a:r>
            <a:r>
              <a:rPr lang="en-US" sz="1600" baseline="-25000" smtClean="0"/>
              <a:t>0</a:t>
            </a:r>
            <a:r>
              <a:rPr lang="en-US" sz="1600" smtClean="0"/>
              <a:t>) must be performed followed by redo(</a:t>
            </a:r>
            <a:r>
              <a:rPr lang="en-US" sz="1600" i="1" smtClean="0"/>
              <a:t>T</a:t>
            </a:r>
            <a:r>
              <a:rPr lang="en-US" sz="1600" baseline="-25000" smtClean="0"/>
              <a:t>1</a:t>
            </a:r>
            <a:r>
              <a:rPr lang="en-US" sz="1600" smtClean="0"/>
              <a:t>) since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sz="1600" smtClean="0"/>
              <a:t>     		 &lt;</a:t>
            </a:r>
            <a:r>
              <a:rPr lang="en-US" sz="1600" i="1" smtClean="0"/>
              <a:t>T</a:t>
            </a:r>
            <a:r>
              <a:rPr lang="en-US" sz="1600" baseline="-25000" smtClean="0"/>
              <a:t>0</a:t>
            </a:r>
            <a:r>
              <a:rPr lang="en-US" sz="1600" smtClean="0"/>
              <a:t> </a:t>
            </a:r>
            <a:r>
              <a:rPr lang="en-US" sz="1600" b="1" smtClean="0"/>
              <a:t>commit</a:t>
            </a:r>
            <a:r>
              <a:rPr lang="en-US" sz="1600" smtClean="0"/>
              <a:t>&gt; and &lt;</a:t>
            </a:r>
            <a:r>
              <a:rPr lang="en-US" sz="1600" i="1" smtClean="0"/>
              <a:t>T</a:t>
            </a:r>
            <a:r>
              <a:rPr lang="en-US" sz="1600" i="1" baseline="-25000" smtClean="0"/>
              <a:t>i</a:t>
            </a:r>
            <a:r>
              <a:rPr lang="en-US" sz="1600" smtClean="0"/>
              <a:t> commit&gt; are present</a:t>
            </a:r>
            <a:endParaRPr lang="en-US" smtClean="0"/>
          </a:p>
        </p:txBody>
      </p:sp>
      <p:pic>
        <p:nvPicPr>
          <p:cNvPr id="10244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" t="22223" r="2380" b="22221"/>
          <a:stretch>
            <a:fillRect/>
          </a:stretch>
        </p:blipFill>
        <p:spPr bwMode="auto">
          <a:xfrm>
            <a:off x="1573212" y="1598758"/>
            <a:ext cx="5926137" cy="2560637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621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Immediate Database Modification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mtClean="0"/>
              <a:t>The </a:t>
            </a:r>
            <a:r>
              <a:rPr lang="en-US" b="1" smtClean="0">
                <a:solidFill>
                  <a:schemeClr val="tx2"/>
                </a:solidFill>
              </a:rPr>
              <a:t>immediate database modification</a:t>
            </a:r>
            <a:r>
              <a:rPr lang="en-US" smtClean="0"/>
              <a:t> scheme allows database updates of an uncommitted transaction to be made as the writes are issued</a:t>
            </a:r>
          </a:p>
          <a:p>
            <a:pPr lvl="1"/>
            <a:r>
              <a:rPr lang="en-US" smtClean="0"/>
              <a:t>since undoing may be needed, update logs must have both old value and new value</a:t>
            </a:r>
          </a:p>
          <a:p>
            <a:r>
              <a:rPr lang="en-US" smtClean="0"/>
              <a:t>Update log record must be written </a:t>
            </a:r>
            <a:r>
              <a:rPr lang="en-US" i="1" smtClean="0"/>
              <a:t>before</a:t>
            </a:r>
            <a:r>
              <a:rPr lang="en-US" smtClean="0"/>
              <a:t> database item is written</a:t>
            </a:r>
          </a:p>
          <a:p>
            <a:pPr lvl="1"/>
            <a:r>
              <a:rPr lang="en-US" smtClean="0"/>
              <a:t>We assume that the log record is output directly to stable storage</a:t>
            </a:r>
          </a:p>
          <a:p>
            <a:pPr lvl="1"/>
            <a:r>
              <a:rPr lang="en-US" smtClean="0"/>
              <a:t>Can be extended to postpone log record output, so long as prior to execution of an </a:t>
            </a:r>
            <a:r>
              <a:rPr lang="en-US" b="1" smtClean="0"/>
              <a:t>output</a:t>
            </a:r>
            <a:r>
              <a:rPr lang="en-US" smtClean="0"/>
              <a:t>(</a:t>
            </a:r>
            <a:r>
              <a:rPr lang="en-US" i="1" smtClean="0"/>
              <a:t>B</a:t>
            </a:r>
            <a:r>
              <a:rPr lang="en-US" smtClean="0"/>
              <a:t>) operation for a data block B, all log records corresponding to items </a:t>
            </a:r>
            <a:r>
              <a:rPr lang="en-US" i="1" smtClean="0"/>
              <a:t>B</a:t>
            </a:r>
            <a:r>
              <a:rPr lang="en-US" smtClean="0"/>
              <a:t> must be flushed to stable storage</a:t>
            </a:r>
          </a:p>
          <a:p>
            <a:r>
              <a:rPr lang="en-US" smtClean="0"/>
              <a:t>Output of updated blocks can take place at any time before or  after transaction commit</a:t>
            </a:r>
          </a:p>
          <a:p>
            <a:r>
              <a:rPr lang="en-US" smtClean="0"/>
              <a:t>Order in which blocks are output can be different from the order in which they are written.</a:t>
            </a:r>
          </a:p>
        </p:txBody>
      </p:sp>
    </p:spTree>
    <p:extLst>
      <p:ext uri="{BB962C8B-B14F-4D97-AF65-F5344CB8AC3E}">
        <p14:creationId xmlns:p14="http://schemas.microsoft.com/office/powerpoint/2010/main" val="227967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3000" smtClean="0"/>
              <a:t>Immediate Database Modification Example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1600" b="1" smtClean="0"/>
              <a:t>Log                                  Write                              Output</a:t>
            </a:r>
            <a:endParaRPr lang="en-US" sz="160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sz="1600" smtClean="0"/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sz="1600" smtClean="0"/>
              <a:t>&lt;</a:t>
            </a:r>
            <a:r>
              <a:rPr lang="en-US" sz="1600" i="1" smtClean="0"/>
              <a:t>T</a:t>
            </a:r>
            <a:r>
              <a:rPr lang="en-US" sz="1600" baseline="-25000" smtClean="0"/>
              <a:t>0</a:t>
            </a:r>
            <a:r>
              <a:rPr lang="en-US" sz="1600" i="1" smtClean="0"/>
              <a:t> </a:t>
            </a:r>
            <a:r>
              <a:rPr lang="en-US" sz="1600" b="1" smtClean="0"/>
              <a:t>start</a:t>
            </a:r>
            <a:r>
              <a:rPr lang="en-US" sz="1600" smtClean="0"/>
              <a:t>&gt;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/>
              <a:t>&lt;</a:t>
            </a:r>
            <a:r>
              <a:rPr lang="en-US" sz="1600" i="1" smtClean="0"/>
              <a:t>T</a:t>
            </a:r>
            <a:r>
              <a:rPr lang="en-US" sz="1600" i="1" baseline="-25000" smtClean="0"/>
              <a:t>0</a:t>
            </a:r>
            <a:r>
              <a:rPr lang="en-US" sz="1600" i="1" smtClean="0"/>
              <a:t>,</a:t>
            </a:r>
            <a:r>
              <a:rPr lang="en-US" sz="1600" smtClean="0"/>
              <a:t> A, 1000, 950&gt;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sz="1600" i="1" smtClean="0"/>
              <a:t>T</a:t>
            </a:r>
            <a:r>
              <a:rPr lang="en-US" sz="1600" baseline="-25000" smtClean="0"/>
              <a:t>o</a:t>
            </a:r>
            <a:r>
              <a:rPr lang="en-US" sz="1600" i="1" smtClean="0"/>
              <a:t>,</a:t>
            </a:r>
            <a:r>
              <a:rPr lang="en-US" sz="1600" smtClean="0"/>
              <a:t> B, 2000, 2050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smtClean="0"/>
              <a:t>                                    </a:t>
            </a:r>
            <a:r>
              <a:rPr lang="en-US" sz="1600" i="1" smtClean="0"/>
              <a:t>A</a:t>
            </a:r>
            <a:r>
              <a:rPr lang="en-US" sz="1600" smtClean="0"/>
              <a:t> = 950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sz="1600" smtClean="0"/>
              <a:t>                                    </a:t>
            </a:r>
            <a:r>
              <a:rPr lang="en-US" sz="1600" i="1" smtClean="0"/>
              <a:t>B</a:t>
            </a:r>
            <a:r>
              <a:rPr lang="en-US" sz="1600" smtClean="0"/>
              <a:t> = 2050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/>
              <a:t>&lt;</a:t>
            </a:r>
            <a:r>
              <a:rPr lang="en-US" sz="1600" i="1" smtClean="0"/>
              <a:t>T</a:t>
            </a:r>
            <a:r>
              <a:rPr lang="en-US" sz="1600" baseline="-25000" smtClean="0"/>
              <a:t>0</a:t>
            </a:r>
            <a:r>
              <a:rPr lang="en-US" sz="1600" smtClean="0"/>
              <a:t> </a:t>
            </a:r>
            <a:r>
              <a:rPr lang="en-US" sz="1600" b="1" smtClean="0"/>
              <a:t>commit</a:t>
            </a:r>
            <a:r>
              <a:rPr lang="en-US" sz="1600" smtClean="0"/>
              <a:t>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smtClean="0"/>
              <a:t>&lt;</a:t>
            </a:r>
            <a:r>
              <a:rPr lang="en-US" sz="1600" i="1" smtClean="0"/>
              <a:t>T</a:t>
            </a:r>
            <a:r>
              <a:rPr lang="en-US" sz="1600" baseline="-25000" smtClean="0"/>
              <a:t>1</a:t>
            </a:r>
            <a:r>
              <a:rPr lang="en-US" sz="1600" smtClean="0"/>
              <a:t> </a:t>
            </a:r>
            <a:r>
              <a:rPr lang="en-US" sz="1600" b="1" smtClean="0"/>
              <a:t>start</a:t>
            </a:r>
            <a:r>
              <a:rPr lang="en-US" sz="1600" smtClean="0"/>
              <a:t>&gt;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sz="1600" smtClean="0"/>
              <a:t>&lt;</a:t>
            </a:r>
            <a:r>
              <a:rPr lang="en-US" sz="1600" i="1" smtClean="0"/>
              <a:t>T</a:t>
            </a:r>
            <a:r>
              <a:rPr lang="en-US" sz="1600" baseline="-25000" smtClean="0"/>
              <a:t>1</a:t>
            </a:r>
            <a:r>
              <a:rPr lang="en-US" sz="1600" smtClean="0"/>
              <a:t>, C, 700, 600&gt;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smtClean="0"/>
              <a:t>                                      </a:t>
            </a:r>
            <a:r>
              <a:rPr lang="en-US" sz="1600" i="1" smtClean="0"/>
              <a:t>C</a:t>
            </a:r>
            <a:r>
              <a:rPr lang="en-US" sz="1600" smtClean="0"/>
              <a:t> = 600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smtClean="0"/>
              <a:t>                                                                         </a:t>
            </a:r>
            <a:r>
              <a:rPr lang="en-US" sz="1600" i="1" smtClean="0"/>
              <a:t>B</a:t>
            </a:r>
            <a:r>
              <a:rPr lang="en-US" sz="1600" i="1" baseline="-25000" smtClean="0"/>
              <a:t>B</a:t>
            </a:r>
            <a:r>
              <a:rPr lang="en-US" sz="1600" smtClean="0"/>
              <a:t>, </a:t>
            </a:r>
            <a:r>
              <a:rPr lang="en-US" sz="1600" i="1" smtClean="0"/>
              <a:t>B</a:t>
            </a:r>
            <a:r>
              <a:rPr lang="en-US" sz="1600" i="1" baseline="-25000" smtClean="0"/>
              <a:t>C</a:t>
            </a:r>
            <a:endParaRPr lang="en-US" sz="1600" smtClean="0"/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sz="1600" smtClean="0"/>
              <a:t>&lt;</a:t>
            </a:r>
            <a:r>
              <a:rPr lang="en-US" sz="1600" i="1" smtClean="0"/>
              <a:t>T</a:t>
            </a:r>
            <a:r>
              <a:rPr lang="en-US" sz="1600" baseline="-25000" smtClean="0"/>
              <a:t>1</a:t>
            </a:r>
            <a:r>
              <a:rPr lang="en-US" sz="1600" smtClean="0"/>
              <a:t> </a:t>
            </a:r>
            <a:r>
              <a:rPr lang="en-US" sz="1600" b="1" smtClean="0"/>
              <a:t>commit</a:t>
            </a:r>
            <a:r>
              <a:rPr lang="en-US" sz="1600" smtClean="0"/>
              <a:t>&gt;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sz="1600" smtClean="0"/>
              <a:t>                                                                         </a:t>
            </a:r>
            <a:r>
              <a:rPr lang="en-US" sz="1600" i="1" smtClean="0"/>
              <a:t>B</a:t>
            </a:r>
            <a:r>
              <a:rPr lang="en-US" sz="1600" i="1" baseline="-25000" smtClean="0"/>
              <a:t>A</a:t>
            </a:r>
            <a:endParaRPr lang="en-US" sz="1600" smtClean="0"/>
          </a:p>
          <a:p>
            <a:r>
              <a:rPr lang="en-US" sz="1600" smtClean="0"/>
              <a:t>Note: </a:t>
            </a:r>
            <a:r>
              <a:rPr lang="en-US" sz="1600" i="1" smtClean="0"/>
              <a:t>B</a:t>
            </a:r>
            <a:r>
              <a:rPr lang="en-US" sz="1600" i="1" baseline="-25000" smtClean="0"/>
              <a:t>X</a:t>
            </a:r>
            <a:r>
              <a:rPr lang="en-US" sz="1600" i="1" smtClean="0"/>
              <a:t> </a:t>
            </a:r>
            <a:r>
              <a:rPr lang="en-US" sz="1600" smtClean="0"/>
              <a:t>denotes block containing </a:t>
            </a:r>
            <a:r>
              <a:rPr lang="en-US" sz="1600" i="1" smtClean="0"/>
              <a:t>X</a:t>
            </a:r>
            <a:r>
              <a:rPr lang="en-US" sz="1600" smtClean="0"/>
              <a:t>.</a:t>
            </a:r>
          </a:p>
          <a:p>
            <a:pPr lvl="4">
              <a:buFontTx/>
              <a:buNone/>
            </a:pPr>
            <a:endParaRPr lang="en-US" sz="1600" smtClean="0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>
            <a:off x="914400" y="1592263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865313" y="3624263"/>
            <a:ext cx="342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b="0">
                <a:latin typeface="Times New Roman" pitchFamily="18" charset="0"/>
              </a:rPr>
              <a:t>x</a:t>
            </a:r>
            <a:r>
              <a:rPr lang="en-US" sz="1400" b="0" baseline="-25000">
                <a:latin typeface="Times New Roman" pitchFamily="18" charset="0"/>
              </a:rPr>
              <a:t>1</a:t>
            </a:r>
            <a:endParaRPr lang="en-US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41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828</Words>
  <Application>Microsoft Office PowerPoint</Application>
  <PresentationFormat>On-screen Show (4:3)</PresentationFormat>
  <Paragraphs>102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Recovery System</vt:lpstr>
      <vt:lpstr>Failure Classification</vt:lpstr>
      <vt:lpstr>Recovery and Atomicity (Cont.)</vt:lpstr>
      <vt:lpstr>Log-Based Recovery</vt:lpstr>
      <vt:lpstr>Deferred Database Modification</vt:lpstr>
      <vt:lpstr>Deferred Database Modification (Cont.)</vt:lpstr>
      <vt:lpstr>Deferred Database Modification (Cont.)</vt:lpstr>
      <vt:lpstr>Immediate Database Modification</vt:lpstr>
      <vt:lpstr>Immediate Database Modification Example</vt:lpstr>
      <vt:lpstr>Shadow Paging</vt:lpstr>
      <vt:lpstr>Example of Shadow Paging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17: Recovery System</dc:title>
  <dc:creator>Manoj Diwakar</dc:creator>
  <cp:lastModifiedBy>Manoj Diwakar</cp:lastModifiedBy>
  <cp:revision>8</cp:revision>
  <dcterms:created xsi:type="dcterms:W3CDTF">2018-10-29T03:42:07Z</dcterms:created>
  <dcterms:modified xsi:type="dcterms:W3CDTF">2019-11-04T07:26:49Z</dcterms:modified>
</cp:coreProperties>
</file>