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A9CA-5DA0-468A-8188-C77F43C1EB9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7AFC8-5751-4543-955C-2142A0E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0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E015D-AB0B-4774-B1FE-8A205AD3882F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BD07-7006-4671-8BB0-C68167F8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Chapter: Transactions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1775"/>
            <a:ext cx="6564313" cy="4137025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Concept</a:t>
            </a:r>
          </a:p>
          <a:p>
            <a:r>
              <a:rPr lang="en-US" dirty="0" smtClean="0"/>
              <a:t>Transaction State</a:t>
            </a:r>
          </a:p>
          <a:p>
            <a:r>
              <a:rPr lang="en-US" dirty="0" smtClean="0"/>
              <a:t>Concurrent Executions</a:t>
            </a:r>
          </a:p>
          <a:p>
            <a:r>
              <a:rPr lang="en-US" dirty="0" smtClean="0"/>
              <a:t>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20506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262813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smtClean="0"/>
              <a:t>Let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transfer $50 from </a:t>
            </a:r>
            <a:r>
              <a:rPr lang="en-US" sz="2000" i="1" smtClean="0"/>
              <a:t>A </a:t>
            </a:r>
            <a:r>
              <a:rPr lang="en-US" sz="2000" smtClean="0"/>
              <a:t>to </a:t>
            </a:r>
            <a:r>
              <a:rPr lang="en-US" sz="2000" i="1" smtClean="0"/>
              <a:t>B</a:t>
            </a:r>
            <a:r>
              <a:rPr lang="en-US" sz="2000" smtClean="0"/>
              <a:t>, and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z="2000" smtClean="0"/>
              <a:t> transfer 10% of the balance from </a:t>
            </a:r>
            <a:r>
              <a:rPr lang="en-US" sz="2000" i="1" smtClean="0"/>
              <a:t>A </a:t>
            </a:r>
            <a:r>
              <a:rPr lang="en-US" sz="2000" smtClean="0"/>
              <a:t>to </a:t>
            </a:r>
            <a:r>
              <a:rPr lang="en-US" sz="2000" i="1" smtClean="0"/>
              <a:t>B.</a:t>
            </a:r>
            <a:r>
              <a:rPr lang="en-US" sz="2000" smtClean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smtClean="0"/>
              <a:t>A </a:t>
            </a:r>
            <a:r>
              <a:rPr lang="en-US" sz="2000" smtClean="0">
                <a:solidFill>
                  <a:schemeClr val="tx2"/>
                </a:solidFill>
              </a:rPr>
              <a:t>serial</a:t>
            </a:r>
            <a:r>
              <a:rPr lang="en-US" sz="2000" smtClean="0"/>
              <a:t> schedule in which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is followed by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z="2000" smtClean="0"/>
              <a:t>:</a:t>
            </a:r>
          </a:p>
          <a:p>
            <a:pPr>
              <a:lnSpc>
                <a:spcPct val="80000"/>
              </a:lnSpc>
              <a:buFont typeface="Monotype Sorts" pitchFamily="-128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400" smtClean="0"/>
              <a:t>		</a:t>
            </a:r>
          </a:p>
        </p:txBody>
      </p:sp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557" r="20265" b="557"/>
          <a:stretch>
            <a:fillRect/>
          </a:stretch>
        </p:blipFill>
        <p:spPr bwMode="auto">
          <a:xfrm>
            <a:off x="2770188" y="2089150"/>
            <a:ext cx="3495675" cy="4375150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 2</a:t>
            </a:r>
          </a:p>
        </p:txBody>
      </p:sp>
      <p:pic>
        <p:nvPicPr>
          <p:cNvPr id="1638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t="603" r="20784" b="903"/>
          <a:stretch>
            <a:fillRect/>
          </a:stretch>
        </p:blipFill>
        <p:spPr>
          <a:xfrm>
            <a:off x="2317750" y="1738313"/>
            <a:ext cx="3883025" cy="4271962"/>
          </a:xfr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12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12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/>
              <a:t> A serial schedule where </a:t>
            </a:r>
            <a:r>
              <a:rPr lang="en-US" sz="2000" i="1"/>
              <a:t>T</a:t>
            </a:r>
            <a:r>
              <a:rPr lang="en-US" sz="2000" i="1" baseline="-25000"/>
              <a:t>2</a:t>
            </a:r>
            <a:r>
              <a:rPr lang="en-US" sz="2000"/>
              <a:t> is followed by </a:t>
            </a:r>
            <a:r>
              <a:rPr kumimoji="1" lang="en-US" sz="2000" i="1"/>
              <a:t>T</a:t>
            </a:r>
            <a:r>
              <a:rPr kumimoji="1" lang="en-US" sz="2000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315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765925" cy="1054100"/>
          </a:xfrm>
          <a:noFill/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Let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 be the transactions defined previously</a:t>
            </a:r>
            <a:r>
              <a:rPr lang="en-US" i="1" smtClean="0"/>
              <a:t>.</a:t>
            </a:r>
            <a:r>
              <a:rPr lang="en-US" smtClean="0"/>
              <a:t>  The following schedule is not a serial schedule, but it is </a:t>
            </a:r>
            <a:r>
              <a:rPr lang="en-US" i="1" smtClean="0">
                <a:solidFill>
                  <a:schemeClr val="tx2"/>
                </a:solidFill>
              </a:rPr>
              <a:t>equivalent</a:t>
            </a:r>
            <a:r>
              <a:rPr lang="en-US" smtClean="0"/>
              <a:t> to Schedule 1.</a:t>
            </a:r>
          </a:p>
          <a:p>
            <a:pPr>
              <a:lnSpc>
                <a:spcPct val="90000"/>
              </a:lnSpc>
              <a:buFont typeface="Monotype Sorts" pitchFamily="-128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		</a:t>
            </a:r>
            <a:endParaRPr lang="en-US" i="1" smtClean="0"/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-128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n-US" sz="1800">
                <a:latin typeface="Arial" charset="0"/>
              </a:rPr>
              <a:t>In Schedules 1, 2 and 3, the sum A + B is preserved.</a:t>
            </a:r>
          </a:p>
        </p:txBody>
      </p:sp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4266" r="23801" b="5333"/>
          <a:stretch>
            <a:fillRect/>
          </a:stretch>
        </p:blipFill>
        <p:spPr bwMode="auto">
          <a:xfrm>
            <a:off x="3259138" y="1900238"/>
            <a:ext cx="3146425" cy="3921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724650" cy="1184275"/>
          </a:xfrm>
          <a:noFill/>
        </p:spPr>
        <p:txBody>
          <a:bodyPr>
            <a:normAutofit fontScale="85000" lnSpcReduction="10000"/>
          </a:bodyPr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The following concurrent schedule does not preserve the value of (</a:t>
            </a:r>
            <a:r>
              <a:rPr lang="en-US" i="1" smtClean="0"/>
              <a:t>A </a:t>
            </a:r>
            <a:r>
              <a:rPr lang="en-US" smtClean="0"/>
              <a:t>+ </a:t>
            </a:r>
            <a:r>
              <a:rPr lang="en-US" i="1" smtClean="0"/>
              <a:t>B)</a:t>
            </a:r>
            <a:r>
              <a:rPr lang="en-US" smtClean="0"/>
              <a:t>.			</a:t>
            </a:r>
            <a:endParaRPr lang="en-US" i="1" smtClean="0"/>
          </a:p>
        </p:txBody>
      </p:sp>
      <p:pic>
        <p:nvPicPr>
          <p:cNvPr id="1843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t="531" r="20293" b="531"/>
          <a:stretch>
            <a:fillRect/>
          </a:stretch>
        </p:blipFill>
        <p:spPr bwMode="auto">
          <a:xfrm>
            <a:off x="2884488" y="1854200"/>
            <a:ext cx="3513137" cy="438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1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515225" cy="48133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Basic Assumption</a:t>
            </a:r>
            <a:r>
              <a:rPr lang="en-US" dirty="0" smtClean="0"/>
              <a:t> – Each transaction preserves database consistency.</a:t>
            </a:r>
          </a:p>
          <a:p>
            <a:r>
              <a:rPr lang="en-US" dirty="0" smtClean="0"/>
              <a:t>Thus serial execution of a set of transactions preserves database consistency.</a:t>
            </a:r>
          </a:p>
          <a:p>
            <a:r>
              <a:rPr lang="en-US" dirty="0" smtClean="0"/>
              <a:t>A (possibly concurrent) schedule is </a:t>
            </a:r>
            <a:r>
              <a:rPr lang="en-US" dirty="0" err="1" smtClean="0"/>
              <a:t>serializable</a:t>
            </a:r>
            <a:r>
              <a:rPr lang="en-US" dirty="0" smtClean="0"/>
              <a:t> if it is equivalent to a serial schedule.  Different forms of schedule equivalence give rise to the notions of:</a:t>
            </a:r>
          </a:p>
          <a:p>
            <a:pPr lvl="1">
              <a:buFont typeface="Monotype Sorts" pitchFamily="-128" charset="2"/>
              <a:buNone/>
            </a:pPr>
            <a:r>
              <a:rPr lang="en-US" dirty="0" smtClean="0"/>
              <a:t>1.	</a:t>
            </a:r>
            <a:r>
              <a:rPr lang="en-US" b="1" dirty="0" smtClean="0">
                <a:solidFill>
                  <a:schemeClr val="tx2"/>
                </a:solidFill>
              </a:rPr>
              <a:t>conflict </a:t>
            </a:r>
            <a:r>
              <a:rPr lang="en-US" b="1" dirty="0" err="1" smtClean="0">
                <a:solidFill>
                  <a:schemeClr val="tx2"/>
                </a:solidFill>
              </a:rPr>
              <a:t>serializability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>
              <a:buFont typeface="Monotype Sorts" pitchFamily="-128" charset="2"/>
              <a:buNone/>
            </a:pPr>
            <a:r>
              <a:rPr lang="en-US" dirty="0" smtClean="0"/>
              <a:t>2.	</a:t>
            </a:r>
            <a:r>
              <a:rPr lang="en-US" b="1" dirty="0" smtClean="0">
                <a:solidFill>
                  <a:schemeClr val="tx2"/>
                </a:solidFill>
              </a:rPr>
              <a:t>view </a:t>
            </a:r>
            <a:r>
              <a:rPr lang="en-US" b="1" dirty="0" err="1" smtClean="0">
                <a:solidFill>
                  <a:schemeClr val="tx2"/>
                </a:solidFill>
              </a:rPr>
              <a:t>serializability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We ignore operations other than </a:t>
            </a:r>
            <a:r>
              <a:rPr lang="en-US" b="1" dirty="0" smtClean="0"/>
              <a:t>read</a:t>
            </a:r>
            <a:r>
              <a:rPr lang="en-US" dirty="0" smtClean="0"/>
              <a:t> and </a:t>
            </a:r>
            <a:r>
              <a:rPr lang="en-US" b="1" dirty="0" smtClean="0"/>
              <a:t>write</a:t>
            </a:r>
            <a:r>
              <a:rPr lang="en-US" dirty="0" smtClean="0"/>
              <a:t> instructions, and we assume that transactions may perform arbitrary computations on data in local buffers in between reads and writes.  Our simplified schedules consist of only </a:t>
            </a:r>
            <a:r>
              <a:rPr lang="en-US" b="1" dirty="0" smtClean="0"/>
              <a:t>read</a:t>
            </a:r>
            <a:r>
              <a:rPr lang="en-US" dirty="0" smtClean="0"/>
              <a:t> and </a:t>
            </a:r>
            <a:r>
              <a:rPr lang="en-US" b="1" dirty="0" smtClean="0"/>
              <a:t>write </a:t>
            </a:r>
            <a:r>
              <a:rPr lang="en-US" dirty="0" smtClean="0"/>
              <a:t>instructions.</a:t>
            </a:r>
          </a:p>
        </p:txBody>
      </p:sp>
    </p:spTree>
    <p:extLst>
      <p:ext uri="{BB962C8B-B14F-4D97-AF65-F5344CB8AC3E}">
        <p14:creationId xmlns:p14="http://schemas.microsoft.com/office/powerpoint/2010/main" val="181422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Conflicting Instructions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59688" cy="50911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Instructions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dirty="0" smtClean="0"/>
              <a:t> of transactions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dirty="0" smtClean="0"/>
              <a:t> respectively, </a:t>
            </a:r>
            <a:r>
              <a:rPr lang="en-US" b="1" dirty="0" smtClean="0">
                <a:solidFill>
                  <a:schemeClr val="tx2"/>
                </a:solidFill>
              </a:rPr>
              <a:t>conflict</a:t>
            </a:r>
            <a:r>
              <a:rPr lang="en-US" dirty="0" smtClean="0"/>
              <a:t> if and only if there exists some item </a:t>
            </a:r>
            <a:r>
              <a:rPr lang="en-US" i="1" dirty="0" smtClean="0"/>
              <a:t>Q</a:t>
            </a:r>
            <a:r>
              <a:rPr lang="en-US" dirty="0" smtClean="0"/>
              <a:t> accessed by both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dirty="0" smtClean="0"/>
              <a:t>, and at least one of these instructions wrote </a:t>
            </a:r>
            <a:r>
              <a:rPr lang="en-US" i="1" dirty="0" smtClean="0"/>
              <a:t>Q.</a:t>
            </a:r>
            <a:endParaRPr lang="en-US" dirty="0" smtClean="0"/>
          </a:p>
          <a:p>
            <a:pPr>
              <a:buFont typeface="Monotype Sorts" pitchFamily="-128" charset="2"/>
              <a:buNone/>
            </a:pPr>
            <a:r>
              <a:rPr lang="en-US" dirty="0" smtClean="0"/>
              <a:t>	   1.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Q),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).  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don’t conflict.</a:t>
            </a:r>
            <a:br>
              <a:rPr lang="en-US" dirty="0" smtClean="0"/>
            </a:br>
            <a:r>
              <a:rPr lang="en-US" dirty="0" smtClean="0"/>
              <a:t>   2.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Q), 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).  They conflict.</a:t>
            </a:r>
            <a:br>
              <a:rPr lang="en-US" dirty="0" smtClean="0"/>
            </a:br>
            <a:r>
              <a:rPr lang="en-US" dirty="0" smtClean="0"/>
              <a:t>   3.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Q),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).   They conflict</a:t>
            </a:r>
            <a:br>
              <a:rPr lang="en-US" dirty="0" smtClean="0"/>
            </a:br>
            <a:r>
              <a:rPr lang="en-US" dirty="0" smtClean="0"/>
              <a:t>   4.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Q),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).  They conflict</a:t>
            </a:r>
          </a:p>
          <a:p>
            <a:r>
              <a:rPr lang="en-US" dirty="0" smtClean="0"/>
              <a:t>Intuitively, a conflict between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dirty="0" smtClean="0"/>
              <a:t> forces a (logical) temporal order between them.  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dirty="0" smtClean="0"/>
              <a:t> are consecutive in a schedule and they do not conflict, their results would remain the same even if they had been interchanged in the schedule.</a:t>
            </a:r>
          </a:p>
        </p:txBody>
      </p:sp>
    </p:spTree>
    <p:extLst>
      <p:ext uri="{BB962C8B-B14F-4D97-AF65-F5344CB8AC3E}">
        <p14:creationId xmlns:p14="http://schemas.microsoft.com/office/powerpoint/2010/main" val="72724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Conflict Serializability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 smtClean="0"/>
              <a:t>If a schedule </a:t>
            </a:r>
            <a:r>
              <a:rPr lang="en-US" i="1" dirty="0" smtClean="0"/>
              <a:t>S</a:t>
            </a:r>
            <a:r>
              <a:rPr lang="en-US" dirty="0" smtClean="0"/>
              <a:t> can be transformed into a schedule </a:t>
            </a:r>
            <a:r>
              <a:rPr lang="en-US" i="1" dirty="0" smtClean="0"/>
              <a:t>S´ </a:t>
            </a:r>
            <a:r>
              <a:rPr lang="en-US" dirty="0" smtClean="0"/>
              <a:t>by a series of swaps of non-conflicting instructions, we say that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S´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chemeClr val="tx2"/>
                </a:solidFill>
              </a:rPr>
              <a:t>conflict equivalent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 smtClean="0"/>
              <a:t>We say that a schedule </a:t>
            </a:r>
            <a:r>
              <a:rPr lang="en-US" i="1" dirty="0" smtClean="0"/>
              <a:t>S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tx2"/>
                </a:solidFill>
              </a:rPr>
              <a:t>conflict </a:t>
            </a:r>
            <a:r>
              <a:rPr lang="en-US" b="1" dirty="0" err="1" smtClean="0">
                <a:solidFill>
                  <a:schemeClr val="tx2"/>
                </a:solidFill>
              </a:rPr>
              <a:t>serializable</a:t>
            </a:r>
            <a:r>
              <a:rPr lang="en-US" dirty="0" smtClean="0"/>
              <a:t> if it is conflict equivalent to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245871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Conflict Serializability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smtClean="0"/>
              <a:t>Schedule 3 can be transformed into Schedule 6, a serial schedule where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z="2000" smtClean="0"/>
              <a:t> follows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, by series of swaps of non-conflicting instructions. </a:t>
            </a:r>
          </a:p>
          <a:p>
            <a:pPr lvl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smtClean="0"/>
              <a:t>Therefore Schedule 3 is conflict serializable.</a:t>
            </a:r>
          </a:p>
        </p:txBody>
      </p:sp>
      <p:pic>
        <p:nvPicPr>
          <p:cNvPr id="225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9" t="299" r="17462" b="896"/>
          <a:stretch>
            <a:fillRect/>
          </a:stretch>
        </p:blipFill>
        <p:spPr bwMode="auto">
          <a:xfrm>
            <a:off x="895350" y="2695575"/>
            <a:ext cx="3003550" cy="3409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531" r="17905" b="797"/>
          <a:stretch>
            <a:fillRect/>
          </a:stretch>
        </p:blipFill>
        <p:spPr bwMode="auto">
          <a:xfrm>
            <a:off x="5141913" y="2643188"/>
            <a:ext cx="2970212" cy="3403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1639888" y="613886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12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12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9pPr>
          </a:lstStyle>
          <a:p>
            <a:r>
              <a:rPr lang="en-US" sz="2000"/>
              <a:t>Schedule 3</a:t>
            </a: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5929313" y="610235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12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12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9pPr>
          </a:lstStyle>
          <a:p>
            <a:r>
              <a:rPr lang="en-US" sz="2000"/>
              <a:t>Schedule 6</a:t>
            </a:r>
          </a:p>
        </p:txBody>
      </p:sp>
    </p:spTree>
    <p:extLst>
      <p:ext uri="{BB962C8B-B14F-4D97-AF65-F5344CB8AC3E}">
        <p14:creationId xmlns:p14="http://schemas.microsoft.com/office/powerpoint/2010/main" val="408868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50163" cy="456565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-128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Example of a schedule that is not conflict serializable: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We are unable to swap instructions in the above schedule to obtain either the serial schedule &lt;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 &gt;, or the serial schedule &lt;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 &gt;.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16997" r="850" b="16997"/>
          <a:stretch>
            <a:fillRect/>
          </a:stretch>
        </p:blipFill>
        <p:spPr bwMode="auto">
          <a:xfrm>
            <a:off x="3106738" y="2012950"/>
            <a:ext cx="2913062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7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View Serializability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353300" cy="51069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S´</a:t>
            </a:r>
            <a:r>
              <a:rPr lang="en-US" dirty="0" smtClean="0"/>
              <a:t> be two schedules with the same set of transactions. 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S´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tx2"/>
                </a:solidFill>
              </a:rPr>
              <a:t>view equivalent</a:t>
            </a:r>
            <a:r>
              <a:rPr lang="en-US" i="1" dirty="0" smtClean="0"/>
              <a:t> </a:t>
            </a:r>
            <a:r>
              <a:rPr lang="en-US" dirty="0" smtClean="0"/>
              <a:t>if the following three conditions are met:</a:t>
            </a:r>
          </a:p>
          <a:p>
            <a:pPr lvl="1">
              <a:buFont typeface="Monotype Sorts" pitchFamily="-128" charset="2"/>
              <a:buNone/>
            </a:pPr>
            <a:r>
              <a:rPr lang="en-US" dirty="0" smtClean="0"/>
              <a:t>1.	For each data item </a:t>
            </a:r>
            <a:r>
              <a:rPr lang="en-US" i="1" dirty="0" smtClean="0"/>
              <a:t>Q,</a:t>
            </a:r>
            <a:r>
              <a:rPr lang="en-US" dirty="0" smtClean="0"/>
              <a:t> if 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reads the initial value of </a:t>
            </a:r>
            <a:r>
              <a:rPr lang="en-US" i="1" dirty="0" smtClean="0"/>
              <a:t>Q</a:t>
            </a:r>
            <a:r>
              <a:rPr lang="en-US" dirty="0" smtClean="0"/>
              <a:t> in schedule </a:t>
            </a:r>
            <a:r>
              <a:rPr lang="en-US" i="1" dirty="0" smtClean="0"/>
              <a:t>S,</a:t>
            </a:r>
            <a:r>
              <a:rPr lang="en-US" dirty="0" smtClean="0"/>
              <a:t> then 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 must, in schedule </a:t>
            </a:r>
            <a:r>
              <a:rPr lang="en-US" i="1" dirty="0" smtClean="0"/>
              <a:t>S´</a:t>
            </a:r>
            <a:r>
              <a:rPr lang="en-US" dirty="0" smtClean="0"/>
              <a:t>, also read the initial value of </a:t>
            </a:r>
            <a:r>
              <a:rPr lang="en-US" i="1" dirty="0" smtClean="0"/>
              <a:t>Q.</a:t>
            </a:r>
          </a:p>
          <a:p>
            <a:pPr lvl="1">
              <a:buFont typeface="Monotype Sorts" pitchFamily="-128" charset="2"/>
              <a:buNone/>
            </a:pPr>
            <a:r>
              <a:rPr lang="en-US" i="1" dirty="0" smtClean="0"/>
              <a:t>2.	</a:t>
            </a:r>
            <a:r>
              <a:rPr lang="en-US" dirty="0" smtClean="0"/>
              <a:t>For each data item </a:t>
            </a:r>
            <a:r>
              <a:rPr lang="en-US" i="1" dirty="0" smtClean="0"/>
              <a:t>Q</a:t>
            </a:r>
            <a:r>
              <a:rPr lang="en-US" dirty="0" smtClean="0"/>
              <a:t> if 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executes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Q) </a:t>
            </a:r>
            <a:r>
              <a:rPr lang="en-US" dirty="0" smtClean="0"/>
              <a:t>in schedule </a:t>
            </a:r>
            <a:r>
              <a:rPr lang="en-US" i="1" dirty="0" smtClean="0"/>
              <a:t>S</a:t>
            </a:r>
            <a:r>
              <a:rPr lang="en-US" dirty="0" smtClean="0"/>
              <a:t>, and that value was produced by transaction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(if any), then 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must in schedule </a:t>
            </a:r>
            <a:r>
              <a:rPr lang="en-US" i="1" dirty="0" smtClean="0"/>
              <a:t>S´</a:t>
            </a:r>
            <a:r>
              <a:rPr lang="en-US" dirty="0" smtClean="0"/>
              <a:t> also read the value of </a:t>
            </a:r>
            <a:r>
              <a:rPr lang="en-US" i="1" dirty="0" smtClean="0"/>
              <a:t>Q</a:t>
            </a:r>
            <a:r>
              <a:rPr lang="en-US" dirty="0" smtClean="0"/>
              <a:t> that was produced by transaction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dirty="0" smtClean="0"/>
              <a:t> .</a:t>
            </a:r>
          </a:p>
          <a:p>
            <a:pPr lvl="1">
              <a:buFont typeface="Monotype Sorts" pitchFamily="-128" charset="2"/>
              <a:buNone/>
            </a:pPr>
            <a:r>
              <a:rPr lang="en-US" dirty="0" smtClean="0"/>
              <a:t>3.	For each data item </a:t>
            </a:r>
            <a:r>
              <a:rPr lang="en-US" i="1" dirty="0" smtClean="0"/>
              <a:t>Q</a:t>
            </a:r>
            <a:r>
              <a:rPr lang="en-US" dirty="0" smtClean="0"/>
              <a:t>, the transaction (if any) that performs the final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 operation in schedule </a:t>
            </a:r>
            <a:r>
              <a:rPr lang="en-US" i="1" dirty="0" smtClean="0"/>
              <a:t>S </a:t>
            </a:r>
            <a:r>
              <a:rPr lang="en-US" dirty="0" smtClean="0"/>
              <a:t>must perform the final</a:t>
            </a:r>
            <a:r>
              <a:rPr lang="en-US" i="1" dirty="0" smtClean="0"/>
              <a:t>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 operation in schedule </a:t>
            </a:r>
            <a:r>
              <a:rPr lang="en-US" i="1" dirty="0" smtClean="0"/>
              <a:t>S´</a:t>
            </a:r>
            <a:r>
              <a:rPr lang="en-US" dirty="0" smtClean="0"/>
              <a:t>.</a:t>
            </a:r>
          </a:p>
          <a:p>
            <a:pPr>
              <a:buFont typeface="Monotype Sorts" pitchFamily="-128" charset="2"/>
              <a:buNone/>
            </a:pPr>
            <a:r>
              <a:rPr lang="en-US" dirty="0" smtClean="0"/>
              <a:t>As can be seen, view equivalence is also based purely on </a:t>
            </a:r>
            <a:r>
              <a:rPr lang="en-US" b="1" dirty="0" smtClean="0"/>
              <a:t>reads </a:t>
            </a:r>
            <a:r>
              <a:rPr lang="en-US" dirty="0" smtClean="0"/>
              <a:t>and </a:t>
            </a:r>
            <a:r>
              <a:rPr lang="en-US" b="1" dirty="0" smtClean="0"/>
              <a:t>writes</a:t>
            </a:r>
            <a:r>
              <a:rPr lang="en-US" dirty="0" smtClean="0"/>
              <a:t> alone.</a:t>
            </a:r>
          </a:p>
        </p:txBody>
      </p:sp>
    </p:spTree>
    <p:extLst>
      <p:ext uri="{BB962C8B-B14F-4D97-AF65-F5344CB8AC3E}">
        <p14:creationId xmlns:p14="http://schemas.microsoft.com/office/powerpoint/2010/main" val="12387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Concept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386638" cy="486727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chemeClr val="tx2"/>
                </a:solidFill>
              </a:rPr>
              <a:t>transaction</a:t>
            </a:r>
            <a:r>
              <a:rPr lang="en-US" i="1" dirty="0" smtClean="0"/>
              <a:t> </a:t>
            </a:r>
            <a:r>
              <a:rPr lang="en-US" dirty="0" smtClean="0"/>
              <a:t>is a </a:t>
            </a:r>
            <a:r>
              <a:rPr lang="en-US" i="1" dirty="0" smtClean="0"/>
              <a:t>unit </a:t>
            </a:r>
            <a:r>
              <a:rPr lang="en-US" dirty="0" smtClean="0"/>
              <a:t>of program execution that accesses and  possibly updates various data items.</a:t>
            </a:r>
          </a:p>
          <a:p>
            <a:pPr algn="just"/>
            <a:r>
              <a:rPr lang="en-US" dirty="0" smtClean="0"/>
              <a:t>A transaction must see a consistent database.</a:t>
            </a:r>
          </a:p>
          <a:p>
            <a:pPr algn="just"/>
            <a:r>
              <a:rPr lang="en-US" dirty="0" smtClean="0"/>
              <a:t>During transaction execution the database may be temporarily inconsistent.</a:t>
            </a:r>
          </a:p>
          <a:p>
            <a:pPr algn="just"/>
            <a:r>
              <a:rPr lang="en-US" dirty="0" smtClean="0"/>
              <a:t>When the transaction completes successfully (is committed), the database must be consistent.</a:t>
            </a:r>
          </a:p>
          <a:p>
            <a:pPr algn="just"/>
            <a:r>
              <a:rPr lang="en-US" dirty="0" smtClean="0"/>
              <a:t>After a transaction commits, the changes it has made to the database persist, even if there are system failures. </a:t>
            </a:r>
          </a:p>
          <a:p>
            <a:pPr algn="just"/>
            <a:r>
              <a:rPr lang="en-US" dirty="0" smtClean="0"/>
              <a:t>Multiple transactions can execute in parallel.</a:t>
            </a:r>
          </a:p>
          <a:p>
            <a:pPr algn="just"/>
            <a:r>
              <a:rPr lang="en-US" dirty="0" smtClean="0"/>
              <a:t>Two main issues to deal with:</a:t>
            </a:r>
          </a:p>
          <a:p>
            <a:pPr lvl="1" algn="just"/>
            <a:r>
              <a:rPr lang="en-US" dirty="0" smtClean="0"/>
              <a:t>Failures of various kinds, such as hardware failures and system crashes</a:t>
            </a:r>
          </a:p>
          <a:p>
            <a:pPr lvl="1" algn="just"/>
            <a:r>
              <a:rPr lang="en-US" dirty="0" smtClean="0"/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393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View Serializability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48600" cy="5003800"/>
          </a:xfrm>
        </p:spPr>
        <p:txBody>
          <a:bodyPr>
            <a:normAutofit/>
          </a:bodyPr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A schedule </a:t>
            </a:r>
            <a:r>
              <a:rPr lang="en-US" i="1" dirty="0" smtClean="0"/>
              <a:t>S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tx2"/>
                </a:solidFill>
              </a:rPr>
              <a:t>view </a:t>
            </a:r>
            <a:r>
              <a:rPr lang="en-US" b="1" dirty="0" err="1" smtClean="0">
                <a:solidFill>
                  <a:schemeClr val="tx2"/>
                </a:solidFill>
              </a:rPr>
              <a:t>serializable</a:t>
            </a:r>
            <a:r>
              <a:rPr lang="en-US" i="1" dirty="0" smtClean="0"/>
              <a:t> </a:t>
            </a:r>
            <a:r>
              <a:rPr lang="en-US" dirty="0" smtClean="0"/>
              <a:t>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Every conflict </a:t>
            </a:r>
            <a:r>
              <a:rPr lang="en-US" dirty="0" err="1" smtClean="0"/>
              <a:t>serializable</a:t>
            </a:r>
            <a:r>
              <a:rPr lang="en-US" dirty="0" smtClean="0"/>
              <a:t> schedule is also view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Below is a schedule which is view-</a:t>
            </a:r>
            <a:r>
              <a:rPr lang="en-US" dirty="0" err="1" smtClean="0"/>
              <a:t>serializable</a:t>
            </a:r>
            <a:r>
              <a:rPr lang="en-US" dirty="0" smtClean="0"/>
              <a:t> but </a:t>
            </a:r>
            <a:r>
              <a:rPr lang="en-US" i="1" dirty="0" smtClean="0"/>
              <a:t>not </a:t>
            </a:r>
            <a:r>
              <a:rPr lang="en-US" dirty="0" smtClean="0"/>
              <a:t>conflict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-128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		</a:t>
            </a:r>
          </a:p>
          <a:p>
            <a:pPr>
              <a:buFont typeface="Monotype Sorts" pitchFamily="-128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</p:txBody>
      </p:sp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21687" r="1129" b="22891"/>
          <a:stretch>
            <a:fillRect/>
          </a:stretch>
        </p:blipFill>
        <p:spPr bwMode="auto">
          <a:xfrm>
            <a:off x="2514600" y="4568825"/>
            <a:ext cx="4038600" cy="17097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ACID Properties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81213"/>
            <a:ext cx="7872413" cy="477678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>
                <a:solidFill>
                  <a:schemeClr val="tx2"/>
                </a:solidFill>
              </a:rPr>
              <a:t>Atomicity</a:t>
            </a:r>
            <a:r>
              <a:rPr lang="en-US" b="1" dirty="0" smtClean="0"/>
              <a:t>. </a:t>
            </a:r>
            <a:r>
              <a:rPr lang="en-US" dirty="0" smtClean="0"/>
              <a:t> Either all operations of the transaction are properly reflected in the database or none are.</a:t>
            </a:r>
          </a:p>
          <a:p>
            <a:pPr algn="just"/>
            <a:r>
              <a:rPr lang="en-US" b="1" dirty="0" smtClean="0">
                <a:solidFill>
                  <a:schemeClr val="tx2"/>
                </a:solidFill>
              </a:rPr>
              <a:t>Consistency</a:t>
            </a:r>
            <a:r>
              <a:rPr lang="en-US" b="1" dirty="0" smtClean="0"/>
              <a:t>.</a:t>
            </a:r>
            <a:r>
              <a:rPr lang="en-US" dirty="0" smtClean="0"/>
              <a:t>  Execution of a transaction in isolation preserves the consistency of the database.</a:t>
            </a:r>
          </a:p>
          <a:p>
            <a:pPr algn="just"/>
            <a:r>
              <a:rPr lang="en-US" b="1" dirty="0" smtClean="0">
                <a:solidFill>
                  <a:schemeClr val="tx2"/>
                </a:solidFill>
              </a:rPr>
              <a:t>Isolation</a:t>
            </a:r>
            <a:r>
              <a:rPr lang="en-US" b="1" dirty="0" smtClean="0"/>
              <a:t>.</a:t>
            </a:r>
            <a:r>
              <a:rPr lang="en-US" dirty="0" smtClean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 algn="just"/>
            <a:r>
              <a:rPr lang="en-US" dirty="0" smtClean="0"/>
              <a:t>That is, for every pair of transactions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, </a:t>
            </a:r>
            <a:r>
              <a:rPr lang="en-US" dirty="0" smtClean="0"/>
              <a:t>it appears to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that either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, </a:t>
            </a:r>
            <a:r>
              <a:rPr lang="en-US" dirty="0" smtClean="0"/>
              <a:t>finished execution before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started, or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dirty="0" smtClean="0"/>
              <a:t> started execution after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finished.</a:t>
            </a:r>
          </a:p>
          <a:p>
            <a:pPr algn="just"/>
            <a:r>
              <a:rPr lang="en-US" b="1" dirty="0" smtClean="0">
                <a:solidFill>
                  <a:schemeClr val="tx2"/>
                </a:solidFill>
              </a:rPr>
              <a:t>Durability</a:t>
            </a:r>
            <a:r>
              <a:rPr lang="en-US" b="1" dirty="0" smtClean="0"/>
              <a:t>.  </a:t>
            </a:r>
            <a:r>
              <a:rPr lang="en-US" dirty="0" smtClean="0"/>
              <a:t>After a transaction completes successfully, the changes it has made to the database persist, even if there are system failures. </a:t>
            </a:r>
            <a:endParaRPr lang="en-US" i="1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01700" y="1106488"/>
            <a:ext cx="8242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12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12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12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12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/>
              <a:t>A  </a:t>
            </a:r>
            <a:r>
              <a:rPr kumimoji="1" lang="en-US" sz="1800" b="1">
                <a:solidFill>
                  <a:schemeClr val="tx2"/>
                </a:solidFill>
              </a:rPr>
              <a:t>transaction</a:t>
            </a:r>
            <a:r>
              <a:rPr lang="en-US" sz="1800"/>
              <a:t>  is a unit of program execution that accesses and possibly updates various data items.To preserve the integrity of data the database system must ensure:</a:t>
            </a:r>
          </a:p>
        </p:txBody>
      </p:sp>
    </p:spTree>
    <p:extLst>
      <p:ext uri="{BB962C8B-B14F-4D97-AF65-F5344CB8AC3E}">
        <p14:creationId xmlns:p14="http://schemas.microsoft.com/office/powerpoint/2010/main" val="6062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53338" cy="5000625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Transaction to transfer $50 from account A to account B:</a:t>
            </a:r>
          </a:p>
          <a:p>
            <a:pPr lvl="1">
              <a:buFont typeface="Monotype Sorts" pitchFamily="-128" charset="2"/>
              <a:buNone/>
            </a:pPr>
            <a:r>
              <a:rPr lang="en-US" sz="1600" smtClean="0"/>
              <a:t>1.	</a:t>
            </a:r>
            <a:r>
              <a:rPr lang="en-US" sz="1600" b="1" smtClean="0"/>
              <a:t>read</a:t>
            </a:r>
            <a:r>
              <a:rPr lang="en-US" sz="1600" smtClean="0"/>
              <a:t>(</a:t>
            </a:r>
            <a:r>
              <a:rPr lang="en-US" sz="1600" i="1" smtClean="0"/>
              <a:t>A</a:t>
            </a:r>
            <a:r>
              <a:rPr lang="en-US" sz="1600" smtClean="0"/>
              <a:t>)</a:t>
            </a:r>
          </a:p>
          <a:p>
            <a:pPr lvl="1">
              <a:buFont typeface="Monotype Sorts" pitchFamily="-128" charset="2"/>
              <a:buNone/>
            </a:pPr>
            <a:r>
              <a:rPr lang="en-US" sz="1600" smtClean="0"/>
              <a:t>2.	</a:t>
            </a:r>
            <a:r>
              <a:rPr lang="en-US" sz="1600" i="1" smtClean="0"/>
              <a:t>A</a:t>
            </a:r>
            <a:r>
              <a:rPr lang="en-US" sz="1600" smtClean="0"/>
              <a:t> := </a:t>
            </a:r>
            <a:r>
              <a:rPr lang="en-US" sz="1600" i="1" smtClean="0"/>
              <a:t>A – </a:t>
            </a:r>
            <a:r>
              <a:rPr lang="en-US" sz="1600" smtClean="0"/>
              <a:t>50</a:t>
            </a:r>
          </a:p>
          <a:p>
            <a:pPr lvl="1">
              <a:buFont typeface="Monotype Sorts" pitchFamily="-128" charset="2"/>
              <a:buNone/>
            </a:pPr>
            <a:r>
              <a:rPr lang="en-US" sz="1600" smtClean="0"/>
              <a:t>3.	</a:t>
            </a:r>
            <a:r>
              <a:rPr lang="en-US" sz="1600" b="1" smtClean="0"/>
              <a:t>write</a:t>
            </a:r>
            <a:r>
              <a:rPr lang="en-US" sz="1600" smtClean="0"/>
              <a:t>(</a:t>
            </a:r>
            <a:r>
              <a:rPr lang="en-US" sz="1600" i="1" smtClean="0"/>
              <a:t>A</a:t>
            </a:r>
            <a:r>
              <a:rPr lang="en-US" sz="1600" smtClean="0"/>
              <a:t>)</a:t>
            </a:r>
          </a:p>
          <a:p>
            <a:pPr lvl="1">
              <a:buFont typeface="Monotype Sorts" pitchFamily="-128" charset="2"/>
              <a:buNone/>
            </a:pPr>
            <a:r>
              <a:rPr lang="en-US" sz="1600" smtClean="0"/>
              <a:t>4.	</a:t>
            </a:r>
            <a:r>
              <a:rPr lang="en-US" sz="1600" b="1" smtClean="0"/>
              <a:t>read</a:t>
            </a:r>
            <a:r>
              <a:rPr lang="en-US" sz="1600" smtClean="0"/>
              <a:t>(</a:t>
            </a:r>
            <a:r>
              <a:rPr lang="en-US" sz="1600" i="1" smtClean="0"/>
              <a:t>B</a:t>
            </a:r>
            <a:r>
              <a:rPr lang="en-US" sz="1600" smtClean="0"/>
              <a:t>)</a:t>
            </a:r>
          </a:p>
          <a:p>
            <a:pPr lvl="1">
              <a:buFont typeface="Monotype Sorts" pitchFamily="-128" charset="2"/>
              <a:buNone/>
            </a:pPr>
            <a:r>
              <a:rPr lang="en-US" sz="1600" smtClean="0"/>
              <a:t>5.	</a:t>
            </a:r>
            <a:r>
              <a:rPr lang="en-US" sz="1600" i="1" smtClean="0"/>
              <a:t>B</a:t>
            </a:r>
            <a:r>
              <a:rPr lang="en-US" sz="1600" smtClean="0"/>
              <a:t> := </a:t>
            </a:r>
            <a:r>
              <a:rPr lang="en-US" sz="1600" i="1" smtClean="0"/>
              <a:t>B + </a:t>
            </a:r>
            <a:r>
              <a:rPr lang="en-US" sz="1600" smtClean="0"/>
              <a:t>50</a:t>
            </a:r>
          </a:p>
          <a:p>
            <a:pPr lvl="1">
              <a:buFont typeface="Monotype Sorts" pitchFamily="-128" charset="2"/>
              <a:buNone/>
            </a:pPr>
            <a:r>
              <a:rPr lang="en-US" sz="1600" smtClean="0"/>
              <a:t>6.	</a:t>
            </a:r>
            <a:r>
              <a:rPr lang="en-US" sz="1600" b="1" smtClean="0"/>
              <a:t>write</a:t>
            </a:r>
            <a:r>
              <a:rPr lang="en-US" sz="1600" smtClean="0"/>
              <a:t>(</a:t>
            </a:r>
            <a:r>
              <a:rPr lang="en-US" sz="1600" i="1" smtClean="0"/>
              <a:t>B)</a:t>
            </a:r>
          </a:p>
          <a:p>
            <a:r>
              <a:rPr lang="en-US" b="1" smtClean="0">
                <a:solidFill>
                  <a:schemeClr val="tx2"/>
                </a:solidFill>
              </a:rPr>
              <a:t>Atomicity requirement</a:t>
            </a:r>
            <a:r>
              <a:rPr lang="en-US" smtClean="0"/>
              <a:t> — if the transaction fails after step 3 and before step 6, the system should ensure that its updates are not reflected in the database, else an inconsistency will result. </a:t>
            </a:r>
          </a:p>
          <a:p>
            <a:r>
              <a:rPr lang="en-US" b="1" smtClean="0">
                <a:solidFill>
                  <a:schemeClr val="tx2"/>
                </a:solidFill>
              </a:rPr>
              <a:t>Consistency requirement</a:t>
            </a:r>
            <a:r>
              <a:rPr lang="en-US" smtClean="0"/>
              <a:t> – the sum of A and B is unchanged by the execution of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24715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of Fund Transfer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15238" cy="4884737"/>
          </a:xfrm>
        </p:spPr>
        <p:txBody>
          <a:bodyPr>
            <a:normAutofit fontScale="77500" lnSpcReduction="2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Isolation requirement</a:t>
            </a:r>
            <a:r>
              <a:rPr lang="en-US" smtClean="0"/>
              <a:t> — if between steps 3 and 6, another transaction is allowed to access the partially updated database, it will see an inconsistent database (the sum  </a:t>
            </a:r>
            <a:r>
              <a:rPr lang="en-US" i="1" smtClean="0"/>
              <a:t>A + B</a:t>
            </a:r>
            <a:r>
              <a:rPr lang="en-US" smtClean="0"/>
              <a:t> will be less than it should be).</a:t>
            </a:r>
          </a:p>
          <a:p>
            <a:pPr lvl="1"/>
            <a:r>
              <a:rPr lang="en-US" smtClean="0"/>
              <a:t>Isolation can be ensured trivially by running transactions </a:t>
            </a:r>
            <a:r>
              <a:rPr lang="en-US" b="1" smtClean="0">
                <a:solidFill>
                  <a:schemeClr val="tx2"/>
                </a:solidFill>
              </a:rPr>
              <a:t>serially</a:t>
            </a:r>
            <a:r>
              <a:rPr lang="en-US" i="1" smtClean="0"/>
              <a:t>,</a:t>
            </a:r>
            <a:r>
              <a:rPr lang="en-US" smtClean="0"/>
              <a:t> that is one after the other.  </a:t>
            </a:r>
          </a:p>
          <a:p>
            <a:pPr lvl="1"/>
            <a:r>
              <a:rPr lang="en-US" smtClean="0"/>
              <a:t>However, executing multiple transactions concurrently has significant benefits, as we will see later.</a:t>
            </a:r>
          </a:p>
          <a:p>
            <a:r>
              <a:rPr lang="en-US" b="1" smtClean="0">
                <a:solidFill>
                  <a:schemeClr val="tx2"/>
                </a:solidFill>
              </a:rPr>
              <a:t>Durability requirement</a:t>
            </a:r>
            <a:r>
              <a:rPr lang="en-US" smtClean="0"/>
              <a:t> — once the user has been notified that the transaction has completed (i.e., the transfer of the $50 has taken place), the updates to the database by the transaction must persist despite failures.</a:t>
            </a:r>
          </a:p>
        </p:txBody>
      </p:sp>
    </p:spTree>
    <p:extLst>
      <p:ext uri="{BB962C8B-B14F-4D97-AF65-F5344CB8AC3E}">
        <p14:creationId xmlns:p14="http://schemas.microsoft.com/office/powerpoint/2010/main" val="10521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93000" cy="5072062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Active </a:t>
            </a:r>
            <a:r>
              <a:rPr lang="en-US" smtClean="0"/>
              <a:t>–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the initial state; the transaction stays in this state while it is executing</a:t>
            </a:r>
          </a:p>
          <a:p>
            <a:r>
              <a:rPr lang="en-US" b="1" smtClean="0">
                <a:solidFill>
                  <a:schemeClr val="tx2"/>
                </a:solidFill>
              </a:rPr>
              <a:t>Partially committed </a:t>
            </a:r>
            <a:r>
              <a:rPr lang="en-US" smtClean="0"/>
              <a:t>–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after the final statement has been executed.</a:t>
            </a:r>
          </a:p>
          <a:p>
            <a:r>
              <a:rPr lang="en-US" b="1" smtClean="0">
                <a:solidFill>
                  <a:schemeClr val="tx2"/>
                </a:solidFill>
              </a:rPr>
              <a:t>Failed </a:t>
            </a:r>
            <a:r>
              <a:rPr lang="en-US" sz="1600" b="1" smtClean="0"/>
              <a:t>-- </a:t>
            </a:r>
            <a:r>
              <a:rPr lang="en-US" smtClean="0"/>
              <a:t>after the discovery that normal execution can no longer proceed.</a:t>
            </a:r>
          </a:p>
          <a:p>
            <a:r>
              <a:rPr lang="en-US" b="1" smtClean="0">
                <a:solidFill>
                  <a:schemeClr val="tx2"/>
                </a:solidFill>
              </a:rPr>
              <a:t>Aborted </a:t>
            </a:r>
            <a:r>
              <a:rPr lang="en-US" smtClean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sz="2000" smtClean="0"/>
              <a:t>restart the transaction; can be done only if no internal logical error</a:t>
            </a:r>
          </a:p>
          <a:p>
            <a:pPr lvl="1"/>
            <a:r>
              <a:rPr lang="en-US" sz="2000" smtClean="0"/>
              <a:t>kill the transaction</a:t>
            </a:r>
          </a:p>
          <a:p>
            <a:r>
              <a:rPr lang="en-US" b="1" smtClean="0">
                <a:solidFill>
                  <a:schemeClr val="tx2"/>
                </a:solidFill>
              </a:rPr>
              <a:t>Committed </a:t>
            </a:r>
            <a:r>
              <a:rPr lang="en-US" smtClean="0"/>
              <a:t>– after successful completion.</a:t>
            </a:r>
          </a:p>
        </p:txBody>
      </p:sp>
    </p:spTree>
    <p:extLst>
      <p:ext uri="{BB962C8B-B14F-4D97-AF65-F5344CB8AC3E}">
        <p14:creationId xmlns:p14="http://schemas.microsoft.com/office/powerpoint/2010/main" val="24249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State (Cont.)</a:t>
            </a:r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551" r="10124" b="551"/>
          <a:stretch>
            <a:fillRect/>
          </a:stretch>
        </p:blipFill>
        <p:spPr bwMode="auto">
          <a:xfrm>
            <a:off x="1863725" y="1106488"/>
            <a:ext cx="5529263" cy="51292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39025" cy="50990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Multiple transactions are allowed to run concurrently in the system.  Advantages are:</a:t>
            </a:r>
          </a:p>
          <a:p>
            <a:pPr lvl="1"/>
            <a:r>
              <a:rPr lang="en-US" b="1" dirty="0" smtClean="0"/>
              <a:t>increased processor and disk utilization</a:t>
            </a:r>
            <a:r>
              <a:rPr lang="en-US" dirty="0" smtClean="0"/>
              <a:t>, leading to better transaction </a:t>
            </a:r>
            <a:r>
              <a:rPr lang="en-US" i="1" dirty="0" smtClean="0"/>
              <a:t>throughput:</a:t>
            </a:r>
            <a:r>
              <a:rPr lang="en-US" dirty="0" smtClean="0"/>
              <a:t> one transaction can be using the CPU while another is reading from or writing to the disk</a:t>
            </a:r>
          </a:p>
          <a:p>
            <a:pPr lvl="1"/>
            <a:r>
              <a:rPr lang="en-US" b="1" dirty="0" smtClean="0"/>
              <a:t>reduced average response time</a:t>
            </a:r>
            <a:r>
              <a:rPr lang="en-US" dirty="0" smtClean="0"/>
              <a:t> for transactions: short transactions need not wait behind long ones.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Concurrency control schemes</a:t>
            </a:r>
            <a:r>
              <a:rPr lang="en-US" i="1" dirty="0" smtClean="0"/>
              <a:t> </a:t>
            </a:r>
            <a:r>
              <a:rPr lang="en-US" dirty="0" smtClean="0"/>
              <a:t>– mechanisms  to achieve isolation; that is, to control the interaction among the concurrent transactions in order to prevent them from destroying the consistency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1375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10500" cy="4981575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Schedule </a:t>
            </a:r>
            <a:r>
              <a:rPr lang="en-US" smtClean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smtClean="0"/>
              <a:t>a schedule for a set of transactions must consist of all instructions of those transactions</a:t>
            </a:r>
          </a:p>
          <a:p>
            <a:pPr lvl="1"/>
            <a:r>
              <a:rPr lang="en-US" smtClean="0"/>
              <a:t>must preserve the order in which the instructions appear in each individual transaction.</a:t>
            </a:r>
          </a:p>
          <a:p>
            <a:r>
              <a:rPr lang="en-US" smtClean="0"/>
              <a:t>A transaction that successfully completes its execution will have a commit instructions as the last statement (will be omitted if it is obvious)</a:t>
            </a:r>
          </a:p>
          <a:p>
            <a:r>
              <a:rPr lang="en-US" smtClean="0"/>
              <a:t>A transaction that fails to successfully complete its execution will have an abort instructions as the last statement (will be omitted if it is obvious)</a:t>
            </a:r>
          </a:p>
        </p:txBody>
      </p:sp>
    </p:spTree>
    <p:extLst>
      <p:ext uri="{BB962C8B-B14F-4D97-AF65-F5344CB8AC3E}">
        <p14:creationId xmlns:p14="http://schemas.microsoft.com/office/powerpoint/2010/main" val="38232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1088</Words>
  <Application>Microsoft Office PowerPoint</Application>
  <PresentationFormat>On-screen Show (4:3)</PresentationFormat>
  <Paragraphs>106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Chapter: Transactions</vt:lpstr>
      <vt:lpstr>Transaction Concept</vt:lpstr>
      <vt:lpstr>ACID Properties</vt:lpstr>
      <vt:lpstr>Example of Fund Transfer</vt:lpstr>
      <vt:lpstr>Example of Fund Transfer (Cont.)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Chapter: Transactions</dc:title>
  <dc:creator>Manoj Diwakar</dc:creator>
  <cp:lastModifiedBy>Manoj Diwakar</cp:lastModifiedBy>
  <cp:revision>7</cp:revision>
  <dcterms:created xsi:type="dcterms:W3CDTF">2018-10-16T08:09:49Z</dcterms:created>
  <dcterms:modified xsi:type="dcterms:W3CDTF">2019-11-07T06:07:18Z</dcterms:modified>
</cp:coreProperties>
</file>