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notesMasterIdLst>
    <p:notesMasterId r:id="rId28"/>
  </p:notesMasterIdLst>
  <p:handoutMasterIdLst>
    <p:handoutMasterId r:id="rId29"/>
  </p:handoutMasterIdLst>
  <p:sldIdLst>
    <p:sldId id="281" r:id="rId2"/>
    <p:sldId id="332" r:id="rId3"/>
    <p:sldId id="363" r:id="rId4"/>
    <p:sldId id="364" r:id="rId5"/>
    <p:sldId id="365" r:id="rId6"/>
    <p:sldId id="285" r:id="rId7"/>
    <p:sldId id="286" r:id="rId8"/>
    <p:sldId id="357" r:id="rId9"/>
    <p:sldId id="321" r:id="rId10"/>
    <p:sldId id="322" r:id="rId11"/>
    <p:sldId id="289" r:id="rId12"/>
    <p:sldId id="380" r:id="rId13"/>
    <p:sldId id="381" r:id="rId14"/>
    <p:sldId id="382" r:id="rId15"/>
    <p:sldId id="383" r:id="rId16"/>
    <p:sldId id="384" r:id="rId17"/>
    <p:sldId id="292" r:id="rId18"/>
    <p:sldId id="296" r:id="rId19"/>
    <p:sldId id="316" r:id="rId20"/>
    <p:sldId id="370" r:id="rId21"/>
    <p:sldId id="371" r:id="rId22"/>
    <p:sldId id="373" r:id="rId23"/>
    <p:sldId id="374" r:id="rId24"/>
    <p:sldId id="377" r:id="rId25"/>
    <p:sldId id="312" r:id="rId26"/>
    <p:sldId id="3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2209" autoAdjust="0"/>
  </p:normalViewPr>
  <p:slideViewPr>
    <p:cSldViewPr snapToGrid="0" snapToObjects="1"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6093-B83F-0F44-A37E-D16743189E06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39F01-9541-DB4D-8767-CF5EF8F17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33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D653B-A1C1-CC45-B675-0A009A94572E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D7211-0415-C64E-9F4A-13307B5AB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22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803-A882-5141-85F5-9C0F0BB36E4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2305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66577-3565-8647-833B-84D6AC554DF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9234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99EE7-7E5F-DB4E-9BAC-B70D3E1244D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396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3A17F-4FEE-1C44-9797-76DED5C0F52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344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CD4E7-2474-6441-B017-D19486A4E2D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635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6271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CA7215-62ED-43AF-A4B0-029DF2EBC1C7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Notes Placeholder 4"/>
          <p:cNvSpPr>
            <a:spLocks noGrp="1"/>
          </p:cNvSpPr>
          <p:nvPr>
            <p:ph type="body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3648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9E6185-A945-4930-B8DB-C52FF526B8D1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4"/>
          <p:cNvSpPr>
            <a:spLocks noGrp="1"/>
          </p:cNvSpPr>
          <p:nvPr>
            <p:ph type="body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2830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105D1-1F50-1946-85D0-728FFEC8113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905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B9FD1-1892-984D-B595-A8A8F507B93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733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CCB0-4F22-7A45-BBCD-68F66DBF9B6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147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9248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770313" cy="41814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905000"/>
            <a:ext cx="3770312" cy="2014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071938"/>
            <a:ext cx="3770312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158D9-2E9D-4973-8F57-B7A251679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05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11A6B55-BFB6-0C4F-A3E1-BE355399B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5349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64DD434-5D32-FC40-B1CB-AFB2AB7B5D0B}" type="datetimeFigureOut">
              <a:rPr lang="en-US" smtClean="0"/>
              <a:pPr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7" r:id="rId12"/>
    <p:sldLayoutId id="214748390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 Normal Distribution &amp;</a:t>
            </a:r>
            <a:br>
              <a:rPr lang="en-US" sz="4000" dirty="0" smtClean="0"/>
            </a:br>
            <a:r>
              <a:rPr lang="en-US" sz="4000" dirty="0" smtClean="0"/>
              <a:t>Checking for Normality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11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ChangeArrowheads="1"/>
          </p:cNvSpPr>
          <p:nvPr/>
        </p:nvSpPr>
        <p:spPr bwMode="auto">
          <a:xfrm>
            <a:off x="182563" y="1706563"/>
            <a:ext cx="841851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hlink"/>
                </a:solidFill>
                <a:latin typeface="Calibri" pitchFamily="34" charset="0"/>
              </a:rPr>
              <a:t>Peakedness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 of a distribution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Leptokurtic:  high and thin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Tx/>
              <a:buChar char="•"/>
            </a:pPr>
            <a:r>
              <a:rPr lang="en-US" sz="2400" dirty="0" err="1">
                <a:solidFill>
                  <a:schemeClr val="hlink"/>
                </a:solidFill>
                <a:latin typeface="Calibri" pitchFamily="34" charset="0"/>
              </a:rPr>
              <a:t>Mesokurtic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:  normal in shape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Tx/>
              <a:buChar char="•"/>
            </a:pPr>
            <a:r>
              <a:rPr lang="en-US" sz="2400" dirty="0" err="1">
                <a:solidFill>
                  <a:schemeClr val="hlink"/>
                </a:solidFill>
                <a:latin typeface="Calibri" pitchFamily="34" charset="0"/>
              </a:rPr>
              <a:t>Platykurtic</a:t>
            </a: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:  flat and spread out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82650" y="3749675"/>
            <a:ext cx="7546975" cy="2613025"/>
            <a:chOff x="357" y="2362"/>
            <a:chExt cx="4754" cy="1646"/>
          </a:xfrm>
        </p:grpSpPr>
        <p:sp>
          <p:nvSpPr>
            <p:cNvPr id="56325" name="Freeform 7"/>
            <p:cNvSpPr>
              <a:spLocks/>
            </p:cNvSpPr>
            <p:nvPr/>
          </p:nvSpPr>
          <p:spPr bwMode="auto">
            <a:xfrm>
              <a:off x="2921" y="3511"/>
              <a:ext cx="1929" cy="494"/>
            </a:xfrm>
            <a:custGeom>
              <a:avLst/>
              <a:gdLst>
                <a:gd name="T0" fmla="*/ 8 w 2076"/>
                <a:gd name="T1" fmla="*/ 491 h 494"/>
                <a:gd name="T2" fmla="*/ 18 w 2076"/>
                <a:gd name="T3" fmla="*/ 489 h 494"/>
                <a:gd name="T4" fmla="*/ 27 w 2076"/>
                <a:gd name="T5" fmla="*/ 486 h 494"/>
                <a:gd name="T6" fmla="*/ 35 w 2076"/>
                <a:gd name="T7" fmla="*/ 482 h 494"/>
                <a:gd name="T8" fmla="*/ 46 w 2076"/>
                <a:gd name="T9" fmla="*/ 477 h 494"/>
                <a:gd name="T10" fmla="*/ 55 w 2076"/>
                <a:gd name="T11" fmla="*/ 471 h 494"/>
                <a:gd name="T12" fmla="*/ 63 w 2076"/>
                <a:gd name="T13" fmla="*/ 464 h 494"/>
                <a:gd name="T14" fmla="*/ 73 w 2076"/>
                <a:gd name="T15" fmla="*/ 455 h 494"/>
                <a:gd name="T16" fmla="*/ 83 w 2076"/>
                <a:gd name="T17" fmla="*/ 445 h 494"/>
                <a:gd name="T18" fmla="*/ 91 w 2076"/>
                <a:gd name="T19" fmla="*/ 432 h 494"/>
                <a:gd name="T20" fmla="*/ 100 w 2076"/>
                <a:gd name="T21" fmla="*/ 418 h 494"/>
                <a:gd name="T22" fmla="*/ 111 w 2076"/>
                <a:gd name="T23" fmla="*/ 402 h 494"/>
                <a:gd name="T24" fmla="*/ 119 w 2076"/>
                <a:gd name="T25" fmla="*/ 383 h 494"/>
                <a:gd name="T26" fmla="*/ 129 w 2076"/>
                <a:gd name="T27" fmla="*/ 362 h 494"/>
                <a:gd name="T28" fmla="*/ 138 w 2076"/>
                <a:gd name="T29" fmla="*/ 339 h 494"/>
                <a:gd name="T30" fmla="*/ 146 w 2076"/>
                <a:gd name="T31" fmla="*/ 314 h 494"/>
                <a:gd name="T32" fmla="*/ 155 w 2076"/>
                <a:gd name="T33" fmla="*/ 287 h 494"/>
                <a:gd name="T34" fmla="*/ 164 w 2076"/>
                <a:gd name="T35" fmla="*/ 259 h 494"/>
                <a:gd name="T36" fmla="*/ 175 w 2076"/>
                <a:gd name="T37" fmla="*/ 229 h 494"/>
                <a:gd name="T38" fmla="*/ 185 w 2076"/>
                <a:gd name="T39" fmla="*/ 199 h 494"/>
                <a:gd name="T40" fmla="*/ 192 w 2076"/>
                <a:gd name="T41" fmla="*/ 169 h 494"/>
                <a:gd name="T42" fmla="*/ 202 w 2076"/>
                <a:gd name="T43" fmla="*/ 139 h 494"/>
                <a:gd name="T44" fmla="*/ 211 w 2076"/>
                <a:gd name="T45" fmla="*/ 111 h 494"/>
                <a:gd name="T46" fmla="*/ 220 w 2076"/>
                <a:gd name="T47" fmla="*/ 84 h 494"/>
                <a:gd name="T48" fmla="*/ 230 w 2076"/>
                <a:gd name="T49" fmla="*/ 61 h 494"/>
                <a:gd name="T50" fmla="*/ 239 w 2076"/>
                <a:gd name="T51" fmla="*/ 40 h 494"/>
                <a:gd name="T52" fmla="*/ 248 w 2076"/>
                <a:gd name="T53" fmla="*/ 23 h 494"/>
                <a:gd name="T54" fmla="*/ 257 w 2076"/>
                <a:gd name="T55" fmla="*/ 11 h 494"/>
                <a:gd name="T56" fmla="*/ 266 w 2076"/>
                <a:gd name="T57" fmla="*/ 3 h 494"/>
                <a:gd name="T58" fmla="*/ 275 w 2076"/>
                <a:gd name="T59" fmla="*/ 0 h 494"/>
                <a:gd name="T60" fmla="*/ 286 w 2076"/>
                <a:gd name="T61" fmla="*/ 2 h 494"/>
                <a:gd name="T62" fmla="*/ 295 w 2076"/>
                <a:gd name="T63" fmla="*/ 9 h 494"/>
                <a:gd name="T64" fmla="*/ 302 w 2076"/>
                <a:gd name="T65" fmla="*/ 21 h 494"/>
                <a:gd name="T66" fmla="*/ 311 w 2076"/>
                <a:gd name="T67" fmla="*/ 36 h 494"/>
                <a:gd name="T68" fmla="*/ 322 w 2076"/>
                <a:gd name="T69" fmla="*/ 56 h 494"/>
                <a:gd name="T70" fmla="*/ 332 w 2076"/>
                <a:gd name="T71" fmla="*/ 80 h 494"/>
                <a:gd name="T72" fmla="*/ 341 w 2076"/>
                <a:gd name="T73" fmla="*/ 106 h 494"/>
                <a:gd name="T74" fmla="*/ 349 w 2076"/>
                <a:gd name="T75" fmla="*/ 134 h 494"/>
                <a:gd name="T76" fmla="*/ 359 w 2076"/>
                <a:gd name="T77" fmla="*/ 163 h 494"/>
                <a:gd name="T78" fmla="*/ 368 w 2076"/>
                <a:gd name="T79" fmla="*/ 193 h 494"/>
                <a:gd name="T80" fmla="*/ 376 w 2076"/>
                <a:gd name="T81" fmla="*/ 223 h 494"/>
                <a:gd name="T82" fmla="*/ 386 w 2076"/>
                <a:gd name="T83" fmla="*/ 253 h 494"/>
                <a:gd name="T84" fmla="*/ 396 w 2076"/>
                <a:gd name="T85" fmla="*/ 282 h 494"/>
                <a:gd name="T86" fmla="*/ 405 w 2076"/>
                <a:gd name="T87" fmla="*/ 309 h 494"/>
                <a:gd name="T88" fmla="*/ 413 w 2076"/>
                <a:gd name="T89" fmla="*/ 334 h 494"/>
                <a:gd name="T90" fmla="*/ 424 w 2076"/>
                <a:gd name="T91" fmla="*/ 358 h 494"/>
                <a:gd name="T92" fmla="*/ 432 w 2076"/>
                <a:gd name="T93" fmla="*/ 379 h 494"/>
                <a:gd name="T94" fmla="*/ 442 w 2076"/>
                <a:gd name="T95" fmla="*/ 398 h 494"/>
                <a:gd name="T96" fmla="*/ 451 w 2076"/>
                <a:gd name="T97" fmla="*/ 415 h 494"/>
                <a:gd name="T98" fmla="*/ 458 w 2076"/>
                <a:gd name="T99" fmla="*/ 430 h 494"/>
                <a:gd name="T100" fmla="*/ 469 w 2076"/>
                <a:gd name="T101" fmla="*/ 442 h 494"/>
                <a:gd name="T102" fmla="*/ 478 w 2076"/>
                <a:gd name="T103" fmla="*/ 453 h 494"/>
                <a:gd name="T104" fmla="*/ 487 w 2076"/>
                <a:gd name="T105" fmla="*/ 462 h 494"/>
                <a:gd name="T106" fmla="*/ 497 w 2076"/>
                <a:gd name="T107" fmla="*/ 470 h 494"/>
                <a:gd name="T108" fmla="*/ 505 w 2076"/>
                <a:gd name="T109" fmla="*/ 476 h 494"/>
                <a:gd name="T110" fmla="*/ 515 w 2076"/>
                <a:gd name="T111" fmla="*/ 481 h 494"/>
                <a:gd name="T112" fmla="*/ 524 w 2076"/>
                <a:gd name="T113" fmla="*/ 485 h 494"/>
                <a:gd name="T114" fmla="*/ 532 w 2076"/>
                <a:gd name="T115" fmla="*/ 488 h 494"/>
                <a:gd name="T116" fmla="*/ 543 w 2076"/>
                <a:gd name="T117" fmla="*/ 491 h 494"/>
                <a:gd name="T118" fmla="*/ 553 w 2076"/>
                <a:gd name="T119" fmla="*/ 493 h 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076"/>
                <a:gd name="T181" fmla="*/ 0 h 494"/>
                <a:gd name="T182" fmla="*/ 2076 w 2076"/>
                <a:gd name="T183" fmla="*/ 494 h 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076" h="494">
                  <a:moveTo>
                    <a:pt x="0" y="493"/>
                  </a:moveTo>
                  <a:lnTo>
                    <a:pt x="3" y="493"/>
                  </a:lnTo>
                  <a:lnTo>
                    <a:pt x="6" y="492"/>
                  </a:lnTo>
                  <a:lnTo>
                    <a:pt x="10" y="492"/>
                  </a:lnTo>
                  <a:lnTo>
                    <a:pt x="14" y="492"/>
                  </a:lnTo>
                  <a:lnTo>
                    <a:pt x="17" y="492"/>
                  </a:lnTo>
                  <a:lnTo>
                    <a:pt x="21" y="492"/>
                  </a:lnTo>
                  <a:lnTo>
                    <a:pt x="24" y="491"/>
                  </a:lnTo>
                  <a:lnTo>
                    <a:pt x="27" y="491"/>
                  </a:lnTo>
                  <a:lnTo>
                    <a:pt x="31" y="491"/>
                  </a:lnTo>
                  <a:lnTo>
                    <a:pt x="34" y="491"/>
                  </a:lnTo>
                  <a:lnTo>
                    <a:pt x="37" y="491"/>
                  </a:lnTo>
                  <a:lnTo>
                    <a:pt x="42" y="490"/>
                  </a:lnTo>
                  <a:lnTo>
                    <a:pt x="45" y="490"/>
                  </a:lnTo>
                  <a:lnTo>
                    <a:pt x="48" y="490"/>
                  </a:lnTo>
                  <a:lnTo>
                    <a:pt x="52" y="490"/>
                  </a:lnTo>
                  <a:lnTo>
                    <a:pt x="55" y="490"/>
                  </a:lnTo>
                  <a:lnTo>
                    <a:pt x="58" y="489"/>
                  </a:lnTo>
                  <a:lnTo>
                    <a:pt x="62" y="489"/>
                  </a:lnTo>
                  <a:lnTo>
                    <a:pt x="66" y="489"/>
                  </a:lnTo>
                  <a:lnTo>
                    <a:pt x="69" y="489"/>
                  </a:lnTo>
                  <a:lnTo>
                    <a:pt x="73" y="488"/>
                  </a:lnTo>
                  <a:lnTo>
                    <a:pt x="76" y="488"/>
                  </a:lnTo>
                  <a:lnTo>
                    <a:pt x="79" y="488"/>
                  </a:lnTo>
                  <a:lnTo>
                    <a:pt x="83" y="488"/>
                  </a:lnTo>
                  <a:lnTo>
                    <a:pt x="86" y="487"/>
                  </a:lnTo>
                  <a:lnTo>
                    <a:pt x="89" y="487"/>
                  </a:lnTo>
                  <a:lnTo>
                    <a:pt x="94" y="487"/>
                  </a:lnTo>
                  <a:lnTo>
                    <a:pt x="97" y="486"/>
                  </a:lnTo>
                  <a:lnTo>
                    <a:pt x="100" y="486"/>
                  </a:lnTo>
                  <a:lnTo>
                    <a:pt x="104" y="486"/>
                  </a:lnTo>
                  <a:lnTo>
                    <a:pt x="107" y="485"/>
                  </a:lnTo>
                  <a:lnTo>
                    <a:pt x="110" y="485"/>
                  </a:lnTo>
                  <a:lnTo>
                    <a:pt x="114" y="485"/>
                  </a:lnTo>
                  <a:lnTo>
                    <a:pt x="118" y="484"/>
                  </a:lnTo>
                  <a:lnTo>
                    <a:pt x="121" y="484"/>
                  </a:lnTo>
                  <a:lnTo>
                    <a:pt x="125" y="483"/>
                  </a:lnTo>
                  <a:lnTo>
                    <a:pt x="128" y="483"/>
                  </a:lnTo>
                  <a:lnTo>
                    <a:pt x="131" y="483"/>
                  </a:lnTo>
                  <a:lnTo>
                    <a:pt x="135" y="482"/>
                  </a:lnTo>
                  <a:lnTo>
                    <a:pt x="138" y="482"/>
                  </a:lnTo>
                  <a:lnTo>
                    <a:pt x="142" y="481"/>
                  </a:lnTo>
                  <a:lnTo>
                    <a:pt x="146" y="481"/>
                  </a:lnTo>
                  <a:lnTo>
                    <a:pt x="149" y="480"/>
                  </a:lnTo>
                  <a:lnTo>
                    <a:pt x="152" y="480"/>
                  </a:lnTo>
                  <a:lnTo>
                    <a:pt x="156" y="480"/>
                  </a:lnTo>
                  <a:lnTo>
                    <a:pt x="159" y="479"/>
                  </a:lnTo>
                  <a:lnTo>
                    <a:pt x="162" y="479"/>
                  </a:lnTo>
                  <a:lnTo>
                    <a:pt x="166" y="477"/>
                  </a:lnTo>
                  <a:lnTo>
                    <a:pt x="170" y="477"/>
                  </a:lnTo>
                  <a:lnTo>
                    <a:pt x="173" y="476"/>
                  </a:lnTo>
                  <a:lnTo>
                    <a:pt x="176" y="476"/>
                  </a:lnTo>
                  <a:lnTo>
                    <a:pt x="180" y="475"/>
                  </a:lnTo>
                  <a:lnTo>
                    <a:pt x="183" y="475"/>
                  </a:lnTo>
                  <a:lnTo>
                    <a:pt x="186" y="474"/>
                  </a:lnTo>
                  <a:lnTo>
                    <a:pt x="190" y="474"/>
                  </a:lnTo>
                  <a:lnTo>
                    <a:pt x="194" y="473"/>
                  </a:lnTo>
                  <a:lnTo>
                    <a:pt x="197" y="472"/>
                  </a:lnTo>
                  <a:lnTo>
                    <a:pt x="201" y="472"/>
                  </a:lnTo>
                  <a:lnTo>
                    <a:pt x="204" y="471"/>
                  </a:lnTo>
                  <a:lnTo>
                    <a:pt x="207" y="471"/>
                  </a:lnTo>
                  <a:lnTo>
                    <a:pt x="211" y="470"/>
                  </a:lnTo>
                  <a:lnTo>
                    <a:pt x="214" y="469"/>
                  </a:lnTo>
                  <a:lnTo>
                    <a:pt x="217" y="469"/>
                  </a:lnTo>
                  <a:lnTo>
                    <a:pt x="222" y="468"/>
                  </a:lnTo>
                  <a:lnTo>
                    <a:pt x="225" y="467"/>
                  </a:lnTo>
                  <a:lnTo>
                    <a:pt x="228" y="467"/>
                  </a:lnTo>
                  <a:lnTo>
                    <a:pt x="232" y="466"/>
                  </a:lnTo>
                  <a:lnTo>
                    <a:pt x="235" y="465"/>
                  </a:lnTo>
                  <a:lnTo>
                    <a:pt x="238" y="464"/>
                  </a:lnTo>
                  <a:lnTo>
                    <a:pt x="242" y="463"/>
                  </a:lnTo>
                  <a:lnTo>
                    <a:pt x="246" y="462"/>
                  </a:lnTo>
                  <a:lnTo>
                    <a:pt x="249" y="461"/>
                  </a:lnTo>
                  <a:lnTo>
                    <a:pt x="253" y="460"/>
                  </a:lnTo>
                  <a:lnTo>
                    <a:pt x="256" y="460"/>
                  </a:lnTo>
                  <a:lnTo>
                    <a:pt x="259" y="459"/>
                  </a:lnTo>
                  <a:lnTo>
                    <a:pt x="263" y="458"/>
                  </a:lnTo>
                  <a:lnTo>
                    <a:pt x="266" y="457"/>
                  </a:lnTo>
                  <a:lnTo>
                    <a:pt x="270" y="456"/>
                  </a:lnTo>
                  <a:lnTo>
                    <a:pt x="273" y="455"/>
                  </a:lnTo>
                  <a:lnTo>
                    <a:pt x="277" y="454"/>
                  </a:lnTo>
                  <a:lnTo>
                    <a:pt x="280" y="453"/>
                  </a:lnTo>
                  <a:lnTo>
                    <a:pt x="283" y="452"/>
                  </a:lnTo>
                  <a:lnTo>
                    <a:pt x="287" y="451"/>
                  </a:lnTo>
                  <a:lnTo>
                    <a:pt x="290" y="451"/>
                  </a:lnTo>
                  <a:lnTo>
                    <a:pt x="293" y="450"/>
                  </a:lnTo>
                  <a:lnTo>
                    <a:pt x="298" y="448"/>
                  </a:lnTo>
                  <a:lnTo>
                    <a:pt x="301" y="447"/>
                  </a:lnTo>
                  <a:lnTo>
                    <a:pt x="304" y="446"/>
                  </a:lnTo>
                  <a:lnTo>
                    <a:pt x="308" y="445"/>
                  </a:lnTo>
                  <a:lnTo>
                    <a:pt x="311" y="444"/>
                  </a:lnTo>
                  <a:lnTo>
                    <a:pt x="314" y="442"/>
                  </a:lnTo>
                  <a:lnTo>
                    <a:pt x="318" y="441"/>
                  </a:lnTo>
                  <a:lnTo>
                    <a:pt x="322" y="440"/>
                  </a:lnTo>
                  <a:lnTo>
                    <a:pt x="325" y="439"/>
                  </a:lnTo>
                  <a:lnTo>
                    <a:pt x="329" y="438"/>
                  </a:lnTo>
                  <a:lnTo>
                    <a:pt x="332" y="436"/>
                  </a:lnTo>
                  <a:lnTo>
                    <a:pt x="335" y="435"/>
                  </a:lnTo>
                  <a:lnTo>
                    <a:pt x="339" y="434"/>
                  </a:lnTo>
                  <a:lnTo>
                    <a:pt x="342" y="432"/>
                  </a:lnTo>
                  <a:lnTo>
                    <a:pt x="345" y="431"/>
                  </a:lnTo>
                  <a:lnTo>
                    <a:pt x="350" y="430"/>
                  </a:lnTo>
                  <a:lnTo>
                    <a:pt x="353" y="428"/>
                  </a:lnTo>
                  <a:lnTo>
                    <a:pt x="356" y="427"/>
                  </a:lnTo>
                  <a:lnTo>
                    <a:pt x="359" y="426"/>
                  </a:lnTo>
                  <a:lnTo>
                    <a:pt x="363" y="424"/>
                  </a:lnTo>
                  <a:lnTo>
                    <a:pt x="366" y="423"/>
                  </a:lnTo>
                  <a:lnTo>
                    <a:pt x="369" y="421"/>
                  </a:lnTo>
                  <a:lnTo>
                    <a:pt x="374" y="419"/>
                  </a:lnTo>
                  <a:lnTo>
                    <a:pt x="377" y="418"/>
                  </a:lnTo>
                  <a:lnTo>
                    <a:pt x="380" y="416"/>
                  </a:lnTo>
                  <a:lnTo>
                    <a:pt x="384" y="415"/>
                  </a:lnTo>
                  <a:lnTo>
                    <a:pt x="387" y="413"/>
                  </a:lnTo>
                  <a:lnTo>
                    <a:pt x="390" y="412"/>
                  </a:lnTo>
                  <a:lnTo>
                    <a:pt x="394" y="410"/>
                  </a:lnTo>
                  <a:lnTo>
                    <a:pt x="398" y="409"/>
                  </a:lnTo>
                  <a:lnTo>
                    <a:pt x="401" y="407"/>
                  </a:lnTo>
                  <a:lnTo>
                    <a:pt x="405" y="405"/>
                  </a:lnTo>
                  <a:lnTo>
                    <a:pt x="408" y="403"/>
                  </a:lnTo>
                  <a:lnTo>
                    <a:pt x="411" y="402"/>
                  </a:lnTo>
                  <a:lnTo>
                    <a:pt x="415" y="400"/>
                  </a:lnTo>
                  <a:lnTo>
                    <a:pt x="418" y="398"/>
                  </a:lnTo>
                  <a:lnTo>
                    <a:pt x="421" y="396"/>
                  </a:lnTo>
                  <a:lnTo>
                    <a:pt x="426" y="395"/>
                  </a:lnTo>
                  <a:lnTo>
                    <a:pt x="429" y="393"/>
                  </a:lnTo>
                  <a:lnTo>
                    <a:pt x="432" y="391"/>
                  </a:lnTo>
                  <a:lnTo>
                    <a:pt x="436" y="389"/>
                  </a:lnTo>
                  <a:lnTo>
                    <a:pt x="439" y="387"/>
                  </a:lnTo>
                  <a:lnTo>
                    <a:pt x="442" y="385"/>
                  </a:lnTo>
                  <a:lnTo>
                    <a:pt x="445" y="383"/>
                  </a:lnTo>
                  <a:lnTo>
                    <a:pt x="450" y="381"/>
                  </a:lnTo>
                  <a:lnTo>
                    <a:pt x="453" y="379"/>
                  </a:lnTo>
                  <a:lnTo>
                    <a:pt x="456" y="377"/>
                  </a:lnTo>
                  <a:lnTo>
                    <a:pt x="460" y="375"/>
                  </a:lnTo>
                  <a:lnTo>
                    <a:pt x="463" y="373"/>
                  </a:lnTo>
                  <a:lnTo>
                    <a:pt x="466" y="371"/>
                  </a:lnTo>
                  <a:lnTo>
                    <a:pt x="470" y="369"/>
                  </a:lnTo>
                  <a:lnTo>
                    <a:pt x="473" y="367"/>
                  </a:lnTo>
                  <a:lnTo>
                    <a:pt x="477" y="365"/>
                  </a:lnTo>
                  <a:lnTo>
                    <a:pt x="481" y="362"/>
                  </a:lnTo>
                  <a:lnTo>
                    <a:pt x="484" y="360"/>
                  </a:lnTo>
                  <a:lnTo>
                    <a:pt x="487" y="358"/>
                  </a:lnTo>
                  <a:lnTo>
                    <a:pt x="491" y="355"/>
                  </a:lnTo>
                  <a:lnTo>
                    <a:pt x="494" y="353"/>
                  </a:lnTo>
                  <a:lnTo>
                    <a:pt x="497" y="351"/>
                  </a:lnTo>
                  <a:lnTo>
                    <a:pt x="502" y="349"/>
                  </a:lnTo>
                  <a:lnTo>
                    <a:pt x="505" y="346"/>
                  </a:lnTo>
                  <a:lnTo>
                    <a:pt x="508" y="344"/>
                  </a:lnTo>
                  <a:lnTo>
                    <a:pt x="512" y="341"/>
                  </a:lnTo>
                  <a:lnTo>
                    <a:pt x="515" y="339"/>
                  </a:lnTo>
                  <a:lnTo>
                    <a:pt x="518" y="337"/>
                  </a:lnTo>
                  <a:lnTo>
                    <a:pt x="522" y="334"/>
                  </a:lnTo>
                  <a:lnTo>
                    <a:pt x="526" y="332"/>
                  </a:lnTo>
                  <a:lnTo>
                    <a:pt x="529" y="329"/>
                  </a:lnTo>
                  <a:lnTo>
                    <a:pt x="533" y="327"/>
                  </a:lnTo>
                  <a:lnTo>
                    <a:pt x="536" y="324"/>
                  </a:lnTo>
                  <a:lnTo>
                    <a:pt x="539" y="322"/>
                  </a:lnTo>
                  <a:lnTo>
                    <a:pt x="542" y="319"/>
                  </a:lnTo>
                  <a:lnTo>
                    <a:pt x="546" y="316"/>
                  </a:lnTo>
                  <a:lnTo>
                    <a:pt x="549" y="314"/>
                  </a:lnTo>
                  <a:lnTo>
                    <a:pt x="553" y="311"/>
                  </a:lnTo>
                  <a:lnTo>
                    <a:pt x="557" y="309"/>
                  </a:lnTo>
                  <a:lnTo>
                    <a:pt x="560" y="306"/>
                  </a:lnTo>
                  <a:lnTo>
                    <a:pt x="563" y="303"/>
                  </a:lnTo>
                  <a:lnTo>
                    <a:pt x="567" y="301"/>
                  </a:lnTo>
                  <a:lnTo>
                    <a:pt x="570" y="298"/>
                  </a:lnTo>
                  <a:lnTo>
                    <a:pt x="573" y="295"/>
                  </a:lnTo>
                  <a:lnTo>
                    <a:pt x="578" y="293"/>
                  </a:lnTo>
                  <a:lnTo>
                    <a:pt x="581" y="290"/>
                  </a:lnTo>
                  <a:lnTo>
                    <a:pt x="584" y="287"/>
                  </a:lnTo>
                  <a:lnTo>
                    <a:pt x="588" y="284"/>
                  </a:lnTo>
                  <a:lnTo>
                    <a:pt x="591" y="282"/>
                  </a:lnTo>
                  <a:lnTo>
                    <a:pt x="594" y="279"/>
                  </a:lnTo>
                  <a:lnTo>
                    <a:pt x="598" y="276"/>
                  </a:lnTo>
                  <a:lnTo>
                    <a:pt x="601" y="273"/>
                  </a:lnTo>
                  <a:lnTo>
                    <a:pt x="605" y="270"/>
                  </a:lnTo>
                  <a:lnTo>
                    <a:pt x="609" y="268"/>
                  </a:lnTo>
                  <a:lnTo>
                    <a:pt x="612" y="265"/>
                  </a:lnTo>
                  <a:lnTo>
                    <a:pt x="615" y="262"/>
                  </a:lnTo>
                  <a:lnTo>
                    <a:pt x="619" y="259"/>
                  </a:lnTo>
                  <a:lnTo>
                    <a:pt x="622" y="256"/>
                  </a:lnTo>
                  <a:lnTo>
                    <a:pt x="625" y="253"/>
                  </a:lnTo>
                  <a:lnTo>
                    <a:pt x="629" y="250"/>
                  </a:lnTo>
                  <a:lnTo>
                    <a:pt x="633" y="247"/>
                  </a:lnTo>
                  <a:lnTo>
                    <a:pt x="636" y="244"/>
                  </a:lnTo>
                  <a:lnTo>
                    <a:pt x="639" y="241"/>
                  </a:lnTo>
                  <a:lnTo>
                    <a:pt x="643" y="238"/>
                  </a:lnTo>
                  <a:lnTo>
                    <a:pt x="646" y="235"/>
                  </a:lnTo>
                  <a:lnTo>
                    <a:pt x="649" y="233"/>
                  </a:lnTo>
                  <a:lnTo>
                    <a:pt x="654" y="229"/>
                  </a:lnTo>
                  <a:lnTo>
                    <a:pt x="657" y="226"/>
                  </a:lnTo>
                  <a:lnTo>
                    <a:pt x="660" y="223"/>
                  </a:lnTo>
                  <a:lnTo>
                    <a:pt x="664" y="220"/>
                  </a:lnTo>
                  <a:lnTo>
                    <a:pt x="667" y="217"/>
                  </a:lnTo>
                  <a:lnTo>
                    <a:pt x="670" y="214"/>
                  </a:lnTo>
                  <a:lnTo>
                    <a:pt x="674" y="211"/>
                  </a:lnTo>
                  <a:lnTo>
                    <a:pt x="677" y="208"/>
                  </a:lnTo>
                  <a:lnTo>
                    <a:pt x="681" y="205"/>
                  </a:lnTo>
                  <a:lnTo>
                    <a:pt x="685" y="202"/>
                  </a:lnTo>
                  <a:lnTo>
                    <a:pt x="688" y="199"/>
                  </a:lnTo>
                  <a:lnTo>
                    <a:pt x="691" y="196"/>
                  </a:lnTo>
                  <a:lnTo>
                    <a:pt x="695" y="193"/>
                  </a:lnTo>
                  <a:lnTo>
                    <a:pt x="698" y="190"/>
                  </a:lnTo>
                  <a:lnTo>
                    <a:pt x="701" y="187"/>
                  </a:lnTo>
                  <a:lnTo>
                    <a:pt x="706" y="184"/>
                  </a:lnTo>
                  <a:lnTo>
                    <a:pt x="709" y="181"/>
                  </a:lnTo>
                  <a:lnTo>
                    <a:pt x="712" y="178"/>
                  </a:lnTo>
                  <a:lnTo>
                    <a:pt x="716" y="175"/>
                  </a:lnTo>
                  <a:lnTo>
                    <a:pt x="719" y="172"/>
                  </a:lnTo>
                  <a:lnTo>
                    <a:pt x="722" y="169"/>
                  </a:lnTo>
                  <a:lnTo>
                    <a:pt x="726" y="166"/>
                  </a:lnTo>
                  <a:lnTo>
                    <a:pt x="729" y="163"/>
                  </a:lnTo>
                  <a:lnTo>
                    <a:pt x="733" y="160"/>
                  </a:lnTo>
                  <a:lnTo>
                    <a:pt x="737" y="157"/>
                  </a:lnTo>
                  <a:lnTo>
                    <a:pt x="740" y="154"/>
                  </a:lnTo>
                  <a:lnTo>
                    <a:pt x="743" y="151"/>
                  </a:lnTo>
                  <a:lnTo>
                    <a:pt x="747" y="148"/>
                  </a:lnTo>
                  <a:lnTo>
                    <a:pt x="750" y="145"/>
                  </a:lnTo>
                  <a:lnTo>
                    <a:pt x="753" y="142"/>
                  </a:lnTo>
                  <a:lnTo>
                    <a:pt x="758" y="139"/>
                  </a:lnTo>
                  <a:lnTo>
                    <a:pt x="761" y="137"/>
                  </a:lnTo>
                  <a:lnTo>
                    <a:pt x="764" y="134"/>
                  </a:lnTo>
                  <a:lnTo>
                    <a:pt x="768" y="131"/>
                  </a:lnTo>
                  <a:lnTo>
                    <a:pt x="771" y="128"/>
                  </a:lnTo>
                  <a:lnTo>
                    <a:pt x="774" y="125"/>
                  </a:lnTo>
                  <a:lnTo>
                    <a:pt x="778" y="122"/>
                  </a:lnTo>
                  <a:lnTo>
                    <a:pt x="782" y="119"/>
                  </a:lnTo>
                  <a:lnTo>
                    <a:pt x="785" y="117"/>
                  </a:lnTo>
                  <a:lnTo>
                    <a:pt x="789" y="114"/>
                  </a:lnTo>
                  <a:lnTo>
                    <a:pt x="792" y="111"/>
                  </a:lnTo>
                  <a:lnTo>
                    <a:pt x="795" y="108"/>
                  </a:lnTo>
                  <a:lnTo>
                    <a:pt x="799" y="106"/>
                  </a:lnTo>
                  <a:lnTo>
                    <a:pt x="802" y="103"/>
                  </a:lnTo>
                  <a:lnTo>
                    <a:pt x="805" y="100"/>
                  </a:lnTo>
                  <a:lnTo>
                    <a:pt x="810" y="97"/>
                  </a:lnTo>
                  <a:lnTo>
                    <a:pt x="813" y="95"/>
                  </a:lnTo>
                  <a:lnTo>
                    <a:pt x="816" y="92"/>
                  </a:lnTo>
                  <a:lnTo>
                    <a:pt x="820" y="90"/>
                  </a:lnTo>
                  <a:lnTo>
                    <a:pt x="823" y="87"/>
                  </a:lnTo>
                  <a:lnTo>
                    <a:pt x="826" y="84"/>
                  </a:lnTo>
                  <a:lnTo>
                    <a:pt x="829" y="82"/>
                  </a:lnTo>
                  <a:lnTo>
                    <a:pt x="834" y="80"/>
                  </a:lnTo>
                  <a:lnTo>
                    <a:pt x="837" y="77"/>
                  </a:lnTo>
                  <a:lnTo>
                    <a:pt x="840" y="75"/>
                  </a:lnTo>
                  <a:lnTo>
                    <a:pt x="844" y="72"/>
                  </a:lnTo>
                  <a:lnTo>
                    <a:pt x="847" y="70"/>
                  </a:lnTo>
                  <a:lnTo>
                    <a:pt x="850" y="68"/>
                  </a:lnTo>
                  <a:lnTo>
                    <a:pt x="854" y="65"/>
                  </a:lnTo>
                  <a:lnTo>
                    <a:pt x="857" y="63"/>
                  </a:lnTo>
                  <a:lnTo>
                    <a:pt x="861" y="61"/>
                  </a:lnTo>
                  <a:lnTo>
                    <a:pt x="865" y="59"/>
                  </a:lnTo>
                  <a:lnTo>
                    <a:pt x="868" y="56"/>
                  </a:lnTo>
                  <a:lnTo>
                    <a:pt x="871" y="54"/>
                  </a:lnTo>
                  <a:lnTo>
                    <a:pt x="875" y="52"/>
                  </a:lnTo>
                  <a:lnTo>
                    <a:pt x="878" y="50"/>
                  </a:lnTo>
                  <a:lnTo>
                    <a:pt x="881" y="48"/>
                  </a:lnTo>
                  <a:lnTo>
                    <a:pt x="886" y="46"/>
                  </a:lnTo>
                  <a:lnTo>
                    <a:pt x="889" y="44"/>
                  </a:lnTo>
                  <a:lnTo>
                    <a:pt x="892" y="42"/>
                  </a:lnTo>
                  <a:lnTo>
                    <a:pt x="896" y="40"/>
                  </a:lnTo>
                  <a:lnTo>
                    <a:pt x="899" y="38"/>
                  </a:lnTo>
                  <a:lnTo>
                    <a:pt x="902" y="36"/>
                  </a:lnTo>
                  <a:lnTo>
                    <a:pt x="906" y="35"/>
                  </a:lnTo>
                  <a:lnTo>
                    <a:pt x="910" y="33"/>
                  </a:lnTo>
                  <a:lnTo>
                    <a:pt x="913" y="31"/>
                  </a:lnTo>
                  <a:lnTo>
                    <a:pt x="917" y="30"/>
                  </a:lnTo>
                  <a:lnTo>
                    <a:pt x="920" y="28"/>
                  </a:lnTo>
                  <a:lnTo>
                    <a:pt x="923" y="26"/>
                  </a:lnTo>
                  <a:lnTo>
                    <a:pt x="927" y="25"/>
                  </a:lnTo>
                  <a:lnTo>
                    <a:pt x="930" y="23"/>
                  </a:lnTo>
                  <a:lnTo>
                    <a:pt x="933" y="22"/>
                  </a:lnTo>
                  <a:lnTo>
                    <a:pt x="938" y="21"/>
                  </a:lnTo>
                  <a:lnTo>
                    <a:pt x="941" y="19"/>
                  </a:lnTo>
                  <a:lnTo>
                    <a:pt x="944" y="18"/>
                  </a:lnTo>
                  <a:lnTo>
                    <a:pt x="948" y="17"/>
                  </a:lnTo>
                  <a:lnTo>
                    <a:pt x="951" y="16"/>
                  </a:lnTo>
                  <a:lnTo>
                    <a:pt x="954" y="14"/>
                  </a:lnTo>
                  <a:lnTo>
                    <a:pt x="958" y="13"/>
                  </a:lnTo>
                  <a:lnTo>
                    <a:pt x="962" y="12"/>
                  </a:lnTo>
                  <a:lnTo>
                    <a:pt x="965" y="11"/>
                  </a:lnTo>
                  <a:lnTo>
                    <a:pt x="969" y="10"/>
                  </a:lnTo>
                  <a:lnTo>
                    <a:pt x="972" y="9"/>
                  </a:lnTo>
                  <a:lnTo>
                    <a:pt x="975" y="8"/>
                  </a:lnTo>
                  <a:lnTo>
                    <a:pt x="979" y="7"/>
                  </a:lnTo>
                  <a:lnTo>
                    <a:pt x="982" y="6"/>
                  </a:lnTo>
                  <a:lnTo>
                    <a:pt x="985" y="5"/>
                  </a:lnTo>
                  <a:lnTo>
                    <a:pt x="989" y="5"/>
                  </a:lnTo>
                  <a:lnTo>
                    <a:pt x="993" y="4"/>
                  </a:lnTo>
                  <a:lnTo>
                    <a:pt x="996" y="4"/>
                  </a:lnTo>
                  <a:lnTo>
                    <a:pt x="999" y="3"/>
                  </a:lnTo>
                  <a:lnTo>
                    <a:pt x="1003" y="2"/>
                  </a:lnTo>
                  <a:lnTo>
                    <a:pt x="1006" y="2"/>
                  </a:lnTo>
                  <a:lnTo>
                    <a:pt x="1009" y="2"/>
                  </a:lnTo>
                  <a:lnTo>
                    <a:pt x="1014" y="1"/>
                  </a:lnTo>
                  <a:lnTo>
                    <a:pt x="1017" y="1"/>
                  </a:lnTo>
                  <a:lnTo>
                    <a:pt x="1020" y="1"/>
                  </a:lnTo>
                  <a:lnTo>
                    <a:pt x="1024" y="1"/>
                  </a:lnTo>
                  <a:lnTo>
                    <a:pt x="1027" y="0"/>
                  </a:lnTo>
                  <a:lnTo>
                    <a:pt x="1030" y="0"/>
                  </a:lnTo>
                  <a:lnTo>
                    <a:pt x="1034" y="0"/>
                  </a:lnTo>
                  <a:lnTo>
                    <a:pt x="1038" y="0"/>
                  </a:lnTo>
                  <a:lnTo>
                    <a:pt x="1041" y="0"/>
                  </a:lnTo>
                  <a:lnTo>
                    <a:pt x="1045" y="0"/>
                  </a:lnTo>
                  <a:lnTo>
                    <a:pt x="1048" y="0"/>
                  </a:lnTo>
                  <a:lnTo>
                    <a:pt x="1051" y="1"/>
                  </a:lnTo>
                  <a:lnTo>
                    <a:pt x="1055" y="1"/>
                  </a:lnTo>
                  <a:lnTo>
                    <a:pt x="1058" y="1"/>
                  </a:lnTo>
                  <a:lnTo>
                    <a:pt x="1061" y="1"/>
                  </a:lnTo>
                  <a:lnTo>
                    <a:pt x="1066" y="2"/>
                  </a:lnTo>
                  <a:lnTo>
                    <a:pt x="1069" y="2"/>
                  </a:lnTo>
                  <a:lnTo>
                    <a:pt x="1072" y="2"/>
                  </a:lnTo>
                  <a:lnTo>
                    <a:pt x="1075" y="3"/>
                  </a:lnTo>
                  <a:lnTo>
                    <a:pt x="1079" y="4"/>
                  </a:lnTo>
                  <a:lnTo>
                    <a:pt x="1082" y="4"/>
                  </a:lnTo>
                  <a:lnTo>
                    <a:pt x="1085" y="5"/>
                  </a:lnTo>
                  <a:lnTo>
                    <a:pt x="1090" y="5"/>
                  </a:lnTo>
                  <a:lnTo>
                    <a:pt x="1093" y="6"/>
                  </a:lnTo>
                  <a:lnTo>
                    <a:pt x="1096" y="7"/>
                  </a:lnTo>
                  <a:lnTo>
                    <a:pt x="1100" y="8"/>
                  </a:lnTo>
                  <a:lnTo>
                    <a:pt x="1103" y="9"/>
                  </a:lnTo>
                  <a:lnTo>
                    <a:pt x="1106" y="10"/>
                  </a:lnTo>
                  <a:lnTo>
                    <a:pt x="1110" y="11"/>
                  </a:lnTo>
                  <a:lnTo>
                    <a:pt x="1113" y="12"/>
                  </a:lnTo>
                  <a:lnTo>
                    <a:pt x="1117" y="13"/>
                  </a:lnTo>
                  <a:lnTo>
                    <a:pt x="1121" y="14"/>
                  </a:lnTo>
                  <a:lnTo>
                    <a:pt x="1124" y="16"/>
                  </a:lnTo>
                  <a:lnTo>
                    <a:pt x="1127" y="17"/>
                  </a:lnTo>
                  <a:lnTo>
                    <a:pt x="1131" y="18"/>
                  </a:lnTo>
                  <a:lnTo>
                    <a:pt x="1134" y="19"/>
                  </a:lnTo>
                  <a:lnTo>
                    <a:pt x="1137" y="21"/>
                  </a:lnTo>
                  <a:lnTo>
                    <a:pt x="1142" y="22"/>
                  </a:lnTo>
                  <a:lnTo>
                    <a:pt x="1145" y="23"/>
                  </a:lnTo>
                  <a:lnTo>
                    <a:pt x="1148" y="25"/>
                  </a:lnTo>
                  <a:lnTo>
                    <a:pt x="1152" y="26"/>
                  </a:lnTo>
                  <a:lnTo>
                    <a:pt x="1155" y="28"/>
                  </a:lnTo>
                  <a:lnTo>
                    <a:pt x="1158" y="30"/>
                  </a:lnTo>
                  <a:lnTo>
                    <a:pt x="1162" y="31"/>
                  </a:lnTo>
                  <a:lnTo>
                    <a:pt x="1165" y="33"/>
                  </a:lnTo>
                  <a:lnTo>
                    <a:pt x="1169" y="35"/>
                  </a:lnTo>
                  <a:lnTo>
                    <a:pt x="1172" y="36"/>
                  </a:lnTo>
                  <a:lnTo>
                    <a:pt x="1176" y="38"/>
                  </a:lnTo>
                  <a:lnTo>
                    <a:pt x="1179" y="40"/>
                  </a:lnTo>
                  <a:lnTo>
                    <a:pt x="1182" y="42"/>
                  </a:lnTo>
                  <a:lnTo>
                    <a:pt x="1186" y="44"/>
                  </a:lnTo>
                  <a:lnTo>
                    <a:pt x="1189" y="46"/>
                  </a:lnTo>
                  <a:lnTo>
                    <a:pt x="1193" y="48"/>
                  </a:lnTo>
                  <a:lnTo>
                    <a:pt x="1197" y="50"/>
                  </a:lnTo>
                  <a:lnTo>
                    <a:pt x="1200" y="52"/>
                  </a:lnTo>
                  <a:lnTo>
                    <a:pt x="1203" y="54"/>
                  </a:lnTo>
                  <a:lnTo>
                    <a:pt x="1207" y="56"/>
                  </a:lnTo>
                  <a:lnTo>
                    <a:pt x="1210" y="59"/>
                  </a:lnTo>
                  <a:lnTo>
                    <a:pt x="1213" y="61"/>
                  </a:lnTo>
                  <a:lnTo>
                    <a:pt x="1218" y="63"/>
                  </a:lnTo>
                  <a:lnTo>
                    <a:pt x="1221" y="65"/>
                  </a:lnTo>
                  <a:lnTo>
                    <a:pt x="1224" y="68"/>
                  </a:lnTo>
                  <a:lnTo>
                    <a:pt x="1228" y="70"/>
                  </a:lnTo>
                  <a:lnTo>
                    <a:pt x="1231" y="72"/>
                  </a:lnTo>
                  <a:lnTo>
                    <a:pt x="1234" y="75"/>
                  </a:lnTo>
                  <a:lnTo>
                    <a:pt x="1238" y="77"/>
                  </a:lnTo>
                  <a:lnTo>
                    <a:pt x="1241" y="80"/>
                  </a:lnTo>
                  <a:lnTo>
                    <a:pt x="1245" y="82"/>
                  </a:lnTo>
                  <a:lnTo>
                    <a:pt x="1249" y="84"/>
                  </a:lnTo>
                  <a:lnTo>
                    <a:pt x="1252" y="87"/>
                  </a:lnTo>
                  <a:lnTo>
                    <a:pt x="1255" y="90"/>
                  </a:lnTo>
                  <a:lnTo>
                    <a:pt x="1258" y="92"/>
                  </a:lnTo>
                  <a:lnTo>
                    <a:pt x="1262" y="95"/>
                  </a:lnTo>
                  <a:lnTo>
                    <a:pt x="1265" y="97"/>
                  </a:lnTo>
                  <a:lnTo>
                    <a:pt x="1269" y="100"/>
                  </a:lnTo>
                  <a:lnTo>
                    <a:pt x="1273" y="103"/>
                  </a:lnTo>
                  <a:lnTo>
                    <a:pt x="1276" y="106"/>
                  </a:lnTo>
                  <a:lnTo>
                    <a:pt x="1279" y="108"/>
                  </a:lnTo>
                  <a:lnTo>
                    <a:pt x="1283" y="111"/>
                  </a:lnTo>
                  <a:lnTo>
                    <a:pt x="1286" y="114"/>
                  </a:lnTo>
                  <a:lnTo>
                    <a:pt x="1289" y="117"/>
                  </a:lnTo>
                  <a:lnTo>
                    <a:pt x="1293" y="119"/>
                  </a:lnTo>
                  <a:lnTo>
                    <a:pt x="1297" y="122"/>
                  </a:lnTo>
                  <a:lnTo>
                    <a:pt x="1300" y="125"/>
                  </a:lnTo>
                  <a:lnTo>
                    <a:pt x="1304" y="128"/>
                  </a:lnTo>
                  <a:lnTo>
                    <a:pt x="1307" y="131"/>
                  </a:lnTo>
                  <a:lnTo>
                    <a:pt x="1310" y="134"/>
                  </a:lnTo>
                  <a:lnTo>
                    <a:pt x="1314" y="137"/>
                  </a:lnTo>
                  <a:lnTo>
                    <a:pt x="1317" y="139"/>
                  </a:lnTo>
                  <a:lnTo>
                    <a:pt x="1321" y="142"/>
                  </a:lnTo>
                  <a:lnTo>
                    <a:pt x="1325" y="145"/>
                  </a:lnTo>
                  <a:lnTo>
                    <a:pt x="1328" y="148"/>
                  </a:lnTo>
                  <a:lnTo>
                    <a:pt x="1331" y="151"/>
                  </a:lnTo>
                  <a:lnTo>
                    <a:pt x="1335" y="154"/>
                  </a:lnTo>
                  <a:lnTo>
                    <a:pt x="1338" y="157"/>
                  </a:lnTo>
                  <a:lnTo>
                    <a:pt x="1341" y="160"/>
                  </a:lnTo>
                  <a:lnTo>
                    <a:pt x="1344" y="163"/>
                  </a:lnTo>
                  <a:lnTo>
                    <a:pt x="1349" y="166"/>
                  </a:lnTo>
                  <a:lnTo>
                    <a:pt x="1352" y="169"/>
                  </a:lnTo>
                  <a:lnTo>
                    <a:pt x="1355" y="172"/>
                  </a:lnTo>
                  <a:lnTo>
                    <a:pt x="1359" y="175"/>
                  </a:lnTo>
                  <a:lnTo>
                    <a:pt x="1362" y="178"/>
                  </a:lnTo>
                  <a:lnTo>
                    <a:pt x="1365" y="181"/>
                  </a:lnTo>
                  <a:lnTo>
                    <a:pt x="1369" y="184"/>
                  </a:lnTo>
                  <a:lnTo>
                    <a:pt x="1373" y="187"/>
                  </a:lnTo>
                  <a:lnTo>
                    <a:pt x="1376" y="190"/>
                  </a:lnTo>
                  <a:lnTo>
                    <a:pt x="1380" y="193"/>
                  </a:lnTo>
                  <a:lnTo>
                    <a:pt x="1383" y="196"/>
                  </a:lnTo>
                  <a:lnTo>
                    <a:pt x="1386" y="199"/>
                  </a:lnTo>
                  <a:lnTo>
                    <a:pt x="1390" y="202"/>
                  </a:lnTo>
                  <a:lnTo>
                    <a:pt x="1393" y="205"/>
                  </a:lnTo>
                  <a:lnTo>
                    <a:pt x="1397" y="208"/>
                  </a:lnTo>
                  <a:lnTo>
                    <a:pt x="1401" y="211"/>
                  </a:lnTo>
                  <a:lnTo>
                    <a:pt x="1404" y="214"/>
                  </a:lnTo>
                  <a:lnTo>
                    <a:pt x="1407" y="217"/>
                  </a:lnTo>
                  <a:lnTo>
                    <a:pt x="1411" y="220"/>
                  </a:lnTo>
                  <a:lnTo>
                    <a:pt x="1414" y="223"/>
                  </a:lnTo>
                  <a:lnTo>
                    <a:pt x="1417" y="226"/>
                  </a:lnTo>
                  <a:lnTo>
                    <a:pt x="1421" y="229"/>
                  </a:lnTo>
                  <a:lnTo>
                    <a:pt x="1425" y="233"/>
                  </a:lnTo>
                  <a:lnTo>
                    <a:pt x="1428" y="235"/>
                  </a:lnTo>
                  <a:lnTo>
                    <a:pt x="1432" y="238"/>
                  </a:lnTo>
                  <a:lnTo>
                    <a:pt x="1435" y="241"/>
                  </a:lnTo>
                  <a:lnTo>
                    <a:pt x="1438" y="244"/>
                  </a:lnTo>
                  <a:lnTo>
                    <a:pt x="1442" y="247"/>
                  </a:lnTo>
                  <a:lnTo>
                    <a:pt x="1445" y="250"/>
                  </a:lnTo>
                  <a:lnTo>
                    <a:pt x="1449" y="253"/>
                  </a:lnTo>
                  <a:lnTo>
                    <a:pt x="1452" y="256"/>
                  </a:lnTo>
                  <a:lnTo>
                    <a:pt x="1456" y="259"/>
                  </a:lnTo>
                  <a:lnTo>
                    <a:pt x="1459" y="262"/>
                  </a:lnTo>
                  <a:lnTo>
                    <a:pt x="1462" y="265"/>
                  </a:lnTo>
                  <a:lnTo>
                    <a:pt x="1466" y="268"/>
                  </a:lnTo>
                  <a:lnTo>
                    <a:pt x="1469" y="270"/>
                  </a:lnTo>
                  <a:lnTo>
                    <a:pt x="1472" y="273"/>
                  </a:lnTo>
                  <a:lnTo>
                    <a:pt x="1477" y="276"/>
                  </a:lnTo>
                  <a:lnTo>
                    <a:pt x="1480" y="279"/>
                  </a:lnTo>
                  <a:lnTo>
                    <a:pt x="1483" y="282"/>
                  </a:lnTo>
                  <a:lnTo>
                    <a:pt x="1487" y="284"/>
                  </a:lnTo>
                  <a:lnTo>
                    <a:pt x="1490" y="287"/>
                  </a:lnTo>
                  <a:lnTo>
                    <a:pt x="1493" y="290"/>
                  </a:lnTo>
                  <a:lnTo>
                    <a:pt x="1497" y="293"/>
                  </a:lnTo>
                  <a:lnTo>
                    <a:pt x="1501" y="295"/>
                  </a:lnTo>
                  <a:lnTo>
                    <a:pt x="1504" y="298"/>
                  </a:lnTo>
                  <a:lnTo>
                    <a:pt x="1508" y="301"/>
                  </a:lnTo>
                  <a:lnTo>
                    <a:pt x="1511" y="303"/>
                  </a:lnTo>
                  <a:lnTo>
                    <a:pt x="1514" y="306"/>
                  </a:lnTo>
                  <a:lnTo>
                    <a:pt x="1518" y="309"/>
                  </a:lnTo>
                  <a:lnTo>
                    <a:pt x="1521" y="311"/>
                  </a:lnTo>
                  <a:lnTo>
                    <a:pt x="1525" y="314"/>
                  </a:lnTo>
                  <a:lnTo>
                    <a:pt x="1529" y="316"/>
                  </a:lnTo>
                  <a:lnTo>
                    <a:pt x="1532" y="319"/>
                  </a:lnTo>
                  <a:lnTo>
                    <a:pt x="1535" y="322"/>
                  </a:lnTo>
                  <a:lnTo>
                    <a:pt x="1539" y="324"/>
                  </a:lnTo>
                  <a:lnTo>
                    <a:pt x="1542" y="327"/>
                  </a:lnTo>
                  <a:lnTo>
                    <a:pt x="1545" y="329"/>
                  </a:lnTo>
                  <a:lnTo>
                    <a:pt x="1549" y="332"/>
                  </a:lnTo>
                  <a:lnTo>
                    <a:pt x="1553" y="334"/>
                  </a:lnTo>
                  <a:lnTo>
                    <a:pt x="1556" y="337"/>
                  </a:lnTo>
                  <a:lnTo>
                    <a:pt x="1560" y="339"/>
                  </a:lnTo>
                  <a:lnTo>
                    <a:pt x="1563" y="341"/>
                  </a:lnTo>
                  <a:lnTo>
                    <a:pt x="1566" y="344"/>
                  </a:lnTo>
                  <a:lnTo>
                    <a:pt x="1570" y="346"/>
                  </a:lnTo>
                  <a:lnTo>
                    <a:pt x="1573" y="349"/>
                  </a:lnTo>
                  <a:lnTo>
                    <a:pt x="1577" y="351"/>
                  </a:lnTo>
                  <a:lnTo>
                    <a:pt x="1581" y="353"/>
                  </a:lnTo>
                  <a:lnTo>
                    <a:pt x="1584" y="355"/>
                  </a:lnTo>
                  <a:lnTo>
                    <a:pt x="1587" y="358"/>
                  </a:lnTo>
                  <a:lnTo>
                    <a:pt x="1591" y="360"/>
                  </a:lnTo>
                  <a:lnTo>
                    <a:pt x="1594" y="362"/>
                  </a:lnTo>
                  <a:lnTo>
                    <a:pt x="1597" y="365"/>
                  </a:lnTo>
                  <a:lnTo>
                    <a:pt x="1602" y="367"/>
                  </a:lnTo>
                  <a:lnTo>
                    <a:pt x="1605" y="369"/>
                  </a:lnTo>
                  <a:lnTo>
                    <a:pt x="1608" y="371"/>
                  </a:lnTo>
                  <a:lnTo>
                    <a:pt x="1612" y="373"/>
                  </a:lnTo>
                  <a:lnTo>
                    <a:pt x="1615" y="375"/>
                  </a:lnTo>
                  <a:lnTo>
                    <a:pt x="1618" y="377"/>
                  </a:lnTo>
                  <a:lnTo>
                    <a:pt x="1622" y="379"/>
                  </a:lnTo>
                  <a:lnTo>
                    <a:pt x="1625" y="381"/>
                  </a:lnTo>
                  <a:lnTo>
                    <a:pt x="1629" y="383"/>
                  </a:lnTo>
                  <a:lnTo>
                    <a:pt x="1633" y="385"/>
                  </a:lnTo>
                  <a:lnTo>
                    <a:pt x="1636" y="387"/>
                  </a:lnTo>
                  <a:lnTo>
                    <a:pt x="1639" y="389"/>
                  </a:lnTo>
                  <a:lnTo>
                    <a:pt x="1643" y="391"/>
                  </a:lnTo>
                  <a:lnTo>
                    <a:pt x="1646" y="393"/>
                  </a:lnTo>
                  <a:lnTo>
                    <a:pt x="1649" y="395"/>
                  </a:lnTo>
                  <a:lnTo>
                    <a:pt x="1654" y="396"/>
                  </a:lnTo>
                  <a:lnTo>
                    <a:pt x="1657" y="398"/>
                  </a:lnTo>
                  <a:lnTo>
                    <a:pt x="1660" y="400"/>
                  </a:lnTo>
                  <a:lnTo>
                    <a:pt x="1663" y="402"/>
                  </a:lnTo>
                  <a:lnTo>
                    <a:pt x="1667" y="403"/>
                  </a:lnTo>
                  <a:lnTo>
                    <a:pt x="1670" y="405"/>
                  </a:lnTo>
                  <a:lnTo>
                    <a:pt x="1673" y="407"/>
                  </a:lnTo>
                  <a:lnTo>
                    <a:pt x="1677" y="409"/>
                  </a:lnTo>
                  <a:lnTo>
                    <a:pt x="1681" y="410"/>
                  </a:lnTo>
                  <a:lnTo>
                    <a:pt x="1684" y="412"/>
                  </a:lnTo>
                  <a:lnTo>
                    <a:pt x="1688" y="413"/>
                  </a:lnTo>
                  <a:lnTo>
                    <a:pt x="1691" y="415"/>
                  </a:lnTo>
                  <a:lnTo>
                    <a:pt x="1694" y="416"/>
                  </a:lnTo>
                  <a:lnTo>
                    <a:pt x="1698" y="418"/>
                  </a:lnTo>
                  <a:lnTo>
                    <a:pt x="1701" y="419"/>
                  </a:lnTo>
                  <a:lnTo>
                    <a:pt x="1705" y="421"/>
                  </a:lnTo>
                  <a:lnTo>
                    <a:pt x="1709" y="423"/>
                  </a:lnTo>
                  <a:lnTo>
                    <a:pt x="1712" y="424"/>
                  </a:lnTo>
                  <a:lnTo>
                    <a:pt x="1715" y="426"/>
                  </a:lnTo>
                  <a:lnTo>
                    <a:pt x="1719" y="427"/>
                  </a:lnTo>
                  <a:lnTo>
                    <a:pt x="1722" y="428"/>
                  </a:lnTo>
                  <a:lnTo>
                    <a:pt x="1725" y="430"/>
                  </a:lnTo>
                  <a:lnTo>
                    <a:pt x="1730" y="431"/>
                  </a:lnTo>
                  <a:lnTo>
                    <a:pt x="1733" y="432"/>
                  </a:lnTo>
                  <a:lnTo>
                    <a:pt x="1736" y="434"/>
                  </a:lnTo>
                  <a:lnTo>
                    <a:pt x="1740" y="435"/>
                  </a:lnTo>
                  <a:lnTo>
                    <a:pt x="1743" y="436"/>
                  </a:lnTo>
                  <a:lnTo>
                    <a:pt x="1746" y="438"/>
                  </a:lnTo>
                  <a:lnTo>
                    <a:pt x="1750" y="439"/>
                  </a:lnTo>
                  <a:lnTo>
                    <a:pt x="1753" y="440"/>
                  </a:lnTo>
                  <a:lnTo>
                    <a:pt x="1757" y="441"/>
                  </a:lnTo>
                  <a:lnTo>
                    <a:pt x="1761" y="442"/>
                  </a:lnTo>
                  <a:lnTo>
                    <a:pt x="1764" y="444"/>
                  </a:lnTo>
                  <a:lnTo>
                    <a:pt x="1767" y="445"/>
                  </a:lnTo>
                  <a:lnTo>
                    <a:pt x="1771" y="446"/>
                  </a:lnTo>
                  <a:lnTo>
                    <a:pt x="1774" y="447"/>
                  </a:lnTo>
                  <a:lnTo>
                    <a:pt x="1777" y="448"/>
                  </a:lnTo>
                  <a:lnTo>
                    <a:pt x="1782" y="450"/>
                  </a:lnTo>
                  <a:lnTo>
                    <a:pt x="1785" y="451"/>
                  </a:lnTo>
                  <a:lnTo>
                    <a:pt x="1788" y="451"/>
                  </a:lnTo>
                  <a:lnTo>
                    <a:pt x="1792" y="452"/>
                  </a:lnTo>
                  <a:lnTo>
                    <a:pt x="1795" y="453"/>
                  </a:lnTo>
                  <a:lnTo>
                    <a:pt x="1798" y="454"/>
                  </a:lnTo>
                  <a:lnTo>
                    <a:pt x="1801" y="455"/>
                  </a:lnTo>
                  <a:lnTo>
                    <a:pt x="1805" y="456"/>
                  </a:lnTo>
                  <a:lnTo>
                    <a:pt x="1809" y="457"/>
                  </a:lnTo>
                  <a:lnTo>
                    <a:pt x="1812" y="458"/>
                  </a:lnTo>
                  <a:lnTo>
                    <a:pt x="1816" y="459"/>
                  </a:lnTo>
                  <a:lnTo>
                    <a:pt x="1819" y="460"/>
                  </a:lnTo>
                  <a:lnTo>
                    <a:pt x="1822" y="460"/>
                  </a:lnTo>
                  <a:lnTo>
                    <a:pt x="1826" y="461"/>
                  </a:lnTo>
                  <a:lnTo>
                    <a:pt x="1829" y="462"/>
                  </a:lnTo>
                  <a:lnTo>
                    <a:pt x="1833" y="463"/>
                  </a:lnTo>
                  <a:lnTo>
                    <a:pt x="1837" y="464"/>
                  </a:lnTo>
                  <a:lnTo>
                    <a:pt x="1840" y="465"/>
                  </a:lnTo>
                  <a:lnTo>
                    <a:pt x="1843" y="466"/>
                  </a:lnTo>
                  <a:lnTo>
                    <a:pt x="1847" y="467"/>
                  </a:lnTo>
                  <a:lnTo>
                    <a:pt x="1850" y="467"/>
                  </a:lnTo>
                  <a:lnTo>
                    <a:pt x="1853" y="468"/>
                  </a:lnTo>
                  <a:lnTo>
                    <a:pt x="1858" y="469"/>
                  </a:lnTo>
                  <a:lnTo>
                    <a:pt x="1861" y="469"/>
                  </a:lnTo>
                  <a:lnTo>
                    <a:pt x="1864" y="470"/>
                  </a:lnTo>
                  <a:lnTo>
                    <a:pt x="1868" y="471"/>
                  </a:lnTo>
                  <a:lnTo>
                    <a:pt x="1871" y="471"/>
                  </a:lnTo>
                  <a:lnTo>
                    <a:pt x="1874" y="472"/>
                  </a:lnTo>
                  <a:lnTo>
                    <a:pt x="1878" y="472"/>
                  </a:lnTo>
                  <a:lnTo>
                    <a:pt x="1881" y="473"/>
                  </a:lnTo>
                  <a:lnTo>
                    <a:pt x="1885" y="474"/>
                  </a:lnTo>
                  <a:lnTo>
                    <a:pt x="1888" y="474"/>
                  </a:lnTo>
                  <a:lnTo>
                    <a:pt x="1892" y="475"/>
                  </a:lnTo>
                  <a:lnTo>
                    <a:pt x="1895" y="475"/>
                  </a:lnTo>
                  <a:lnTo>
                    <a:pt x="1898" y="476"/>
                  </a:lnTo>
                  <a:lnTo>
                    <a:pt x="1902" y="476"/>
                  </a:lnTo>
                  <a:lnTo>
                    <a:pt x="1905" y="477"/>
                  </a:lnTo>
                  <a:lnTo>
                    <a:pt x="1909" y="477"/>
                  </a:lnTo>
                  <a:lnTo>
                    <a:pt x="1913" y="479"/>
                  </a:lnTo>
                  <a:lnTo>
                    <a:pt x="1916" y="479"/>
                  </a:lnTo>
                  <a:lnTo>
                    <a:pt x="1919" y="480"/>
                  </a:lnTo>
                  <a:lnTo>
                    <a:pt x="1923" y="480"/>
                  </a:lnTo>
                  <a:lnTo>
                    <a:pt x="1926" y="480"/>
                  </a:lnTo>
                  <a:lnTo>
                    <a:pt x="1929" y="481"/>
                  </a:lnTo>
                  <a:lnTo>
                    <a:pt x="1933" y="481"/>
                  </a:lnTo>
                  <a:lnTo>
                    <a:pt x="1937" y="482"/>
                  </a:lnTo>
                  <a:lnTo>
                    <a:pt x="1940" y="482"/>
                  </a:lnTo>
                  <a:lnTo>
                    <a:pt x="1944" y="483"/>
                  </a:lnTo>
                  <a:lnTo>
                    <a:pt x="1947" y="483"/>
                  </a:lnTo>
                  <a:lnTo>
                    <a:pt x="1950" y="483"/>
                  </a:lnTo>
                  <a:lnTo>
                    <a:pt x="1954" y="484"/>
                  </a:lnTo>
                  <a:lnTo>
                    <a:pt x="1957" y="484"/>
                  </a:lnTo>
                  <a:lnTo>
                    <a:pt x="1961" y="485"/>
                  </a:lnTo>
                  <a:lnTo>
                    <a:pt x="1965" y="485"/>
                  </a:lnTo>
                  <a:lnTo>
                    <a:pt x="1968" y="485"/>
                  </a:lnTo>
                  <a:lnTo>
                    <a:pt x="1971" y="486"/>
                  </a:lnTo>
                  <a:lnTo>
                    <a:pt x="1974" y="486"/>
                  </a:lnTo>
                  <a:lnTo>
                    <a:pt x="1978" y="486"/>
                  </a:lnTo>
                  <a:lnTo>
                    <a:pt x="1981" y="487"/>
                  </a:lnTo>
                  <a:lnTo>
                    <a:pt x="1984" y="487"/>
                  </a:lnTo>
                  <a:lnTo>
                    <a:pt x="1989" y="487"/>
                  </a:lnTo>
                  <a:lnTo>
                    <a:pt x="1992" y="488"/>
                  </a:lnTo>
                  <a:lnTo>
                    <a:pt x="1995" y="488"/>
                  </a:lnTo>
                  <a:lnTo>
                    <a:pt x="1999" y="488"/>
                  </a:lnTo>
                  <a:lnTo>
                    <a:pt x="2002" y="488"/>
                  </a:lnTo>
                  <a:lnTo>
                    <a:pt x="2005" y="489"/>
                  </a:lnTo>
                  <a:lnTo>
                    <a:pt x="2009" y="489"/>
                  </a:lnTo>
                  <a:lnTo>
                    <a:pt x="2013" y="489"/>
                  </a:lnTo>
                  <a:lnTo>
                    <a:pt x="2016" y="489"/>
                  </a:lnTo>
                  <a:lnTo>
                    <a:pt x="2020" y="490"/>
                  </a:lnTo>
                  <a:lnTo>
                    <a:pt x="2023" y="490"/>
                  </a:lnTo>
                  <a:lnTo>
                    <a:pt x="2026" y="490"/>
                  </a:lnTo>
                  <a:lnTo>
                    <a:pt x="2030" y="490"/>
                  </a:lnTo>
                  <a:lnTo>
                    <a:pt x="2033" y="490"/>
                  </a:lnTo>
                  <a:lnTo>
                    <a:pt x="2036" y="491"/>
                  </a:lnTo>
                  <a:lnTo>
                    <a:pt x="2041" y="491"/>
                  </a:lnTo>
                  <a:lnTo>
                    <a:pt x="2044" y="491"/>
                  </a:lnTo>
                  <a:lnTo>
                    <a:pt x="2047" y="491"/>
                  </a:lnTo>
                  <a:lnTo>
                    <a:pt x="2051" y="491"/>
                  </a:lnTo>
                  <a:lnTo>
                    <a:pt x="2054" y="492"/>
                  </a:lnTo>
                  <a:lnTo>
                    <a:pt x="2057" y="492"/>
                  </a:lnTo>
                  <a:lnTo>
                    <a:pt x="2061" y="492"/>
                  </a:lnTo>
                  <a:lnTo>
                    <a:pt x="2065" y="492"/>
                  </a:lnTo>
                  <a:lnTo>
                    <a:pt x="2068" y="492"/>
                  </a:lnTo>
                  <a:lnTo>
                    <a:pt x="2071" y="493"/>
                  </a:lnTo>
                  <a:lnTo>
                    <a:pt x="2075" y="493"/>
                  </a:lnTo>
                </a:path>
              </a:pathLst>
            </a:custGeom>
            <a:solidFill>
              <a:srgbClr val="FF9900"/>
            </a:solidFill>
            <a:ln w="25400" cap="rnd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7" y="2362"/>
              <a:ext cx="4754" cy="1646"/>
              <a:chOff x="357" y="2362"/>
              <a:chExt cx="4754" cy="1646"/>
            </a:xfrm>
          </p:grpSpPr>
          <p:sp>
            <p:nvSpPr>
              <p:cNvPr id="56327" name="Freeform 9"/>
              <p:cNvSpPr>
                <a:spLocks/>
              </p:cNvSpPr>
              <p:nvPr/>
            </p:nvSpPr>
            <p:spPr bwMode="auto">
              <a:xfrm>
                <a:off x="1418" y="3334"/>
                <a:ext cx="1478" cy="674"/>
              </a:xfrm>
              <a:custGeom>
                <a:avLst/>
                <a:gdLst>
                  <a:gd name="T0" fmla="*/ 7 w 1590"/>
                  <a:gd name="T1" fmla="*/ 671 h 674"/>
                  <a:gd name="T2" fmla="*/ 14 w 1590"/>
                  <a:gd name="T3" fmla="*/ 667 h 674"/>
                  <a:gd name="T4" fmla="*/ 20 w 1590"/>
                  <a:gd name="T5" fmla="*/ 663 h 674"/>
                  <a:gd name="T6" fmla="*/ 29 w 1590"/>
                  <a:gd name="T7" fmla="*/ 658 h 674"/>
                  <a:gd name="T8" fmla="*/ 35 w 1590"/>
                  <a:gd name="T9" fmla="*/ 652 h 674"/>
                  <a:gd name="T10" fmla="*/ 41 w 1590"/>
                  <a:gd name="T11" fmla="*/ 643 h 674"/>
                  <a:gd name="T12" fmla="*/ 48 w 1590"/>
                  <a:gd name="T13" fmla="*/ 633 h 674"/>
                  <a:gd name="T14" fmla="*/ 55 w 1590"/>
                  <a:gd name="T15" fmla="*/ 621 h 674"/>
                  <a:gd name="T16" fmla="*/ 64 w 1590"/>
                  <a:gd name="T17" fmla="*/ 607 h 674"/>
                  <a:gd name="T18" fmla="*/ 70 w 1590"/>
                  <a:gd name="T19" fmla="*/ 590 h 674"/>
                  <a:gd name="T20" fmla="*/ 78 w 1590"/>
                  <a:gd name="T21" fmla="*/ 570 h 674"/>
                  <a:gd name="T22" fmla="*/ 85 w 1590"/>
                  <a:gd name="T23" fmla="*/ 549 h 674"/>
                  <a:gd name="T24" fmla="*/ 92 w 1590"/>
                  <a:gd name="T25" fmla="*/ 523 h 674"/>
                  <a:gd name="T26" fmla="*/ 99 w 1590"/>
                  <a:gd name="T27" fmla="*/ 494 h 674"/>
                  <a:gd name="T28" fmla="*/ 106 w 1590"/>
                  <a:gd name="T29" fmla="*/ 463 h 674"/>
                  <a:gd name="T30" fmla="*/ 113 w 1590"/>
                  <a:gd name="T31" fmla="*/ 428 h 674"/>
                  <a:gd name="T32" fmla="*/ 121 w 1590"/>
                  <a:gd name="T33" fmla="*/ 392 h 674"/>
                  <a:gd name="T34" fmla="*/ 127 w 1590"/>
                  <a:gd name="T35" fmla="*/ 353 h 674"/>
                  <a:gd name="T36" fmla="*/ 133 w 1590"/>
                  <a:gd name="T37" fmla="*/ 313 h 674"/>
                  <a:gd name="T38" fmla="*/ 141 w 1590"/>
                  <a:gd name="T39" fmla="*/ 271 h 674"/>
                  <a:gd name="T40" fmla="*/ 150 w 1590"/>
                  <a:gd name="T41" fmla="*/ 230 h 674"/>
                  <a:gd name="T42" fmla="*/ 154 w 1590"/>
                  <a:gd name="T43" fmla="*/ 190 h 674"/>
                  <a:gd name="T44" fmla="*/ 164 w 1590"/>
                  <a:gd name="T45" fmla="*/ 151 h 674"/>
                  <a:gd name="T46" fmla="*/ 169 w 1590"/>
                  <a:gd name="T47" fmla="*/ 115 h 674"/>
                  <a:gd name="T48" fmla="*/ 178 w 1590"/>
                  <a:gd name="T49" fmla="*/ 83 h 674"/>
                  <a:gd name="T50" fmla="*/ 184 w 1590"/>
                  <a:gd name="T51" fmla="*/ 54 h 674"/>
                  <a:gd name="T52" fmla="*/ 191 w 1590"/>
                  <a:gd name="T53" fmla="*/ 32 h 674"/>
                  <a:gd name="T54" fmla="*/ 199 w 1590"/>
                  <a:gd name="T55" fmla="*/ 15 h 674"/>
                  <a:gd name="T56" fmla="*/ 206 w 1590"/>
                  <a:gd name="T57" fmla="*/ 4 h 674"/>
                  <a:gd name="T58" fmla="*/ 212 w 1590"/>
                  <a:gd name="T59" fmla="*/ 0 h 674"/>
                  <a:gd name="T60" fmla="*/ 218 w 1590"/>
                  <a:gd name="T61" fmla="*/ 3 h 674"/>
                  <a:gd name="T62" fmla="*/ 227 w 1590"/>
                  <a:gd name="T63" fmla="*/ 12 h 674"/>
                  <a:gd name="T64" fmla="*/ 234 w 1590"/>
                  <a:gd name="T65" fmla="*/ 28 h 674"/>
                  <a:gd name="T66" fmla="*/ 241 w 1590"/>
                  <a:gd name="T67" fmla="*/ 49 h 674"/>
                  <a:gd name="T68" fmla="*/ 249 w 1590"/>
                  <a:gd name="T69" fmla="*/ 77 h 674"/>
                  <a:gd name="T70" fmla="*/ 257 w 1590"/>
                  <a:gd name="T71" fmla="*/ 109 h 674"/>
                  <a:gd name="T72" fmla="*/ 263 w 1590"/>
                  <a:gd name="T73" fmla="*/ 144 h 674"/>
                  <a:gd name="T74" fmla="*/ 269 w 1590"/>
                  <a:gd name="T75" fmla="*/ 182 h 674"/>
                  <a:gd name="T76" fmla="*/ 277 w 1590"/>
                  <a:gd name="T77" fmla="*/ 223 h 674"/>
                  <a:gd name="T78" fmla="*/ 284 w 1590"/>
                  <a:gd name="T79" fmla="*/ 264 h 674"/>
                  <a:gd name="T80" fmla="*/ 291 w 1590"/>
                  <a:gd name="T81" fmla="*/ 305 h 674"/>
                  <a:gd name="T82" fmla="*/ 298 w 1590"/>
                  <a:gd name="T83" fmla="*/ 345 h 674"/>
                  <a:gd name="T84" fmla="*/ 304 w 1590"/>
                  <a:gd name="T85" fmla="*/ 385 h 674"/>
                  <a:gd name="T86" fmla="*/ 313 w 1590"/>
                  <a:gd name="T87" fmla="*/ 421 h 674"/>
                  <a:gd name="T88" fmla="*/ 320 w 1590"/>
                  <a:gd name="T89" fmla="*/ 456 h 674"/>
                  <a:gd name="T90" fmla="*/ 325 w 1590"/>
                  <a:gd name="T91" fmla="*/ 488 h 674"/>
                  <a:gd name="T92" fmla="*/ 335 w 1590"/>
                  <a:gd name="T93" fmla="*/ 517 h 674"/>
                  <a:gd name="T94" fmla="*/ 340 w 1590"/>
                  <a:gd name="T95" fmla="*/ 544 h 674"/>
                  <a:gd name="T96" fmla="*/ 348 w 1590"/>
                  <a:gd name="T97" fmla="*/ 566 h 674"/>
                  <a:gd name="T98" fmla="*/ 354 w 1590"/>
                  <a:gd name="T99" fmla="*/ 587 h 674"/>
                  <a:gd name="T100" fmla="*/ 362 w 1590"/>
                  <a:gd name="T101" fmla="*/ 604 h 674"/>
                  <a:gd name="T102" fmla="*/ 370 w 1590"/>
                  <a:gd name="T103" fmla="*/ 619 h 674"/>
                  <a:gd name="T104" fmla="*/ 376 w 1590"/>
                  <a:gd name="T105" fmla="*/ 631 h 674"/>
                  <a:gd name="T106" fmla="*/ 383 w 1590"/>
                  <a:gd name="T107" fmla="*/ 641 h 674"/>
                  <a:gd name="T108" fmla="*/ 391 w 1590"/>
                  <a:gd name="T109" fmla="*/ 650 h 674"/>
                  <a:gd name="T110" fmla="*/ 399 w 1590"/>
                  <a:gd name="T111" fmla="*/ 657 h 674"/>
                  <a:gd name="T112" fmla="*/ 404 w 1590"/>
                  <a:gd name="T113" fmla="*/ 662 h 674"/>
                  <a:gd name="T114" fmla="*/ 411 w 1590"/>
                  <a:gd name="T115" fmla="*/ 667 h 674"/>
                  <a:gd name="T116" fmla="*/ 418 w 1590"/>
                  <a:gd name="T117" fmla="*/ 670 h 674"/>
                  <a:gd name="T118" fmla="*/ 427 w 1590"/>
                  <a:gd name="T119" fmla="*/ 673 h 67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590"/>
                  <a:gd name="T181" fmla="*/ 0 h 674"/>
                  <a:gd name="T182" fmla="*/ 1590 w 1590"/>
                  <a:gd name="T183" fmla="*/ 674 h 67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590" h="674">
                    <a:moveTo>
                      <a:pt x="0" y="673"/>
                    </a:moveTo>
                    <a:lnTo>
                      <a:pt x="2" y="673"/>
                    </a:lnTo>
                    <a:lnTo>
                      <a:pt x="5" y="672"/>
                    </a:lnTo>
                    <a:lnTo>
                      <a:pt x="8" y="672"/>
                    </a:lnTo>
                    <a:lnTo>
                      <a:pt x="10" y="672"/>
                    </a:lnTo>
                    <a:lnTo>
                      <a:pt x="13" y="672"/>
                    </a:lnTo>
                    <a:lnTo>
                      <a:pt x="16" y="672"/>
                    </a:lnTo>
                    <a:lnTo>
                      <a:pt x="18" y="671"/>
                    </a:lnTo>
                    <a:lnTo>
                      <a:pt x="21" y="671"/>
                    </a:lnTo>
                    <a:lnTo>
                      <a:pt x="24" y="671"/>
                    </a:lnTo>
                    <a:lnTo>
                      <a:pt x="26" y="670"/>
                    </a:lnTo>
                    <a:lnTo>
                      <a:pt x="29" y="670"/>
                    </a:lnTo>
                    <a:lnTo>
                      <a:pt x="32" y="669"/>
                    </a:lnTo>
                    <a:lnTo>
                      <a:pt x="34" y="669"/>
                    </a:lnTo>
                    <a:lnTo>
                      <a:pt x="37" y="669"/>
                    </a:lnTo>
                    <a:lnTo>
                      <a:pt x="40" y="669"/>
                    </a:lnTo>
                    <a:lnTo>
                      <a:pt x="42" y="669"/>
                    </a:lnTo>
                    <a:lnTo>
                      <a:pt x="45" y="668"/>
                    </a:lnTo>
                    <a:lnTo>
                      <a:pt x="48" y="668"/>
                    </a:lnTo>
                    <a:lnTo>
                      <a:pt x="50" y="667"/>
                    </a:lnTo>
                    <a:lnTo>
                      <a:pt x="53" y="667"/>
                    </a:lnTo>
                    <a:lnTo>
                      <a:pt x="56" y="667"/>
                    </a:lnTo>
                    <a:lnTo>
                      <a:pt x="58" y="667"/>
                    </a:lnTo>
                    <a:lnTo>
                      <a:pt x="61" y="666"/>
                    </a:lnTo>
                    <a:lnTo>
                      <a:pt x="64" y="666"/>
                    </a:lnTo>
                    <a:lnTo>
                      <a:pt x="66" y="665"/>
                    </a:lnTo>
                    <a:lnTo>
                      <a:pt x="69" y="665"/>
                    </a:lnTo>
                    <a:lnTo>
                      <a:pt x="72" y="665"/>
                    </a:lnTo>
                    <a:lnTo>
                      <a:pt x="74" y="664"/>
                    </a:lnTo>
                    <a:lnTo>
                      <a:pt x="77" y="663"/>
                    </a:lnTo>
                    <a:lnTo>
                      <a:pt x="80" y="663"/>
                    </a:lnTo>
                    <a:lnTo>
                      <a:pt x="82" y="662"/>
                    </a:lnTo>
                    <a:lnTo>
                      <a:pt x="84" y="662"/>
                    </a:lnTo>
                    <a:lnTo>
                      <a:pt x="88" y="662"/>
                    </a:lnTo>
                    <a:lnTo>
                      <a:pt x="90" y="661"/>
                    </a:lnTo>
                    <a:lnTo>
                      <a:pt x="92" y="660"/>
                    </a:lnTo>
                    <a:lnTo>
                      <a:pt x="96" y="660"/>
                    </a:lnTo>
                    <a:lnTo>
                      <a:pt x="98" y="659"/>
                    </a:lnTo>
                    <a:lnTo>
                      <a:pt x="100" y="659"/>
                    </a:lnTo>
                    <a:lnTo>
                      <a:pt x="104" y="658"/>
                    </a:lnTo>
                    <a:lnTo>
                      <a:pt x="106" y="657"/>
                    </a:lnTo>
                    <a:lnTo>
                      <a:pt x="108" y="657"/>
                    </a:lnTo>
                    <a:lnTo>
                      <a:pt x="112" y="656"/>
                    </a:lnTo>
                    <a:lnTo>
                      <a:pt x="114" y="655"/>
                    </a:lnTo>
                    <a:lnTo>
                      <a:pt x="116" y="655"/>
                    </a:lnTo>
                    <a:lnTo>
                      <a:pt x="120" y="655"/>
                    </a:lnTo>
                    <a:lnTo>
                      <a:pt x="122" y="653"/>
                    </a:lnTo>
                    <a:lnTo>
                      <a:pt x="124" y="653"/>
                    </a:lnTo>
                    <a:lnTo>
                      <a:pt x="128" y="652"/>
                    </a:lnTo>
                    <a:lnTo>
                      <a:pt x="130" y="652"/>
                    </a:lnTo>
                    <a:lnTo>
                      <a:pt x="132" y="650"/>
                    </a:lnTo>
                    <a:lnTo>
                      <a:pt x="135" y="650"/>
                    </a:lnTo>
                    <a:lnTo>
                      <a:pt x="138" y="649"/>
                    </a:lnTo>
                    <a:lnTo>
                      <a:pt x="140" y="648"/>
                    </a:lnTo>
                    <a:lnTo>
                      <a:pt x="143" y="648"/>
                    </a:lnTo>
                    <a:lnTo>
                      <a:pt x="146" y="647"/>
                    </a:lnTo>
                    <a:lnTo>
                      <a:pt x="148" y="646"/>
                    </a:lnTo>
                    <a:lnTo>
                      <a:pt x="151" y="645"/>
                    </a:lnTo>
                    <a:lnTo>
                      <a:pt x="154" y="644"/>
                    </a:lnTo>
                    <a:lnTo>
                      <a:pt x="156" y="643"/>
                    </a:lnTo>
                    <a:lnTo>
                      <a:pt x="159" y="643"/>
                    </a:lnTo>
                    <a:lnTo>
                      <a:pt x="162" y="641"/>
                    </a:lnTo>
                    <a:lnTo>
                      <a:pt x="164" y="640"/>
                    </a:lnTo>
                    <a:lnTo>
                      <a:pt x="167" y="640"/>
                    </a:lnTo>
                    <a:lnTo>
                      <a:pt x="170" y="638"/>
                    </a:lnTo>
                    <a:lnTo>
                      <a:pt x="172" y="638"/>
                    </a:lnTo>
                    <a:lnTo>
                      <a:pt x="175" y="637"/>
                    </a:lnTo>
                    <a:lnTo>
                      <a:pt x="178" y="636"/>
                    </a:lnTo>
                    <a:lnTo>
                      <a:pt x="180" y="634"/>
                    </a:lnTo>
                    <a:lnTo>
                      <a:pt x="182" y="633"/>
                    </a:lnTo>
                    <a:lnTo>
                      <a:pt x="186" y="633"/>
                    </a:lnTo>
                    <a:lnTo>
                      <a:pt x="188" y="631"/>
                    </a:lnTo>
                    <a:lnTo>
                      <a:pt x="190" y="630"/>
                    </a:lnTo>
                    <a:lnTo>
                      <a:pt x="194" y="628"/>
                    </a:lnTo>
                    <a:lnTo>
                      <a:pt x="196" y="628"/>
                    </a:lnTo>
                    <a:lnTo>
                      <a:pt x="198" y="626"/>
                    </a:lnTo>
                    <a:lnTo>
                      <a:pt x="202" y="626"/>
                    </a:lnTo>
                    <a:lnTo>
                      <a:pt x="204" y="624"/>
                    </a:lnTo>
                    <a:lnTo>
                      <a:pt x="206" y="623"/>
                    </a:lnTo>
                    <a:lnTo>
                      <a:pt x="209" y="621"/>
                    </a:lnTo>
                    <a:lnTo>
                      <a:pt x="212" y="620"/>
                    </a:lnTo>
                    <a:lnTo>
                      <a:pt x="214" y="619"/>
                    </a:lnTo>
                    <a:lnTo>
                      <a:pt x="217" y="617"/>
                    </a:lnTo>
                    <a:lnTo>
                      <a:pt x="220" y="616"/>
                    </a:lnTo>
                    <a:lnTo>
                      <a:pt x="222" y="615"/>
                    </a:lnTo>
                    <a:lnTo>
                      <a:pt x="225" y="614"/>
                    </a:lnTo>
                    <a:lnTo>
                      <a:pt x="228" y="611"/>
                    </a:lnTo>
                    <a:lnTo>
                      <a:pt x="230" y="610"/>
                    </a:lnTo>
                    <a:lnTo>
                      <a:pt x="233" y="609"/>
                    </a:lnTo>
                    <a:lnTo>
                      <a:pt x="236" y="607"/>
                    </a:lnTo>
                    <a:lnTo>
                      <a:pt x="238" y="606"/>
                    </a:lnTo>
                    <a:lnTo>
                      <a:pt x="241" y="604"/>
                    </a:lnTo>
                    <a:lnTo>
                      <a:pt x="244" y="602"/>
                    </a:lnTo>
                    <a:lnTo>
                      <a:pt x="246" y="601"/>
                    </a:lnTo>
                    <a:lnTo>
                      <a:pt x="249" y="599"/>
                    </a:lnTo>
                    <a:lnTo>
                      <a:pt x="252" y="597"/>
                    </a:lnTo>
                    <a:lnTo>
                      <a:pt x="254" y="595"/>
                    </a:lnTo>
                    <a:lnTo>
                      <a:pt x="257" y="594"/>
                    </a:lnTo>
                    <a:lnTo>
                      <a:pt x="260" y="592"/>
                    </a:lnTo>
                    <a:lnTo>
                      <a:pt x="262" y="590"/>
                    </a:lnTo>
                    <a:lnTo>
                      <a:pt x="265" y="588"/>
                    </a:lnTo>
                    <a:lnTo>
                      <a:pt x="268" y="587"/>
                    </a:lnTo>
                    <a:lnTo>
                      <a:pt x="270" y="585"/>
                    </a:lnTo>
                    <a:lnTo>
                      <a:pt x="273" y="583"/>
                    </a:lnTo>
                    <a:lnTo>
                      <a:pt x="275" y="581"/>
                    </a:lnTo>
                    <a:lnTo>
                      <a:pt x="278" y="579"/>
                    </a:lnTo>
                    <a:lnTo>
                      <a:pt x="281" y="577"/>
                    </a:lnTo>
                    <a:lnTo>
                      <a:pt x="283" y="575"/>
                    </a:lnTo>
                    <a:lnTo>
                      <a:pt x="286" y="573"/>
                    </a:lnTo>
                    <a:lnTo>
                      <a:pt x="288" y="570"/>
                    </a:lnTo>
                    <a:lnTo>
                      <a:pt x="291" y="568"/>
                    </a:lnTo>
                    <a:lnTo>
                      <a:pt x="294" y="566"/>
                    </a:lnTo>
                    <a:lnTo>
                      <a:pt x="296" y="564"/>
                    </a:lnTo>
                    <a:lnTo>
                      <a:pt x="299" y="562"/>
                    </a:lnTo>
                    <a:lnTo>
                      <a:pt x="302" y="560"/>
                    </a:lnTo>
                    <a:lnTo>
                      <a:pt x="304" y="558"/>
                    </a:lnTo>
                    <a:lnTo>
                      <a:pt x="307" y="556"/>
                    </a:lnTo>
                    <a:lnTo>
                      <a:pt x="310" y="553"/>
                    </a:lnTo>
                    <a:lnTo>
                      <a:pt x="312" y="551"/>
                    </a:lnTo>
                    <a:lnTo>
                      <a:pt x="315" y="549"/>
                    </a:lnTo>
                    <a:lnTo>
                      <a:pt x="318" y="546"/>
                    </a:lnTo>
                    <a:lnTo>
                      <a:pt x="320" y="544"/>
                    </a:lnTo>
                    <a:lnTo>
                      <a:pt x="323" y="541"/>
                    </a:lnTo>
                    <a:lnTo>
                      <a:pt x="326" y="539"/>
                    </a:lnTo>
                    <a:lnTo>
                      <a:pt x="328" y="536"/>
                    </a:lnTo>
                    <a:lnTo>
                      <a:pt x="331" y="534"/>
                    </a:lnTo>
                    <a:lnTo>
                      <a:pt x="334" y="531"/>
                    </a:lnTo>
                    <a:lnTo>
                      <a:pt x="336" y="528"/>
                    </a:lnTo>
                    <a:lnTo>
                      <a:pt x="339" y="525"/>
                    </a:lnTo>
                    <a:lnTo>
                      <a:pt x="341" y="523"/>
                    </a:lnTo>
                    <a:lnTo>
                      <a:pt x="344" y="520"/>
                    </a:lnTo>
                    <a:lnTo>
                      <a:pt x="347" y="517"/>
                    </a:lnTo>
                    <a:lnTo>
                      <a:pt x="349" y="515"/>
                    </a:lnTo>
                    <a:lnTo>
                      <a:pt x="352" y="512"/>
                    </a:lnTo>
                    <a:lnTo>
                      <a:pt x="355" y="509"/>
                    </a:lnTo>
                    <a:lnTo>
                      <a:pt x="357" y="506"/>
                    </a:lnTo>
                    <a:lnTo>
                      <a:pt x="360" y="503"/>
                    </a:lnTo>
                    <a:lnTo>
                      <a:pt x="363" y="501"/>
                    </a:lnTo>
                    <a:lnTo>
                      <a:pt x="365" y="498"/>
                    </a:lnTo>
                    <a:lnTo>
                      <a:pt x="368" y="494"/>
                    </a:lnTo>
                    <a:lnTo>
                      <a:pt x="371" y="491"/>
                    </a:lnTo>
                    <a:lnTo>
                      <a:pt x="373" y="488"/>
                    </a:lnTo>
                    <a:lnTo>
                      <a:pt x="376" y="485"/>
                    </a:lnTo>
                    <a:lnTo>
                      <a:pt x="379" y="482"/>
                    </a:lnTo>
                    <a:lnTo>
                      <a:pt x="381" y="479"/>
                    </a:lnTo>
                    <a:lnTo>
                      <a:pt x="384" y="476"/>
                    </a:lnTo>
                    <a:lnTo>
                      <a:pt x="386" y="473"/>
                    </a:lnTo>
                    <a:lnTo>
                      <a:pt x="389" y="469"/>
                    </a:lnTo>
                    <a:lnTo>
                      <a:pt x="392" y="466"/>
                    </a:lnTo>
                    <a:lnTo>
                      <a:pt x="394" y="463"/>
                    </a:lnTo>
                    <a:lnTo>
                      <a:pt x="397" y="460"/>
                    </a:lnTo>
                    <a:lnTo>
                      <a:pt x="400" y="456"/>
                    </a:lnTo>
                    <a:lnTo>
                      <a:pt x="402" y="453"/>
                    </a:lnTo>
                    <a:lnTo>
                      <a:pt x="405" y="450"/>
                    </a:lnTo>
                    <a:lnTo>
                      <a:pt x="408" y="446"/>
                    </a:lnTo>
                    <a:lnTo>
                      <a:pt x="410" y="443"/>
                    </a:lnTo>
                    <a:lnTo>
                      <a:pt x="413" y="439"/>
                    </a:lnTo>
                    <a:lnTo>
                      <a:pt x="415" y="435"/>
                    </a:lnTo>
                    <a:lnTo>
                      <a:pt x="418" y="432"/>
                    </a:lnTo>
                    <a:lnTo>
                      <a:pt x="421" y="428"/>
                    </a:lnTo>
                    <a:lnTo>
                      <a:pt x="423" y="425"/>
                    </a:lnTo>
                    <a:lnTo>
                      <a:pt x="426" y="421"/>
                    </a:lnTo>
                    <a:lnTo>
                      <a:pt x="429" y="418"/>
                    </a:lnTo>
                    <a:lnTo>
                      <a:pt x="431" y="414"/>
                    </a:lnTo>
                    <a:lnTo>
                      <a:pt x="434" y="411"/>
                    </a:lnTo>
                    <a:lnTo>
                      <a:pt x="437" y="407"/>
                    </a:lnTo>
                    <a:lnTo>
                      <a:pt x="439" y="403"/>
                    </a:lnTo>
                    <a:lnTo>
                      <a:pt x="442" y="399"/>
                    </a:lnTo>
                    <a:lnTo>
                      <a:pt x="445" y="396"/>
                    </a:lnTo>
                    <a:lnTo>
                      <a:pt x="447" y="392"/>
                    </a:lnTo>
                    <a:lnTo>
                      <a:pt x="450" y="388"/>
                    </a:lnTo>
                    <a:lnTo>
                      <a:pt x="453" y="385"/>
                    </a:lnTo>
                    <a:lnTo>
                      <a:pt x="455" y="380"/>
                    </a:lnTo>
                    <a:lnTo>
                      <a:pt x="458" y="377"/>
                    </a:lnTo>
                    <a:lnTo>
                      <a:pt x="461" y="373"/>
                    </a:lnTo>
                    <a:lnTo>
                      <a:pt x="463" y="369"/>
                    </a:lnTo>
                    <a:lnTo>
                      <a:pt x="466" y="365"/>
                    </a:lnTo>
                    <a:lnTo>
                      <a:pt x="469" y="361"/>
                    </a:lnTo>
                    <a:lnTo>
                      <a:pt x="471" y="357"/>
                    </a:lnTo>
                    <a:lnTo>
                      <a:pt x="474" y="353"/>
                    </a:lnTo>
                    <a:lnTo>
                      <a:pt x="477" y="349"/>
                    </a:lnTo>
                    <a:lnTo>
                      <a:pt x="479" y="345"/>
                    </a:lnTo>
                    <a:lnTo>
                      <a:pt x="481" y="341"/>
                    </a:lnTo>
                    <a:lnTo>
                      <a:pt x="485" y="337"/>
                    </a:lnTo>
                    <a:lnTo>
                      <a:pt x="487" y="334"/>
                    </a:lnTo>
                    <a:lnTo>
                      <a:pt x="489" y="329"/>
                    </a:lnTo>
                    <a:lnTo>
                      <a:pt x="492" y="325"/>
                    </a:lnTo>
                    <a:lnTo>
                      <a:pt x="495" y="321"/>
                    </a:lnTo>
                    <a:lnTo>
                      <a:pt x="497" y="317"/>
                    </a:lnTo>
                    <a:lnTo>
                      <a:pt x="500" y="313"/>
                    </a:lnTo>
                    <a:lnTo>
                      <a:pt x="503" y="309"/>
                    </a:lnTo>
                    <a:lnTo>
                      <a:pt x="505" y="305"/>
                    </a:lnTo>
                    <a:lnTo>
                      <a:pt x="508" y="300"/>
                    </a:lnTo>
                    <a:lnTo>
                      <a:pt x="511" y="296"/>
                    </a:lnTo>
                    <a:lnTo>
                      <a:pt x="513" y="293"/>
                    </a:lnTo>
                    <a:lnTo>
                      <a:pt x="516" y="288"/>
                    </a:lnTo>
                    <a:lnTo>
                      <a:pt x="519" y="284"/>
                    </a:lnTo>
                    <a:lnTo>
                      <a:pt x="521" y="280"/>
                    </a:lnTo>
                    <a:lnTo>
                      <a:pt x="524" y="276"/>
                    </a:lnTo>
                    <a:lnTo>
                      <a:pt x="527" y="271"/>
                    </a:lnTo>
                    <a:lnTo>
                      <a:pt x="529" y="268"/>
                    </a:lnTo>
                    <a:lnTo>
                      <a:pt x="532" y="264"/>
                    </a:lnTo>
                    <a:lnTo>
                      <a:pt x="535" y="259"/>
                    </a:lnTo>
                    <a:lnTo>
                      <a:pt x="537" y="255"/>
                    </a:lnTo>
                    <a:lnTo>
                      <a:pt x="540" y="251"/>
                    </a:lnTo>
                    <a:lnTo>
                      <a:pt x="543" y="247"/>
                    </a:lnTo>
                    <a:lnTo>
                      <a:pt x="545" y="243"/>
                    </a:lnTo>
                    <a:lnTo>
                      <a:pt x="548" y="239"/>
                    </a:lnTo>
                    <a:lnTo>
                      <a:pt x="551" y="235"/>
                    </a:lnTo>
                    <a:lnTo>
                      <a:pt x="553" y="230"/>
                    </a:lnTo>
                    <a:lnTo>
                      <a:pt x="556" y="226"/>
                    </a:lnTo>
                    <a:lnTo>
                      <a:pt x="559" y="223"/>
                    </a:lnTo>
                    <a:lnTo>
                      <a:pt x="561" y="218"/>
                    </a:lnTo>
                    <a:lnTo>
                      <a:pt x="564" y="214"/>
                    </a:lnTo>
                    <a:lnTo>
                      <a:pt x="567" y="210"/>
                    </a:lnTo>
                    <a:lnTo>
                      <a:pt x="569" y="206"/>
                    </a:lnTo>
                    <a:lnTo>
                      <a:pt x="572" y="202"/>
                    </a:lnTo>
                    <a:lnTo>
                      <a:pt x="575" y="198"/>
                    </a:lnTo>
                    <a:lnTo>
                      <a:pt x="577" y="194"/>
                    </a:lnTo>
                    <a:lnTo>
                      <a:pt x="580" y="190"/>
                    </a:lnTo>
                    <a:lnTo>
                      <a:pt x="583" y="187"/>
                    </a:lnTo>
                    <a:lnTo>
                      <a:pt x="585" y="182"/>
                    </a:lnTo>
                    <a:lnTo>
                      <a:pt x="588" y="178"/>
                    </a:lnTo>
                    <a:lnTo>
                      <a:pt x="590" y="175"/>
                    </a:lnTo>
                    <a:lnTo>
                      <a:pt x="593" y="170"/>
                    </a:lnTo>
                    <a:lnTo>
                      <a:pt x="596" y="167"/>
                    </a:lnTo>
                    <a:lnTo>
                      <a:pt x="598" y="163"/>
                    </a:lnTo>
                    <a:lnTo>
                      <a:pt x="601" y="159"/>
                    </a:lnTo>
                    <a:lnTo>
                      <a:pt x="604" y="156"/>
                    </a:lnTo>
                    <a:lnTo>
                      <a:pt x="606" y="151"/>
                    </a:lnTo>
                    <a:lnTo>
                      <a:pt x="609" y="148"/>
                    </a:lnTo>
                    <a:lnTo>
                      <a:pt x="612" y="144"/>
                    </a:lnTo>
                    <a:lnTo>
                      <a:pt x="614" y="141"/>
                    </a:lnTo>
                    <a:lnTo>
                      <a:pt x="617" y="136"/>
                    </a:lnTo>
                    <a:lnTo>
                      <a:pt x="620" y="133"/>
                    </a:lnTo>
                    <a:lnTo>
                      <a:pt x="622" y="129"/>
                    </a:lnTo>
                    <a:lnTo>
                      <a:pt x="625" y="126"/>
                    </a:lnTo>
                    <a:lnTo>
                      <a:pt x="628" y="122"/>
                    </a:lnTo>
                    <a:lnTo>
                      <a:pt x="630" y="119"/>
                    </a:lnTo>
                    <a:lnTo>
                      <a:pt x="633" y="115"/>
                    </a:lnTo>
                    <a:lnTo>
                      <a:pt x="635" y="112"/>
                    </a:lnTo>
                    <a:lnTo>
                      <a:pt x="638" y="109"/>
                    </a:lnTo>
                    <a:lnTo>
                      <a:pt x="641" y="105"/>
                    </a:lnTo>
                    <a:lnTo>
                      <a:pt x="643" y="102"/>
                    </a:lnTo>
                    <a:lnTo>
                      <a:pt x="646" y="98"/>
                    </a:lnTo>
                    <a:lnTo>
                      <a:pt x="649" y="95"/>
                    </a:lnTo>
                    <a:lnTo>
                      <a:pt x="651" y="93"/>
                    </a:lnTo>
                    <a:lnTo>
                      <a:pt x="654" y="89"/>
                    </a:lnTo>
                    <a:lnTo>
                      <a:pt x="657" y="86"/>
                    </a:lnTo>
                    <a:lnTo>
                      <a:pt x="659" y="83"/>
                    </a:lnTo>
                    <a:lnTo>
                      <a:pt x="662" y="80"/>
                    </a:lnTo>
                    <a:lnTo>
                      <a:pt x="665" y="77"/>
                    </a:lnTo>
                    <a:lnTo>
                      <a:pt x="667" y="74"/>
                    </a:lnTo>
                    <a:lnTo>
                      <a:pt x="670" y="71"/>
                    </a:lnTo>
                    <a:lnTo>
                      <a:pt x="673" y="68"/>
                    </a:lnTo>
                    <a:lnTo>
                      <a:pt x="675" y="65"/>
                    </a:lnTo>
                    <a:lnTo>
                      <a:pt x="678" y="63"/>
                    </a:lnTo>
                    <a:lnTo>
                      <a:pt x="681" y="60"/>
                    </a:lnTo>
                    <a:lnTo>
                      <a:pt x="683" y="57"/>
                    </a:lnTo>
                    <a:lnTo>
                      <a:pt x="686" y="54"/>
                    </a:lnTo>
                    <a:lnTo>
                      <a:pt x="689" y="52"/>
                    </a:lnTo>
                    <a:lnTo>
                      <a:pt x="691" y="49"/>
                    </a:lnTo>
                    <a:lnTo>
                      <a:pt x="694" y="47"/>
                    </a:lnTo>
                    <a:lnTo>
                      <a:pt x="696" y="45"/>
                    </a:lnTo>
                    <a:lnTo>
                      <a:pt x="699" y="42"/>
                    </a:lnTo>
                    <a:lnTo>
                      <a:pt x="702" y="40"/>
                    </a:lnTo>
                    <a:lnTo>
                      <a:pt x="704" y="38"/>
                    </a:lnTo>
                    <a:lnTo>
                      <a:pt x="707" y="36"/>
                    </a:lnTo>
                    <a:lnTo>
                      <a:pt x="710" y="34"/>
                    </a:lnTo>
                    <a:lnTo>
                      <a:pt x="712" y="32"/>
                    </a:lnTo>
                    <a:lnTo>
                      <a:pt x="715" y="30"/>
                    </a:lnTo>
                    <a:lnTo>
                      <a:pt x="718" y="28"/>
                    </a:lnTo>
                    <a:lnTo>
                      <a:pt x="720" y="26"/>
                    </a:lnTo>
                    <a:lnTo>
                      <a:pt x="723" y="24"/>
                    </a:lnTo>
                    <a:lnTo>
                      <a:pt x="726" y="23"/>
                    </a:lnTo>
                    <a:lnTo>
                      <a:pt x="728" y="21"/>
                    </a:lnTo>
                    <a:lnTo>
                      <a:pt x="731" y="19"/>
                    </a:lnTo>
                    <a:lnTo>
                      <a:pt x="734" y="18"/>
                    </a:lnTo>
                    <a:lnTo>
                      <a:pt x="736" y="16"/>
                    </a:lnTo>
                    <a:lnTo>
                      <a:pt x="739" y="15"/>
                    </a:lnTo>
                    <a:lnTo>
                      <a:pt x="742" y="13"/>
                    </a:lnTo>
                    <a:lnTo>
                      <a:pt x="744" y="12"/>
                    </a:lnTo>
                    <a:lnTo>
                      <a:pt x="747" y="11"/>
                    </a:lnTo>
                    <a:lnTo>
                      <a:pt x="750" y="10"/>
                    </a:lnTo>
                    <a:lnTo>
                      <a:pt x="752" y="8"/>
                    </a:lnTo>
                    <a:lnTo>
                      <a:pt x="755" y="7"/>
                    </a:lnTo>
                    <a:lnTo>
                      <a:pt x="757" y="6"/>
                    </a:lnTo>
                    <a:lnTo>
                      <a:pt x="760" y="6"/>
                    </a:lnTo>
                    <a:lnTo>
                      <a:pt x="763" y="5"/>
                    </a:lnTo>
                    <a:lnTo>
                      <a:pt x="765" y="4"/>
                    </a:lnTo>
                    <a:lnTo>
                      <a:pt x="768" y="3"/>
                    </a:lnTo>
                    <a:lnTo>
                      <a:pt x="771" y="3"/>
                    </a:lnTo>
                    <a:lnTo>
                      <a:pt x="773" y="2"/>
                    </a:lnTo>
                    <a:lnTo>
                      <a:pt x="776" y="1"/>
                    </a:lnTo>
                    <a:lnTo>
                      <a:pt x="779" y="1"/>
                    </a:lnTo>
                    <a:lnTo>
                      <a:pt x="781" y="1"/>
                    </a:lnTo>
                    <a:lnTo>
                      <a:pt x="784" y="1"/>
                    </a:lnTo>
                    <a:lnTo>
                      <a:pt x="787" y="0"/>
                    </a:lnTo>
                    <a:lnTo>
                      <a:pt x="789" y="0"/>
                    </a:lnTo>
                    <a:lnTo>
                      <a:pt x="792" y="0"/>
                    </a:lnTo>
                    <a:lnTo>
                      <a:pt x="795" y="0"/>
                    </a:lnTo>
                    <a:lnTo>
                      <a:pt x="797" y="0"/>
                    </a:lnTo>
                    <a:lnTo>
                      <a:pt x="800" y="0"/>
                    </a:lnTo>
                    <a:lnTo>
                      <a:pt x="802" y="0"/>
                    </a:lnTo>
                    <a:lnTo>
                      <a:pt x="805" y="1"/>
                    </a:lnTo>
                    <a:lnTo>
                      <a:pt x="808" y="1"/>
                    </a:lnTo>
                    <a:lnTo>
                      <a:pt x="810" y="1"/>
                    </a:lnTo>
                    <a:lnTo>
                      <a:pt x="813" y="1"/>
                    </a:lnTo>
                    <a:lnTo>
                      <a:pt x="816" y="2"/>
                    </a:lnTo>
                    <a:lnTo>
                      <a:pt x="818" y="3"/>
                    </a:lnTo>
                    <a:lnTo>
                      <a:pt x="821" y="3"/>
                    </a:lnTo>
                    <a:lnTo>
                      <a:pt x="823" y="4"/>
                    </a:lnTo>
                    <a:lnTo>
                      <a:pt x="826" y="5"/>
                    </a:lnTo>
                    <a:lnTo>
                      <a:pt x="829" y="6"/>
                    </a:lnTo>
                    <a:lnTo>
                      <a:pt x="831" y="6"/>
                    </a:lnTo>
                    <a:lnTo>
                      <a:pt x="834" y="7"/>
                    </a:lnTo>
                    <a:lnTo>
                      <a:pt x="837" y="8"/>
                    </a:lnTo>
                    <a:lnTo>
                      <a:pt x="839" y="10"/>
                    </a:lnTo>
                    <a:lnTo>
                      <a:pt x="842" y="11"/>
                    </a:lnTo>
                    <a:lnTo>
                      <a:pt x="845" y="12"/>
                    </a:lnTo>
                    <a:lnTo>
                      <a:pt x="847" y="13"/>
                    </a:lnTo>
                    <a:lnTo>
                      <a:pt x="850" y="15"/>
                    </a:lnTo>
                    <a:lnTo>
                      <a:pt x="853" y="16"/>
                    </a:lnTo>
                    <a:lnTo>
                      <a:pt x="855" y="18"/>
                    </a:lnTo>
                    <a:lnTo>
                      <a:pt x="858" y="19"/>
                    </a:lnTo>
                    <a:lnTo>
                      <a:pt x="861" y="21"/>
                    </a:lnTo>
                    <a:lnTo>
                      <a:pt x="863" y="23"/>
                    </a:lnTo>
                    <a:lnTo>
                      <a:pt x="866" y="24"/>
                    </a:lnTo>
                    <a:lnTo>
                      <a:pt x="869" y="26"/>
                    </a:lnTo>
                    <a:lnTo>
                      <a:pt x="871" y="28"/>
                    </a:lnTo>
                    <a:lnTo>
                      <a:pt x="874" y="30"/>
                    </a:lnTo>
                    <a:lnTo>
                      <a:pt x="877" y="32"/>
                    </a:lnTo>
                    <a:lnTo>
                      <a:pt x="879" y="34"/>
                    </a:lnTo>
                    <a:lnTo>
                      <a:pt x="882" y="36"/>
                    </a:lnTo>
                    <a:lnTo>
                      <a:pt x="885" y="38"/>
                    </a:lnTo>
                    <a:lnTo>
                      <a:pt x="887" y="40"/>
                    </a:lnTo>
                    <a:lnTo>
                      <a:pt x="890" y="42"/>
                    </a:lnTo>
                    <a:lnTo>
                      <a:pt x="893" y="45"/>
                    </a:lnTo>
                    <a:lnTo>
                      <a:pt x="895" y="47"/>
                    </a:lnTo>
                    <a:lnTo>
                      <a:pt x="897" y="49"/>
                    </a:lnTo>
                    <a:lnTo>
                      <a:pt x="900" y="52"/>
                    </a:lnTo>
                    <a:lnTo>
                      <a:pt x="903" y="54"/>
                    </a:lnTo>
                    <a:lnTo>
                      <a:pt x="905" y="57"/>
                    </a:lnTo>
                    <a:lnTo>
                      <a:pt x="908" y="60"/>
                    </a:lnTo>
                    <a:lnTo>
                      <a:pt x="911" y="63"/>
                    </a:lnTo>
                    <a:lnTo>
                      <a:pt x="913" y="65"/>
                    </a:lnTo>
                    <a:lnTo>
                      <a:pt x="916" y="68"/>
                    </a:lnTo>
                    <a:lnTo>
                      <a:pt x="919" y="71"/>
                    </a:lnTo>
                    <a:lnTo>
                      <a:pt x="921" y="74"/>
                    </a:lnTo>
                    <a:lnTo>
                      <a:pt x="924" y="77"/>
                    </a:lnTo>
                    <a:lnTo>
                      <a:pt x="927" y="80"/>
                    </a:lnTo>
                    <a:lnTo>
                      <a:pt x="929" y="83"/>
                    </a:lnTo>
                    <a:lnTo>
                      <a:pt x="932" y="86"/>
                    </a:lnTo>
                    <a:lnTo>
                      <a:pt x="935" y="89"/>
                    </a:lnTo>
                    <a:lnTo>
                      <a:pt x="937" y="93"/>
                    </a:lnTo>
                    <a:lnTo>
                      <a:pt x="940" y="95"/>
                    </a:lnTo>
                    <a:lnTo>
                      <a:pt x="943" y="98"/>
                    </a:lnTo>
                    <a:lnTo>
                      <a:pt x="945" y="102"/>
                    </a:lnTo>
                    <a:lnTo>
                      <a:pt x="948" y="105"/>
                    </a:lnTo>
                    <a:lnTo>
                      <a:pt x="951" y="109"/>
                    </a:lnTo>
                    <a:lnTo>
                      <a:pt x="953" y="112"/>
                    </a:lnTo>
                    <a:lnTo>
                      <a:pt x="956" y="115"/>
                    </a:lnTo>
                    <a:lnTo>
                      <a:pt x="959" y="119"/>
                    </a:lnTo>
                    <a:lnTo>
                      <a:pt x="961" y="122"/>
                    </a:lnTo>
                    <a:lnTo>
                      <a:pt x="963" y="126"/>
                    </a:lnTo>
                    <a:lnTo>
                      <a:pt x="967" y="129"/>
                    </a:lnTo>
                    <a:lnTo>
                      <a:pt x="969" y="133"/>
                    </a:lnTo>
                    <a:lnTo>
                      <a:pt x="971" y="136"/>
                    </a:lnTo>
                    <a:lnTo>
                      <a:pt x="975" y="141"/>
                    </a:lnTo>
                    <a:lnTo>
                      <a:pt x="977" y="144"/>
                    </a:lnTo>
                    <a:lnTo>
                      <a:pt x="979" y="148"/>
                    </a:lnTo>
                    <a:lnTo>
                      <a:pt x="983" y="151"/>
                    </a:lnTo>
                    <a:lnTo>
                      <a:pt x="985" y="156"/>
                    </a:lnTo>
                    <a:lnTo>
                      <a:pt x="987" y="159"/>
                    </a:lnTo>
                    <a:lnTo>
                      <a:pt x="991" y="163"/>
                    </a:lnTo>
                    <a:lnTo>
                      <a:pt x="993" y="167"/>
                    </a:lnTo>
                    <a:lnTo>
                      <a:pt x="995" y="170"/>
                    </a:lnTo>
                    <a:lnTo>
                      <a:pt x="999" y="175"/>
                    </a:lnTo>
                    <a:lnTo>
                      <a:pt x="1001" y="178"/>
                    </a:lnTo>
                    <a:lnTo>
                      <a:pt x="1003" y="182"/>
                    </a:lnTo>
                    <a:lnTo>
                      <a:pt x="1006" y="187"/>
                    </a:lnTo>
                    <a:lnTo>
                      <a:pt x="1009" y="190"/>
                    </a:lnTo>
                    <a:lnTo>
                      <a:pt x="1011" y="194"/>
                    </a:lnTo>
                    <a:lnTo>
                      <a:pt x="1014" y="198"/>
                    </a:lnTo>
                    <a:lnTo>
                      <a:pt x="1017" y="202"/>
                    </a:lnTo>
                    <a:lnTo>
                      <a:pt x="1019" y="206"/>
                    </a:lnTo>
                    <a:lnTo>
                      <a:pt x="1022" y="210"/>
                    </a:lnTo>
                    <a:lnTo>
                      <a:pt x="1025" y="214"/>
                    </a:lnTo>
                    <a:lnTo>
                      <a:pt x="1027" y="218"/>
                    </a:lnTo>
                    <a:lnTo>
                      <a:pt x="1030" y="223"/>
                    </a:lnTo>
                    <a:lnTo>
                      <a:pt x="1033" y="226"/>
                    </a:lnTo>
                    <a:lnTo>
                      <a:pt x="1035" y="230"/>
                    </a:lnTo>
                    <a:lnTo>
                      <a:pt x="1038" y="235"/>
                    </a:lnTo>
                    <a:lnTo>
                      <a:pt x="1041" y="239"/>
                    </a:lnTo>
                    <a:lnTo>
                      <a:pt x="1043" y="243"/>
                    </a:lnTo>
                    <a:lnTo>
                      <a:pt x="1046" y="247"/>
                    </a:lnTo>
                    <a:lnTo>
                      <a:pt x="1049" y="251"/>
                    </a:lnTo>
                    <a:lnTo>
                      <a:pt x="1051" y="255"/>
                    </a:lnTo>
                    <a:lnTo>
                      <a:pt x="1053" y="259"/>
                    </a:lnTo>
                    <a:lnTo>
                      <a:pt x="1057" y="264"/>
                    </a:lnTo>
                    <a:lnTo>
                      <a:pt x="1059" y="268"/>
                    </a:lnTo>
                    <a:lnTo>
                      <a:pt x="1061" y="271"/>
                    </a:lnTo>
                    <a:lnTo>
                      <a:pt x="1065" y="276"/>
                    </a:lnTo>
                    <a:lnTo>
                      <a:pt x="1067" y="280"/>
                    </a:lnTo>
                    <a:lnTo>
                      <a:pt x="1069" y="284"/>
                    </a:lnTo>
                    <a:lnTo>
                      <a:pt x="1073" y="288"/>
                    </a:lnTo>
                    <a:lnTo>
                      <a:pt x="1075" y="293"/>
                    </a:lnTo>
                    <a:lnTo>
                      <a:pt x="1077" y="296"/>
                    </a:lnTo>
                    <a:lnTo>
                      <a:pt x="1081" y="300"/>
                    </a:lnTo>
                    <a:lnTo>
                      <a:pt x="1083" y="305"/>
                    </a:lnTo>
                    <a:lnTo>
                      <a:pt x="1085" y="309"/>
                    </a:lnTo>
                    <a:lnTo>
                      <a:pt x="1089" y="313"/>
                    </a:lnTo>
                    <a:lnTo>
                      <a:pt x="1091" y="317"/>
                    </a:lnTo>
                    <a:lnTo>
                      <a:pt x="1093" y="321"/>
                    </a:lnTo>
                    <a:lnTo>
                      <a:pt x="1097" y="325"/>
                    </a:lnTo>
                    <a:lnTo>
                      <a:pt x="1099" y="329"/>
                    </a:lnTo>
                    <a:lnTo>
                      <a:pt x="1101" y="334"/>
                    </a:lnTo>
                    <a:lnTo>
                      <a:pt x="1104" y="337"/>
                    </a:lnTo>
                    <a:lnTo>
                      <a:pt x="1107" y="341"/>
                    </a:lnTo>
                    <a:lnTo>
                      <a:pt x="1109" y="345"/>
                    </a:lnTo>
                    <a:lnTo>
                      <a:pt x="1112" y="349"/>
                    </a:lnTo>
                    <a:lnTo>
                      <a:pt x="1115" y="353"/>
                    </a:lnTo>
                    <a:lnTo>
                      <a:pt x="1117" y="357"/>
                    </a:lnTo>
                    <a:lnTo>
                      <a:pt x="1120" y="361"/>
                    </a:lnTo>
                    <a:lnTo>
                      <a:pt x="1123" y="365"/>
                    </a:lnTo>
                    <a:lnTo>
                      <a:pt x="1125" y="369"/>
                    </a:lnTo>
                    <a:lnTo>
                      <a:pt x="1128" y="373"/>
                    </a:lnTo>
                    <a:lnTo>
                      <a:pt x="1131" y="377"/>
                    </a:lnTo>
                    <a:lnTo>
                      <a:pt x="1133" y="380"/>
                    </a:lnTo>
                    <a:lnTo>
                      <a:pt x="1136" y="385"/>
                    </a:lnTo>
                    <a:lnTo>
                      <a:pt x="1139" y="388"/>
                    </a:lnTo>
                    <a:lnTo>
                      <a:pt x="1141" y="392"/>
                    </a:lnTo>
                    <a:lnTo>
                      <a:pt x="1144" y="396"/>
                    </a:lnTo>
                    <a:lnTo>
                      <a:pt x="1147" y="399"/>
                    </a:lnTo>
                    <a:lnTo>
                      <a:pt x="1149" y="403"/>
                    </a:lnTo>
                    <a:lnTo>
                      <a:pt x="1152" y="407"/>
                    </a:lnTo>
                    <a:lnTo>
                      <a:pt x="1155" y="411"/>
                    </a:lnTo>
                    <a:lnTo>
                      <a:pt x="1157" y="414"/>
                    </a:lnTo>
                    <a:lnTo>
                      <a:pt x="1159" y="418"/>
                    </a:lnTo>
                    <a:lnTo>
                      <a:pt x="1163" y="421"/>
                    </a:lnTo>
                    <a:lnTo>
                      <a:pt x="1165" y="425"/>
                    </a:lnTo>
                    <a:lnTo>
                      <a:pt x="1167" y="428"/>
                    </a:lnTo>
                    <a:lnTo>
                      <a:pt x="1171" y="432"/>
                    </a:lnTo>
                    <a:lnTo>
                      <a:pt x="1173" y="435"/>
                    </a:lnTo>
                    <a:lnTo>
                      <a:pt x="1175" y="439"/>
                    </a:lnTo>
                    <a:lnTo>
                      <a:pt x="1179" y="443"/>
                    </a:lnTo>
                    <a:lnTo>
                      <a:pt x="1181" y="446"/>
                    </a:lnTo>
                    <a:lnTo>
                      <a:pt x="1183" y="450"/>
                    </a:lnTo>
                    <a:lnTo>
                      <a:pt x="1187" y="453"/>
                    </a:lnTo>
                    <a:lnTo>
                      <a:pt x="1189" y="456"/>
                    </a:lnTo>
                    <a:lnTo>
                      <a:pt x="1191" y="460"/>
                    </a:lnTo>
                    <a:lnTo>
                      <a:pt x="1195" y="463"/>
                    </a:lnTo>
                    <a:lnTo>
                      <a:pt x="1197" y="466"/>
                    </a:lnTo>
                    <a:lnTo>
                      <a:pt x="1199" y="469"/>
                    </a:lnTo>
                    <a:lnTo>
                      <a:pt x="1203" y="473"/>
                    </a:lnTo>
                    <a:lnTo>
                      <a:pt x="1205" y="476"/>
                    </a:lnTo>
                    <a:lnTo>
                      <a:pt x="1207" y="479"/>
                    </a:lnTo>
                    <a:lnTo>
                      <a:pt x="1210" y="482"/>
                    </a:lnTo>
                    <a:lnTo>
                      <a:pt x="1213" y="485"/>
                    </a:lnTo>
                    <a:lnTo>
                      <a:pt x="1215" y="488"/>
                    </a:lnTo>
                    <a:lnTo>
                      <a:pt x="1218" y="491"/>
                    </a:lnTo>
                    <a:lnTo>
                      <a:pt x="1221" y="494"/>
                    </a:lnTo>
                    <a:lnTo>
                      <a:pt x="1223" y="498"/>
                    </a:lnTo>
                    <a:lnTo>
                      <a:pt x="1226" y="501"/>
                    </a:lnTo>
                    <a:lnTo>
                      <a:pt x="1229" y="503"/>
                    </a:lnTo>
                    <a:lnTo>
                      <a:pt x="1231" y="506"/>
                    </a:lnTo>
                    <a:lnTo>
                      <a:pt x="1234" y="509"/>
                    </a:lnTo>
                    <a:lnTo>
                      <a:pt x="1237" y="512"/>
                    </a:lnTo>
                    <a:lnTo>
                      <a:pt x="1239" y="515"/>
                    </a:lnTo>
                    <a:lnTo>
                      <a:pt x="1242" y="517"/>
                    </a:lnTo>
                    <a:lnTo>
                      <a:pt x="1245" y="520"/>
                    </a:lnTo>
                    <a:lnTo>
                      <a:pt x="1247" y="523"/>
                    </a:lnTo>
                    <a:lnTo>
                      <a:pt x="1250" y="525"/>
                    </a:lnTo>
                    <a:lnTo>
                      <a:pt x="1253" y="528"/>
                    </a:lnTo>
                    <a:lnTo>
                      <a:pt x="1255" y="531"/>
                    </a:lnTo>
                    <a:lnTo>
                      <a:pt x="1258" y="534"/>
                    </a:lnTo>
                    <a:lnTo>
                      <a:pt x="1261" y="536"/>
                    </a:lnTo>
                    <a:lnTo>
                      <a:pt x="1263" y="539"/>
                    </a:lnTo>
                    <a:lnTo>
                      <a:pt x="1266" y="541"/>
                    </a:lnTo>
                    <a:lnTo>
                      <a:pt x="1269" y="544"/>
                    </a:lnTo>
                    <a:lnTo>
                      <a:pt x="1271" y="546"/>
                    </a:lnTo>
                    <a:lnTo>
                      <a:pt x="1273" y="549"/>
                    </a:lnTo>
                    <a:lnTo>
                      <a:pt x="1277" y="551"/>
                    </a:lnTo>
                    <a:lnTo>
                      <a:pt x="1279" y="553"/>
                    </a:lnTo>
                    <a:lnTo>
                      <a:pt x="1281" y="556"/>
                    </a:lnTo>
                    <a:lnTo>
                      <a:pt x="1285" y="558"/>
                    </a:lnTo>
                    <a:lnTo>
                      <a:pt x="1287" y="560"/>
                    </a:lnTo>
                    <a:lnTo>
                      <a:pt x="1289" y="562"/>
                    </a:lnTo>
                    <a:lnTo>
                      <a:pt x="1293" y="564"/>
                    </a:lnTo>
                    <a:lnTo>
                      <a:pt x="1295" y="566"/>
                    </a:lnTo>
                    <a:lnTo>
                      <a:pt x="1297" y="568"/>
                    </a:lnTo>
                    <a:lnTo>
                      <a:pt x="1301" y="570"/>
                    </a:lnTo>
                    <a:lnTo>
                      <a:pt x="1303" y="573"/>
                    </a:lnTo>
                    <a:lnTo>
                      <a:pt x="1305" y="575"/>
                    </a:lnTo>
                    <a:lnTo>
                      <a:pt x="1308" y="577"/>
                    </a:lnTo>
                    <a:lnTo>
                      <a:pt x="1311" y="579"/>
                    </a:lnTo>
                    <a:lnTo>
                      <a:pt x="1313" y="581"/>
                    </a:lnTo>
                    <a:lnTo>
                      <a:pt x="1316" y="583"/>
                    </a:lnTo>
                    <a:lnTo>
                      <a:pt x="1319" y="585"/>
                    </a:lnTo>
                    <a:lnTo>
                      <a:pt x="1321" y="587"/>
                    </a:lnTo>
                    <a:lnTo>
                      <a:pt x="1324" y="588"/>
                    </a:lnTo>
                    <a:lnTo>
                      <a:pt x="1327" y="590"/>
                    </a:lnTo>
                    <a:lnTo>
                      <a:pt x="1329" y="592"/>
                    </a:lnTo>
                    <a:lnTo>
                      <a:pt x="1332" y="594"/>
                    </a:lnTo>
                    <a:lnTo>
                      <a:pt x="1335" y="595"/>
                    </a:lnTo>
                    <a:lnTo>
                      <a:pt x="1337" y="597"/>
                    </a:lnTo>
                    <a:lnTo>
                      <a:pt x="1340" y="599"/>
                    </a:lnTo>
                    <a:lnTo>
                      <a:pt x="1343" y="601"/>
                    </a:lnTo>
                    <a:lnTo>
                      <a:pt x="1345" y="602"/>
                    </a:lnTo>
                    <a:lnTo>
                      <a:pt x="1348" y="604"/>
                    </a:lnTo>
                    <a:lnTo>
                      <a:pt x="1351" y="606"/>
                    </a:lnTo>
                    <a:lnTo>
                      <a:pt x="1353" y="607"/>
                    </a:lnTo>
                    <a:lnTo>
                      <a:pt x="1356" y="609"/>
                    </a:lnTo>
                    <a:lnTo>
                      <a:pt x="1359" y="610"/>
                    </a:lnTo>
                    <a:lnTo>
                      <a:pt x="1361" y="611"/>
                    </a:lnTo>
                    <a:lnTo>
                      <a:pt x="1364" y="614"/>
                    </a:lnTo>
                    <a:lnTo>
                      <a:pt x="1367" y="615"/>
                    </a:lnTo>
                    <a:lnTo>
                      <a:pt x="1369" y="616"/>
                    </a:lnTo>
                    <a:lnTo>
                      <a:pt x="1372" y="617"/>
                    </a:lnTo>
                    <a:lnTo>
                      <a:pt x="1375" y="619"/>
                    </a:lnTo>
                    <a:lnTo>
                      <a:pt x="1377" y="620"/>
                    </a:lnTo>
                    <a:lnTo>
                      <a:pt x="1379" y="621"/>
                    </a:lnTo>
                    <a:lnTo>
                      <a:pt x="1383" y="623"/>
                    </a:lnTo>
                    <a:lnTo>
                      <a:pt x="1385" y="624"/>
                    </a:lnTo>
                    <a:lnTo>
                      <a:pt x="1387" y="626"/>
                    </a:lnTo>
                    <a:lnTo>
                      <a:pt x="1391" y="626"/>
                    </a:lnTo>
                    <a:lnTo>
                      <a:pt x="1393" y="628"/>
                    </a:lnTo>
                    <a:lnTo>
                      <a:pt x="1395" y="628"/>
                    </a:lnTo>
                    <a:lnTo>
                      <a:pt x="1399" y="630"/>
                    </a:lnTo>
                    <a:lnTo>
                      <a:pt x="1401" y="631"/>
                    </a:lnTo>
                    <a:lnTo>
                      <a:pt x="1403" y="633"/>
                    </a:lnTo>
                    <a:lnTo>
                      <a:pt x="1407" y="633"/>
                    </a:lnTo>
                    <a:lnTo>
                      <a:pt x="1409" y="634"/>
                    </a:lnTo>
                    <a:lnTo>
                      <a:pt x="1411" y="636"/>
                    </a:lnTo>
                    <a:lnTo>
                      <a:pt x="1414" y="637"/>
                    </a:lnTo>
                    <a:lnTo>
                      <a:pt x="1417" y="638"/>
                    </a:lnTo>
                    <a:lnTo>
                      <a:pt x="1419" y="638"/>
                    </a:lnTo>
                    <a:lnTo>
                      <a:pt x="1422" y="640"/>
                    </a:lnTo>
                    <a:lnTo>
                      <a:pt x="1425" y="640"/>
                    </a:lnTo>
                    <a:lnTo>
                      <a:pt x="1427" y="641"/>
                    </a:lnTo>
                    <a:lnTo>
                      <a:pt x="1430" y="643"/>
                    </a:lnTo>
                    <a:lnTo>
                      <a:pt x="1433" y="643"/>
                    </a:lnTo>
                    <a:lnTo>
                      <a:pt x="1435" y="644"/>
                    </a:lnTo>
                    <a:lnTo>
                      <a:pt x="1438" y="645"/>
                    </a:lnTo>
                    <a:lnTo>
                      <a:pt x="1441" y="646"/>
                    </a:lnTo>
                    <a:lnTo>
                      <a:pt x="1443" y="647"/>
                    </a:lnTo>
                    <a:lnTo>
                      <a:pt x="1446" y="648"/>
                    </a:lnTo>
                    <a:lnTo>
                      <a:pt x="1449" y="648"/>
                    </a:lnTo>
                    <a:lnTo>
                      <a:pt x="1451" y="649"/>
                    </a:lnTo>
                    <a:lnTo>
                      <a:pt x="1454" y="650"/>
                    </a:lnTo>
                    <a:lnTo>
                      <a:pt x="1457" y="650"/>
                    </a:lnTo>
                    <a:lnTo>
                      <a:pt x="1459" y="652"/>
                    </a:lnTo>
                    <a:lnTo>
                      <a:pt x="1461" y="652"/>
                    </a:lnTo>
                    <a:lnTo>
                      <a:pt x="1465" y="653"/>
                    </a:lnTo>
                    <a:lnTo>
                      <a:pt x="1467" y="653"/>
                    </a:lnTo>
                    <a:lnTo>
                      <a:pt x="1469" y="655"/>
                    </a:lnTo>
                    <a:lnTo>
                      <a:pt x="1473" y="655"/>
                    </a:lnTo>
                    <a:lnTo>
                      <a:pt x="1475" y="655"/>
                    </a:lnTo>
                    <a:lnTo>
                      <a:pt x="1477" y="656"/>
                    </a:lnTo>
                    <a:lnTo>
                      <a:pt x="1481" y="657"/>
                    </a:lnTo>
                    <a:lnTo>
                      <a:pt x="1483" y="657"/>
                    </a:lnTo>
                    <a:lnTo>
                      <a:pt x="1485" y="658"/>
                    </a:lnTo>
                    <a:lnTo>
                      <a:pt x="1489" y="659"/>
                    </a:lnTo>
                    <a:lnTo>
                      <a:pt x="1491" y="659"/>
                    </a:lnTo>
                    <a:lnTo>
                      <a:pt x="1493" y="660"/>
                    </a:lnTo>
                    <a:lnTo>
                      <a:pt x="1497" y="660"/>
                    </a:lnTo>
                    <a:lnTo>
                      <a:pt x="1499" y="661"/>
                    </a:lnTo>
                    <a:lnTo>
                      <a:pt x="1501" y="662"/>
                    </a:lnTo>
                    <a:lnTo>
                      <a:pt x="1505" y="662"/>
                    </a:lnTo>
                    <a:lnTo>
                      <a:pt x="1507" y="662"/>
                    </a:lnTo>
                    <a:lnTo>
                      <a:pt x="1509" y="663"/>
                    </a:lnTo>
                    <a:lnTo>
                      <a:pt x="1512" y="663"/>
                    </a:lnTo>
                    <a:lnTo>
                      <a:pt x="1515" y="664"/>
                    </a:lnTo>
                    <a:lnTo>
                      <a:pt x="1517" y="665"/>
                    </a:lnTo>
                    <a:lnTo>
                      <a:pt x="1520" y="665"/>
                    </a:lnTo>
                    <a:lnTo>
                      <a:pt x="1523" y="665"/>
                    </a:lnTo>
                    <a:lnTo>
                      <a:pt x="1525" y="666"/>
                    </a:lnTo>
                    <a:lnTo>
                      <a:pt x="1528" y="666"/>
                    </a:lnTo>
                    <a:lnTo>
                      <a:pt x="1531" y="667"/>
                    </a:lnTo>
                    <a:lnTo>
                      <a:pt x="1533" y="667"/>
                    </a:lnTo>
                    <a:lnTo>
                      <a:pt x="1536" y="667"/>
                    </a:lnTo>
                    <a:lnTo>
                      <a:pt x="1539" y="667"/>
                    </a:lnTo>
                    <a:lnTo>
                      <a:pt x="1541" y="668"/>
                    </a:lnTo>
                    <a:lnTo>
                      <a:pt x="1544" y="668"/>
                    </a:lnTo>
                    <a:lnTo>
                      <a:pt x="1547" y="669"/>
                    </a:lnTo>
                    <a:lnTo>
                      <a:pt x="1549" y="669"/>
                    </a:lnTo>
                    <a:lnTo>
                      <a:pt x="1552" y="669"/>
                    </a:lnTo>
                    <a:lnTo>
                      <a:pt x="1555" y="669"/>
                    </a:lnTo>
                    <a:lnTo>
                      <a:pt x="1557" y="669"/>
                    </a:lnTo>
                    <a:lnTo>
                      <a:pt x="1560" y="670"/>
                    </a:lnTo>
                    <a:lnTo>
                      <a:pt x="1563" y="670"/>
                    </a:lnTo>
                    <a:lnTo>
                      <a:pt x="1565" y="671"/>
                    </a:lnTo>
                    <a:lnTo>
                      <a:pt x="1567" y="671"/>
                    </a:lnTo>
                    <a:lnTo>
                      <a:pt x="1571" y="671"/>
                    </a:lnTo>
                    <a:lnTo>
                      <a:pt x="1573" y="672"/>
                    </a:lnTo>
                    <a:lnTo>
                      <a:pt x="1575" y="672"/>
                    </a:lnTo>
                    <a:lnTo>
                      <a:pt x="1579" y="672"/>
                    </a:lnTo>
                    <a:lnTo>
                      <a:pt x="1581" y="672"/>
                    </a:lnTo>
                    <a:lnTo>
                      <a:pt x="1583" y="672"/>
                    </a:lnTo>
                    <a:lnTo>
                      <a:pt x="1586" y="673"/>
                    </a:lnTo>
                    <a:lnTo>
                      <a:pt x="1589" y="673"/>
                    </a:lnTo>
                  </a:path>
                </a:pathLst>
              </a:custGeom>
              <a:solidFill>
                <a:srgbClr val="66FF33"/>
              </a:solidFill>
              <a:ln w="25400" cap="rnd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328" name="Freeform 10"/>
              <p:cNvSpPr>
                <a:spLocks/>
              </p:cNvSpPr>
              <p:nvPr/>
            </p:nvSpPr>
            <p:spPr bwMode="auto">
              <a:xfrm>
                <a:off x="377" y="2377"/>
                <a:ext cx="1018" cy="1628"/>
              </a:xfrm>
              <a:custGeom>
                <a:avLst/>
                <a:gdLst>
                  <a:gd name="T0" fmla="*/ 7 w 1095"/>
                  <a:gd name="T1" fmla="*/ 1622 h 1628"/>
                  <a:gd name="T2" fmla="*/ 10 w 1095"/>
                  <a:gd name="T3" fmla="*/ 1613 h 1628"/>
                  <a:gd name="T4" fmla="*/ 15 w 1095"/>
                  <a:gd name="T5" fmla="*/ 1603 h 1628"/>
                  <a:gd name="T6" fmla="*/ 19 w 1095"/>
                  <a:gd name="T7" fmla="*/ 1591 h 1628"/>
                  <a:gd name="T8" fmla="*/ 24 w 1095"/>
                  <a:gd name="T9" fmla="*/ 1576 h 1628"/>
                  <a:gd name="T10" fmla="*/ 29 w 1095"/>
                  <a:gd name="T11" fmla="*/ 1555 h 1628"/>
                  <a:gd name="T12" fmla="*/ 33 w 1095"/>
                  <a:gd name="T13" fmla="*/ 1531 h 1628"/>
                  <a:gd name="T14" fmla="*/ 38 w 1095"/>
                  <a:gd name="T15" fmla="*/ 1502 h 1628"/>
                  <a:gd name="T16" fmla="*/ 44 w 1095"/>
                  <a:gd name="T17" fmla="*/ 1468 h 1628"/>
                  <a:gd name="T18" fmla="*/ 48 w 1095"/>
                  <a:gd name="T19" fmla="*/ 1427 h 1628"/>
                  <a:gd name="T20" fmla="*/ 55 w 1095"/>
                  <a:gd name="T21" fmla="*/ 1379 h 1628"/>
                  <a:gd name="T22" fmla="*/ 59 w 1095"/>
                  <a:gd name="T23" fmla="*/ 1326 h 1628"/>
                  <a:gd name="T24" fmla="*/ 63 w 1095"/>
                  <a:gd name="T25" fmla="*/ 1265 h 1628"/>
                  <a:gd name="T26" fmla="*/ 68 w 1095"/>
                  <a:gd name="T27" fmla="*/ 1195 h 1628"/>
                  <a:gd name="T28" fmla="*/ 73 w 1095"/>
                  <a:gd name="T29" fmla="*/ 1119 h 1628"/>
                  <a:gd name="T30" fmla="*/ 79 w 1095"/>
                  <a:gd name="T31" fmla="*/ 1036 h 1628"/>
                  <a:gd name="T32" fmla="*/ 84 w 1095"/>
                  <a:gd name="T33" fmla="*/ 947 h 1628"/>
                  <a:gd name="T34" fmla="*/ 87 w 1095"/>
                  <a:gd name="T35" fmla="*/ 855 h 1628"/>
                  <a:gd name="T36" fmla="*/ 92 w 1095"/>
                  <a:gd name="T37" fmla="*/ 757 h 1628"/>
                  <a:gd name="T38" fmla="*/ 98 w 1095"/>
                  <a:gd name="T39" fmla="*/ 656 h 1628"/>
                  <a:gd name="T40" fmla="*/ 102 w 1095"/>
                  <a:gd name="T41" fmla="*/ 557 h 1628"/>
                  <a:gd name="T42" fmla="*/ 106 w 1095"/>
                  <a:gd name="T43" fmla="*/ 460 h 1628"/>
                  <a:gd name="T44" fmla="*/ 113 w 1095"/>
                  <a:gd name="T45" fmla="*/ 366 h 1628"/>
                  <a:gd name="T46" fmla="*/ 117 w 1095"/>
                  <a:gd name="T47" fmla="*/ 279 h 1628"/>
                  <a:gd name="T48" fmla="*/ 122 w 1095"/>
                  <a:gd name="T49" fmla="*/ 200 h 1628"/>
                  <a:gd name="T50" fmla="*/ 127 w 1095"/>
                  <a:gd name="T51" fmla="*/ 132 h 1628"/>
                  <a:gd name="T52" fmla="*/ 132 w 1095"/>
                  <a:gd name="T53" fmla="*/ 77 h 1628"/>
                  <a:gd name="T54" fmla="*/ 137 w 1095"/>
                  <a:gd name="T55" fmla="*/ 36 h 1628"/>
                  <a:gd name="T56" fmla="*/ 142 w 1095"/>
                  <a:gd name="T57" fmla="*/ 10 h 1628"/>
                  <a:gd name="T58" fmla="*/ 146 w 1095"/>
                  <a:gd name="T59" fmla="*/ 0 h 1628"/>
                  <a:gd name="T60" fmla="*/ 152 w 1095"/>
                  <a:gd name="T61" fmla="*/ 7 h 1628"/>
                  <a:gd name="T62" fmla="*/ 156 w 1095"/>
                  <a:gd name="T63" fmla="*/ 29 h 1628"/>
                  <a:gd name="T64" fmla="*/ 163 w 1095"/>
                  <a:gd name="T65" fmla="*/ 68 h 1628"/>
                  <a:gd name="T66" fmla="*/ 165 w 1095"/>
                  <a:gd name="T67" fmla="*/ 120 h 1628"/>
                  <a:gd name="T68" fmla="*/ 170 w 1095"/>
                  <a:gd name="T69" fmla="*/ 186 h 1628"/>
                  <a:gd name="T70" fmla="*/ 176 w 1095"/>
                  <a:gd name="T71" fmla="*/ 263 h 1628"/>
                  <a:gd name="T72" fmla="*/ 181 w 1095"/>
                  <a:gd name="T73" fmla="*/ 349 h 1628"/>
                  <a:gd name="T74" fmla="*/ 187 w 1095"/>
                  <a:gd name="T75" fmla="*/ 441 h 1628"/>
                  <a:gd name="T76" fmla="*/ 191 w 1095"/>
                  <a:gd name="T77" fmla="*/ 538 h 1628"/>
                  <a:gd name="T78" fmla="*/ 195 w 1095"/>
                  <a:gd name="T79" fmla="*/ 637 h 1628"/>
                  <a:gd name="T80" fmla="*/ 202 w 1095"/>
                  <a:gd name="T81" fmla="*/ 737 h 1628"/>
                  <a:gd name="T82" fmla="*/ 206 w 1095"/>
                  <a:gd name="T83" fmla="*/ 834 h 1628"/>
                  <a:gd name="T84" fmla="*/ 210 w 1095"/>
                  <a:gd name="T85" fmla="*/ 930 h 1628"/>
                  <a:gd name="T86" fmla="*/ 216 w 1095"/>
                  <a:gd name="T87" fmla="*/ 1019 h 1628"/>
                  <a:gd name="T88" fmla="*/ 219 w 1095"/>
                  <a:gd name="T89" fmla="*/ 1102 h 1628"/>
                  <a:gd name="T90" fmla="*/ 225 w 1095"/>
                  <a:gd name="T91" fmla="*/ 1181 h 1628"/>
                  <a:gd name="T92" fmla="*/ 230 w 1095"/>
                  <a:gd name="T93" fmla="*/ 1251 h 1628"/>
                  <a:gd name="T94" fmla="*/ 234 w 1095"/>
                  <a:gd name="T95" fmla="*/ 1314 h 1628"/>
                  <a:gd name="T96" fmla="*/ 240 w 1095"/>
                  <a:gd name="T97" fmla="*/ 1369 h 1628"/>
                  <a:gd name="T98" fmla="*/ 245 w 1095"/>
                  <a:gd name="T99" fmla="*/ 1418 h 1628"/>
                  <a:gd name="T100" fmla="*/ 251 w 1095"/>
                  <a:gd name="T101" fmla="*/ 1460 h 1628"/>
                  <a:gd name="T102" fmla="*/ 254 w 1095"/>
                  <a:gd name="T103" fmla="*/ 1495 h 1628"/>
                  <a:gd name="T104" fmla="*/ 260 w 1095"/>
                  <a:gd name="T105" fmla="*/ 1526 h 1628"/>
                  <a:gd name="T106" fmla="*/ 264 w 1095"/>
                  <a:gd name="T107" fmla="*/ 1550 h 1628"/>
                  <a:gd name="T108" fmla="*/ 270 w 1095"/>
                  <a:gd name="T109" fmla="*/ 1571 h 1628"/>
                  <a:gd name="T110" fmla="*/ 273 w 1095"/>
                  <a:gd name="T111" fmla="*/ 1588 h 1628"/>
                  <a:gd name="T112" fmla="*/ 279 w 1095"/>
                  <a:gd name="T113" fmla="*/ 1601 h 1628"/>
                  <a:gd name="T114" fmla="*/ 284 w 1095"/>
                  <a:gd name="T115" fmla="*/ 1612 h 1628"/>
                  <a:gd name="T116" fmla="*/ 290 w 1095"/>
                  <a:gd name="T117" fmla="*/ 1620 h 1628"/>
                  <a:gd name="T118" fmla="*/ 294 w 1095"/>
                  <a:gd name="T119" fmla="*/ 1627 h 162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095"/>
                  <a:gd name="T181" fmla="*/ 0 h 1628"/>
                  <a:gd name="T182" fmla="*/ 1095 w 1095"/>
                  <a:gd name="T183" fmla="*/ 1628 h 162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095" h="1628">
                    <a:moveTo>
                      <a:pt x="0" y="1627"/>
                    </a:moveTo>
                    <a:lnTo>
                      <a:pt x="2" y="1627"/>
                    </a:lnTo>
                    <a:lnTo>
                      <a:pt x="3" y="1625"/>
                    </a:lnTo>
                    <a:lnTo>
                      <a:pt x="5" y="1625"/>
                    </a:lnTo>
                    <a:lnTo>
                      <a:pt x="7" y="1625"/>
                    </a:lnTo>
                    <a:lnTo>
                      <a:pt x="9" y="1624"/>
                    </a:lnTo>
                    <a:lnTo>
                      <a:pt x="11" y="1624"/>
                    </a:lnTo>
                    <a:lnTo>
                      <a:pt x="13" y="1622"/>
                    </a:lnTo>
                    <a:lnTo>
                      <a:pt x="14" y="1622"/>
                    </a:lnTo>
                    <a:lnTo>
                      <a:pt x="16" y="1622"/>
                    </a:lnTo>
                    <a:lnTo>
                      <a:pt x="18" y="1620"/>
                    </a:lnTo>
                    <a:lnTo>
                      <a:pt x="20" y="1620"/>
                    </a:lnTo>
                    <a:lnTo>
                      <a:pt x="22" y="1618"/>
                    </a:lnTo>
                    <a:lnTo>
                      <a:pt x="24" y="1618"/>
                    </a:lnTo>
                    <a:lnTo>
                      <a:pt x="25" y="1618"/>
                    </a:lnTo>
                    <a:lnTo>
                      <a:pt x="27" y="1617"/>
                    </a:lnTo>
                    <a:lnTo>
                      <a:pt x="29" y="1617"/>
                    </a:lnTo>
                    <a:lnTo>
                      <a:pt x="31" y="1615"/>
                    </a:lnTo>
                    <a:lnTo>
                      <a:pt x="33" y="1615"/>
                    </a:lnTo>
                    <a:lnTo>
                      <a:pt x="35" y="1613"/>
                    </a:lnTo>
                    <a:lnTo>
                      <a:pt x="36" y="1613"/>
                    </a:lnTo>
                    <a:lnTo>
                      <a:pt x="38" y="1612"/>
                    </a:lnTo>
                    <a:lnTo>
                      <a:pt x="40" y="1612"/>
                    </a:lnTo>
                    <a:lnTo>
                      <a:pt x="42" y="1610"/>
                    </a:lnTo>
                    <a:lnTo>
                      <a:pt x="44" y="1610"/>
                    </a:lnTo>
                    <a:lnTo>
                      <a:pt x="46" y="1608"/>
                    </a:lnTo>
                    <a:lnTo>
                      <a:pt x="47" y="1606"/>
                    </a:lnTo>
                    <a:lnTo>
                      <a:pt x="49" y="1606"/>
                    </a:lnTo>
                    <a:lnTo>
                      <a:pt x="51" y="1605"/>
                    </a:lnTo>
                    <a:lnTo>
                      <a:pt x="53" y="1603"/>
                    </a:lnTo>
                    <a:lnTo>
                      <a:pt x="55" y="1603"/>
                    </a:lnTo>
                    <a:lnTo>
                      <a:pt x="57" y="1601"/>
                    </a:lnTo>
                    <a:lnTo>
                      <a:pt x="58" y="1600"/>
                    </a:lnTo>
                    <a:lnTo>
                      <a:pt x="60" y="1600"/>
                    </a:lnTo>
                    <a:lnTo>
                      <a:pt x="62" y="1598"/>
                    </a:lnTo>
                    <a:lnTo>
                      <a:pt x="64" y="1596"/>
                    </a:lnTo>
                    <a:lnTo>
                      <a:pt x="66" y="1595"/>
                    </a:lnTo>
                    <a:lnTo>
                      <a:pt x="67" y="1593"/>
                    </a:lnTo>
                    <a:lnTo>
                      <a:pt x="69" y="1593"/>
                    </a:lnTo>
                    <a:lnTo>
                      <a:pt x="71" y="1591"/>
                    </a:lnTo>
                    <a:lnTo>
                      <a:pt x="73" y="1589"/>
                    </a:lnTo>
                    <a:lnTo>
                      <a:pt x="75" y="1588"/>
                    </a:lnTo>
                    <a:lnTo>
                      <a:pt x="77" y="1586"/>
                    </a:lnTo>
                    <a:lnTo>
                      <a:pt x="78" y="1584"/>
                    </a:lnTo>
                    <a:lnTo>
                      <a:pt x="80" y="1583"/>
                    </a:lnTo>
                    <a:lnTo>
                      <a:pt x="82" y="1583"/>
                    </a:lnTo>
                    <a:lnTo>
                      <a:pt x="84" y="1579"/>
                    </a:lnTo>
                    <a:lnTo>
                      <a:pt x="86" y="1579"/>
                    </a:lnTo>
                    <a:lnTo>
                      <a:pt x="88" y="1576"/>
                    </a:lnTo>
                    <a:lnTo>
                      <a:pt x="89" y="1576"/>
                    </a:lnTo>
                    <a:lnTo>
                      <a:pt x="91" y="1572"/>
                    </a:lnTo>
                    <a:lnTo>
                      <a:pt x="93" y="1571"/>
                    </a:lnTo>
                    <a:lnTo>
                      <a:pt x="95" y="1569"/>
                    </a:lnTo>
                    <a:lnTo>
                      <a:pt x="97" y="1567"/>
                    </a:lnTo>
                    <a:lnTo>
                      <a:pt x="98" y="1565"/>
                    </a:lnTo>
                    <a:lnTo>
                      <a:pt x="100" y="1564"/>
                    </a:lnTo>
                    <a:lnTo>
                      <a:pt x="102" y="1562"/>
                    </a:lnTo>
                    <a:lnTo>
                      <a:pt x="104" y="1559"/>
                    </a:lnTo>
                    <a:lnTo>
                      <a:pt x="106" y="1557"/>
                    </a:lnTo>
                    <a:lnTo>
                      <a:pt x="108" y="1555"/>
                    </a:lnTo>
                    <a:lnTo>
                      <a:pt x="109" y="1554"/>
                    </a:lnTo>
                    <a:lnTo>
                      <a:pt x="111" y="1550"/>
                    </a:lnTo>
                    <a:lnTo>
                      <a:pt x="113" y="1548"/>
                    </a:lnTo>
                    <a:lnTo>
                      <a:pt x="115" y="1547"/>
                    </a:lnTo>
                    <a:lnTo>
                      <a:pt x="117" y="1543"/>
                    </a:lnTo>
                    <a:lnTo>
                      <a:pt x="119" y="1542"/>
                    </a:lnTo>
                    <a:lnTo>
                      <a:pt x="120" y="1540"/>
                    </a:lnTo>
                    <a:lnTo>
                      <a:pt x="122" y="1536"/>
                    </a:lnTo>
                    <a:lnTo>
                      <a:pt x="124" y="1533"/>
                    </a:lnTo>
                    <a:lnTo>
                      <a:pt x="126" y="1531"/>
                    </a:lnTo>
                    <a:lnTo>
                      <a:pt x="128" y="1530"/>
                    </a:lnTo>
                    <a:lnTo>
                      <a:pt x="129" y="1526"/>
                    </a:lnTo>
                    <a:lnTo>
                      <a:pt x="131" y="1523"/>
                    </a:lnTo>
                    <a:lnTo>
                      <a:pt x="133" y="1519"/>
                    </a:lnTo>
                    <a:lnTo>
                      <a:pt x="135" y="1518"/>
                    </a:lnTo>
                    <a:lnTo>
                      <a:pt x="137" y="1514"/>
                    </a:lnTo>
                    <a:lnTo>
                      <a:pt x="139" y="1512"/>
                    </a:lnTo>
                    <a:lnTo>
                      <a:pt x="140" y="1509"/>
                    </a:lnTo>
                    <a:lnTo>
                      <a:pt x="142" y="1506"/>
                    </a:lnTo>
                    <a:lnTo>
                      <a:pt x="144" y="1502"/>
                    </a:lnTo>
                    <a:lnTo>
                      <a:pt x="146" y="1499"/>
                    </a:lnTo>
                    <a:lnTo>
                      <a:pt x="148" y="1495"/>
                    </a:lnTo>
                    <a:lnTo>
                      <a:pt x="149" y="1492"/>
                    </a:lnTo>
                    <a:lnTo>
                      <a:pt x="151" y="1489"/>
                    </a:lnTo>
                    <a:lnTo>
                      <a:pt x="153" y="1487"/>
                    </a:lnTo>
                    <a:lnTo>
                      <a:pt x="155" y="1483"/>
                    </a:lnTo>
                    <a:lnTo>
                      <a:pt x="157" y="1478"/>
                    </a:lnTo>
                    <a:lnTo>
                      <a:pt x="159" y="1475"/>
                    </a:lnTo>
                    <a:lnTo>
                      <a:pt x="160" y="1471"/>
                    </a:lnTo>
                    <a:lnTo>
                      <a:pt x="162" y="1468"/>
                    </a:lnTo>
                    <a:lnTo>
                      <a:pt x="164" y="1465"/>
                    </a:lnTo>
                    <a:lnTo>
                      <a:pt x="166" y="1460"/>
                    </a:lnTo>
                    <a:lnTo>
                      <a:pt x="168" y="1456"/>
                    </a:lnTo>
                    <a:lnTo>
                      <a:pt x="170" y="1453"/>
                    </a:lnTo>
                    <a:lnTo>
                      <a:pt x="171" y="1449"/>
                    </a:lnTo>
                    <a:lnTo>
                      <a:pt x="173" y="1444"/>
                    </a:lnTo>
                    <a:lnTo>
                      <a:pt x="175" y="1439"/>
                    </a:lnTo>
                    <a:lnTo>
                      <a:pt x="177" y="1436"/>
                    </a:lnTo>
                    <a:lnTo>
                      <a:pt x="179" y="1432"/>
                    </a:lnTo>
                    <a:lnTo>
                      <a:pt x="181" y="1427"/>
                    </a:lnTo>
                    <a:lnTo>
                      <a:pt x="182" y="1422"/>
                    </a:lnTo>
                    <a:lnTo>
                      <a:pt x="184" y="1418"/>
                    </a:lnTo>
                    <a:lnTo>
                      <a:pt x="186" y="1413"/>
                    </a:lnTo>
                    <a:lnTo>
                      <a:pt x="188" y="1410"/>
                    </a:lnTo>
                    <a:lnTo>
                      <a:pt x="189" y="1405"/>
                    </a:lnTo>
                    <a:lnTo>
                      <a:pt x="191" y="1400"/>
                    </a:lnTo>
                    <a:lnTo>
                      <a:pt x="193" y="1395"/>
                    </a:lnTo>
                    <a:lnTo>
                      <a:pt x="195" y="1389"/>
                    </a:lnTo>
                    <a:lnTo>
                      <a:pt x="197" y="1384"/>
                    </a:lnTo>
                    <a:lnTo>
                      <a:pt x="199" y="1379"/>
                    </a:lnTo>
                    <a:lnTo>
                      <a:pt x="200" y="1374"/>
                    </a:lnTo>
                    <a:lnTo>
                      <a:pt x="202" y="1369"/>
                    </a:lnTo>
                    <a:lnTo>
                      <a:pt x="204" y="1364"/>
                    </a:lnTo>
                    <a:lnTo>
                      <a:pt x="206" y="1359"/>
                    </a:lnTo>
                    <a:lnTo>
                      <a:pt x="208" y="1354"/>
                    </a:lnTo>
                    <a:lnTo>
                      <a:pt x="210" y="1348"/>
                    </a:lnTo>
                    <a:lnTo>
                      <a:pt x="211" y="1343"/>
                    </a:lnTo>
                    <a:lnTo>
                      <a:pt x="213" y="1336"/>
                    </a:lnTo>
                    <a:lnTo>
                      <a:pt x="215" y="1331"/>
                    </a:lnTo>
                    <a:lnTo>
                      <a:pt x="217" y="1326"/>
                    </a:lnTo>
                    <a:lnTo>
                      <a:pt x="219" y="1319"/>
                    </a:lnTo>
                    <a:lnTo>
                      <a:pt x="221" y="1314"/>
                    </a:lnTo>
                    <a:lnTo>
                      <a:pt x="222" y="1307"/>
                    </a:lnTo>
                    <a:lnTo>
                      <a:pt x="224" y="1302"/>
                    </a:lnTo>
                    <a:lnTo>
                      <a:pt x="226" y="1295"/>
                    </a:lnTo>
                    <a:lnTo>
                      <a:pt x="228" y="1290"/>
                    </a:lnTo>
                    <a:lnTo>
                      <a:pt x="230" y="1283"/>
                    </a:lnTo>
                    <a:lnTo>
                      <a:pt x="232" y="1277"/>
                    </a:lnTo>
                    <a:lnTo>
                      <a:pt x="233" y="1270"/>
                    </a:lnTo>
                    <a:lnTo>
                      <a:pt x="235" y="1265"/>
                    </a:lnTo>
                    <a:lnTo>
                      <a:pt x="237" y="1258"/>
                    </a:lnTo>
                    <a:lnTo>
                      <a:pt x="239" y="1251"/>
                    </a:lnTo>
                    <a:lnTo>
                      <a:pt x="240" y="1244"/>
                    </a:lnTo>
                    <a:lnTo>
                      <a:pt x="243" y="1237"/>
                    </a:lnTo>
                    <a:lnTo>
                      <a:pt x="244" y="1231"/>
                    </a:lnTo>
                    <a:lnTo>
                      <a:pt x="246" y="1224"/>
                    </a:lnTo>
                    <a:lnTo>
                      <a:pt x="248" y="1217"/>
                    </a:lnTo>
                    <a:lnTo>
                      <a:pt x="250" y="1210"/>
                    </a:lnTo>
                    <a:lnTo>
                      <a:pt x="251" y="1203"/>
                    </a:lnTo>
                    <a:lnTo>
                      <a:pt x="253" y="1195"/>
                    </a:lnTo>
                    <a:lnTo>
                      <a:pt x="255" y="1188"/>
                    </a:lnTo>
                    <a:lnTo>
                      <a:pt x="257" y="1181"/>
                    </a:lnTo>
                    <a:lnTo>
                      <a:pt x="259" y="1172"/>
                    </a:lnTo>
                    <a:lnTo>
                      <a:pt x="261" y="1166"/>
                    </a:lnTo>
                    <a:lnTo>
                      <a:pt x="262" y="1159"/>
                    </a:lnTo>
                    <a:lnTo>
                      <a:pt x="264" y="1150"/>
                    </a:lnTo>
                    <a:lnTo>
                      <a:pt x="266" y="1143"/>
                    </a:lnTo>
                    <a:lnTo>
                      <a:pt x="268" y="1135"/>
                    </a:lnTo>
                    <a:lnTo>
                      <a:pt x="270" y="1126"/>
                    </a:lnTo>
                    <a:lnTo>
                      <a:pt x="272" y="1119"/>
                    </a:lnTo>
                    <a:lnTo>
                      <a:pt x="273" y="1111"/>
                    </a:lnTo>
                    <a:lnTo>
                      <a:pt x="275" y="1102"/>
                    </a:lnTo>
                    <a:lnTo>
                      <a:pt x="277" y="1095"/>
                    </a:lnTo>
                    <a:lnTo>
                      <a:pt x="279" y="1087"/>
                    </a:lnTo>
                    <a:lnTo>
                      <a:pt x="281" y="1078"/>
                    </a:lnTo>
                    <a:lnTo>
                      <a:pt x="283" y="1070"/>
                    </a:lnTo>
                    <a:lnTo>
                      <a:pt x="284" y="1061"/>
                    </a:lnTo>
                    <a:lnTo>
                      <a:pt x="286" y="1053"/>
                    </a:lnTo>
                    <a:lnTo>
                      <a:pt x="288" y="1044"/>
                    </a:lnTo>
                    <a:lnTo>
                      <a:pt x="290" y="1036"/>
                    </a:lnTo>
                    <a:lnTo>
                      <a:pt x="291" y="1027"/>
                    </a:lnTo>
                    <a:lnTo>
                      <a:pt x="294" y="1019"/>
                    </a:lnTo>
                    <a:lnTo>
                      <a:pt x="295" y="1010"/>
                    </a:lnTo>
                    <a:lnTo>
                      <a:pt x="297" y="1001"/>
                    </a:lnTo>
                    <a:lnTo>
                      <a:pt x="299" y="993"/>
                    </a:lnTo>
                    <a:lnTo>
                      <a:pt x="301" y="984"/>
                    </a:lnTo>
                    <a:lnTo>
                      <a:pt x="302" y="974"/>
                    </a:lnTo>
                    <a:lnTo>
                      <a:pt x="304" y="966"/>
                    </a:lnTo>
                    <a:lnTo>
                      <a:pt x="306" y="957"/>
                    </a:lnTo>
                    <a:lnTo>
                      <a:pt x="308" y="947"/>
                    </a:lnTo>
                    <a:lnTo>
                      <a:pt x="310" y="938"/>
                    </a:lnTo>
                    <a:lnTo>
                      <a:pt x="312" y="930"/>
                    </a:lnTo>
                    <a:lnTo>
                      <a:pt x="313" y="919"/>
                    </a:lnTo>
                    <a:lnTo>
                      <a:pt x="315" y="911"/>
                    </a:lnTo>
                    <a:lnTo>
                      <a:pt x="317" y="901"/>
                    </a:lnTo>
                    <a:lnTo>
                      <a:pt x="319" y="892"/>
                    </a:lnTo>
                    <a:lnTo>
                      <a:pt x="321" y="884"/>
                    </a:lnTo>
                    <a:lnTo>
                      <a:pt x="323" y="873"/>
                    </a:lnTo>
                    <a:lnTo>
                      <a:pt x="324" y="863"/>
                    </a:lnTo>
                    <a:lnTo>
                      <a:pt x="326" y="855"/>
                    </a:lnTo>
                    <a:lnTo>
                      <a:pt x="328" y="844"/>
                    </a:lnTo>
                    <a:lnTo>
                      <a:pt x="330" y="834"/>
                    </a:lnTo>
                    <a:lnTo>
                      <a:pt x="331" y="825"/>
                    </a:lnTo>
                    <a:lnTo>
                      <a:pt x="334" y="815"/>
                    </a:lnTo>
                    <a:lnTo>
                      <a:pt x="335" y="807"/>
                    </a:lnTo>
                    <a:lnTo>
                      <a:pt x="337" y="796"/>
                    </a:lnTo>
                    <a:lnTo>
                      <a:pt x="339" y="786"/>
                    </a:lnTo>
                    <a:lnTo>
                      <a:pt x="341" y="776"/>
                    </a:lnTo>
                    <a:lnTo>
                      <a:pt x="342" y="767"/>
                    </a:lnTo>
                    <a:lnTo>
                      <a:pt x="345" y="757"/>
                    </a:lnTo>
                    <a:lnTo>
                      <a:pt x="346" y="747"/>
                    </a:lnTo>
                    <a:lnTo>
                      <a:pt x="348" y="737"/>
                    </a:lnTo>
                    <a:lnTo>
                      <a:pt x="350" y="726"/>
                    </a:lnTo>
                    <a:lnTo>
                      <a:pt x="352" y="716"/>
                    </a:lnTo>
                    <a:lnTo>
                      <a:pt x="353" y="708"/>
                    </a:lnTo>
                    <a:lnTo>
                      <a:pt x="356" y="697"/>
                    </a:lnTo>
                    <a:lnTo>
                      <a:pt x="357" y="687"/>
                    </a:lnTo>
                    <a:lnTo>
                      <a:pt x="359" y="677"/>
                    </a:lnTo>
                    <a:lnTo>
                      <a:pt x="361" y="667"/>
                    </a:lnTo>
                    <a:lnTo>
                      <a:pt x="363" y="656"/>
                    </a:lnTo>
                    <a:lnTo>
                      <a:pt x="364" y="648"/>
                    </a:lnTo>
                    <a:lnTo>
                      <a:pt x="366" y="637"/>
                    </a:lnTo>
                    <a:lnTo>
                      <a:pt x="368" y="627"/>
                    </a:lnTo>
                    <a:lnTo>
                      <a:pt x="370" y="617"/>
                    </a:lnTo>
                    <a:lnTo>
                      <a:pt x="372" y="607"/>
                    </a:lnTo>
                    <a:lnTo>
                      <a:pt x="374" y="596"/>
                    </a:lnTo>
                    <a:lnTo>
                      <a:pt x="375" y="588"/>
                    </a:lnTo>
                    <a:lnTo>
                      <a:pt x="377" y="578"/>
                    </a:lnTo>
                    <a:lnTo>
                      <a:pt x="379" y="567"/>
                    </a:lnTo>
                    <a:lnTo>
                      <a:pt x="381" y="557"/>
                    </a:lnTo>
                    <a:lnTo>
                      <a:pt x="383" y="547"/>
                    </a:lnTo>
                    <a:lnTo>
                      <a:pt x="385" y="538"/>
                    </a:lnTo>
                    <a:lnTo>
                      <a:pt x="386" y="528"/>
                    </a:lnTo>
                    <a:lnTo>
                      <a:pt x="388" y="518"/>
                    </a:lnTo>
                    <a:lnTo>
                      <a:pt x="390" y="508"/>
                    </a:lnTo>
                    <a:lnTo>
                      <a:pt x="392" y="499"/>
                    </a:lnTo>
                    <a:lnTo>
                      <a:pt x="394" y="489"/>
                    </a:lnTo>
                    <a:lnTo>
                      <a:pt x="396" y="479"/>
                    </a:lnTo>
                    <a:lnTo>
                      <a:pt x="397" y="470"/>
                    </a:lnTo>
                    <a:lnTo>
                      <a:pt x="399" y="460"/>
                    </a:lnTo>
                    <a:lnTo>
                      <a:pt x="401" y="451"/>
                    </a:lnTo>
                    <a:lnTo>
                      <a:pt x="403" y="441"/>
                    </a:lnTo>
                    <a:lnTo>
                      <a:pt x="405" y="431"/>
                    </a:lnTo>
                    <a:lnTo>
                      <a:pt x="407" y="422"/>
                    </a:lnTo>
                    <a:lnTo>
                      <a:pt x="408" y="412"/>
                    </a:lnTo>
                    <a:lnTo>
                      <a:pt x="410" y="403"/>
                    </a:lnTo>
                    <a:lnTo>
                      <a:pt x="412" y="393"/>
                    </a:lnTo>
                    <a:lnTo>
                      <a:pt x="414" y="385"/>
                    </a:lnTo>
                    <a:lnTo>
                      <a:pt x="416" y="376"/>
                    </a:lnTo>
                    <a:lnTo>
                      <a:pt x="418" y="366"/>
                    </a:lnTo>
                    <a:lnTo>
                      <a:pt x="419" y="357"/>
                    </a:lnTo>
                    <a:lnTo>
                      <a:pt x="421" y="349"/>
                    </a:lnTo>
                    <a:lnTo>
                      <a:pt x="423" y="340"/>
                    </a:lnTo>
                    <a:lnTo>
                      <a:pt x="425" y="330"/>
                    </a:lnTo>
                    <a:lnTo>
                      <a:pt x="427" y="321"/>
                    </a:lnTo>
                    <a:lnTo>
                      <a:pt x="428" y="313"/>
                    </a:lnTo>
                    <a:lnTo>
                      <a:pt x="430" y="304"/>
                    </a:lnTo>
                    <a:lnTo>
                      <a:pt x="432" y="296"/>
                    </a:lnTo>
                    <a:lnTo>
                      <a:pt x="434" y="287"/>
                    </a:lnTo>
                    <a:lnTo>
                      <a:pt x="436" y="279"/>
                    </a:lnTo>
                    <a:lnTo>
                      <a:pt x="437" y="270"/>
                    </a:lnTo>
                    <a:lnTo>
                      <a:pt x="439" y="263"/>
                    </a:lnTo>
                    <a:lnTo>
                      <a:pt x="441" y="255"/>
                    </a:lnTo>
                    <a:lnTo>
                      <a:pt x="443" y="246"/>
                    </a:lnTo>
                    <a:lnTo>
                      <a:pt x="445" y="238"/>
                    </a:lnTo>
                    <a:lnTo>
                      <a:pt x="447" y="231"/>
                    </a:lnTo>
                    <a:lnTo>
                      <a:pt x="448" y="224"/>
                    </a:lnTo>
                    <a:lnTo>
                      <a:pt x="450" y="215"/>
                    </a:lnTo>
                    <a:lnTo>
                      <a:pt x="452" y="207"/>
                    </a:lnTo>
                    <a:lnTo>
                      <a:pt x="454" y="200"/>
                    </a:lnTo>
                    <a:lnTo>
                      <a:pt x="456" y="193"/>
                    </a:lnTo>
                    <a:lnTo>
                      <a:pt x="458" y="186"/>
                    </a:lnTo>
                    <a:lnTo>
                      <a:pt x="459" y="179"/>
                    </a:lnTo>
                    <a:lnTo>
                      <a:pt x="461" y="171"/>
                    </a:lnTo>
                    <a:lnTo>
                      <a:pt x="463" y="164"/>
                    </a:lnTo>
                    <a:lnTo>
                      <a:pt x="465" y="157"/>
                    </a:lnTo>
                    <a:lnTo>
                      <a:pt x="467" y="152"/>
                    </a:lnTo>
                    <a:lnTo>
                      <a:pt x="469" y="145"/>
                    </a:lnTo>
                    <a:lnTo>
                      <a:pt x="470" y="138"/>
                    </a:lnTo>
                    <a:lnTo>
                      <a:pt x="472" y="132"/>
                    </a:lnTo>
                    <a:lnTo>
                      <a:pt x="474" y="126"/>
                    </a:lnTo>
                    <a:lnTo>
                      <a:pt x="476" y="120"/>
                    </a:lnTo>
                    <a:lnTo>
                      <a:pt x="478" y="115"/>
                    </a:lnTo>
                    <a:lnTo>
                      <a:pt x="480" y="108"/>
                    </a:lnTo>
                    <a:lnTo>
                      <a:pt x="481" y="103"/>
                    </a:lnTo>
                    <a:lnTo>
                      <a:pt x="483" y="97"/>
                    </a:lnTo>
                    <a:lnTo>
                      <a:pt x="485" y="92"/>
                    </a:lnTo>
                    <a:lnTo>
                      <a:pt x="487" y="87"/>
                    </a:lnTo>
                    <a:lnTo>
                      <a:pt x="489" y="82"/>
                    </a:lnTo>
                    <a:lnTo>
                      <a:pt x="490" y="77"/>
                    </a:lnTo>
                    <a:lnTo>
                      <a:pt x="492" y="72"/>
                    </a:lnTo>
                    <a:lnTo>
                      <a:pt x="494" y="68"/>
                    </a:lnTo>
                    <a:lnTo>
                      <a:pt x="496" y="63"/>
                    </a:lnTo>
                    <a:lnTo>
                      <a:pt x="498" y="58"/>
                    </a:lnTo>
                    <a:lnTo>
                      <a:pt x="500" y="55"/>
                    </a:lnTo>
                    <a:lnTo>
                      <a:pt x="501" y="51"/>
                    </a:lnTo>
                    <a:lnTo>
                      <a:pt x="503" y="46"/>
                    </a:lnTo>
                    <a:lnTo>
                      <a:pt x="505" y="43"/>
                    </a:lnTo>
                    <a:lnTo>
                      <a:pt x="507" y="39"/>
                    </a:lnTo>
                    <a:lnTo>
                      <a:pt x="509" y="36"/>
                    </a:lnTo>
                    <a:lnTo>
                      <a:pt x="511" y="32"/>
                    </a:lnTo>
                    <a:lnTo>
                      <a:pt x="512" y="29"/>
                    </a:lnTo>
                    <a:lnTo>
                      <a:pt x="514" y="26"/>
                    </a:lnTo>
                    <a:lnTo>
                      <a:pt x="516" y="24"/>
                    </a:lnTo>
                    <a:lnTo>
                      <a:pt x="518" y="21"/>
                    </a:lnTo>
                    <a:lnTo>
                      <a:pt x="520" y="17"/>
                    </a:lnTo>
                    <a:lnTo>
                      <a:pt x="521" y="15"/>
                    </a:lnTo>
                    <a:lnTo>
                      <a:pt x="523" y="14"/>
                    </a:lnTo>
                    <a:lnTo>
                      <a:pt x="525" y="12"/>
                    </a:lnTo>
                    <a:lnTo>
                      <a:pt x="527" y="10"/>
                    </a:lnTo>
                    <a:lnTo>
                      <a:pt x="529" y="7"/>
                    </a:lnTo>
                    <a:lnTo>
                      <a:pt x="531" y="7"/>
                    </a:lnTo>
                    <a:lnTo>
                      <a:pt x="532" y="5"/>
                    </a:lnTo>
                    <a:lnTo>
                      <a:pt x="534" y="3"/>
                    </a:lnTo>
                    <a:lnTo>
                      <a:pt x="536" y="3"/>
                    </a:lnTo>
                    <a:lnTo>
                      <a:pt x="538" y="2"/>
                    </a:lnTo>
                    <a:lnTo>
                      <a:pt x="540" y="2"/>
                    </a:lnTo>
                    <a:lnTo>
                      <a:pt x="542" y="0"/>
                    </a:lnTo>
                    <a:lnTo>
                      <a:pt x="543" y="0"/>
                    </a:lnTo>
                    <a:lnTo>
                      <a:pt x="545" y="0"/>
                    </a:lnTo>
                    <a:lnTo>
                      <a:pt x="547" y="0"/>
                    </a:lnTo>
                    <a:lnTo>
                      <a:pt x="549" y="0"/>
                    </a:lnTo>
                    <a:lnTo>
                      <a:pt x="551" y="0"/>
                    </a:lnTo>
                    <a:lnTo>
                      <a:pt x="552" y="0"/>
                    </a:lnTo>
                    <a:lnTo>
                      <a:pt x="554" y="2"/>
                    </a:lnTo>
                    <a:lnTo>
                      <a:pt x="556" y="2"/>
                    </a:lnTo>
                    <a:lnTo>
                      <a:pt x="558" y="3"/>
                    </a:lnTo>
                    <a:lnTo>
                      <a:pt x="560" y="3"/>
                    </a:lnTo>
                    <a:lnTo>
                      <a:pt x="562" y="5"/>
                    </a:lnTo>
                    <a:lnTo>
                      <a:pt x="563" y="7"/>
                    </a:lnTo>
                    <a:lnTo>
                      <a:pt x="565" y="7"/>
                    </a:lnTo>
                    <a:lnTo>
                      <a:pt x="567" y="10"/>
                    </a:lnTo>
                    <a:lnTo>
                      <a:pt x="569" y="12"/>
                    </a:lnTo>
                    <a:lnTo>
                      <a:pt x="571" y="14"/>
                    </a:lnTo>
                    <a:lnTo>
                      <a:pt x="572" y="15"/>
                    </a:lnTo>
                    <a:lnTo>
                      <a:pt x="574" y="17"/>
                    </a:lnTo>
                    <a:lnTo>
                      <a:pt x="576" y="21"/>
                    </a:lnTo>
                    <a:lnTo>
                      <a:pt x="578" y="24"/>
                    </a:lnTo>
                    <a:lnTo>
                      <a:pt x="580" y="26"/>
                    </a:lnTo>
                    <a:lnTo>
                      <a:pt x="582" y="29"/>
                    </a:lnTo>
                    <a:lnTo>
                      <a:pt x="583" y="32"/>
                    </a:lnTo>
                    <a:lnTo>
                      <a:pt x="585" y="36"/>
                    </a:lnTo>
                    <a:lnTo>
                      <a:pt x="587" y="39"/>
                    </a:lnTo>
                    <a:lnTo>
                      <a:pt x="589" y="43"/>
                    </a:lnTo>
                    <a:lnTo>
                      <a:pt x="591" y="46"/>
                    </a:lnTo>
                    <a:lnTo>
                      <a:pt x="593" y="51"/>
                    </a:lnTo>
                    <a:lnTo>
                      <a:pt x="594" y="55"/>
                    </a:lnTo>
                    <a:lnTo>
                      <a:pt x="596" y="58"/>
                    </a:lnTo>
                    <a:lnTo>
                      <a:pt x="598" y="63"/>
                    </a:lnTo>
                    <a:lnTo>
                      <a:pt x="600" y="68"/>
                    </a:lnTo>
                    <a:lnTo>
                      <a:pt x="602" y="72"/>
                    </a:lnTo>
                    <a:lnTo>
                      <a:pt x="604" y="77"/>
                    </a:lnTo>
                    <a:lnTo>
                      <a:pt x="605" y="82"/>
                    </a:lnTo>
                    <a:lnTo>
                      <a:pt x="607" y="87"/>
                    </a:lnTo>
                    <a:lnTo>
                      <a:pt x="609" y="92"/>
                    </a:lnTo>
                    <a:lnTo>
                      <a:pt x="611" y="97"/>
                    </a:lnTo>
                    <a:lnTo>
                      <a:pt x="613" y="103"/>
                    </a:lnTo>
                    <a:lnTo>
                      <a:pt x="614" y="108"/>
                    </a:lnTo>
                    <a:lnTo>
                      <a:pt x="616" y="115"/>
                    </a:lnTo>
                    <a:lnTo>
                      <a:pt x="618" y="120"/>
                    </a:lnTo>
                    <a:lnTo>
                      <a:pt x="620" y="126"/>
                    </a:lnTo>
                    <a:lnTo>
                      <a:pt x="622" y="132"/>
                    </a:lnTo>
                    <a:lnTo>
                      <a:pt x="623" y="138"/>
                    </a:lnTo>
                    <a:lnTo>
                      <a:pt x="625" y="145"/>
                    </a:lnTo>
                    <a:lnTo>
                      <a:pt x="627" y="152"/>
                    </a:lnTo>
                    <a:lnTo>
                      <a:pt x="629" y="157"/>
                    </a:lnTo>
                    <a:lnTo>
                      <a:pt x="631" y="164"/>
                    </a:lnTo>
                    <a:lnTo>
                      <a:pt x="633" y="171"/>
                    </a:lnTo>
                    <a:lnTo>
                      <a:pt x="634" y="179"/>
                    </a:lnTo>
                    <a:lnTo>
                      <a:pt x="636" y="186"/>
                    </a:lnTo>
                    <a:lnTo>
                      <a:pt x="638" y="193"/>
                    </a:lnTo>
                    <a:lnTo>
                      <a:pt x="640" y="200"/>
                    </a:lnTo>
                    <a:lnTo>
                      <a:pt x="642" y="207"/>
                    </a:lnTo>
                    <a:lnTo>
                      <a:pt x="644" y="215"/>
                    </a:lnTo>
                    <a:lnTo>
                      <a:pt x="645" y="224"/>
                    </a:lnTo>
                    <a:lnTo>
                      <a:pt x="647" y="231"/>
                    </a:lnTo>
                    <a:lnTo>
                      <a:pt x="649" y="238"/>
                    </a:lnTo>
                    <a:lnTo>
                      <a:pt x="651" y="246"/>
                    </a:lnTo>
                    <a:lnTo>
                      <a:pt x="653" y="255"/>
                    </a:lnTo>
                    <a:lnTo>
                      <a:pt x="655" y="263"/>
                    </a:lnTo>
                    <a:lnTo>
                      <a:pt x="656" y="270"/>
                    </a:lnTo>
                    <a:lnTo>
                      <a:pt x="658" y="279"/>
                    </a:lnTo>
                    <a:lnTo>
                      <a:pt x="660" y="287"/>
                    </a:lnTo>
                    <a:lnTo>
                      <a:pt x="662" y="296"/>
                    </a:lnTo>
                    <a:lnTo>
                      <a:pt x="663" y="304"/>
                    </a:lnTo>
                    <a:lnTo>
                      <a:pt x="666" y="313"/>
                    </a:lnTo>
                    <a:lnTo>
                      <a:pt x="667" y="321"/>
                    </a:lnTo>
                    <a:lnTo>
                      <a:pt x="669" y="330"/>
                    </a:lnTo>
                    <a:lnTo>
                      <a:pt x="671" y="340"/>
                    </a:lnTo>
                    <a:lnTo>
                      <a:pt x="673" y="349"/>
                    </a:lnTo>
                    <a:lnTo>
                      <a:pt x="674" y="357"/>
                    </a:lnTo>
                    <a:lnTo>
                      <a:pt x="676" y="366"/>
                    </a:lnTo>
                    <a:lnTo>
                      <a:pt x="678" y="376"/>
                    </a:lnTo>
                    <a:lnTo>
                      <a:pt x="680" y="385"/>
                    </a:lnTo>
                    <a:lnTo>
                      <a:pt x="682" y="393"/>
                    </a:lnTo>
                    <a:lnTo>
                      <a:pt x="684" y="403"/>
                    </a:lnTo>
                    <a:lnTo>
                      <a:pt x="685" y="412"/>
                    </a:lnTo>
                    <a:lnTo>
                      <a:pt x="687" y="422"/>
                    </a:lnTo>
                    <a:lnTo>
                      <a:pt x="689" y="431"/>
                    </a:lnTo>
                    <a:lnTo>
                      <a:pt x="691" y="441"/>
                    </a:lnTo>
                    <a:lnTo>
                      <a:pt x="693" y="451"/>
                    </a:lnTo>
                    <a:lnTo>
                      <a:pt x="695" y="460"/>
                    </a:lnTo>
                    <a:lnTo>
                      <a:pt x="696" y="470"/>
                    </a:lnTo>
                    <a:lnTo>
                      <a:pt x="698" y="479"/>
                    </a:lnTo>
                    <a:lnTo>
                      <a:pt x="700" y="489"/>
                    </a:lnTo>
                    <a:lnTo>
                      <a:pt x="702" y="499"/>
                    </a:lnTo>
                    <a:lnTo>
                      <a:pt x="704" y="508"/>
                    </a:lnTo>
                    <a:lnTo>
                      <a:pt x="706" y="518"/>
                    </a:lnTo>
                    <a:lnTo>
                      <a:pt x="707" y="528"/>
                    </a:lnTo>
                    <a:lnTo>
                      <a:pt x="709" y="538"/>
                    </a:lnTo>
                    <a:lnTo>
                      <a:pt x="711" y="547"/>
                    </a:lnTo>
                    <a:lnTo>
                      <a:pt x="713" y="557"/>
                    </a:lnTo>
                    <a:lnTo>
                      <a:pt x="714" y="567"/>
                    </a:lnTo>
                    <a:lnTo>
                      <a:pt x="717" y="578"/>
                    </a:lnTo>
                    <a:lnTo>
                      <a:pt x="718" y="588"/>
                    </a:lnTo>
                    <a:lnTo>
                      <a:pt x="720" y="596"/>
                    </a:lnTo>
                    <a:lnTo>
                      <a:pt x="722" y="607"/>
                    </a:lnTo>
                    <a:lnTo>
                      <a:pt x="724" y="617"/>
                    </a:lnTo>
                    <a:lnTo>
                      <a:pt x="725" y="627"/>
                    </a:lnTo>
                    <a:lnTo>
                      <a:pt x="728" y="637"/>
                    </a:lnTo>
                    <a:lnTo>
                      <a:pt x="729" y="648"/>
                    </a:lnTo>
                    <a:lnTo>
                      <a:pt x="731" y="656"/>
                    </a:lnTo>
                    <a:lnTo>
                      <a:pt x="733" y="667"/>
                    </a:lnTo>
                    <a:lnTo>
                      <a:pt x="735" y="677"/>
                    </a:lnTo>
                    <a:lnTo>
                      <a:pt x="736" y="687"/>
                    </a:lnTo>
                    <a:lnTo>
                      <a:pt x="738" y="697"/>
                    </a:lnTo>
                    <a:lnTo>
                      <a:pt x="740" y="708"/>
                    </a:lnTo>
                    <a:lnTo>
                      <a:pt x="742" y="716"/>
                    </a:lnTo>
                    <a:lnTo>
                      <a:pt x="744" y="726"/>
                    </a:lnTo>
                    <a:lnTo>
                      <a:pt x="746" y="737"/>
                    </a:lnTo>
                    <a:lnTo>
                      <a:pt x="747" y="747"/>
                    </a:lnTo>
                    <a:lnTo>
                      <a:pt x="749" y="757"/>
                    </a:lnTo>
                    <a:lnTo>
                      <a:pt x="751" y="767"/>
                    </a:lnTo>
                    <a:lnTo>
                      <a:pt x="753" y="776"/>
                    </a:lnTo>
                    <a:lnTo>
                      <a:pt x="755" y="786"/>
                    </a:lnTo>
                    <a:lnTo>
                      <a:pt x="757" y="796"/>
                    </a:lnTo>
                    <a:lnTo>
                      <a:pt x="758" y="807"/>
                    </a:lnTo>
                    <a:lnTo>
                      <a:pt x="760" y="815"/>
                    </a:lnTo>
                    <a:lnTo>
                      <a:pt x="762" y="825"/>
                    </a:lnTo>
                    <a:lnTo>
                      <a:pt x="764" y="834"/>
                    </a:lnTo>
                    <a:lnTo>
                      <a:pt x="765" y="844"/>
                    </a:lnTo>
                    <a:lnTo>
                      <a:pt x="768" y="855"/>
                    </a:lnTo>
                    <a:lnTo>
                      <a:pt x="769" y="863"/>
                    </a:lnTo>
                    <a:lnTo>
                      <a:pt x="771" y="873"/>
                    </a:lnTo>
                    <a:lnTo>
                      <a:pt x="773" y="884"/>
                    </a:lnTo>
                    <a:lnTo>
                      <a:pt x="775" y="892"/>
                    </a:lnTo>
                    <a:lnTo>
                      <a:pt x="776" y="901"/>
                    </a:lnTo>
                    <a:lnTo>
                      <a:pt x="779" y="911"/>
                    </a:lnTo>
                    <a:lnTo>
                      <a:pt x="780" y="919"/>
                    </a:lnTo>
                    <a:lnTo>
                      <a:pt x="782" y="930"/>
                    </a:lnTo>
                    <a:lnTo>
                      <a:pt x="784" y="938"/>
                    </a:lnTo>
                    <a:lnTo>
                      <a:pt x="786" y="947"/>
                    </a:lnTo>
                    <a:lnTo>
                      <a:pt x="787" y="957"/>
                    </a:lnTo>
                    <a:lnTo>
                      <a:pt x="790" y="966"/>
                    </a:lnTo>
                    <a:lnTo>
                      <a:pt x="791" y="974"/>
                    </a:lnTo>
                    <a:lnTo>
                      <a:pt x="793" y="984"/>
                    </a:lnTo>
                    <a:lnTo>
                      <a:pt x="795" y="993"/>
                    </a:lnTo>
                    <a:lnTo>
                      <a:pt x="797" y="1001"/>
                    </a:lnTo>
                    <a:lnTo>
                      <a:pt x="798" y="1010"/>
                    </a:lnTo>
                    <a:lnTo>
                      <a:pt x="800" y="1019"/>
                    </a:lnTo>
                    <a:lnTo>
                      <a:pt x="802" y="1027"/>
                    </a:lnTo>
                    <a:lnTo>
                      <a:pt x="804" y="1036"/>
                    </a:lnTo>
                    <a:lnTo>
                      <a:pt x="806" y="1044"/>
                    </a:lnTo>
                    <a:lnTo>
                      <a:pt x="808" y="1053"/>
                    </a:lnTo>
                    <a:lnTo>
                      <a:pt x="809" y="1061"/>
                    </a:lnTo>
                    <a:lnTo>
                      <a:pt x="811" y="1070"/>
                    </a:lnTo>
                    <a:lnTo>
                      <a:pt x="813" y="1078"/>
                    </a:lnTo>
                    <a:lnTo>
                      <a:pt x="815" y="1087"/>
                    </a:lnTo>
                    <a:lnTo>
                      <a:pt x="817" y="1095"/>
                    </a:lnTo>
                    <a:lnTo>
                      <a:pt x="819" y="1102"/>
                    </a:lnTo>
                    <a:lnTo>
                      <a:pt x="820" y="1111"/>
                    </a:lnTo>
                    <a:lnTo>
                      <a:pt x="822" y="1119"/>
                    </a:lnTo>
                    <a:lnTo>
                      <a:pt x="824" y="1126"/>
                    </a:lnTo>
                    <a:lnTo>
                      <a:pt x="826" y="1135"/>
                    </a:lnTo>
                    <a:lnTo>
                      <a:pt x="828" y="1143"/>
                    </a:lnTo>
                    <a:lnTo>
                      <a:pt x="830" y="1150"/>
                    </a:lnTo>
                    <a:lnTo>
                      <a:pt x="831" y="1159"/>
                    </a:lnTo>
                    <a:lnTo>
                      <a:pt x="833" y="1166"/>
                    </a:lnTo>
                    <a:lnTo>
                      <a:pt x="835" y="1172"/>
                    </a:lnTo>
                    <a:lnTo>
                      <a:pt x="837" y="1181"/>
                    </a:lnTo>
                    <a:lnTo>
                      <a:pt x="839" y="1188"/>
                    </a:lnTo>
                    <a:lnTo>
                      <a:pt x="841" y="1195"/>
                    </a:lnTo>
                    <a:lnTo>
                      <a:pt x="842" y="1203"/>
                    </a:lnTo>
                    <a:lnTo>
                      <a:pt x="844" y="1210"/>
                    </a:lnTo>
                    <a:lnTo>
                      <a:pt x="846" y="1217"/>
                    </a:lnTo>
                    <a:lnTo>
                      <a:pt x="848" y="1224"/>
                    </a:lnTo>
                    <a:lnTo>
                      <a:pt x="850" y="1231"/>
                    </a:lnTo>
                    <a:lnTo>
                      <a:pt x="851" y="1237"/>
                    </a:lnTo>
                    <a:lnTo>
                      <a:pt x="853" y="1244"/>
                    </a:lnTo>
                    <a:lnTo>
                      <a:pt x="855" y="1251"/>
                    </a:lnTo>
                    <a:lnTo>
                      <a:pt x="857" y="1258"/>
                    </a:lnTo>
                    <a:lnTo>
                      <a:pt x="859" y="1265"/>
                    </a:lnTo>
                    <a:lnTo>
                      <a:pt x="861" y="1270"/>
                    </a:lnTo>
                    <a:lnTo>
                      <a:pt x="862" y="1277"/>
                    </a:lnTo>
                    <a:lnTo>
                      <a:pt x="864" y="1283"/>
                    </a:lnTo>
                    <a:lnTo>
                      <a:pt x="866" y="1290"/>
                    </a:lnTo>
                    <a:lnTo>
                      <a:pt x="868" y="1295"/>
                    </a:lnTo>
                    <a:lnTo>
                      <a:pt x="870" y="1302"/>
                    </a:lnTo>
                    <a:lnTo>
                      <a:pt x="872" y="1307"/>
                    </a:lnTo>
                    <a:lnTo>
                      <a:pt x="873" y="1314"/>
                    </a:lnTo>
                    <a:lnTo>
                      <a:pt x="875" y="1319"/>
                    </a:lnTo>
                    <a:lnTo>
                      <a:pt x="877" y="1326"/>
                    </a:lnTo>
                    <a:lnTo>
                      <a:pt x="879" y="1331"/>
                    </a:lnTo>
                    <a:lnTo>
                      <a:pt x="881" y="1336"/>
                    </a:lnTo>
                    <a:lnTo>
                      <a:pt x="882" y="1343"/>
                    </a:lnTo>
                    <a:lnTo>
                      <a:pt x="884" y="1348"/>
                    </a:lnTo>
                    <a:lnTo>
                      <a:pt x="886" y="1354"/>
                    </a:lnTo>
                    <a:lnTo>
                      <a:pt x="888" y="1359"/>
                    </a:lnTo>
                    <a:lnTo>
                      <a:pt x="890" y="1364"/>
                    </a:lnTo>
                    <a:lnTo>
                      <a:pt x="892" y="1369"/>
                    </a:lnTo>
                    <a:lnTo>
                      <a:pt x="893" y="1374"/>
                    </a:lnTo>
                    <a:lnTo>
                      <a:pt x="895" y="1379"/>
                    </a:lnTo>
                    <a:lnTo>
                      <a:pt x="897" y="1384"/>
                    </a:lnTo>
                    <a:lnTo>
                      <a:pt x="899" y="1389"/>
                    </a:lnTo>
                    <a:lnTo>
                      <a:pt x="901" y="1395"/>
                    </a:lnTo>
                    <a:lnTo>
                      <a:pt x="903" y="1400"/>
                    </a:lnTo>
                    <a:lnTo>
                      <a:pt x="904" y="1405"/>
                    </a:lnTo>
                    <a:lnTo>
                      <a:pt x="906" y="1410"/>
                    </a:lnTo>
                    <a:lnTo>
                      <a:pt x="908" y="1413"/>
                    </a:lnTo>
                    <a:lnTo>
                      <a:pt x="910" y="1418"/>
                    </a:lnTo>
                    <a:lnTo>
                      <a:pt x="912" y="1422"/>
                    </a:lnTo>
                    <a:lnTo>
                      <a:pt x="913" y="1427"/>
                    </a:lnTo>
                    <a:lnTo>
                      <a:pt x="915" y="1432"/>
                    </a:lnTo>
                    <a:lnTo>
                      <a:pt x="917" y="1436"/>
                    </a:lnTo>
                    <a:lnTo>
                      <a:pt x="919" y="1439"/>
                    </a:lnTo>
                    <a:lnTo>
                      <a:pt x="921" y="1444"/>
                    </a:lnTo>
                    <a:lnTo>
                      <a:pt x="923" y="1449"/>
                    </a:lnTo>
                    <a:lnTo>
                      <a:pt x="924" y="1453"/>
                    </a:lnTo>
                    <a:lnTo>
                      <a:pt x="926" y="1456"/>
                    </a:lnTo>
                    <a:lnTo>
                      <a:pt x="928" y="1460"/>
                    </a:lnTo>
                    <a:lnTo>
                      <a:pt x="930" y="1465"/>
                    </a:lnTo>
                    <a:lnTo>
                      <a:pt x="932" y="1468"/>
                    </a:lnTo>
                    <a:lnTo>
                      <a:pt x="934" y="1471"/>
                    </a:lnTo>
                    <a:lnTo>
                      <a:pt x="935" y="1475"/>
                    </a:lnTo>
                    <a:lnTo>
                      <a:pt x="937" y="1478"/>
                    </a:lnTo>
                    <a:lnTo>
                      <a:pt x="939" y="1483"/>
                    </a:lnTo>
                    <a:lnTo>
                      <a:pt x="941" y="1487"/>
                    </a:lnTo>
                    <a:lnTo>
                      <a:pt x="943" y="1489"/>
                    </a:lnTo>
                    <a:lnTo>
                      <a:pt x="945" y="1492"/>
                    </a:lnTo>
                    <a:lnTo>
                      <a:pt x="946" y="1495"/>
                    </a:lnTo>
                    <a:lnTo>
                      <a:pt x="948" y="1499"/>
                    </a:lnTo>
                    <a:lnTo>
                      <a:pt x="950" y="1502"/>
                    </a:lnTo>
                    <a:lnTo>
                      <a:pt x="952" y="1506"/>
                    </a:lnTo>
                    <a:lnTo>
                      <a:pt x="954" y="1509"/>
                    </a:lnTo>
                    <a:lnTo>
                      <a:pt x="955" y="1512"/>
                    </a:lnTo>
                    <a:lnTo>
                      <a:pt x="957" y="1514"/>
                    </a:lnTo>
                    <a:lnTo>
                      <a:pt x="959" y="1518"/>
                    </a:lnTo>
                    <a:lnTo>
                      <a:pt x="961" y="1519"/>
                    </a:lnTo>
                    <a:lnTo>
                      <a:pt x="963" y="1523"/>
                    </a:lnTo>
                    <a:lnTo>
                      <a:pt x="965" y="1526"/>
                    </a:lnTo>
                    <a:lnTo>
                      <a:pt x="966" y="1530"/>
                    </a:lnTo>
                    <a:lnTo>
                      <a:pt x="968" y="1531"/>
                    </a:lnTo>
                    <a:lnTo>
                      <a:pt x="970" y="1533"/>
                    </a:lnTo>
                    <a:lnTo>
                      <a:pt x="972" y="1536"/>
                    </a:lnTo>
                    <a:lnTo>
                      <a:pt x="974" y="1540"/>
                    </a:lnTo>
                    <a:lnTo>
                      <a:pt x="975" y="1542"/>
                    </a:lnTo>
                    <a:lnTo>
                      <a:pt x="977" y="1543"/>
                    </a:lnTo>
                    <a:lnTo>
                      <a:pt x="979" y="1547"/>
                    </a:lnTo>
                    <a:lnTo>
                      <a:pt x="981" y="1548"/>
                    </a:lnTo>
                    <a:lnTo>
                      <a:pt x="983" y="1550"/>
                    </a:lnTo>
                    <a:lnTo>
                      <a:pt x="985" y="1554"/>
                    </a:lnTo>
                    <a:lnTo>
                      <a:pt x="986" y="1555"/>
                    </a:lnTo>
                    <a:lnTo>
                      <a:pt x="988" y="1557"/>
                    </a:lnTo>
                    <a:lnTo>
                      <a:pt x="990" y="1559"/>
                    </a:lnTo>
                    <a:lnTo>
                      <a:pt x="992" y="1562"/>
                    </a:lnTo>
                    <a:lnTo>
                      <a:pt x="994" y="1564"/>
                    </a:lnTo>
                    <a:lnTo>
                      <a:pt x="995" y="1565"/>
                    </a:lnTo>
                    <a:lnTo>
                      <a:pt x="997" y="1567"/>
                    </a:lnTo>
                    <a:lnTo>
                      <a:pt x="999" y="1569"/>
                    </a:lnTo>
                    <a:lnTo>
                      <a:pt x="1001" y="1571"/>
                    </a:lnTo>
                    <a:lnTo>
                      <a:pt x="1003" y="1572"/>
                    </a:lnTo>
                    <a:lnTo>
                      <a:pt x="1005" y="1576"/>
                    </a:lnTo>
                    <a:lnTo>
                      <a:pt x="1006" y="1576"/>
                    </a:lnTo>
                    <a:lnTo>
                      <a:pt x="1008" y="1579"/>
                    </a:lnTo>
                    <a:lnTo>
                      <a:pt x="1010" y="1579"/>
                    </a:lnTo>
                    <a:lnTo>
                      <a:pt x="1012" y="1583"/>
                    </a:lnTo>
                    <a:lnTo>
                      <a:pt x="1014" y="1583"/>
                    </a:lnTo>
                    <a:lnTo>
                      <a:pt x="1016" y="1584"/>
                    </a:lnTo>
                    <a:lnTo>
                      <a:pt x="1017" y="1586"/>
                    </a:lnTo>
                    <a:lnTo>
                      <a:pt x="1019" y="1588"/>
                    </a:lnTo>
                    <a:lnTo>
                      <a:pt x="1021" y="1589"/>
                    </a:lnTo>
                    <a:lnTo>
                      <a:pt x="1023" y="1591"/>
                    </a:lnTo>
                    <a:lnTo>
                      <a:pt x="1025" y="1593"/>
                    </a:lnTo>
                    <a:lnTo>
                      <a:pt x="1027" y="1593"/>
                    </a:lnTo>
                    <a:lnTo>
                      <a:pt x="1028" y="1595"/>
                    </a:lnTo>
                    <a:lnTo>
                      <a:pt x="1030" y="1596"/>
                    </a:lnTo>
                    <a:lnTo>
                      <a:pt x="1032" y="1598"/>
                    </a:lnTo>
                    <a:lnTo>
                      <a:pt x="1034" y="1600"/>
                    </a:lnTo>
                    <a:lnTo>
                      <a:pt x="1036" y="1600"/>
                    </a:lnTo>
                    <a:lnTo>
                      <a:pt x="1037" y="1601"/>
                    </a:lnTo>
                    <a:lnTo>
                      <a:pt x="1039" y="1603"/>
                    </a:lnTo>
                    <a:lnTo>
                      <a:pt x="1041" y="1603"/>
                    </a:lnTo>
                    <a:lnTo>
                      <a:pt x="1043" y="1605"/>
                    </a:lnTo>
                    <a:lnTo>
                      <a:pt x="1045" y="1606"/>
                    </a:lnTo>
                    <a:lnTo>
                      <a:pt x="1046" y="1606"/>
                    </a:lnTo>
                    <a:lnTo>
                      <a:pt x="1048" y="1608"/>
                    </a:lnTo>
                    <a:lnTo>
                      <a:pt x="1050" y="1610"/>
                    </a:lnTo>
                    <a:lnTo>
                      <a:pt x="1052" y="1610"/>
                    </a:lnTo>
                    <a:lnTo>
                      <a:pt x="1054" y="1612"/>
                    </a:lnTo>
                    <a:lnTo>
                      <a:pt x="1056" y="1612"/>
                    </a:lnTo>
                    <a:lnTo>
                      <a:pt x="1057" y="1613"/>
                    </a:lnTo>
                    <a:lnTo>
                      <a:pt x="1059" y="1613"/>
                    </a:lnTo>
                    <a:lnTo>
                      <a:pt x="1061" y="1615"/>
                    </a:lnTo>
                    <a:lnTo>
                      <a:pt x="1063" y="1615"/>
                    </a:lnTo>
                    <a:lnTo>
                      <a:pt x="1065" y="1617"/>
                    </a:lnTo>
                    <a:lnTo>
                      <a:pt x="1067" y="1617"/>
                    </a:lnTo>
                    <a:lnTo>
                      <a:pt x="1068" y="1618"/>
                    </a:lnTo>
                    <a:lnTo>
                      <a:pt x="1070" y="1618"/>
                    </a:lnTo>
                    <a:lnTo>
                      <a:pt x="1072" y="1618"/>
                    </a:lnTo>
                    <a:lnTo>
                      <a:pt x="1074" y="1620"/>
                    </a:lnTo>
                    <a:lnTo>
                      <a:pt x="1076" y="1620"/>
                    </a:lnTo>
                    <a:lnTo>
                      <a:pt x="1078" y="1622"/>
                    </a:lnTo>
                    <a:lnTo>
                      <a:pt x="1079" y="1622"/>
                    </a:lnTo>
                    <a:lnTo>
                      <a:pt x="1081" y="1622"/>
                    </a:lnTo>
                    <a:lnTo>
                      <a:pt x="1083" y="1624"/>
                    </a:lnTo>
                    <a:lnTo>
                      <a:pt x="1085" y="1624"/>
                    </a:lnTo>
                    <a:lnTo>
                      <a:pt x="1087" y="1625"/>
                    </a:lnTo>
                    <a:lnTo>
                      <a:pt x="1089" y="1625"/>
                    </a:lnTo>
                    <a:lnTo>
                      <a:pt x="1090" y="1625"/>
                    </a:lnTo>
                    <a:lnTo>
                      <a:pt x="1092" y="1627"/>
                    </a:lnTo>
                    <a:lnTo>
                      <a:pt x="1094" y="1627"/>
                    </a:lnTo>
                  </a:path>
                </a:pathLst>
              </a:custGeom>
              <a:solidFill>
                <a:srgbClr val="99CCFF"/>
              </a:solidFill>
              <a:ln w="25400" cap="rnd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329" name="Rectangle 11"/>
              <p:cNvSpPr>
                <a:spLocks noChangeArrowheads="1"/>
              </p:cNvSpPr>
              <p:nvPr/>
            </p:nvSpPr>
            <p:spPr bwMode="auto">
              <a:xfrm>
                <a:off x="1110" y="2362"/>
                <a:ext cx="1027" cy="289"/>
              </a:xfrm>
              <a:prstGeom prst="rect">
                <a:avLst/>
              </a:prstGeom>
              <a:noFill/>
              <a:ln w="50800">
                <a:solidFill>
                  <a:srgbClr val="67A8EF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1" dirty="0">
                    <a:solidFill>
                      <a:srgbClr val="67A8EF"/>
                    </a:solidFill>
                    <a:latin typeface="+mn-lt"/>
                  </a:rPr>
                  <a:t>Leptokurtic</a:t>
                </a:r>
              </a:p>
            </p:txBody>
          </p:sp>
          <p:sp>
            <p:nvSpPr>
              <p:cNvPr id="56330" name="Rectangle 12"/>
              <p:cNvSpPr>
                <a:spLocks noChangeArrowheads="1"/>
              </p:cNvSpPr>
              <p:nvPr/>
            </p:nvSpPr>
            <p:spPr bwMode="auto">
              <a:xfrm>
                <a:off x="1575" y="2866"/>
                <a:ext cx="1230" cy="289"/>
              </a:xfrm>
              <a:prstGeom prst="rect">
                <a:avLst/>
              </a:prstGeom>
              <a:noFill/>
              <a:ln w="5080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1" dirty="0" err="1">
                    <a:solidFill>
                      <a:srgbClr val="00CC00"/>
                    </a:solidFill>
                    <a:latin typeface="+mn-lt"/>
                  </a:rPr>
                  <a:t>Mesokurtic</a:t>
                </a:r>
                <a:endParaRPr lang="en-US" sz="2400" b="1" dirty="0">
                  <a:solidFill>
                    <a:srgbClr val="00CC00"/>
                  </a:solidFill>
                  <a:latin typeface="+mn-lt"/>
                </a:endParaRPr>
              </a:p>
            </p:txBody>
          </p:sp>
          <p:sp>
            <p:nvSpPr>
              <p:cNvPr id="56331" name="Rectangle 13"/>
              <p:cNvSpPr>
                <a:spLocks noChangeArrowheads="1"/>
              </p:cNvSpPr>
              <p:nvPr/>
            </p:nvSpPr>
            <p:spPr bwMode="auto">
              <a:xfrm>
                <a:off x="3294" y="3100"/>
                <a:ext cx="978" cy="289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1" dirty="0" err="1">
                    <a:latin typeface="+mn-lt"/>
                  </a:rPr>
                  <a:t>Platykurtic</a:t>
                </a:r>
                <a:endParaRPr lang="en-US" sz="2400" b="1" dirty="0">
                  <a:latin typeface="+mn-lt"/>
                </a:endParaRPr>
              </a:p>
            </p:txBody>
          </p:sp>
          <p:sp>
            <p:nvSpPr>
              <p:cNvPr id="56332" name="Line 14"/>
              <p:cNvSpPr>
                <a:spLocks noChangeShapeType="1"/>
              </p:cNvSpPr>
              <p:nvPr/>
            </p:nvSpPr>
            <p:spPr bwMode="auto">
              <a:xfrm>
                <a:off x="357" y="4005"/>
                <a:ext cx="4754" cy="0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293914" y="725262"/>
            <a:ext cx="8462736" cy="587375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333625" algn="l"/>
              </a:tabLst>
              <a:defRPr/>
            </a:pPr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Kurtosis</a:t>
            </a:r>
          </a:p>
        </p:txBody>
      </p:sp>
    </p:spTree>
    <p:extLst>
      <p:ext uri="{BB962C8B-B14F-4D97-AF65-F5344CB8AC3E}">
        <p14:creationId xmlns:p14="http://schemas.microsoft.com/office/powerpoint/2010/main" xmlns="" val="124072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Testing for </a:t>
            </a:r>
            <a:r>
              <a:rPr lang="en-US" sz="3200" dirty="0" smtClean="0"/>
              <a:t>Normality </a:t>
            </a:r>
            <a:br>
              <a:rPr lang="en-US" sz="3200" dirty="0" smtClean="0"/>
            </a:br>
            <a:r>
              <a:rPr lang="en-US" sz="3200" dirty="0" smtClean="0"/>
              <a:t>(or approximate Normality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Visual inspection of Histograms, Box Plots, Q-Q Plots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Values for Skewness &amp; Kurtosis</a:t>
            </a:r>
          </a:p>
          <a:p>
            <a:pPr lvl="1"/>
            <a:r>
              <a:rPr lang="en-US" sz="1800" dirty="0" smtClean="0"/>
              <a:t>Sometimes transformations can correct for skew and kurtosis</a:t>
            </a:r>
          </a:p>
          <a:p>
            <a:pPr lvl="2"/>
            <a:r>
              <a:rPr lang="en-US" sz="1400" dirty="0" smtClean="0"/>
              <a:t>Square root of raw scores</a:t>
            </a:r>
          </a:p>
          <a:p>
            <a:pPr lvl="2"/>
            <a:r>
              <a:rPr lang="en-US" sz="1400" dirty="0" smtClean="0"/>
              <a:t>Inverse (1/x) of raw scores</a:t>
            </a:r>
          </a:p>
          <a:p>
            <a:pPr lvl="2"/>
            <a:r>
              <a:rPr lang="en-US" sz="1400" dirty="0" smtClean="0"/>
              <a:t>Base 10 Log of raw scores</a:t>
            </a:r>
          </a:p>
          <a:p>
            <a:r>
              <a:rPr lang="en-US" dirty="0" smtClean="0"/>
              <a:t>Kolmogorov-Smirnov Test / Shapiro-Wilk Test / Anderson Darling Test and others</a:t>
            </a:r>
            <a:endParaRPr lang="en-US" dirty="0"/>
          </a:p>
          <a:p>
            <a:r>
              <a:rPr lang="en-US" dirty="0" smtClean="0"/>
              <a:t>Large samples (200+) can offset concerns</a:t>
            </a:r>
          </a:p>
          <a:p>
            <a:r>
              <a:rPr lang="en-US" dirty="0" smtClean="0"/>
              <a:t>Multivariate outliers - Check </a:t>
            </a:r>
            <a:r>
              <a:rPr lang="en-US" dirty="0" err="1" smtClean="0"/>
              <a:t>Mahalanobis</a:t>
            </a:r>
            <a:r>
              <a:rPr lang="en-US" dirty="0" smtClean="0"/>
              <a:t> distances</a:t>
            </a:r>
          </a:p>
          <a:p>
            <a:r>
              <a:rPr lang="en-US" dirty="0" err="1" smtClean="0"/>
              <a:t>Winsorizing</a:t>
            </a:r>
            <a:r>
              <a:rPr lang="en-US" dirty="0" smtClean="0"/>
              <a:t> (trimming) extreme outliers (say z score ≥ 3.0) may be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Histograms &amp; Box Plots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281237"/>
            <a:ext cx="8229600" cy="3514725"/>
          </a:xfrm>
        </p:spPr>
      </p:pic>
    </p:spTree>
    <p:extLst>
      <p:ext uri="{BB962C8B-B14F-4D97-AF65-F5344CB8AC3E}">
        <p14:creationId xmlns:p14="http://schemas.microsoft.com/office/powerpoint/2010/main" xmlns="" val="15910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Check Q-Q </a:t>
            </a:r>
            <a:r>
              <a:rPr lang="en-IE" dirty="0"/>
              <a:t>(</a:t>
            </a:r>
            <a:r>
              <a:rPr lang="en-IE" dirty="0" err="1"/>
              <a:t>quantile</a:t>
            </a:r>
            <a:r>
              <a:rPr lang="en-IE" dirty="0"/>
              <a:t>–</a:t>
            </a:r>
            <a:r>
              <a:rPr lang="en-IE" dirty="0" err="1"/>
              <a:t>quantile</a:t>
            </a:r>
            <a:r>
              <a:rPr lang="en-IE" dirty="0"/>
              <a:t>)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8052" cy="5105400"/>
          </a:xfrm>
        </p:spPr>
        <p:txBody>
          <a:bodyPr>
            <a:normAutofit/>
          </a:bodyPr>
          <a:lstStyle/>
          <a:p>
            <a:r>
              <a:rPr lang="en-IE" dirty="0"/>
              <a:t>P</a:t>
            </a:r>
            <a:r>
              <a:rPr lang="en-IE" dirty="0" smtClean="0"/>
              <a:t>lots </a:t>
            </a:r>
            <a:r>
              <a:rPr lang="en-IE" dirty="0"/>
              <a:t>the </a:t>
            </a:r>
            <a:r>
              <a:rPr lang="en-IE" dirty="0" err="1"/>
              <a:t>quantiles</a:t>
            </a:r>
            <a:r>
              <a:rPr lang="en-IE" dirty="0"/>
              <a:t> </a:t>
            </a:r>
            <a:r>
              <a:rPr lang="en-IE" dirty="0" smtClean="0"/>
              <a:t>of </a:t>
            </a:r>
            <a:r>
              <a:rPr lang="en-IE" dirty="0"/>
              <a:t>the </a:t>
            </a:r>
            <a:r>
              <a:rPr lang="en-IE" dirty="0" smtClean="0"/>
              <a:t>data. </a:t>
            </a:r>
          </a:p>
          <a:p>
            <a:r>
              <a:rPr lang="en-IE" dirty="0" smtClean="0"/>
              <a:t>The </a:t>
            </a:r>
            <a:r>
              <a:rPr lang="en-IE" dirty="0"/>
              <a:t>expected </a:t>
            </a:r>
            <a:r>
              <a:rPr lang="en-IE" dirty="0" err="1"/>
              <a:t>quantiles</a:t>
            </a:r>
            <a:r>
              <a:rPr lang="en-IE" dirty="0"/>
              <a:t> are a straight diagonal line, whereas the observed </a:t>
            </a:r>
            <a:r>
              <a:rPr lang="en-IE" dirty="0" err="1"/>
              <a:t>quantiles</a:t>
            </a:r>
            <a:r>
              <a:rPr lang="en-IE" dirty="0"/>
              <a:t> are plotted as individual points. </a:t>
            </a:r>
            <a:endParaRPr lang="en-IE" dirty="0" smtClean="0"/>
          </a:p>
          <a:p>
            <a:r>
              <a:rPr lang="en-IE" dirty="0"/>
              <a:t>D</a:t>
            </a:r>
            <a:r>
              <a:rPr lang="en-IE" dirty="0" smtClean="0"/>
              <a:t>eviation </a:t>
            </a:r>
            <a:r>
              <a:rPr lang="en-IE" dirty="0"/>
              <a:t>of the dots from the diagonal line represents a deviation from normality. </a:t>
            </a:r>
            <a:endParaRPr lang="en-IE" dirty="0" smtClean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5252" y="1600200"/>
            <a:ext cx="4323448" cy="3992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804" y="5509419"/>
            <a:ext cx="1957386" cy="11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328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P-P plot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/>
              <a:t>The P-P plot (probability–probability plot) is another useful graph for checking normality; it plots the cumulative probability of a variable against the cumulative probability of a particular distribution (in this case we would specify a normal distribution). </a:t>
            </a:r>
            <a:endParaRPr lang="en-IE" dirty="0" smtClean="0"/>
          </a:p>
          <a:p>
            <a:r>
              <a:rPr lang="en-IE" dirty="0" smtClean="0"/>
              <a:t>P-P plots can </a:t>
            </a:r>
            <a:r>
              <a:rPr lang="en-IE" dirty="0"/>
              <a:t>be interpreted in the same </a:t>
            </a:r>
            <a:r>
              <a:rPr lang="en-IE" dirty="0" smtClean="0"/>
              <a:t>way as Q-Q plots</a:t>
            </a:r>
          </a:p>
          <a:p>
            <a:r>
              <a:rPr lang="en-IE" dirty="0" smtClean="0"/>
              <a:t>If you have a lot of scores, Q-Q plots can be easier to interpret than P-P plots because they will display fewer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203675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Kolmogorov-Smirnov </a:t>
            </a:r>
            <a:r>
              <a:rPr lang="en-US" sz="3200" dirty="0" smtClean="0"/>
              <a:t>Test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</a:t>
            </a:r>
            <a:r>
              <a:rPr lang="en-US" dirty="0"/>
              <a:t>Kolmogorov-Smirnov</a:t>
            </a:r>
            <a:r>
              <a:rPr lang="en-IE" dirty="0" smtClean="0"/>
              <a:t> </a:t>
            </a:r>
            <a:r>
              <a:rPr lang="en-IE" dirty="0"/>
              <a:t>test can be used to see if a distribution of scores significantly differs from a normal distribution. </a:t>
            </a:r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/>
              <a:t>the K-S test is significant (Sig. </a:t>
            </a:r>
            <a:r>
              <a:rPr lang="en-IE" dirty="0" smtClean="0"/>
              <a:t>is </a:t>
            </a:r>
            <a:r>
              <a:rPr lang="en-IE" dirty="0"/>
              <a:t>less than .05) then the scores are significantly different from a normal distribution. Otherwise, scores are approximately normally distributed. 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4670"/>
          <a:stretch/>
        </p:blipFill>
        <p:spPr>
          <a:xfrm>
            <a:off x="3465443" y="4426225"/>
            <a:ext cx="4075043" cy="17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603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Shapiro-</a:t>
            </a:r>
            <a:r>
              <a:rPr lang="en-US" sz="3200" dirty="0" err="1" smtClean="0"/>
              <a:t>Wilk</a:t>
            </a:r>
            <a:r>
              <a:rPr lang="en-US" sz="3200" dirty="0" smtClean="0"/>
              <a:t> </a:t>
            </a:r>
            <a:r>
              <a:rPr lang="en-US" sz="3200" dirty="0"/>
              <a:t>Test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</a:t>
            </a:r>
            <a:r>
              <a:rPr lang="en-IE" dirty="0"/>
              <a:t>Shapiro–</a:t>
            </a:r>
            <a:r>
              <a:rPr lang="en-IE" dirty="0" err="1"/>
              <a:t>Wilk</a:t>
            </a:r>
            <a:r>
              <a:rPr lang="en-IE" dirty="0"/>
              <a:t> test does much the same thing, but it has more power to detect differences from normality (so this test might be significant when the K-S test is not). </a:t>
            </a:r>
            <a:endParaRPr lang="en-IE" dirty="0" smtClean="0"/>
          </a:p>
          <a:p>
            <a:r>
              <a:rPr lang="en-IE" dirty="0" smtClean="0"/>
              <a:t>In </a:t>
            </a:r>
            <a:r>
              <a:rPr lang="en-IE" dirty="0"/>
              <a:t>large samples these tests can be significant even when the scores are only slightly different from a normal distribution. </a:t>
            </a:r>
            <a:r>
              <a:rPr lang="en-IE" dirty="0" smtClean="0"/>
              <a:t>-they </a:t>
            </a:r>
            <a:r>
              <a:rPr lang="en-IE" dirty="0"/>
              <a:t>should always be interpreted in conjunction with histograms, P-P or Q-Q plots, and the values of skew and </a:t>
            </a:r>
            <a:r>
              <a:rPr lang="en-IE" dirty="0" smtClean="0"/>
              <a:t>kurtosis.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0557" y="4906617"/>
            <a:ext cx="5101668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39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5"/>
          <p:cNvSpPr>
            <a:spLocks noGrp="1" noChangeArrowheads="1"/>
          </p:cNvSpPr>
          <p:nvPr>
            <p:ph type="title"/>
          </p:nvPr>
        </p:nvSpPr>
        <p:spPr>
          <a:xfrm>
            <a:off x="457200" y="787400"/>
            <a:ext cx="8229600" cy="1041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Normal Distribution – Graphically</a:t>
            </a:r>
          </a:p>
        </p:txBody>
      </p:sp>
      <p:pic>
        <p:nvPicPr>
          <p:cNvPr id="8195" name="Picture 8" descr="07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325" y="2092325"/>
            <a:ext cx="7099300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5669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184150" y="385536"/>
            <a:ext cx="8513308" cy="10731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The Standard Normal  Probability Distribution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26571" y="1371600"/>
            <a:ext cx="7859486" cy="4049486"/>
          </a:xfrm>
        </p:spPr>
        <p:txBody>
          <a:bodyPr lIns="92075" tIns="46038" rIns="92075" bIns="46038">
            <a:normAutofit fontScale="92500"/>
          </a:bodyPr>
          <a:lstStyle/>
          <a:p>
            <a:pPr eaLnBrk="1" hangingPunct="1"/>
            <a:r>
              <a:rPr lang="en-US" altLang="en-US" sz="2400" dirty="0" smtClean="0"/>
              <a:t>The standard normal distribution is a normal distribution with a </a:t>
            </a:r>
            <a:r>
              <a:rPr lang="en-US" altLang="en-US" sz="2400" b="1" dirty="0" smtClean="0">
                <a:solidFill>
                  <a:srgbClr val="8A8A5C"/>
                </a:solidFill>
              </a:rPr>
              <a:t>mean of 0</a:t>
            </a:r>
            <a:r>
              <a:rPr lang="en-US" altLang="en-US" sz="2400" dirty="0" smtClean="0"/>
              <a:t> and a </a:t>
            </a:r>
            <a:r>
              <a:rPr lang="en-US" altLang="en-US" sz="2400" b="1" dirty="0" smtClean="0">
                <a:solidFill>
                  <a:srgbClr val="8A8A5C"/>
                </a:solidFill>
              </a:rPr>
              <a:t>standard deviation of 1</a:t>
            </a:r>
            <a:r>
              <a:rPr lang="en-US" altLang="en-US" sz="2400" dirty="0" smtClean="0"/>
              <a:t>. </a:t>
            </a:r>
          </a:p>
          <a:p>
            <a:pPr eaLnBrk="1" hangingPunct="1"/>
            <a:r>
              <a:rPr lang="en-US" altLang="en-US" sz="2400" dirty="0" smtClean="0"/>
              <a:t>It is also called the </a:t>
            </a:r>
            <a:r>
              <a:rPr lang="en-US" altLang="en-US" sz="2400" b="1" i="1" dirty="0" smtClean="0">
                <a:solidFill>
                  <a:srgbClr val="8A8A5C"/>
                </a:solidFill>
              </a:rPr>
              <a:t>z </a:t>
            </a:r>
            <a:r>
              <a:rPr lang="en-US" altLang="en-US" sz="2400" b="1" dirty="0" smtClean="0">
                <a:solidFill>
                  <a:srgbClr val="8A8A5C"/>
                </a:solidFill>
              </a:rPr>
              <a:t>distribution</a:t>
            </a:r>
            <a:r>
              <a:rPr lang="en-US" altLang="en-US" sz="2400" dirty="0" smtClean="0"/>
              <a:t>. </a:t>
            </a:r>
          </a:p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b="1" i="1" dirty="0" smtClean="0">
                <a:solidFill>
                  <a:srgbClr val="8A8A5C"/>
                </a:solidFill>
              </a:rPr>
              <a:t>z-</a:t>
            </a:r>
            <a:r>
              <a:rPr lang="en-US" altLang="en-US" sz="2400" b="1" dirty="0" smtClean="0">
                <a:solidFill>
                  <a:srgbClr val="8A8A5C"/>
                </a:solidFill>
              </a:rPr>
              <a:t>value</a:t>
            </a:r>
            <a:r>
              <a:rPr lang="en-US" altLang="en-US" sz="2400" dirty="0" smtClean="0"/>
              <a:t> is the signed distance between a selected value, designated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X</a:t>
            </a:r>
            <a:r>
              <a:rPr lang="en-US" altLang="en-US" sz="2400" dirty="0" smtClean="0"/>
              <a:t>, and the population mean </a:t>
            </a:r>
            <a:r>
              <a:rPr lang="en-US" altLang="en-US" sz="2400" dirty="0" smtClean="0">
                <a:sym typeface="Symbol" pitchFamily="18" charset="2"/>
              </a:rPr>
              <a:t></a:t>
            </a:r>
            <a:r>
              <a:rPr lang="en-US" altLang="en-US" sz="2400" dirty="0" smtClean="0"/>
              <a:t>, divided by the population standard deviation, </a:t>
            </a:r>
            <a:r>
              <a:rPr lang="el-GR" altLang="en-US" sz="2400" dirty="0" smtClean="0">
                <a:cs typeface="Arial" pitchFamily="34" charset="0"/>
                <a:sym typeface="WP Greek Century"/>
              </a:rPr>
              <a:t>σ</a:t>
            </a:r>
            <a:r>
              <a:rPr lang="en-US" altLang="en-US" sz="2400" dirty="0" smtClean="0">
                <a:sym typeface="WP Greek Century"/>
              </a:rPr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Z score – represents the number of </a:t>
            </a:r>
            <a:r>
              <a:rPr lang="en-US" dirty="0" err="1"/>
              <a:t>Std</a:t>
            </a:r>
            <a:r>
              <a:rPr lang="en-US" dirty="0"/>
              <a:t> Dev a value (x) is above or below the mean of a set of numbers when the data are normally </a:t>
            </a:r>
            <a:r>
              <a:rPr lang="en-US" dirty="0" smtClean="0"/>
              <a:t>distributed</a:t>
            </a: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Z score allows translation of a value’s raw distance from the mean into units of </a:t>
            </a:r>
            <a:r>
              <a:rPr lang="en-US" dirty="0" smtClean="0"/>
              <a:t>std. </a:t>
            </a:r>
            <a:r>
              <a:rPr lang="en-US" dirty="0"/>
              <a:t>dev</a:t>
            </a:r>
            <a:r>
              <a:rPr lang="en-US" dirty="0" smtClean="0"/>
              <a:t>.</a:t>
            </a:r>
            <a:endParaRPr lang="en-US" altLang="en-US" sz="2400" dirty="0" smtClean="0">
              <a:sym typeface="WP Greek Century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dirty="0" smtClean="0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 i="1">
              <a:solidFill>
                <a:schemeClr val="bg1"/>
              </a:solidFill>
              <a:latin typeface="Book Antiqua" pitchFamily="18" charset="0"/>
              <a:cs typeface="Arial" pitchFamily="34" charset="0"/>
            </a:endParaRPr>
          </a:p>
        </p:txBody>
      </p:sp>
      <p:pic>
        <p:nvPicPr>
          <p:cNvPr id="12293" name="Picture 9" descr="07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0629" y="5499099"/>
            <a:ext cx="2457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452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228600" y="1295400"/>
            <a:ext cx="554196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endParaRPr lang="en-AU" sz="27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endParaRPr lang="en-AU" sz="2700">
              <a:latin typeface="Calibri" pitchFamily="34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221413" y="1989137"/>
            <a:ext cx="2417762" cy="1022349"/>
            <a:chOff x="3919" y="1253"/>
            <a:chExt cx="1523" cy="644"/>
          </a:xfrm>
        </p:grpSpPr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>
              <a:off x="4241" y="1570"/>
              <a:ext cx="613" cy="1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970" name="Rectangle 9"/>
            <p:cNvSpPr>
              <a:spLocks noChangeArrowheads="1"/>
            </p:cNvSpPr>
            <p:nvPr/>
          </p:nvSpPr>
          <p:spPr bwMode="auto">
            <a:xfrm>
              <a:off x="4241" y="1253"/>
              <a:ext cx="69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AU" sz="2900">
                  <a:solidFill>
                    <a:schemeClr val="hlink"/>
                  </a:solidFill>
                  <a:latin typeface="Trebuchet MS" pitchFamily="34" charset="0"/>
                </a:rPr>
                <a:t>70  50</a:t>
              </a:r>
              <a:endParaRPr lang="en-AU" sz="4000" b="1">
                <a:solidFill>
                  <a:schemeClr val="hlink"/>
                </a:solidFill>
                <a:latin typeface="Trebuchet MS" pitchFamily="34" charset="0"/>
              </a:endParaRP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5113" y="1421"/>
              <a:ext cx="329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AU" sz="2900">
                  <a:solidFill>
                    <a:schemeClr val="hlink"/>
                  </a:solidFill>
                  <a:latin typeface="Trebuchet MS" pitchFamily="34" charset="0"/>
                </a:rPr>
                <a:t>2.0</a:t>
              </a:r>
              <a:endParaRPr lang="en-AU" sz="4000" b="1">
                <a:solidFill>
                  <a:schemeClr val="hlink"/>
                </a:solidFill>
                <a:latin typeface="Trebuchet MS" pitchFamily="34" charset="0"/>
              </a:endParaRP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4417" y="1616"/>
              <a:ext cx="33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AU" sz="2900" dirty="0">
                  <a:solidFill>
                    <a:schemeClr val="hlink"/>
                  </a:solidFill>
                  <a:latin typeface="Trebuchet MS" pitchFamily="34" charset="0"/>
                </a:rPr>
                <a:t>10</a:t>
              </a:r>
              <a:endParaRPr lang="en-AU" sz="4000" b="1" dirty="0">
                <a:solidFill>
                  <a:schemeClr val="hlink"/>
                </a:solidFill>
                <a:latin typeface="Trebuchet MS" pitchFamily="34" charset="0"/>
              </a:endParaRPr>
            </a:p>
          </p:txBody>
        </p:sp>
        <p:sp>
          <p:nvSpPr>
            <p:cNvPr id="40973" name="Rectangle 12"/>
            <p:cNvSpPr>
              <a:spLocks noChangeArrowheads="1"/>
            </p:cNvSpPr>
            <p:nvPr/>
          </p:nvSpPr>
          <p:spPr bwMode="auto">
            <a:xfrm>
              <a:off x="3919" y="1421"/>
              <a:ext cx="9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AU" sz="2900" i="1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AU" sz="4000" b="1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74" name="Rectangle 13"/>
            <p:cNvSpPr>
              <a:spLocks noChangeArrowheads="1"/>
            </p:cNvSpPr>
            <p:nvPr/>
          </p:nvSpPr>
          <p:spPr bwMode="auto">
            <a:xfrm>
              <a:off x="4490" y="1271"/>
              <a:ext cx="8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AU" sz="2900">
                  <a:solidFill>
                    <a:schemeClr val="hlink"/>
                  </a:solidFill>
                  <a:latin typeface="Trebuchet MS" pitchFamily="34" charset="0"/>
                </a:rPr>
                <a:t>-</a:t>
              </a:r>
              <a:endParaRPr lang="en-AU" sz="4000" b="1">
                <a:solidFill>
                  <a:schemeClr val="hlink"/>
                </a:solidFill>
                <a:latin typeface="Trebuchet MS" pitchFamily="34" charset="0"/>
              </a:endParaRPr>
            </a:p>
          </p:txBody>
        </p:sp>
        <p:sp>
          <p:nvSpPr>
            <p:cNvPr id="40975" name="Rectangle 14"/>
            <p:cNvSpPr>
              <a:spLocks noChangeArrowheads="1"/>
            </p:cNvSpPr>
            <p:nvPr/>
          </p:nvSpPr>
          <p:spPr bwMode="auto">
            <a:xfrm>
              <a:off x="4056" y="1420"/>
              <a:ext cx="122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AU" sz="2900">
                  <a:solidFill>
                    <a:schemeClr val="hlink"/>
                  </a:solidFill>
                  <a:latin typeface="Trebuchet MS" pitchFamily="34" charset="0"/>
                </a:rPr>
                <a:t>=</a:t>
              </a:r>
              <a:endParaRPr lang="en-AU" sz="4000" b="1">
                <a:solidFill>
                  <a:schemeClr val="hlink"/>
                </a:solidFill>
                <a:latin typeface="Trebuchet MS" pitchFamily="34" charset="0"/>
              </a:endParaRPr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4913" y="1420"/>
              <a:ext cx="122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AU" sz="2900">
                  <a:solidFill>
                    <a:schemeClr val="hlink"/>
                  </a:solidFill>
                  <a:latin typeface="Trebuchet MS" pitchFamily="34" charset="0"/>
                </a:rPr>
                <a:t>=</a:t>
              </a:r>
              <a:endParaRPr lang="en-AU" sz="4000" b="1">
                <a:solidFill>
                  <a:schemeClr val="hlink"/>
                </a:solidFill>
                <a:latin typeface="Trebuchet MS" pitchFamily="34" charset="0"/>
              </a:endParaRPr>
            </a:p>
          </p:txBody>
        </p:sp>
      </p:grpSp>
      <p:pic>
        <p:nvPicPr>
          <p:cNvPr id="155664" name="Picture 16" descr="fig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00400"/>
            <a:ext cx="3435350" cy="30051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396083" y="1558925"/>
            <a:ext cx="4546599" cy="26776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rgbClr val="FF3300"/>
              </a:buClr>
              <a:buFont typeface="Arial" pitchFamily="34" charset="0"/>
              <a:buChar char="•"/>
              <a:defRPr/>
            </a:pPr>
            <a:r>
              <a:rPr lang="en-AU" sz="2800" dirty="0">
                <a:solidFill>
                  <a:srgbClr val="00003F"/>
                </a:solidFill>
                <a:latin typeface="+mn-lt"/>
              </a:rPr>
              <a:t>A dataset is normally distributed with a mean of 50 and standard deviation of 10. Determine the </a:t>
            </a:r>
            <a:r>
              <a:rPr lang="en-AU" sz="2800" i="1" dirty="0">
                <a:solidFill>
                  <a:srgbClr val="00003F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AU" sz="2800" dirty="0">
                <a:solidFill>
                  <a:srgbClr val="00003F"/>
                </a:solidFill>
                <a:latin typeface="+mn-lt"/>
              </a:rPr>
              <a:t> score for a value of 70</a:t>
            </a:r>
            <a:endParaRPr lang="en-US" sz="2800" dirty="0">
              <a:solidFill>
                <a:srgbClr val="00003F"/>
              </a:solidFill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06424" y="667772"/>
            <a:ext cx="7819119" cy="498475"/>
          </a:xfrm>
          <a:prstGeom prst="rect">
            <a:avLst/>
          </a:prstGeom>
        </p:spPr>
        <p:txBody>
          <a:bodyPr/>
          <a:lstStyle/>
          <a:p>
            <a:pPr marL="0" marR="0" lvl="0" indent="0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25" algn="l"/>
              </a:tabLst>
              <a:defRPr/>
            </a:pPr>
            <a:r>
              <a:rPr lang="en-US" sz="3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 Scores: An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7237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7013" y="545874"/>
            <a:ext cx="8756650" cy="498475"/>
          </a:xfrm>
        </p:spPr>
        <p:txBody>
          <a:bodyPr>
            <a:noAutofit/>
          </a:bodyPr>
          <a:lstStyle/>
          <a:p>
            <a:pPr>
              <a:tabLst>
                <a:tab pos="2333625" algn="l"/>
                <a:tab pos="4310063" algn="l"/>
              </a:tabLst>
            </a:pPr>
            <a:r>
              <a:rPr dirty="0"/>
              <a:t>Continuous Distributions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530475"/>
          </a:xfrm>
        </p:spPr>
        <p:txBody>
          <a:bodyPr>
            <a:noAutofit/>
          </a:bodyPr>
          <a:lstStyle/>
          <a:p>
            <a:pPr lvl="1" eaLnBrk="1" hangingPunct="1"/>
            <a:r>
              <a:rPr lang="en-US" sz="2400" dirty="0"/>
              <a:t>Continuous distributions are constructed from continuous random variables in which values are taken for every point over a given interval</a:t>
            </a:r>
          </a:p>
          <a:p>
            <a:pPr lvl="1" eaLnBrk="1" hangingPunct="1"/>
            <a:r>
              <a:rPr lang="en-US" sz="2400" dirty="0"/>
              <a:t>With continuous distributions, probabilities of outcomes occurring between particular points are determined by calculating the area under the curve between these points</a:t>
            </a:r>
          </a:p>
        </p:txBody>
      </p:sp>
      <p:sp>
        <p:nvSpPr>
          <p:cNvPr id="28676" name="Text Box 11"/>
          <p:cNvSpPr txBox="1">
            <a:spLocks noChangeArrowheads="1"/>
          </p:cNvSpPr>
          <p:nvPr/>
        </p:nvSpPr>
        <p:spPr bwMode="auto">
          <a:xfrm>
            <a:off x="8602663" y="6450013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/>
          <a:lstStyle/>
          <a:p>
            <a:pPr algn="ctr"/>
            <a:fld id="{25157FCD-EC84-4914-B66C-E888EF7F8A91}" type="slidenum">
              <a:rPr lang="en-GB" sz="1000" i="0">
                <a:solidFill>
                  <a:schemeClr val="bg1"/>
                </a:solidFill>
                <a:latin typeface="Arial" charset="0"/>
              </a:rPr>
              <a:pPr algn="ctr"/>
              <a:t>2</a:t>
            </a:fld>
            <a:endParaRPr lang="en-GB" sz="1000" i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793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3593" y="765175"/>
            <a:ext cx="7888288" cy="523875"/>
          </a:xfrm>
        </p:spPr>
        <p:txBody>
          <a:bodyPr>
            <a:noAutofit/>
          </a:bodyPr>
          <a:lstStyle/>
          <a:p>
            <a:r>
              <a:rPr lang="en-GB" altLang="en-US" sz="3600" dirty="0"/>
              <a:t>Finding Probabilities under a Normal Curve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719943"/>
            <a:ext cx="82296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2200" dirty="0"/>
              <a:t>The steps in the procedure are: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 dirty="0"/>
              <a:t>Draw a sketch of the situation,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 dirty="0"/>
              <a:t>standardise the value of interest,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 dirty="0"/>
              <a:t>use the standard tables to find its associated area under the curve,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 dirty="0"/>
              <a:t>if necessary, combine this area found with another to give the required area,</a:t>
            </a:r>
          </a:p>
        </p:txBody>
      </p:sp>
    </p:spTree>
    <p:extLst>
      <p:ext uri="{BB962C8B-B14F-4D97-AF65-F5344CB8AC3E}">
        <p14:creationId xmlns:p14="http://schemas.microsoft.com/office/powerpoint/2010/main" xmlns="" val="3461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202" y="345281"/>
            <a:ext cx="7793037" cy="1030287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2000" b="1">
                <a:solidFill>
                  <a:schemeClr val="accent2"/>
                </a:solidFill>
              </a:rPr>
              <a:t>Example</a:t>
            </a:r>
            <a:r>
              <a:rPr lang="en-GB" altLang="en-US" sz="2000">
                <a:solidFill>
                  <a:schemeClr val="accent2"/>
                </a:solidFill>
              </a:rPr>
              <a:t>:  </a:t>
            </a:r>
            <a:br>
              <a:rPr lang="en-GB" altLang="en-US" sz="2000">
                <a:solidFill>
                  <a:schemeClr val="accent2"/>
                </a:solidFill>
              </a:rPr>
            </a:br>
            <a:r>
              <a:rPr lang="en-GB" altLang="en-US" sz="2000" b="1">
                <a:solidFill>
                  <a:schemeClr val="accent2"/>
                </a:solidFill>
              </a:rPr>
              <a:t>A variety of questions about the spending habits of Supermarket shoppers can be answered given the information that: </a:t>
            </a:r>
            <a:r>
              <a:rPr lang="el-GR" altLang="en-US" sz="2000" b="1" dirty="0">
                <a:solidFill>
                  <a:schemeClr val="accent2"/>
                </a:solidFill>
              </a:rPr>
              <a:t>μ</a:t>
            </a:r>
            <a:r>
              <a:rPr lang="en-GB" altLang="en-US" sz="2000" b="1" dirty="0">
                <a:solidFill>
                  <a:schemeClr val="accent2"/>
                </a:solidFill>
              </a:rPr>
              <a:t> = £50.00    </a:t>
            </a:r>
            <a:r>
              <a:rPr lang="en-GB" altLang="en-US" sz="2000" b="1" dirty="0">
                <a:solidFill>
                  <a:schemeClr val="accent2"/>
                </a:solidFill>
                <a:sym typeface="Symbol" charset="2"/>
              </a:rPr>
              <a:t></a:t>
            </a:r>
            <a:r>
              <a:rPr lang="en-GB" altLang="en-US" sz="2000" b="1" dirty="0">
                <a:solidFill>
                  <a:schemeClr val="accent2"/>
                </a:solidFill>
              </a:rPr>
              <a:t> = £15.00   n = 500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629" y="1514475"/>
            <a:ext cx="8513309" cy="49842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 smtClean="0"/>
              <a:t>Probability </a:t>
            </a:r>
            <a:r>
              <a:rPr lang="en-GB" altLang="en-US" sz="2000" b="1" dirty="0"/>
              <a:t>of a shopper spending over £80</a:t>
            </a:r>
            <a:r>
              <a:rPr lang="en-GB" altLang="en-US" sz="2000" dirty="0"/>
              <a:t>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2000" dirty="0">
                <a:solidFill>
                  <a:srgbClr val="0066CC"/>
                </a:solidFill>
              </a:rPr>
              <a:t>We need </a:t>
            </a:r>
            <a:r>
              <a:rPr lang="en-GB" altLang="en-US" sz="2000" b="1" dirty="0">
                <a:solidFill>
                  <a:srgbClr val="0099FF"/>
                </a:solidFill>
              </a:rPr>
              <a:t>P(x &gt; £80),</a:t>
            </a:r>
            <a:r>
              <a:rPr lang="en-GB" altLang="en-US" sz="2000" dirty="0">
                <a:solidFill>
                  <a:srgbClr val="0066CC"/>
                </a:solidFill>
              </a:rPr>
              <a:t> </a:t>
            </a:r>
            <a:r>
              <a:rPr lang="en-GB" altLang="en-US" sz="2000" dirty="0" err="1">
                <a:solidFill>
                  <a:srgbClr val="0066CC"/>
                </a:solidFill>
              </a:rPr>
              <a:t>i.e.the</a:t>
            </a:r>
            <a:r>
              <a:rPr lang="en-GB" altLang="en-US" sz="2000" dirty="0">
                <a:solidFill>
                  <a:srgbClr val="0066CC"/>
                </a:solidFill>
              </a:rPr>
              <a:t> probability that a customer spends over £80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solidFill>
                  <a:srgbClr val="0099FF"/>
                </a:solidFill>
                <a:sym typeface="Symbol" charset="2"/>
              </a:rPr>
              <a:t></a:t>
            </a:r>
            <a:r>
              <a:rPr lang="en-GB" altLang="en-US" sz="1800" b="1" dirty="0">
                <a:solidFill>
                  <a:srgbClr val="0099FF"/>
                </a:solidFill>
              </a:rPr>
              <a:t> = £50.00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solidFill>
                  <a:srgbClr val="0099FF"/>
                </a:solidFill>
                <a:sym typeface="Symbol" charset="2"/>
              </a:rPr>
              <a:t></a:t>
            </a:r>
            <a:r>
              <a:rPr lang="en-GB" altLang="en-US" sz="1800" b="1" dirty="0">
                <a:solidFill>
                  <a:srgbClr val="0099FF"/>
                </a:solidFill>
              </a:rPr>
              <a:t> = £15.00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solidFill>
                  <a:srgbClr val="0099FF"/>
                </a:solidFill>
              </a:rPr>
              <a:t>x = £80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2000" dirty="0"/>
              <a:t>Standardise x: 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From tables</a:t>
            </a:r>
            <a:r>
              <a:rPr lang="en-GB" altLang="en-US" sz="2000" dirty="0" smtClean="0"/>
              <a:t>:</a:t>
            </a:r>
          </a:p>
          <a:p>
            <a:pPr>
              <a:lnSpc>
                <a:spcPct val="90000"/>
              </a:lnSpc>
            </a:pPr>
            <a:endParaRPr lang="en-GB" altLang="en-US" sz="2000" dirty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000" dirty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2000" dirty="0">
                <a:solidFill>
                  <a:srgbClr val="0066CC"/>
                </a:solidFill>
              </a:rPr>
              <a:t>Therefore:   P(x &gt; £80)  =  0.5 - 0.4772  =  </a:t>
            </a:r>
            <a:r>
              <a:rPr lang="en-GB" altLang="en-US" sz="2000" dirty="0">
                <a:solidFill>
                  <a:srgbClr val="0099FF"/>
                </a:solidFill>
              </a:rPr>
              <a:t>0.0228</a:t>
            </a:r>
            <a:r>
              <a:rPr lang="en-GB" altLang="en-US" sz="2000" dirty="0">
                <a:solidFill>
                  <a:srgbClr val="0066CC"/>
                </a:solidFill>
              </a:rPr>
              <a:t> 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1528356799"/>
              </p:ext>
            </p:extLst>
          </p:nvPr>
        </p:nvGraphicFramePr>
        <p:xfrm>
          <a:off x="823006" y="3779043"/>
          <a:ext cx="4086225" cy="754063"/>
        </p:xfrm>
        <a:graphic>
          <a:graphicData uri="http://schemas.openxmlformats.org/presentationml/2006/ole">
            <p:oleObj spid="_x0000_s25631" name="Equation" r:id="rId4" imgW="2133600" imgH="393700" progId="Equation.3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554183"/>
              </p:ext>
            </p:extLst>
          </p:nvPr>
        </p:nvGraphicFramePr>
        <p:xfrm>
          <a:off x="823006" y="5093663"/>
          <a:ext cx="3117850" cy="422275"/>
        </p:xfrm>
        <a:graphic>
          <a:graphicData uri="http://schemas.openxmlformats.org/presentationml/2006/ole">
            <p:oleObj spid="_x0000_s25632" name="Equation" r:id="rId5" imgW="1600200" imgH="215900" progId="Equation.3">
              <p:embed/>
            </p:oleObj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5661025" y="2351088"/>
          <a:ext cx="3048000" cy="1804987"/>
        </p:xfrm>
        <a:graphic>
          <a:graphicData uri="http://schemas.openxmlformats.org/presentationml/2006/ole">
            <p:oleObj spid="_x0000_s25633" name="Picture" r:id="rId6" imgW="2498244" imgH="1472777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21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altLang="en-US" sz="2000" dirty="0" smtClean="0">
                <a:solidFill>
                  <a:schemeClr val="accent2"/>
                </a:solidFill>
              </a:rPr>
              <a:t>Probability </a:t>
            </a:r>
            <a:r>
              <a:rPr lang="en-GB" altLang="en-US" sz="2000" dirty="0">
                <a:solidFill>
                  <a:schemeClr val="accent2"/>
                </a:solidFill>
              </a:rPr>
              <a:t>that a shopper spends between £30 and £80, </a:t>
            </a:r>
            <a:br>
              <a:rPr lang="en-GB" altLang="en-US" sz="2000" dirty="0">
                <a:solidFill>
                  <a:schemeClr val="accent2"/>
                </a:solidFill>
              </a:rPr>
            </a:br>
            <a:r>
              <a:rPr lang="en-GB" altLang="en-US" sz="2000" dirty="0">
                <a:solidFill>
                  <a:schemeClr val="accent2"/>
                </a:solidFill>
              </a:rPr>
              <a:t>    i.e.  </a:t>
            </a:r>
            <a:r>
              <a:rPr lang="en-GB" altLang="en-US" sz="2000" dirty="0">
                <a:solidFill>
                  <a:srgbClr val="0099FF"/>
                </a:solidFill>
              </a:rPr>
              <a:t>P(</a:t>
            </a:r>
            <a:r>
              <a:rPr lang="en-GB" altLang="en-US" sz="2000" b="1" dirty="0">
                <a:solidFill>
                  <a:srgbClr val="0099FF"/>
                </a:solidFill>
              </a:rPr>
              <a:t>£30 &lt; x &lt; £80)</a:t>
            </a:r>
            <a:r>
              <a:rPr lang="en-GB" altLang="en-US" sz="3200" dirty="0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6588" y="1385888"/>
            <a:ext cx="8208962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1800" b="1" dirty="0">
                <a:solidFill>
                  <a:srgbClr val="0066CC"/>
                </a:solidFill>
                <a:sym typeface="Symbol" charset="2"/>
              </a:rPr>
              <a:t> </a:t>
            </a:r>
            <a:r>
              <a:rPr lang="en-GB" altLang="en-US" sz="1800" b="1" dirty="0">
                <a:solidFill>
                  <a:srgbClr val="0066CC"/>
                </a:solidFill>
              </a:rPr>
              <a:t> = £50.00      </a:t>
            </a:r>
            <a:r>
              <a:rPr lang="en-GB" altLang="en-US" sz="1800" b="1" dirty="0">
                <a:solidFill>
                  <a:srgbClr val="0066CC"/>
                </a:solidFill>
                <a:sym typeface="Symbol" charset="2"/>
              </a:rPr>
              <a:t></a:t>
            </a:r>
            <a:r>
              <a:rPr lang="en-GB" altLang="en-US" sz="1800" b="1" dirty="0">
                <a:solidFill>
                  <a:srgbClr val="0066CC"/>
                </a:solidFill>
              </a:rPr>
              <a:t> = £15.00</a:t>
            </a:r>
          </a:p>
          <a:p>
            <a:pPr>
              <a:lnSpc>
                <a:spcPct val="80000"/>
              </a:lnSpc>
            </a:pPr>
            <a:r>
              <a:rPr lang="en-GB" altLang="en-US" sz="1800" b="1" dirty="0">
                <a:solidFill>
                  <a:srgbClr val="0066CC"/>
                </a:solidFill>
              </a:rPr>
              <a:t>x</a:t>
            </a:r>
            <a:r>
              <a:rPr lang="en-GB" altLang="en-US" sz="1800" b="1" baseline="-25000" dirty="0">
                <a:solidFill>
                  <a:srgbClr val="0066CC"/>
                </a:solidFill>
              </a:rPr>
              <a:t>1</a:t>
            </a:r>
            <a:r>
              <a:rPr lang="en-GB" altLang="en-US" sz="1800" b="1" dirty="0">
                <a:solidFill>
                  <a:srgbClr val="0066CC"/>
                </a:solidFill>
              </a:rPr>
              <a:t> = £30         x</a:t>
            </a:r>
            <a:r>
              <a:rPr lang="en-GB" altLang="en-US" sz="1800" b="1" baseline="-25000" dirty="0">
                <a:solidFill>
                  <a:srgbClr val="0066CC"/>
                </a:solidFill>
              </a:rPr>
              <a:t>2</a:t>
            </a:r>
            <a:r>
              <a:rPr lang="en-GB" altLang="en-US" sz="1800" b="1" dirty="0">
                <a:solidFill>
                  <a:srgbClr val="0066CC"/>
                </a:solidFill>
              </a:rPr>
              <a:t> = £80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1800" dirty="0">
                <a:solidFill>
                  <a:srgbClr val="0066CC"/>
                </a:solidFill>
              </a:rPr>
              <a:t>	   	  </a:t>
            </a:r>
            <a:endParaRPr lang="en-GB" altLang="en-US" sz="1800" b="1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1800" b="1" dirty="0">
                <a:solidFill>
                  <a:srgbClr val="0066CC"/>
                </a:solidFill>
              </a:rPr>
              <a:t>P(50 &lt; x &lt; 80)</a:t>
            </a:r>
            <a:endParaRPr lang="en-GB" altLang="en-US" sz="1800" dirty="0">
              <a:solidFill>
                <a:srgbClr val="0066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altLang="en-US" sz="1800" b="1" dirty="0"/>
              <a:t>From (a)      x = 80 </a:t>
            </a:r>
            <a:r>
              <a:rPr lang="en-GB" altLang="en-US" sz="1800" b="1" dirty="0" smtClean="0"/>
              <a:t>	Q1 </a:t>
            </a:r>
            <a:r>
              <a:rPr lang="en-GB" altLang="en-US" sz="1800" b="1" dirty="0"/>
              <a:t>= </a:t>
            </a:r>
            <a:r>
              <a:rPr lang="en-GB" altLang="en-US" sz="1800" b="1" dirty="0">
                <a:solidFill>
                  <a:srgbClr val="0099FF"/>
                </a:solidFill>
              </a:rPr>
              <a:t>0.4772</a:t>
            </a:r>
          </a:p>
          <a:p>
            <a:pPr>
              <a:lnSpc>
                <a:spcPct val="80000"/>
              </a:lnSpc>
              <a:spcBef>
                <a:spcPct val="85000"/>
              </a:spcBef>
            </a:pPr>
            <a:r>
              <a:rPr lang="en-GB" altLang="en-US" sz="1800" b="1" dirty="0">
                <a:solidFill>
                  <a:srgbClr val="0066CC"/>
                </a:solidFill>
              </a:rPr>
              <a:t>P(50 &lt; x &lt; 80)</a:t>
            </a:r>
          </a:p>
          <a:p>
            <a:pPr>
              <a:lnSpc>
                <a:spcPct val="80000"/>
              </a:lnSpc>
              <a:spcBef>
                <a:spcPct val="85000"/>
              </a:spcBef>
            </a:pPr>
            <a:endParaRPr lang="en-GB" altLang="en-US" sz="1800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endParaRPr lang="en-GB" altLang="en-US" sz="1800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endParaRPr lang="en-GB" altLang="en-US" sz="1800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1800" dirty="0">
                <a:solidFill>
                  <a:srgbClr val="0066CC"/>
                </a:solidFill>
              </a:rPr>
              <a:t>(</a:t>
            </a:r>
            <a:r>
              <a:rPr lang="en-GB" altLang="en-US" sz="1800" b="1" dirty="0">
                <a:solidFill>
                  <a:srgbClr val="0066CC"/>
                </a:solidFill>
              </a:rPr>
              <a:t>The table values are all positive, so when z is negative we invoke the symmetry of the situation and use its absolute value.)</a:t>
            </a:r>
          </a:p>
          <a:p>
            <a:pPr>
              <a:lnSpc>
                <a:spcPct val="80000"/>
              </a:lnSpc>
            </a:pPr>
            <a:r>
              <a:rPr lang="en-GB" altLang="en-US" sz="1800" b="1" dirty="0">
                <a:solidFill>
                  <a:srgbClr val="0066CC"/>
                </a:solidFill>
              </a:rPr>
              <a:t>From tables:  z = -1.333   </a:t>
            </a:r>
            <a:r>
              <a:rPr lang="en-GB" altLang="en-US" sz="1800" b="1" dirty="0">
                <a:solidFill>
                  <a:srgbClr val="0066CC"/>
                </a:solidFill>
                <a:sym typeface="SymbolPS" charset="0"/>
              </a:rPr>
              <a:t></a:t>
            </a:r>
            <a:r>
              <a:rPr lang="en-GB" altLang="en-US" sz="1800" b="1" dirty="0">
                <a:solidFill>
                  <a:srgbClr val="0066CC"/>
                </a:solidFill>
              </a:rPr>
              <a:t>  Q</a:t>
            </a:r>
            <a:r>
              <a:rPr lang="en-GB" altLang="en-US" sz="1800" b="1" baseline="-25000" dirty="0">
                <a:solidFill>
                  <a:srgbClr val="0066CC"/>
                </a:solidFill>
              </a:rPr>
              <a:t>2 </a:t>
            </a:r>
            <a:r>
              <a:rPr lang="en-GB" altLang="en-US" sz="1800" b="1" dirty="0">
                <a:solidFill>
                  <a:srgbClr val="0066CC"/>
                </a:solidFill>
              </a:rPr>
              <a:t>= 0.4088</a:t>
            </a:r>
          </a:p>
          <a:p>
            <a:pPr>
              <a:lnSpc>
                <a:spcPct val="80000"/>
              </a:lnSpc>
            </a:pPr>
            <a:endParaRPr lang="en-GB" altLang="en-US" sz="1800" b="1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1800" b="1" dirty="0">
                <a:solidFill>
                  <a:srgbClr val="0066CC"/>
                </a:solidFill>
              </a:rPr>
              <a:t>Therefore: P(£30 &lt; x &lt; £80)  = 0.4772  + 0.4088 = </a:t>
            </a:r>
            <a:r>
              <a:rPr lang="en-GB" altLang="en-US" sz="1800" b="1" dirty="0">
                <a:solidFill>
                  <a:srgbClr val="0099FF"/>
                </a:solidFill>
              </a:rPr>
              <a:t>0.8860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GB" altLang="en-US" sz="1800" b="1" dirty="0">
                <a:solidFill>
                  <a:srgbClr val="0066CC"/>
                </a:solidFill>
              </a:rPr>
              <a:t>The percentage of shoppers who spend between £30 and £80 is: </a:t>
            </a:r>
            <a:r>
              <a:rPr lang="en-GB" altLang="en-US" sz="1800" b="1" dirty="0">
                <a:solidFill>
                  <a:srgbClr val="0099FF"/>
                </a:solidFill>
              </a:rPr>
              <a:t>88.6%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284413" y="3276600"/>
          <a:ext cx="3784600" cy="619125"/>
        </p:xfrm>
        <a:graphic>
          <a:graphicData uri="http://schemas.openxmlformats.org/presentationml/2006/ole">
            <p:oleObj spid="_x0000_s29717" name="Equation" r:id="rId4" imgW="2413000" imgH="393700" progId="Equation.3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6054725" y="1260475"/>
          <a:ext cx="2978150" cy="1876425"/>
        </p:xfrm>
        <a:graphic>
          <a:graphicData uri="http://schemas.openxmlformats.org/presentationml/2006/ole">
            <p:oleObj spid="_x0000_s29718" name="Picture" r:id="rId5" imgW="3159459" imgH="1990757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441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2400" b="1" dirty="0" smtClean="0">
                <a:solidFill>
                  <a:schemeClr val="accent2"/>
                </a:solidFill>
              </a:rPr>
              <a:t>% </a:t>
            </a:r>
            <a:r>
              <a:rPr lang="en-GB" altLang="en-US" sz="2400" b="1" dirty="0">
                <a:solidFill>
                  <a:schemeClr val="accent2"/>
                </a:solidFill>
              </a:rPr>
              <a:t>expected to spend between £55 &amp; £70</a:t>
            </a:r>
            <a:r>
              <a:rPr lang="en-GB" altLang="en-US" sz="2400" dirty="0">
                <a:solidFill>
                  <a:schemeClr val="accent2"/>
                </a:solidFill>
              </a:rPr>
              <a:t/>
            </a:r>
            <a:br>
              <a:rPr lang="en-GB" altLang="en-US" sz="2400" dirty="0">
                <a:solidFill>
                  <a:schemeClr val="accent2"/>
                </a:solidFill>
              </a:rPr>
            </a:br>
            <a:r>
              <a:rPr lang="en-GB" altLang="en-US" sz="2400" dirty="0">
                <a:solidFill>
                  <a:schemeClr val="accent2"/>
                </a:solidFill>
              </a:rPr>
              <a:t>    </a:t>
            </a:r>
            <a:r>
              <a:rPr lang="en-GB" altLang="en-US" sz="2000" dirty="0">
                <a:solidFill>
                  <a:srgbClr val="0066CC"/>
                </a:solidFill>
              </a:rPr>
              <a:t>We first need </a:t>
            </a:r>
            <a:r>
              <a:rPr lang="en-GB" altLang="en-US" sz="2000" dirty="0">
                <a:solidFill>
                  <a:srgbClr val="0099FF"/>
                </a:solidFill>
              </a:rPr>
              <a:t>P(£55 &lt; x &lt; £70),</a:t>
            </a:r>
            <a:r>
              <a:rPr lang="en-GB" altLang="en-US" sz="2000" dirty="0">
                <a:solidFill>
                  <a:srgbClr val="0066CC"/>
                </a:solidFill>
              </a:rPr>
              <a:t> then we convert</a:t>
            </a:r>
            <a:br>
              <a:rPr lang="en-GB" altLang="en-US" sz="2000" dirty="0">
                <a:solidFill>
                  <a:srgbClr val="0066CC"/>
                </a:solidFill>
              </a:rPr>
            </a:br>
            <a:r>
              <a:rPr lang="en-GB" altLang="en-US" sz="2000" dirty="0">
                <a:solidFill>
                  <a:srgbClr val="0066CC"/>
                </a:solidFill>
              </a:rPr>
              <a:t>    the probability to a percentage. 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86556" y="1551782"/>
            <a:ext cx="8218488" cy="4884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cy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 </a:t>
            </a:r>
            <a:r>
              <a:rPr lang="el-GR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μ</a:t>
            </a:r>
            <a:r>
              <a:rPr lang="en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 = £50,  </a:t>
            </a:r>
            <a:r>
              <a:rPr lang="el-GR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σ</a:t>
            </a:r>
            <a:r>
              <a:rPr lang="en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 = £70</a:t>
            </a:r>
          </a:p>
          <a:p>
            <a:pPr>
              <a:lnSpc>
                <a:spcPct val="80000"/>
              </a:lnSpc>
            </a:pPr>
            <a:r>
              <a:rPr lang="en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x</a:t>
            </a:r>
            <a:r>
              <a:rPr lang="en-GB" altLang="en-US" sz="1800" baseline="-250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1 </a:t>
            </a:r>
            <a:r>
              <a:rPr lang="en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= £30, x</a:t>
            </a:r>
            <a:r>
              <a:rPr lang="en-GB" altLang="en-US" sz="1800" baseline="-250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2</a:t>
            </a:r>
            <a:r>
              <a:rPr lang="en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 = £70</a:t>
            </a:r>
          </a:p>
          <a:p>
            <a:pPr>
              <a:lnSpc>
                <a:spcPct val="80000"/>
              </a:lnSpc>
            </a:pPr>
            <a:endParaRPr lang="en-GB" altLang="en-US" sz="1800" dirty="0">
              <a:solidFill>
                <a:srgbClr val="0066CC"/>
              </a:solidFill>
              <a:ea typeface="Times New Roman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endParaRPr lang="en-GB" altLang="en-US" sz="1800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1800" dirty="0">
                <a:solidFill>
                  <a:srgbClr val="0066CC"/>
                </a:solidFill>
              </a:rPr>
              <a:t>We need Q</a:t>
            </a:r>
            <a:r>
              <a:rPr lang="en-GB" altLang="en-US" sz="1800" baseline="-25000" dirty="0">
                <a:solidFill>
                  <a:srgbClr val="0066CC"/>
                </a:solidFill>
              </a:rPr>
              <a:t>1,</a:t>
            </a:r>
            <a:r>
              <a:rPr lang="en-GB" altLang="en-US" sz="1800" dirty="0">
                <a:solidFill>
                  <a:srgbClr val="0066CC"/>
                </a:solidFill>
              </a:rPr>
              <a:t> (£50 to £70), minus Q</a:t>
            </a:r>
            <a:r>
              <a:rPr lang="en-GB" altLang="en-US" sz="1800" baseline="-25000" dirty="0">
                <a:solidFill>
                  <a:srgbClr val="0066CC"/>
                </a:solidFill>
              </a:rPr>
              <a:t>2,  </a:t>
            </a:r>
            <a:r>
              <a:rPr lang="en-GB" altLang="en-US" sz="1800" dirty="0">
                <a:solidFill>
                  <a:srgbClr val="0066CC"/>
                </a:solidFill>
              </a:rPr>
              <a:t>(£50</a:t>
            </a:r>
            <a:r>
              <a:rPr lang="en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 to £55)         </a:t>
            </a:r>
            <a:r>
              <a:rPr lang="en-GB" altLang="en-US" sz="1800" dirty="0" smtClean="0">
                <a:solidFill>
                  <a:srgbClr val="0066CC"/>
                </a:solidFill>
              </a:rPr>
              <a:t> </a:t>
            </a:r>
            <a:endParaRPr lang="en-GB" altLang="en-US" sz="1800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1800" b="1" dirty="0">
                <a:solidFill>
                  <a:srgbClr val="0099FF"/>
                </a:solidFill>
              </a:rPr>
              <a:t>P(£50 &lt; x &lt; £55)</a:t>
            </a:r>
            <a:r>
              <a:rPr lang="en-GB" altLang="en-US" sz="1800" dirty="0">
                <a:solidFill>
                  <a:srgbClr val="0066CC"/>
                </a:solidFill>
              </a:rPr>
              <a:t>   		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GB" altLang="en-US" sz="1800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1800" dirty="0">
                <a:solidFill>
                  <a:srgbClr val="0066CC"/>
                </a:solidFill>
              </a:rPr>
              <a:t>From tables z</a:t>
            </a:r>
            <a:r>
              <a:rPr lang="en-GB" altLang="en-US" sz="1800" baseline="-25000" dirty="0">
                <a:solidFill>
                  <a:srgbClr val="0066CC"/>
                </a:solidFill>
              </a:rPr>
              <a:t>1</a:t>
            </a:r>
            <a:r>
              <a:rPr lang="en-GB" altLang="en-US" sz="1800" dirty="0">
                <a:solidFill>
                  <a:srgbClr val="0066CC"/>
                </a:solidFill>
              </a:rPr>
              <a:t> = 1.333</a:t>
            </a:r>
            <a:r>
              <a:rPr lang="en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  <a:sym typeface="SymbolPS" charset="0"/>
              </a:rPr>
              <a:t></a:t>
            </a:r>
            <a:r>
              <a:rPr lang="en-GB" altLang="en-US" sz="1800" dirty="0">
                <a:solidFill>
                  <a:srgbClr val="0066CC"/>
                </a:solidFill>
              </a:rPr>
              <a:t> Q</a:t>
            </a:r>
            <a:r>
              <a:rPr lang="en-GB" altLang="en-US" sz="1800" baseline="-25000" dirty="0">
                <a:solidFill>
                  <a:srgbClr val="0066CC"/>
                </a:solidFill>
              </a:rPr>
              <a:t>1</a:t>
            </a:r>
            <a:r>
              <a:rPr lang="en-GB" altLang="en-US" sz="1800" dirty="0">
                <a:solidFill>
                  <a:srgbClr val="0066CC"/>
                </a:solidFill>
              </a:rPr>
              <a:t> = </a:t>
            </a:r>
            <a:r>
              <a:rPr lang="en-GB" altLang="en-US" sz="1800" dirty="0">
                <a:solidFill>
                  <a:srgbClr val="0099FF"/>
                </a:solidFill>
              </a:rPr>
              <a:t>0.4088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sz="1800" dirty="0">
                <a:solidFill>
                  <a:srgbClr val="0066CC"/>
                </a:solidFill>
              </a:rPr>
              <a:t>					</a:t>
            </a:r>
            <a:endParaRPr lang="en-GB" altLang="en-US" sz="1800" b="1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1800" b="1" dirty="0">
                <a:solidFill>
                  <a:srgbClr val="0099FF"/>
                </a:solidFill>
              </a:rPr>
              <a:t>P(£50 &lt; x &lt; £70 )</a:t>
            </a:r>
            <a:r>
              <a:rPr lang="en-GB" altLang="en-US" sz="1800" dirty="0">
                <a:solidFill>
                  <a:srgbClr val="0066CC"/>
                </a:solidFill>
              </a:rPr>
              <a:t>   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GB" altLang="en-US" sz="1800" dirty="0">
                <a:solidFill>
                  <a:srgbClr val="0066CC"/>
                </a:solidFill>
              </a:rPr>
              <a:t>From tables  z</a:t>
            </a:r>
            <a:r>
              <a:rPr lang="en-GB" altLang="en-US" sz="1800" baseline="-25000" dirty="0">
                <a:solidFill>
                  <a:srgbClr val="0066CC"/>
                </a:solidFill>
              </a:rPr>
              <a:t>2</a:t>
            </a:r>
            <a:r>
              <a:rPr lang="en-GB" altLang="en-US" sz="1800" dirty="0">
                <a:solidFill>
                  <a:srgbClr val="0066CC"/>
                </a:solidFill>
              </a:rPr>
              <a:t> = 0.333 </a:t>
            </a:r>
            <a:r>
              <a:rPr lang="en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  <a:sym typeface="SymbolPS" charset="0"/>
              </a:rPr>
              <a:t></a:t>
            </a:r>
            <a:r>
              <a:rPr lang="en-GB" altLang="en-US" sz="18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 </a:t>
            </a:r>
            <a:r>
              <a:rPr lang="en-GB" altLang="en-US" sz="1800" dirty="0">
                <a:solidFill>
                  <a:srgbClr val="0066CC"/>
                </a:solidFill>
              </a:rPr>
              <a:t>Q</a:t>
            </a:r>
            <a:r>
              <a:rPr lang="en-GB" altLang="en-US" sz="1800" baseline="-25000" dirty="0">
                <a:solidFill>
                  <a:srgbClr val="0066CC"/>
                </a:solidFill>
              </a:rPr>
              <a:t>2</a:t>
            </a:r>
            <a:r>
              <a:rPr lang="en-GB" altLang="en-US" sz="1800" dirty="0">
                <a:solidFill>
                  <a:srgbClr val="0066CC"/>
                </a:solidFill>
              </a:rPr>
              <a:t> = </a:t>
            </a:r>
            <a:r>
              <a:rPr lang="en-GB" altLang="en-US" sz="1800" dirty="0">
                <a:solidFill>
                  <a:srgbClr val="0099FF"/>
                </a:solidFill>
              </a:rPr>
              <a:t>0.1305</a:t>
            </a:r>
            <a:r>
              <a:rPr lang="en-GB" altLang="en-US" sz="1800" dirty="0">
                <a:solidFill>
                  <a:srgbClr val="0066CC"/>
                </a:solidFill>
              </a:rPr>
              <a:t>					</a:t>
            </a:r>
          </a:p>
          <a:p>
            <a:pPr>
              <a:lnSpc>
                <a:spcPct val="80000"/>
              </a:lnSpc>
            </a:pPr>
            <a:endParaRPr lang="en-GB" altLang="en-US" sz="1800" dirty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1800" dirty="0">
                <a:solidFill>
                  <a:srgbClr val="0066CC"/>
                </a:solidFill>
              </a:rPr>
              <a:t>Therefore: </a:t>
            </a:r>
            <a:r>
              <a:rPr lang="en-GB" altLang="en-US" sz="1800" b="1" dirty="0">
                <a:solidFill>
                  <a:srgbClr val="0066CC"/>
                </a:solidFill>
              </a:rPr>
              <a:t>P(£55 &lt; x &lt; £70)</a:t>
            </a:r>
            <a:r>
              <a:rPr lang="en-GB" altLang="en-US" sz="1800" dirty="0">
                <a:solidFill>
                  <a:srgbClr val="0066CC"/>
                </a:solidFill>
              </a:rPr>
              <a:t>  = Q</a:t>
            </a:r>
            <a:r>
              <a:rPr lang="en-GB" altLang="en-US" sz="1800" baseline="-25000" dirty="0">
                <a:solidFill>
                  <a:srgbClr val="0066CC"/>
                </a:solidFill>
              </a:rPr>
              <a:t>1</a:t>
            </a:r>
            <a:r>
              <a:rPr lang="en-GB" altLang="en-US" sz="1800" dirty="0">
                <a:solidFill>
                  <a:srgbClr val="0066CC"/>
                </a:solidFill>
              </a:rPr>
              <a:t> – Q</a:t>
            </a:r>
            <a:r>
              <a:rPr lang="en-GB" altLang="en-US" sz="1800" baseline="-25000" dirty="0">
                <a:solidFill>
                  <a:srgbClr val="0066CC"/>
                </a:solidFill>
              </a:rPr>
              <a:t>2</a:t>
            </a:r>
            <a:r>
              <a:rPr lang="en-GB" altLang="en-US" sz="1800" dirty="0">
                <a:solidFill>
                  <a:srgbClr val="0066CC"/>
                </a:solidFill>
              </a:rPr>
              <a:t>  =  </a:t>
            </a:r>
            <a:r>
              <a:rPr lang="en-GB" altLang="en-US" sz="1800" dirty="0">
                <a:solidFill>
                  <a:srgbClr val="0099FF"/>
                </a:solidFill>
              </a:rPr>
              <a:t>0.4088 – 0.1305 = 0.2783</a:t>
            </a:r>
          </a:p>
          <a:p>
            <a:pPr>
              <a:lnSpc>
                <a:spcPct val="80000"/>
              </a:lnSpc>
            </a:pPr>
            <a:r>
              <a:rPr lang="en-GB" altLang="en-US" sz="1800" dirty="0">
                <a:solidFill>
                  <a:srgbClr val="0066CC"/>
                </a:solidFill>
              </a:rPr>
              <a:t>% of shoppers between £55 and £70  = </a:t>
            </a:r>
            <a:r>
              <a:rPr lang="en-GB" altLang="en-US" sz="1800" dirty="0">
                <a:solidFill>
                  <a:srgbClr val="0099FF"/>
                </a:solidFill>
              </a:rPr>
              <a:t>27.8%</a:t>
            </a:r>
            <a:endParaRPr lang="el-GR" altLang="en-US" sz="1800" dirty="0">
              <a:solidFill>
                <a:srgbClr val="0099FF"/>
              </a:solidFill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924550" y="1054100"/>
          <a:ext cx="2501900" cy="1600200"/>
        </p:xfrm>
        <a:graphic>
          <a:graphicData uri="http://schemas.openxmlformats.org/presentationml/2006/ole">
            <p:oleObj spid="_x0000_s31795" name="Picture" r:id="rId4" imgW="4377845" imgH="2586762" progId="Word.Picture.8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3270250" y="2990850"/>
          <a:ext cx="1527175" cy="631825"/>
        </p:xfrm>
        <a:graphic>
          <a:graphicData uri="http://schemas.openxmlformats.org/presentationml/2006/ole">
            <p:oleObj spid="_x0000_s31796" name="Equation" r:id="rId5" imgW="952087" imgH="393529" progId="Equation.3">
              <p:embed/>
            </p:oleObj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824413" y="3016250"/>
          <a:ext cx="2143125" cy="554038"/>
        </p:xfrm>
        <a:graphic>
          <a:graphicData uri="http://schemas.openxmlformats.org/presentationml/2006/ole">
            <p:oleObj spid="_x0000_s31797" name="Equation" r:id="rId6" imgW="1447172" imgH="393529" progId="Equation.3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3463925" y="3917950"/>
          <a:ext cx="1555750" cy="642938"/>
        </p:xfrm>
        <a:graphic>
          <a:graphicData uri="http://schemas.openxmlformats.org/presentationml/2006/ole">
            <p:oleObj spid="_x0000_s31798" name="Equation" r:id="rId7" imgW="952087" imgH="393529" progId="Equation.3">
              <p:embed/>
            </p:oleObj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5160963" y="4041775"/>
          <a:ext cx="1998662" cy="542925"/>
        </p:xfrm>
        <a:graphic>
          <a:graphicData uri="http://schemas.openxmlformats.org/presentationml/2006/ole">
            <p:oleObj spid="_x0000_s31799" name="Equation" r:id="rId8" imgW="1447172" imgH="393529" progId="Equation.3">
              <p:embed/>
            </p:oleObj>
          </a:graphicData>
        </a:graphic>
      </p:graphicFrame>
      <p:sp>
        <p:nvSpPr>
          <p:cNvPr id="34829" name="Line 13"/>
          <p:cNvSpPr>
            <a:spLocks noChangeShapeType="1"/>
          </p:cNvSpPr>
          <p:nvPr/>
        </p:nvSpPr>
        <p:spPr bwMode="auto">
          <a:xfrm flipH="1" flipV="1">
            <a:off x="7262813" y="1217613"/>
            <a:ext cx="9525" cy="979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V="1">
            <a:off x="7604125" y="16462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7164388" y="1716088"/>
            <a:ext cx="457200" cy="0"/>
          </a:xfrm>
          <a:prstGeom prst="line">
            <a:avLst/>
          </a:prstGeom>
          <a:noFill/>
          <a:ln w="9525">
            <a:solidFill>
              <a:srgbClr val="0066CC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88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ct val="50000"/>
              </a:spcAft>
            </a:pPr>
            <a:r>
              <a:rPr lang="en-GB" altLang="en-US" sz="2400" b="1" dirty="0">
                <a:solidFill>
                  <a:schemeClr val="accent2"/>
                </a:solidFill>
              </a:rPr>
              <a:t>Finding Values from Given Proportions</a:t>
            </a:r>
            <a:br>
              <a:rPr lang="en-GB" altLang="en-US" sz="2400" b="1" dirty="0">
                <a:solidFill>
                  <a:schemeClr val="accent2"/>
                </a:solidFill>
              </a:rPr>
            </a:br>
            <a:r>
              <a:rPr lang="en-GB" altLang="en-US" sz="2000" b="1" dirty="0" smtClean="0">
                <a:solidFill>
                  <a:schemeClr val="accent2"/>
                </a:solidFill>
              </a:rPr>
              <a:t>The </a:t>
            </a:r>
            <a:r>
              <a:rPr lang="en-GB" altLang="en-US" sz="2000" b="1" dirty="0">
                <a:solidFill>
                  <a:schemeClr val="accent2"/>
                </a:solidFill>
              </a:rPr>
              <a:t>value below which </a:t>
            </a:r>
            <a:r>
              <a:rPr lang="en-GB" altLang="en-US" sz="2000" b="1" dirty="0">
                <a:solidFill>
                  <a:srgbClr val="0099FF"/>
                </a:solidFill>
              </a:rPr>
              <a:t>70%</a:t>
            </a:r>
            <a:r>
              <a:rPr lang="en-GB" altLang="en-US" sz="2000" b="1" dirty="0">
                <a:solidFill>
                  <a:schemeClr val="accent2"/>
                </a:solidFill>
              </a:rPr>
              <a:t> of the shoppers are expected to spend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77975"/>
            <a:ext cx="8518525" cy="4603750"/>
          </a:xfrm>
        </p:spPr>
        <p:txBody>
          <a:bodyPr/>
          <a:lstStyle/>
          <a:p>
            <a:r>
              <a:rPr lang="en-GB" altLang="en-US" sz="2000" b="1" dirty="0">
                <a:solidFill>
                  <a:srgbClr val="0066CC"/>
                </a:solidFill>
                <a:sym typeface="Symbol" charset="2"/>
              </a:rPr>
              <a:t></a:t>
            </a:r>
            <a:r>
              <a:rPr lang="en-GB" altLang="en-US" sz="2000" b="1" dirty="0">
                <a:solidFill>
                  <a:srgbClr val="0066CC"/>
                </a:solidFill>
              </a:rPr>
              <a:t> = £50,  </a:t>
            </a:r>
            <a:r>
              <a:rPr lang="en-GB" altLang="en-US" sz="2000" b="1" dirty="0">
                <a:solidFill>
                  <a:srgbClr val="0066CC"/>
                </a:solidFill>
                <a:sym typeface="Symbol" charset="2"/>
              </a:rPr>
              <a:t></a:t>
            </a:r>
            <a:r>
              <a:rPr lang="en-GB" altLang="en-US" sz="2000" b="1" dirty="0">
                <a:solidFill>
                  <a:srgbClr val="0066CC"/>
                </a:solidFill>
              </a:rPr>
              <a:t> = £15,   x = £?</a:t>
            </a:r>
          </a:p>
          <a:p>
            <a:r>
              <a:rPr lang="en-GB" altLang="en-US" sz="2000" b="1" dirty="0">
                <a:solidFill>
                  <a:srgbClr val="0066CC"/>
                </a:solidFill>
              </a:rPr>
              <a:t>70% below x </a:t>
            </a:r>
            <a:r>
              <a:rPr lang="en-GB" altLang="en-US" sz="2000" b="1" dirty="0">
                <a:solidFill>
                  <a:srgbClr val="0066CC"/>
                </a:solidFill>
                <a:sym typeface="Symbol" charset="2"/>
              </a:rPr>
              <a:t></a:t>
            </a:r>
            <a:r>
              <a:rPr lang="en-GB" altLang="en-US" sz="2000" b="1" dirty="0">
                <a:solidFill>
                  <a:srgbClr val="0066CC"/>
                </a:solidFill>
              </a:rPr>
              <a:t> 20% between </a:t>
            </a:r>
            <a:r>
              <a:rPr lang="en-GB" altLang="en-US" sz="2000" b="1" dirty="0">
                <a:solidFill>
                  <a:srgbClr val="0066CC"/>
                </a:solidFill>
                <a:sym typeface="Symbol" charset="2"/>
              </a:rPr>
              <a:t></a:t>
            </a:r>
            <a:r>
              <a:rPr lang="en-GB" altLang="en-US" sz="2000" b="1" dirty="0">
                <a:solidFill>
                  <a:srgbClr val="0066CC"/>
                </a:solidFill>
              </a:rPr>
              <a:t> and x</a:t>
            </a:r>
          </a:p>
          <a:p>
            <a:r>
              <a:rPr lang="en-GB" altLang="en-US" sz="2000" b="1" dirty="0">
                <a:solidFill>
                  <a:srgbClr val="0066CC"/>
                </a:solidFill>
              </a:rPr>
              <a:t>20%  </a:t>
            </a:r>
            <a:r>
              <a:rPr lang="en-GB" altLang="en-US" sz="2000" b="1" dirty="0">
                <a:solidFill>
                  <a:srgbClr val="0066CC"/>
                </a:solidFill>
                <a:sym typeface="Symbol" charset="2"/>
              </a:rPr>
              <a:t></a:t>
            </a:r>
            <a:r>
              <a:rPr lang="en-GB" altLang="en-US" sz="2000" b="1" dirty="0">
                <a:solidFill>
                  <a:srgbClr val="0066CC"/>
                </a:solidFill>
              </a:rPr>
              <a:t>  Q = 0.2000</a:t>
            </a:r>
          </a:p>
          <a:p>
            <a:r>
              <a:rPr lang="en-GB" altLang="en-US" sz="2000" b="1" dirty="0">
                <a:solidFill>
                  <a:srgbClr val="0066CC"/>
                </a:solidFill>
              </a:rPr>
              <a:t>From tables if Q = 0.2000 </a:t>
            </a:r>
            <a:r>
              <a:rPr lang="en-GB" altLang="en-US" sz="2000" b="1" dirty="0">
                <a:solidFill>
                  <a:srgbClr val="0066CC"/>
                </a:solidFill>
                <a:sym typeface="Symbol" charset="2"/>
              </a:rPr>
              <a:t></a:t>
            </a:r>
            <a:r>
              <a:rPr lang="en-GB" altLang="en-US" sz="2000" b="1" dirty="0">
                <a:solidFill>
                  <a:srgbClr val="0066CC"/>
                </a:solidFill>
              </a:rPr>
              <a:t> z = </a:t>
            </a:r>
            <a:r>
              <a:rPr lang="en-GB" altLang="en-US" sz="2000" b="1" dirty="0">
                <a:solidFill>
                  <a:srgbClr val="0099FF"/>
                </a:solidFill>
              </a:rPr>
              <a:t>0.524</a:t>
            </a:r>
          </a:p>
          <a:p>
            <a:endParaRPr lang="en-GB" altLang="en-US" sz="2000" b="1" dirty="0">
              <a:solidFill>
                <a:srgbClr val="0066CC"/>
              </a:solidFill>
            </a:endParaRPr>
          </a:p>
          <a:p>
            <a:r>
              <a:rPr lang="en-GB" altLang="en-US" sz="2000" b="1" dirty="0">
                <a:solidFill>
                  <a:srgbClr val="0066CC"/>
                </a:solidFill>
              </a:rPr>
              <a:t>Using standardising formula:</a:t>
            </a:r>
          </a:p>
          <a:p>
            <a:endParaRPr lang="en-GB" altLang="en-US" sz="2000" b="1" dirty="0">
              <a:solidFill>
                <a:srgbClr val="0066CC"/>
              </a:solidFill>
            </a:endParaRPr>
          </a:p>
          <a:p>
            <a:endParaRPr lang="en-GB" altLang="en-US" sz="2000" dirty="0">
              <a:solidFill>
                <a:srgbClr val="0066CC"/>
              </a:solidFill>
            </a:endParaRPr>
          </a:p>
          <a:p>
            <a:endParaRPr lang="en-GB" altLang="en-US" sz="2000" dirty="0">
              <a:solidFill>
                <a:srgbClr val="0066CC"/>
              </a:solidFill>
            </a:endParaRPr>
          </a:p>
          <a:p>
            <a:r>
              <a:rPr lang="en-GB" altLang="en-US" sz="2000" dirty="0">
                <a:solidFill>
                  <a:srgbClr val="0066CC"/>
                </a:solidFill>
              </a:rPr>
              <a:t>15 </a:t>
            </a:r>
            <a:r>
              <a:rPr lang="en-GB" altLang="en-US" sz="2000" dirty="0" smtClean="0">
                <a:solidFill>
                  <a:srgbClr val="0066CC"/>
                </a:solidFill>
                <a:sym typeface="SymbolPS" charset="0"/>
              </a:rPr>
              <a:t>x</a:t>
            </a:r>
            <a:r>
              <a:rPr lang="en-GB" altLang="en-US" sz="2000" dirty="0" smtClean="0">
                <a:solidFill>
                  <a:srgbClr val="0066CC"/>
                </a:solidFill>
              </a:rPr>
              <a:t> </a:t>
            </a:r>
            <a:r>
              <a:rPr lang="en-GB" altLang="en-US" sz="2000" dirty="0">
                <a:solidFill>
                  <a:srgbClr val="0066CC"/>
                </a:solidFill>
              </a:rPr>
              <a:t>0.524 = x – 50 </a:t>
            </a:r>
            <a:r>
              <a:rPr lang="en-GB" altLang="en-US" sz="2000" dirty="0" smtClean="0">
                <a:solidFill>
                  <a:srgbClr val="0066CC"/>
                </a:solidFill>
              </a:rPr>
              <a:t>		</a:t>
            </a:r>
            <a:r>
              <a:rPr lang="en-GB" altLang="en-US" sz="2000" dirty="0" smtClean="0">
                <a:solidFill>
                  <a:srgbClr val="0066CC"/>
                </a:solidFill>
                <a:sym typeface="SymbolPS" charset="0"/>
              </a:rPr>
              <a:t>7.86 </a:t>
            </a:r>
            <a:r>
              <a:rPr lang="en-GB" altLang="en-US" sz="2000" dirty="0">
                <a:solidFill>
                  <a:srgbClr val="0066CC"/>
                </a:solidFill>
                <a:sym typeface="SymbolPS" charset="0"/>
              </a:rPr>
              <a:t>= x – 50</a:t>
            </a:r>
          </a:p>
          <a:p>
            <a:r>
              <a:rPr lang="en-GB" altLang="en-US" sz="2000" dirty="0">
                <a:solidFill>
                  <a:srgbClr val="0066CC"/>
                </a:solidFill>
                <a:sym typeface="SymbolPS" charset="0"/>
              </a:rPr>
              <a:t>7.86  + 50 = x  </a:t>
            </a:r>
            <a:r>
              <a:rPr lang="en-GB" altLang="en-US" sz="2000" dirty="0" smtClean="0">
                <a:solidFill>
                  <a:srgbClr val="0066CC"/>
                </a:solidFill>
                <a:sym typeface="SymbolPS" charset="0"/>
              </a:rPr>
              <a:t>	x </a:t>
            </a:r>
            <a:r>
              <a:rPr lang="en-GB" altLang="en-US" sz="2000" dirty="0">
                <a:solidFill>
                  <a:srgbClr val="0066CC"/>
                </a:solidFill>
                <a:sym typeface="SymbolPS" charset="0"/>
              </a:rPr>
              <a:t>= </a:t>
            </a:r>
            <a:r>
              <a:rPr lang="en-GB" altLang="en-US" sz="2000" dirty="0">
                <a:solidFill>
                  <a:srgbClr val="0099FF"/>
                </a:solidFill>
                <a:sym typeface="SymbolPS" charset="0"/>
              </a:rPr>
              <a:t>£57.86</a:t>
            </a:r>
            <a:endParaRPr lang="en-GB" altLang="en-US" sz="2000" dirty="0">
              <a:solidFill>
                <a:srgbClr val="0099FF"/>
              </a:solidFill>
            </a:endParaRPr>
          </a:p>
          <a:p>
            <a:r>
              <a:rPr lang="en-GB" altLang="en-US" sz="2000" dirty="0">
                <a:solidFill>
                  <a:srgbClr val="0099FF"/>
                </a:solidFill>
              </a:rPr>
              <a:t>The value below which 70% of customers spend is £57.88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868988" y="1538288"/>
          <a:ext cx="3060700" cy="1812925"/>
        </p:xfrm>
        <a:graphic>
          <a:graphicData uri="http://schemas.openxmlformats.org/presentationml/2006/ole">
            <p:oleObj spid="_x0000_s37909" name="Picture" r:id="rId4" imgW="2498244" imgH="1472777" progId="Word.Picture.8">
              <p:embed/>
            </p:oleObj>
          </a:graphicData>
        </a:graphic>
      </p:graphicFrame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6950075" y="2560638"/>
            <a:ext cx="0" cy="944562"/>
          </a:xfrm>
          <a:prstGeom prst="line">
            <a:avLst/>
          </a:prstGeom>
          <a:noFill/>
          <a:ln w="9525">
            <a:solidFill>
              <a:srgbClr val="0066CC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7527925" y="2530475"/>
            <a:ext cx="0" cy="914400"/>
          </a:xfrm>
          <a:prstGeom prst="line">
            <a:avLst/>
          </a:prstGeom>
          <a:noFill/>
          <a:ln w="9525">
            <a:solidFill>
              <a:srgbClr val="0066CC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719888" y="3440113"/>
            <a:ext cx="1274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400" b="1">
                <a:solidFill>
                  <a:srgbClr val="0066CC"/>
                </a:solidFill>
                <a:latin typeface="Comic Sans MS" charset="0"/>
              </a:rPr>
              <a:t>0.5  Q=0.2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1098550" y="3867150"/>
          <a:ext cx="3340100" cy="728663"/>
        </p:xfrm>
        <a:graphic>
          <a:graphicData uri="http://schemas.openxmlformats.org/presentationml/2006/ole">
            <p:oleObj spid="_x0000_s37910" name="Equation" r:id="rId5" imgW="1803400" imgH="39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269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5"/>
          <p:cNvSpPr>
            <a:spLocks noChangeArrowheads="1"/>
          </p:cNvSpPr>
          <p:nvPr/>
        </p:nvSpPr>
        <p:spPr bwMode="auto">
          <a:xfrm>
            <a:off x="366713" y="1219200"/>
            <a:ext cx="855345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Arial" pitchFamily="34" charset="0"/>
              <a:buChar char="•"/>
            </a:pP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Assume that petrol prices in </a:t>
            </a:r>
            <a:r>
              <a:rPr lang="en-AU" sz="2000" dirty="0" smtClean="0">
                <a:solidFill>
                  <a:srgbClr val="00003F"/>
                </a:solidFill>
                <a:latin typeface="Calibri" pitchFamily="34" charset="0"/>
              </a:rPr>
              <a:t>the United Kingdom are </a:t>
            </a: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normally distributed with a mean </a:t>
            </a:r>
            <a:r>
              <a:rPr lang="en-AU" sz="2000" dirty="0" smtClean="0">
                <a:solidFill>
                  <a:srgbClr val="00003F"/>
                </a:solidFill>
                <a:latin typeface="Calibri" pitchFamily="34" charset="0"/>
              </a:rPr>
              <a:t>of £1.30 </a:t>
            </a: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with a standard deviation of </a:t>
            </a:r>
            <a:r>
              <a:rPr lang="en-AU" sz="2000" dirty="0" smtClean="0">
                <a:solidFill>
                  <a:srgbClr val="00003F"/>
                </a:solidFill>
                <a:latin typeface="Calibri" pitchFamily="34" charset="0"/>
              </a:rPr>
              <a:t>£0.08</a:t>
            </a: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Arial" pitchFamily="34" charset="0"/>
              <a:buChar char="•"/>
            </a:pP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According to the empirical rule approximately 68% of prices should fall within </a:t>
            </a:r>
            <a:r>
              <a:rPr lang="en-AU" sz="2000" dirty="0" smtClean="0">
                <a:solidFill>
                  <a:srgbClr val="00003F"/>
                </a:solidFill>
                <a:latin typeface="Calibri" pitchFamily="34" charset="0"/>
              </a:rPr>
              <a:t>£1.22 </a:t>
            </a: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and </a:t>
            </a:r>
            <a:r>
              <a:rPr lang="en-AU" sz="2000" dirty="0" smtClean="0">
                <a:solidFill>
                  <a:srgbClr val="00003F"/>
                </a:solidFill>
                <a:latin typeface="Calibri" pitchFamily="34" charset="0"/>
              </a:rPr>
              <a:t>£1.38</a:t>
            </a: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, 95% of prices should fall within </a:t>
            </a:r>
            <a:r>
              <a:rPr lang="en-AU" sz="2000" dirty="0" smtClean="0">
                <a:solidFill>
                  <a:srgbClr val="00003F"/>
                </a:solidFill>
                <a:latin typeface="Calibri" pitchFamily="34" charset="0"/>
              </a:rPr>
              <a:t>£1.14 </a:t>
            </a: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and </a:t>
            </a:r>
            <a:r>
              <a:rPr lang="en-AU" sz="2000" dirty="0" smtClean="0">
                <a:solidFill>
                  <a:srgbClr val="00003F"/>
                </a:solidFill>
                <a:latin typeface="Calibri" pitchFamily="34" charset="0"/>
              </a:rPr>
              <a:t>£1.46</a:t>
            </a: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, and nearly all (99.7%) should fall within </a:t>
            </a:r>
            <a:r>
              <a:rPr lang="en-AU" sz="2000" dirty="0" smtClean="0">
                <a:solidFill>
                  <a:srgbClr val="00003F"/>
                </a:solidFill>
                <a:latin typeface="Calibri" pitchFamily="34" charset="0"/>
              </a:rPr>
              <a:t>£1.06 </a:t>
            </a:r>
            <a:r>
              <a:rPr lang="en-AU" sz="2000" dirty="0">
                <a:solidFill>
                  <a:srgbClr val="00003F"/>
                </a:solidFill>
                <a:latin typeface="Calibri" pitchFamily="34" charset="0"/>
              </a:rPr>
              <a:t>and </a:t>
            </a:r>
            <a:r>
              <a:rPr lang="en-AU" sz="2000" dirty="0" smtClean="0">
                <a:solidFill>
                  <a:srgbClr val="00003F"/>
                </a:solidFill>
                <a:latin typeface="Calibri" pitchFamily="34" charset="0"/>
              </a:rPr>
              <a:t>£1.54</a:t>
            </a:r>
            <a:r>
              <a:rPr lang="en-AU" sz="2000" dirty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5814536"/>
            <a:ext cx="1828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0" dirty="0" smtClean="0">
                <a:solidFill>
                  <a:schemeClr val="tx1"/>
                </a:solidFill>
              </a:rPr>
              <a:t>£1.22     £1.30      £1.38</a:t>
            </a:r>
          </a:p>
          <a:p>
            <a:pPr algn="ctr"/>
            <a:r>
              <a:rPr lang="en-GB" sz="12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µ = £1.30</a:t>
            </a:r>
          </a:p>
          <a:p>
            <a:pPr algn="ctr"/>
            <a:r>
              <a:rPr lang="el-GR" sz="12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σ</a:t>
            </a:r>
            <a:r>
              <a:rPr lang="en-GB" sz="1200" b="0" dirty="0" smtClean="0">
                <a:solidFill>
                  <a:schemeClr val="tx1"/>
                </a:solidFill>
                <a:latin typeface="Times New Roman"/>
                <a:cs typeface="Times New Roman"/>
              </a:rPr>
              <a:t> = £0.08</a:t>
            </a:r>
            <a:endParaRPr lang="en-GB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89025" y="3124200"/>
            <a:ext cx="6840538" cy="2976562"/>
            <a:chOff x="1089025" y="3500438"/>
            <a:chExt cx="6840538" cy="2976562"/>
          </a:xfrm>
        </p:grpSpPr>
        <p:pic>
          <p:nvPicPr>
            <p:cNvPr id="348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89025" y="3500438"/>
              <a:ext cx="6840538" cy="2976562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419600" y="5814536"/>
              <a:ext cx="34290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b="0" dirty="0" smtClean="0">
                  <a:solidFill>
                    <a:schemeClr val="tx1"/>
                  </a:solidFill>
                </a:rPr>
                <a:t>     £1.22  	            £1.30                         £1.38</a:t>
              </a:r>
            </a:p>
            <a:p>
              <a:pPr algn="ctr"/>
              <a:r>
                <a:rPr lang="en-GB" sz="1200" b="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µ = £1.30</a:t>
              </a:r>
            </a:p>
            <a:p>
              <a:pPr algn="ctr"/>
              <a:r>
                <a:rPr lang="el-GR" sz="1200" b="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σ</a:t>
              </a:r>
              <a:r>
                <a:rPr lang="en-GB" sz="1200" b="0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 = £0.08</a:t>
              </a:r>
              <a:endParaRPr lang="en-GB" sz="2800" b="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489857" y="447902"/>
            <a:ext cx="8430306" cy="498475"/>
          </a:xfrm>
          <a:prstGeom prst="rect">
            <a:avLst/>
          </a:prstGeom>
        </p:spPr>
        <p:txBody>
          <a:bodyPr/>
          <a:lstStyle/>
          <a:p>
            <a:pPr marL="0" marR="0" lvl="0" indent="0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25" algn="l"/>
              </a:tabLst>
              <a:defRPr/>
            </a:pPr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Empirical Rule: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130569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 Normal Distribution</a:t>
            </a:r>
            <a:br>
              <a:rPr lang="en-US" sz="4000" dirty="0" smtClean="0"/>
            </a:br>
            <a:r>
              <a:rPr lang="en-US" sz="4000" dirty="0" smtClean="0"/>
              <a:t>Checking for Normality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51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98475"/>
            <a:ext cx="8229600" cy="733425"/>
          </a:xfrm>
        </p:spPr>
        <p:txBody>
          <a:bodyPr/>
          <a:lstStyle/>
          <a:p>
            <a:r>
              <a:rPr lang="en-GB" altLang="en-US" dirty="0"/>
              <a:t>The Normal Distribution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599" y="1471386"/>
            <a:ext cx="5138057" cy="504915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ct val="70000"/>
              </a:spcAft>
            </a:pPr>
            <a:r>
              <a:rPr lang="en-GB" altLang="en-US" sz="2800" dirty="0"/>
              <a:t>The Normal distribution is found to be a suitable model for many naturally occurring variables which tend to be symmetrically distributed about a central modal value - the mean.</a:t>
            </a:r>
          </a:p>
          <a:p>
            <a:pPr>
              <a:lnSpc>
                <a:spcPct val="120000"/>
              </a:lnSpc>
            </a:pPr>
            <a:r>
              <a:rPr lang="en-GB" altLang="en-US" sz="2900" dirty="0"/>
              <a:t>e.g. human heights, weights, IQs etc. and also the output from many production processes, </a:t>
            </a:r>
            <a:endParaRPr lang="en-GB" alt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Normal </a:t>
            </a:r>
            <a:r>
              <a:rPr lang="en-US" sz="2900" dirty="0"/>
              <a:t>distribution is characterized by the </a:t>
            </a:r>
            <a:r>
              <a:rPr lang="en-US" sz="2900" dirty="0" smtClean="0"/>
              <a:t>mean and </a:t>
            </a:r>
            <a:r>
              <a:rPr lang="en-US" sz="2900" dirty="0"/>
              <a:t>the Standard deviation</a:t>
            </a:r>
          </a:p>
          <a:p>
            <a:pPr>
              <a:lnSpc>
                <a:spcPct val="120000"/>
              </a:lnSpc>
            </a:pPr>
            <a:r>
              <a:rPr lang="en-US" sz="2900" dirty="0"/>
              <a:t>Ability to put a particular score into perspective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How many standard deviations above/below the mean?</a:t>
            </a:r>
          </a:p>
          <a:p>
            <a:pPr lvl="1">
              <a:lnSpc>
                <a:spcPct val="90000"/>
              </a:lnSpc>
            </a:pPr>
            <a:endParaRPr lang="en-GB" altLang="en-US" sz="29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4628" y="2331656"/>
            <a:ext cx="3679371" cy="29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8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68275" y="468086"/>
            <a:ext cx="8791575" cy="598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There is no single normal curve, but a family of curves, each one defined by its mean, µ, and standard deviation, </a:t>
            </a:r>
            <a:r>
              <a:rPr lang="en-GB" altLang="en-US" dirty="0">
                <a:sym typeface="Symbol" charset="2"/>
              </a:rPr>
              <a:t></a:t>
            </a:r>
            <a:r>
              <a:rPr lang="en-GB" altLang="en-US" dirty="0"/>
              <a:t>;  µ and </a:t>
            </a:r>
            <a:r>
              <a:rPr lang="en-GB" altLang="en-US" dirty="0">
                <a:sym typeface="Symbol" charset="2"/>
              </a:rPr>
              <a:t></a:t>
            </a:r>
            <a:r>
              <a:rPr lang="en-GB" altLang="en-US" dirty="0"/>
              <a:t> are called the parameters of the distribution</a:t>
            </a:r>
            <a:r>
              <a:rPr lang="en-GB" altLang="en-US" sz="2000" dirty="0">
                <a:solidFill>
                  <a:srgbClr val="0066CC"/>
                </a:solidFill>
              </a:rPr>
              <a:t>. </a:t>
            </a:r>
          </a:p>
          <a:p>
            <a:endParaRPr lang="en-GB" altLang="en-US" sz="2000" dirty="0">
              <a:solidFill>
                <a:srgbClr val="0066CC"/>
              </a:solidFill>
            </a:endParaRPr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  <a:p>
            <a:pPr>
              <a:spcBef>
                <a:spcPct val="70000"/>
              </a:spcBef>
            </a:pPr>
            <a:endParaRPr lang="en-GB" altLang="en-US" sz="2000" dirty="0" smtClean="0"/>
          </a:p>
          <a:p>
            <a:pPr>
              <a:spcBef>
                <a:spcPct val="70000"/>
              </a:spcBef>
            </a:pPr>
            <a:endParaRPr lang="en-GB" altLang="en-US" sz="2000" dirty="0">
              <a:solidFill>
                <a:srgbClr val="0066CC"/>
              </a:solidFill>
            </a:endParaRPr>
          </a:p>
          <a:p>
            <a:pPr marL="0" indent="0">
              <a:spcBef>
                <a:spcPct val="70000"/>
              </a:spcBef>
              <a:buNone/>
            </a:pPr>
            <a:r>
              <a:rPr lang="en-GB" altLang="en-US" sz="2000" dirty="0"/>
              <a:t>As we can see the curves may have different centres and/or different spreads but they all certain characteristics in common:</a:t>
            </a:r>
          </a:p>
          <a:p>
            <a:pPr marL="274320" lvl="1" indent="0">
              <a:buNone/>
            </a:pPr>
            <a:r>
              <a:rPr lang="en-GB" altLang="en-US" dirty="0"/>
              <a:t>The curve is bell-shaped,</a:t>
            </a:r>
          </a:p>
          <a:p>
            <a:pPr marL="274320" lvl="1" indent="0">
              <a:buNone/>
            </a:pPr>
            <a:r>
              <a:rPr lang="en-GB" altLang="en-US" dirty="0"/>
              <a:t>it is symmetrical about the mean ( µ ),</a:t>
            </a:r>
          </a:p>
          <a:p>
            <a:pPr marL="274320" lvl="1" indent="0">
              <a:buNone/>
            </a:pPr>
            <a:r>
              <a:rPr lang="en-GB" altLang="en-US" dirty="0"/>
              <a:t>the mean, mode and median coincide.</a:t>
            </a:r>
          </a:p>
        </p:txBody>
      </p:sp>
      <p:pic>
        <p:nvPicPr>
          <p:cNvPr id="8198" name="Picture 6" descr="norm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8275" y="2050598"/>
            <a:ext cx="4765675" cy="1943100"/>
          </a:xfrm>
          <a:noFill/>
          <a:ln w="127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9" name="Picture 7" descr="norm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149850" y="1688648"/>
            <a:ext cx="3810000" cy="2305050"/>
          </a:xfrm>
          <a:noFill/>
          <a:ln w="127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7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274309"/>
            <a:ext cx="8229600" cy="1658937"/>
          </a:xfrm>
        </p:spPr>
        <p:txBody>
          <a:bodyPr>
            <a:noAutofit/>
          </a:bodyPr>
          <a:lstStyle/>
          <a:p>
            <a:r>
              <a:rPr lang="en-GB" altLang="en-US" sz="2000" dirty="0"/>
              <a:t>Area beneath the Normal Distribution Curve</a:t>
            </a:r>
            <a:br>
              <a:rPr lang="en-GB" altLang="en-US" sz="2000" dirty="0"/>
            </a:br>
            <a:r>
              <a:rPr lang="en-GB" altLang="en-US" sz="2000" dirty="0"/>
              <a:t>No matter what the values of µ and </a:t>
            </a:r>
            <a:r>
              <a:rPr lang="en-GB" altLang="en-US" sz="2000" dirty="0">
                <a:sym typeface="Symbol" charset="2"/>
              </a:rPr>
              <a:t></a:t>
            </a:r>
            <a:r>
              <a:rPr lang="en-GB" altLang="en-US" sz="2000" dirty="0"/>
              <a:t> are for a normal probability distribution, the total area under the curve is equal to one. </a:t>
            </a:r>
            <a:endParaRPr lang="en-GB" altLang="en-US" sz="2000" dirty="0" smtClean="0"/>
          </a:p>
          <a:p>
            <a:r>
              <a:rPr lang="en-GB" altLang="en-US" sz="2000" dirty="0" smtClean="0"/>
              <a:t>We </a:t>
            </a:r>
            <a:r>
              <a:rPr lang="en-GB" altLang="en-US" sz="2000" dirty="0"/>
              <a:t>can therefore consider partial areas under the curve as representing probabilities. </a:t>
            </a:r>
            <a:r>
              <a:rPr lang="en-GB" altLang="en-US" sz="2000" dirty="0" smtClean="0"/>
              <a:t>The </a:t>
            </a:r>
            <a:r>
              <a:rPr lang="en-GB" altLang="en-US" sz="2000" dirty="0"/>
              <a:t>partial area between a stated number of standard deviation below and above the mean is always the same, as illustrated below</a:t>
            </a:r>
          </a:p>
          <a:p>
            <a:r>
              <a:rPr lang="en-GB" altLang="en-US" sz="2000" dirty="0"/>
              <a:t>N.B. The curve neither finishes nor meets the horizontal axis at </a:t>
            </a:r>
            <a:r>
              <a:rPr lang="en-GB" altLang="en-US" sz="2000" dirty="0">
                <a:sym typeface="Symbol" charset="2"/>
              </a:rPr>
              <a:t></a:t>
            </a:r>
            <a:r>
              <a:rPr lang="en-GB" altLang="en-US" sz="2000" dirty="0"/>
              <a:t> </a:t>
            </a:r>
            <a:r>
              <a:rPr lang="en-GB" altLang="en-US" sz="2000" dirty="0">
                <a:sym typeface="Symbol" charset="2"/>
              </a:rPr>
              <a:t></a:t>
            </a:r>
            <a:r>
              <a:rPr lang="en-GB" altLang="en-US" sz="2000" dirty="0"/>
              <a:t> 3</a:t>
            </a:r>
            <a:r>
              <a:rPr lang="en-GB" altLang="en-US" sz="2000" dirty="0">
                <a:sym typeface="Symbol" charset="2"/>
              </a:rPr>
              <a:t></a:t>
            </a:r>
            <a:r>
              <a:rPr lang="en-GB" altLang="en-US" sz="2000" dirty="0"/>
              <a:t>, it only approaches it and actually goes on indefinitely. </a:t>
            </a:r>
          </a:p>
        </p:txBody>
      </p:sp>
      <p:pic>
        <p:nvPicPr>
          <p:cNvPr id="9224" name="Picture 8" descr="NormalSD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99621" y="4434115"/>
            <a:ext cx="5337175" cy="2179638"/>
          </a:xfrm>
          <a:noFill/>
          <a:ln w="127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60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</a:t>
            </a:r>
            <a:r>
              <a:rPr lang="en-US" dirty="0"/>
              <a:t>of probability distributions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/>
              <a:t>Symmetrical – the right half is a mirror image of the left half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 err="1"/>
              <a:t>Skewness</a:t>
            </a:r>
            <a:r>
              <a:rPr lang="en-US" dirty="0"/>
              <a:t> – shows that the distribution lacks symmetry; used to denote the data is sparse at one end, and piled at the other end</a:t>
            </a:r>
          </a:p>
          <a:p>
            <a:pPr marL="917575" lvl="1" indent="-457200">
              <a:buClr>
                <a:srgbClr val="C00000"/>
              </a:buClr>
            </a:pPr>
            <a:r>
              <a:rPr lang="en-US" dirty="0"/>
              <a:t>Absence of symmetry</a:t>
            </a:r>
          </a:p>
          <a:p>
            <a:pPr marL="917575" lvl="1" indent="-457200">
              <a:buClr>
                <a:srgbClr val="C00000"/>
              </a:buClr>
            </a:pPr>
            <a:r>
              <a:rPr lang="en-US" dirty="0"/>
              <a:t>Extreme values in one side of a distribution</a:t>
            </a:r>
          </a:p>
          <a:p>
            <a:r>
              <a:rPr lang="en-US" dirty="0" smtClean="0"/>
              <a:t>The shape of probability distributions can be very important in statistical analysis</a:t>
            </a:r>
          </a:p>
          <a:p>
            <a:r>
              <a:rPr lang="en-US" dirty="0" smtClean="0"/>
              <a:t>Scores often only approximate a normal distribution</a:t>
            </a:r>
          </a:p>
          <a:p>
            <a:r>
              <a:rPr lang="en-US" dirty="0" err="1" smtClean="0">
                <a:solidFill>
                  <a:srgbClr val="4F81BD"/>
                </a:solidFill>
              </a:rPr>
              <a:t>Skewness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smtClean="0"/>
              <a:t>and Kurtosis are two measures of how scores may deviate from the perfectly normal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54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Skew implies that the shape of a </a:t>
            </a:r>
            <a:r>
              <a:rPr lang="en-US" dirty="0" err="1" smtClean="0"/>
              <a:t>unimodal</a:t>
            </a:r>
            <a:r>
              <a:rPr lang="en-US" dirty="0" smtClean="0"/>
              <a:t> distribution is </a:t>
            </a:r>
            <a:r>
              <a:rPr lang="en-US" dirty="0" smtClean="0">
                <a:solidFill>
                  <a:srgbClr val="4F81BD"/>
                </a:solidFill>
              </a:rPr>
              <a:t>asymmetric about its mean</a:t>
            </a:r>
            <a:br>
              <a:rPr lang="en-US" dirty="0" smtClean="0">
                <a:solidFill>
                  <a:srgbClr val="4F81BD"/>
                </a:solidFill>
              </a:rPr>
            </a:br>
            <a:r>
              <a:rPr lang="en-US" sz="2400" dirty="0" smtClean="0"/>
              <a:t>-the mean lies towards the direction of the skew (the longer tail) relative to the median</a:t>
            </a:r>
          </a:p>
          <a:p>
            <a:r>
              <a:rPr lang="en-US" dirty="0" smtClean="0"/>
              <a:t>Positive skew – scores are shifted towards the left </a:t>
            </a:r>
            <a:br>
              <a:rPr lang="en-US" dirty="0" smtClean="0"/>
            </a:br>
            <a:r>
              <a:rPr lang="en-US" sz="2400" dirty="0" smtClean="0"/>
              <a:t>– in a positively skewed distribution there tend to be some positive outliers</a:t>
            </a:r>
          </a:p>
          <a:p>
            <a:r>
              <a:rPr lang="en-US" dirty="0" smtClean="0"/>
              <a:t>Negative skew – scores are shifted towards the right </a:t>
            </a:r>
          </a:p>
        </p:txBody>
      </p:sp>
    </p:spTree>
    <p:extLst>
      <p:ext uri="{BB962C8B-B14F-4D97-AF65-F5344CB8AC3E}">
        <p14:creationId xmlns:p14="http://schemas.microsoft.com/office/powerpoint/2010/main" xmlns="" val="21199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320800" y="5372100"/>
            <a:ext cx="1490663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Negatively</a:t>
            </a:r>
          </a:p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Skewed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3590925" y="5351463"/>
            <a:ext cx="1855788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FF"/>
                </a:solidFill>
                <a:latin typeface="+mn-lt"/>
              </a:rPr>
              <a:t>Symmetric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rgbClr val="0000FF"/>
                </a:solidFill>
                <a:latin typeface="+mn-lt"/>
              </a:rPr>
              <a:t>(Not Skewed)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6357938" y="5362575"/>
            <a:ext cx="1362075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Positively</a:t>
            </a:r>
          </a:p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Skewed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905000"/>
            <a:ext cx="8016875" cy="3087688"/>
            <a:chOff x="317" y="1202"/>
            <a:chExt cx="5050" cy="1945"/>
          </a:xfrm>
        </p:grpSpPr>
        <p:sp>
          <p:nvSpPr>
            <p:cNvPr id="53255" name="Freeform 9"/>
            <p:cNvSpPr>
              <a:spLocks/>
            </p:cNvSpPr>
            <p:nvPr/>
          </p:nvSpPr>
          <p:spPr bwMode="auto">
            <a:xfrm>
              <a:off x="342" y="1202"/>
              <a:ext cx="1594" cy="1240"/>
            </a:xfrm>
            <a:custGeom>
              <a:avLst/>
              <a:gdLst>
                <a:gd name="T0" fmla="*/ 1569 w 1594"/>
                <a:gd name="T1" fmla="*/ 1122 h 1240"/>
                <a:gd name="T2" fmla="*/ 1542 w 1594"/>
                <a:gd name="T3" fmla="*/ 931 h 1240"/>
                <a:gd name="T4" fmla="*/ 1515 w 1594"/>
                <a:gd name="T5" fmla="*/ 734 h 1240"/>
                <a:gd name="T6" fmla="*/ 1487 w 1594"/>
                <a:gd name="T7" fmla="*/ 553 h 1240"/>
                <a:gd name="T8" fmla="*/ 1461 w 1594"/>
                <a:gd name="T9" fmla="*/ 397 h 1240"/>
                <a:gd name="T10" fmla="*/ 1433 w 1594"/>
                <a:gd name="T11" fmla="*/ 267 h 1240"/>
                <a:gd name="T12" fmla="*/ 1406 w 1594"/>
                <a:gd name="T13" fmla="*/ 166 h 1240"/>
                <a:gd name="T14" fmla="*/ 1379 w 1594"/>
                <a:gd name="T15" fmla="*/ 92 h 1240"/>
                <a:gd name="T16" fmla="*/ 1352 w 1594"/>
                <a:gd name="T17" fmla="*/ 41 h 1240"/>
                <a:gd name="T18" fmla="*/ 1325 w 1594"/>
                <a:gd name="T19" fmla="*/ 11 h 1240"/>
                <a:gd name="T20" fmla="*/ 1298 w 1594"/>
                <a:gd name="T21" fmla="*/ 0 h 1240"/>
                <a:gd name="T22" fmla="*/ 1271 w 1594"/>
                <a:gd name="T23" fmla="*/ 4 h 1240"/>
                <a:gd name="T24" fmla="*/ 1244 w 1594"/>
                <a:gd name="T25" fmla="*/ 22 h 1240"/>
                <a:gd name="T26" fmla="*/ 1216 w 1594"/>
                <a:gd name="T27" fmla="*/ 50 h 1240"/>
                <a:gd name="T28" fmla="*/ 1189 w 1594"/>
                <a:gd name="T29" fmla="*/ 86 h 1240"/>
                <a:gd name="T30" fmla="*/ 1163 w 1594"/>
                <a:gd name="T31" fmla="*/ 130 h 1240"/>
                <a:gd name="T32" fmla="*/ 1135 w 1594"/>
                <a:gd name="T33" fmla="*/ 177 h 1240"/>
                <a:gd name="T34" fmla="*/ 1108 w 1594"/>
                <a:gd name="T35" fmla="*/ 228 h 1240"/>
                <a:gd name="T36" fmla="*/ 1081 w 1594"/>
                <a:gd name="T37" fmla="*/ 280 h 1240"/>
                <a:gd name="T38" fmla="*/ 1054 w 1594"/>
                <a:gd name="T39" fmla="*/ 334 h 1240"/>
                <a:gd name="T40" fmla="*/ 1027 w 1594"/>
                <a:gd name="T41" fmla="*/ 388 h 1240"/>
                <a:gd name="T42" fmla="*/ 999 w 1594"/>
                <a:gd name="T43" fmla="*/ 441 h 1240"/>
                <a:gd name="T44" fmla="*/ 973 w 1594"/>
                <a:gd name="T45" fmla="*/ 494 h 1240"/>
                <a:gd name="T46" fmla="*/ 946 w 1594"/>
                <a:gd name="T47" fmla="*/ 545 h 1240"/>
                <a:gd name="T48" fmla="*/ 918 w 1594"/>
                <a:gd name="T49" fmla="*/ 594 h 1240"/>
                <a:gd name="T50" fmla="*/ 891 w 1594"/>
                <a:gd name="T51" fmla="*/ 641 h 1240"/>
                <a:gd name="T52" fmla="*/ 864 w 1594"/>
                <a:gd name="T53" fmla="*/ 687 h 1240"/>
                <a:gd name="T54" fmla="*/ 837 w 1594"/>
                <a:gd name="T55" fmla="*/ 730 h 1240"/>
                <a:gd name="T56" fmla="*/ 810 w 1594"/>
                <a:gd name="T57" fmla="*/ 770 h 1240"/>
                <a:gd name="T58" fmla="*/ 783 w 1594"/>
                <a:gd name="T59" fmla="*/ 808 h 1240"/>
                <a:gd name="T60" fmla="*/ 756 w 1594"/>
                <a:gd name="T61" fmla="*/ 844 h 1240"/>
                <a:gd name="T62" fmla="*/ 729 w 1594"/>
                <a:gd name="T63" fmla="*/ 876 h 1240"/>
                <a:gd name="T64" fmla="*/ 701 w 1594"/>
                <a:gd name="T65" fmla="*/ 907 h 1240"/>
                <a:gd name="T66" fmla="*/ 675 w 1594"/>
                <a:gd name="T67" fmla="*/ 935 h 1240"/>
                <a:gd name="T68" fmla="*/ 647 w 1594"/>
                <a:gd name="T69" fmla="*/ 962 h 1240"/>
                <a:gd name="T70" fmla="*/ 620 w 1594"/>
                <a:gd name="T71" fmla="*/ 987 h 1240"/>
                <a:gd name="T72" fmla="*/ 593 w 1594"/>
                <a:gd name="T73" fmla="*/ 1009 h 1240"/>
                <a:gd name="T74" fmla="*/ 566 w 1594"/>
                <a:gd name="T75" fmla="*/ 1030 h 1240"/>
                <a:gd name="T76" fmla="*/ 539 w 1594"/>
                <a:gd name="T77" fmla="*/ 1049 h 1240"/>
                <a:gd name="T78" fmla="*/ 512 w 1594"/>
                <a:gd name="T79" fmla="*/ 1067 h 1240"/>
                <a:gd name="T80" fmla="*/ 484 w 1594"/>
                <a:gd name="T81" fmla="*/ 1083 h 1240"/>
                <a:gd name="T82" fmla="*/ 458 w 1594"/>
                <a:gd name="T83" fmla="*/ 1098 h 1240"/>
                <a:gd name="T84" fmla="*/ 430 w 1594"/>
                <a:gd name="T85" fmla="*/ 1112 h 1240"/>
                <a:gd name="T86" fmla="*/ 403 w 1594"/>
                <a:gd name="T87" fmla="*/ 1124 h 1240"/>
                <a:gd name="T88" fmla="*/ 377 w 1594"/>
                <a:gd name="T89" fmla="*/ 1135 h 1240"/>
                <a:gd name="T90" fmla="*/ 349 w 1594"/>
                <a:gd name="T91" fmla="*/ 1145 h 1240"/>
                <a:gd name="T92" fmla="*/ 322 w 1594"/>
                <a:gd name="T93" fmla="*/ 1154 h 1240"/>
                <a:gd name="T94" fmla="*/ 295 w 1594"/>
                <a:gd name="T95" fmla="*/ 1162 h 1240"/>
                <a:gd name="T96" fmla="*/ 268 w 1594"/>
                <a:gd name="T97" fmla="*/ 1170 h 1240"/>
                <a:gd name="T98" fmla="*/ 241 w 1594"/>
                <a:gd name="T99" fmla="*/ 1178 h 1240"/>
                <a:gd name="T100" fmla="*/ 213 w 1594"/>
                <a:gd name="T101" fmla="*/ 1183 h 1240"/>
                <a:gd name="T102" fmla="*/ 187 w 1594"/>
                <a:gd name="T103" fmla="*/ 1189 h 1240"/>
                <a:gd name="T104" fmla="*/ 160 w 1594"/>
                <a:gd name="T105" fmla="*/ 1194 h 1240"/>
                <a:gd name="T106" fmla="*/ 132 w 1594"/>
                <a:gd name="T107" fmla="*/ 1199 h 1240"/>
                <a:gd name="T108" fmla="*/ 105 w 1594"/>
                <a:gd name="T109" fmla="*/ 1202 h 1240"/>
                <a:gd name="T110" fmla="*/ 78 w 1594"/>
                <a:gd name="T111" fmla="*/ 1207 h 1240"/>
                <a:gd name="T112" fmla="*/ 51 w 1594"/>
                <a:gd name="T113" fmla="*/ 1210 h 1240"/>
                <a:gd name="T114" fmla="*/ 24 w 1594"/>
                <a:gd name="T115" fmla="*/ 1213 h 12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94"/>
                <a:gd name="T175" fmla="*/ 0 h 1240"/>
                <a:gd name="T176" fmla="*/ 1594 w 1594"/>
                <a:gd name="T177" fmla="*/ 1240 h 12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94" h="1240">
                  <a:moveTo>
                    <a:pt x="1593" y="1239"/>
                  </a:moveTo>
                  <a:lnTo>
                    <a:pt x="1590" y="1231"/>
                  </a:lnTo>
                  <a:lnTo>
                    <a:pt x="1587" y="1220"/>
                  </a:lnTo>
                  <a:lnTo>
                    <a:pt x="1584" y="1208"/>
                  </a:lnTo>
                  <a:lnTo>
                    <a:pt x="1581" y="1193"/>
                  </a:lnTo>
                  <a:lnTo>
                    <a:pt x="1578" y="1176"/>
                  </a:lnTo>
                  <a:lnTo>
                    <a:pt x="1575" y="1159"/>
                  </a:lnTo>
                  <a:lnTo>
                    <a:pt x="1572" y="1141"/>
                  </a:lnTo>
                  <a:lnTo>
                    <a:pt x="1569" y="1122"/>
                  </a:lnTo>
                  <a:lnTo>
                    <a:pt x="1566" y="1102"/>
                  </a:lnTo>
                  <a:lnTo>
                    <a:pt x="1563" y="1081"/>
                  </a:lnTo>
                  <a:lnTo>
                    <a:pt x="1560" y="1060"/>
                  </a:lnTo>
                  <a:lnTo>
                    <a:pt x="1557" y="1039"/>
                  </a:lnTo>
                  <a:lnTo>
                    <a:pt x="1554" y="1018"/>
                  </a:lnTo>
                  <a:lnTo>
                    <a:pt x="1551" y="997"/>
                  </a:lnTo>
                  <a:lnTo>
                    <a:pt x="1548" y="974"/>
                  </a:lnTo>
                  <a:lnTo>
                    <a:pt x="1545" y="953"/>
                  </a:lnTo>
                  <a:lnTo>
                    <a:pt x="1542" y="931"/>
                  </a:lnTo>
                  <a:lnTo>
                    <a:pt x="1538" y="908"/>
                  </a:lnTo>
                  <a:lnTo>
                    <a:pt x="1536" y="886"/>
                  </a:lnTo>
                  <a:lnTo>
                    <a:pt x="1533" y="864"/>
                  </a:lnTo>
                  <a:lnTo>
                    <a:pt x="1530" y="842"/>
                  </a:lnTo>
                  <a:lnTo>
                    <a:pt x="1527" y="820"/>
                  </a:lnTo>
                  <a:lnTo>
                    <a:pt x="1524" y="799"/>
                  </a:lnTo>
                  <a:lnTo>
                    <a:pt x="1521" y="776"/>
                  </a:lnTo>
                  <a:lnTo>
                    <a:pt x="1517" y="755"/>
                  </a:lnTo>
                  <a:lnTo>
                    <a:pt x="1515" y="734"/>
                  </a:lnTo>
                  <a:lnTo>
                    <a:pt x="1512" y="713"/>
                  </a:lnTo>
                  <a:lnTo>
                    <a:pt x="1508" y="692"/>
                  </a:lnTo>
                  <a:lnTo>
                    <a:pt x="1506" y="671"/>
                  </a:lnTo>
                  <a:lnTo>
                    <a:pt x="1503" y="650"/>
                  </a:lnTo>
                  <a:lnTo>
                    <a:pt x="1500" y="631"/>
                  </a:lnTo>
                  <a:lnTo>
                    <a:pt x="1496" y="611"/>
                  </a:lnTo>
                  <a:lnTo>
                    <a:pt x="1494" y="591"/>
                  </a:lnTo>
                  <a:lnTo>
                    <a:pt x="1491" y="572"/>
                  </a:lnTo>
                  <a:lnTo>
                    <a:pt x="1487" y="553"/>
                  </a:lnTo>
                  <a:lnTo>
                    <a:pt x="1485" y="534"/>
                  </a:lnTo>
                  <a:lnTo>
                    <a:pt x="1482" y="516"/>
                  </a:lnTo>
                  <a:lnTo>
                    <a:pt x="1478" y="498"/>
                  </a:lnTo>
                  <a:lnTo>
                    <a:pt x="1475" y="480"/>
                  </a:lnTo>
                  <a:lnTo>
                    <a:pt x="1473" y="463"/>
                  </a:lnTo>
                  <a:lnTo>
                    <a:pt x="1470" y="446"/>
                  </a:lnTo>
                  <a:lnTo>
                    <a:pt x="1466" y="429"/>
                  </a:lnTo>
                  <a:lnTo>
                    <a:pt x="1464" y="412"/>
                  </a:lnTo>
                  <a:lnTo>
                    <a:pt x="1461" y="397"/>
                  </a:lnTo>
                  <a:lnTo>
                    <a:pt x="1457" y="381"/>
                  </a:lnTo>
                  <a:lnTo>
                    <a:pt x="1454" y="365"/>
                  </a:lnTo>
                  <a:lnTo>
                    <a:pt x="1452" y="350"/>
                  </a:lnTo>
                  <a:lnTo>
                    <a:pt x="1448" y="335"/>
                  </a:lnTo>
                  <a:lnTo>
                    <a:pt x="1445" y="321"/>
                  </a:lnTo>
                  <a:lnTo>
                    <a:pt x="1443" y="307"/>
                  </a:lnTo>
                  <a:lnTo>
                    <a:pt x="1440" y="294"/>
                  </a:lnTo>
                  <a:lnTo>
                    <a:pt x="1436" y="280"/>
                  </a:lnTo>
                  <a:lnTo>
                    <a:pt x="1433" y="267"/>
                  </a:lnTo>
                  <a:lnTo>
                    <a:pt x="1431" y="255"/>
                  </a:lnTo>
                  <a:lnTo>
                    <a:pt x="1427" y="242"/>
                  </a:lnTo>
                  <a:lnTo>
                    <a:pt x="1424" y="230"/>
                  </a:lnTo>
                  <a:lnTo>
                    <a:pt x="1422" y="219"/>
                  </a:lnTo>
                  <a:lnTo>
                    <a:pt x="1418" y="208"/>
                  </a:lnTo>
                  <a:lnTo>
                    <a:pt x="1415" y="197"/>
                  </a:lnTo>
                  <a:lnTo>
                    <a:pt x="1412" y="187"/>
                  </a:lnTo>
                  <a:lnTo>
                    <a:pt x="1409" y="177"/>
                  </a:lnTo>
                  <a:lnTo>
                    <a:pt x="1406" y="166"/>
                  </a:lnTo>
                  <a:lnTo>
                    <a:pt x="1403" y="156"/>
                  </a:lnTo>
                  <a:lnTo>
                    <a:pt x="1401" y="147"/>
                  </a:lnTo>
                  <a:lnTo>
                    <a:pt x="1397" y="139"/>
                  </a:lnTo>
                  <a:lnTo>
                    <a:pt x="1394" y="130"/>
                  </a:lnTo>
                  <a:lnTo>
                    <a:pt x="1391" y="122"/>
                  </a:lnTo>
                  <a:lnTo>
                    <a:pt x="1388" y="114"/>
                  </a:lnTo>
                  <a:lnTo>
                    <a:pt x="1385" y="106"/>
                  </a:lnTo>
                  <a:lnTo>
                    <a:pt x="1382" y="98"/>
                  </a:lnTo>
                  <a:lnTo>
                    <a:pt x="1379" y="92"/>
                  </a:lnTo>
                  <a:lnTo>
                    <a:pt x="1376" y="85"/>
                  </a:lnTo>
                  <a:lnTo>
                    <a:pt x="1373" y="78"/>
                  </a:lnTo>
                  <a:lnTo>
                    <a:pt x="1370" y="73"/>
                  </a:lnTo>
                  <a:lnTo>
                    <a:pt x="1367" y="66"/>
                  </a:lnTo>
                  <a:lnTo>
                    <a:pt x="1364" y="60"/>
                  </a:lnTo>
                  <a:lnTo>
                    <a:pt x="1361" y="55"/>
                  </a:lnTo>
                  <a:lnTo>
                    <a:pt x="1358" y="50"/>
                  </a:lnTo>
                  <a:lnTo>
                    <a:pt x="1355" y="46"/>
                  </a:lnTo>
                  <a:lnTo>
                    <a:pt x="1352" y="41"/>
                  </a:lnTo>
                  <a:lnTo>
                    <a:pt x="1349" y="37"/>
                  </a:lnTo>
                  <a:lnTo>
                    <a:pt x="1346" y="32"/>
                  </a:lnTo>
                  <a:lnTo>
                    <a:pt x="1343" y="29"/>
                  </a:lnTo>
                  <a:lnTo>
                    <a:pt x="1340" y="26"/>
                  </a:lnTo>
                  <a:lnTo>
                    <a:pt x="1337" y="22"/>
                  </a:lnTo>
                  <a:lnTo>
                    <a:pt x="1334" y="19"/>
                  </a:lnTo>
                  <a:lnTo>
                    <a:pt x="1331" y="17"/>
                  </a:lnTo>
                  <a:lnTo>
                    <a:pt x="1328" y="13"/>
                  </a:lnTo>
                  <a:lnTo>
                    <a:pt x="1325" y="11"/>
                  </a:lnTo>
                  <a:lnTo>
                    <a:pt x="1322" y="9"/>
                  </a:lnTo>
                  <a:lnTo>
                    <a:pt x="1319" y="8"/>
                  </a:lnTo>
                  <a:lnTo>
                    <a:pt x="1316" y="6"/>
                  </a:lnTo>
                  <a:lnTo>
                    <a:pt x="1313" y="4"/>
                  </a:lnTo>
                  <a:lnTo>
                    <a:pt x="1310" y="3"/>
                  </a:lnTo>
                  <a:lnTo>
                    <a:pt x="1307" y="2"/>
                  </a:lnTo>
                  <a:lnTo>
                    <a:pt x="1304" y="1"/>
                  </a:lnTo>
                  <a:lnTo>
                    <a:pt x="1301" y="1"/>
                  </a:lnTo>
                  <a:lnTo>
                    <a:pt x="1298" y="0"/>
                  </a:lnTo>
                  <a:lnTo>
                    <a:pt x="1295" y="0"/>
                  </a:lnTo>
                  <a:lnTo>
                    <a:pt x="1292" y="0"/>
                  </a:lnTo>
                  <a:lnTo>
                    <a:pt x="1289" y="0"/>
                  </a:lnTo>
                  <a:lnTo>
                    <a:pt x="1286" y="1"/>
                  </a:lnTo>
                  <a:lnTo>
                    <a:pt x="1283" y="1"/>
                  </a:lnTo>
                  <a:lnTo>
                    <a:pt x="1279" y="2"/>
                  </a:lnTo>
                  <a:lnTo>
                    <a:pt x="1277" y="2"/>
                  </a:lnTo>
                  <a:lnTo>
                    <a:pt x="1274" y="3"/>
                  </a:lnTo>
                  <a:lnTo>
                    <a:pt x="1271" y="4"/>
                  </a:lnTo>
                  <a:lnTo>
                    <a:pt x="1268" y="7"/>
                  </a:lnTo>
                  <a:lnTo>
                    <a:pt x="1265" y="8"/>
                  </a:lnTo>
                  <a:lnTo>
                    <a:pt x="1262" y="9"/>
                  </a:lnTo>
                  <a:lnTo>
                    <a:pt x="1258" y="11"/>
                  </a:lnTo>
                  <a:lnTo>
                    <a:pt x="1256" y="13"/>
                  </a:lnTo>
                  <a:lnTo>
                    <a:pt x="1253" y="16"/>
                  </a:lnTo>
                  <a:lnTo>
                    <a:pt x="1249" y="18"/>
                  </a:lnTo>
                  <a:lnTo>
                    <a:pt x="1247" y="20"/>
                  </a:lnTo>
                  <a:lnTo>
                    <a:pt x="1244" y="22"/>
                  </a:lnTo>
                  <a:lnTo>
                    <a:pt x="1240" y="25"/>
                  </a:lnTo>
                  <a:lnTo>
                    <a:pt x="1237" y="28"/>
                  </a:lnTo>
                  <a:lnTo>
                    <a:pt x="1235" y="30"/>
                  </a:lnTo>
                  <a:lnTo>
                    <a:pt x="1232" y="34"/>
                  </a:lnTo>
                  <a:lnTo>
                    <a:pt x="1228" y="37"/>
                  </a:lnTo>
                  <a:lnTo>
                    <a:pt x="1226" y="40"/>
                  </a:lnTo>
                  <a:lnTo>
                    <a:pt x="1223" y="44"/>
                  </a:lnTo>
                  <a:lnTo>
                    <a:pt x="1219" y="47"/>
                  </a:lnTo>
                  <a:lnTo>
                    <a:pt x="1216" y="50"/>
                  </a:lnTo>
                  <a:lnTo>
                    <a:pt x="1214" y="54"/>
                  </a:lnTo>
                  <a:lnTo>
                    <a:pt x="1210" y="58"/>
                  </a:lnTo>
                  <a:lnTo>
                    <a:pt x="1207" y="61"/>
                  </a:lnTo>
                  <a:lnTo>
                    <a:pt x="1205" y="66"/>
                  </a:lnTo>
                  <a:lnTo>
                    <a:pt x="1202" y="69"/>
                  </a:lnTo>
                  <a:lnTo>
                    <a:pt x="1198" y="74"/>
                  </a:lnTo>
                  <a:lnTo>
                    <a:pt x="1195" y="78"/>
                  </a:lnTo>
                  <a:lnTo>
                    <a:pt x="1193" y="83"/>
                  </a:lnTo>
                  <a:lnTo>
                    <a:pt x="1189" y="86"/>
                  </a:lnTo>
                  <a:lnTo>
                    <a:pt x="1186" y="90"/>
                  </a:lnTo>
                  <a:lnTo>
                    <a:pt x="1184" y="95"/>
                  </a:lnTo>
                  <a:lnTo>
                    <a:pt x="1180" y="99"/>
                  </a:lnTo>
                  <a:lnTo>
                    <a:pt x="1177" y="105"/>
                  </a:lnTo>
                  <a:lnTo>
                    <a:pt x="1174" y="109"/>
                  </a:lnTo>
                  <a:lnTo>
                    <a:pt x="1172" y="114"/>
                  </a:lnTo>
                  <a:lnTo>
                    <a:pt x="1168" y="120"/>
                  </a:lnTo>
                  <a:lnTo>
                    <a:pt x="1165" y="124"/>
                  </a:lnTo>
                  <a:lnTo>
                    <a:pt x="1163" y="130"/>
                  </a:lnTo>
                  <a:lnTo>
                    <a:pt x="1159" y="134"/>
                  </a:lnTo>
                  <a:lnTo>
                    <a:pt x="1156" y="140"/>
                  </a:lnTo>
                  <a:lnTo>
                    <a:pt x="1153" y="144"/>
                  </a:lnTo>
                  <a:lnTo>
                    <a:pt x="1150" y="150"/>
                  </a:lnTo>
                  <a:lnTo>
                    <a:pt x="1147" y="155"/>
                  </a:lnTo>
                  <a:lnTo>
                    <a:pt x="1144" y="161"/>
                  </a:lnTo>
                  <a:lnTo>
                    <a:pt x="1142" y="165"/>
                  </a:lnTo>
                  <a:lnTo>
                    <a:pt x="1138" y="171"/>
                  </a:lnTo>
                  <a:lnTo>
                    <a:pt x="1135" y="177"/>
                  </a:lnTo>
                  <a:lnTo>
                    <a:pt x="1132" y="182"/>
                  </a:lnTo>
                  <a:lnTo>
                    <a:pt x="1129" y="188"/>
                  </a:lnTo>
                  <a:lnTo>
                    <a:pt x="1126" y="193"/>
                  </a:lnTo>
                  <a:lnTo>
                    <a:pt x="1123" y="199"/>
                  </a:lnTo>
                  <a:lnTo>
                    <a:pt x="1120" y="204"/>
                  </a:lnTo>
                  <a:lnTo>
                    <a:pt x="1117" y="210"/>
                  </a:lnTo>
                  <a:lnTo>
                    <a:pt x="1114" y="216"/>
                  </a:lnTo>
                  <a:lnTo>
                    <a:pt x="1111" y="221"/>
                  </a:lnTo>
                  <a:lnTo>
                    <a:pt x="1108" y="228"/>
                  </a:lnTo>
                  <a:lnTo>
                    <a:pt x="1105" y="233"/>
                  </a:lnTo>
                  <a:lnTo>
                    <a:pt x="1102" y="239"/>
                  </a:lnTo>
                  <a:lnTo>
                    <a:pt x="1099" y="245"/>
                  </a:lnTo>
                  <a:lnTo>
                    <a:pt x="1096" y="250"/>
                  </a:lnTo>
                  <a:lnTo>
                    <a:pt x="1093" y="257"/>
                  </a:lnTo>
                  <a:lnTo>
                    <a:pt x="1090" y="263"/>
                  </a:lnTo>
                  <a:lnTo>
                    <a:pt x="1087" y="268"/>
                  </a:lnTo>
                  <a:lnTo>
                    <a:pt x="1084" y="274"/>
                  </a:lnTo>
                  <a:lnTo>
                    <a:pt x="1081" y="280"/>
                  </a:lnTo>
                  <a:lnTo>
                    <a:pt x="1078" y="286"/>
                  </a:lnTo>
                  <a:lnTo>
                    <a:pt x="1075" y="292"/>
                  </a:lnTo>
                  <a:lnTo>
                    <a:pt x="1072" y="298"/>
                  </a:lnTo>
                  <a:lnTo>
                    <a:pt x="1069" y="304"/>
                  </a:lnTo>
                  <a:lnTo>
                    <a:pt x="1066" y="311"/>
                  </a:lnTo>
                  <a:lnTo>
                    <a:pt x="1063" y="316"/>
                  </a:lnTo>
                  <a:lnTo>
                    <a:pt x="1060" y="322"/>
                  </a:lnTo>
                  <a:lnTo>
                    <a:pt x="1057" y="328"/>
                  </a:lnTo>
                  <a:lnTo>
                    <a:pt x="1054" y="334"/>
                  </a:lnTo>
                  <a:lnTo>
                    <a:pt x="1051" y="340"/>
                  </a:lnTo>
                  <a:lnTo>
                    <a:pt x="1048" y="346"/>
                  </a:lnTo>
                  <a:lnTo>
                    <a:pt x="1045" y="352"/>
                  </a:lnTo>
                  <a:lnTo>
                    <a:pt x="1041" y="358"/>
                  </a:lnTo>
                  <a:lnTo>
                    <a:pt x="1039" y="364"/>
                  </a:lnTo>
                  <a:lnTo>
                    <a:pt x="1036" y="370"/>
                  </a:lnTo>
                  <a:lnTo>
                    <a:pt x="1033" y="377"/>
                  </a:lnTo>
                  <a:lnTo>
                    <a:pt x="1030" y="382"/>
                  </a:lnTo>
                  <a:lnTo>
                    <a:pt x="1027" y="388"/>
                  </a:lnTo>
                  <a:lnTo>
                    <a:pt x="1024" y="394"/>
                  </a:lnTo>
                  <a:lnTo>
                    <a:pt x="1021" y="400"/>
                  </a:lnTo>
                  <a:lnTo>
                    <a:pt x="1018" y="406"/>
                  </a:lnTo>
                  <a:lnTo>
                    <a:pt x="1015" y="412"/>
                  </a:lnTo>
                  <a:lnTo>
                    <a:pt x="1011" y="418"/>
                  </a:lnTo>
                  <a:lnTo>
                    <a:pt x="1009" y="423"/>
                  </a:lnTo>
                  <a:lnTo>
                    <a:pt x="1006" y="430"/>
                  </a:lnTo>
                  <a:lnTo>
                    <a:pt x="1003" y="436"/>
                  </a:lnTo>
                  <a:lnTo>
                    <a:pt x="999" y="441"/>
                  </a:lnTo>
                  <a:lnTo>
                    <a:pt x="997" y="448"/>
                  </a:lnTo>
                  <a:lnTo>
                    <a:pt x="994" y="454"/>
                  </a:lnTo>
                  <a:lnTo>
                    <a:pt x="990" y="459"/>
                  </a:lnTo>
                  <a:lnTo>
                    <a:pt x="988" y="465"/>
                  </a:lnTo>
                  <a:lnTo>
                    <a:pt x="985" y="471"/>
                  </a:lnTo>
                  <a:lnTo>
                    <a:pt x="981" y="477"/>
                  </a:lnTo>
                  <a:lnTo>
                    <a:pt x="978" y="483"/>
                  </a:lnTo>
                  <a:lnTo>
                    <a:pt x="976" y="488"/>
                  </a:lnTo>
                  <a:lnTo>
                    <a:pt x="973" y="494"/>
                  </a:lnTo>
                  <a:lnTo>
                    <a:pt x="969" y="501"/>
                  </a:lnTo>
                  <a:lnTo>
                    <a:pt x="967" y="506"/>
                  </a:lnTo>
                  <a:lnTo>
                    <a:pt x="964" y="512"/>
                  </a:lnTo>
                  <a:lnTo>
                    <a:pt x="960" y="517"/>
                  </a:lnTo>
                  <a:lnTo>
                    <a:pt x="957" y="523"/>
                  </a:lnTo>
                  <a:lnTo>
                    <a:pt x="955" y="528"/>
                  </a:lnTo>
                  <a:lnTo>
                    <a:pt x="951" y="534"/>
                  </a:lnTo>
                  <a:lnTo>
                    <a:pt x="948" y="540"/>
                  </a:lnTo>
                  <a:lnTo>
                    <a:pt x="946" y="545"/>
                  </a:lnTo>
                  <a:lnTo>
                    <a:pt x="943" y="551"/>
                  </a:lnTo>
                  <a:lnTo>
                    <a:pt x="939" y="556"/>
                  </a:lnTo>
                  <a:lnTo>
                    <a:pt x="936" y="562"/>
                  </a:lnTo>
                  <a:lnTo>
                    <a:pt x="934" y="568"/>
                  </a:lnTo>
                  <a:lnTo>
                    <a:pt x="930" y="573"/>
                  </a:lnTo>
                  <a:lnTo>
                    <a:pt x="927" y="579"/>
                  </a:lnTo>
                  <a:lnTo>
                    <a:pt x="925" y="583"/>
                  </a:lnTo>
                  <a:lnTo>
                    <a:pt x="921" y="589"/>
                  </a:lnTo>
                  <a:lnTo>
                    <a:pt x="918" y="594"/>
                  </a:lnTo>
                  <a:lnTo>
                    <a:pt x="915" y="600"/>
                  </a:lnTo>
                  <a:lnTo>
                    <a:pt x="913" y="606"/>
                  </a:lnTo>
                  <a:lnTo>
                    <a:pt x="909" y="610"/>
                  </a:lnTo>
                  <a:lnTo>
                    <a:pt x="906" y="616"/>
                  </a:lnTo>
                  <a:lnTo>
                    <a:pt x="904" y="621"/>
                  </a:lnTo>
                  <a:lnTo>
                    <a:pt x="900" y="626"/>
                  </a:lnTo>
                  <a:lnTo>
                    <a:pt x="897" y="631"/>
                  </a:lnTo>
                  <a:lnTo>
                    <a:pt x="894" y="637"/>
                  </a:lnTo>
                  <a:lnTo>
                    <a:pt x="891" y="641"/>
                  </a:lnTo>
                  <a:lnTo>
                    <a:pt x="888" y="647"/>
                  </a:lnTo>
                  <a:lnTo>
                    <a:pt x="885" y="651"/>
                  </a:lnTo>
                  <a:lnTo>
                    <a:pt x="883" y="657"/>
                  </a:lnTo>
                  <a:lnTo>
                    <a:pt x="879" y="663"/>
                  </a:lnTo>
                  <a:lnTo>
                    <a:pt x="876" y="667"/>
                  </a:lnTo>
                  <a:lnTo>
                    <a:pt x="873" y="671"/>
                  </a:lnTo>
                  <a:lnTo>
                    <a:pt x="870" y="677"/>
                  </a:lnTo>
                  <a:lnTo>
                    <a:pt x="867" y="682"/>
                  </a:lnTo>
                  <a:lnTo>
                    <a:pt x="864" y="687"/>
                  </a:lnTo>
                  <a:lnTo>
                    <a:pt x="861" y="692"/>
                  </a:lnTo>
                  <a:lnTo>
                    <a:pt x="858" y="696"/>
                  </a:lnTo>
                  <a:lnTo>
                    <a:pt x="855" y="702"/>
                  </a:lnTo>
                  <a:lnTo>
                    <a:pt x="852" y="706"/>
                  </a:lnTo>
                  <a:lnTo>
                    <a:pt x="849" y="711"/>
                  </a:lnTo>
                  <a:lnTo>
                    <a:pt x="846" y="715"/>
                  </a:lnTo>
                  <a:lnTo>
                    <a:pt x="843" y="721"/>
                  </a:lnTo>
                  <a:lnTo>
                    <a:pt x="840" y="725"/>
                  </a:lnTo>
                  <a:lnTo>
                    <a:pt x="837" y="730"/>
                  </a:lnTo>
                  <a:lnTo>
                    <a:pt x="834" y="734"/>
                  </a:lnTo>
                  <a:lnTo>
                    <a:pt x="831" y="738"/>
                  </a:lnTo>
                  <a:lnTo>
                    <a:pt x="828" y="743"/>
                  </a:lnTo>
                  <a:lnTo>
                    <a:pt x="825" y="747"/>
                  </a:lnTo>
                  <a:lnTo>
                    <a:pt x="822" y="752"/>
                  </a:lnTo>
                  <a:lnTo>
                    <a:pt x="819" y="756"/>
                  </a:lnTo>
                  <a:lnTo>
                    <a:pt x="816" y="761"/>
                  </a:lnTo>
                  <a:lnTo>
                    <a:pt x="813" y="765"/>
                  </a:lnTo>
                  <a:lnTo>
                    <a:pt x="810" y="770"/>
                  </a:lnTo>
                  <a:lnTo>
                    <a:pt x="807" y="774"/>
                  </a:lnTo>
                  <a:lnTo>
                    <a:pt x="804" y="778"/>
                  </a:lnTo>
                  <a:lnTo>
                    <a:pt x="801" y="782"/>
                  </a:lnTo>
                  <a:lnTo>
                    <a:pt x="798" y="787"/>
                  </a:lnTo>
                  <a:lnTo>
                    <a:pt x="795" y="791"/>
                  </a:lnTo>
                  <a:lnTo>
                    <a:pt x="792" y="795"/>
                  </a:lnTo>
                  <a:lnTo>
                    <a:pt x="789" y="799"/>
                  </a:lnTo>
                  <a:lnTo>
                    <a:pt x="786" y="803"/>
                  </a:lnTo>
                  <a:lnTo>
                    <a:pt x="783" y="808"/>
                  </a:lnTo>
                  <a:lnTo>
                    <a:pt x="780" y="811"/>
                  </a:lnTo>
                  <a:lnTo>
                    <a:pt x="777" y="816"/>
                  </a:lnTo>
                  <a:lnTo>
                    <a:pt x="774" y="819"/>
                  </a:lnTo>
                  <a:lnTo>
                    <a:pt x="771" y="823"/>
                  </a:lnTo>
                  <a:lnTo>
                    <a:pt x="768" y="828"/>
                  </a:lnTo>
                  <a:lnTo>
                    <a:pt x="765" y="831"/>
                  </a:lnTo>
                  <a:lnTo>
                    <a:pt x="762" y="836"/>
                  </a:lnTo>
                  <a:lnTo>
                    <a:pt x="759" y="839"/>
                  </a:lnTo>
                  <a:lnTo>
                    <a:pt x="756" y="844"/>
                  </a:lnTo>
                  <a:lnTo>
                    <a:pt x="753" y="847"/>
                  </a:lnTo>
                  <a:lnTo>
                    <a:pt x="750" y="850"/>
                  </a:lnTo>
                  <a:lnTo>
                    <a:pt x="747" y="855"/>
                  </a:lnTo>
                  <a:lnTo>
                    <a:pt x="744" y="858"/>
                  </a:lnTo>
                  <a:lnTo>
                    <a:pt x="741" y="861"/>
                  </a:lnTo>
                  <a:lnTo>
                    <a:pt x="738" y="866"/>
                  </a:lnTo>
                  <a:lnTo>
                    <a:pt x="735" y="869"/>
                  </a:lnTo>
                  <a:lnTo>
                    <a:pt x="731" y="873"/>
                  </a:lnTo>
                  <a:lnTo>
                    <a:pt x="729" y="876"/>
                  </a:lnTo>
                  <a:lnTo>
                    <a:pt x="726" y="879"/>
                  </a:lnTo>
                  <a:lnTo>
                    <a:pt x="723" y="884"/>
                  </a:lnTo>
                  <a:lnTo>
                    <a:pt x="720" y="887"/>
                  </a:lnTo>
                  <a:lnTo>
                    <a:pt x="717" y="890"/>
                  </a:lnTo>
                  <a:lnTo>
                    <a:pt x="714" y="894"/>
                  </a:lnTo>
                  <a:lnTo>
                    <a:pt x="710" y="897"/>
                  </a:lnTo>
                  <a:lnTo>
                    <a:pt x="708" y="900"/>
                  </a:lnTo>
                  <a:lnTo>
                    <a:pt x="705" y="904"/>
                  </a:lnTo>
                  <a:lnTo>
                    <a:pt x="701" y="907"/>
                  </a:lnTo>
                  <a:lnTo>
                    <a:pt x="699" y="911"/>
                  </a:lnTo>
                  <a:lnTo>
                    <a:pt x="696" y="914"/>
                  </a:lnTo>
                  <a:lnTo>
                    <a:pt x="692" y="916"/>
                  </a:lnTo>
                  <a:lnTo>
                    <a:pt x="689" y="919"/>
                  </a:lnTo>
                  <a:lnTo>
                    <a:pt x="687" y="923"/>
                  </a:lnTo>
                  <a:lnTo>
                    <a:pt x="684" y="926"/>
                  </a:lnTo>
                  <a:lnTo>
                    <a:pt x="680" y="930"/>
                  </a:lnTo>
                  <a:lnTo>
                    <a:pt x="678" y="933"/>
                  </a:lnTo>
                  <a:lnTo>
                    <a:pt x="675" y="935"/>
                  </a:lnTo>
                  <a:lnTo>
                    <a:pt x="671" y="938"/>
                  </a:lnTo>
                  <a:lnTo>
                    <a:pt x="668" y="942"/>
                  </a:lnTo>
                  <a:lnTo>
                    <a:pt x="666" y="945"/>
                  </a:lnTo>
                  <a:lnTo>
                    <a:pt x="662" y="947"/>
                  </a:lnTo>
                  <a:lnTo>
                    <a:pt x="659" y="951"/>
                  </a:lnTo>
                  <a:lnTo>
                    <a:pt x="657" y="954"/>
                  </a:lnTo>
                  <a:lnTo>
                    <a:pt x="653" y="956"/>
                  </a:lnTo>
                  <a:lnTo>
                    <a:pt x="650" y="960"/>
                  </a:lnTo>
                  <a:lnTo>
                    <a:pt x="647" y="962"/>
                  </a:lnTo>
                  <a:lnTo>
                    <a:pt x="645" y="965"/>
                  </a:lnTo>
                  <a:lnTo>
                    <a:pt x="641" y="968"/>
                  </a:lnTo>
                  <a:lnTo>
                    <a:pt x="638" y="971"/>
                  </a:lnTo>
                  <a:lnTo>
                    <a:pt x="636" y="973"/>
                  </a:lnTo>
                  <a:lnTo>
                    <a:pt x="632" y="976"/>
                  </a:lnTo>
                  <a:lnTo>
                    <a:pt x="629" y="979"/>
                  </a:lnTo>
                  <a:lnTo>
                    <a:pt x="626" y="982"/>
                  </a:lnTo>
                  <a:lnTo>
                    <a:pt x="623" y="984"/>
                  </a:lnTo>
                  <a:lnTo>
                    <a:pt x="620" y="987"/>
                  </a:lnTo>
                  <a:lnTo>
                    <a:pt x="617" y="990"/>
                  </a:lnTo>
                  <a:lnTo>
                    <a:pt x="615" y="992"/>
                  </a:lnTo>
                  <a:lnTo>
                    <a:pt x="611" y="994"/>
                  </a:lnTo>
                  <a:lnTo>
                    <a:pt x="608" y="997"/>
                  </a:lnTo>
                  <a:lnTo>
                    <a:pt x="605" y="1000"/>
                  </a:lnTo>
                  <a:lnTo>
                    <a:pt x="602" y="1002"/>
                  </a:lnTo>
                  <a:lnTo>
                    <a:pt x="599" y="1004"/>
                  </a:lnTo>
                  <a:lnTo>
                    <a:pt x="596" y="1007"/>
                  </a:lnTo>
                  <a:lnTo>
                    <a:pt x="593" y="1009"/>
                  </a:lnTo>
                  <a:lnTo>
                    <a:pt x="590" y="1012"/>
                  </a:lnTo>
                  <a:lnTo>
                    <a:pt x="587" y="1014"/>
                  </a:lnTo>
                  <a:lnTo>
                    <a:pt x="584" y="1017"/>
                  </a:lnTo>
                  <a:lnTo>
                    <a:pt x="581" y="1019"/>
                  </a:lnTo>
                  <a:lnTo>
                    <a:pt x="578" y="1021"/>
                  </a:lnTo>
                  <a:lnTo>
                    <a:pt x="575" y="1023"/>
                  </a:lnTo>
                  <a:lnTo>
                    <a:pt x="572" y="1026"/>
                  </a:lnTo>
                  <a:lnTo>
                    <a:pt x="569" y="1028"/>
                  </a:lnTo>
                  <a:lnTo>
                    <a:pt x="566" y="1030"/>
                  </a:lnTo>
                  <a:lnTo>
                    <a:pt x="563" y="1032"/>
                  </a:lnTo>
                  <a:lnTo>
                    <a:pt x="560" y="1035"/>
                  </a:lnTo>
                  <a:lnTo>
                    <a:pt x="557" y="1037"/>
                  </a:lnTo>
                  <a:lnTo>
                    <a:pt x="554" y="1039"/>
                  </a:lnTo>
                  <a:lnTo>
                    <a:pt x="551" y="1041"/>
                  </a:lnTo>
                  <a:lnTo>
                    <a:pt x="548" y="1043"/>
                  </a:lnTo>
                  <a:lnTo>
                    <a:pt x="545" y="1046"/>
                  </a:lnTo>
                  <a:lnTo>
                    <a:pt x="542" y="1047"/>
                  </a:lnTo>
                  <a:lnTo>
                    <a:pt x="539" y="1049"/>
                  </a:lnTo>
                  <a:lnTo>
                    <a:pt x="536" y="1051"/>
                  </a:lnTo>
                  <a:lnTo>
                    <a:pt x="533" y="1054"/>
                  </a:lnTo>
                  <a:lnTo>
                    <a:pt x="530" y="1056"/>
                  </a:lnTo>
                  <a:lnTo>
                    <a:pt x="527" y="1057"/>
                  </a:lnTo>
                  <a:lnTo>
                    <a:pt x="524" y="1059"/>
                  </a:lnTo>
                  <a:lnTo>
                    <a:pt x="521" y="1061"/>
                  </a:lnTo>
                  <a:lnTo>
                    <a:pt x="518" y="1064"/>
                  </a:lnTo>
                  <a:lnTo>
                    <a:pt x="515" y="1065"/>
                  </a:lnTo>
                  <a:lnTo>
                    <a:pt x="512" y="1067"/>
                  </a:lnTo>
                  <a:lnTo>
                    <a:pt x="509" y="1069"/>
                  </a:lnTo>
                  <a:lnTo>
                    <a:pt x="506" y="1070"/>
                  </a:lnTo>
                  <a:lnTo>
                    <a:pt x="503" y="1073"/>
                  </a:lnTo>
                  <a:lnTo>
                    <a:pt x="500" y="1075"/>
                  </a:lnTo>
                  <a:lnTo>
                    <a:pt x="497" y="1076"/>
                  </a:lnTo>
                  <a:lnTo>
                    <a:pt x="494" y="1078"/>
                  </a:lnTo>
                  <a:lnTo>
                    <a:pt x="491" y="1079"/>
                  </a:lnTo>
                  <a:lnTo>
                    <a:pt x="488" y="1081"/>
                  </a:lnTo>
                  <a:lnTo>
                    <a:pt x="484" y="1083"/>
                  </a:lnTo>
                  <a:lnTo>
                    <a:pt x="482" y="1085"/>
                  </a:lnTo>
                  <a:lnTo>
                    <a:pt x="479" y="1086"/>
                  </a:lnTo>
                  <a:lnTo>
                    <a:pt x="476" y="1088"/>
                  </a:lnTo>
                  <a:lnTo>
                    <a:pt x="472" y="1089"/>
                  </a:lnTo>
                  <a:lnTo>
                    <a:pt x="470" y="1092"/>
                  </a:lnTo>
                  <a:lnTo>
                    <a:pt x="467" y="1093"/>
                  </a:lnTo>
                  <a:lnTo>
                    <a:pt x="464" y="1095"/>
                  </a:lnTo>
                  <a:lnTo>
                    <a:pt x="461" y="1096"/>
                  </a:lnTo>
                  <a:lnTo>
                    <a:pt x="458" y="1098"/>
                  </a:lnTo>
                  <a:lnTo>
                    <a:pt x="454" y="1099"/>
                  </a:lnTo>
                  <a:lnTo>
                    <a:pt x="451" y="1100"/>
                  </a:lnTo>
                  <a:lnTo>
                    <a:pt x="449" y="1103"/>
                  </a:lnTo>
                  <a:lnTo>
                    <a:pt x="446" y="1104"/>
                  </a:lnTo>
                  <a:lnTo>
                    <a:pt x="442" y="1105"/>
                  </a:lnTo>
                  <a:lnTo>
                    <a:pt x="440" y="1107"/>
                  </a:lnTo>
                  <a:lnTo>
                    <a:pt x="437" y="1108"/>
                  </a:lnTo>
                  <a:lnTo>
                    <a:pt x="433" y="1109"/>
                  </a:lnTo>
                  <a:lnTo>
                    <a:pt x="430" y="1112"/>
                  </a:lnTo>
                  <a:lnTo>
                    <a:pt x="428" y="1113"/>
                  </a:lnTo>
                  <a:lnTo>
                    <a:pt x="424" y="1114"/>
                  </a:lnTo>
                  <a:lnTo>
                    <a:pt x="421" y="1115"/>
                  </a:lnTo>
                  <a:lnTo>
                    <a:pt x="419" y="1117"/>
                  </a:lnTo>
                  <a:lnTo>
                    <a:pt x="416" y="1118"/>
                  </a:lnTo>
                  <a:lnTo>
                    <a:pt x="412" y="1119"/>
                  </a:lnTo>
                  <a:lnTo>
                    <a:pt x="409" y="1121"/>
                  </a:lnTo>
                  <a:lnTo>
                    <a:pt x="407" y="1122"/>
                  </a:lnTo>
                  <a:lnTo>
                    <a:pt x="403" y="1124"/>
                  </a:lnTo>
                  <a:lnTo>
                    <a:pt x="400" y="1125"/>
                  </a:lnTo>
                  <a:lnTo>
                    <a:pt x="398" y="1126"/>
                  </a:lnTo>
                  <a:lnTo>
                    <a:pt x="394" y="1127"/>
                  </a:lnTo>
                  <a:lnTo>
                    <a:pt x="391" y="1128"/>
                  </a:lnTo>
                  <a:lnTo>
                    <a:pt x="388" y="1130"/>
                  </a:lnTo>
                  <a:lnTo>
                    <a:pt x="386" y="1131"/>
                  </a:lnTo>
                  <a:lnTo>
                    <a:pt x="382" y="1132"/>
                  </a:lnTo>
                  <a:lnTo>
                    <a:pt x="379" y="1134"/>
                  </a:lnTo>
                  <a:lnTo>
                    <a:pt x="377" y="1135"/>
                  </a:lnTo>
                  <a:lnTo>
                    <a:pt x="373" y="1136"/>
                  </a:lnTo>
                  <a:lnTo>
                    <a:pt x="370" y="1137"/>
                  </a:lnTo>
                  <a:lnTo>
                    <a:pt x="367" y="1138"/>
                  </a:lnTo>
                  <a:lnTo>
                    <a:pt x="364" y="1140"/>
                  </a:lnTo>
                  <a:lnTo>
                    <a:pt x="361" y="1141"/>
                  </a:lnTo>
                  <a:lnTo>
                    <a:pt x="358" y="1142"/>
                  </a:lnTo>
                  <a:lnTo>
                    <a:pt x="356" y="1143"/>
                  </a:lnTo>
                  <a:lnTo>
                    <a:pt x="352" y="1144"/>
                  </a:lnTo>
                  <a:lnTo>
                    <a:pt x="349" y="1145"/>
                  </a:lnTo>
                  <a:lnTo>
                    <a:pt x="346" y="1146"/>
                  </a:lnTo>
                  <a:lnTo>
                    <a:pt x="343" y="1147"/>
                  </a:lnTo>
                  <a:lnTo>
                    <a:pt x="340" y="1149"/>
                  </a:lnTo>
                  <a:lnTo>
                    <a:pt x="337" y="1149"/>
                  </a:lnTo>
                  <a:lnTo>
                    <a:pt x="334" y="1150"/>
                  </a:lnTo>
                  <a:lnTo>
                    <a:pt x="331" y="1151"/>
                  </a:lnTo>
                  <a:lnTo>
                    <a:pt x="328" y="1152"/>
                  </a:lnTo>
                  <a:lnTo>
                    <a:pt x="325" y="1153"/>
                  </a:lnTo>
                  <a:lnTo>
                    <a:pt x="322" y="1154"/>
                  </a:lnTo>
                  <a:lnTo>
                    <a:pt x="319" y="1155"/>
                  </a:lnTo>
                  <a:lnTo>
                    <a:pt x="316" y="1156"/>
                  </a:lnTo>
                  <a:lnTo>
                    <a:pt x="313" y="1157"/>
                  </a:lnTo>
                  <a:lnTo>
                    <a:pt x="310" y="1157"/>
                  </a:lnTo>
                  <a:lnTo>
                    <a:pt x="307" y="1159"/>
                  </a:lnTo>
                  <a:lnTo>
                    <a:pt x="304" y="1160"/>
                  </a:lnTo>
                  <a:lnTo>
                    <a:pt x="301" y="1161"/>
                  </a:lnTo>
                  <a:lnTo>
                    <a:pt x="298" y="1162"/>
                  </a:lnTo>
                  <a:lnTo>
                    <a:pt x="295" y="1162"/>
                  </a:lnTo>
                  <a:lnTo>
                    <a:pt x="292" y="1163"/>
                  </a:lnTo>
                  <a:lnTo>
                    <a:pt x="289" y="1164"/>
                  </a:lnTo>
                  <a:lnTo>
                    <a:pt x="286" y="1165"/>
                  </a:lnTo>
                  <a:lnTo>
                    <a:pt x="283" y="1166"/>
                  </a:lnTo>
                  <a:lnTo>
                    <a:pt x="280" y="1166"/>
                  </a:lnTo>
                  <a:lnTo>
                    <a:pt x="277" y="1167"/>
                  </a:lnTo>
                  <a:lnTo>
                    <a:pt x="274" y="1169"/>
                  </a:lnTo>
                  <a:lnTo>
                    <a:pt x="271" y="1170"/>
                  </a:lnTo>
                  <a:lnTo>
                    <a:pt x="268" y="1170"/>
                  </a:lnTo>
                  <a:lnTo>
                    <a:pt x="265" y="1171"/>
                  </a:lnTo>
                  <a:lnTo>
                    <a:pt x="262" y="1172"/>
                  </a:lnTo>
                  <a:lnTo>
                    <a:pt x="259" y="1172"/>
                  </a:lnTo>
                  <a:lnTo>
                    <a:pt x="256" y="1173"/>
                  </a:lnTo>
                  <a:lnTo>
                    <a:pt x="253" y="1174"/>
                  </a:lnTo>
                  <a:lnTo>
                    <a:pt x="250" y="1175"/>
                  </a:lnTo>
                  <a:lnTo>
                    <a:pt x="247" y="1175"/>
                  </a:lnTo>
                  <a:lnTo>
                    <a:pt x="244" y="1176"/>
                  </a:lnTo>
                  <a:lnTo>
                    <a:pt x="241" y="1178"/>
                  </a:lnTo>
                  <a:lnTo>
                    <a:pt x="238" y="1178"/>
                  </a:lnTo>
                  <a:lnTo>
                    <a:pt x="234" y="1179"/>
                  </a:lnTo>
                  <a:lnTo>
                    <a:pt x="232" y="1179"/>
                  </a:lnTo>
                  <a:lnTo>
                    <a:pt x="229" y="1180"/>
                  </a:lnTo>
                  <a:lnTo>
                    <a:pt x="226" y="1181"/>
                  </a:lnTo>
                  <a:lnTo>
                    <a:pt x="223" y="1181"/>
                  </a:lnTo>
                  <a:lnTo>
                    <a:pt x="220" y="1182"/>
                  </a:lnTo>
                  <a:lnTo>
                    <a:pt x="217" y="1182"/>
                  </a:lnTo>
                  <a:lnTo>
                    <a:pt x="213" y="1183"/>
                  </a:lnTo>
                  <a:lnTo>
                    <a:pt x="211" y="1184"/>
                  </a:lnTo>
                  <a:lnTo>
                    <a:pt x="208" y="1184"/>
                  </a:lnTo>
                  <a:lnTo>
                    <a:pt x="204" y="1185"/>
                  </a:lnTo>
                  <a:lnTo>
                    <a:pt x="202" y="1185"/>
                  </a:lnTo>
                  <a:lnTo>
                    <a:pt x="199" y="1186"/>
                  </a:lnTo>
                  <a:lnTo>
                    <a:pt x="196" y="1186"/>
                  </a:lnTo>
                  <a:lnTo>
                    <a:pt x="192" y="1188"/>
                  </a:lnTo>
                  <a:lnTo>
                    <a:pt x="190" y="1189"/>
                  </a:lnTo>
                  <a:lnTo>
                    <a:pt x="187" y="1189"/>
                  </a:lnTo>
                  <a:lnTo>
                    <a:pt x="183" y="1190"/>
                  </a:lnTo>
                  <a:lnTo>
                    <a:pt x="181" y="1190"/>
                  </a:lnTo>
                  <a:lnTo>
                    <a:pt x="178" y="1191"/>
                  </a:lnTo>
                  <a:lnTo>
                    <a:pt x="174" y="1191"/>
                  </a:lnTo>
                  <a:lnTo>
                    <a:pt x="171" y="1192"/>
                  </a:lnTo>
                  <a:lnTo>
                    <a:pt x="169" y="1192"/>
                  </a:lnTo>
                  <a:lnTo>
                    <a:pt x="166" y="1193"/>
                  </a:lnTo>
                  <a:lnTo>
                    <a:pt x="162" y="1193"/>
                  </a:lnTo>
                  <a:lnTo>
                    <a:pt x="160" y="1194"/>
                  </a:lnTo>
                  <a:lnTo>
                    <a:pt x="157" y="1194"/>
                  </a:lnTo>
                  <a:lnTo>
                    <a:pt x="153" y="1195"/>
                  </a:lnTo>
                  <a:lnTo>
                    <a:pt x="150" y="1195"/>
                  </a:lnTo>
                  <a:lnTo>
                    <a:pt x="148" y="1197"/>
                  </a:lnTo>
                  <a:lnTo>
                    <a:pt x="144" y="1197"/>
                  </a:lnTo>
                  <a:lnTo>
                    <a:pt x="141" y="1197"/>
                  </a:lnTo>
                  <a:lnTo>
                    <a:pt x="139" y="1198"/>
                  </a:lnTo>
                  <a:lnTo>
                    <a:pt x="136" y="1198"/>
                  </a:lnTo>
                  <a:lnTo>
                    <a:pt x="132" y="1199"/>
                  </a:lnTo>
                  <a:lnTo>
                    <a:pt x="129" y="1199"/>
                  </a:lnTo>
                  <a:lnTo>
                    <a:pt x="127" y="1200"/>
                  </a:lnTo>
                  <a:lnTo>
                    <a:pt x="123" y="1200"/>
                  </a:lnTo>
                  <a:lnTo>
                    <a:pt x="120" y="1201"/>
                  </a:lnTo>
                  <a:lnTo>
                    <a:pt x="118" y="1201"/>
                  </a:lnTo>
                  <a:lnTo>
                    <a:pt x="114" y="1201"/>
                  </a:lnTo>
                  <a:lnTo>
                    <a:pt x="111" y="1202"/>
                  </a:lnTo>
                  <a:lnTo>
                    <a:pt x="108" y="1202"/>
                  </a:lnTo>
                  <a:lnTo>
                    <a:pt x="105" y="1202"/>
                  </a:lnTo>
                  <a:lnTo>
                    <a:pt x="102" y="1203"/>
                  </a:lnTo>
                  <a:lnTo>
                    <a:pt x="99" y="1203"/>
                  </a:lnTo>
                  <a:lnTo>
                    <a:pt x="97" y="1204"/>
                  </a:lnTo>
                  <a:lnTo>
                    <a:pt x="93" y="1204"/>
                  </a:lnTo>
                  <a:lnTo>
                    <a:pt x="90" y="1204"/>
                  </a:lnTo>
                  <a:lnTo>
                    <a:pt x="87" y="1205"/>
                  </a:lnTo>
                  <a:lnTo>
                    <a:pt x="84" y="1205"/>
                  </a:lnTo>
                  <a:lnTo>
                    <a:pt x="81" y="1207"/>
                  </a:lnTo>
                  <a:lnTo>
                    <a:pt x="78" y="1207"/>
                  </a:lnTo>
                  <a:lnTo>
                    <a:pt x="75" y="1207"/>
                  </a:lnTo>
                  <a:lnTo>
                    <a:pt x="72" y="1208"/>
                  </a:lnTo>
                  <a:lnTo>
                    <a:pt x="69" y="1208"/>
                  </a:lnTo>
                  <a:lnTo>
                    <a:pt x="66" y="1208"/>
                  </a:lnTo>
                  <a:lnTo>
                    <a:pt x="63" y="1209"/>
                  </a:lnTo>
                  <a:lnTo>
                    <a:pt x="60" y="1209"/>
                  </a:lnTo>
                  <a:lnTo>
                    <a:pt x="57" y="1209"/>
                  </a:lnTo>
                  <a:lnTo>
                    <a:pt x="54" y="1210"/>
                  </a:lnTo>
                  <a:lnTo>
                    <a:pt x="51" y="1210"/>
                  </a:lnTo>
                  <a:lnTo>
                    <a:pt x="48" y="1210"/>
                  </a:lnTo>
                  <a:lnTo>
                    <a:pt x="45" y="1211"/>
                  </a:lnTo>
                  <a:lnTo>
                    <a:pt x="42" y="1211"/>
                  </a:lnTo>
                  <a:lnTo>
                    <a:pt x="39" y="1211"/>
                  </a:lnTo>
                  <a:lnTo>
                    <a:pt x="36" y="1211"/>
                  </a:lnTo>
                  <a:lnTo>
                    <a:pt x="33" y="1212"/>
                  </a:lnTo>
                  <a:lnTo>
                    <a:pt x="30" y="1212"/>
                  </a:lnTo>
                  <a:lnTo>
                    <a:pt x="27" y="1212"/>
                  </a:lnTo>
                  <a:lnTo>
                    <a:pt x="24" y="1213"/>
                  </a:lnTo>
                  <a:lnTo>
                    <a:pt x="21" y="1213"/>
                  </a:lnTo>
                  <a:lnTo>
                    <a:pt x="18" y="1213"/>
                  </a:lnTo>
                  <a:lnTo>
                    <a:pt x="15" y="1214"/>
                  </a:lnTo>
                  <a:lnTo>
                    <a:pt x="12" y="1214"/>
                  </a:lnTo>
                  <a:lnTo>
                    <a:pt x="9" y="1214"/>
                  </a:lnTo>
                  <a:lnTo>
                    <a:pt x="6" y="1214"/>
                  </a:lnTo>
                  <a:lnTo>
                    <a:pt x="3" y="1216"/>
                  </a:lnTo>
                  <a:lnTo>
                    <a:pt x="0" y="1216"/>
                  </a:lnTo>
                </a:path>
              </a:pathLst>
            </a:custGeom>
            <a:solidFill>
              <a:srgbClr val="FF99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56" name="Line 10"/>
            <p:cNvSpPr>
              <a:spLocks noChangeShapeType="1"/>
            </p:cNvSpPr>
            <p:nvPr/>
          </p:nvSpPr>
          <p:spPr bwMode="auto">
            <a:xfrm flipH="1">
              <a:off x="317" y="2439"/>
              <a:ext cx="163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7" name="Line 11"/>
            <p:cNvSpPr>
              <a:spLocks noChangeShapeType="1"/>
            </p:cNvSpPr>
            <p:nvPr/>
          </p:nvSpPr>
          <p:spPr bwMode="auto">
            <a:xfrm>
              <a:off x="1640" y="1210"/>
              <a:ext cx="0" cy="1218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8" name="Line 12"/>
            <p:cNvSpPr>
              <a:spLocks noChangeShapeType="1"/>
            </p:cNvSpPr>
            <p:nvPr/>
          </p:nvSpPr>
          <p:spPr bwMode="auto">
            <a:xfrm>
              <a:off x="1421" y="1477"/>
              <a:ext cx="0" cy="948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9" name="Line 13"/>
            <p:cNvSpPr>
              <a:spLocks noChangeShapeType="1"/>
            </p:cNvSpPr>
            <p:nvPr/>
          </p:nvSpPr>
          <p:spPr bwMode="auto">
            <a:xfrm>
              <a:off x="1193" y="1942"/>
              <a:ext cx="0" cy="48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0" name="Rectangle 14"/>
            <p:cNvSpPr>
              <a:spLocks noChangeArrowheads="1"/>
            </p:cNvSpPr>
            <p:nvPr/>
          </p:nvSpPr>
          <p:spPr bwMode="auto">
            <a:xfrm>
              <a:off x="1727" y="2625"/>
              <a:ext cx="46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Mode</a:t>
              </a:r>
            </a:p>
          </p:txBody>
        </p:sp>
        <p:sp>
          <p:nvSpPr>
            <p:cNvPr id="53261" name="Rectangle 15"/>
            <p:cNvSpPr>
              <a:spLocks noChangeArrowheads="1"/>
            </p:cNvSpPr>
            <p:nvPr/>
          </p:nvSpPr>
          <p:spPr bwMode="auto">
            <a:xfrm>
              <a:off x="1025" y="2889"/>
              <a:ext cx="58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Median</a:t>
              </a:r>
            </a:p>
          </p:txBody>
        </p:sp>
        <p:sp>
          <p:nvSpPr>
            <p:cNvPr id="53262" name="Rectangle 16"/>
            <p:cNvSpPr>
              <a:spLocks noChangeArrowheads="1"/>
            </p:cNvSpPr>
            <p:nvPr/>
          </p:nvSpPr>
          <p:spPr bwMode="auto">
            <a:xfrm>
              <a:off x="458" y="2625"/>
              <a:ext cx="46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Mean</a:t>
              </a:r>
            </a:p>
          </p:txBody>
        </p:sp>
        <p:sp>
          <p:nvSpPr>
            <p:cNvPr id="53263" name="Arc 17"/>
            <p:cNvSpPr>
              <a:spLocks/>
            </p:cNvSpPr>
            <p:nvPr/>
          </p:nvSpPr>
          <p:spPr bwMode="auto">
            <a:xfrm>
              <a:off x="893" y="2471"/>
              <a:ext cx="280" cy="1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4" name="Arc 18"/>
            <p:cNvSpPr>
              <a:spLocks/>
            </p:cNvSpPr>
            <p:nvPr/>
          </p:nvSpPr>
          <p:spPr bwMode="auto">
            <a:xfrm>
              <a:off x="1656" y="2477"/>
              <a:ext cx="64" cy="2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5" name="Arc 19"/>
            <p:cNvSpPr>
              <a:spLocks/>
            </p:cNvSpPr>
            <p:nvPr/>
          </p:nvSpPr>
          <p:spPr bwMode="auto">
            <a:xfrm>
              <a:off x="1428" y="2474"/>
              <a:ext cx="8" cy="4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6" name="Freeform 20"/>
            <p:cNvSpPr>
              <a:spLocks/>
            </p:cNvSpPr>
            <p:nvPr/>
          </p:nvSpPr>
          <p:spPr bwMode="auto">
            <a:xfrm>
              <a:off x="2109" y="1320"/>
              <a:ext cx="1518" cy="1118"/>
            </a:xfrm>
            <a:custGeom>
              <a:avLst/>
              <a:gdLst>
                <a:gd name="T0" fmla="*/ 23 w 1518"/>
                <a:gd name="T1" fmla="*/ 1113 h 1118"/>
                <a:gd name="T2" fmla="*/ 48 w 1518"/>
                <a:gd name="T3" fmla="*/ 1108 h 1118"/>
                <a:gd name="T4" fmla="*/ 73 w 1518"/>
                <a:gd name="T5" fmla="*/ 1101 h 1118"/>
                <a:gd name="T6" fmla="*/ 99 w 1518"/>
                <a:gd name="T7" fmla="*/ 1092 h 1118"/>
                <a:gd name="T8" fmla="*/ 124 w 1518"/>
                <a:gd name="T9" fmla="*/ 1082 h 1118"/>
                <a:gd name="T10" fmla="*/ 149 w 1518"/>
                <a:gd name="T11" fmla="*/ 1068 h 1118"/>
                <a:gd name="T12" fmla="*/ 174 w 1518"/>
                <a:gd name="T13" fmla="*/ 1051 h 1118"/>
                <a:gd name="T14" fmla="*/ 199 w 1518"/>
                <a:gd name="T15" fmla="*/ 1031 h 1118"/>
                <a:gd name="T16" fmla="*/ 225 w 1518"/>
                <a:gd name="T17" fmla="*/ 1008 h 1118"/>
                <a:gd name="T18" fmla="*/ 250 w 1518"/>
                <a:gd name="T19" fmla="*/ 980 h 1118"/>
                <a:gd name="T20" fmla="*/ 275 w 1518"/>
                <a:gd name="T21" fmla="*/ 947 h 1118"/>
                <a:gd name="T22" fmla="*/ 301 w 1518"/>
                <a:gd name="T23" fmla="*/ 910 h 1118"/>
                <a:gd name="T24" fmla="*/ 326 w 1518"/>
                <a:gd name="T25" fmla="*/ 868 h 1118"/>
                <a:gd name="T26" fmla="*/ 351 w 1518"/>
                <a:gd name="T27" fmla="*/ 820 h 1118"/>
                <a:gd name="T28" fmla="*/ 377 w 1518"/>
                <a:gd name="T29" fmla="*/ 769 h 1118"/>
                <a:gd name="T30" fmla="*/ 402 w 1518"/>
                <a:gd name="T31" fmla="*/ 711 h 1118"/>
                <a:gd name="T32" fmla="*/ 427 w 1518"/>
                <a:gd name="T33" fmla="*/ 650 h 1118"/>
                <a:gd name="T34" fmla="*/ 453 w 1518"/>
                <a:gd name="T35" fmla="*/ 587 h 1118"/>
                <a:gd name="T36" fmla="*/ 478 w 1518"/>
                <a:gd name="T37" fmla="*/ 520 h 1118"/>
                <a:gd name="T38" fmla="*/ 503 w 1518"/>
                <a:gd name="T39" fmla="*/ 451 h 1118"/>
                <a:gd name="T40" fmla="*/ 528 w 1518"/>
                <a:gd name="T41" fmla="*/ 383 h 1118"/>
                <a:gd name="T42" fmla="*/ 554 w 1518"/>
                <a:gd name="T43" fmla="*/ 316 h 1118"/>
                <a:gd name="T44" fmla="*/ 579 w 1518"/>
                <a:gd name="T45" fmla="*/ 251 h 1118"/>
                <a:gd name="T46" fmla="*/ 604 w 1518"/>
                <a:gd name="T47" fmla="*/ 191 h 1118"/>
                <a:gd name="T48" fmla="*/ 629 w 1518"/>
                <a:gd name="T49" fmla="*/ 137 h 1118"/>
                <a:gd name="T50" fmla="*/ 655 w 1518"/>
                <a:gd name="T51" fmla="*/ 90 h 1118"/>
                <a:gd name="T52" fmla="*/ 680 w 1518"/>
                <a:gd name="T53" fmla="*/ 53 h 1118"/>
                <a:gd name="T54" fmla="*/ 705 w 1518"/>
                <a:gd name="T55" fmla="*/ 25 h 1118"/>
                <a:gd name="T56" fmla="*/ 730 w 1518"/>
                <a:gd name="T57" fmla="*/ 7 h 1118"/>
                <a:gd name="T58" fmla="*/ 756 w 1518"/>
                <a:gd name="T59" fmla="*/ 0 h 1118"/>
                <a:gd name="T60" fmla="*/ 781 w 1518"/>
                <a:gd name="T61" fmla="*/ 5 h 1118"/>
                <a:gd name="T62" fmla="*/ 806 w 1518"/>
                <a:gd name="T63" fmla="*/ 20 h 1118"/>
                <a:gd name="T64" fmla="*/ 832 w 1518"/>
                <a:gd name="T65" fmla="*/ 47 h 1118"/>
                <a:gd name="T66" fmla="*/ 857 w 1518"/>
                <a:gd name="T67" fmla="*/ 82 h 1118"/>
                <a:gd name="T68" fmla="*/ 883 w 1518"/>
                <a:gd name="T69" fmla="*/ 128 h 1118"/>
                <a:gd name="T70" fmla="*/ 908 w 1518"/>
                <a:gd name="T71" fmla="*/ 181 h 1118"/>
                <a:gd name="T72" fmla="*/ 933 w 1518"/>
                <a:gd name="T73" fmla="*/ 239 h 1118"/>
                <a:gd name="T74" fmla="*/ 958 w 1518"/>
                <a:gd name="T75" fmla="*/ 303 h 1118"/>
                <a:gd name="T76" fmla="*/ 983 w 1518"/>
                <a:gd name="T77" fmla="*/ 370 h 1118"/>
                <a:gd name="T78" fmla="*/ 1009 w 1518"/>
                <a:gd name="T79" fmla="*/ 438 h 1118"/>
                <a:gd name="T80" fmla="*/ 1034 w 1518"/>
                <a:gd name="T81" fmla="*/ 506 h 1118"/>
                <a:gd name="T82" fmla="*/ 1059 w 1518"/>
                <a:gd name="T83" fmla="*/ 573 h 1118"/>
                <a:gd name="T84" fmla="*/ 1084 w 1518"/>
                <a:gd name="T85" fmla="*/ 638 h 1118"/>
                <a:gd name="T86" fmla="*/ 1110 w 1518"/>
                <a:gd name="T87" fmla="*/ 699 h 1118"/>
                <a:gd name="T88" fmla="*/ 1135 w 1518"/>
                <a:gd name="T89" fmla="*/ 757 h 1118"/>
                <a:gd name="T90" fmla="*/ 1160 w 1518"/>
                <a:gd name="T91" fmla="*/ 811 h 1118"/>
                <a:gd name="T92" fmla="*/ 1186 w 1518"/>
                <a:gd name="T93" fmla="*/ 859 h 1118"/>
                <a:gd name="T94" fmla="*/ 1211 w 1518"/>
                <a:gd name="T95" fmla="*/ 902 h 1118"/>
                <a:gd name="T96" fmla="*/ 1236 w 1518"/>
                <a:gd name="T97" fmla="*/ 940 h 1118"/>
                <a:gd name="T98" fmla="*/ 1261 w 1518"/>
                <a:gd name="T99" fmla="*/ 974 h 1118"/>
                <a:gd name="T100" fmla="*/ 1287 w 1518"/>
                <a:gd name="T101" fmla="*/ 1002 h 1118"/>
                <a:gd name="T102" fmla="*/ 1312 w 1518"/>
                <a:gd name="T103" fmla="*/ 1027 h 1118"/>
                <a:gd name="T104" fmla="*/ 1337 w 1518"/>
                <a:gd name="T105" fmla="*/ 1048 h 1118"/>
                <a:gd name="T106" fmla="*/ 1363 w 1518"/>
                <a:gd name="T107" fmla="*/ 1064 h 1118"/>
                <a:gd name="T108" fmla="*/ 1388 w 1518"/>
                <a:gd name="T109" fmla="*/ 1078 h 1118"/>
                <a:gd name="T110" fmla="*/ 1414 w 1518"/>
                <a:gd name="T111" fmla="*/ 1090 h 1118"/>
                <a:gd name="T112" fmla="*/ 1439 w 1518"/>
                <a:gd name="T113" fmla="*/ 1099 h 1118"/>
                <a:gd name="T114" fmla="*/ 1464 w 1518"/>
                <a:gd name="T115" fmla="*/ 1106 h 1118"/>
                <a:gd name="T116" fmla="*/ 1489 w 1518"/>
                <a:gd name="T117" fmla="*/ 1112 h 1118"/>
                <a:gd name="T118" fmla="*/ 1514 w 1518"/>
                <a:gd name="T119" fmla="*/ 1117 h 1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18"/>
                <a:gd name="T181" fmla="*/ 0 h 1118"/>
                <a:gd name="T182" fmla="*/ 1518 w 1518"/>
                <a:gd name="T183" fmla="*/ 1118 h 1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18" h="1118">
                  <a:moveTo>
                    <a:pt x="0" y="1117"/>
                  </a:moveTo>
                  <a:lnTo>
                    <a:pt x="2" y="1117"/>
                  </a:lnTo>
                  <a:lnTo>
                    <a:pt x="5" y="1116"/>
                  </a:lnTo>
                  <a:lnTo>
                    <a:pt x="8" y="1116"/>
                  </a:lnTo>
                  <a:lnTo>
                    <a:pt x="10" y="1116"/>
                  </a:lnTo>
                  <a:lnTo>
                    <a:pt x="12" y="1115"/>
                  </a:lnTo>
                  <a:lnTo>
                    <a:pt x="15" y="1115"/>
                  </a:lnTo>
                  <a:lnTo>
                    <a:pt x="17" y="1113"/>
                  </a:lnTo>
                  <a:lnTo>
                    <a:pt x="20" y="1113"/>
                  </a:lnTo>
                  <a:lnTo>
                    <a:pt x="23" y="1113"/>
                  </a:lnTo>
                  <a:lnTo>
                    <a:pt x="25" y="1112"/>
                  </a:lnTo>
                  <a:lnTo>
                    <a:pt x="27" y="1112"/>
                  </a:lnTo>
                  <a:lnTo>
                    <a:pt x="30" y="1111"/>
                  </a:lnTo>
                  <a:lnTo>
                    <a:pt x="33" y="1111"/>
                  </a:lnTo>
                  <a:lnTo>
                    <a:pt x="35" y="1111"/>
                  </a:lnTo>
                  <a:lnTo>
                    <a:pt x="38" y="1110"/>
                  </a:lnTo>
                  <a:lnTo>
                    <a:pt x="40" y="1110"/>
                  </a:lnTo>
                  <a:lnTo>
                    <a:pt x="43" y="1109"/>
                  </a:lnTo>
                  <a:lnTo>
                    <a:pt x="46" y="1109"/>
                  </a:lnTo>
                  <a:lnTo>
                    <a:pt x="48" y="1108"/>
                  </a:lnTo>
                  <a:lnTo>
                    <a:pt x="50" y="1108"/>
                  </a:lnTo>
                  <a:lnTo>
                    <a:pt x="53" y="1106"/>
                  </a:lnTo>
                  <a:lnTo>
                    <a:pt x="56" y="1106"/>
                  </a:lnTo>
                  <a:lnTo>
                    <a:pt x="58" y="1105"/>
                  </a:lnTo>
                  <a:lnTo>
                    <a:pt x="61" y="1105"/>
                  </a:lnTo>
                  <a:lnTo>
                    <a:pt x="63" y="1104"/>
                  </a:lnTo>
                  <a:lnTo>
                    <a:pt x="65" y="1103"/>
                  </a:lnTo>
                  <a:lnTo>
                    <a:pt x="68" y="1103"/>
                  </a:lnTo>
                  <a:lnTo>
                    <a:pt x="71" y="1102"/>
                  </a:lnTo>
                  <a:lnTo>
                    <a:pt x="73" y="1101"/>
                  </a:lnTo>
                  <a:lnTo>
                    <a:pt x="76" y="1101"/>
                  </a:lnTo>
                  <a:lnTo>
                    <a:pt x="78" y="1099"/>
                  </a:lnTo>
                  <a:lnTo>
                    <a:pt x="81" y="1098"/>
                  </a:lnTo>
                  <a:lnTo>
                    <a:pt x="84" y="1098"/>
                  </a:lnTo>
                  <a:lnTo>
                    <a:pt x="86" y="1097"/>
                  </a:lnTo>
                  <a:lnTo>
                    <a:pt x="88" y="1096"/>
                  </a:lnTo>
                  <a:lnTo>
                    <a:pt x="91" y="1095"/>
                  </a:lnTo>
                  <a:lnTo>
                    <a:pt x="94" y="1094"/>
                  </a:lnTo>
                  <a:lnTo>
                    <a:pt x="96" y="1094"/>
                  </a:lnTo>
                  <a:lnTo>
                    <a:pt x="99" y="1092"/>
                  </a:lnTo>
                  <a:lnTo>
                    <a:pt x="101" y="1091"/>
                  </a:lnTo>
                  <a:lnTo>
                    <a:pt x="103" y="1090"/>
                  </a:lnTo>
                  <a:lnTo>
                    <a:pt x="107" y="1089"/>
                  </a:lnTo>
                  <a:lnTo>
                    <a:pt x="109" y="1088"/>
                  </a:lnTo>
                  <a:lnTo>
                    <a:pt x="111" y="1086"/>
                  </a:lnTo>
                  <a:lnTo>
                    <a:pt x="114" y="1086"/>
                  </a:lnTo>
                  <a:lnTo>
                    <a:pt x="116" y="1084"/>
                  </a:lnTo>
                  <a:lnTo>
                    <a:pt x="119" y="1084"/>
                  </a:lnTo>
                  <a:lnTo>
                    <a:pt x="122" y="1082"/>
                  </a:lnTo>
                  <a:lnTo>
                    <a:pt x="124" y="1082"/>
                  </a:lnTo>
                  <a:lnTo>
                    <a:pt x="126" y="1079"/>
                  </a:lnTo>
                  <a:lnTo>
                    <a:pt x="129" y="1078"/>
                  </a:lnTo>
                  <a:lnTo>
                    <a:pt x="132" y="1077"/>
                  </a:lnTo>
                  <a:lnTo>
                    <a:pt x="134" y="1076"/>
                  </a:lnTo>
                  <a:lnTo>
                    <a:pt x="136" y="1075"/>
                  </a:lnTo>
                  <a:lnTo>
                    <a:pt x="139" y="1074"/>
                  </a:lnTo>
                  <a:lnTo>
                    <a:pt x="142" y="1072"/>
                  </a:lnTo>
                  <a:lnTo>
                    <a:pt x="144" y="1070"/>
                  </a:lnTo>
                  <a:lnTo>
                    <a:pt x="147" y="1069"/>
                  </a:lnTo>
                  <a:lnTo>
                    <a:pt x="149" y="1068"/>
                  </a:lnTo>
                  <a:lnTo>
                    <a:pt x="151" y="1067"/>
                  </a:lnTo>
                  <a:lnTo>
                    <a:pt x="154" y="1064"/>
                  </a:lnTo>
                  <a:lnTo>
                    <a:pt x="157" y="1063"/>
                  </a:lnTo>
                  <a:lnTo>
                    <a:pt x="159" y="1062"/>
                  </a:lnTo>
                  <a:lnTo>
                    <a:pt x="162" y="1060"/>
                  </a:lnTo>
                  <a:lnTo>
                    <a:pt x="164" y="1058"/>
                  </a:lnTo>
                  <a:lnTo>
                    <a:pt x="167" y="1057"/>
                  </a:lnTo>
                  <a:lnTo>
                    <a:pt x="170" y="1055"/>
                  </a:lnTo>
                  <a:lnTo>
                    <a:pt x="172" y="1052"/>
                  </a:lnTo>
                  <a:lnTo>
                    <a:pt x="174" y="1051"/>
                  </a:lnTo>
                  <a:lnTo>
                    <a:pt x="177" y="1050"/>
                  </a:lnTo>
                  <a:lnTo>
                    <a:pt x="180" y="1048"/>
                  </a:lnTo>
                  <a:lnTo>
                    <a:pt x="182" y="1045"/>
                  </a:lnTo>
                  <a:lnTo>
                    <a:pt x="185" y="1043"/>
                  </a:lnTo>
                  <a:lnTo>
                    <a:pt x="187" y="1042"/>
                  </a:lnTo>
                  <a:lnTo>
                    <a:pt x="189" y="1040"/>
                  </a:lnTo>
                  <a:lnTo>
                    <a:pt x="192" y="1038"/>
                  </a:lnTo>
                  <a:lnTo>
                    <a:pt x="195" y="1036"/>
                  </a:lnTo>
                  <a:lnTo>
                    <a:pt x="197" y="1034"/>
                  </a:lnTo>
                  <a:lnTo>
                    <a:pt x="199" y="1031"/>
                  </a:lnTo>
                  <a:lnTo>
                    <a:pt x="202" y="1029"/>
                  </a:lnTo>
                  <a:lnTo>
                    <a:pt x="205" y="1027"/>
                  </a:lnTo>
                  <a:lnTo>
                    <a:pt x="207" y="1024"/>
                  </a:lnTo>
                  <a:lnTo>
                    <a:pt x="210" y="1022"/>
                  </a:lnTo>
                  <a:lnTo>
                    <a:pt x="212" y="1021"/>
                  </a:lnTo>
                  <a:lnTo>
                    <a:pt x="215" y="1018"/>
                  </a:lnTo>
                  <a:lnTo>
                    <a:pt x="218" y="1015"/>
                  </a:lnTo>
                  <a:lnTo>
                    <a:pt x="220" y="1013"/>
                  </a:lnTo>
                  <a:lnTo>
                    <a:pt x="222" y="1010"/>
                  </a:lnTo>
                  <a:lnTo>
                    <a:pt x="225" y="1008"/>
                  </a:lnTo>
                  <a:lnTo>
                    <a:pt x="227" y="1006"/>
                  </a:lnTo>
                  <a:lnTo>
                    <a:pt x="230" y="1002"/>
                  </a:lnTo>
                  <a:lnTo>
                    <a:pt x="233" y="1000"/>
                  </a:lnTo>
                  <a:lnTo>
                    <a:pt x="235" y="997"/>
                  </a:lnTo>
                  <a:lnTo>
                    <a:pt x="237" y="995"/>
                  </a:lnTo>
                  <a:lnTo>
                    <a:pt x="240" y="991"/>
                  </a:lnTo>
                  <a:lnTo>
                    <a:pt x="243" y="988"/>
                  </a:lnTo>
                  <a:lnTo>
                    <a:pt x="245" y="986"/>
                  </a:lnTo>
                  <a:lnTo>
                    <a:pt x="248" y="983"/>
                  </a:lnTo>
                  <a:lnTo>
                    <a:pt x="250" y="980"/>
                  </a:lnTo>
                  <a:lnTo>
                    <a:pt x="253" y="976"/>
                  </a:lnTo>
                  <a:lnTo>
                    <a:pt x="256" y="974"/>
                  </a:lnTo>
                  <a:lnTo>
                    <a:pt x="258" y="970"/>
                  </a:lnTo>
                  <a:lnTo>
                    <a:pt x="260" y="968"/>
                  </a:lnTo>
                  <a:lnTo>
                    <a:pt x="262" y="964"/>
                  </a:lnTo>
                  <a:lnTo>
                    <a:pt x="266" y="961"/>
                  </a:lnTo>
                  <a:lnTo>
                    <a:pt x="268" y="957"/>
                  </a:lnTo>
                  <a:lnTo>
                    <a:pt x="270" y="954"/>
                  </a:lnTo>
                  <a:lnTo>
                    <a:pt x="273" y="950"/>
                  </a:lnTo>
                  <a:lnTo>
                    <a:pt x="275" y="947"/>
                  </a:lnTo>
                  <a:lnTo>
                    <a:pt x="278" y="943"/>
                  </a:lnTo>
                  <a:lnTo>
                    <a:pt x="281" y="940"/>
                  </a:lnTo>
                  <a:lnTo>
                    <a:pt x="283" y="936"/>
                  </a:lnTo>
                  <a:lnTo>
                    <a:pt x="285" y="933"/>
                  </a:lnTo>
                  <a:lnTo>
                    <a:pt x="288" y="929"/>
                  </a:lnTo>
                  <a:lnTo>
                    <a:pt x="291" y="926"/>
                  </a:lnTo>
                  <a:lnTo>
                    <a:pt x="293" y="922"/>
                  </a:lnTo>
                  <a:lnTo>
                    <a:pt x="296" y="918"/>
                  </a:lnTo>
                  <a:lnTo>
                    <a:pt x="298" y="914"/>
                  </a:lnTo>
                  <a:lnTo>
                    <a:pt x="301" y="910"/>
                  </a:lnTo>
                  <a:lnTo>
                    <a:pt x="304" y="906"/>
                  </a:lnTo>
                  <a:lnTo>
                    <a:pt x="306" y="902"/>
                  </a:lnTo>
                  <a:lnTo>
                    <a:pt x="308" y="898"/>
                  </a:lnTo>
                  <a:lnTo>
                    <a:pt x="311" y="894"/>
                  </a:lnTo>
                  <a:lnTo>
                    <a:pt x="313" y="889"/>
                  </a:lnTo>
                  <a:lnTo>
                    <a:pt x="316" y="886"/>
                  </a:lnTo>
                  <a:lnTo>
                    <a:pt x="319" y="881"/>
                  </a:lnTo>
                  <a:lnTo>
                    <a:pt x="321" y="876"/>
                  </a:lnTo>
                  <a:lnTo>
                    <a:pt x="323" y="872"/>
                  </a:lnTo>
                  <a:lnTo>
                    <a:pt x="326" y="868"/>
                  </a:lnTo>
                  <a:lnTo>
                    <a:pt x="329" y="864"/>
                  </a:lnTo>
                  <a:lnTo>
                    <a:pt x="331" y="859"/>
                  </a:lnTo>
                  <a:lnTo>
                    <a:pt x="333" y="854"/>
                  </a:lnTo>
                  <a:lnTo>
                    <a:pt x="336" y="849"/>
                  </a:lnTo>
                  <a:lnTo>
                    <a:pt x="339" y="845"/>
                  </a:lnTo>
                  <a:lnTo>
                    <a:pt x="341" y="840"/>
                  </a:lnTo>
                  <a:lnTo>
                    <a:pt x="344" y="835"/>
                  </a:lnTo>
                  <a:lnTo>
                    <a:pt x="346" y="831"/>
                  </a:lnTo>
                  <a:lnTo>
                    <a:pt x="348" y="826"/>
                  </a:lnTo>
                  <a:lnTo>
                    <a:pt x="351" y="820"/>
                  </a:lnTo>
                  <a:lnTo>
                    <a:pt x="354" y="815"/>
                  </a:lnTo>
                  <a:lnTo>
                    <a:pt x="356" y="811"/>
                  </a:lnTo>
                  <a:lnTo>
                    <a:pt x="359" y="805"/>
                  </a:lnTo>
                  <a:lnTo>
                    <a:pt x="361" y="800"/>
                  </a:lnTo>
                  <a:lnTo>
                    <a:pt x="364" y="796"/>
                  </a:lnTo>
                  <a:lnTo>
                    <a:pt x="367" y="790"/>
                  </a:lnTo>
                  <a:lnTo>
                    <a:pt x="369" y="785"/>
                  </a:lnTo>
                  <a:lnTo>
                    <a:pt x="371" y="779"/>
                  </a:lnTo>
                  <a:lnTo>
                    <a:pt x="374" y="773"/>
                  </a:lnTo>
                  <a:lnTo>
                    <a:pt x="377" y="769"/>
                  </a:lnTo>
                  <a:lnTo>
                    <a:pt x="379" y="763"/>
                  </a:lnTo>
                  <a:lnTo>
                    <a:pt x="382" y="757"/>
                  </a:lnTo>
                  <a:lnTo>
                    <a:pt x="384" y="752"/>
                  </a:lnTo>
                  <a:lnTo>
                    <a:pt x="386" y="746"/>
                  </a:lnTo>
                  <a:lnTo>
                    <a:pt x="390" y="740"/>
                  </a:lnTo>
                  <a:lnTo>
                    <a:pt x="392" y="734"/>
                  </a:lnTo>
                  <a:lnTo>
                    <a:pt x="394" y="729"/>
                  </a:lnTo>
                  <a:lnTo>
                    <a:pt x="396" y="723"/>
                  </a:lnTo>
                  <a:lnTo>
                    <a:pt x="399" y="717"/>
                  </a:lnTo>
                  <a:lnTo>
                    <a:pt x="402" y="711"/>
                  </a:lnTo>
                  <a:lnTo>
                    <a:pt x="404" y="705"/>
                  </a:lnTo>
                  <a:lnTo>
                    <a:pt x="407" y="699"/>
                  </a:lnTo>
                  <a:lnTo>
                    <a:pt x="409" y="693"/>
                  </a:lnTo>
                  <a:lnTo>
                    <a:pt x="412" y="688"/>
                  </a:lnTo>
                  <a:lnTo>
                    <a:pt x="415" y="682"/>
                  </a:lnTo>
                  <a:lnTo>
                    <a:pt x="417" y="676"/>
                  </a:lnTo>
                  <a:lnTo>
                    <a:pt x="419" y="669"/>
                  </a:lnTo>
                  <a:lnTo>
                    <a:pt x="422" y="663"/>
                  </a:lnTo>
                  <a:lnTo>
                    <a:pt x="425" y="657"/>
                  </a:lnTo>
                  <a:lnTo>
                    <a:pt x="427" y="650"/>
                  </a:lnTo>
                  <a:lnTo>
                    <a:pt x="430" y="644"/>
                  </a:lnTo>
                  <a:lnTo>
                    <a:pt x="432" y="638"/>
                  </a:lnTo>
                  <a:lnTo>
                    <a:pt x="434" y="631"/>
                  </a:lnTo>
                  <a:lnTo>
                    <a:pt x="437" y="625"/>
                  </a:lnTo>
                  <a:lnTo>
                    <a:pt x="440" y="618"/>
                  </a:lnTo>
                  <a:lnTo>
                    <a:pt x="442" y="612"/>
                  </a:lnTo>
                  <a:lnTo>
                    <a:pt x="445" y="607"/>
                  </a:lnTo>
                  <a:lnTo>
                    <a:pt x="447" y="600"/>
                  </a:lnTo>
                  <a:lnTo>
                    <a:pt x="450" y="593"/>
                  </a:lnTo>
                  <a:lnTo>
                    <a:pt x="453" y="587"/>
                  </a:lnTo>
                  <a:lnTo>
                    <a:pt x="455" y="580"/>
                  </a:lnTo>
                  <a:lnTo>
                    <a:pt x="457" y="573"/>
                  </a:lnTo>
                  <a:lnTo>
                    <a:pt x="460" y="567"/>
                  </a:lnTo>
                  <a:lnTo>
                    <a:pt x="463" y="560"/>
                  </a:lnTo>
                  <a:lnTo>
                    <a:pt x="465" y="554"/>
                  </a:lnTo>
                  <a:lnTo>
                    <a:pt x="467" y="547"/>
                  </a:lnTo>
                  <a:lnTo>
                    <a:pt x="470" y="540"/>
                  </a:lnTo>
                  <a:lnTo>
                    <a:pt x="472" y="533"/>
                  </a:lnTo>
                  <a:lnTo>
                    <a:pt x="475" y="527"/>
                  </a:lnTo>
                  <a:lnTo>
                    <a:pt x="478" y="520"/>
                  </a:lnTo>
                  <a:lnTo>
                    <a:pt x="480" y="513"/>
                  </a:lnTo>
                  <a:lnTo>
                    <a:pt x="482" y="506"/>
                  </a:lnTo>
                  <a:lnTo>
                    <a:pt x="485" y="499"/>
                  </a:lnTo>
                  <a:lnTo>
                    <a:pt x="488" y="492"/>
                  </a:lnTo>
                  <a:lnTo>
                    <a:pt x="490" y="486"/>
                  </a:lnTo>
                  <a:lnTo>
                    <a:pt x="493" y="479"/>
                  </a:lnTo>
                  <a:lnTo>
                    <a:pt x="495" y="472"/>
                  </a:lnTo>
                  <a:lnTo>
                    <a:pt x="498" y="465"/>
                  </a:lnTo>
                  <a:lnTo>
                    <a:pt x="501" y="458"/>
                  </a:lnTo>
                  <a:lnTo>
                    <a:pt x="503" y="451"/>
                  </a:lnTo>
                  <a:lnTo>
                    <a:pt x="505" y="445"/>
                  </a:lnTo>
                  <a:lnTo>
                    <a:pt x="508" y="438"/>
                  </a:lnTo>
                  <a:lnTo>
                    <a:pt x="510" y="431"/>
                  </a:lnTo>
                  <a:lnTo>
                    <a:pt x="513" y="424"/>
                  </a:lnTo>
                  <a:lnTo>
                    <a:pt x="516" y="417"/>
                  </a:lnTo>
                  <a:lnTo>
                    <a:pt x="518" y="409"/>
                  </a:lnTo>
                  <a:lnTo>
                    <a:pt x="520" y="404"/>
                  </a:lnTo>
                  <a:lnTo>
                    <a:pt x="523" y="397"/>
                  </a:lnTo>
                  <a:lnTo>
                    <a:pt x="526" y="390"/>
                  </a:lnTo>
                  <a:lnTo>
                    <a:pt x="528" y="383"/>
                  </a:lnTo>
                  <a:lnTo>
                    <a:pt x="531" y="375"/>
                  </a:lnTo>
                  <a:lnTo>
                    <a:pt x="533" y="370"/>
                  </a:lnTo>
                  <a:lnTo>
                    <a:pt x="536" y="363"/>
                  </a:lnTo>
                  <a:lnTo>
                    <a:pt x="539" y="356"/>
                  </a:lnTo>
                  <a:lnTo>
                    <a:pt x="541" y="348"/>
                  </a:lnTo>
                  <a:lnTo>
                    <a:pt x="543" y="343"/>
                  </a:lnTo>
                  <a:lnTo>
                    <a:pt x="546" y="336"/>
                  </a:lnTo>
                  <a:lnTo>
                    <a:pt x="549" y="329"/>
                  </a:lnTo>
                  <a:lnTo>
                    <a:pt x="551" y="323"/>
                  </a:lnTo>
                  <a:lnTo>
                    <a:pt x="554" y="316"/>
                  </a:lnTo>
                  <a:lnTo>
                    <a:pt x="556" y="310"/>
                  </a:lnTo>
                  <a:lnTo>
                    <a:pt x="558" y="303"/>
                  </a:lnTo>
                  <a:lnTo>
                    <a:pt x="561" y="296"/>
                  </a:lnTo>
                  <a:lnTo>
                    <a:pt x="564" y="290"/>
                  </a:lnTo>
                  <a:lnTo>
                    <a:pt x="566" y="283"/>
                  </a:lnTo>
                  <a:lnTo>
                    <a:pt x="569" y="277"/>
                  </a:lnTo>
                  <a:lnTo>
                    <a:pt x="571" y="270"/>
                  </a:lnTo>
                  <a:lnTo>
                    <a:pt x="574" y="264"/>
                  </a:lnTo>
                  <a:lnTo>
                    <a:pt x="577" y="258"/>
                  </a:lnTo>
                  <a:lnTo>
                    <a:pt x="579" y="251"/>
                  </a:lnTo>
                  <a:lnTo>
                    <a:pt x="581" y="245"/>
                  </a:lnTo>
                  <a:lnTo>
                    <a:pt x="584" y="239"/>
                  </a:lnTo>
                  <a:lnTo>
                    <a:pt x="587" y="233"/>
                  </a:lnTo>
                  <a:lnTo>
                    <a:pt x="589" y="226"/>
                  </a:lnTo>
                  <a:lnTo>
                    <a:pt x="592" y="221"/>
                  </a:lnTo>
                  <a:lnTo>
                    <a:pt x="594" y="215"/>
                  </a:lnTo>
                  <a:lnTo>
                    <a:pt x="596" y="209"/>
                  </a:lnTo>
                  <a:lnTo>
                    <a:pt x="599" y="203"/>
                  </a:lnTo>
                  <a:lnTo>
                    <a:pt x="602" y="197"/>
                  </a:lnTo>
                  <a:lnTo>
                    <a:pt x="604" y="191"/>
                  </a:lnTo>
                  <a:lnTo>
                    <a:pt x="606" y="185"/>
                  </a:lnTo>
                  <a:lnTo>
                    <a:pt x="609" y="181"/>
                  </a:lnTo>
                  <a:lnTo>
                    <a:pt x="612" y="175"/>
                  </a:lnTo>
                  <a:lnTo>
                    <a:pt x="614" y="169"/>
                  </a:lnTo>
                  <a:lnTo>
                    <a:pt x="617" y="163"/>
                  </a:lnTo>
                  <a:lnTo>
                    <a:pt x="619" y="158"/>
                  </a:lnTo>
                  <a:lnTo>
                    <a:pt x="622" y="154"/>
                  </a:lnTo>
                  <a:lnTo>
                    <a:pt x="625" y="148"/>
                  </a:lnTo>
                  <a:lnTo>
                    <a:pt x="627" y="142"/>
                  </a:lnTo>
                  <a:lnTo>
                    <a:pt x="629" y="137"/>
                  </a:lnTo>
                  <a:lnTo>
                    <a:pt x="632" y="133"/>
                  </a:lnTo>
                  <a:lnTo>
                    <a:pt x="634" y="128"/>
                  </a:lnTo>
                  <a:lnTo>
                    <a:pt x="637" y="123"/>
                  </a:lnTo>
                  <a:lnTo>
                    <a:pt x="640" y="117"/>
                  </a:lnTo>
                  <a:lnTo>
                    <a:pt x="642" y="113"/>
                  </a:lnTo>
                  <a:lnTo>
                    <a:pt x="644" y="108"/>
                  </a:lnTo>
                  <a:lnTo>
                    <a:pt x="647" y="104"/>
                  </a:lnTo>
                  <a:lnTo>
                    <a:pt x="650" y="100"/>
                  </a:lnTo>
                  <a:lnTo>
                    <a:pt x="652" y="95"/>
                  </a:lnTo>
                  <a:lnTo>
                    <a:pt x="655" y="90"/>
                  </a:lnTo>
                  <a:lnTo>
                    <a:pt x="657" y="87"/>
                  </a:lnTo>
                  <a:lnTo>
                    <a:pt x="660" y="82"/>
                  </a:lnTo>
                  <a:lnTo>
                    <a:pt x="663" y="79"/>
                  </a:lnTo>
                  <a:lnTo>
                    <a:pt x="665" y="74"/>
                  </a:lnTo>
                  <a:lnTo>
                    <a:pt x="667" y="70"/>
                  </a:lnTo>
                  <a:lnTo>
                    <a:pt x="670" y="67"/>
                  </a:lnTo>
                  <a:lnTo>
                    <a:pt x="673" y="63"/>
                  </a:lnTo>
                  <a:lnTo>
                    <a:pt x="675" y="60"/>
                  </a:lnTo>
                  <a:lnTo>
                    <a:pt x="678" y="56"/>
                  </a:lnTo>
                  <a:lnTo>
                    <a:pt x="680" y="53"/>
                  </a:lnTo>
                  <a:lnTo>
                    <a:pt x="682" y="49"/>
                  </a:lnTo>
                  <a:lnTo>
                    <a:pt x="685" y="47"/>
                  </a:lnTo>
                  <a:lnTo>
                    <a:pt x="688" y="43"/>
                  </a:lnTo>
                  <a:lnTo>
                    <a:pt x="690" y="40"/>
                  </a:lnTo>
                  <a:lnTo>
                    <a:pt x="693" y="38"/>
                  </a:lnTo>
                  <a:lnTo>
                    <a:pt x="695" y="35"/>
                  </a:lnTo>
                  <a:lnTo>
                    <a:pt x="698" y="32"/>
                  </a:lnTo>
                  <a:lnTo>
                    <a:pt x="701" y="29"/>
                  </a:lnTo>
                  <a:lnTo>
                    <a:pt x="703" y="27"/>
                  </a:lnTo>
                  <a:lnTo>
                    <a:pt x="705" y="25"/>
                  </a:lnTo>
                  <a:lnTo>
                    <a:pt x="708" y="22"/>
                  </a:lnTo>
                  <a:lnTo>
                    <a:pt x="711" y="20"/>
                  </a:lnTo>
                  <a:lnTo>
                    <a:pt x="713" y="18"/>
                  </a:lnTo>
                  <a:lnTo>
                    <a:pt x="716" y="16"/>
                  </a:lnTo>
                  <a:lnTo>
                    <a:pt x="718" y="14"/>
                  </a:lnTo>
                  <a:lnTo>
                    <a:pt x="720" y="12"/>
                  </a:lnTo>
                  <a:lnTo>
                    <a:pt x="723" y="11"/>
                  </a:lnTo>
                  <a:lnTo>
                    <a:pt x="726" y="9"/>
                  </a:lnTo>
                  <a:lnTo>
                    <a:pt x="728" y="8"/>
                  </a:lnTo>
                  <a:lnTo>
                    <a:pt x="730" y="7"/>
                  </a:lnTo>
                  <a:lnTo>
                    <a:pt x="733" y="5"/>
                  </a:lnTo>
                  <a:lnTo>
                    <a:pt x="736" y="5"/>
                  </a:lnTo>
                  <a:lnTo>
                    <a:pt x="738" y="4"/>
                  </a:lnTo>
                  <a:lnTo>
                    <a:pt x="741" y="2"/>
                  </a:lnTo>
                  <a:lnTo>
                    <a:pt x="743" y="2"/>
                  </a:lnTo>
                  <a:lnTo>
                    <a:pt x="746" y="1"/>
                  </a:lnTo>
                  <a:lnTo>
                    <a:pt x="749" y="1"/>
                  </a:lnTo>
                  <a:lnTo>
                    <a:pt x="751" y="0"/>
                  </a:lnTo>
                  <a:lnTo>
                    <a:pt x="753" y="0"/>
                  </a:lnTo>
                  <a:lnTo>
                    <a:pt x="756" y="0"/>
                  </a:lnTo>
                  <a:lnTo>
                    <a:pt x="759" y="0"/>
                  </a:lnTo>
                  <a:lnTo>
                    <a:pt x="761" y="0"/>
                  </a:lnTo>
                  <a:lnTo>
                    <a:pt x="764" y="0"/>
                  </a:lnTo>
                  <a:lnTo>
                    <a:pt x="766" y="0"/>
                  </a:lnTo>
                  <a:lnTo>
                    <a:pt x="768" y="1"/>
                  </a:lnTo>
                  <a:lnTo>
                    <a:pt x="771" y="1"/>
                  </a:lnTo>
                  <a:lnTo>
                    <a:pt x="774" y="2"/>
                  </a:lnTo>
                  <a:lnTo>
                    <a:pt x="776" y="2"/>
                  </a:lnTo>
                  <a:lnTo>
                    <a:pt x="779" y="4"/>
                  </a:lnTo>
                  <a:lnTo>
                    <a:pt x="781" y="5"/>
                  </a:lnTo>
                  <a:lnTo>
                    <a:pt x="784" y="5"/>
                  </a:lnTo>
                  <a:lnTo>
                    <a:pt x="786" y="7"/>
                  </a:lnTo>
                  <a:lnTo>
                    <a:pt x="789" y="8"/>
                  </a:lnTo>
                  <a:lnTo>
                    <a:pt x="791" y="9"/>
                  </a:lnTo>
                  <a:lnTo>
                    <a:pt x="793" y="11"/>
                  </a:lnTo>
                  <a:lnTo>
                    <a:pt x="797" y="12"/>
                  </a:lnTo>
                  <a:lnTo>
                    <a:pt x="799" y="14"/>
                  </a:lnTo>
                  <a:lnTo>
                    <a:pt x="801" y="16"/>
                  </a:lnTo>
                  <a:lnTo>
                    <a:pt x="804" y="18"/>
                  </a:lnTo>
                  <a:lnTo>
                    <a:pt x="806" y="20"/>
                  </a:lnTo>
                  <a:lnTo>
                    <a:pt x="809" y="22"/>
                  </a:lnTo>
                  <a:lnTo>
                    <a:pt x="812" y="25"/>
                  </a:lnTo>
                  <a:lnTo>
                    <a:pt x="814" y="27"/>
                  </a:lnTo>
                  <a:lnTo>
                    <a:pt x="816" y="29"/>
                  </a:lnTo>
                  <a:lnTo>
                    <a:pt x="819" y="32"/>
                  </a:lnTo>
                  <a:lnTo>
                    <a:pt x="822" y="35"/>
                  </a:lnTo>
                  <a:lnTo>
                    <a:pt x="824" y="38"/>
                  </a:lnTo>
                  <a:lnTo>
                    <a:pt x="827" y="40"/>
                  </a:lnTo>
                  <a:lnTo>
                    <a:pt x="829" y="43"/>
                  </a:lnTo>
                  <a:lnTo>
                    <a:pt x="832" y="47"/>
                  </a:lnTo>
                  <a:lnTo>
                    <a:pt x="835" y="49"/>
                  </a:lnTo>
                  <a:lnTo>
                    <a:pt x="837" y="53"/>
                  </a:lnTo>
                  <a:lnTo>
                    <a:pt x="839" y="56"/>
                  </a:lnTo>
                  <a:lnTo>
                    <a:pt x="842" y="60"/>
                  </a:lnTo>
                  <a:lnTo>
                    <a:pt x="844" y="63"/>
                  </a:lnTo>
                  <a:lnTo>
                    <a:pt x="847" y="67"/>
                  </a:lnTo>
                  <a:lnTo>
                    <a:pt x="850" y="70"/>
                  </a:lnTo>
                  <a:lnTo>
                    <a:pt x="852" y="74"/>
                  </a:lnTo>
                  <a:lnTo>
                    <a:pt x="854" y="79"/>
                  </a:lnTo>
                  <a:lnTo>
                    <a:pt x="857" y="82"/>
                  </a:lnTo>
                  <a:lnTo>
                    <a:pt x="860" y="87"/>
                  </a:lnTo>
                  <a:lnTo>
                    <a:pt x="862" y="90"/>
                  </a:lnTo>
                  <a:lnTo>
                    <a:pt x="864" y="95"/>
                  </a:lnTo>
                  <a:lnTo>
                    <a:pt x="867" y="100"/>
                  </a:lnTo>
                  <a:lnTo>
                    <a:pt x="870" y="104"/>
                  </a:lnTo>
                  <a:lnTo>
                    <a:pt x="872" y="108"/>
                  </a:lnTo>
                  <a:lnTo>
                    <a:pt x="875" y="113"/>
                  </a:lnTo>
                  <a:lnTo>
                    <a:pt x="877" y="117"/>
                  </a:lnTo>
                  <a:lnTo>
                    <a:pt x="879" y="123"/>
                  </a:lnTo>
                  <a:lnTo>
                    <a:pt x="883" y="128"/>
                  </a:lnTo>
                  <a:lnTo>
                    <a:pt x="885" y="133"/>
                  </a:lnTo>
                  <a:lnTo>
                    <a:pt x="887" y="137"/>
                  </a:lnTo>
                  <a:lnTo>
                    <a:pt x="890" y="142"/>
                  </a:lnTo>
                  <a:lnTo>
                    <a:pt x="892" y="148"/>
                  </a:lnTo>
                  <a:lnTo>
                    <a:pt x="895" y="154"/>
                  </a:lnTo>
                  <a:lnTo>
                    <a:pt x="898" y="158"/>
                  </a:lnTo>
                  <a:lnTo>
                    <a:pt x="900" y="163"/>
                  </a:lnTo>
                  <a:lnTo>
                    <a:pt x="902" y="169"/>
                  </a:lnTo>
                  <a:lnTo>
                    <a:pt x="905" y="175"/>
                  </a:lnTo>
                  <a:lnTo>
                    <a:pt x="908" y="181"/>
                  </a:lnTo>
                  <a:lnTo>
                    <a:pt x="910" y="185"/>
                  </a:lnTo>
                  <a:lnTo>
                    <a:pt x="913" y="191"/>
                  </a:lnTo>
                  <a:lnTo>
                    <a:pt x="915" y="197"/>
                  </a:lnTo>
                  <a:lnTo>
                    <a:pt x="918" y="203"/>
                  </a:lnTo>
                  <a:lnTo>
                    <a:pt x="920" y="209"/>
                  </a:lnTo>
                  <a:lnTo>
                    <a:pt x="923" y="215"/>
                  </a:lnTo>
                  <a:lnTo>
                    <a:pt x="925" y="221"/>
                  </a:lnTo>
                  <a:lnTo>
                    <a:pt x="927" y="226"/>
                  </a:lnTo>
                  <a:lnTo>
                    <a:pt x="930" y="233"/>
                  </a:lnTo>
                  <a:lnTo>
                    <a:pt x="933" y="239"/>
                  </a:lnTo>
                  <a:lnTo>
                    <a:pt x="935" y="245"/>
                  </a:lnTo>
                  <a:lnTo>
                    <a:pt x="938" y="251"/>
                  </a:lnTo>
                  <a:lnTo>
                    <a:pt x="940" y="258"/>
                  </a:lnTo>
                  <a:lnTo>
                    <a:pt x="943" y="264"/>
                  </a:lnTo>
                  <a:lnTo>
                    <a:pt x="946" y="270"/>
                  </a:lnTo>
                  <a:lnTo>
                    <a:pt x="948" y="277"/>
                  </a:lnTo>
                  <a:lnTo>
                    <a:pt x="950" y="283"/>
                  </a:lnTo>
                  <a:lnTo>
                    <a:pt x="953" y="290"/>
                  </a:lnTo>
                  <a:lnTo>
                    <a:pt x="956" y="296"/>
                  </a:lnTo>
                  <a:lnTo>
                    <a:pt x="958" y="303"/>
                  </a:lnTo>
                  <a:lnTo>
                    <a:pt x="961" y="310"/>
                  </a:lnTo>
                  <a:lnTo>
                    <a:pt x="963" y="316"/>
                  </a:lnTo>
                  <a:lnTo>
                    <a:pt x="965" y="323"/>
                  </a:lnTo>
                  <a:lnTo>
                    <a:pt x="968" y="329"/>
                  </a:lnTo>
                  <a:lnTo>
                    <a:pt x="971" y="336"/>
                  </a:lnTo>
                  <a:lnTo>
                    <a:pt x="973" y="343"/>
                  </a:lnTo>
                  <a:lnTo>
                    <a:pt x="976" y="348"/>
                  </a:lnTo>
                  <a:lnTo>
                    <a:pt x="978" y="356"/>
                  </a:lnTo>
                  <a:lnTo>
                    <a:pt x="981" y="363"/>
                  </a:lnTo>
                  <a:lnTo>
                    <a:pt x="983" y="370"/>
                  </a:lnTo>
                  <a:lnTo>
                    <a:pt x="986" y="375"/>
                  </a:lnTo>
                  <a:lnTo>
                    <a:pt x="988" y="383"/>
                  </a:lnTo>
                  <a:lnTo>
                    <a:pt x="991" y="390"/>
                  </a:lnTo>
                  <a:lnTo>
                    <a:pt x="994" y="397"/>
                  </a:lnTo>
                  <a:lnTo>
                    <a:pt x="996" y="404"/>
                  </a:lnTo>
                  <a:lnTo>
                    <a:pt x="998" y="409"/>
                  </a:lnTo>
                  <a:lnTo>
                    <a:pt x="1001" y="417"/>
                  </a:lnTo>
                  <a:lnTo>
                    <a:pt x="1003" y="424"/>
                  </a:lnTo>
                  <a:lnTo>
                    <a:pt x="1006" y="431"/>
                  </a:lnTo>
                  <a:lnTo>
                    <a:pt x="1009" y="438"/>
                  </a:lnTo>
                  <a:lnTo>
                    <a:pt x="1011" y="445"/>
                  </a:lnTo>
                  <a:lnTo>
                    <a:pt x="1013" y="451"/>
                  </a:lnTo>
                  <a:lnTo>
                    <a:pt x="1016" y="458"/>
                  </a:lnTo>
                  <a:lnTo>
                    <a:pt x="1019" y="465"/>
                  </a:lnTo>
                  <a:lnTo>
                    <a:pt x="1021" y="472"/>
                  </a:lnTo>
                  <a:lnTo>
                    <a:pt x="1024" y="479"/>
                  </a:lnTo>
                  <a:lnTo>
                    <a:pt x="1026" y="486"/>
                  </a:lnTo>
                  <a:lnTo>
                    <a:pt x="1029" y="492"/>
                  </a:lnTo>
                  <a:lnTo>
                    <a:pt x="1032" y="499"/>
                  </a:lnTo>
                  <a:lnTo>
                    <a:pt x="1034" y="506"/>
                  </a:lnTo>
                  <a:lnTo>
                    <a:pt x="1036" y="513"/>
                  </a:lnTo>
                  <a:lnTo>
                    <a:pt x="1039" y="520"/>
                  </a:lnTo>
                  <a:lnTo>
                    <a:pt x="1042" y="527"/>
                  </a:lnTo>
                  <a:lnTo>
                    <a:pt x="1044" y="533"/>
                  </a:lnTo>
                  <a:lnTo>
                    <a:pt x="1047" y="540"/>
                  </a:lnTo>
                  <a:lnTo>
                    <a:pt x="1049" y="547"/>
                  </a:lnTo>
                  <a:lnTo>
                    <a:pt x="1051" y="554"/>
                  </a:lnTo>
                  <a:lnTo>
                    <a:pt x="1054" y="560"/>
                  </a:lnTo>
                  <a:lnTo>
                    <a:pt x="1057" y="567"/>
                  </a:lnTo>
                  <a:lnTo>
                    <a:pt x="1059" y="573"/>
                  </a:lnTo>
                  <a:lnTo>
                    <a:pt x="1061" y="580"/>
                  </a:lnTo>
                  <a:lnTo>
                    <a:pt x="1064" y="587"/>
                  </a:lnTo>
                  <a:lnTo>
                    <a:pt x="1067" y="593"/>
                  </a:lnTo>
                  <a:lnTo>
                    <a:pt x="1069" y="600"/>
                  </a:lnTo>
                  <a:lnTo>
                    <a:pt x="1072" y="607"/>
                  </a:lnTo>
                  <a:lnTo>
                    <a:pt x="1074" y="612"/>
                  </a:lnTo>
                  <a:lnTo>
                    <a:pt x="1077" y="618"/>
                  </a:lnTo>
                  <a:lnTo>
                    <a:pt x="1080" y="625"/>
                  </a:lnTo>
                  <a:lnTo>
                    <a:pt x="1082" y="631"/>
                  </a:lnTo>
                  <a:lnTo>
                    <a:pt x="1084" y="638"/>
                  </a:lnTo>
                  <a:lnTo>
                    <a:pt x="1087" y="644"/>
                  </a:lnTo>
                  <a:lnTo>
                    <a:pt x="1089" y="650"/>
                  </a:lnTo>
                  <a:lnTo>
                    <a:pt x="1092" y="657"/>
                  </a:lnTo>
                  <a:lnTo>
                    <a:pt x="1095" y="663"/>
                  </a:lnTo>
                  <a:lnTo>
                    <a:pt x="1097" y="669"/>
                  </a:lnTo>
                  <a:lnTo>
                    <a:pt x="1099" y="676"/>
                  </a:lnTo>
                  <a:lnTo>
                    <a:pt x="1102" y="682"/>
                  </a:lnTo>
                  <a:lnTo>
                    <a:pt x="1105" y="688"/>
                  </a:lnTo>
                  <a:lnTo>
                    <a:pt x="1107" y="693"/>
                  </a:lnTo>
                  <a:lnTo>
                    <a:pt x="1110" y="699"/>
                  </a:lnTo>
                  <a:lnTo>
                    <a:pt x="1112" y="705"/>
                  </a:lnTo>
                  <a:lnTo>
                    <a:pt x="1115" y="711"/>
                  </a:lnTo>
                  <a:lnTo>
                    <a:pt x="1118" y="717"/>
                  </a:lnTo>
                  <a:lnTo>
                    <a:pt x="1120" y="723"/>
                  </a:lnTo>
                  <a:lnTo>
                    <a:pt x="1122" y="729"/>
                  </a:lnTo>
                  <a:lnTo>
                    <a:pt x="1125" y="734"/>
                  </a:lnTo>
                  <a:lnTo>
                    <a:pt x="1127" y="740"/>
                  </a:lnTo>
                  <a:lnTo>
                    <a:pt x="1130" y="746"/>
                  </a:lnTo>
                  <a:lnTo>
                    <a:pt x="1133" y="752"/>
                  </a:lnTo>
                  <a:lnTo>
                    <a:pt x="1135" y="757"/>
                  </a:lnTo>
                  <a:lnTo>
                    <a:pt x="1137" y="763"/>
                  </a:lnTo>
                  <a:lnTo>
                    <a:pt x="1140" y="769"/>
                  </a:lnTo>
                  <a:lnTo>
                    <a:pt x="1143" y="773"/>
                  </a:lnTo>
                  <a:lnTo>
                    <a:pt x="1145" y="779"/>
                  </a:lnTo>
                  <a:lnTo>
                    <a:pt x="1148" y="785"/>
                  </a:lnTo>
                  <a:lnTo>
                    <a:pt x="1150" y="790"/>
                  </a:lnTo>
                  <a:lnTo>
                    <a:pt x="1153" y="796"/>
                  </a:lnTo>
                  <a:lnTo>
                    <a:pt x="1156" y="800"/>
                  </a:lnTo>
                  <a:lnTo>
                    <a:pt x="1158" y="805"/>
                  </a:lnTo>
                  <a:lnTo>
                    <a:pt x="1160" y="811"/>
                  </a:lnTo>
                  <a:lnTo>
                    <a:pt x="1163" y="815"/>
                  </a:lnTo>
                  <a:lnTo>
                    <a:pt x="1166" y="820"/>
                  </a:lnTo>
                  <a:lnTo>
                    <a:pt x="1168" y="826"/>
                  </a:lnTo>
                  <a:lnTo>
                    <a:pt x="1171" y="831"/>
                  </a:lnTo>
                  <a:lnTo>
                    <a:pt x="1173" y="835"/>
                  </a:lnTo>
                  <a:lnTo>
                    <a:pt x="1175" y="840"/>
                  </a:lnTo>
                  <a:lnTo>
                    <a:pt x="1178" y="845"/>
                  </a:lnTo>
                  <a:lnTo>
                    <a:pt x="1181" y="849"/>
                  </a:lnTo>
                  <a:lnTo>
                    <a:pt x="1183" y="854"/>
                  </a:lnTo>
                  <a:lnTo>
                    <a:pt x="1186" y="859"/>
                  </a:lnTo>
                  <a:lnTo>
                    <a:pt x="1188" y="864"/>
                  </a:lnTo>
                  <a:lnTo>
                    <a:pt x="1191" y="868"/>
                  </a:lnTo>
                  <a:lnTo>
                    <a:pt x="1194" y="872"/>
                  </a:lnTo>
                  <a:lnTo>
                    <a:pt x="1196" y="876"/>
                  </a:lnTo>
                  <a:lnTo>
                    <a:pt x="1198" y="881"/>
                  </a:lnTo>
                  <a:lnTo>
                    <a:pt x="1201" y="886"/>
                  </a:lnTo>
                  <a:lnTo>
                    <a:pt x="1204" y="889"/>
                  </a:lnTo>
                  <a:lnTo>
                    <a:pt x="1206" y="894"/>
                  </a:lnTo>
                  <a:lnTo>
                    <a:pt x="1209" y="898"/>
                  </a:lnTo>
                  <a:lnTo>
                    <a:pt x="1211" y="902"/>
                  </a:lnTo>
                  <a:lnTo>
                    <a:pt x="1213" y="906"/>
                  </a:lnTo>
                  <a:lnTo>
                    <a:pt x="1216" y="910"/>
                  </a:lnTo>
                  <a:lnTo>
                    <a:pt x="1219" y="914"/>
                  </a:lnTo>
                  <a:lnTo>
                    <a:pt x="1221" y="918"/>
                  </a:lnTo>
                  <a:lnTo>
                    <a:pt x="1223" y="922"/>
                  </a:lnTo>
                  <a:lnTo>
                    <a:pt x="1226" y="926"/>
                  </a:lnTo>
                  <a:lnTo>
                    <a:pt x="1229" y="929"/>
                  </a:lnTo>
                  <a:lnTo>
                    <a:pt x="1231" y="933"/>
                  </a:lnTo>
                  <a:lnTo>
                    <a:pt x="1234" y="936"/>
                  </a:lnTo>
                  <a:lnTo>
                    <a:pt x="1236" y="940"/>
                  </a:lnTo>
                  <a:lnTo>
                    <a:pt x="1239" y="943"/>
                  </a:lnTo>
                  <a:lnTo>
                    <a:pt x="1242" y="947"/>
                  </a:lnTo>
                  <a:lnTo>
                    <a:pt x="1244" y="950"/>
                  </a:lnTo>
                  <a:lnTo>
                    <a:pt x="1246" y="954"/>
                  </a:lnTo>
                  <a:lnTo>
                    <a:pt x="1249" y="957"/>
                  </a:lnTo>
                  <a:lnTo>
                    <a:pt x="1251" y="961"/>
                  </a:lnTo>
                  <a:lnTo>
                    <a:pt x="1254" y="964"/>
                  </a:lnTo>
                  <a:lnTo>
                    <a:pt x="1257" y="968"/>
                  </a:lnTo>
                  <a:lnTo>
                    <a:pt x="1259" y="970"/>
                  </a:lnTo>
                  <a:lnTo>
                    <a:pt x="1261" y="974"/>
                  </a:lnTo>
                  <a:lnTo>
                    <a:pt x="1264" y="976"/>
                  </a:lnTo>
                  <a:lnTo>
                    <a:pt x="1267" y="980"/>
                  </a:lnTo>
                  <a:lnTo>
                    <a:pt x="1269" y="983"/>
                  </a:lnTo>
                  <a:lnTo>
                    <a:pt x="1272" y="986"/>
                  </a:lnTo>
                  <a:lnTo>
                    <a:pt x="1274" y="988"/>
                  </a:lnTo>
                  <a:lnTo>
                    <a:pt x="1277" y="991"/>
                  </a:lnTo>
                  <a:lnTo>
                    <a:pt x="1280" y="995"/>
                  </a:lnTo>
                  <a:lnTo>
                    <a:pt x="1282" y="997"/>
                  </a:lnTo>
                  <a:lnTo>
                    <a:pt x="1284" y="1000"/>
                  </a:lnTo>
                  <a:lnTo>
                    <a:pt x="1287" y="1002"/>
                  </a:lnTo>
                  <a:lnTo>
                    <a:pt x="1290" y="1006"/>
                  </a:lnTo>
                  <a:lnTo>
                    <a:pt x="1292" y="1008"/>
                  </a:lnTo>
                  <a:lnTo>
                    <a:pt x="1295" y="1010"/>
                  </a:lnTo>
                  <a:lnTo>
                    <a:pt x="1297" y="1013"/>
                  </a:lnTo>
                  <a:lnTo>
                    <a:pt x="1299" y="1015"/>
                  </a:lnTo>
                  <a:lnTo>
                    <a:pt x="1302" y="1018"/>
                  </a:lnTo>
                  <a:lnTo>
                    <a:pt x="1305" y="1021"/>
                  </a:lnTo>
                  <a:lnTo>
                    <a:pt x="1307" y="1022"/>
                  </a:lnTo>
                  <a:lnTo>
                    <a:pt x="1310" y="1024"/>
                  </a:lnTo>
                  <a:lnTo>
                    <a:pt x="1312" y="1027"/>
                  </a:lnTo>
                  <a:lnTo>
                    <a:pt x="1315" y="1029"/>
                  </a:lnTo>
                  <a:lnTo>
                    <a:pt x="1317" y="1031"/>
                  </a:lnTo>
                  <a:lnTo>
                    <a:pt x="1320" y="1034"/>
                  </a:lnTo>
                  <a:lnTo>
                    <a:pt x="1322" y="1036"/>
                  </a:lnTo>
                  <a:lnTo>
                    <a:pt x="1325" y="1038"/>
                  </a:lnTo>
                  <a:lnTo>
                    <a:pt x="1328" y="1040"/>
                  </a:lnTo>
                  <a:lnTo>
                    <a:pt x="1330" y="1042"/>
                  </a:lnTo>
                  <a:lnTo>
                    <a:pt x="1332" y="1043"/>
                  </a:lnTo>
                  <a:lnTo>
                    <a:pt x="1335" y="1045"/>
                  </a:lnTo>
                  <a:lnTo>
                    <a:pt x="1337" y="1048"/>
                  </a:lnTo>
                  <a:lnTo>
                    <a:pt x="1340" y="1050"/>
                  </a:lnTo>
                  <a:lnTo>
                    <a:pt x="1343" y="1051"/>
                  </a:lnTo>
                  <a:lnTo>
                    <a:pt x="1345" y="1052"/>
                  </a:lnTo>
                  <a:lnTo>
                    <a:pt x="1347" y="1055"/>
                  </a:lnTo>
                  <a:lnTo>
                    <a:pt x="1350" y="1057"/>
                  </a:lnTo>
                  <a:lnTo>
                    <a:pt x="1353" y="1058"/>
                  </a:lnTo>
                  <a:lnTo>
                    <a:pt x="1355" y="1060"/>
                  </a:lnTo>
                  <a:lnTo>
                    <a:pt x="1358" y="1062"/>
                  </a:lnTo>
                  <a:lnTo>
                    <a:pt x="1360" y="1063"/>
                  </a:lnTo>
                  <a:lnTo>
                    <a:pt x="1363" y="1064"/>
                  </a:lnTo>
                  <a:lnTo>
                    <a:pt x="1366" y="1067"/>
                  </a:lnTo>
                  <a:lnTo>
                    <a:pt x="1368" y="1068"/>
                  </a:lnTo>
                  <a:lnTo>
                    <a:pt x="1370" y="1069"/>
                  </a:lnTo>
                  <a:lnTo>
                    <a:pt x="1373" y="1070"/>
                  </a:lnTo>
                  <a:lnTo>
                    <a:pt x="1375" y="1072"/>
                  </a:lnTo>
                  <a:lnTo>
                    <a:pt x="1378" y="1074"/>
                  </a:lnTo>
                  <a:lnTo>
                    <a:pt x="1380" y="1075"/>
                  </a:lnTo>
                  <a:lnTo>
                    <a:pt x="1383" y="1076"/>
                  </a:lnTo>
                  <a:lnTo>
                    <a:pt x="1385" y="1077"/>
                  </a:lnTo>
                  <a:lnTo>
                    <a:pt x="1388" y="1078"/>
                  </a:lnTo>
                  <a:lnTo>
                    <a:pt x="1391" y="1079"/>
                  </a:lnTo>
                  <a:lnTo>
                    <a:pt x="1393" y="1082"/>
                  </a:lnTo>
                  <a:lnTo>
                    <a:pt x="1395" y="1082"/>
                  </a:lnTo>
                  <a:lnTo>
                    <a:pt x="1398" y="1084"/>
                  </a:lnTo>
                  <a:lnTo>
                    <a:pt x="1401" y="1084"/>
                  </a:lnTo>
                  <a:lnTo>
                    <a:pt x="1403" y="1086"/>
                  </a:lnTo>
                  <a:lnTo>
                    <a:pt x="1406" y="1086"/>
                  </a:lnTo>
                  <a:lnTo>
                    <a:pt x="1408" y="1088"/>
                  </a:lnTo>
                  <a:lnTo>
                    <a:pt x="1410" y="1089"/>
                  </a:lnTo>
                  <a:lnTo>
                    <a:pt x="1414" y="1090"/>
                  </a:lnTo>
                  <a:lnTo>
                    <a:pt x="1416" y="1091"/>
                  </a:lnTo>
                  <a:lnTo>
                    <a:pt x="1418" y="1092"/>
                  </a:lnTo>
                  <a:lnTo>
                    <a:pt x="1421" y="1094"/>
                  </a:lnTo>
                  <a:lnTo>
                    <a:pt x="1423" y="1094"/>
                  </a:lnTo>
                  <a:lnTo>
                    <a:pt x="1426" y="1095"/>
                  </a:lnTo>
                  <a:lnTo>
                    <a:pt x="1429" y="1096"/>
                  </a:lnTo>
                  <a:lnTo>
                    <a:pt x="1431" y="1097"/>
                  </a:lnTo>
                  <a:lnTo>
                    <a:pt x="1433" y="1098"/>
                  </a:lnTo>
                  <a:lnTo>
                    <a:pt x="1436" y="1098"/>
                  </a:lnTo>
                  <a:lnTo>
                    <a:pt x="1439" y="1099"/>
                  </a:lnTo>
                  <a:lnTo>
                    <a:pt x="1441" y="1101"/>
                  </a:lnTo>
                  <a:lnTo>
                    <a:pt x="1443" y="1101"/>
                  </a:lnTo>
                  <a:lnTo>
                    <a:pt x="1446" y="1102"/>
                  </a:lnTo>
                  <a:lnTo>
                    <a:pt x="1449" y="1103"/>
                  </a:lnTo>
                  <a:lnTo>
                    <a:pt x="1451" y="1103"/>
                  </a:lnTo>
                  <a:lnTo>
                    <a:pt x="1454" y="1104"/>
                  </a:lnTo>
                  <a:lnTo>
                    <a:pt x="1456" y="1105"/>
                  </a:lnTo>
                  <a:lnTo>
                    <a:pt x="1458" y="1105"/>
                  </a:lnTo>
                  <a:lnTo>
                    <a:pt x="1461" y="1106"/>
                  </a:lnTo>
                  <a:lnTo>
                    <a:pt x="1464" y="1106"/>
                  </a:lnTo>
                  <a:lnTo>
                    <a:pt x="1466" y="1108"/>
                  </a:lnTo>
                  <a:lnTo>
                    <a:pt x="1469" y="1108"/>
                  </a:lnTo>
                  <a:lnTo>
                    <a:pt x="1471" y="1109"/>
                  </a:lnTo>
                  <a:lnTo>
                    <a:pt x="1474" y="1109"/>
                  </a:lnTo>
                  <a:lnTo>
                    <a:pt x="1477" y="1110"/>
                  </a:lnTo>
                  <a:lnTo>
                    <a:pt x="1479" y="1110"/>
                  </a:lnTo>
                  <a:lnTo>
                    <a:pt x="1481" y="1111"/>
                  </a:lnTo>
                  <a:lnTo>
                    <a:pt x="1484" y="1111"/>
                  </a:lnTo>
                  <a:lnTo>
                    <a:pt x="1487" y="1111"/>
                  </a:lnTo>
                  <a:lnTo>
                    <a:pt x="1489" y="1112"/>
                  </a:lnTo>
                  <a:lnTo>
                    <a:pt x="1492" y="1112"/>
                  </a:lnTo>
                  <a:lnTo>
                    <a:pt x="1494" y="1113"/>
                  </a:lnTo>
                  <a:lnTo>
                    <a:pt x="1496" y="1113"/>
                  </a:lnTo>
                  <a:lnTo>
                    <a:pt x="1500" y="1113"/>
                  </a:lnTo>
                  <a:lnTo>
                    <a:pt x="1502" y="1115"/>
                  </a:lnTo>
                  <a:lnTo>
                    <a:pt x="1504" y="1115"/>
                  </a:lnTo>
                  <a:lnTo>
                    <a:pt x="1507" y="1116"/>
                  </a:lnTo>
                  <a:lnTo>
                    <a:pt x="1509" y="1116"/>
                  </a:lnTo>
                  <a:lnTo>
                    <a:pt x="1512" y="1116"/>
                  </a:lnTo>
                  <a:lnTo>
                    <a:pt x="1514" y="1117"/>
                  </a:lnTo>
                  <a:lnTo>
                    <a:pt x="1517" y="1117"/>
                  </a:lnTo>
                </a:path>
              </a:pathLst>
            </a:custGeom>
            <a:solidFill>
              <a:srgbClr val="66FF33"/>
            </a:solidFill>
            <a:ln w="25400" cap="rnd">
              <a:solidFill>
                <a:srgbClr val="00003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67" name="Line 21"/>
            <p:cNvSpPr>
              <a:spLocks noChangeShapeType="1"/>
            </p:cNvSpPr>
            <p:nvPr/>
          </p:nvSpPr>
          <p:spPr bwMode="auto">
            <a:xfrm flipH="1">
              <a:off x="2069" y="2451"/>
              <a:ext cx="158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8" name="Line 22"/>
            <p:cNvSpPr>
              <a:spLocks noChangeShapeType="1"/>
            </p:cNvSpPr>
            <p:nvPr/>
          </p:nvSpPr>
          <p:spPr bwMode="auto">
            <a:xfrm>
              <a:off x="2859" y="1339"/>
              <a:ext cx="0" cy="1101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9" name="Rectangle 23"/>
            <p:cNvSpPr>
              <a:spLocks noChangeArrowheads="1"/>
            </p:cNvSpPr>
            <p:nvPr/>
          </p:nvSpPr>
          <p:spPr bwMode="auto">
            <a:xfrm>
              <a:off x="2564" y="2565"/>
              <a:ext cx="586" cy="5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Mean</a:t>
              </a:r>
            </a:p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Median</a:t>
              </a:r>
            </a:p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Mode</a:t>
              </a:r>
            </a:p>
          </p:txBody>
        </p:sp>
        <p:sp>
          <p:nvSpPr>
            <p:cNvPr id="53270" name="Line 24"/>
            <p:cNvSpPr>
              <a:spLocks noChangeShapeType="1"/>
            </p:cNvSpPr>
            <p:nvPr/>
          </p:nvSpPr>
          <p:spPr bwMode="auto">
            <a:xfrm>
              <a:off x="3787" y="2454"/>
              <a:ext cx="1573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1" name="Freeform 25"/>
            <p:cNvSpPr>
              <a:spLocks/>
            </p:cNvSpPr>
            <p:nvPr/>
          </p:nvSpPr>
          <p:spPr bwMode="auto">
            <a:xfrm>
              <a:off x="3773" y="1217"/>
              <a:ext cx="1594" cy="1240"/>
            </a:xfrm>
            <a:custGeom>
              <a:avLst/>
              <a:gdLst>
                <a:gd name="T0" fmla="*/ 24 w 1594"/>
                <a:gd name="T1" fmla="*/ 1122 h 1240"/>
                <a:gd name="T2" fmla="*/ 51 w 1594"/>
                <a:gd name="T3" fmla="*/ 931 h 1240"/>
                <a:gd name="T4" fmla="*/ 78 w 1594"/>
                <a:gd name="T5" fmla="*/ 734 h 1240"/>
                <a:gd name="T6" fmla="*/ 106 w 1594"/>
                <a:gd name="T7" fmla="*/ 553 h 1240"/>
                <a:gd name="T8" fmla="*/ 132 w 1594"/>
                <a:gd name="T9" fmla="*/ 397 h 1240"/>
                <a:gd name="T10" fmla="*/ 160 w 1594"/>
                <a:gd name="T11" fmla="*/ 267 h 1240"/>
                <a:gd name="T12" fmla="*/ 187 w 1594"/>
                <a:gd name="T13" fmla="*/ 166 h 1240"/>
                <a:gd name="T14" fmla="*/ 214 w 1594"/>
                <a:gd name="T15" fmla="*/ 92 h 1240"/>
                <a:gd name="T16" fmla="*/ 241 w 1594"/>
                <a:gd name="T17" fmla="*/ 41 h 1240"/>
                <a:gd name="T18" fmla="*/ 268 w 1594"/>
                <a:gd name="T19" fmla="*/ 11 h 1240"/>
                <a:gd name="T20" fmla="*/ 295 w 1594"/>
                <a:gd name="T21" fmla="*/ 0 h 1240"/>
                <a:gd name="T22" fmla="*/ 322 w 1594"/>
                <a:gd name="T23" fmla="*/ 4 h 1240"/>
                <a:gd name="T24" fmla="*/ 349 w 1594"/>
                <a:gd name="T25" fmla="*/ 22 h 1240"/>
                <a:gd name="T26" fmla="*/ 377 w 1594"/>
                <a:gd name="T27" fmla="*/ 50 h 1240"/>
                <a:gd name="T28" fmla="*/ 404 w 1594"/>
                <a:gd name="T29" fmla="*/ 86 h 1240"/>
                <a:gd name="T30" fmla="*/ 430 w 1594"/>
                <a:gd name="T31" fmla="*/ 130 h 1240"/>
                <a:gd name="T32" fmla="*/ 458 w 1594"/>
                <a:gd name="T33" fmla="*/ 177 h 1240"/>
                <a:gd name="T34" fmla="*/ 485 w 1594"/>
                <a:gd name="T35" fmla="*/ 228 h 1240"/>
                <a:gd name="T36" fmla="*/ 512 w 1594"/>
                <a:gd name="T37" fmla="*/ 280 h 1240"/>
                <a:gd name="T38" fmla="*/ 539 w 1594"/>
                <a:gd name="T39" fmla="*/ 334 h 1240"/>
                <a:gd name="T40" fmla="*/ 566 w 1594"/>
                <a:gd name="T41" fmla="*/ 388 h 1240"/>
                <a:gd name="T42" fmla="*/ 594 w 1594"/>
                <a:gd name="T43" fmla="*/ 441 h 1240"/>
                <a:gd name="T44" fmla="*/ 620 w 1594"/>
                <a:gd name="T45" fmla="*/ 494 h 1240"/>
                <a:gd name="T46" fmla="*/ 647 w 1594"/>
                <a:gd name="T47" fmla="*/ 545 h 1240"/>
                <a:gd name="T48" fmla="*/ 675 w 1594"/>
                <a:gd name="T49" fmla="*/ 594 h 1240"/>
                <a:gd name="T50" fmla="*/ 702 w 1594"/>
                <a:gd name="T51" fmla="*/ 641 h 1240"/>
                <a:gd name="T52" fmla="*/ 729 w 1594"/>
                <a:gd name="T53" fmla="*/ 687 h 1240"/>
                <a:gd name="T54" fmla="*/ 756 w 1594"/>
                <a:gd name="T55" fmla="*/ 730 h 1240"/>
                <a:gd name="T56" fmla="*/ 783 w 1594"/>
                <a:gd name="T57" fmla="*/ 770 h 1240"/>
                <a:gd name="T58" fmla="*/ 810 w 1594"/>
                <a:gd name="T59" fmla="*/ 808 h 1240"/>
                <a:gd name="T60" fmla="*/ 837 w 1594"/>
                <a:gd name="T61" fmla="*/ 844 h 1240"/>
                <a:gd name="T62" fmla="*/ 864 w 1594"/>
                <a:gd name="T63" fmla="*/ 876 h 1240"/>
                <a:gd name="T64" fmla="*/ 892 w 1594"/>
                <a:gd name="T65" fmla="*/ 907 h 1240"/>
                <a:gd name="T66" fmla="*/ 918 w 1594"/>
                <a:gd name="T67" fmla="*/ 935 h 1240"/>
                <a:gd name="T68" fmla="*/ 946 w 1594"/>
                <a:gd name="T69" fmla="*/ 962 h 1240"/>
                <a:gd name="T70" fmla="*/ 973 w 1594"/>
                <a:gd name="T71" fmla="*/ 987 h 1240"/>
                <a:gd name="T72" fmla="*/ 1000 w 1594"/>
                <a:gd name="T73" fmla="*/ 1009 h 1240"/>
                <a:gd name="T74" fmla="*/ 1027 w 1594"/>
                <a:gd name="T75" fmla="*/ 1030 h 1240"/>
                <a:gd name="T76" fmla="*/ 1054 w 1594"/>
                <a:gd name="T77" fmla="*/ 1049 h 1240"/>
                <a:gd name="T78" fmla="*/ 1081 w 1594"/>
                <a:gd name="T79" fmla="*/ 1067 h 1240"/>
                <a:gd name="T80" fmla="*/ 1109 w 1594"/>
                <a:gd name="T81" fmla="*/ 1083 h 1240"/>
                <a:gd name="T82" fmla="*/ 1135 w 1594"/>
                <a:gd name="T83" fmla="*/ 1098 h 1240"/>
                <a:gd name="T84" fmla="*/ 1163 w 1594"/>
                <a:gd name="T85" fmla="*/ 1112 h 1240"/>
                <a:gd name="T86" fmla="*/ 1190 w 1594"/>
                <a:gd name="T87" fmla="*/ 1124 h 1240"/>
                <a:gd name="T88" fmla="*/ 1216 w 1594"/>
                <a:gd name="T89" fmla="*/ 1135 h 1240"/>
                <a:gd name="T90" fmla="*/ 1244 w 1594"/>
                <a:gd name="T91" fmla="*/ 1145 h 1240"/>
                <a:gd name="T92" fmla="*/ 1271 w 1594"/>
                <a:gd name="T93" fmla="*/ 1154 h 1240"/>
                <a:gd name="T94" fmla="*/ 1298 w 1594"/>
                <a:gd name="T95" fmla="*/ 1162 h 1240"/>
                <a:gd name="T96" fmla="*/ 1325 w 1594"/>
                <a:gd name="T97" fmla="*/ 1170 h 1240"/>
                <a:gd name="T98" fmla="*/ 1352 w 1594"/>
                <a:gd name="T99" fmla="*/ 1178 h 1240"/>
                <a:gd name="T100" fmla="*/ 1380 w 1594"/>
                <a:gd name="T101" fmla="*/ 1183 h 1240"/>
                <a:gd name="T102" fmla="*/ 1406 w 1594"/>
                <a:gd name="T103" fmla="*/ 1189 h 1240"/>
                <a:gd name="T104" fmla="*/ 1433 w 1594"/>
                <a:gd name="T105" fmla="*/ 1194 h 1240"/>
                <a:gd name="T106" fmla="*/ 1461 w 1594"/>
                <a:gd name="T107" fmla="*/ 1199 h 1240"/>
                <a:gd name="T108" fmla="*/ 1488 w 1594"/>
                <a:gd name="T109" fmla="*/ 1202 h 1240"/>
                <a:gd name="T110" fmla="*/ 1515 w 1594"/>
                <a:gd name="T111" fmla="*/ 1207 h 1240"/>
                <a:gd name="T112" fmla="*/ 1542 w 1594"/>
                <a:gd name="T113" fmla="*/ 1210 h 1240"/>
                <a:gd name="T114" fmla="*/ 1569 w 1594"/>
                <a:gd name="T115" fmla="*/ 1213 h 12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94"/>
                <a:gd name="T175" fmla="*/ 0 h 1240"/>
                <a:gd name="T176" fmla="*/ 1594 w 1594"/>
                <a:gd name="T177" fmla="*/ 1240 h 12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94" h="1240">
                  <a:moveTo>
                    <a:pt x="0" y="1239"/>
                  </a:moveTo>
                  <a:lnTo>
                    <a:pt x="3" y="1231"/>
                  </a:lnTo>
                  <a:lnTo>
                    <a:pt x="6" y="1220"/>
                  </a:lnTo>
                  <a:lnTo>
                    <a:pt x="9" y="1208"/>
                  </a:lnTo>
                  <a:lnTo>
                    <a:pt x="12" y="1193"/>
                  </a:lnTo>
                  <a:lnTo>
                    <a:pt x="15" y="1176"/>
                  </a:lnTo>
                  <a:lnTo>
                    <a:pt x="18" y="1159"/>
                  </a:lnTo>
                  <a:lnTo>
                    <a:pt x="21" y="1141"/>
                  </a:lnTo>
                  <a:lnTo>
                    <a:pt x="24" y="1122"/>
                  </a:lnTo>
                  <a:lnTo>
                    <a:pt x="27" y="1102"/>
                  </a:lnTo>
                  <a:lnTo>
                    <a:pt x="30" y="1081"/>
                  </a:lnTo>
                  <a:lnTo>
                    <a:pt x="33" y="1060"/>
                  </a:lnTo>
                  <a:lnTo>
                    <a:pt x="36" y="1039"/>
                  </a:lnTo>
                  <a:lnTo>
                    <a:pt x="39" y="1018"/>
                  </a:lnTo>
                  <a:lnTo>
                    <a:pt x="42" y="997"/>
                  </a:lnTo>
                  <a:lnTo>
                    <a:pt x="45" y="974"/>
                  </a:lnTo>
                  <a:lnTo>
                    <a:pt x="48" y="953"/>
                  </a:lnTo>
                  <a:lnTo>
                    <a:pt x="51" y="931"/>
                  </a:lnTo>
                  <a:lnTo>
                    <a:pt x="55" y="908"/>
                  </a:lnTo>
                  <a:lnTo>
                    <a:pt x="57" y="886"/>
                  </a:lnTo>
                  <a:lnTo>
                    <a:pt x="60" y="864"/>
                  </a:lnTo>
                  <a:lnTo>
                    <a:pt x="63" y="842"/>
                  </a:lnTo>
                  <a:lnTo>
                    <a:pt x="66" y="820"/>
                  </a:lnTo>
                  <a:lnTo>
                    <a:pt x="69" y="799"/>
                  </a:lnTo>
                  <a:lnTo>
                    <a:pt x="72" y="776"/>
                  </a:lnTo>
                  <a:lnTo>
                    <a:pt x="76" y="755"/>
                  </a:lnTo>
                  <a:lnTo>
                    <a:pt x="78" y="734"/>
                  </a:lnTo>
                  <a:lnTo>
                    <a:pt x="81" y="713"/>
                  </a:lnTo>
                  <a:lnTo>
                    <a:pt x="85" y="692"/>
                  </a:lnTo>
                  <a:lnTo>
                    <a:pt x="87" y="671"/>
                  </a:lnTo>
                  <a:lnTo>
                    <a:pt x="90" y="650"/>
                  </a:lnTo>
                  <a:lnTo>
                    <a:pt x="93" y="631"/>
                  </a:lnTo>
                  <a:lnTo>
                    <a:pt x="97" y="611"/>
                  </a:lnTo>
                  <a:lnTo>
                    <a:pt x="99" y="591"/>
                  </a:lnTo>
                  <a:lnTo>
                    <a:pt x="102" y="572"/>
                  </a:lnTo>
                  <a:lnTo>
                    <a:pt x="106" y="553"/>
                  </a:lnTo>
                  <a:lnTo>
                    <a:pt x="108" y="534"/>
                  </a:lnTo>
                  <a:lnTo>
                    <a:pt x="111" y="516"/>
                  </a:lnTo>
                  <a:lnTo>
                    <a:pt x="115" y="498"/>
                  </a:lnTo>
                  <a:lnTo>
                    <a:pt x="118" y="480"/>
                  </a:lnTo>
                  <a:lnTo>
                    <a:pt x="120" y="463"/>
                  </a:lnTo>
                  <a:lnTo>
                    <a:pt x="123" y="446"/>
                  </a:lnTo>
                  <a:lnTo>
                    <a:pt x="127" y="429"/>
                  </a:lnTo>
                  <a:lnTo>
                    <a:pt x="129" y="412"/>
                  </a:lnTo>
                  <a:lnTo>
                    <a:pt x="132" y="397"/>
                  </a:lnTo>
                  <a:lnTo>
                    <a:pt x="136" y="381"/>
                  </a:lnTo>
                  <a:lnTo>
                    <a:pt x="139" y="365"/>
                  </a:lnTo>
                  <a:lnTo>
                    <a:pt x="141" y="350"/>
                  </a:lnTo>
                  <a:lnTo>
                    <a:pt x="145" y="335"/>
                  </a:lnTo>
                  <a:lnTo>
                    <a:pt x="148" y="321"/>
                  </a:lnTo>
                  <a:lnTo>
                    <a:pt x="150" y="307"/>
                  </a:lnTo>
                  <a:lnTo>
                    <a:pt x="153" y="294"/>
                  </a:lnTo>
                  <a:lnTo>
                    <a:pt x="157" y="280"/>
                  </a:lnTo>
                  <a:lnTo>
                    <a:pt x="160" y="267"/>
                  </a:lnTo>
                  <a:lnTo>
                    <a:pt x="162" y="255"/>
                  </a:lnTo>
                  <a:lnTo>
                    <a:pt x="166" y="242"/>
                  </a:lnTo>
                  <a:lnTo>
                    <a:pt x="169" y="230"/>
                  </a:lnTo>
                  <a:lnTo>
                    <a:pt x="171" y="219"/>
                  </a:lnTo>
                  <a:lnTo>
                    <a:pt x="175" y="208"/>
                  </a:lnTo>
                  <a:lnTo>
                    <a:pt x="178" y="197"/>
                  </a:lnTo>
                  <a:lnTo>
                    <a:pt x="181" y="187"/>
                  </a:lnTo>
                  <a:lnTo>
                    <a:pt x="184" y="177"/>
                  </a:lnTo>
                  <a:lnTo>
                    <a:pt x="187" y="166"/>
                  </a:lnTo>
                  <a:lnTo>
                    <a:pt x="190" y="156"/>
                  </a:lnTo>
                  <a:lnTo>
                    <a:pt x="192" y="147"/>
                  </a:lnTo>
                  <a:lnTo>
                    <a:pt x="196" y="139"/>
                  </a:lnTo>
                  <a:lnTo>
                    <a:pt x="199" y="130"/>
                  </a:lnTo>
                  <a:lnTo>
                    <a:pt x="202" y="122"/>
                  </a:lnTo>
                  <a:lnTo>
                    <a:pt x="205" y="114"/>
                  </a:lnTo>
                  <a:lnTo>
                    <a:pt x="208" y="106"/>
                  </a:lnTo>
                  <a:lnTo>
                    <a:pt x="211" y="98"/>
                  </a:lnTo>
                  <a:lnTo>
                    <a:pt x="214" y="92"/>
                  </a:lnTo>
                  <a:lnTo>
                    <a:pt x="217" y="85"/>
                  </a:lnTo>
                  <a:lnTo>
                    <a:pt x="220" y="78"/>
                  </a:lnTo>
                  <a:lnTo>
                    <a:pt x="223" y="73"/>
                  </a:lnTo>
                  <a:lnTo>
                    <a:pt x="226" y="66"/>
                  </a:lnTo>
                  <a:lnTo>
                    <a:pt x="229" y="60"/>
                  </a:lnTo>
                  <a:lnTo>
                    <a:pt x="232" y="55"/>
                  </a:lnTo>
                  <a:lnTo>
                    <a:pt x="235" y="50"/>
                  </a:lnTo>
                  <a:lnTo>
                    <a:pt x="238" y="46"/>
                  </a:lnTo>
                  <a:lnTo>
                    <a:pt x="241" y="41"/>
                  </a:lnTo>
                  <a:lnTo>
                    <a:pt x="244" y="37"/>
                  </a:lnTo>
                  <a:lnTo>
                    <a:pt x="247" y="32"/>
                  </a:lnTo>
                  <a:lnTo>
                    <a:pt x="250" y="29"/>
                  </a:lnTo>
                  <a:lnTo>
                    <a:pt x="253" y="26"/>
                  </a:lnTo>
                  <a:lnTo>
                    <a:pt x="256" y="22"/>
                  </a:lnTo>
                  <a:lnTo>
                    <a:pt x="259" y="19"/>
                  </a:lnTo>
                  <a:lnTo>
                    <a:pt x="262" y="17"/>
                  </a:lnTo>
                  <a:lnTo>
                    <a:pt x="265" y="13"/>
                  </a:lnTo>
                  <a:lnTo>
                    <a:pt x="268" y="11"/>
                  </a:lnTo>
                  <a:lnTo>
                    <a:pt x="271" y="9"/>
                  </a:lnTo>
                  <a:lnTo>
                    <a:pt x="274" y="8"/>
                  </a:lnTo>
                  <a:lnTo>
                    <a:pt x="277" y="6"/>
                  </a:lnTo>
                  <a:lnTo>
                    <a:pt x="280" y="4"/>
                  </a:lnTo>
                  <a:lnTo>
                    <a:pt x="283" y="3"/>
                  </a:lnTo>
                  <a:lnTo>
                    <a:pt x="286" y="2"/>
                  </a:lnTo>
                  <a:lnTo>
                    <a:pt x="289" y="1"/>
                  </a:lnTo>
                  <a:lnTo>
                    <a:pt x="292" y="1"/>
                  </a:lnTo>
                  <a:lnTo>
                    <a:pt x="295" y="0"/>
                  </a:lnTo>
                  <a:lnTo>
                    <a:pt x="298" y="0"/>
                  </a:lnTo>
                  <a:lnTo>
                    <a:pt x="301" y="0"/>
                  </a:lnTo>
                  <a:lnTo>
                    <a:pt x="304" y="0"/>
                  </a:lnTo>
                  <a:lnTo>
                    <a:pt x="307" y="1"/>
                  </a:lnTo>
                  <a:lnTo>
                    <a:pt x="310" y="1"/>
                  </a:lnTo>
                  <a:lnTo>
                    <a:pt x="314" y="2"/>
                  </a:lnTo>
                  <a:lnTo>
                    <a:pt x="316" y="2"/>
                  </a:lnTo>
                  <a:lnTo>
                    <a:pt x="319" y="3"/>
                  </a:lnTo>
                  <a:lnTo>
                    <a:pt x="322" y="4"/>
                  </a:lnTo>
                  <a:lnTo>
                    <a:pt x="325" y="7"/>
                  </a:lnTo>
                  <a:lnTo>
                    <a:pt x="328" y="8"/>
                  </a:lnTo>
                  <a:lnTo>
                    <a:pt x="331" y="9"/>
                  </a:lnTo>
                  <a:lnTo>
                    <a:pt x="335" y="11"/>
                  </a:lnTo>
                  <a:lnTo>
                    <a:pt x="337" y="13"/>
                  </a:lnTo>
                  <a:lnTo>
                    <a:pt x="340" y="16"/>
                  </a:lnTo>
                  <a:lnTo>
                    <a:pt x="344" y="18"/>
                  </a:lnTo>
                  <a:lnTo>
                    <a:pt x="346" y="20"/>
                  </a:lnTo>
                  <a:lnTo>
                    <a:pt x="349" y="22"/>
                  </a:lnTo>
                  <a:lnTo>
                    <a:pt x="353" y="25"/>
                  </a:lnTo>
                  <a:lnTo>
                    <a:pt x="356" y="28"/>
                  </a:lnTo>
                  <a:lnTo>
                    <a:pt x="358" y="30"/>
                  </a:lnTo>
                  <a:lnTo>
                    <a:pt x="361" y="34"/>
                  </a:lnTo>
                  <a:lnTo>
                    <a:pt x="365" y="37"/>
                  </a:lnTo>
                  <a:lnTo>
                    <a:pt x="367" y="40"/>
                  </a:lnTo>
                  <a:lnTo>
                    <a:pt x="370" y="44"/>
                  </a:lnTo>
                  <a:lnTo>
                    <a:pt x="374" y="47"/>
                  </a:lnTo>
                  <a:lnTo>
                    <a:pt x="377" y="50"/>
                  </a:lnTo>
                  <a:lnTo>
                    <a:pt x="379" y="54"/>
                  </a:lnTo>
                  <a:lnTo>
                    <a:pt x="383" y="58"/>
                  </a:lnTo>
                  <a:lnTo>
                    <a:pt x="386" y="61"/>
                  </a:lnTo>
                  <a:lnTo>
                    <a:pt x="388" y="66"/>
                  </a:lnTo>
                  <a:lnTo>
                    <a:pt x="391" y="69"/>
                  </a:lnTo>
                  <a:lnTo>
                    <a:pt x="395" y="74"/>
                  </a:lnTo>
                  <a:lnTo>
                    <a:pt x="398" y="78"/>
                  </a:lnTo>
                  <a:lnTo>
                    <a:pt x="400" y="83"/>
                  </a:lnTo>
                  <a:lnTo>
                    <a:pt x="404" y="86"/>
                  </a:lnTo>
                  <a:lnTo>
                    <a:pt x="407" y="90"/>
                  </a:lnTo>
                  <a:lnTo>
                    <a:pt x="409" y="95"/>
                  </a:lnTo>
                  <a:lnTo>
                    <a:pt x="413" y="99"/>
                  </a:lnTo>
                  <a:lnTo>
                    <a:pt x="416" y="105"/>
                  </a:lnTo>
                  <a:lnTo>
                    <a:pt x="419" y="109"/>
                  </a:lnTo>
                  <a:lnTo>
                    <a:pt x="421" y="114"/>
                  </a:lnTo>
                  <a:lnTo>
                    <a:pt x="425" y="120"/>
                  </a:lnTo>
                  <a:lnTo>
                    <a:pt x="428" y="124"/>
                  </a:lnTo>
                  <a:lnTo>
                    <a:pt x="430" y="130"/>
                  </a:lnTo>
                  <a:lnTo>
                    <a:pt x="434" y="134"/>
                  </a:lnTo>
                  <a:lnTo>
                    <a:pt x="437" y="140"/>
                  </a:lnTo>
                  <a:lnTo>
                    <a:pt x="440" y="144"/>
                  </a:lnTo>
                  <a:lnTo>
                    <a:pt x="443" y="150"/>
                  </a:lnTo>
                  <a:lnTo>
                    <a:pt x="446" y="155"/>
                  </a:lnTo>
                  <a:lnTo>
                    <a:pt x="449" y="161"/>
                  </a:lnTo>
                  <a:lnTo>
                    <a:pt x="451" y="165"/>
                  </a:lnTo>
                  <a:lnTo>
                    <a:pt x="455" y="171"/>
                  </a:lnTo>
                  <a:lnTo>
                    <a:pt x="458" y="177"/>
                  </a:lnTo>
                  <a:lnTo>
                    <a:pt x="461" y="182"/>
                  </a:lnTo>
                  <a:lnTo>
                    <a:pt x="464" y="188"/>
                  </a:lnTo>
                  <a:lnTo>
                    <a:pt x="467" y="193"/>
                  </a:lnTo>
                  <a:lnTo>
                    <a:pt x="470" y="199"/>
                  </a:lnTo>
                  <a:lnTo>
                    <a:pt x="473" y="204"/>
                  </a:lnTo>
                  <a:lnTo>
                    <a:pt x="476" y="210"/>
                  </a:lnTo>
                  <a:lnTo>
                    <a:pt x="479" y="216"/>
                  </a:lnTo>
                  <a:lnTo>
                    <a:pt x="482" y="221"/>
                  </a:lnTo>
                  <a:lnTo>
                    <a:pt x="485" y="228"/>
                  </a:lnTo>
                  <a:lnTo>
                    <a:pt x="488" y="233"/>
                  </a:lnTo>
                  <a:lnTo>
                    <a:pt x="491" y="239"/>
                  </a:lnTo>
                  <a:lnTo>
                    <a:pt x="494" y="245"/>
                  </a:lnTo>
                  <a:lnTo>
                    <a:pt x="497" y="250"/>
                  </a:lnTo>
                  <a:lnTo>
                    <a:pt x="500" y="257"/>
                  </a:lnTo>
                  <a:lnTo>
                    <a:pt x="503" y="263"/>
                  </a:lnTo>
                  <a:lnTo>
                    <a:pt x="506" y="268"/>
                  </a:lnTo>
                  <a:lnTo>
                    <a:pt x="509" y="274"/>
                  </a:lnTo>
                  <a:lnTo>
                    <a:pt x="512" y="280"/>
                  </a:lnTo>
                  <a:lnTo>
                    <a:pt x="515" y="286"/>
                  </a:lnTo>
                  <a:lnTo>
                    <a:pt x="518" y="292"/>
                  </a:lnTo>
                  <a:lnTo>
                    <a:pt x="521" y="298"/>
                  </a:lnTo>
                  <a:lnTo>
                    <a:pt x="524" y="304"/>
                  </a:lnTo>
                  <a:lnTo>
                    <a:pt x="527" y="311"/>
                  </a:lnTo>
                  <a:lnTo>
                    <a:pt x="530" y="316"/>
                  </a:lnTo>
                  <a:lnTo>
                    <a:pt x="533" y="322"/>
                  </a:lnTo>
                  <a:lnTo>
                    <a:pt x="536" y="328"/>
                  </a:lnTo>
                  <a:lnTo>
                    <a:pt x="539" y="334"/>
                  </a:lnTo>
                  <a:lnTo>
                    <a:pt x="542" y="340"/>
                  </a:lnTo>
                  <a:lnTo>
                    <a:pt x="545" y="346"/>
                  </a:lnTo>
                  <a:lnTo>
                    <a:pt x="548" y="352"/>
                  </a:lnTo>
                  <a:lnTo>
                    <a:pt x="552" y="358"/>
                  </a:lnTo>
                  <a:lnTo>
                    <a:pt x="554" y="364"/>
                  </a:lnTo>
                  <a:lnTo>
                    <a:pt x="557" y="370"/>
                  </a:lnTo>
                  <a:lnTo>
                    <a:pt x="560" y="377"/>
                  </a:lnTo>
                  <a:lnTo>
                    <a:pt x="563" y="382"/>
                  </a:lnTo>
                  <a:lnTo>
                    <a:pt x="566" y="388"/>
                  </a:lnTo>
                  <a:lnTo>
                    <a:pt x="569" y="394"/>
                  </a:lnTo>
                  <a:lnTo>
                    <a:pt x="572" y="400"/>
                  </a:lnTo>
                  <a:lnTo>
                    <a:pt x="575" y="406"/>
                  </a:lnTo>
                  <a:lnTo>
                    <a:pt x="578" y="412"/>
                  </a:lnTo>
                  <a:lnTo>
                    <a:pt x="582" y="418"/>
                  </a:lnTo>
                  <a:lnTo>
                    <a:pt x="584" y="423"/>
                  </a:lnTo>
                  <a:lnTo>
                    <a:pt x="587" y="430"/>
                  </a:lnTo>
                  <a:lnTo>
                    <a:pt x="590" y="436"/>
                  </a:lnTo>
                  <a:lnTo>
                    <a:pt x="594" y="441"/>
                  </a:lnTo>
                  <a:lnTo>
                    <a:pt x="596" y="448"/>
                  </a:lnTo>
                  <a:lnTo>
                    <a:pt x="599" y="454"/>
                  </a:lnTo>
                  <a:lnTo>
                    <a:pt x="603" y="459"/>
                  </a:lnTo>
                  <a:lnTo>
                    <a:pt x="605" y="465"/>
                  </a:lnTo>
                  <a:lnTo>
                    <a:pt x="608" y="471"/>
                  </a:lnTo>
                  <a:lnTo>
                    <a:pt x="612" y="477"/>
                  </a:lnTo>
                  <a:lnTo>
                    <a:pt x="615" y="483"/>
                  </a:lnTo>
                  <a:lnTo>
                    <a:pt x="617" y="488"/>
                  </a:lnTo>
                  <a:lnTo>
                    <a:pt x="620" y="494"/>
                  </a:lnTo>
                  <a:lnTo>
                    <a:pt x="624" y="501"/>
                  </a:lnTo>
                  <a:lnTo>
                    <a:pt x="626" y="506"/>
                  </a:lnTo>
                  <a:lnTo>
                    <a:pt x="629" y="512"/>
                  </a:lnTo>
                  <a:lnTo>
                    <a:pt x="633" y="517"/>
                  </a:lnTo>
                  <a:lnTo>
                    <a:pt x="636" y="523"/>
                  </a:lnTo>
                  <a:lnTo>
                    <a:pt x="638" y="528"/>
                  </a:lnTo>
                  <a:lnTo>
                    <a:pt x="642" y="534"/>
                  </a:lnTo>
                  <a:lnTo>
                    <a:pt x="645" y="540"/>
                  </a:lnTo>
                  <a:lnTo>
                    <a:pt x="647" y="545"/>
                  </a:lnTo>
                  <a:lnTo>
                    <a:pt x="650" y="551"/>
                  </a:lnTo>
                  <a:lnTo>
                    <a:pt x="654" y="556"/>
                  </a:lnTo>
                  <a:lnTo>
                    <a:pt x="657" y="562"/>
                  </a:lnTo>
                  <a:lnTo>
                    <a:pt x="659" y="568"/>
                  </a:lnTo>
                  <a:lnTo>
                    <a:pt x="663" y="573"/>
                  </a:lnTo>
                  <a:lnTo>
                    <a:pt x="666" y="579"/>
                  </a:lnTo>
                  <a:lnTo>
                    <a:pt x="668" y="583"/>
                  </a:lnTo>
                  <a:lnTo>
                    <a:pt x="672" y="589"/>
                  </a:lnTo>
                  <a:lnTo>
                    <a:pt x="675" y="594"/>
                  </a:lnTo>
                  <a:lnTo>
                    <a:pt x="678" y="600"/>
                  </a:lnTo>
                  <a:lnTo>
                    <a:pt x="680" y="606"/>
                  </a:lnTo>
                  <a:lnTo>
                    <a:pt x="684" y="610"/>
                  </a:lnTo>
                  <a:lnTo>
                    <a:pt x="687" y="616"/>
                  </a:lnTo>
                  <a:lnTo>
                    <a:pt x="689" y="621"/>
                  </a:lnTo>
                  <a:lnTo>
                    <a:pt x="693" y="626"/>
                  </a:lnTo>
                  <a:lnTo>
                    <a:pt x="696" y="631"/>
                  </a:lnTo>
                  <a:lnTo>
                    <a:pt x="699" y="637"/>
                  </a:lnTo>
                  <a:lnTo>
                    <a:pt x="702" y="641"/>
                  </a:lnTo>
                  <a:lnTo>
                    <a:pt x="705" y="647"/>
                  </a:lnTo>
                  <a:lnTo>
                    <a:pt x="708" y="651"/>
                  </a:lnTo>
                  <a:lnTo>
                    <a:pt x="710" y="657"/>
                  </a:lnTo>
                  <a:lnTo>
                    <a:pt x="714" y="663"/>
                  </a:lnTo>
                  <a:lnTo>
                    <a:pt x="717" y="667"/>
                  </a:lnTo>
                  <a:lnTo>
                    <a:pt x="720" y="671"/>
                  </a:lnTo>
                  <a:lnTo>
                    <a:pt x="723" y="677"/>
                  </a:lnTo>
                  <a:lnTo>
                    <a:pt x="726" y="682"/>
                  </a:lnTo>
                  <a:lnTo>
                    <a:pt x="729" y="687"/>
                  </a:lnTo>
                  <a:lnTo>
                    <a:pt x="732" y="692"/>
                  </a:lnTo>
                  <a:lnTo>
                    <a:pt x="735" y="696"/>
                  </a:lnTo>
                  <a:lnTo>
                    <a:pt x="738" y="702"/>
                  </a:lnTo>
                  <a:lnTo>
                    <a:pt x="741" y="706"/>
                  </a:lnTo>
                  <a:lnTo>
                    <a:pt x="744" y="711"/>
                  </a:lnTo>
                  <a:lnTo>
                    <a:pt x="747" y="715"/>
                  </a:lnTo>
                  <a:lnTo>
                    <a:pt x="750" y="721"/>
                  </a:lnTo>
                  <a:lnTo>
                    <a:pt x="753" y="725"/>
                  </a:lnTo>
                  <a:lnTo>
                    <a:pt x="756" y="730"/>
                  </a:lnTo>
                  <a:lnTo>
                    <a:pt x="759" y="734"/>
                  </a:lnTo>
                  <a:lnTo>
                    <a:pt x="762" y="738"/>
                  </a:lnTo>
                  <a:lnTo>
                    <a:pt x="765" y="743"/>
                  </a:lnTo>
                  <a:lnTo>
                    <a:pt x="768" y="747"/>
                  </a:lnTo>
                  <a:lnTo>
                    <a:pt x="771" y="752"/>
                  </a:lnTo>
                  <a:lnTo>
                    <a:pt x="774" y="756"/>
                  </a:lnTo>
                  <a:lnTo>
                    <a:pt x="777" y="761"/>
                  </a:lnTo>
                  <a:lnTo>
                    <a:pt x="780" y="765"/>
                  </a:lnTo>
                  <a:lnTo>
                    <a:pt x="783" y="770"/>
                  </a:lnTo>
                  <a:lnTo>
                    <a:pt x="786" y="774"/>
                  </a:lnTo>
                  <a:lnTo>
                    <a:pt x="789" y="778"/>
                  </a:lnTo>
                  <a:lnTo>
                    <a:pt x="792" y="782"/>
                  </a:lnTo>
                  <a:lnTo>
                    <a:pt x="795" y="787"/>
                  </a:lnTo>
                  <a:lnTo>
                    <a:pt x="798" y="791"/>
                  </a:lnTo>
                  <a:lnTo>
                    <a:pt x="801" y="795"/>
                  </a:lnTo>
                  <a:lnTo>
                    <a:pt x="804" y="799"/>
                  </a:lnTo>
                  <a:lnTo>
                    <a:pt x="807" y="803"/>
                  </a:lnTo>
                  <a:lnTo>
                    <a:pt x="810" y="808"/>
                  </a:lnTo>
                  <a:lnTo>
                    <a:pt x="813" y="811"/>
                  </a:lnTo>
                  <a:lnTo>
                    <a:pt x="816" y="816"/>
                  </a:lnTo>
                  <a:lnTo>
                    <a:pt x="819" y="819"/>
                  </a:lnTo>
                  <a:lnTo>
                    <a:pt x="822" y="823"/>
                  </a:lnTo>
                  <a:lnTo>
                    <a:pt x="825" y="828"/>
                  </a:lnTo>
                  <a:lnTo>
                    <a:pt x="828" y="831"/>
                  </a:lnTo>
                  <a:lnTo>
                    <a:pt x="831" y="836"/>
                  </a:lnTo>
                  <a:lnTo>
                    <a:pt x="834" y="839"/>
                  </a:lnTo>
                  <a:lnTo>
                    <a:pt x="837" y="844"/>
                  </a:lnTo>
                  <a:lnTo>
                    <a:pt x="840" y="847"/>
                  </a:lnTo>
                  <a:lnTo>
                    <a:pt x="843" y="850"/>
                  </a:lnTo>
                  <a:lnTo>
                    <a:pt x="846" y="855"/>
                  </a:lnTo>
                  <a:lnTo>
                    <a:pt x="849" y="858"/>
                  </a:lnTo>
                  <a:lnTo>
                    <a:pt x="852" y="861"/>
                  </a:lnTo>
                  <a:lnTo>
                    <a:pt x="855" y="866"/>
                  </a:lnTo>
                  <a:lnTo>
                    <a:pt x="858" y="869"/>
                  </a:lnTo>
                  <a:lnTo>
                    <a:pt x="862" y="873"/>
                  </a:lnTo>
                  <a:lnTo>
                    <a:pt x="864" y="876"/>
                  </a:lnTo>
                  <a:lnTo>
                    <a:pt x="867" y="879"/>
                  </a:lnTo>
                  <a:lnTo>
                    <a:pt x="870" y="884"/>
                  </a:lnTo>
                  <a:lnTo>
                    <a:pt x="873" y="887"/>
                  </a:lnTo>
                  <a:lnTo>
                    <a:pt x="876" y="890"/>
                  </a:lnTo>
                  <a:lnTo>
                    <a:pt x="879" y="894"/>
                  </a:lnTo>
                  <a:lnTo>
                    <a:pt x="883" y="897"/>
                  </a:lnTo>
                  <a:lnTo>
                    <a:pt x="885" y="900"/>
                  </a:lnTo>
                  <a:lnTo>
                    <a:pt x="888" y="904"/>
                  </a:lnTo>
                  <a:lnTo>
                    <a:pt x="892" y="907"/>
                  </a:lnTo>
                  <a:lnTo>
                    <a:pt x="894" y="911"/>
                  </a:lnTo>
                  <a:lnTo>
                    <a:pt x="897" y="914"/>
                  </a:lnTo>
                  <a:lnTo>
                    <a:pt x="901" y="916"/>
                  </a:lnTo>
                  <a:lnTo>
                    <a:pt x="904" y="919"/>
                  </a:lnTo>
                  <a:lnTo>
                    <a:pt x="906" y="923"/>
                  </a:lnTo>
                  <a:lnTo>
                    <a:pt x="909" y="926"/>
                  </a:lnTo>
                  <a:lnTo>
                    <a:pt x="913" y="930"/>
                  </a:lnTo>
                  <a:lnTo>
                    <a:pt x="915" y="933"/>
                  </a:lnTo>
                  <a:lnTo>
                    <a:pt x="918" y="935"/>
                  </a:lnTo>
                  <a:lnTo>
                    <a:pt x="922" y="938"/>
                  </a:lnTo>
                  <a:lnTo>
                    <a:pt x="925" y="942"/>
                  </a:lnTo>
                  <a:lnTo>
                    <a:pt x="927" y="945"/>
                  </a:lnTo>
                  <a:lnTo>
                    <a:pt x="931" y="947"/>
                  </a:lnTo>
                  <a:lnTo>
                    <a:pt x="934" y="951"/>
                  </a:lnTo>
                  <a:lnTo>
                    <a:pt x="936" y="954"/>
                  </a:lnTo>
                  <a:lnTo>
                    <a:pt x="940" y="956"/>
                  </a:lnTo>
                  <a:lnTo>
                    <a:pt x="943" y="960"/>
                  </a:lnTo>
                  <a:lnTo>
                    <a:pt x="946" y="962"/>
                  </a:lnTo>
                  <a:lnTo>
                    <a:pt x="948" y="965"/>
                  </a:lnTo>
                  <a:lnTo>
                    <a:pt x="952" y="968"/>
                  </a:lnTo>
                  <a:lnTo>
                    <a:pt x="955" y="971"/>
                  </a:lnTo>
                  <a:lnTo>
                    <a:pt x="957" y="973"/>
                  </a:lnTo>
                  <a:lnTo>
                    <a:pt x="961" y="976"/>
                  </a:lnTo>
                  <a:lnTo>
                    <a:pt x="964" y="979"/>
                  </a:lnTo>
                  <a:lnTo>
                    <a:pt x="967" y="982"/>
                  </a:lnTo>
                  <a:lnTo>
                    <a:pt x="970" y="984"/>
                  </a:lnTo>
                  <a:lnTo>
                    <a:pt x="973" y="987"/>
                  </a:lnTo>
                  <a:lnTo>
                    <a:pt x="976" y="990"/>
                  </a:lnTo>
                  <a:lnTo>
                    <a:pt x="978" y="992"/>
                  </a:lnTo>
                  <a:lnTo>
                    <a:pt x="982" y="994"/>
                  </a:lnTo>
                  <a:lnTo>
                    <a:pt x="985" y="997"/>
                  </a:lnTo>
                  <a:lnTo>
                    <a:pt x="988" y="1000"/>
                  </a:lnTo>
                  <a:lnTo>
                    <a:pt x="991" y="1002"/>
                  </a:lnTo>
                  <a:lnTo>
                    <a:pt x="994" y="1004"/>
                  </a:lnTo>
                  <a:lnTo>
                    <a:pt x="997" y="1007"/>
                  </a:lnTo>
                  <a:lnTo>
                    <a:pt x="1000" y="1009"/>
                  </a:lnTo>
                  <a:lnTo>
                    <a:pt x="1003" y="1012"/>
                  </a:lnTo>
                  <a:lnTo>
                    <a:pt x="1006" y="1014"/>
                  </a:lnTo>
                  <a:lnTo>
                    <a:pt x="1009" y="1017"/>
                  </a:lnTo>
                  <a:lnTo>
                    <a:pt x="1012" y="1019"/>
                  </a:lnTo>
                  <a:lnTo>
                    <a:pt x="1015" y="1021"/>
                  </a:lnTo>
                  <a:lnTo>
                    <a:pt x="1018" y="1023"/>
                  </a:lnTo>
                  <a:lnTo>
                    <a:pt x="1021" y="1026"/>
                  </a:lnTo>
                  <a:lnTo>
                    <a:pt x="1024" y="1028"/>
                  </a:lnTo>
                  <a:lnTo>
                    <a:pt x="1027" y="1030"/>
                  </a:lnTo>
                  <a:lnTo>
                    <a:pt x="1030" y="1032"/>
                  </a:lnTo>
                  <a:lnTo>
                    <a:pt x="1033" y="1035"/>
                  </a:lnTo>
                  <a:lnTo>
                    <a:pt x="1036" y="1037"/>
                  </a:lnTo>
                  <a:lnTo>
                    <a:pt x="1039" y="1039"/>
                  </a:lnTo>
                  <a:lnTo>
                    <a:pt x="1042" y="1041"/>
                  </a:lnTo>
                  <a:lnTo>
                    <a:pt x="1045" y="1043"/>
                  </a:lnTo>
                  <a:lnTo>
                    <a:pt x="1048" y="1046"/>
                  </a:lnTo>
                  <a:lnTo>
                    <a:pt x="1051" y="1047"/>
                  </a:lnTo>
                  <a:lnTo>
                    <a:pt x="1054" y="1049"/>
                  </a:lnTo>
                  <a:lnTo>
                    <a:pt x="1057" y="1051"/>
                  </a:lnTo>
                  <a:lnTo>
                    <a:pt x="1060" y="1054"/>
                  </a:lnTo>
                  <a:lnTo>
                    <a:pt x="1063" y="1056"/>
                  </a:lnTo>
                  <a:lnTo>
                    <a:pt x="1066" y="1057"/>
                  </a:lnTo>
                  <a:lnTo>
                    <a:pt x="1069" y="1059"/>
                  </a:lnTo>
                  <a:lnTo>
                    <a:pt x="1072" y="1061"/>
                  </a:lnTo>
                  <a:lnTo>
                    <a:pt x="1075" y="1064"/>
                  </a:lnTo>
                  <a:lnTo>
                    <a:pt x="1078" y="1065"/>
                  </a:lnTo>
                  <a:lnTo>
                    <a:pt x="1081" y="1067"/>
                  </a:lnTo>
                  <a:lnTo>
                    <a:pt x="1084" y="1069"/>
                  </a:lnTo>
                  <a:lnTo>
                    <a:pt x="1087" y="1070"/>
                  </a:lnTo>
                  <a:lnTo>
                    <a:pt x="1090" y="1073"/>
                  </a:lnTo>
                  <a:lnTo>
                    <a:pt x="1093" y="1075"/>
                  </a:lnTo>
                  <a:lnTo>
                    <a:pt x="1096" y="1076"/>
                  </a:lnTo>
                  <a:lnTo>
                    <a:pt x="1099" y="1078"/>
                  </a:lnTo>
                  <a:lnTo>
                    <a:pt x="1102" y="1079"/>
                  </a:lnTo>
                  <a:lnTo>
                    <a:pt x="1105" y="1081"/>
                  </a:lnTo>
                  <a:lnTo>
                    <a:pt x="1109" y="1083"/>
                  </a:lnTo>
                  <a:lnTo>
                    <a:pt x="1111" y="1085"/>
                  </a:lnTo>
                  <a:lnTo>
                    <a:pt x="1114" y="1086"/>
                  </a:lnTo>
                  <a:lnTo>
                    <a:pt x="1117" y="1088"/>
                  </a:lnTo>
                  <a:lnTo>
                    <a:pt x="1121" y="1089"/>
                  </a:lnTo>
                  <a:lnTo>
                    <a:pt x="1123" y="1092"/>
                  </a:lnTo>
                  <a:lnTo>
                    <a:pt x="1126" y="1093"/>
                  </a:lnTo>
                  <a:lnTo>
                    <a:pt x="1129" y="1095"/>
                  </a:lnTo>
                  <a:lnTo>
                    <a:pt x="1132" y="1096"/>
                  </a:lnTo>
                  <a:lnTo>
                    <a:pt x="1135" y="1098"/>
                  </a:lnTo>
                  <a:lnTo>
                    <a:pt x="1139" y="1099"/>
                  </a:lnTo>
                  <a:lnTo>
                    <a:pt x="1142" y="1100"/>
                  </a:lnTo>
                  <a:lnTo>
                    <a:pt x="1144" y="1103"/>
                  </a:lnTo>
                  <a:lnTo>
                    <a:pt x="1147" y="1104"/>
                  </a:lnTo>
                  <a:lnTo>
                    <a:pt x="1151" y="1105"/>
                  </a:lnTo>
                  <a:lnTo>
                    <a:pt x="1153" y="1107"/>
                  </a:lnTo>
                  <a:lnTo>
                    <a:pt x="1156" y="1108"/>
                  </a:lnTo>
                  <a:lnTo>
                    <a:pt x="1160" y="1109"/>
                  </a:lnTo>
                  <a:lnTo>
                    <a:pt x="1163" y="1112"/>
                  </a:lnTo>
                  <a:lnTo>
                    <a:pt x="1165" y="1113"/>
                  </a:lnTo>
                  <a:lnTo>
                    <a:pt x="1169" y="1114"/>
                  </a:lnTo>
                  <a:lnTo>
                    <a:pt x="1172" y="1115"/>
                  </a:lnTo>
                  <a:lnTo>
                    <a:pt x="1174" y="1117"/>
                  </a:lnTo>
                  <a:lnTo>
                    <a:pt x="1177" y="1118"/>
                  </a:lnTo>
                  <a:lnTo>
                    <a:pt x="1181" y="1119"/>
                  </a:lnTo>
                  <a:lnTo>
                    <a:pt x="1184" y="1121"/>
                  </a:lnTo>
                  <a:lnTo>
                    <a:pt x="1186" y="1122"/>
                  </a:lnTo>
                  <a:lnTo>
                    <a:pt x="1190" y="1124"/>
                  </a:lnTo>
                  <a:lnTo>
                    <a:pt x="1193" y="1125"/>
                  </a:lnTo>
                  <a:lnTo>
                    <a:pt x="1195" y="1126"/>
                  </a:lnTo>
                  <a:lnTo>
                    <a:pt x="1199" y="1127"/>
                  </a:lnTo>
                  <a:lnTo>
                    <a:pt x="1202" y="1128"/>
                  </a:lnTo>
                  <a:lnTo>
                    <a:pt x="1205" y="1130"/>
                  </a:lnTo>
                  <a:lnTo>
                    <a:pt x="1207" y="1131"/>
                  </a:lnTo>
                  <a:lnTo>
                    <a:pt x="1211" y="1132"/>
                  </a:lnTo>
                  <a:lnTo>
                    <a:pt x="1214" y="1134"/>
                  </a:lnTo>
                  <a:lnTo>
                    <a:pt x="1216" y="1135"/>
                  </a:lnTo>
                  <a:lnTo>
                    <a:pt x="1220" y="1136"/>
                  </a:lnTo>
                  <a:lnTo>
                    <a:pt x="1223" y="1137"/>
                  </a:lnTo>
                  <a:lnTo>
                    <a:pt x="1226" y="1138"/>
                  </a:lnTo>
                  <a:lnTo>
                    <a:pt x="1229" y="1140"/>
                  </a:lnTo>
                  <a:lnTo>
                    <a:pt x="1232" y="1141"/>
                  </a:lnTo>
                  <a:lnTo>
                    <a:pt x="1235" y="1142"/>
                  </a:lnTo>
                  <a:lnTo>
                    <a:pt x="1237" y="1143"/>
                  </a:lnTo>
                  <a:lnTo>
                    <a:pt x="1241" y="1144"/>
                  </a:lnTo>
                  <a:lnTo>
                    <a:pt x="1244" y="1145"/>
                  </a:lnTo>
                  <a:lnTo>
                    <a:pt x="1247" y="1146"/>
                  </a:lnTo>
                  <a:lnTo>
                    <a:pt x="1250" y="1147"/>
                  </a:lnTo>
                  <a:lnTo>
                    <a:pt x="1253" y="1149"/>
                  </a:lnTo>
                  <a:lnTo>
                    <a:pt x="1256" y="1149"/>
                  </a:lnTo>
                  <a:lnTo>
                    <a:pt x="1259" y="1150"/>
                  </a:lnTo>
                  <a:lnTo>
                    <a:pt x="1262" y="1151"/>
                  </a:lnTo>
                  <a:lnTo>
                    <a:pt x="1265" y="1152"/>
                  </a:lnTo>
                  <a:lnTo>
                    <a:pt x="1268" y="1153"/>
                  </a:lnTo>
                  <a:lnTo>
                    <a:pt x="1271" y="1154"/>
                  </a:lnTo>
                  <a:lnTo>
                    <a:pt x="1274" y="1155"/>
                  </a:lnTo>
                  <a:lnTo>
                    <a:pt x="1277" y="1156"/>
                  </a:lnTo>
                  <a:lnTo>
                    <a:pt x="1280" y="1157"/>
                  </a:lnTo>
                  <a:lnTo>
                    <a:pt x="1283" y="1157"/>
                  </a:lnTo>
                  <a:lnTo>
                    <a:pt x="1286" y="1159"/>
                  </a:lnTo>
                  <a:lnTo>
                    <a:pt x="1289" y="1160"/>
                  </a:lnTo>
                  <a:lnTo>
                    <a:pt x="1292" y="1161"/>
                  </a:lnTo>
                  <a:lnTo>
                    <a:pt x="1295" y="1162"/>
                  </a:lnTo>
                  <a:lnTo>
                    <a:pt x="1298" y="1162"/>
                  </a:lnTo>
                  <a:lnTo>
                    <a:pt x="1301" y="1163"/>
                  </a:lnTo>
                  <a:lnTo>
                    <a:pt x="1304" y="1164"/>
                  </a:lnTo>
                  <a:lnTo>
                    <a:pt x="1307" y="1165"/>
                  </a:lnTo>
                  <a:lnTo>
                    <a:pt x="1310" y="1166"/>
                  </a:lnTo>
                  <a:lnTo>
                    <a:pt x="1313" y="1166"/>
                  </a:lnTo>
                  <a:lnTo>
                    <a:pt x="1316" y="1167"/>
                  </a:lnTo>
                  <a:lnTo>
                    <a:pt x="1319" y="1169"/>
                  </a:lnTo>
                  <a:lnTo>
                    <a:pt x="1322" y="1170"/>
                  </a:lnTo>
                  <a:lnTo>
                    <a:pt x="1325" y="1170"/>
                  </a:lnTo>
                  <a:lnTo>
                    <a:pt x="1328" y="1171"/>
                  </a:lnTo>
                  <a:lnTo>
                    <a:pt x="1331" y="1172"/>
                  </a:lnTo>
                  <a:lnTo>
                    <a:pt x="1334" y="1172"/>
                  </a:lnTo>
                  <a:lnTo>
                    <a:pt x="1337" y="1173"/>
                  </a:lnTo>
                  <a:lnTo>
                    <a:pt x="1340" y="1174"/>
                  </a:lnTo>
                  <a:lnTo>
                    <a:pt x="1343" y="1175"/>
                  </a:lnTo>
                  <a:lnTo>
                    <a:pt x="1346" y="1175"/>
                  </a:lnTo>
                  <a:lnTo>
                    <a:pt x="1349" y="1176"/>
                  </a:lnTo>
                  <a:lnTo>
                    <a:pt x="1352" y="1178"/>
                  </a:lnTo>
                  <a:lnTo>
                    <a:pt x="1355" y="1178"/>
                  </a:lnTo>
                  <a:lnTo>
                    <a:pt x="1359" y="1179"/>
                  </a:lnTo>
                  <a:lnTo>
                    <a:pt x="1361" y="1179"/>
                  </a:lnTo>
                  <a:lnTo>
                    <a:pt x="1364" y="1180"/>
                  </a:lnTo>
                  <a:lnTo>
                    <a:pt x="1367" y="1181"/>
                  </a:lnTo>
                  <a:lnTo>
                    <a:pt x="1370" y="1181"/>
                  </a:lnTo>
                  <a:lnTo>
                    <a:pt x="1373" y="1182"/>
                  </a:lnTo>
                  <a:lnTo>
                    <a:pt x="1376" y="1182"/>
                  </a:lnTo>
                  <a:lnTo>
                    <a:pt x="1380" y="1183"/>
                  </a:lnTo>
                  <a:lnTo>
                    <a:pt x="1382" y="1184"/>
                  </a:lnTo>
                  <a:lnTo>
                    <a:pt x="1385" y="1184"/>
                  </a:lnTo>
                  <a:lnTo>
                    <a:pt x="1389" y="1185"/>
                  </a:lnTo>
                  <a:lnTo>
                    <a:pt x="1391" y="1185"/>
                  </a:lnTo>
                  <a:lnTo>
                    <a:pt x="1394" y="1186"/>
                  </a:lnTo>
                  <a:lnTo>
                    <a:pt x="1397" y="1186"/>
                  </a:lnTo>
                  <a:lnTo>
                    <a:pt x="1401" y="1188"/>
                  </a:lnTo>
                  <a:lnTo>
                    <a:pt x="1403" y="1189"/>
                  </a:lnTo>
                  <a:lnTo>
                    <a:pt x="1406" y="1189"/>
                  </a:lnTo>
                  <a:lnTo>
                    <a:pt x="1410" y="1190"/>
                  </a:lnTo>
                  <a:lnTo>
                    <a:pt x="1412" y="1190"/>
                  </a:lnTo>
                  <a:lnTo>
                    <a:pt x="1415" y="1191"/>
                  </a:lnTo>
                  <a:lnTo>
                    <a:pt x="1419" y="1191"/>
                  </a:lnTo>
                  <a:lnTo>
                    <a:pt x="1422" y="1192"/>
                  </a:lnTo>
                  <a:lnTo>
                    <a:pt x="1424" y="1192"/>
                  </a:lnTo>
                  <a:lnTo>
                    <a:pt x="1427" y="1193"/>
                  </a:lnTo>
                  <a:lnTo>
                    <a:pt x="1431" y="1193"/>
                  </a:lnTo>
                  <a:lnTo>
                    <a:pt x="1433" y="1194"/>
                  </a:lnTo>
                  <a:lnTo>
                    <a:pt x="1436" y="1194"/>
                  </a:lnTo>
                  <a:lnTo>
                    <a:pt x="1440" y="1195"/>
                  </a:lnTo>
                  <a:lnTo>
                    <a:pt x="1443" y="1195"/>
                  </a:lnTo>
                  <a:lnTo>
                    <a:pt x="1445" y="1197"/>
                  </a:lnTo>
                  <a:lnTo>
                    <a:pt x="1449" y="1197"/>
                  </a:lnTo>
                  <a:lnTo>
                    <a:pt x="1452" y="1197"/>
                  </a:lnTo>
                  <a:lnTo>
                    <a:pt x="1454" y="1198"/>
                  </a:lnTo>
                  <a:lnTo>
                    <a:pt x="1457" y="1198"/>
                  </a:lnTo>
                  <a:lnTo>
                    <a:pt x="1461" y="1199"/>
                  </a:lnTo>
                  <a:lnTo>
                    <a:pt x="1464" y="1199"/>
                  </a:lnTo>
                  <a:lnTo>
                    <a:pt x="1466" y="1200"/>
                  </a:lnTo>
                  <a:lnTo>
                    <a:pt x="1470" y="1200"/>
                  </a:lnTo>
                  <a:lnTo>
                    <a:pt x="1473" y="1201"/>
                  </a:lnTo>
                  <a:lnTo>
                    <a:pt x="1475" y="1201"/>
                  </a:lnTo>
                  <a:lnTo>
                    <a:pt x="1479" y="1201"/>
                  </a:lnTo>
                  <a:lnTo>
                    <a:pt x="1482" y="1202"/>
                  </a:lnTo>
                  <a:lnTo>
                    <a:pt x="1485" y="1202"/>
                  </a:lnTo>
                  <a:lnTo>
                    <a:pt x="1488" y="1202"/>
                  </a:lnTo>
                  <a:lnTo>
                    <a:pt x="1491" y="1203"/>
                  </a:lnTo>
                  <a:lnTo>
                    <a:pt x="1494" y="1203"/>
                  </a:lnTo>
                  <a:lnTo>
                    <a:pt x="1496" y="1204"/>
                  </a:lnTo>
                  <a:lnTo>
                    <a:pt x="1500" y="1204"/>
                  </a:lnTo>
                  <a:lnTo>
                    <a:pt x="1503" y="1204"/>
                  </a:lnTo>
                  <a:lnTo>
                    <a:pt x="1506" y="1205"/>
                  </a:lnTo>
                  <a:lnTo>
                    <a:pt x="1509" y="1205"/>
                  </a:lnTo>
                  <a:lnTo>
                    <a:pt x="1512" y="1207"/>
                  </a:lnTo>
                  <a:lnTo>
                    <a:pt x="1515" y="1207"/>
                  </a:lnTo>
                  <a:lnTo>
                    <a:pt x="1518" y="1207"/>
                  </a:lnTo>
                  <a:lnTo>
                    <a:pt x="1521" y="1208"/>
                  </a:lnTo>
                  <a:lnTo>
                    <a:pt x="1524" y="1208"/>
                  </a:lnTo>
                  <a:lnTo>
                    <a:pt x="1527" y="1208"/>
                  </a:lnTo>
                  <a:lnTo>
                    <a:pt x="1530" y="1209"/>
                  </a:lnTo>
                  <a:lnTo>
                    <a:pt x="1533" y="1209"/>
                  </a:lnTo>
                  <a:lnTo>
                    <a:pt x="1536" y="1209"/>
                  </a:lnTo>
                  <a:lnTo>
                    <a:pt x="1539" y="1210"/>
                  </a:lnTo>
                  <a:lnTo>
                    <a:pt x="1542" y="1210"/>
                  </a:lnTo>
                  <a:lnTo>
                    <a:pt x="1545" y="1210"/>
                  </a:lnTo>
                  <a:lnTo>
                    <a:pt x="1548" y="1211"/>
                  </a:lnTo>
                  <a:lnTo>
                    <a:pt x="1551" y="1211"/>
                  </a:lnTo>
                  <a:lnTo>
                    <a:pt x="1554" y="1211"/>
                  </a:lnTo>
                  <a:lnTo>
                    <a:pt x="1557" y="1211"/>
                  </a:lnTo>
                  <a:lnTo>
                    <a:pt x="1560" y="1212"/>
                  </a:lnTo>
                  <a:lnTo>
                    <a:pt x="1563" y="1212"/>
                  </a:lnTo>
                  <a:lnTo>
                    <a:pt x="1566" y="1212"/>
                  </a:lnTo>
                  <a:lnTo>
                    <a:pt x="1569" y="1213"/>
                  </a:lnTo>
                  <a:lnTo>
                    <a:pt x="1572" y="1213"/>
                  </a:lnTo>
                  <a:lnTo>
                    <a:pt x="1575" y="1213"/>
                  </a:lnTo>
                  <a:lnTo>
                    <a:pt x="1578" y="1214"/>
                  </a:lnTo>
                  <a:lnTo>
                    <a:pt x="1581" y="1214"/>
                  </a:lnTo>
                  <a:lnTo>
                    <a:pt x="1584" y="1214"/>
                  </a:lnTo>
                  <a:lnTo>
                    <a:pt x="1587" y="1214"/>
                  </a:lnTo>
                  <a:lnTo>
                    <a:pt x="1590" y="1216"/>
                  </a:lnTo>
                  <a:lnTo>
                    <a:pt x="1593" y="1216"/>
                  </a:lnTo>
                </a:path>
              </a:pathLst>
            </a:custGeom>
            <a:solidFill>
              <a:srgbClr val="99CCFF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72" name="Line 26"/>
            <p:cNvSpPr>
              <a:spLocks noChangeShapeType="1"/>
            </p:cNvSpPr>
            <p:nvPr/>
          </p:nvSpPr>
          <p:spPr bwMode="auto">
            <a:xfrm>
              <a:off x="4068" y="1225"/>
              <a:ext cx="0" cy="1218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3" name="Line 27"/>
            <p:cNvSpPr>
              <a:spLocks noChangeShapeType="1"/>
            </p:cNvSpPr>
            <p:nvPr/>
          </p:nvSpPr>
          <p:spPr bwMode="auto">
            <a:xfrm>
              <a:off x="4287" y="1492"/>
              <a:ext cx="0" cy="948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4" name="Line 28"/>
            <p:cNvSpPr>
              <a:spLocks noChangeShapeType="1"/>
            </p:cNvSpPr>
            <p:nvPr/>
          </p:nvSpPr>
          <p:spPr bwMode="auto">
            <a:xfrm>
              <a:off x="4515" y="1957"/>
              <a:ext cx="0" cy="48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5" name="Rectangle 29"/>
            <p:cNvSpPr>
              <a:spLocks noChangeArrowheads="1"/>
            </p:cNvSpPr>
            <p:nvPr/>
          </p:nvSpPr>
          <p:spPr bwMode="auto">
            <a:xfrm>
              <a:off x="3542" y="2625"/>
              <a:ext cx="46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Mode</a:t>
              </a:r>
            </a:p>
          </p:txBody>
        </p:sp>
        <p:sp>
          <p:nvSpPr>
            <p:cNvPr id="53276" name="Rectangle 30"/>
            <p:cNvSpPr>
              <a:spLocks noChangeArrowheads="1"/>
            </p:cNvSpPr>
            <p:nvPr/>
          </p:nvSpPr>
          <p:spPr bwMode="auto">
            <a:xfrm>
              <a:off x="4097" y="2904"/>
              <a:ext cx="58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Median</a:t>
              </a:r>
            </a:p>
          </p:txBody>
        </p:sp>
        <p:sp>
          <p:nvSpPr>
            <p:cNvPr id="53277" name="Rectangle 31"/>
            <p:cNvSpPr>
              <a:spLocks noChangeArrowheads="1"/>
            </p:cNvSpPr>
            <p:nvPr/>
          </p:nvSpPr>
          <p:spPr bwMode="auto">
            <a:xfrm>
              <a:off x="4784" y="2625"/>
              <a:ext cx="46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Mean</a:t>
              </a:r>
            </a:p>
          </p:txBody>
        </p:sp>
        <p:sp>
          <p:nvSpPr>
            <p:cNvPr id="53278" name="Arc 32"/>
            <p:cNvSpPr>
              <a:spLocks/>
            </p:cNvSpPr>
            <p:nvPr/>
          </p:nvSpPr>
          <p:spPr bwMode="auto">
            <a:xfrm>
              <a:off x="4535" y="2486"/>
              <a:ext cx="280" cy="1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9" name="Arc 33"/>
            <p:cNvSpPr>
              <a:spLocks/>
            </p:cNvSpPr>
            <p:nvPr/>
          </p:nvSpPr>
          <p:spPr bwMode="auto">
            <a:xfrm>
              <a:off x="3990" y="2492"/>
              <a:ext cx="64" cy="2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80" name="Line 34"/>
            <p:cNvSpPr>
              <a:spLocks noChangeShapeType="1"/>
            </p:cNvSpPr>
            <p:nvPr/>
          </p:nvSpPr>
          <p:spPr bwMode="auto">
            <a:xfrm flipH="1" flipV="1">
              <a:off x="4275" y="2475"/>
              <a:ext cx="17" cy="474"/>
            </a:xfrm>
            <a:prstGeom prst="line">
              <a:avLst/>
            </a:prstGeom>
            <a:noFill/>
            <a:ln w="25400">
              <a:solidFill>
                <a:srgbClr val="99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" name="Rectangle 4"/>
          <p:cNvSpPr txBox="1">
            <a:spLocks noChangeArrowheads="1"/>
          </p:cNvSpPr>
          <p:nvPr/>
        </p:nvSpPr>
        <p:spPr>
          <a:xfrm>
            <a:off x="187325" y="652463"/>
            <a:ext cx="8756650" cy="587375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0" marR="0" lvl="0" indent="0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25" algn="l"/>
              </a:tabLst>
              <a:defRPr/>
            </a:pPr>
            <a:r>
              <a:rPr lang="en-US" sz="3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Skewness</a:t>
            </a:r>
            <a:endParaRPr lang="en-US" sz="3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53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534987"/>
            <a:ext cx="8756650" cy="587375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dirty="0" smtClean="0"/>
              <a:t>Coefficient of </a:t>
            </a:r>
            <a:r>
              <a:rPr dirty="0" err="1" smtClean="0"/>
              <a:t>Skewness</a:t>
            </a:r>
            <a:endParaRPr dirty="0" smtClean="0"/>
          </a:p>
        </p:txBody>
      </p:sp>
      <p:sp>
        <p:nvSpPr>
          <p:cNvPr id="17412" name="Content Placeholder 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0735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Coefficient of </a:t>
            </a:r>
            <a:r>
              <a:rPr lang="en-US" dirty="0" err="1"/>
              <a:t>Skewness</a:t>
            </a:r>
            <a:r>
              <a:rPr lang="en-US" dirty="0"/>
              <a:t> (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- compares the mean</a:t>
            </a:r>
            <a:br>
              <a:rPr lang="en-US" dirty="0"/>
            </a:br>
            <a:r>
              <a:rPr lang="en-US" dirty="0"/>
              <a:t>and median in light of the magnitude to the standard deviation; </a:t>
            </a:r>
            <a:r>
              <a:rPr lang="en-US" dirty="0" err="1"/>
              <a:t>M</a:t>
            </a:r>
            <a:r>
              <a:rPr lang="en-US" baseline="-25000" dirty="0" err="1"/>
              <a:t>d</a:t>
            </a:r>
            <a:r>
              <a:rPr lang="en-US" dirty="0"/>
              <a:t> is the median; </a:t>
            </a:r>
            <a:r>
              <a:rPr lang="el-GR" dirty="0"/>
              <a:t>σ</a:t>
            </a:r>
            <a:r>
              <a:rPr lang="en-US" dirty="0"/>
              <a:t> is the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Dev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10000"/>
              </a:lnSpc>
              <a:buClr>
                <a:srgbClr val="C00000"/>
              </a:buClr>
            </a:pPr>
            <a:endParaRPr lang="en-US" dirty="0" smtClean="0"/>
          </a:p>
          <a:p>
            <a:pPr>
              <a:lnSpc>
                <a:spcPct val="110000"/>
              </a:lnSpc>
              <a:buClr>
                <a:srgbClr val="C00000"/>
              </a:buClr>
            </a:pPr>
            <a:endParaRPr lang="en-US" dirty="0" smtClean="0"/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 smtClean="0"/>
              <a:t>If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&lt; 0, the distribution is </a:t>
            </a:r>
            <a:r>
              <a:rPr lang="en-US" u="sng" dirty="0" smtClean="0"/>
              <a:t>negatively skewed</a:t>
            </a:r>
            <a:r>
              <a:rPr lang="en-US" dirty="0" smtClean="0"/>
              <a:t> (skewed to the left).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 smtClean="0"/>
              <a:t>If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0, the distribution is </a:t>
            </a:r>
            <a:r>
              <a:rPr lang="en-US" u="sng" dirty="0" smtClean="0"/>
              <a:t>symmetric</a:t>
            </a:r>
            <a:r>
              <a:rPr lang="en-US" dirty="0" smtClean="0"/>
              <a:t> (not skewed).</a:t>
            </a:r>
          </a:p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 smtClean="0"/>
              <a:t>If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&gt; 0, the distribution is </a:t>
            </a:r>
            <a:r>
              <a:rPr lang="en-US" u="sng" dirty="0" smtClean="0"/>
              <a:t>positively skewed</a:t>
            </a:r>
            <a:r>
              <a:rPr lang="en-US" dirty="0" smtClean="0"/>
              <a:t> (skewed to the right).</a:t>
            </a:r>
          </a:p>
        </p:txBody>
      </p:sp>
      <p:graphicFrame>
        <p:nvGraphicFramePr>
          <p:cNvPr id="17410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86077875"/>
              </p:ext>
            </p:extLst>
          </p:nvPr>
        </p:nvGraphicFramePr>
        <p:xfrm>
          <a:off x="2460171" y="2538186"/>
          <a:ext cx="2449286" cy="781957"/>
        </p:xfrm>
        <a:graphic>
          <a:graphicData uri="http://schemas.openxmlformats.org/presentationml/2006/ole">
            <p:oleObj spid="_x0000_s3097" name="Equation" r:id="rId4" imgW="939754" imgH="39353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39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836</TotalTime>
  <Words>1248</Words>
  <Application>Microsoft Macintosh PowerPoint</Application>
  <PresentationFormat>On-screen Show (4:3)</PresentationFormat>
  <Paragraphs>196</Paragraphs>
  <Slides>26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Clarity</vt:lpstr>
      <vt:lpstr>Equation</vt:lpstr>
      <vt:lpstr>Picture</vt:lpstr>
      <vt:lpstr>The Normal Distribution &amp; Checking for Normality</vt:lpstr>
      <vt:lpstr>Continuous Distributions</vt:lpstr>
      <vt:lpstr>The Normal Distribution</vt:lpstr>
      <vt:lpstr>Slide 4</vt:lpstr>
      <vt:lpstr>Slide 5</vt:lpstr>
      <vt:lpstr>Shape of probability distributions </vt:lpstr>
      <vt:lpstr>Skewness</vt:lpstr>
      <vt:lpstr>Slide 8</vt:lpstr>
      <vt:lpstr>Coefficient of Skewness</vt:lpstr>
      <vt:lpstr>Slide 10</vt:lpstr>
      <vt:lpstr>Testing for Normality  (or approximate Normality</vt:lpstr>
      <vt:lpstr>Check Histograms &amp; Box Plots</vt:lpstr>
      <vt:lpstr>Check Q-Q (quantile–quantile) plot</vt:lpstr>
      <vt:lpstr>P-P plot</vt:lpstr>
      <vt:lpstr>Kolmogorov-Smirnov Test</vt:lpstr>
      <vt:lpstr>Shapiro-Wilk Test</vt:lpstr>
      <vt:lpstr>The Normal Distribution – Graphically</vt:lpstr>
      <vt:lpstr>The Standard Normal  Probability Distribution</vt:lpstr>
      <vt:lpstr>Slide 19</vt:lpstr>
      <vt:lpstr>Finding Probabilities under a Normal Curve</vt:lpstr>
      <vt:lpstr>Example:   A variety of questions about the spending habits of Supermarket shoppers can be answered given the information that: μ = £50.00     = £15.00   n = 500</vt:lpstr>
      <vt:lpstr>Probability that a shopper spends between £30 and £80,      i.e.  P(£30 &lt; x &lt; £80) </vt:lpstr>
      <vt:lpstr>% expected to spend between £55 &amp; £70     We first need P(£55 &lt; x &lt; £70), then we convert     the probability to a percentage. </vt:lpstr>
      <vt:lpstr>Finding Values from Given Proportions The value below which 70% of the shoppers are expected to spend</vt:lpstr>
      <vt:lpstr>Slide 25</vt:lpstr>
      <vt:lpstr>The Normal Distribution Checking for Normality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MANOVA</dc:title>
  <dc:creator>Tony Delaney</dc:creator>
  <cp:lastModifiedBy>GEU</cp:lastModifiedBy>
  <cp:revision>66</cp:revision>
  <cp:lastPrinted>2015-03-13T09:19:44Z</cp:lastPrinted>
  <dcterms:created xsi:type="dcterms:W3CDTF">2015-03-11T19:52:06Z</dcterms:created>
  <dcterms:modified xsi:type="dcterms:W3CDTF">2022-09-12T10:30:24Z</dcterms:modified>
</cp:coreProperties>
</file>