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  <p:sldMasterId id="2147483678" r:id="rId2"/>
  </p:sldMasterIdLst>
  <p:notesMasterIdLst>
    <p:notesMasterId r:id="rId16"/>
  </p:notesMasterIdLst>
  <p:handoutMasterIdLst>
    <p:handoutMasterId r:id="rId17"/>
  </p:handoutMasterIdLst>
  <p:sldIdLst>
    <p:sldId id="257" r:id="rId3"/>
    <p:sldId id="365" r:id="rId4"/>
    <p:sldId id="360" r:id="rId5"/>
    <p:sldId id="292" r:id="rId6"/>
    <p:sldId id="369" r:id="rId7"/>
    <p:sldId id="371" r:id="rId8"/>
    <p:sldId id="370" r:id="rId9"/>
    <p:sldId id="373" r:id="rId10"/>
    <p:sldId id="374" r:id="rId11"/>
    <p:sldId id="375" r:id="rId12"/>
    <p:sldId id="377" r:id="rId13"/>
    <p:sldId id="376" r:id="rId14"/>
    <p:sldId id="30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31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416" y="-11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 Simon Caton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7518-7B28-E741-A16A-22EB64485BF0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Data and Web Mining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8F01C-892B-F445-A348-07FDE3BDDE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9421050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Dr. Simon Caton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1336-FC36-DB43-A8C7-6E54631D06B2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Data and Web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5010A7-B2E5-5344-8118-581F4C1F1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663162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778" y="3365304"/>
            <a:ext cx="9107726" cy="3492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682997" y="314096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National College </a:t>
            </a:r>
            <a:r>
              <a:rPr lang="de-DE" sz="1000" dirty="0" err="1" smtClean="0">
                <a:solidFill>
                  <a:schemeClr val="bg1"/>
                </a:solidFill>
              </a:rPr>
              <a:t>of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</a:rPr>
              <a:t>Ireland</a:t>
            </a:r>
            <a:r>
              <a:rPr lang="de-DE" sz="1000" dirty="0" smtClean="0">
                <a:solidFill>
                  <a:schemeClr val="bg1"/>
                </a:solidFill>
              </a:rPr>
              <a:t>, School </a:t>
            </a:r>
            <a:r>
              <a:rPr lang="de-DE" sz="1000" dirty="0" err="1" smtClean="0">
                <a:solidFill>
                  <a:schemeClr val="bg1"/>
                </a:solidFill>
              </a:rPr>
              <a:t>of</a:t>
            </a:r>
            <a:r>
              <a:rPr lang="de-DE" sz="1000" dirty="0" smtClean="0">
                <a:solidFill>
                  <a:schemeClr val="bg1"/>
                </a:solidFill>
              </a:rPr>
              <a:t> Computing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682997" y="1268760"/>
            <a:ext cx="7772400" cy="936104"/>
          </a:xfrm>
        </p:spPr>
        <p:txBody>
          <a:bodyPr anchor="t"/>
          <a:lstStyle>
            <a:lvl1pPr algn="l">
              <a:defRPr sz="3200" b="1" cap="all" baseline="0"/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pic>
        <p:nvPicPr>
          <p:cNvPr id="9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33592" y="3585017"/>
            <a:ext cx="8876816" cy="3092220"/>
          </a:xfrm>
          <a:prstGeom prst="roundRect">
            <a:avLst>
              <a:gd name="adj" fmla="val 4238"/>
            </a:avLst>
          </a:prstGeom>
          <a:solidFill>
            <a:srgbClr val="FFFFFF">
              <a:shade val="85000"/>
            </a:srgbClr>
          </a:solidFill>
          <a:ln w="3175" cmpd="sng">
            <a:solidFill>
              <a:schemeClr val="bg1"/>
            </a:solidFill>
          </a:ln>
          <a:effectLst/>
        </p:spPr>
      </p:pic>
      <p:sp>
        <p:nvSpPr>
          <p:cNvPr id="2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2997" y="2203248"/>
            <a:ext cx="7772400" cy="86571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Sub-title / Name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020272" y="6112792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 smtClean="0">
                <a:solidFill>
                  <a:schemeClr val="bg1"/>
                </a:solidFill>
              </a:rPr>
              <a:t>www.ncirl.ie</a:t>
            </a:r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6456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s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695"/>
          <a:stretch/>
        </p:blipFill>
        <p:spPr>
          <a:xfrm>
            <a:off x="0" y="2103120"/>
            <a:ext cx="4076700" cy="475488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832100" y="2103120"/>
            <a:ext cx="5956300" cy="4284980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920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6857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4964" y="5083969"/>
            <a:ext cx="7428096" cy="566738"/>
          </a:xfrm>
          <a:solidFill>
            <a:schemeClr val="bg2">
              <a:lumMod val="25000"/>
              <a:alpha val="50000"/>
            </a:schemeClr>
          </a:solidFill>
          <a:effectLst/>
        </p:spPr>
        <p:txBody>
          <a:bodyPr anchor="b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DEB00-B1A4-CB4C-B6FF-62927888CC35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Mining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490AC-52AF-304B-A493-C3E9DB2F7D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4619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questions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5695"/>
          <a:stretch/>
        </p:blipFill>
        <p:spPr>
          <a:xfrm>
            <a:off x="0" y="2103120"/>
            <a:ext cx="4076700" cy="475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92126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6F89-B141-7A40-BB80-5642918A7A0B}" type="datetime1">
              <a:rPr lang="en-GB" smtClean="0"/>
              <a:pPr/>
              <a:t>16/08/2022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Data Mining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xmlns="" val="40848370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2541089315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6F89-B141-7A40-BB80-5642918A7A0B}" type="datetime1">
              <a:rPr lang="en-GB" smtClean="0"/>
              <a:pPr/>
              <a:t>16/08/2022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E" smtClean="0"/>
              <a:t>Advanced Data Mining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0347259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3222220548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2162684392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1014972576"/>
      </p:ext>
    </p:extLst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750237538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4325" indent="-314325">
              <a:buFont typeface="Wingdings" charset="2"/>
              <a:buChar char="§"/>
              <a:defRPr/>
            </a:lvl1pPr>
            <a:lvl2pPr marL="790575" indent="-314325">
              <a:buFont typeface="Wingdings" charset="2"/>
              <a:buChar char="§"/>
              <a:defRPr/>
            </a:lvl2pPr>
            <a:lvl3pPr marL="1209675" indent="-276225">
              <a:buFont typeface="Wingdings" charset="2"/>
              <a:buChar char="§"/>
              <a:defRPr/>
            </a:lvl3pPr>
            <a:lvl4pPr marL="1657350" indent="-276225">
              <a:buFont typeface="Wingdings" charset="2"/>
              <a:buChar char="§"/>
              <a:defRPr/>
            </a:lvl4pPr>
            <a:lvl5pPr marL="2095500" indent="-276225">
              <a:buFont typeface="Wingdings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91E-C9CB-854D-AC74-755634563938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Mining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747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326997083"/>
      </p:ext>
    </p:extLst>
  </p:cSld>
  <p:clrMapOvr>
    <a:masterClrMapping/>
  </p:clrMapOvr>
  <p:hf hd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3289123868"/>
      </p:ext>
    </p:extLst>
  </p:cSld>
  <p:clrMapOvr>
    <a:masterClrMapping/>
  </p:clrMapOvr>
  <p:hf hd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1204971788"/>
      </p:ext>
    </p:extLst>
  </p:cSld>
  <p:clrMapOvr>
    <a:masterClrMapping/>
  </p:clrMapOvr>
  <p:hf hdr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2747875707"/>
      </p:ext>
    </p:extLst>
  </p:cSld>
  <p:clrMapOvr>
    <a:masterClrMapping/>
  </p:clrMapOvr>
  <p:hf hdr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1235155163"/>
      </p:ext>
    </p:extLst>
  </p:cSld>
  <p:clrMapOvr>
    <a:masterClrMapping/>
  </p:clrMapOvr>
  <p:hf hdr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778" y="3365304"/>
            <a:ext cx="9107726" cy="34926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Text Box 21"/>
          <p:cNvSpPr txBox="1">
            <a:spLocks noChangeArrowheads="1"/>
          </p:cNvSpPr>
          <p:nvPr userDrawn="1"/>
        </p:nvSpPr>
        <p:spPr bwMode="auto">
          <a:xfrm>
            <a:off x="682997" y="3140968"/>
            <a:ext cx="453707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de-DE" sz="1000" dirty="0" smtClean="0">
                <a:solidFill>
                  <a:schemeClr val="bg1"/>
                </a:solidFill>
              </a:rPr>
              <a:t>National College </a:t>
            </a:r>
            <a:r>
              <a:rPr lang="de-DE" sz="1000" dirty="0" err="1" smtClean="0">
                <a:solidFill>
                  <a:schemeClr val="bg1"/>
                </a:solidFill>
              </a:rPr>
              <a:t>of</a:t>
            </a:r>
            <a:r>
              <a:rPr lang="de-DE" sz="1000" dirty="0" smtClean="0">
                <a:solidFill>
                  <a:schemeClr val="bg1"/>
                </a:solidFill>
              </a:rPr>
              <a:t> </a:t>
            </a:r>
            <a:r>
              <a:rPr lang="de-DE" sz="1000" dirty="0" err="1" smtClean="0">
                <a:solidFill>
                  <a:schemeClr val="bg1"/>
                </a:solidFill>
              </a:rPr>
              <a:t>Ireland</a:t>
            </a:r>
            <a:r>
              <a:rPr lang="de-DE" sz="1000" dirty="0" smtClean="0">
                <a:solidFill>
                  <a:schemeClr val="bg1"/>
                </a:solidFill>
              </a:rPr>
              <a:t>, School </a:t>
            </a:r>
            <a:r>
              <a:rPr lang="de-DE" sz="1000" dirty="0" err="1" smtClean="0">
                <a:solidFill>
                  <a:schemeClr val="bg1"/>
                </a:solidFill>
              </a:rPr>
              <a:t>of</a:t>
            </a:r>
            <a:r>
              <a:rPr lang="de-DE" sz="1000" dirty="0" smtClean="0">
                <a:solidFill>
                  <a:schemeClr val="bg1"/>
                </a:solidFill>
              </a:rPr>
              <a:t> Computing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22" name="Titel 1"/>
          <p:cNvSpPr>
            <a:spLocks noGrp="1"/>
          </p:cNvSpPr>
          <p:nvPr>
            <p:ph type="title" hasCustomPrompt="1"/>
          </p:nvPr>
        </p:nvSpPr>
        <p:spPr>
          <a:xfrm>
            <a:off x="682997" y="1268760"/>
            <a:ext cx="7772400" cy="936104"/>
          </a:xfrm>
        </p:spPr>
        <p:txBody>
          <a:bodyPr anchor="t"/>
          <a:lstStyle>
            <a:lvl1pPr algn="l">
              <a:defRPr sz="3200" b="1" cap="all" baseline="0"/>
            </a:lvl1pPr>
          </a:lstStyle>
          <a:p>
            <a:r>
              <a:rPr lang="de-DE" dirty="0" err="1" smtClean="0"/>
              <a:t>Presentation</a:t>
            </a:r>
            <a:r>
              <a:rPr lang="de-DE" dirty="0" smtClean="0"/>
              <a:t> Title</a:t>
            </a:r>
            <a:endParaRPr lang="de-DE" dirty="0"/>
          </a:p>
        </p:txBody>
      </p:sp>
      <p:pic>
        <p:nvPicPr>
          <p:cNvPr id="9" name="Picture Placeholder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133592" y="3585017"/>
            <a:ext cx="8876816" cy="3092220"/>
          </a:xfrm>
          <a:prstGeom prst="roundRect">
            <a:avLst>
              <a:gd name="adj" fmla="val 4238"/>
            </a:avLst>
          </a:prstGeom>
          <a:solidFill>
            <a:srgbClr val="FFFFFF">
              <a:shade val="85000"/>
            </a:srgbClr>
          </a:solidFill>
          <a:ln w="3175" cmpd="sng">
            <a:solidFill>
              <a:schemeClr val="bg1"/>
            </a:solidFill>
          </a:ln>
          <a:effectLst/>
        </p:spPr>
      </p:pic>
      <p:sp>
        <p:nvSpPr>
          <p:cNvPr id="2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682997" y="2203248"/>
            <a:ext cx="7772400" cy="865711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dirty="0" smtClean="0"/>
              <a:t>Sub-title / Name</a:t>
            </a:r>
          </a:p>
        </p:txBody>
      </p:sp>
      <p:sp>
        <p:nvSpPr>
          <p:cNvPr id="14" name="Text Box 14"/>
          <p:cNvSpPr txBox="1">
            <a:spLocks noChangeArrowheads="1"/>
          </p:cNvSpPr>
          <p:nvPr userDrawn="1"/>
        </p:nvSpPr>
        <p:spPr bwMode="auto">
          <a:xfrm>
            <a:off x="7020272" y="6112792"/>
            <a:ext cx="17272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defRPr/>
            </a:pPr>
            <a:r>
              <a:rPr lang="de-DE" sz="1600" b="1" dirty="0" err="1" smtClean="0">
                <a:solidFill>
                  <a:schemeClr val="bg1"/>
                </a:solidFill>
              </a:rPr>
              <a:t>www.ncirl.ie</a:t>
            </a:r>
            <a:endParaRPr lang="de-DE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278478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14325" indent="-314325">
              <a:buFont typeface="Wingdings" charset="2"/>
              <a:buChar char="§"/>
              <a:defRPr/>
            </a:lvl1pPr>
            <a:lvl2pPr marL="790575" indent="-314325">
              <a:buFont typeface="Wingdings" charset="2"/>
              <a:buChar char="§"/>
              <a:defRPr/>
            </a:lvl2pPr>
            <a:lvl3pPr marL="1209675" indent="-276225">
              <a:buFont typeface="Wingdings" charset="2"/>
              <a:buChar char="§"/>
              <a:defRPr/>
            </a:lvl3pPr>
            <a:lvl4pPr marL="1657350" indent="-276225">
              <a:buFont typeface="Wingdings" charset="2"/>
              <a:buChar char="§"/>
              <a:defRPr/>
            </a:lvl4pPr>
            <a:lvl5pPr marL="2095500" indent="-276225">
              <a:buFont typeface="Wingdings" charset="2"/>
              <a:buChar char="§"/>
              <a:defRPr/>
            </a:lvl5pPr>
          </a:lstStyle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91E-C9CB-854D-AC74-755634563938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Mining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91795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xmlns="" val="11664569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21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6613" y="1198563"/>
            <a:ext cx="4102100" cy="4894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07103-E51F-0D41-8B3E-5E1A725801D9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5465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13DA6-A00A-0649-A6D8-1B55A12A5490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Mining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003561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995D2-21C3-0C40-B980-6FA752F5ABC6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615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6000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B6666-2FA0-EB4B-8DDD-849DCC788FCE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85379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de-DE" noProof="0" smtClean="0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3264-88F3-004E-829E-80600B811483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Advanced Data Mining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03748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0525" y="333375"/>
            <a:ext cx="6911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Slide Title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2113" y="1198563"/>
            <a:ext cx="8356600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1st level</a:t>
            </a:r>
          </a:p>
          <a:p>
            <a:pPr lvl="1"/>
            <a:r>
              <a:rPr lang="en-GB" noProof="0" smtClean="0"/>
              <a:t>2nd level</a:t>
            </a:r>
          </a:p>
          <a:p>
            <a:pPr lvl="2"/>
            <a:r>
              <a:rPr lang="en-GB" noProof="0" smtClean="0"/>
              <a:t>3rd level</a:t>
            </a:r>
          </a:p>
          <a:p>
            <a:pPr lvl="3"/>
            <a:r>
              <a:rPr lang="en-GB" noProof="0" smtClean="0"/>
              <a:t>4th level</a:t>
            </a:r>
          </a:p>
          <a:p>
            <a:pPr lvl="4"/>
            <a:r>
              <a:rPr lang="en-GB" noProof="0" smtClean="0"/>
              <a:t>5th level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5129" y="333375"/>
            <a:ext cx="1243584" cy="749808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bg1"/>
                </a:solidFill>
              </a:defRPr>
            </a:lvl1pPr>
          </a:lstStyle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2797071" y="6356350"/>
            <a:ext cx="35819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bg1"/>
                </a:solidFill>
              </a:defRPr>
            </a:lvl1pPr>
          </a:lstStyle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xmlns="" val="236622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4" r:id="rId10"/>
    <p:sldLayoutId id="2147483675" r:id="rId11"/>
    <p:sldLayoutId id="2147483672" r:id="rId12"/>
    <p:sldLayoutId id="2147483677" r:id="rId13"/>
  </p:sldLayoutIdLst>
  <p:timing>
    <p:tnLst>
      <p:par>
        <p:cTn id="1" dur="indefinite" restart="never" nodeType="tmRoot"/>
      </p:par>
    </p:tnLst>
  </p:timing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9pPr>
    </p:titleStyle>
    <p:bodyStyle>
      <a:lvl1pPr marL="314325" indent="-3143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2000" baseline="0">
          <a:solidFill>
            <a:schemeClr val="bg1"/>
          </a:solidFill>
          <a:latin typeface="+mn-lt"/>
          <a:ea typeface="+mn-ea"/>
          <a:cs typeface="+mn-cs"/>
        </a:defRPr>
      </a:lvl1pPr>
      <a:lvl2pPr marL="790575" indent="-3143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>
          <a:solidFill>
            <a:schemeClr val="bg1"/>
          </a:solidFill>
          <a:latin typeface="+mn-lt"/>
        </a:defRPr>
      </a:lvl2pPr>
      <a:lvl3pPr marL="1209675" indent="-2762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1600">
          <a:solidFill>
            <a:schemeClr val="bg1"/>
          </a:solidFill>
          <a:latin typeface="+mn-lt"/>
        </a:defRPr>
      </a:lvl3pPr>
      <a:lvl4pPr marL="1657350" indent="-2762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1600" baseline="0">
          <a:solidFill>
            <a:schemeClr val="bg1"/>
          </a:solidFill>
          <a:latin typeface="+mn-lt"/>
        </a:defRPr>
      </a:lvl4pPr>
      <a:lvl5pPr marL="2095500" indent="-276225" algn="l" rtl="0" eaLnBrk="1" fontAlgn="base" hangingPunct="1">
        <a:spcBef>
          <a:spcPct val="20000"/>
        </a:spcBef>
        <a:spcAft>
          <a:spcPct val="0"/>
        </a:spcAft>
        <a:buClrTx/>
        <a:buFont typeface="Wingdings" charset="2"/>
        <a:buChar char="§"/>
        <a:defRPr sz="1600" baseline="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SzPct val="60000"/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23D70-9544-7846-98EE-427FA005AC59}" type="datetime1">
              <a:rPr lang="en-GB" noProof="0" smtClean="0"/>
              <a:pPr/>
              <a:t>16/08/2022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noProof="0" smtClean="0"/>
              <a:t>Advanced Data Mining</a:t>
            </a:r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D2821-7554-5B44-BF60-F8D166F48DA0}" type="slidenum">
              <a:rPr lang="en-GB" noProof="0" smtClean="0"/>
              <a:pPr/>
              <a:t>‹#›</a:t>
            </a:fld>
            <a:endParaRPr lang="en-GB" noProof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05129" y="333375"/>
            <a:ext cx="1243584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0309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2" r:id="rId13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8.tiff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268413"/>
            <a:ext cx="7772400" cy="936625"/>
          </a:xfrm>
        </p:spPr>
        <p:txBody>
          <a:bodyPr/>
          <a:lstStyle/>
          <a:p>
            <a:pPr algn="ctr"/>
            <a:r>
              <a:rPr lang="en-GB" sz="3600" dirty="0"/>
              <a:t>Introduction to </a:t>
            </a:r>
            <a:r>
              <a:rPr lang="en-GB" dirty="0" smtClean="0"/>
              <a:t>Machine learning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0" y="2203450"/>
            <a:ext cx="7772400" cy="865188"/>
          </a:xfrm>
        </p:spPr>
        <p:txBody>
          <a:bodyPr>
            <a:noAutofit/>
          </a:bodyPr>
          <a:lstStyle/>
          <a:p>
            <a:pPr algn="ctr"/>
            <a:endParaRPr lang="en-GB" sz="2800" dirty="0" smtClean="0"/>
          </a:p>
          <a:p>
            <a:pPr marL="0" indent="0" algn="ctr">
              <a:buNone/>
            </a:pPr>
            <a:r>
              <a:rPr lang="en-GB" sz="2800" dirty="0" err="1" smtClean="0"/>
              <a:t>Vikas</a:t>
            </a:r>
            <a:r>
              <a:rPr lang="en-GB" sz="2800" dirty="0" smtClean="0"/>
              <a:t> </a:t>
            </a:r>
            <a:r>
              <a:rPr lang="en-GB" sz="2800" dirty="0" err="1" smtClean="0"/>
              <a:t>Tomer</a:t>
            </a:r>
            <a:endParaRPr lang="en-GB" sz="2800" dirty="0" smtClean="0"/>
          </a:p>
          <a:p>
            <a:pPr marL="0" indent="0" algn="ctr">
              <a:buNone/>
            </a:pPr>
            <a:endParaRPr lang="en-GB" sz="2800" dirty="0" smtClean="0"/>
          </a:p>
          <a:p>
            <a:pPr algn="ctr"/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1797027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Point: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 outcome variable, just a set of predictors (features) measured on a set of samples</a:t>
            </a:r>
          </a:p>
          <a:p>
            <a:endParaRPr lang="en-US" dirty="0"/>
          </a:p>
          <a:p>
            <a:r>
              <a:rPr lang="en-US" dirty="0" smtClean="0"/>
              <a:t>The objective(s) here is a little more fuzzy:</a:t>
            </a:r>
          </a:p>
          <a:p>
            <a:pPr lvl="1"/>
            <a:r>
              <a:rPr lang="en-US" dirty="0"/>
              <a:t>find groups of samples that behave similarly,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features that behave similarly, </a:t>
            </a:r>
            <a:endParaRPr lang="en-US" dirty="0" smtClean="0"/>
          </a:p>
          <a:p>
            <a:pPr lvl="1"/>
            <a:r>
              <a:rPr lang="en-US" dirty="0" smtClean="0"/>
              <a:t>find </a:t>
            </a:r>
            <a:r>
              <a:rPr lang="en-US" dirty="0"/>
              <a:t>linear combinations of features with the most variation.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The term “similar” here is a dangerous one. </a:t>
            </a:r>
          </a:p>
          <a:p>
            <a:endParaRPr lang="en-US" dirty="0"/>
          </a:p>
          <a:p>
            <a:r>
              <a:rPr lang="en-US" dirty="0" smtClean="0"/>
              <a:t>In fact, this somewhat abstract idea “similar” means it can be very difficult to know if you have/have not done a good job.</a:t>
            </a:r>
          </a:p>
          <a:p>
            <a:endParaRPr lang="en-US" dirty="0"/>
          </a:p>
          <a:p>
            <a:r>
              <a:rPr lang="en-US" dirty="0" smtClean="0"/>
              <a:t>Unsupervised learning is very useful in data exploration, or as a pre-processing step prior to the application of a supervised model.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(James et al., 2014)</a:t>
            </a:r>
          </a:p>
          <a:p>
            <a:pPr marL="0" indent="0" algn="r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91E-C9CB-854D-AC74-755634563938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9602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Statistical Learning vs.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Two very similar terms often confused, but they are subtly different</a:t>
            </a:r>
          </a:p>
          <a:p>
            <a:endParaRPr lang="en-US" dirty="0"/>
          </a:p>
          <a:p>
            <a:r>
              <a:rPr lang="en-US" dirty="0" smtClean="0"/>
              <a:t>Machine Learning places more emphasis on </a:t>
            </a:r>
            <a:r>
              <a:rPr lang="en-US" b="1" u="sng" dirty="0" smtClean="0"/>
              <a:t>large scale</a:t>
            </a:r>
            <a:r>
              <a:rPr lang="en-US" dirty="0" smtClean="0"/>
              <a:t> applications and </a:t>
            </a:r>
            <a:r>
              <a:rPr lang="en-US" b="1" u="sng" dirty="0" smtClean="0"/>
              <a:t>prediction accuracy</a:t>
            </a:r>
          </a:p>
          <a:p>
            <a:endParaRPr lang="en-US" dirty="0"/>
          </a:p>
          <a:p>
            <a:r>
              <a:rPr lang="en-US" dirty="0" smtClean="0"/>
              <a:t>Statistical Learning places more emphasis on </a:t>
            </a:r>
            <a:r>
              <a:rPr lang="en-US" b="1" i="1" u="sng" dirty="0" smtClean="0"/>
              <a:t>models</a:t>
            </a:r>
            <a:r>
              <a:rPr lang="en-US" dirty="0" smtClean="0"/>
              <a:t>, and their </a:t>
            </a:r>
            <a:r>
              <a:rPr lang="en-US" b="1" u="sng" dirty="0" smtClean="0"/>
              <a:t>interpretability</a:t>
            </a:r>
            <a:r>
              <a:rPr lang="en-US" dirty="0" smtClean="0"/>
              <a:t> as well as their </a:t>
            </a:r>
            <a:r>
              <a:rPr lang="en-US" b="1" u="sng" dirty="0" smtClean="0"/>
              <a:t>precision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not the same as accuracy</a:t>
            </a:r>
            <a:r>
              <a:rPr lang="en-US" dirty="0" smtClean="0"/>
              <a:t>) and </a:t>
            </a:r>
            <a:r>
              <a:rPr lang="en-US" b="1" u="sng" dirty="0" smtClean="0"/>
              <a:t>uncertainty</a:t>
            </a:r>
          </a:p>
          <a:p>
            <a:endParaRPr lang="en-US" b="1" u="sng" dirty="0"/>
          </a:p>
          <a:p>
            <a:r>
              <a:rPr lang="en-US" dirty="0" smtClean="0"/>
              <a:t>We’ll cover the distinction between accuracy and </a:t>
            </a:r>
            <a:r>
              <a:rPr lang="en-US" dirty="0" smtClean="0"/>
              <a:t>precision in </a:t>
            </a:r>
            <a:r>
              <a:rPr lang="en-US" dirty="0" smtClean="0"/>
              <a:t>next </a:t>
            </a:r>
            <a:r>
              <a:rPr lang="en-US" dirty="0" smtClean="0"/>
              <a:t>lecture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However, these two domains have a high degree of cross fertilization and the boundary between them is becoming increasingly blurry.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91E-C9CB-854D-AC74-755634563938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0136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 Fundamental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Always build </a:t>
            </a:r>
            <a:r>
              <a:rPr lang="en-US" sz="3200" u="sng" dirty="0" smtClean="0"/>
              <a:t>LOTS</a:t>
            </a:r>
            <a:r>
              <a:rPr lang="en-US" sz="3200" dirty="0" smtClean="0"/>
              <a:t> </a:t>
            </a:r>
            <a:r>
              <a:rPr lang="en-US" dirty="0" smtClean="0"/>
              <a:t>of versions of each model </a:t>
            </a:r>
          </a:p>
          <a:p>
            <a:pPr lvl="1"/>
            <a:r>
              <a:rPr lang="en-US" dirty="0" smtClean="0"/>
              <a:t>Many approaches to data mining rely on random samples and/or decisions</a:t>
            </a:r>
          </a:p>
          <a:p>
            <a:pPr lvl="1"/>
            <a:endParaRPr lang="en-US" dirty="0"/>
          </a:p>
          <a:p>
            <a:r>
              <a:rPr lang="en-US" dirty="0" smtClean="0"/>
              <a:t>Everything you did in statistics should be applied to data mining</a:t>
            </a:r>
          </a:p>
          <a:p>
            <a:pPr lvl="1"/>
            <a:r>
              <a:rPr lang="en-US" dirty="0" smtClean="0"/>
              <a:t>Want to know if model</a:t>
            </a:r>
            <a:r>
              <a:rPr lang="en-US" baseline="-25000" dirty="0" smtClean="0"/>
              <a:t>1</a:t>
            </a:r>
            <a:r>
              <a:rPr lang="en-US" dirty="0" smtClean="0"/>
              <a:t> &gt; model</a:t>
            </a:r>
            <a:r>
              <a:rPr lang="en-US" baseline="-25000" dirty="0" smtClean="0"/>
              <a:t>2</a:t>
            </a:r>
            <a:r>
              <a:rPr lang="en-US" dirty="0" smtClean="0"/>
              <a:t> ? builds loads and empirically compare them!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Sample, sample, sample </a:t>
            </a:r>
            <a:r>
              <a:rPr lang="mr-IN" dirty="0" smtClean="0"/>
              <a:t>–</a:t>
            </a:r>
            <a:r>
              <a:rPr lang="en-US" dirty="0" smtClean="0"/>
              <a:t> you cannot sample the data too many times</a:t>
            </a:r>
          </a:p>
          <a:p>
            <a:endParaRPr lang="en-US" dirty="0" smtClean="0"/>
          </a:p>
          <a:p>
            <a:r>
              <a:rPr lang="en-US" dirty="0" smtClean="0"/>
              <a:t>Be pedantic about how you prepare your data</a:t>
            </a:r>
          </a:p>
          <a:p>
            <a:pPr lvl="1"/>
            <a:r>
              <a:rPr lang="en-US" dirty="0" smtClean="0"/>
              <a:t>poorly prepared data means pointless models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Be conservative in your selection of approaches</a:t>
            </a:r>
          </a:p>
          <a:p>
            <a:pPr lvl="1"/>
            <a:r>
              <a:rPr lang="en-US" dirty="0" smtClean="0"/>
              <a:t>Deep learners require HUGE (10s of millions) quantities of instances, if you have 100 instances, better stick with logistic regression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91E-C9CB-854D-AC74-755634563938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err="1"/>
              <a:t>Azevedo</a:t>
            </a:r>
            <a:r>
              <a:rPr lang="en-GB" dirty="0"/>
              <a:t>, A. I. R. L. (2008). KDD, SEMMA and CRISP-DM: a parallel overview</a:t>
            </a:r>
            <a:r>
              <a:rPr lang="en-GB" dirty="0" smtClean="0"/>
              <a:t>.</a:t>
            </a:r>
          </a:p>
          <a:p>
            <a:r>
              <a:rPr lang="en-GB" dirty="0" err="1" smtClean="0"/>
              <a:t>Brachman</a:t>
            </a:r>
            <a:r>
              <a:rPr lang="en-GB" dirty="0"/>
              <a:t>, R. J., &amp; </a:t>
            </a:r>
            <a:r>
              <a:rPr lang="en-GB" dirty="0" err="1"/>
              <a:t>Anand</a:t>
            </a:r>
            <a:r>
              <a:rPr lang="en-GB" dirty="0"/>
              <a:t>, T. (1996, February). The process of knowledge discovery in databases. In </a:t>
            </a:r>
            <a:r>
              <a:rPr lang="en-GB" i="1" dirty="0"/>
              <a:t>Advances in knowledge discovery and data mining</a:t>
            </a:r>
            <a:r>
              <a:rPr lang="en-GB" dirty="0"/>
              <a:t> (pp. 37-57). American Association for Artificial Intelligence</a:t>
            </a:r>
            <a:r>
              <a:rPr lang="en-GB" dirty="0" smtClean="0"/>
              <a:t>.</a:t>
            </a:r>
          </a:p>
          <a:p>
            <a:r>
              <a:rPr lang="en-GB" dirty="0"/>
              <a:t>Chapman, P., Clinton, J., </a:t>
            </a:r>
            <a:r>
              <a:rPr lang="en-GB" dirty="0" err="1"/>
              <a:t>Kerber</a:t>
            </a:r>
            <a:r>
              <a:rPr lang="en-GB" dirty="0"/>
              <a:t>, R., </a:t>
            </a:r>
            <a:r>
              <a:rPr lang="en-GB" dirty="0" err="1"/>
              <a:t>Khabaza</a:t>
            </a:r>
            <a:r>
              <a:rPr lang="en-GB" dirty="0"/>
              <a:t>, T., </a:t>
            </a:r>
            <a:r>
              <a:rPr lang="en-GB" dirty="0" err="1"/>
              <a:t>Reinartz</a:t>
            </a:r>
            <a:r>
              <a:rPr lang="en-GB" dirty="0"/>
              <a:t>, T., Shearer, C., &amp; Wirth, R. (2000). CRISP-DM 1.0 Step-by-step data mining guide.</a:t>
            </a:r>
            <a:endParaRPr lang="en-GB" dirty="0" smtClean="0"/>
          </a:p>
          <a:p>
            <a:r>
              <a:rPr lang="en-GB" dirty="0"/>
              <a:t>Fayyad, U. M. (1996). Data mining and knowledge discovery: Making sense out of data. </a:t>
            </a:r>
            <a:r>
              <a:rPr lang="en-GB" i="1" dirty="0"/>
              <a:t>IEEE Intelligent Systems</a:t>
            </a:r>
            <a:r>
              <a:rPr lang="en-GB" dirty="0"/>
              <a:t>, </a:t>
            </a:r>
            <a:r>
              <a:rPr lang="en-GB" i="1" dirty="0"/>
              <a:t>11</a:t>
            </a:r>
            <a:r>
              <a:rPr lang="en-GB" dirty="0"/>
              <a:t>(5), 20-25.</a:t>
            </a:r>
            <a:endParaRPr lang="en-GB" dirty="0" smtClean="0"/>
          </a:p>
          <a:p>
            <a:r>
              <a:rPr lang="en-GB" dirty="0" smtClean="0"/>
              <a:t>Fayyad</a:t>
            </a:r>
            <a:r>
              <a:rPr lang="en-GB" dirty="0"/>
              <a:t>, U. M., </a:t>
            </a:r>
            <a:r>
              <a:rPr lang="en-GB" dirty="0" err="1"/>
              <a:t>Piatetsky</a:t>
            </a:r>
            <a:r>
              <a:rPr lang="en-GB" dirty="0"/>
              <a:t>-Shapiro, G., Smyth, P., &amp; </a:t>
            </a:r>
            <a:r>
              <a:rPr lang="en-GB" dirty="0" err="1"/>
              <a:t>Uthurusamy</a:t>
            </a:r>
            <a:r>
              <a:rPr lang="en-GB" dirty="0"/>
              <a:t>, R. (1996). Advances in knowledge discovery and data mining</a:t>
            </a:r>
            <a:r>
              <a:rPr lang="en-GB" dirty="0" smtClean="0"/>
              <a:t>.</a:t>
            </a:r>
          </a:p>
          <a:p>
            <a:r>
              <a:rPr lang="en-GB" dirty="0" smtClean="0"/>
              <a:t>James, G., Witten, D., Hastie, T., &amp; </a:t>
            </a:r>
            <a:r>
              <a:rPr lang="en-GB" dirty="0" err="1" smtClean="0"/>
              <a:t>Tibshirani</a:t>
            </a:r>
            <a:r>
              <a:rPr lang="en-GB" dirty="0" smtClean="0"/>
              <a:t>, R. (2014) An Introduction to Statistical Learning with applications in R.</a:t>
            </a:r>
          </a:p>
          <a:p>
            <a:r>
              <a:rPr lang="en-GB" dirty="0" err="1"/>
              <a:t>Leskovec</a:t>
            </a:r>
            <a:r>
              <a:rPr lang="en-GB" dirty="0"/>
              <a:t>, J., </a:t>
            </a:r>
            <a:r>
              <a:rPr lang="en-GB" dirty="0" err="1"/>
              <a:t>Rajaraman</a:t>
            </a:r>
            <a:r>
              <a:rPr lang="en-GB" dirty="0"/>
              <a:t>, A., &amp; Ullman, J. D. (2014). </a:t>
            </a:r>
            <a:r>
              <a:rPr lang="en-GB" i="1" dirty="0"/>
              <a:t>Mining of massive datasets</a:t>
            </a:r>
            <a:r>
              <a:rPr lang="en-GB" dirty="0"/>
              <a:t>. Cambridge University Press</a:t>
            </a:r>
            <a:r>
              <a:rPr lang="en-GB" dirty="0" smtClean="0"/>
              <a:t>.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A lot of material was “borrowed” from: </a:t>
            </a:r>
          </a:p>
          <a:p>
            <a:r>
              <a:rPr lang="en-GB" dirty="0" smtClean="0"/>
              <a:t>Lantz</a:t>
            </a:r>
            <a:r>
              <a:rPr lang="en-GB" dirty="0"/>
              <a:t>, B. (2013). </a:t>
            </a:r>
            <a:r>
              <a:rPr lang="en-GB" i="1" dirty="0"/>
              <a:t>Machine learning with R</a:t>
            </a:r>
            <a:r>
              <a:rPr lang="en-GB" dirty="0"/>
              <a:t>. </a:t>
            </a:r>
            <a:r>
              <a:rPr lang="en-GB" dirty="0" err="1"/>
              <a:t>Packt</a:t>
            </a:r>
            <a:r>
              <a:rPr lang="en-GB" dirty="0"/>
              <a:t> Publishing Ltd.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082BB-F6F8-E046-A9FB-598F52A8F42A}" type="datetime1">
              <a:rPr lang="en-GB" smtClean="0"/>
              <a:pPr/>
              <a:t>16/08/2022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pPr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250773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roughly do we need to do?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Get some </a:t>
            </a:r>
            <a:r>
              <a:rPr lang="en-US" dirty="0"/>
              <a:t>d</a:t>
            </a:r>
            <a:r>
              <a:rPr lang="en-US" dirty="0" smtClean="0"/>
              <a:t>ata: Facebook posts / comments in this case</a:t>
            </a:r>
          </a:p>
          <a:p>
            <a:endParaRPr lang="en-US" dirty="0"/>
          </a:p>
          <a:p>
            <a:r>
              <a:rPr lang="en-US" dirty="0" smtClean="0"/>
              <a:t>Then we need to </a:t>
            </a:r>
            <a:r>
              <a:rPr lang="en-US" dirty="0" err="1" smtClean="0"/>
              <a:t>organise</a:t>
            </a:r>
            <a:r>
              <a:rPr lang="en-US" dirty="0" smtClean="0"/>
              <a:t> the data somehow </a:t>
            </a:r>
          </a:p>
          <a:p>
            <a:pPr lvl="1"/>
            <a:endParaRPr lang="en-US" dirty="0"/>
          </a:p>
          <a:p>
            <a:r>
              <a:rPr lang="en-US" dirty="0" smtClean="0"/>
              <a:t>Identify the subset of data that we actually need</a:t>
            </a:r>
          </a:p>
          <a:p>
            <a:pPr lvl="1"/>
            <a:endParaRPr lang="en-US" dirty="0"/>
          </a:p>
          <a:p>
            <a:r>
              <a:rPr lang="en-US" dirty="0" smtClean="0"/>
              <a:t>Then we need to prepare (pre-process) the data for analysis</a:t>
            </a:r>
          </a:p>
          <a:p>
            <a:pPr lvl="1"/>
            <a:endParaRPr lang="en-US" dirty="0"/>
          </a:p>
          <a:p>
            <a:r>
              <a:rPr lang="en-US" dirty="0" smtClean="0"/>
              <a:t>Having pre-processed the data, we may need to change its representation (transform the data) to make it easier to </a:t>
            </a:r>
            <a:r>
              <a:rPr lang="en-US" dirty="0" err="1" smtClean="0"/>
              <a:t>analyse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err="1" smtClean="0"/>
              <a:t>Analyse</a:t>
            </a:r>
            <a:r>
              <a:rPr lang="en-US" dirty="0" smtClean="0"/>
              <a:t> the data</a:t>
            </a:r>
          </a:p>
          <a:p>
            <a:endParaRPr lang="en-US" dirty="0"/>
          </a:p>
          <a:p>
            <a:r>
              <a:rPr lang="en-US" dirty="0" smtClean="0"/>
              <a:t>Interpret the results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823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DFCAE-9C62-664E-8FC2-91D31E916DCF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Data Application Development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95" y="1381024"/>
            <a:ext cx="1098752" cy="1098752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1701800" y="1930400"/>
            <a:ext cx="2886253" cy="0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626358" y="1473200"/>
            <a:ext cx="1926842" cy="91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programming language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535240" y="1473200"/>
            <a:ext cx="121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REST API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/>
          <p:cNvCxnSpPr>
            <a:stCxn id="15" idx="0"/>
            <a:endCxn id="15" idx="3"/>
          </p:cNvCxnSpPr>
          <p:nvPr/>
        </p:nvCxnSpPr>
        <p:spPr>
          <a:xfrm rot="16200000" flipH="1">
            <a:off x="5842889" y="1220090"/>
            <a:ext cx="457200" cy="963421"/>
          </a:xfrm>
          <a:prstGeom prst="curvedConnector4">
            <a:avLst>
              <a:gd name="adj1" fmla="val -183335"/>
              <a:gd name="adj2" fmla="val 169866"/>
            </a:avLst>
          </a:prstGeom>
          <a:ln w="571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Magnetic Disk 22"/>
          <p:cNvSpPr/>
          <p:nvPr/>
        </p:nvSpPr>
        <p:spPr>
          <a:xfrm>
            <a:off x="6561905" y="3241110"/>
            <a:ext cx="2156108" cy="1085343"/>
          </a:xfrm>
          <a:prstGeom prst="flowChartMagneticDisk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DB Engine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15" idx="2"/>
            <a:endCxn id="23" idx="1"/>
          </p:cNvCxnSpPr>
          <p:nvPr/>
        </p:nvCxnSpPr>
        <p:spPr>
          <a:xfrm>
            <a:off x="5589779" y="2387600"/>
            <a:ext cx="2050180" cy="853510"/>
          </a:xfrm>
          <a:prstGeom prst="straightConnector1">
            <a:avLst/>
          </a:prstGeom>
          <a:ln w="571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232865" y="2832522"/>
            <a:ext cx="3190875" cy="185727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programming language</a:t>
            </a:r>
          </a:p>
          <a:p>
            <a:pPr algn="ctr"/>
            <a:endParaRPr lang="en-US" dirty="0"/>
          </a:p>
          <a:p>
            <a:pPr algn="ctr"/>
            <a:endParaRPr lang="en-US" dirty="0" smtClean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361452" y="3699297"/>
            <a:ext cx="2933700" cy="914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Some text </a:t>
            </a:r>
            <a:r>
              <a:rPr lang="en-US" smtClean="0"/>
              <a:t>analytics library</a:t>
            </a:r>
            <a:endParaRPr lang="en-US" dirty="0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6237" y="5249855"/>
            <a:ext cx="668862" cy="66886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17796" r="6172" b="13841"/>
          <a:stretch/>
        </p:blipFill>
        <p:spPr>
          <a:xfrm>
            <a:off x="4591667" y="4944961"/>
            <a:ext cx="3369048" cy="1278650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stCxn id="28" idx="3"/>
            <a:endCxn id="23" idx="2"/>
          </p:cNvCxnSpPr>
          <p:nvPr/>
        </p:nvCxnSpPr>
        <p:spPr>
          <a:xfrm>
            <a:off x="3423740" y="3761159"/>
            <a:ext cx="3138165" cy="22623"/>
          </a:xfrm>
          <a:prstGeom prst="straightConnector1">
            <a:avLst/>
          </a:prstGeom>
          <a:ln w="5715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872511" y="3437571"/>
            <a:ext cx="2160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Some connection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2" name="Straight Arrow Connector 41"/>
          <p:cNvCxnSpPr>
            <a:stCxn id="28" idx="2"/>
            <a:endCxn id="30" idx="1"/>
          </p:cNvCxnSpPr>
          <p:nvPr/>
        </p:nvCxnSpPr>
        <p:spPr>
          <a:xfrm rot="16200000" flipH="1">
            <a:off x="1845025" y="4673074"/>
            <a:ext cx="894490" cy="927934"/>
          </a:xfrm>
          <a:prstGeom prst="bentConnector2">
            <a:avLst/>
          </a:prstGeom>
          <a:ln w="571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3"/>
          </p:cNvCxnSpPr>
          <p:nvPr/>
        </p:nvCxnSpPr>
        <p:spPr>
          <a:xfrm>
            <a:off x="3425099" y="5584286"/>
            <a:ext cx="1201259" cy="1"/>
          </a:xfrm>
          <a:prstGeom prst="straightConnector1">
            <a:avLst/>
          </a:prstGeom>
          <a:ln w="57150">
            <a:solidFill>
              <a:schemeClr val="bg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5095" y="5932028"/>
            <a:ext cx="1498857" cy="31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778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9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 tmFilter="0, 0; .2, .5; .8, .5; 1, 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250" autoRev="1" fill="hold"/>
                                        <p:tgtEl>
                                          <p:spTgt spid="2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6" grpId="1"/>
      <p:bldP spid="23" grpId="0" animBg="1"/>
      <p:bldP spid="23" grpId="1" animBg="1"/>
      <p:bldP spid="28" grpId="0" animBg="1"/>
      <p:bldP spid="29" grpId="0" animBg="1"/>
      <p:bldP spid="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 smtClean="0"/>
              <a:t>Supervised vs. Unsupervised Methods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05719"/>
            <a:ext cx="7886700" cy="4771244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altLang="en-US" dirty="0" smtClean="0"/>
              <a:t>Consider </a:t>
            </a:r>
            <a:r>
              <a:rPr lang="en-IE" altLang="en-US" dirty="0"/>
              <a:t>two similar questions we might ask about a customer population. </a:t>
            </a:r>
            <a:endParaRPr lang="ga-IE" altLang="en-US" dirty="0" smtClean="0"/>
          </a:p>
          <a:p>
            <a:pPr lvl="2">
              <a:lnSpc>
                <a:spcPct val="80000"/>
              </a:lnSpc>
            </a:pPr>
            <a:endParaRPr lang="ga-IE" altLang="en-US" sz="1800" dirty="0"/>
          </a:p>
          <a:p>
            <a:pPr lvl="2">
              <a:lnSpc>
                <a:spcPct val="80000"/>
              </a:lnSpc>
            </a:pPr>
            <a:endParaRPr lang="ga-IE" altLang="en-US" sz="1800" dirty="0" smtClean="0"/>
          </a:p>
          <a:p>
            <a:pPr lvl="2">
              <a:lnSpc>
                <a:spcPct val="80000"/>
              </a:lnSpc>
            </a:pPr>
            <a:endParaRPr lang="ga-IE" altLang="en-US" sz="1800" dirty="0"/>
          </a:p>
          <a:p>
            <a:pPr lvl="2">
              <a:lnSpc>
                <a:spcPct val="80000"/>
              </a:lnSpc>
            </a:pPr>
            <a:endParaRPr lang="ga-IE" altLang="en-US" sz="1800" dirty="0" smtClean="0"/>
          </a:p>
          <a:p>
            <a:pPr lvl="2">
              <a:lnSpc>
                <a:spcPct val="80000"/>
              </a:lnSpc>
            </a:pPr>
            <a:endParaRPr lang="ga-IE" altLang="en-US" sz="1800" dirty="0"/>
          </a:p>
          <a:p>
            <a:pPr lvl="2">
              <a:lnSpc>
                <a:spcPct val="80000"/>
              </a:lnSpc>
            </a:pPr>
            <a:endParaRPr lang="ga-IE" altLang="en-US" sz="1800" dirty="0" smtClean="0"/>
          </a:p>
          <a:p>
            <a:pPr lvl="2">
              <a:lnSpc>
                <a:spcPct val="80000"/>
              </a:lnSpc>
            </a:pPr>
            <a:endParaRPr lang="ga-IE" altLang="en-US" sz="1800" dirty="0"/>
          </a:p>
          <a:p>
            <a:pPr lvl="2">
              <a:lnSpc>
                <a:spcPct val="80000"/>
              </a:lnSpc>
            </a:pPr>
            <a:endParaRPr lang="ga-IE" alt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F5F8-61C6-C547-A7B7-D51708F9908B}" type="datetime1">
              <a:rPr lang="en-GB" smtClean="0"/>
              <a:pPr/>
              <a:t>16/08/2022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pPr/>
              <a:t>4</a:t>
            </a:fld>
            <a:endParaRPr lang="en-IE"/>
          </a:p>
        </p:txBody>
      </p:sp>
      <p:sp>
        <p:nvSpPr>
          <p:cNvPr id="9" name="Rectangle 8"/>
          <p:cNvSpPr/>
          <p:nvPr/>
        </p:nvSpPr>
        <p:spPr>
          <a:xfrm>
            <a:off x="778615" y="1988221"/>
            <a:ext cx="3516654" cy="1440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IE" altLang="en-US" dirty="0"/>
              <a:t>“Do our customers naturally fall into different groups?”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967973" y="1988221"/>
            <a:ext cx="3516654" cy="144016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IE" altLang="en-US" dirty="0"/>
              <a:t>“Can we find groups of customers who have particularly high likelihoods of cancelling their service soon after their contracts expire?” 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2169055" y="3589146"/>
            <a:ext cx="720080" cy="387908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IE"/>
          </a:p>
        </p:txBody>
      </p:sp>
      <p:sp>
        <p:nvSpPr>
          <p:cNvPr id="15" name="Rounded Rectangle 14"/>
          <p:cNvSpPr/>
          <p:nvPr/>
        </p:nvSpPr>
        <p:spPr>
          <a:xfrm>
            <a:off x="558199" y="4054078"/>
            <a:ext cx="3941793" cy="230227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altLang="en-US" dirty="0" smtClean="0"/>
              <a:t>No </a:t>
            </a:r>
            <a:r>
              <a:rPr lang="en-IE" altLang="en-US" dirty="0"/>
              <a:t>specific purpose or target has been specified for the grouping. </a:t>
            </a:r>
            <a:endParaRPr lang="en-IE" altLang="en-US" dirty="0" smtClean="0"/>
          </a:p>
          <a:p>
            <a:pPr algn="ctr"/>
            <a:endParaRPr lang="en-IE" altLang="en-US" dirty="0"/>
          </a:p>
          <a:p>
            <a:pPr algn="ctr"/>
            <a:r>
              <a:rPr lang="en-IE" altLang="en-US" dirty="0" smtClean="0"/>
              <a:t>When </a:t>
            </a:r>
            <a:r>
              <a:rPr lang="en-IE" altLang="en-US" dirty="0"/>
              <a:t>there is no such target, the data mining problem is referred to as unsupervised.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750107" y="4054078"/>
            <a:ext cx="3936693" cy="2302272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IE" altLang="en-US" dirty="0" smtClean="0">
                <a:solidFill>
                  <a:srgbClr val="FFFFFF"/>
                </a:solidFill>
              </a:rPr>
              <a:t>A </a:t>
            </a:r>
            <a:r>
              <a:rPr lang="en-IE" altLang="en-US" dirty="0">
                <a:solidFill>
                  <a:srgbClr val="FFFFFF"/>
                </a:solidFill>
              </a:rPr>
              <a:t>specific target </a:t>
            </a:r>
            <a:r>
              <a:rPr lang="en-IE" altLang="en-US" dirty="0" smtClean="0">
                <a:solidFill>
                  <a:srgbClr val="FFFFFF"/>
                </a:solidFill>
              </a:rPr>
              <a:t>defined: </a:t>
            </a:r>
            <a:r>
              <a:rPr lang="en-IE" altLang="en-US" i="1" dirty="0" smtClean="0">
                <a:solidFill>
                  <a:srgbClr val="FFFFFF"/>
                </a:solidFill>
              </a:rPr>
              <a:t>will </a:t>
            </a:r>
            <a:r>
              <a:rPr lang="en-IE" altLang="en-US" i="1" dirty="0">
                <a:solidFill>
                  <a:srgbClr val="FFFFFF"/>
                </a:solidFill>
              </a:rPr>
              <a:t>a customer leave when </a:t>
            </a:r>
            <a:r>
              <a:rPr lang="en-IE" altLang="en-US" i="1" dirty="0" smtClean="0">
                <a:solidFill>
                  <a:srgbClr val="FFFFFF"/>
                </a:solidFill>
              </a:rPr>
              <a:t>their contract </a:t>
            </a:r>
            <a:r>
              <a:rPr lang="en-IE" altLang="en-US" i="1" dirty="0">
                <a:solidFill>
                  <a:srgbClr val="FFFFFF"/>
                </a:solidFill>
              </a:rPr>
              <a:t>expires? </a:t>
            </a:r>
          </a:p>
          <a:p>
            <a:pPr algn="ctr">
              <a:lnSpc>
                <a:spcPct val="80000"/>
              </a:lnSpc>
            </a:pPr>
            <a:endParaRPr lang="en-IE" altLang="en-US" dirty="0" smtClean="0">
              <a:solidFill>
                <a:srgbClr val="FFFFFF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IE" altLang="en-US" dirty="0" smtClean="0">
                <a:solidFill>
                  <a:srgbClr val="FFFFFF"/>
                </a:solidFill>
              </a:rPr>
              <a:t>Segmentation has a </a:t>
            </a:r>
            <a:r>
              <a:rPr lang="en-IE" altLang="en-US" dirty="0">
                <a:solidFill>
                  <a:srgbClr val="FFFFFF"/>
                </a:solidFill>
              </a:rPr>
              <a:t>specific reason: to take action based on likelihood of churn. </a:t>
            </a:r>
            <a:endParaRPr lang="en-IE" altLang="en-US" dirty="0" smtClean="0">
              <a:solidFill>
                <a:srgbClr val="FFFFFF"/>
              </a:solidFill>
            </a:endParaRPr>
          </a:p>
          <a:p>
            <a:pPr algn="ctr">
              <a:lnSpc>
                <a:spcPct val="80000"/>
              </a:lnSpc>
            </a:pPr>
            <a:endParaRPr lang="en-IE" altLang="en-US" dirty="0">
              <a:solidFill>
                <a:srgbClr val="FFFFFF"/>
              </a:solidFill>
            </a:endParaRPr>
          </a:p>
          <a:p>
            <a:pPr algn="ctr">
              <a:lnSpc>
                <a:spcPct val="80000"/>
              </a:lnSpc>
            </a:pPr>
            <a:r>
              <a:rPr lang="en-IE" altLang="en-US" dirty="0" smtClean="0">
                <a:solidFill>
                  <a:srgbClr val="FFFFFF"/>
                </a:solidFill>
              </a:rPr>
              <a:t>Thus a </a:t>
            </a:r>
            <a:r>
              <a:rPr lang="en-IE" altLang="en-US" b="1" dirty="0">
                <a:solidFill>
                  <a:srgbClr val="FFFFFF"/>
                </a:solidFill>
              </a:rPr>
              <a:t>supervised</a:t>
            </a:r>
            <a:r>
              <a:rPr lang="en-IE" altLang="en-US" dirty="0">
                <a:solidFill>
                  <a:srgbClr val="FFFFFF"/>
                </a:solidFill>
              </a:rPr>
              <a:t> </a:t>
            </a:r>
            <a:r>
              <a:rPr lang="en-IE" altLang="ja-JP" dirty="0">
                <a:solidFill>
                  <a:srgbClr val="FFFFFF"/>
                </a:solidFill>
                <a:ea typeface="ＭＳ Ｐゴシック" charset="-128"/>
              </a:rPr>
              <a:t>data mining problem</a:t>
            </a:r>
            <a:r>
              <a:rPr lang="en-US" altLang="ja-JP" dirty="0">
                <a:solidFill>
                  <a:srgbClr val="FFFFFF"/>
                </a:solidFill>
                <a:ea typeface="ＭＳ Ｐゴシック" charset="-128"/>
              </a:rPr>
              <a:t> </a:t>
            </a:r>
            <a:endParaRPr lang="en-US" altLang="en-US" dirty="0">
              <a:solidFill>
                <a:srgbClr val="FFFFFF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>
            <a:off x="6358413" y="3589146"/>
            <a:ext cx="720080" cy="387908"/>
          </a:xfrm>
          <a:prstGeom prst="downArrow">
            <a:avLst/>
          </a:prstGeom>
          <a:solidFill>
            <a:schemeClr val="bg2">
              <a:lumMod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2387811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ga-IE" dirty="0" smtClean="0"/>
              <a:t>Supervised vs. Unsupervised Methods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1003"/>
            <a:ext cx="7886700" cy="497596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IE" altLang="en-US" dirty="0" smtClean="0"/>
              <a:t>Consider </a:t>
            </a:r>
            <a:r>
              <a:rPr lang="en-IE" altLang="en-US" dirty="0"/>
              <a:t>two similar questions we might ask about a customer population. </a:t>
            </a:r>
            <a:endParaRPr lang="ga-IE" altLang="en-US" dirty="0" smtClean="0"/>
          </a:p>
          <a:p>
            <a:pPr lvl="2">
              <a:lnSpc>
                <a:spcPct val="80000"/>
              </a:lnSpc>
            </a:pPr>
            <a:endParaRPr lang="ga-IE" altLang="en-US" sz="1800" dirty="0"/>
          </a:p>
          <a:p>
            <a:pPr lvl="2">
              <a:lnSpc>
                <a:spcPct val="80000"/>
              </a:lnSpc>
            </a:pPr>
            <a:endParaRPr lang="ga-IE" altLang="en-US" sz="1800" dirty="0" smtClean="0"/>
          </a:p>
          <a:p>
            <a:pPr lvl="2">
              <a:lnSpc>
                <a:spcPct val="80000"/>
              </a:lnSpc>
            </a:pPr>
            <a:endParaRPr lang="ga-IE" altLang="en-US" sz="1800" dirty="0"/>
          </a:p>
          <a:p>
            <a:pPr lvl="2">
              <a:lnSpc>
                <a:spcPct val="80000"/>
              </a:lnSpc>
            </a:pPr>
            <a:endParaRPr lang="ga-IE" altLang="en-US" sz="1800" dirty="0" smtClean="0"/>
          </a:p>
          <a:p>
            <a:pPr lvl="2">
              <a:lnSpc>
                <a:spcPct val="80000"/>
              </a:lnSpc>
            </a:pPr>
            <a:endParaRPr lang="ga-IE" altLang="en-US" sz="1800" dirty="0"/>
          </a:p>
          <a:p>
            <a:pPr lvl="2">
              <a:lnSpc>
                <a:spcPct val="80000"/>
              </a:lnSpc>
            </a:pPr>
            <a:endParaRPr lang="ga-IE" altLang="en-US" sz="1800" dirty="0" smtClean="0"/>
          </a:p>
          <a:p>
            <a:pPr lvl="2">
              <a:lnSpc>
                <a:spcPct val="80000"/>
              </a:lnSpc>
            </a:pPr>
            <a:endParaRPr lang="ga-IE" altLang="en-US" sz="1800" dirty="0"/>
          </a:p>
          <a:p>
            <a:pPr lvl="2">
              <a:lnSpc>
                <a:spcPct val="80000"/>
              </a:lnSpc>
            </a:pPr>
            <a:endParaRPr lang="ga-IE" alt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3F5F8-61C6-C547-A7B7-D51708F9908B}" type="datetime1">
              <a:rPr lang="en-GB" smtClean="0"/>
              <a:pPr/>
              <a:t>16/08/2022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pPr/>
              <a:t>5</a:t>
            </a:fld>
            <a:endParaRPr lang="en-IE"/>
          </a:p>
        </p:txBody>
      </p:sp>
      <p:grpSp>
        <p:nvGrpSpPr>
          <p:cNvPr id="7" name="Group 6"/>
          <p:cNvGrpSpPr/>
          <p:nvPr/>
        </p:nvGrpSpPr>
        <p:grpSpPr>
          <a:xfrm>
            <a:off x="1110036" y="1877906"/>
            <a:ext cx="2961527" cy="2983491"/>
            <a:chOff x="558199" y="1988221"/>
            <a:chExt cx="3941793" cy="4368129"/>
          </a:xfrm>
        </p:grpSpPr>
        <p:sp>
          <p:nvSpPr>
            <p:cNvPr id="9" name="Rectangle 8"/>
            <p:cNvSpPr/>
            <p:nvPr/>
          </p:nvSpPr>
          <p:spPr>
            <a:xfrm>
              <a:off x="778615" y="1988221"/>
              <a:ext cx="3516654" cy="144016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IE" altLang="en-US" sz="1200" dirty="0"/>
                <a:t>“Do our customers naturally fall into different groups?” 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2169055" y="3589146"/>
              <a:ext cx="720080" cy="387908"/>
            </a:xfrm>
            <a:prstGeom prst="down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endParaRPr lang="en-IE" sz="12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199" y="4054078"/>
              <a:ext cx="3941793" cy="230227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E" altLang="en-US" sz="1200" dirty="0" smtClean="0"/>
                <a:t>No </a:t>
              </a:r>
              <a:r>
                <a:rPr lang="en-IE" altLang="en-US" sz="1200" dirty="0"/>
                <a:t>specific purpose or target has been specified for the grouping. </a:t>
              </a:r>
              <a:endParaRPr lang="en-IE" altLang="en-US" sz="1200" dirty="0" smtClean="0"/>
            </a:p>
            <a:p>
              <a:pPr algn="ctr"/>
              <a:endParaRPr lang="en-IE" altLang="en-US" sz="1200" dirty="0"/>
            </a:p>
            <a:p>
              <a:pPr algn="ctr"/>
              <a:r>
                <a:rPr lang="en-IE" altLang="en-US" sz="1200" dirty="0" smtClean="0"/>
                <a:t>When </a:t>
              </a:r>
              <a:r>
                <a:rPr lang="en-IE" altLang="en-US" sz="1200" dirty="0"/>
                <a:t>there is no such target, the data mining problem is referred to as unsupervised.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71517" y="1903542"/>
            <a:ext cx="2957695" cy="2983491"/>
            <a:chOff x="4750107" y="1988221"/>
            <a:chExt cx="3936693" cy="4368129"/>
          </a:xfrm>
        </p:grpSpPr>
        <p:sp>
          <p:nvSpPr>
            <p:cNvPr id="10" name="Rectangle 9"/>
            <p:cNvSpPr/>
            <p:nvPr/>
          </p:nvSpPr>
          <p:spPr>
            <a:xfrm>
              <a:off x="4967973" y="1988221"/>
              <a:ext cx="3516655" cy="144016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IE" altLang="en-US" sz="1200" dirty="0"/>
                <a:t>“Can we find groups of customers who have particularly high likelihoods of cancelling their service soon after their contracts expire?” 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750107" y="4054078"/>
              <a:ext cx="3936693" cy="230227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r>
                <a:rPr lang="en-IE" altLang="en-US" sz="1200" dirty="0" smtClean="0">
                  <a:solidFill>
                    <a:srgbClr val="FFFFFF"/>
                  </a:solidFill>
                </a:rPr>
                <a:t>A </a:t>
              </a:r>
              <a:r>
                <a:rPr lang="en-IE" altLang="en-US" sz="1200" dirty="0">
                  <a:solidFill>
                    <a:srgbClr val="FFFFFF"/>
                  </a:solidFill>
                </a:rPr>
                <a:t>specific target </a:t>
              </a:r>
              <a:r>
                <a:rPr lang="en-IE" altLang="en-US" sz="1200" dirty="0" smtClean="0">
                  <a:solidFill>
                    <a:srgbClr val="FFFFFF"/>
                  </a:solidFill>
                </a:rPr>
                <a:t>defined: </a:t>
              </a:r>
              <a:r>
                <a:rPr lang="en-IE" altLang="en-US" sz="1200" i="1" dirty="0" smtClean="0">
                  <a:solidFill>
                    <a:srgbClr val="FFFFFF"/>
                  </a:solidFill>
                </a:rPr>
                <a:t>will </a:t>
              </a:r>
              <a:r>
                <a:rPr lang="en-IE" altLang="en-US" sz="1200" i="1" dirty="0">
                  <a:solidFill>
                    <a:srgbClr val="FFFFFF"/>
                  </a:solidFill>
                </a:rPr>
                <a:t>a customer leave when </a:t>
              </a:r>
              <a:r>
                <a:rPr lang="en-IE" altLang="en-US" sz="1200" i="1" dirty="0" smtClean="0">
                  <a:solidFill>
                    <a:srgbClr val="FFFFFF"/>
                  </a:solidFill>
                </a:rPr>
                <a:t>their contract </a:t>
              </a:r>
              <a:r>
                <a:rPr lang="en-IE" altLang="en-US" sz="1200" i="1" dirty="0">
                  <a:solidFill>
                    <a:srgbClr val="FFFFFF"/>
                  </a:solidFill>
                </a:rPr>
                <a:t>expires? </a:t>
              </a:r>
            </a:p>
            <a:p>
              <a:pPr algn="ctr">
                <a:lnSpc>
                  <a:spcPct val="80000"/>
                </a:lnSpc>
              </a:pPr>
              <a:endParaRPr lang="en-IE" altLang="en-US" sz="1200" dirty="0" smtClean="0">
                <a:solidFill>
                  <a:srgbClr val="FFFFFF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IE" altLang="en-US" sz="1200" dirty="0" smtClean="0">
                  <a:solidFill>
                    <a:srgbClr val="FFFFFF"/>
                  </a:solidFill>
                </a:rPr>
                <a:t>Segmentation has a </a:t>
              </a:r>
              <a:r>
                <a:rPr lang="en-IE" altLang="en-US" sz="1200" dirty="0">
                  <a:solidFill>
                    <a:srgbClr val="FFFFFF"/>
                  </a:solidFill>
                </a:rPr>
                <a:t>specific reason: to take action based on likelihood of churn. </a:t>
              </a:r>
              <a:endParaRPr lang="en-IE" altLang="en-US" sz="1200" dirty="0" smtClean="0">
                <a:solidFill>
                  <a:srgbClr val="FFFFFF"/>
                </a:solidFill>
              </a:endParaRPr>
            </a:p>
            <a:p>
              <a:pPr algn="ctr">
                <a:lnSpc>
                  <a:spcPct val="80000"/>
                </a:lnSpc>
              </a:pPr>
              <a:endParaRPr lang="en-IE" altLang="en-US" sz="1200" dirty="0">
                <a:solidFill>
                  <a:srgbClr val="FFFFFF"/>
                </a:solidFill>
              </a:endParaRPr>
            </a:p>
            <a:p>
              <a:pPr algn="ctr">
                <a:lnSpc>
                  <a:spcPct val="80000"/>
                </a:lnSpc>
              </a:pPr>
              <a:r>
                <a:rPr lang="en-IE" altLang="en-US" sz="1200" dirty="0" smtClean="0">
                  <a:solidFill>
                    <a:srgbClr val="FFFFFF"/>
                  </a:solidFill>
                </a:rPr>
                <a:t>Thus a </a:t>
              </a:r>
              <a:r>
                <a:rPr lang="en-IE" altLang="en-US" sz="1200" b="1" dirty="0">
                  <a:solidFill>
                    <a:srgbClr val="FFFFFF"/>
                  </a:solidFill>
                </a:rPr>
                <a:t>supervised</a:t>
              </a:r>
              <a:r>
                <a:rPr lang="en-IE" altLang="en-US" sz="1200" dirty="0">
                  <a:solidFill>
                    <a:srgbClr val="FFFFFF"/>
                  </a:solidFill>
                </a:rPr>
                <a:t> </a:t>
              </a:r>
              <a:r>
                <a:rPr lang="en-IE" altLang="ja-JP" sz="1200" dirty="0">
                  <a:solidFill>
                    <a:srgbClr val="FFFFFF"/>
                  </a:solidFill>
                  <a:ea typeface="ＭＳ Ｐゴシック" charset="-128"/>
                </a:rPr>
                <a:t>data mining problem</a:t>
              </a:r>
              <a:r>
                <a:rPr lang="en-US" altLang="ja-JP" sz="1200" dirty="0">
                  <a:solidFill>
                    <a:srgbClr val="FFFFFF"/>
                  </a:solidFill>
                  <a:ea typeface="ＭＳ Ｐゴシック" charset="-128"/>
                </a:rPr>
                <a:t> </a:t>
              </a:r>
              <a:endParaRPr lang="en-US" altLang="en-US" sz="1200" dirty="0">
                <a:solidFill>
                  <a:srgbClr val="FFFFFF"/>
                </a:solidFill>
              </a:endParaRP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6358413" y="3589146"/>
              <a:ext cx="720080" cy="387908"/>
            </a:xfrm>
            <a:prstGeom prst="downArrow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80000"/>
                </a:lnSpc>
              </a:pPr>
              <a:endParaRPr lang="en-IE" sz="120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999088" y="5173011"/>
            <a:ext cx="31834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Search for groups / </a:t>
            </a:r>
            <a:r>
              <a:rPr lang="en-US" smtClean="0">
                <a:solidFill>
                  <a:schemeClr val="bg1"/>
                </a:solidFill>
              </a:rPr>
              <a:t>patterns using </a:t>
            </a:r>
            <a:r>
              <a:rPr lang="en-US" dirty="0" smtClean="0">
                <a:solidFill>
                  <a:schemeClr val="bg1"/>
                </a:solidFill>
              </a:rPr>
              <a:t>notions of “similar” or “distance”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39400" y="5232864"/>
            <a:ext cx="4421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Build (learn) some function </a:t>
            </a:r>
          </a:p>
          <a:p>
            <a:pPr algn="ctr"/>
            <a:r>
              <a:rPr lang="en-US" dirty="0" smtClean="0">
                <a:solidFill>
                  <a:schemeClr val="bg1"/>
                </a:solidFill>
              </a:rPr>
              <a:t>y = f(x) where y is our dependent variable, and x is 1 or more independent variables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06464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problems we will look at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Classification: Assigning a label based on specific information</a:t>
            </a:r>
          </a:p>
          <a:p>
            <a:pPr lvl="1"/>
            <a:r>
              <a:rPr lang="en-US" dirty="0" smtClean="0"/>
              <a:t>Customers that will/will not cancel their contract</a:t>
            </a:r>
          </a:p>
          <a:p>
            <a:pPr lvl="1"/>
            <a:r>
              <a:rPr lang="en-US" dirty="0" smtClean="0"/>
              <a:t>Is spam, is not spam</a:t>
            </a:r>
          </a:p>
          <a:p>
            <a:pPr lvl="1"/>
            <a:r>
              <a:rPr lang="en-US" dirty="0" smtClean="0"/>
              <a:t>Type of flower/bug/fish etc.</a:t>
            </a:r>
          </a:p>
          <a:p>
            <a:pPr lvl="1"/>
            <a:r>
              <a:rPr lang="en-US" dirty="0" smtClean="0"/>
              <a:t>Students who will/will not pass ML</a:t>
            </a:r>
          </a:p>
          <a:p>
            <a:pPr lvl="1"/>
            <a:endParaRPr lang="en-US" dirty="0"/>
          </a:p>
          <a:p>
            <a:r>
              <a:rPr lang="en-US" dirty="0" smtClean="0"/>
              <a:t>Regression: Predict / forecast a value</a:t>
            </a:r>
          </a:p>
          <a:p>
            <a:pPr lvl="1"/>
            <a:r>
              <a:rPr lang="en-US" dirty="0" smtClean="0"/>
              <a:t>The price of bitcoin tomorrow / in an hour</a:t>
            </a:r>
          </a:p>
          <a:p>
            <a:pPr lvl="1"/>
            <a:r>
              <a:rPr lang="en-US" dirty="0" smtClean="0"/>
              <a:t>The score a collection of students will get </a:t>
            </a:r>
            <a:r>
              <a:rPr lang="en-US" smtClean="0"/>
              <a:t>in ML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Clustering: Data segmentation</a:t>
            </a:r>
          </a:p>
          <a:p>
            <a:pPr lvl="1"/>
            <a:r>
              <a:rPr lang="en-US" dirty="0" smtClean="0"/>
              <a:t>“Types” of customers/flowers/students etc.</a:t>
            </a:r>
          </a:p>
          <a:p>
            <a:pPr lvl="1"/>
            <a:endParaRPr lang="en-US" dirty="0"/>
          </a:p>
          <a:p>
            <a:r>
              <a:rPr lang="en-US" dirty="0" smtClean="0"/>
              <a:t>Feature Engineering and Dimensionality Reduction</a:t>
            </a:r>
          </a:p>
          <a:p>
            <a:pPr lvl="1"/>
            <a:r>
              <a:rPr lang="en-US" dirty="0" smtClean="0"/>
              <a:t>Deriving data from data</a:t>
            </a:r>
          </a:p>
          <a:p>
            <a:pPr lvl="1"/>
            <a:r>
              <a:rPr lang="en-US" dirty="0" smtClean="0"/>
              <a:t>Reducing the amount of data such that it is more manageable </a:t>
            </a:r>
          </a:p>
          <a:p>
            <a:pPr lvl="1"/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6F89-B141-7A40-BB80-5642918A7A0B}" type="datetime1">
              <a:rPr lang="en-GB" smtClean="0"/>
              <a:pPr/>
              <a:t>16/08/2022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pPr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94756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Methods Taxonomy 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17" y="1825625"/>
            <a:ext cx="6983965" cy="4351338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26F89-B141-7A40-BB80-5642918A7A0B}" type="datetime1">
              <a:rPr lang="en-GB" smtClean="0"/>
              <a:pPr/>
              <a:t>16/08/2022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5FE1D-C3C2-4288-B202-270E58405F08}" type="slidenum">
              <a:rPr lang="en-IE" smtClean="0"/>
              <a:pPr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xmlns="" val="533020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Point: 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Outcome measurement Y (also called the dependent variable, response, target).</a:t>
            </a:r>
          </a:p>
          <a:p>
            <a:r>
              <a:rPr lang="en-US" dirty="0" smtClean="0"/>
              <a:t>Vector of p predictor variables X (also called inputs, regressions, covariates, features, independent variables, </a:t>
            </a:r>
            <a:r>
              <a:rPr lang="mr-IN" dirty="0" smtClean="0"/>
              <a:t>…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For regression problems, Y is quantitative (e.g. price, score, size, volume)</a:t>
            </a:r>
          </a:p>
          <a:p>
            <a:r>
              <a:rPr lang="en-GB" dirty="0" smtClean="0"/>
              <a:t>For classification problems, Y takes a finite (often) unordered set of values (survived / died, stayed / left, digit 0-9) often referred to as class labels</a:t>
            </a:r>
          </a:p>
          <a:p>
            <a:endParaRPr lang="en-GB" dirty="0"/>
          </a:p>
          <a:p>
            <a:r>
              <a:rPr lang="en-US" dirty="0" smtClean="0"/>
              <a:t>We have some amount of </a:t>
            </a:r>
            <a:r>
              <a:rPr lang="en-US" i="1" dirty="0" smtClean="0"/>
              <a:t>training </a:t>
            </a:r>
            <a:r>
              <a:rPr lang="en-US" dirty="0" smtClean="0"/>
              <a:t>data (x</a:t>
            </a:r>
            <a:r>
              <a:rPr lang="en-US" baseline="-25000" dirty="0" smtClean="0"/>
              <a:t>1</a:t>
            </a:r>
            <a:r>
              <a:rPr lang="en-US" dirty="0" smtClean="0"/>
              <a:t>, y</a:t>
            </a:r>
            <a:r>
              <a:rPr lang="en-US" baseline="-25000" dirty="0" smtClean="0"/>
              <a:t>1</a:t>
            </a:r>
            <a:r>
              <a:rPr lang="en-US" dirty="0" smtClean="0"/>
              <a:t>) </a:t>
            </a:r>
            <a:r>
              <a:rPr lang="mr-IN" dirty="0" smtClean="0"/>
              <a:t>…</a:t>
            </a:r>
            <a:r>
              <a:rPr lang="en-GB" dirty="0" smtClean="0"/>
              <a:t> (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, </a:t>
            </a:r>
            <a:r>
              <a:rPr lang="en-GB" dirty="0" err="1" smtClean="0"/>
              <a:t>y</a:t>
            </a:r>
            <a:r>
              <a:rPr lang="en-GB" baseline="-25000" dirty="0" err="1" smtClean="0"/>
              <a:t>N</a:t>
            </a:r>
            <a:r>
              <a:rPr lang="en-GB" dirty="0" smtClean="0"/>
              <a:t>). Our observations (</a:t>
            </a:r>
            <a:r>
              <a:rPr lang="en-US" dirty="0" smtClean="0"/>
              <a:t>instances</a:t>
            </a:r>
            <a:r>
              <a:rPr lang="en-US" dirty="0"/>
              <a:t>, </a:t>
            </a:r>
            <a:r>
              <a:rPr lang="en-US" dirty="0" smtClean="0"/>
              <a:t>examples) of these measurements</a:t>
            </a:r>
          </a:p>
          <a:p>
            <a:pPr marL="0" indent="0" algn="r">
              <a:buNone/>
            </a:pPr>
            <a:r>
              <a:rPr lang="en-US" dirty="0" smtClean="0"/>
              <a:t>(James et al., 2014)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91E-C9CB-854D-AC74-755634563938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536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the training data, we aspire to: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 unseen test cases (test data)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Typically understand which features influence the outcome (and how)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Assess the quality of our predictions and inferences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  <a:p>
            <a:r>
              <a:rPr lang="en-US" dirty="0" smtClean="0"/>
              <a:t>It should hopefully be self-evident that we start with simple(r) methods, and do not start straight away with more sophisticated ones!</a:t>
            </a:r>
          </a:p>
          <a:p>
            <a:r>
              <a:rPr lang="en-US" dirty="0" smtClean="0"/>
              <a:t>We also need reasonable assertions of “quality” and also a clear understanding of what determines “high” quality</a:t>
            </a:r>
          </a:p>
          <a:p>
            <a:r>
              <a:rPr lang="en-US" dirty="0" smtClean="0"/>
              <a:t>Note that simple methods are not “bad” in fact they are often as good as their more sophisticated counterparts</a:t>
            </a:r>
          </a:p>
          <a:p>
            <a:endParaRPr lang="en-US" dirty="0"/>
          </a:p>
          <a:p>
            <a:pPr marL="0" indent="0" algn="r">
              <a:buNone/>
            </a:pPr>
            <a:r>
              <a:rPr lang="en-US" dirty="0"/>
              <a:t>(James et al., 2014)</a:t>
            </a:r>
          </a:p>
          <a:p>
            <a:pPr marL="0" indent="0" algn="r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AA91E-C9CB-854D-AC74-755634563938}" type="datetime1">
              <a:rPr lang="en-GB" smtClean="0"/>
              <a:pPr/>
              <a:t>16/08/2022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D2821-7554-5B44-BF60-F8D166F48DA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3526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IT_master_ppt2007_de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D9D9D9"/>
      </a:lt2>
      <a:accent1>
        <a:srgbClr val="009682"/>
      </a:accent1>
      <a:accent2>
        <a:srgbClr val="4664AA"/>
      </a:accent2>
      <a:accent3>
        <a:srgbClr val="FFFFFF"/>
      </a:accent3>
      <a:accent4>
        <a:srgbClr val="000000"/>
      </a:accent4>
      <a:accent5>
        <a:srgbClr val="AAC9C1"/>
      </a:accent5>
      <a:accent6>
        <a:srgbClr val="3F5A9A"/>
      </a:accent6>
      <a:hlink>
        <a:srgbClr val="808080"/>
      </a:hlink>
      <a:folHlink>
        <a:srgbClr val="7D92C3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D9D9D9"/>
        </a:lt2>
        <a:accent1>
          <a:srgbClr val="009682"/>
        </a:accent1>
        <a:accent2>
          <a:srgbClr val="4664AA"/>
        </a:accent2>
        <a:accent3>
          <a:srgbClr val="FFFFFF"/>
        </a:accent3>
        <a:accent4>
          <a:srgbClr val="000000"/>
        </a:accent4>
        <a:accent5>
          <a:srgbClr val="AAC9C1"/>
        </a:accent5>
        <a:accent6>
          <a:srgbClr val="3F5A9A"/>
        </a:accent6>
        <a:hlink>
          <a:srgbClr val="808080"/>
        </a:hlink>
        <a:folHlink>
          <a:srgbClr val="7D92C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1894</TotalTime>
  <Words>1296</Words>
  <Application>Microsoft Office PowerPoint</Application>
  <PresentationFormat>On-screen Show (4:3)</PresentationFormat>
  <Paragraphs>177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KIT_master_ppt2007_de</vt:lpstr>
      <vt:lpstr>Office Theme</vt:lpstr>
      <vt:lpstr>Introduction to Machine learning</vt:lpstr>
      <vt:lpstr>What roughly do we need to do?</vt:lpstr>
      <vt:lpstr>Architecture</vt:lpstr>
      <vt:lpstr>Supervised vs. Unsupervised Methods</vt:lpstr>
      <vt:lpstr>Supervised vs. Unsupervised Methods</vt:lpstr>
      <vt:lpstr>Types of problems we will look at</vt:lpstr>
      <vt:lpstr>Methods Taxonomy </vt:lpstr>
      <vt:lpstr>Starting Point: Supervised Learning</vt:lpstr>
      <vt:lpstr>Objectives</vt:lpstr>
      <vt:lpstr>Starting Point: Unsupervised Learning</vt:lpstr>
      <vt:lpstr>Statistical Learning vs. Machine Learning</vt:lpstr>
      <vt:lpstr>Core  Fundamental Principles</vt:lpstr>
      <vt:lpstr>References</vt:lpstr>
    </vt:vector>
  </TitlesOfParts>
  <Company>KIT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Caton</dc:creator>
  <cp:lastModifiedBy>GEU</cp:lastModifiedBy>
  <cp:revision>69</cp:revision>
  <cp:lastPrinted>2015-02-05T13:27:45Z</cp:lastPrinted>
  <dcterms:created xsi:type="dcterms:W3CDTF">2014-09-15T09:05:41Z</dcterms:created>
  <dcterms:modified xsi:type="dcterms:W3CDTF">2022-08-16T05:52:11Z</dcterms:modified>
</cp:coreProperties>
</file>