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3" r:id="rId1"/>
  </p:sldMasterIdLst>
  <p:notesMasterIdLst>
    <p:notesMasterId r:id="rId31"/>
  </p:notesMasterIdLst>
  <p:handoutMasterIdLst>
    <p:handoutMasterId r:id="rId32"/>
  </p:handoutMasterIdLst>
  <p:sldIdLst>
    <p:sldId id="282" r:id="rId2"/>
    <p:sldId id="360" r:id="rId3"/>
    <p:sldId id="359" r:id="rId4"/>
    <p:sldId id="288" r:id="rId5"/>
    <p:sldId id="368" r:id="rId6"/>
    <p:sldId id="287" r:id="rId7"/>
    <p:sldId id="309" r:id="rId8"/>
    <p:sldId id="367" r:id="rId9"/>
    <p:sldId id="361" r:id="rId10"/>
    <p:sldId id="310" r:id="rId11"/>
    <p:sldId id="313" r:id="rId12"/>
    <p:sldId id="308" r:id="rId13"/>
    <p:sldId id="312" r:id="rId14"/>
    <p:sldId id="311" r:id="rId15"/>
    <p:sldId id="369" r:id="rId16"/>
    <p:sldId id="357" r:id="rId17"/>
    <p:sldId id="322" r:id="rId18"/>
    <p:sldId id="323" r:id="rId19"/>
    <p:sldId id="320" r:id="rId20"/>
    <p:sldId id="324" r:id="rId21"/>
    <p:sldId id="366" r:id="rId22"/>
    <p:sldId id="370" r:id="rId23"/>
    <p:sldId id="326" r:id="rId24"/>
    <p:sldId id="327" r:id="rId25"/>
    <p:sldId id="328" r:id="rId26"/>
    <p:sldId id="329" r:id="rId27"/>
    <p:sldId id="330" r:id="rId28"/>
    <p:sldId id="331" r:id="rId29"/>
    <p:sldId id="295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49" autoAdjust="0"/>
    <p:restoredTop sz="92284" autoAdjust="0"/>
  </p:normalViewPr>
  <p:slideViewPr>
    <p:cSldViewPr snapToGrid="0" snapToObjects="1">
      <p:cViewPr varScale="1">
        <p:scale>
          <a:sx n="67" d="100"/>
          <a:sy n="67" d="100"/>
        </p:scale>
        <p:origin x="-1470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07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6.wmf"/><Relationship Id="rId4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D6093-B83F-0F44-A37E-D16743189E06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639F01-9541-DB4D-8767-CF5EF8F1756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1336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442D7D-5CCE-494C-A5A1-BE68610D6D6A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IE" smtClean="0"/>
              <a:t>Click to edit Master text styles</a:t>
            </a:r>
          </a:p>
          <a:p>
            <a:pPr lvl="1"/>
            <a:r>
              <a:rPr lang="en-IE" smtClean="0"/>
              <a:t>Second level</a:t>
            </a:r>
          </a:p>
          <a:p>
            <a:pPr lvl="2"/>
            <a:r>
              <a:rPr lang="en-IE" smtClean="0"/>
              <a:t>Third level</a:t>
            </a:r>
          </a:p>
          <a:p>
            <a:pPr lvl="3"/>
            <a:r>
              <a:rPr lang="en-IE" smtClean="0"/>
              <a:t>Fourth level</a:t>
            </a:r>
          </a:p>
          <a:p>
            <a:pPr lvl="4"/>
            <a:r>
              <a:rPr lang="en-I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8C0C6-D042-394F-B292-9108E35E712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286578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F393DA-3E70-4D10-A6CC-0EFBE6EF573F}" type="slidenum">
              <a:rPr lang="en-US" altLang="en-US" sz="1200" smtClean="0"/>
              <a:pPr/>
              <a:t>1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6713932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7168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7168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7168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480414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946152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7373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29</a:t>
            </a: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7373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7373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7373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8301795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DF393DA-3E70-4D10-A6CC-0EFBE6EF573F}" type="slidenum">
              <a:rPr lang="en-US" altLang="en-US" sz="1200" smtClean="0"/>
              <a:pPr/>
              <a:t>29</a:t>
            </a:fld>
            <a:endParaRPr lang="en-US" altLang="en-US" sz="1200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915445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8D62CE7-CEC2-44B6-8383-6180E85316C2}" type="slidenum">
              <a:rPr lang="en-US" altLang="en-US" sz="1200" smtClean="0"/>
              <a:pPr/>
              <a:t>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xmlns="" val="194789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0419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0420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04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60423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9752012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349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349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6349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72921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246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246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24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6247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889069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1443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1445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14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61447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251825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8613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861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68615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32372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759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67591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97807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19050" tIns="0" rIns="19050" bIns="0" anchor="b"/>
          <a:lstStyle/>
          <a:p>
            <a:pPr algn="r"/>
            <a:r>
              <a:rPr kumimoji="0" lang="en-US" sz="1000" b="0" i="1">
                <a:solidFill>
                  <a:schemeClr val="tx1"/>
                </a:solidFill>
              </a:rPr>
              <a:t>37</a:t>
            </a:r>
          </a:p>
        </p:txBody>
      </p:sp>
      <p:sp>
        <p:nvSpPr>
          <p:cNvPr id="69636" name="Rectangle 4"/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9637" name="Rectangle 5"/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kumimoji="0" lang="en-US" sz="2400" b="0" i="1">
              <a:solidFill>
                <a:schemeClr val="tx1"/>
              </a:solidFill>
            </a:endParaRPr>
          </a:p>
        </p:txBody>
      </p:sp>
      <p:sp>
        <p:nvSpPr>
          <p:cNvPr id="6963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2950" cy="3416300"/>
          </a:xfrm>
          <a:ln cap="flat"/>
        </p:spPr>
      </p:sp>
      <p:sp>
        <p:nvSpPr>
          <p:cNvPr id="69639" name="Rectangle 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>
              <a:lnSpc>
                <a:spcPct val="89000"/>
              </a:lnSpc>
            </a:pP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57655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ga-IE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 smtClean="0"/>
              <a:t>Click to edit Master text styles</a:t>
            </a:r>
          </a:p>
          <a:p>
            <a:pPr lvl="1"/>
            <a:r>
              <a:rPr lang="ga-IE" smtClean="0"/>
              <a:t>Second level</a:t>
            </a:r>
          </a:p>
          <a:p>
            <a:pPr lvl="2"/>
            <a:r>
              <a:rPr lang="ga-IE" smtClean="0"/>
              <a:t>Third level</a:t>
            </a:r>
          </a:p>
          <a:p>
            <a:pPr lvl="3"/>
            <a:r>
              <a:rPr lang="ga-IE" smtClean="0"/>
              <a:t>Fourth level</a:t>
            </a:r>
          </a:p>
          <a:p>
            <a:pPr lvl="4"/>
            <a:r>
              <a:rPr lang="ga-IE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64DD434-5D32-FC40-B1CB-AFB2AB7B5D0B}" type="datetimeFigureOut">
              <a:rPr lang="en-US" smtClean="0"/>
              <a:pPr/>
              <a:t>25-Aug-22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25E48712-A58A-9748-B175-CD6769ECB13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4.bin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>
          <a:xfrm>
            <a:off x="707261" y="1360651"/>
            <a:ext cx="7696200" cy="2057400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rgbClr val="800000"/>
                </a:solidFill>
              </a:rPr>
              <a:t>Levels of Measurement, 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r>
              <a:rPr lang="en-US" altLang="en-US" sz="3200" dirty="0" smtClean="0">
                <a:solidFill>
                  <a:srgbClr val="800000"/>
                </a:solidFill>
              </a:rPr>
              <a:t>Measures of central Tendency &amp; Dispersion</a:t>
            </a:r>
          </a:p>
        </p:txBody>
      </p:sp>
    </p:spTree>
    <p:extLst>
      <p:ext uri="{BB962C8B-B14F-4D97-AF65-F5344CB8AC3E}">
        <p14:creationId xmlns:p14="http://schemas.microsoft.com/office/powerpoint/2010/main" xmlns="" val="12182293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326571" y="415245"/>
            <a:ext cx="7502525" cy="996950"/>
          </a:xfrm>
        </p:spPr>
        <p:txBody>
          <a:bodyPr>
            <a:normAutofit/>
          </a:bodyPr>
          <a:lstStyle/>
          <a:p>
            <a:pPr eaLnBrk="1" hangingPunct="1"/>
            <a:r>
              <a:rPr dirty="0" smtClean="0"/>
              <a:t>Measures of Central </a:t>
            </a:r>
            <a:r>
              <a:rPr smtClean="0"/>
              <a:t>Tendency:</a:t>
            </a:r>
            <a:endParaRPr dirty="0" smtClean="0"/>
          </a:p>
        </p:txBody>
      </p:sp>
      <p:sp>
        <p:nvSpPr>
          <p:cNvPr id="29699" name="Content Placeholder 6"/>
          <p:cNvSpPr>
            <a:spLocks noGrp="1"/>
          </p:cNvSpPr>
          <p:nvPr>
            <p:ph idx="1"/>
          </p:nvPr>
        </p:nvSpPr>
        <p:spPr>
          <a:xfrm>
            <a:off x="326571" y="1968046"/>
            <a:ext cx="8382000" cy="3997325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dirty="0" smtClean="0"/>
              <a:t>Common Measures</a:t>
            </a:r>
          </a:p>
          <a:p>
            <a:pPr marL="742950" lvl="1" indent="-285750" eaLnBrk="1" hangingPunct="1">
              <a:buClr>
                <a:srgbClr val="C00000"/>
              </a:buClr>
            </a:pPr>
            <a:r>
              <a:rPr lang="en-US" dirty="0" smtClean="0"/>
              <a:t>Mean</a:t>
            </a:r>
          </a:p>
          <a:p>
            <a:pPr marL="1017270" lvl="2" indent="-285750">
              <a:buClr>
                <a:srgbClr val="C00000"/>
              </a:buClr>
            </a:pPr>
            <a:r>
              <a:rPr lang="en-US" dirty="0" smtClean="0"/>
              <a:t>Arithmetic</a:t>
            </a:r>
          </a:p>
          <a:p>
            <a:pPr marL="1017270" lvl="2" indent="-285750">
              <a:buClr>
                <a:srgbClr val="C00000"/>
              </a:buClr>
            </a:pPr>
            <a:r>
              <a:rPr lang="en-US" dirty="0" smtClean="0"/>
              <a:t>Weighted</a:t>
            </a:r>
          </a:p>
          <a:p>
            <a:pPr marL="1017270" lvl="2" indent="-285750">
              <a:buClr>
                <a:srgbClr val="C00000"/>
              </a:buClr>
            </a:pPr>
            <a:r>
              <a:rPr lang="en-US" dirty="0" smtClean="0"/>
              <a:t>Geometric</a:t>
            </a:r>
          </a:p>
          <a:p>
            <a:pPr marL="742950" lvl="1" indent="-285750" eaLnBrk="1" hangingPunct="1">
              <a:buClr>
                <a:srgbClr val="C00000"/>
              </a:buClr>
            </a:pPr>
            <a:r>
              <a:rPr lang="en-US" dirty="0" smtClean="0"/>
              <a:t>Mode</a:t>
            </a:r>
          </a:p>
          <a:p>
            <a:pPr marL="742950" lvl="1" indent="-285750" eaLnBrk="1" hangingPunct="1">
              <a:buClr>
                <a:srgbClr val="C00000"/>
              </a:buClr>
            </a:pPr>
            <a:r>
              <a:rPr lang="en-US" dirty="0" smtClean="0"/>
              <a:t>Median</a:t>
            </a:r>
          </a:p>
        </p:txBody>
      </p:sp>
    </p:spTree>
    <p:extLst>
      <p:ext uri="{BB962C8B-B14F-4D97-AF65-F5344CB8AC3E}">
        <p14:creationId xmlns:p14="http://schemas.microsoft.com/office/powerpoint/2010/main" xmlns="" val="1642130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544060"/>
            <a:ext cx="8756650" cy="644525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smtClean="0"/>
              <a:t>Arithmetic</a:t>
            </a:r>
            <a:r>
              <a:rPr sz="4000" smtClean="0"/>
              <a:t> </a:t>
            </a:r>
            <a:r>
              <a:rPr smtClean="0"/>
              <a:t>Mean</a:t>
            </a:r>
          </a:p>
        </p:txBody>
      </p:sp>
      <p:sp>
        <p:nvSpPr>
          <p:cNvPr id="32771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387725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dirty="0" smtClean="0"/>
              <a:t>Mean is the average of a group of numbers</a:t>
            </a:r>
          </a:p>
          <a:p>
            <a:pPr eaLnBrk="1" hangingPunct="1">
              <a:buClr>
                <a:srgbClr val="C00000"/>
              </a:buClr>
            </a:pPr>
            <a:r>
              <a:rPr lang="en-US" dirty="0" smtClean="0"/>
              <a:t>Applicable for interval and ratio data</a:t>
            </a:r>
          </a:p>
          <a:p>
            <a:pPr eaLnBrk="1" hangingPunct="1">
              <a:buClr>
                <a:srgbClr val="C00000"/>
              </a:buClr>
            </a:pPr>
            <a:r>
              <a:rPr lang="en-US" dirty="0" smtClean="0"/>
              <a:t>Not applicable for nominal or ordinal data</a:t>
            </a:r>
          </a:p>
          <a:p>
            <a:pPr eaLnBrk="1" hangingPunct="1">
              <a:buClr>
                <a:srgbClr val="C00000"/>
              </a:buClr>
            </a:pPr>
            <a:r>
              <a:rPr lang="en-US" dirty="0" smtClean="0"/>
              <a:t>Affected by each value in the data set, including extreme values</a:t>
            </a:r>
          </a:p>
          <a:p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027717450"/>
              </p:ext>
            </p:extLst>
          </p:nvPr>
        </p:nvGraphicFramePr>
        <p:xfrm>
          <a:off x="1045029" y="4151312"/>
          <a:ext cx="1854200" cy="1298575"/>
        </p:xfrm>
        <a:graphic>
          <a:graphicData uri="http://schemas.openxmlformats.org/presentationml/2006/ole">
            <p:oleObj spid="_x0000_s21611" name="Equation" r:id="rId4" imgW="507633" imgH="355508" progId="Equation.3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46858528"/>
              </p:ext>
            </p:extLst>
          </p:nvPr>
        </p:nvGraphicFramePr>
        <p:xfrm>
          <a:off x="5943600" y="4117974"/>
          <a:ext cx="1755502" cy="1284514"/>
        </p:xfrm>
        <a:graphic>
          <a:graphicData uri="http://schemas.openxmlformats.org/presentationml/2006/ole">
            <p:oleObj spid="_x0000_s21612" name="Equation" r:id="rId5" imgW="520547" imgH="380633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4079548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872343"/>
            <a:ext cx="4125710" cy="2993571"/>
          </a:xfr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824816" y="1872343"/>
            <a:ext cx="4157737" cy="299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56701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582159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smtClean="0"/>
              <a:t>Median</a:t>
            </a:r>
          </a:p>
        </p:txBody>
      </p:sp>
      <p:sp>
        <p:nvSpPr>
          <p:cNvPr id="31747" name="Content Placeholder 5"/>
          <p:cNvSpPr>
            <a:spLocks noGrp="1"/>
          </p:cNvSpPr>
          <p:nvPr>
            <p:ph idx="1"/>
          </p:nvPr>
        </p:nvSpPr>
        <p:spPr>
          <a:xfrm>
            <a:off x="381000" y="1412874"/>
            <a:ext cx="8382000" cy="5256149"/>
          </a:xfrm>
        </p:spPr>
        <p:txBody>
          <a:bodyPr>
            <a:normAutofit fontScale="25000" lnSpcReduction="20000"/>
          </a:bodyPr>
          <a:lstStyle/>
          <a:p>
            <a:pPr algn="just">
              <a:buClr>
                <a:srgbClr val="C00000"/>
              </a:buClr>
            </a:pPr>
            <a:r>
              <a:rPr lang="en-US" sz="8000" dirty="0"/>
              <a:t>Median - middle value in an ordered array of numbers.</a:t>
            </a:r>
          </a:p>
          <a:p>
            <a:pPr algn="just">
              <a:buClr>
                <a:srgbClr val="C00000"/>
              </a:buClr>
            </a:pPr>
            <a:r>
              <a:rPr lang="en-US" altLang="en-US" sz="8000" dirty="0"/>
              <a:t>The midpoint of the values after they have been ordered from the smallest to the largest, or the largest to the </a:t>
            </a:r>
            <a:r>
              <a:rPr lang="en-US" altLang="en-US" sz="8000" dirty="0" smtClean="0"/>
              <a:t>smallest.</a:t>
            </a:r>
          </a:p>
          <a:p>
            <a:pPr lvl="1" algn="just">
              <a:buClr>
                <a:srgbClr val="C00000"/>
              </a:buClr>
            </a:pPr>
            <a:r>
              <a:rPr lang="en-US" sz="7600" dirty="0" smtClean="0"/>
              <a:t>For </a:t>
            </a:r>
            <a:r>
              <a:rPr lang="en-US" sz="7600" dirty="0"/>
              <a:t>an array with an odd number of terms, the median is the middle </a:t>
            </a:r>
            <a:r>
              <a:rPr lang="en-US" sz="7600" dirty="0" smtClean="0"/>
              <a:t>number</a:t>
            </a:r>
          </a:p>
          <a:p>
            <a:pPr lvl="1" algn="just">
              <a:buClr>
                <a:srgbClr val="C00000"/>
              </a:buClr>
            </a:pPr>
            <a:r>
              <a:rPr lang="en-US" sz="7600" dirty="0" smtClean="0"/>
              <a:t>For </a:t>
            </a:r>
            <a:r>
              <a:rPr lang="en-US" sz="7600" dirty="0"/>
              <a:t>an array with an even number of terms the median is the average of the middle two numbers</a:t>
            </a:r>
          </a:p>
          <a:p>
            <a:pPr lvl="1">
              <a:buClr>
                <a:srgbClr val="C00000"/>
              </a:buClr>
            </a:pPr>
            <a:endParaRPr lang="en-US" sz="8000" dirty="0"/>
          </a:p>
          <a:p>
            <a:pPr>
              <a:buFontTx/>
              <a:buNone/>
            </a:pPr>
            <a:r>
              <a:rPr lang="en-GB" altLang="en-US" sz="8000" dirty="0"/>
              <a:t> </a:t>
            </a:r>
            <a:r>
              <a:rPr lang="en-GB" altLang="en-US" sz="8000" dirty="0" smtClean="0"/>
              <a:t>Example:  Number </a:t>
            </a:r>
            <a:r>
              <a:rPr lang="en-GB" altLang="en-US" sz="8000" dirty="0"/>
              <a:t>of days during which nine members of staff did not use their cars:  </a:t>
            </a:r>
            <a:endParaRPr lang="en-GB" altLang="en-US" sz="8000" dirty="0" smtClean="0"/>
          </a:p>
          <a:p>
            <a:pPr>
              <a:buFontTx/>
              <a:buNone/>
            </a:pPr>
            <a:r>
              <a:rPr lang="en-GB" altLang="en-US" sz="8000" dirty="0" smtClean="0"/>
              <a:t>       </a:t>
            </a:r>
          </a:p>
          <a:p>
            <a:pPr>
              <a:buFontTx/>
              <a:buNone/>
            </a:pPr>
            <a:r>
              <a:rPr lang="en-GB" altLang="en-US" sz="8000" dirty="0"/>
              <a:t>	</a:t>
            </a:r>
            <a:r>
              <a:rPr lang="en-GB" altLang="en-US" sz="8000" dirty="0" smtClean="0"/>
              <a:t>	</a:t>
            </a:r>
            <a:r>
              <a:rPr lang="en-GB" altLang="en-US" sz="8000" dirty="0" smtClean="0">
                <a:solidFill>
                  <a:srgbClr val="0070C0"/>
                </a:solidFill>
              </a:rPr>
              <a:t>	2  </a:t>
            </a:r>
            <a:r>
              <a:rPr lang="en-GB" altLang="en-US" sz="8000" dirty="0">
                <a:solidFill>
                  <a:srgbClr val="0070C0"/>
                </a:solidFill>
              </a:rPr>
              <a:t>6  2  4  1  4  3  1  1</a:t>
            </a:r>
          </a:p>
          <a:p>
            <a:pPr lvl="1">
              <a:buFontTx/>
              <a:buNone/>
            </a:pPr>
            <a:endParaRPr lang="en-GB" altLang="en-US" sz="8000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r>
              <a:rPr lang="en-GB" altLang="en-US" sz="8000" dirty="0">
                <a:solidFill>
                  <a:srgbClr val="0070C0"/>
                </a:solidFill>
              </a:rPr>
              <a:t>In order:   </a:t>
            </a:r>
            <a:r>
              <a:rPr lang="en-GB" altLang="en-US" sz="8000" dirty="0" smtClean="0">
                <a:solidFill>
                  <a:srgbClr val="0070C0"/>
                </a:solidFill>
              </a:rPr>
              <a:t>	1  </a:t>
            </a:r>
            <a:r>
              <a:rPr lang="en-GB" altLang="en-US" sz="8000" dirty="0">
                <a:solidFill>
                  <a:srgbClr val="0070C0"/>
                </a:solidFill>
              </a:rPr>
              <a:t>1  1  2  2  3  4  4  6</a:t>
            </a:r>
          </a:p>
          <a:p>
            <a:pPr lvl="1">
              <a:buFontTx/>
              <a:buNone/>
            </a:pPr>
            <a:endParaRPr lang="en-GB" altLang="en-US" sz="8000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r>
              <a:rPr lang="en-GB" altLang="en-US" sz="8000" dirty="0">
                <a:solidFill>
                  <a:srgbClr val="0070C0"/>
                </a:solidFill>
              </a:rPr>
              <a:t>Mode:  1    Median:  2    Mean:   </a:t>
            </a:r>
            <a:endParaRPr lang="en-US" sz="8000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endParaRPr lang="en-US" dirty="0" smtClean="0"/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515212836"/>
              </p:ext>
            </p:extLst>
          </p:nvPr>
        </p:nvGraphicFramePr>
        <p:xfrm>
          <a:off x="4381437" y="5593589"/>
          <a:ext cx="1258393" cy="526796"/>
        </p:xfrm>
        <a:graphic>
          <a:graphicData uri="http://schemas.openxmlformats.org/presentationml/2006/ole">
            <p:oleObj spid="_x0000_s1061" name="Equation" r:id="rId4" imgW="939392" imgH="393529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932679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5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3997325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dirty="0" smtClean="0"/>
              <a:t>Mode - the most frequently occurring value in a data set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Applicable to all levels of data measurement (nominal, ordinal, interval, and ratio)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Can be used to determine what categories occur most frequently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Bimodal – In a tie for the most frequently occurring value, two modes are listed</a:t>
            </a:r>
          </a:p>
          <a:p>
            <a:pPr lvl="1">
              <a:buClr>
                <a:srgbClr val="C00000"/>
              </a:buClr>
            </a:pPr>
            <a:r>
              <a:rPr lang="en-US" dirty="0" smtClean="0"/>
              <a:t>Multimodal -- Data sets that contain more than two modes</a:t>
            </a:r>
          </a:p>
        </p:txBody>
      </p:sp>
      <p:sp>
        <p:nvSpPr>
          <p:cNvPr id="30723" name="Title 6"/>
          <p:cNvSpPr>
            <a:spLocks noGrp="1"/>
          </p:cNvSpPr>
          <p:nvPr>
            <p:ph type="title"/>
          </p:nvPr>
        </p:nvSpPr>
        <p:spPr>
          <a:xfrm>
            <a:off x="193675" y="611188"/>
            <a:ext cx="87566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/>
              <a:t>Mode</a:t>
            </a:r>
          </a:p>
        </p:txBody>
      </p:sp>
    </p:spTree>
    <p:extLst>
      <p:ext uri="{BB962C8B-B14F-4D97-AF65-F5344CB8AC3E}">
        <p14:creationId xmlns:p14="http://schemas.microsoft.com/office/powerpoint/2010/main" xmlns="" val="1404369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IE" sz="3600" dirty="0" smtClean="0"/>
              <a:t>Geometric </a:t>
            </a:r>
            <a:r>
              <a:rPr lang="en-IE" sz="3600" dirty="0"/>
              <a:t>Mean</a:t>
            </a:r>
            <a:br>
              <a:rPr lang="en-IE" sz="3600" dirty="0"/>
            </a:br>
            <a:r>
              <a:rPr lang="en-IE" sz="2400" dirty="0" smtClean="0"/>
              <a:t>(</a:t>
            </a:r>
            <a:r>
              <a:rPr lang="en-IE" sz="2400" dirty="0" err="1" smtClean="0"/>
              <a:t>e.g</a:t>
            </a:r>
            <a:r>
              <a:rPr lang="en-IE" sz="2400" dirty="0" smtClean="0"/>
              <a:t> when </a:t>
            </a:r>
            <a:r>
              <a:rPr lang="en-IE" sz="2400" dirty="0"/>
              <a:t>calculating </a:t>
            </a:r>
            <a:r>
              <a:rPr lang="en-IE" sz="2400" dirty="0" smtClean="0"/>
              <a:t>compound returns)</a:t>
            </a:r>
            <a:endParaRPr lang="en-IE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97063"/>
            <a:ext cx="8229600" cy="4845050"/>
          </a:xfrm>
        </p:spPr>
        <p:txBody>
          <a:bodyPr>
            <a:normAutofit fontScale="85000" lnSpcReduction="20000"/>
          </a:bodyPr>
          <a:lstStyle/>
          <a:p>
            <a:pPr marL="0" indent="0">
              <a:buFont typeface="Arial" charset="0"/>
              <a:buNone/>
              <a:defRPr/>
            </a:pPr>
            <a:r>
              <a:rPr lang="en-IE" sz="3300" dirty="0" smtClean="0"/>
              <a:t>The </a:t>
            </a:r>
            <a:r>
              <a:rPr lang="en-IE" sz="3300" dirty="0" smtClean="0">
                <a:solidFill>
                  <a:srgbClr val="FF0000"/>
                </a:solidFill>
              </a:rPr>
              <a:t>geometric mean </a:t>
            </a:r>
            <a:r>
              <a:rPr lang="en-IE" sz="3300" dirty="0" smtClean="0"/>
              <a:t>is </a:t>
            </a:r>
            <a:r>
              <a:rPr lang="en-US" sz="3300" dirty="0" smtClean="0"/>
              <a:t>is </a:t>
            </a:r>
            <a:r>
              <a:rPr lang="en-US" sz="3300" dirty="0"/>
              <a:t>a time-weighted average </a:t>
            </a:r>
            <a:r>
              <a:rPr lang="en-US" sz="3300" dirty="0" smtClean="0"/>
              <a:t>defined as </a:t>
            </a:r>
            <a:r>
              <a:rPr lang="en-US" sz="3300" dirty="0"/>
              <a:t>shown below. </a:t>
            </a:r>
            <a:endParaRPr lang="en-IE" sz="3300" dirty="0" smtClean="0"/>
          </a:p>
          <a:p>
            <a:pPr marL="0" indent="0">
              <a:buFont typeface="Arial" charset="0"/>
              <a:buNone/>
              <a:defRPr/>
            </a:pPr>
            <a:endParaRPr lang="en-IE" dirty="0"/>
          </a:p>
          <a:p>
            <a:pPr marL="0" indent="0">
              <a:buFont typeface="Arial" charset="0"/>
              <a:buNone/>
              <a:defRPr/>
            </a:pPr>
            <a:endParaRPr lang="en-IE" dirty="0" smtClean="0"/>
          </a:p>
          <a:p>
            <a:pPr marL="0" indent="0">
              <a:buFont typeface="Arial" charset="0"/>
              <a:buNone/>
              <a:defRPr/>
            </a:pPr>
            <a:endParaRPr lang="en-IE" u="sng" dirty="0" smtClean="0"/>
          </a:p>
          <a:p>
            <a:pPr marL="0" indent="0">
              <a:buFont typeface="Arial" charset="0"/>
              <a:buNone/>
              <a:defRPr/>
            </a:pPr>
            <a:endParaRPr lang="en-IE" u="sng" dirty="0"/>
          </a:p>
          <a:p>
            <a:pPr marL="0" indent="0">
              <a:buFont typeface="Arial" charset="0"/>
              <a:buNone/>
              <a:defRPr/>
            </a:pPr>
            <a:endParaRPr lang="en-IE" u="sng" dirty="0" smtClean="0"/>
          </a:p>
          <a:p>
            <a:pPr marL="0" indent="0">
              <a:buFont typeface="Arial" charset="0"/>
              <a:buNone/>
              <a:defRPr/>
            </a:pPr>
            <a:r>
              <a:rPr lang="en-IE" u="sng" dirty="0" smtClean="0"/>
              <a:t>Example</a:t>
            </a:r>
          </a:p>
          <a:p>
            <a:pPr marL="0" indent="0">
              <a:buFont typeface="Arial" charset="0"/>
              <a:buNone/>
              <a:defRPr/>
            </a:pPr>
            <a:r>
              <a:rPr lang="en-IE" dirty="0" smtClean="0"/>
              <a:t>Year 1 return: 15%, Year 2 return</a:t>
            </a:r>
            <a:r>
              <a:rPr lang="en-IE" dirty="0"/>
              <a:t>: </a:t>
            </a:r>
            <a:r>
              <a:rPr lang="en-IE" dirty="0" smtClean="0"/>
              <a:t>-30%, Year 3 return</a:t>
            </a:r>
            <a:r>
              <a:rPr lang="en-IE" dirty="0"/>
              <a:t>: </a:t>
            </a:r>
            <a:r>
              <a:rPr lang="en-IE" dirty="0" smtClean="0"/>
              <a:t>21%</a:t>
            </a:r>
          </a:p>
          <a:p>
            <a:pPr marL="0" indent="0">
              <a:buFont typeface="Arial" charset="0"/>
              <a:buNone/>
              <a:defRPr/>
            </a:pPr>
            <a:r>
              <a:rPr lang="en-IE" dirty="0" smtClean="0"/>
              <a:t>Geometric mean:</a:t>
            </a:r>
            <a:endParaRPr lang="en-IE" dirty="0"/>
          </a:p>
          <a:p>
            <a:pPr>
              <a:defRPr/>
            </a:pPr>
            <a:endParaRPr lang="en-IE" dirty="0" smtClean="0"/>
          </a:p>
          <a:p>
            <a:pPr>
              <a:defRPr/>
            </a:pPr>
            <a:endParaRPr lang="en-IE" dirty="0"/>
          </a:p>
          <a:p>
            <a:pPr marL="0" indent="0">
              <a:buFont typeface="Arial" charset="0"/>
              <a:buNone/>
              <a:defRPr/>
            </a:pPr>
            <a:r>
              <a:rPr lang="en-IE" dirty="0" smtClean="0"/>
              <a:t>1+Rg = 0.9913</a:t>
            </a:r>
          </a:p>
          <a:p>
            <a:pPr marL="0" indent="0">
              <a:buFont typeface="Arial" charset="0"/>
              <a:buNone/>
              <a:defRPr/>
            </a:pPr>
            <a:r>
              <a:rPr lang="en-IE" dirty="0" err="1" smtClean="0"/>
              <a:t>Rg</a:t>
            </a:r>
            <a:r>
              <a:rPr lang="en-IE" dirty="0" smtClean="0"/>
              <a:t> </a:t>
            </a:r>
            <a:r>
              <a:rPr lang="en-IE" dirty="0"/>
              <a:t>= </a:t>
            </a:r>
            <a:r>
              <a:rPr lang="en-IE" dirty="0" smtClean="0"/>
              <a:t>-0.0087 (-0.87%)</a:t>
            </a:r>
          </a:p>
        </p:txBody>
      </p:sp>
      <p:graphicFrame>
        <p:nvGraphicFramePr>
          <p:cNvPr id="23555" name="Object 5"/>
          <p:cNvGraphicFramePr>
            <a:graphicFrameLocks noChangeAspect="1"/>
          </p:cNvGraphicFramePr>
          <p:nvPr/>
        </p:nvGraphicFramePr>
        <p:xfrm>
          <a:off x="701675" y="2811463"/>
          <a:ext cx="3870325" cy="474662"/>
        </p:xfrm>
        <a:graphic>
          <a:graphicData uri="http://schemas.openxmlformats.org/presentationml/2006/ole">
            <p:oleObj spid="_x0000_s27669" name="Equation" r:id="rId3" imgW="47688500" imgH="5854700" progId="Equation.3">
              <p:embed/>
            </p:oleObj>
          </a:graphicData>
        </a:graphic>
      </p:graphicFrame>
      <p:graphicFrame>
        <p:nvGraphicFramePr>
          <p:cNvPr id="23556" name="Object 6"/>
          <p:cNvGraphicFramePr>
            <a:graphicFrameLocks noChangeAspect="1"/>
          </p:cNvGraphicFramePr>
          <p:nvPr/>
        </p:nvGraphicFramePr>
        <p:xfrm>
          <a:off x="701675" y="3421063"/>
          <a:ext cx="3889375" cy="495300"/>
        </p:xfrm>
        <a:graphic>
          <a:graphicData uri="http://schemas.openxmlformats.org/presentationml/2006/ole">
            <p:oleObj spid="_x0000_s27670" name="Equation" r:id="rId4" imgW="2094591" imgH="266584" progId="Equation.3">
              <p:embed/>
            </p:oleObj>
          </a:graphicData>
        </a:graphic>
      </p:graphicFrame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2794000" y="4964113"/>
          <a:ext cx="2952750" cy="477837"/>
        </p:xfrm>
        <a:graphic>
          <a:graphicData uri="http://schemas.openxmlformats.org/presentationml/2006/ole">
            <p:oleObj spid="_x0000_s27671" name="Equation" r:id="rId5" imgW="38036500" imgH="6146800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1180637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5" name="Rectangle 5"/>
          <p:cNvSpPr>
            <a:spLocks noChangeArrowheads="1"/>
          </p:cNvSpPr>
          <p:nvPr/>
        </p:nvSpPr>
        <p:spPr bwMode="auto">
          <a:xfrm>
            <a:off x="1320800" y="5372100"/>
            <a:ext cx="1490663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Negatively</a:t>
            </a:r>
          </a:p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Skewed</a:t>
            </a:r>
          </a:p>
        </p:txBody>
      </p:sp>
      <p:sp>
        <p:nvSpPr>
          <p:cNvPr id="168966" name="Rectangle 6"/>
          <p:cNvSpPr>
            <a:spLocks noChangeArrowheads="1"/>
          </p:cNvSpPr>
          <p:nvPr/>
        </p:nvSpPr>
        <p:spPr bwMode="auto">
          <a:xfrm>
            <a:off x="3590925" y="5351463"/>
            <a:ext cx="1855788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2400">
                <a:solidFill>
                  <a:srgbClr val="0000FF"/>
                </a:solidFill>
                <a:latin typeface="+mn-lt"/>
              </a:rPr>
              <a:t>Symmetric</a:t>
            </a:r>
          </a:p>
          <a:p>
            <a:pPr algn="ctr" eaLnBrk="0" hangingPunct="0">
              <a:defRPr/>
            </a:pPr>
            <a:r>
              <a:rPr lang="en-US" sz="2400">
                <a:solidFill>
                  <a:srgbClr val="0000FF"/>
                </a:solidFill>
                <a:latin typeface="+mn-lt"/>
              </a:rPr>
              <a:t>(Not Skewed)</a:t>
            </a:r>
          </a:p>
        </p:txBody>
      </p:sp>
      <p:sp>
        <p:nvSpPr>
          <p:cNvPr id="168967" name="Rectangle 7"/>
          <p:cNvSpPr>
            <a:spLocks noChangeArrowheads="1"/>
          </p:cNvSpPr>
          <p:nvPr/>
        </p:nvSpPr>
        <p:spPr bwMode="auto">
          <a:xfrm>
            <a:off x="6357938" y="5362575"/>
            <a:ext cx="1362075" cy="8286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Positively</a:t>
            </a:r>
          </a:p>
          <a:p>
            <a:pPr algn="ctr" eaLnBrk="0" hangingPunct="0"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</a:rPr>
              <a:t>Skewed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33400" y="1905000"/>
            <a:ext cx="8016875" cy="3087688"/>
            <a:chOff x="317" y="1202"/>
            <a:chExt cx="5050" cy="1945"/>
          </a:xfrm>
        </p:grpSpPr>
        <p:sp>
          <p:nvSpPr>
            <p:cNvPr id="53255" name="Freeform 9"/>
            <p:cNvSpPr>
              <a:spLocks/>
            </p:cNvSpPr>
            <p:nvPr/>
          </p:nvSpPr>
          <p:spPr bwMode="auto">
            <a:xfrm>
              <a:off x="342" y="1202"/>
              <a:ext cx="1594" cy="1240"/>
            </a:xfrm>
            <a:custGeom>
              <a:avLst/>
              <a:gdLst>
                <a:gd name="T0" fmla="*/ 1569 w 1594"/>
                <a:gd name="T1" fmla="*/ 1122 h 1240"/>
                <a:gd name="T2" fmla="*/ 1542 w 1594"/>
                <a:gd name="T3" fmla="*/ 931 h 1240"/>
                <a:gd name="T4" fmla="*/ 1515 w 1594"/>
                <a:gd name="T5" fmla="*/ 734 h 1240"/>
                <a:gd name="T6" fmla="*/ 1487 w 1594"/>
                <a:gd name="T7" fmla="*/ 553 h 1240"/>
                <a:gd name="T8" fmla="*/ 1461 w 1594"/>
                <a:gd name="T9" fmla="*/ 397 h 1240"/>
                <a:gd name="T10" fmla="*/ 1433 w 1594"/>
                <a:gd name="T11" fmla="*/ 267 h 1240"/>
                <a:gd name="T12" fmla="*/ 1406 w 1594"/>
                <a:gd name="T13" fmla="*/ 166 h 1240"/>
                <a:gd name="T14" fmla="*/ 1379 w 1594"/>
                <a:gd name="T15" fmla="*/ 92 h 1240"/>
                <a:gd name="T16" fmla="*/ 1352 w 1594"/>
                <a:gd name="T17" fmla="*/ 41 h 1240"/>
                <a:gd name="T18" fmla="*/ 1325 w 1594"/>
                <a:gd name="T19" fmla="*/ 11 h 1240"/>
                <a:gd name="T20" fmla="*/ 1298 w 1594"/>
                <a:gd name="T21" fmla="*/ 0 h 1240"/>
                <a:gd name="T22" fmla="*/ 1271 w 1594"/>
                <a:gd name="T23" fmla="*/ 4 h 1240"/>
                <a:gd name="T24" fmla="*/ 1244 w 1594"/>
                <a:gd name="T25" fmla="*/ 22 h 1240"/>
                <a:gd name="T26" fmla="*/ 1216 w 1594"/>
                <a:gd name="T27" fmla="*/ 50 h 1240"/>
                <a:gd name="T28" fmla="*/ 1189 w 1594"/>
                <a:gd name="T29" fmla="*/ 86 h 1240"/>
                <a:gd name="T30" fmla="*/ 1163 w 1594"/>
                <a:gd name="T31" fmla="*/ 130 h 1240"/>
                <a:gd name="T32" fmla="*/ 1135 w 1594"/>
                <a:gd name="T33" fmla="*/ 177 h 1240"/>
                <a:gd name="T34" fmla="*/ 1108 w 1594"/>
                <a:gd name="T35" fmla="*/ 228 h 1240"/>
                <a:gd name="T36" fmla="*/ 1081 w 1594"/>
                <a:gd name="T37" fmla="*/ 280 h 1240"/>
                <a:gd name="T38" fmla="*/ 1054 w 1594"/>
                <a:gd name="T39" fmla="*/ 334 h 1240"/>
                <a:gd name="T40" fmla="*/ 1027 w 1594"/>
                <a:gd name="T41" fmla="*/ 388 h 1240"/>
                <a:gd name="T42" fmla="*/ 999 w 1594"/>
                <a:gd name="T43" fmla="*/ 441 h 1240"/>
                <a:gd name="T44" fmla="*/ 973 w 1594"/>
                <a:gd name="T45" fmla="*/ 494 h 1240"/>
                <a:gd name="T46" fmla="*/ 946 w 1594"/>
                <a:gd name="T47" fmla="*/ 545 h 1240"/>
                <a:gd name="T48" fmla="*/ 918 w 1594"/>
                <a:gd name="T49" fmla="*/ 594 h 1240"/>
                <a:gd name="T50" fmla="*/ 891 w 1594"/>
                <a:gd name="T51" fmla="*/ 641 h 1240"/>
                <a:gd name="T52" fmla="*/ 864 w 1594"/>
                <a:gd name="T53" fmla="*/ 687 h 1240"/>
                <a:gd name="T54" fmla="*/ 837 w 1594"/>
                <a:gd name="T55" fmla="*/ 730 h 1240"/>
                <a:gd name="T56" fmla="*/ 810 w 1594"/>
                <a:gd name="T57" fmla="*/ 770 h 1240"/>
                <a:gd name="T58" fmla="*/ 783 w 1594"/>
                <a:gd name="T59" fmla="*/ 808 h 1240"/>
                <a:gd name="T60" fmla="*/ 756 w 1594"/>
                <a:gd name="T61" fmla="*/ 844 h 1240"/>
                <a:gd name="T62" fmla="*/ 729 w 1594"/>
                <a:gd name="T63" fmla="*/ 876 h 1240"/>
                <a:gd name="T64" fmla="*/ 701 w 1594"/>
                <a:gd name="T65" fmla="*/ 907 h 1240"/>
                <a:gd name="T66" fmla="*/ 675 w 1594"/>
                <a:gd name="T67" fmla="*/ 935 h 1240"/>
                <a:gd name="T68" fmla="*/ 647 w 1594"/>
                <a:gd name="T69" fmla="*/ 962 h 1240"/>
                <a:gd name="T70" fmla="*/ 620 w 1594"/>
                <a:gd name="T71" fmla="*/ 987 h 1240"/>
                <a:gd name="T72" fmla="*/ 593 w 1594"/>
                <a:gd name="T73" fmla="*/ 1009 h 1240"/>
                <a:gd name="T74" fmla="*/ 566 w 1594"/>
                <a:gd name="T75" fmla="*/ 1030 h 1240"/>
                <a:gd name="T76" fmla="*/ 539 w 1594"/>
                <a:gd name="T77" fmla="*/ 1049 h 1240"/>
                <a:gd name="T78" fmla="*/ 512 w 1594"/>
                <a:gd name="T79" fmla="*/ 1067 h 1240"/>
                <a:gd name="T80" fmla="*/ 484 w 1594"/>
                <a:gd name="T81" fmla="*/ 1083 h 1240"/>
                <a:gd name="T82" fmla="*/ 458 w 1594"/>
                <a:gd name="T83" fmla="*/ 1098 h 1240"/>
                <a:gd name="T84" fmla="*/ 430 w 1594"/>
                <a:gd name="T85" fmla="*/ 1112 h 1240"/>
                <a:gd name="T86" fmla="*/ 403 w 1594"/>
                <a:gd name="T87" fmla="*/ 1124 h 1240"/>
                <a:gd name="T88" fmla="*/ 377 w 1594"/>
                <a:gd name="T89" fmla="*/ 1135 h 1240"/>
                <a:gd name="T90" fmla="*/ 349 w 1594"/>
                <a:gd name="T91" fmla="*/ 1145 h 1240"/>
                <a:gd name="T92" fmla="*/ 322 w 1594"/>
                <a:gd name="T93" fmla="*/ 1154 h 1240"/>
                <a:gd name="T94" fmla="*/ 295 w 1594"/>
                <a:gd name="T95" fmla="*/ 1162 h 1240"/>
                <a:gd name="T96" fmla="*/ 268 w 1594"/>
                <a:gd name="T97" fmla="*/ 1170 h 1240"/>
                <a:gd name="T98" fmla="*/ 241 w 1594"/>
                <a:gd name="T99" fmla="*/ 1178 h 1240"/>
                <a:gd name="T100" fmla="*/ 213 w 1594"/>
                <a:gd name="T101" fmla="*/ 1183 h 1240"/>
                <a:gd name="T102" fmla="*/ 187 w 1594"/>
                <a:gd name="T103" fmla="*/ 1189 h 1240"/>
                <a:gd name="T104" fmla="*/ 160 w 1594"/>
                <a:gd name="T105" fmla="*/ 1194 h 1240"/>
                <a:gd name="T106" fmla="*/ 132 w 1594"/>
                <a:gd name="T107" fmla="*/ 1199 h 1240"/>
                <a:gd name="T108" fmla="*/ 105 w 1594"/>
                <a:gd name="T109" fmla="*/ 1202 h 1240"/>
                <a:gd name="T110" fmla="*/ 78 w 1594"/>
                <a:gd name="T111" fmla="*/ 1207 h 1240"/>
                <a:gd name="T112" fmla="*/ 51 w 1594"/>
                <a:gd name="T113" fmla="*/ 1210 h 1240"/>
                <a:gd name="T114" fmla="*/ 24 w 1594"/>
                <a:gd name="T115" fmla="*/ 1213 h 12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94"/>
                <a:gd name="T175" fmla="*/ 0 h 1240"/>
                <a:gd name="T176" fmla="*/ 1594 w 1594"/>
                <a:gd name="T177" fmla="*/ 1240 h 12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94" h="1240">
                  <a:moveTo>
                    <a:pt x="1593" y="1239"/>
                  </a:moveTo>
                  <a:lnTo>
                    <a:pt x="1590" y="1231"/>
                  </a:lnTo>
                  <a:lnTo>
                    <a:pt x="1587" y="1220"/>
                  </a:lnTo>
                  <a:lnTo>
                    <a:pt x="1584" y="1208"/>
                  </a:lnTo>
                  <a:lnTo>
                    <a:pt x="1581" y="1193"/>
                  </a:lnTo>
                  <a:lnTo>
                    <a:pt x="1578" y="1176"/>
                  </a:lnTo>
                  <a:lnTo>
                    <a:pt x="1575" y="1159"/>
                  </a:lnTo>
                  <a:lnTo>
                    <a:pt x="1572" y="1141"/>
                  </a:lnTo>
                  <a:lnTo>
                    <a:pt x="1569" y="1122"/>
                  </a:lnTo>
                  <a:lnTo>
                    <a:pt x="1566" y="1102"/>
                  </a:lnTo>
                  <a:lnTo>
                    <a:pt x="1563" y="1081"/>
                  </a:lnTo>
                  <a:lnTo>
                    <a:pt x="1560" y="1060"/>
                  </a:lnTo>
                  <a:lnTo>
                    <a:pt x="1557" y="1039"/>
                  </a:lnTo>
                  <a:lnTo>
                    <a:pt x="1554" y="1018"/>
                  </a:lnTo>
                  <a:lnTo>
                    <a:pt x="1551" y="997"/>
                  </a:lnTo>
                  <a:lnTo>
                    <a:pt x="1548" y="974"/>
                  </a:lnTo>
                  <a:lnTo>
                    <a:pt x="1545" y="953"/>
                  </a:lnTo>
                  <a:lnTo>
                    <a:pt x="1542" y="931"/>
                  </a:lnTo>
                  <a:lnTo>
                    <a:pt x="1538" y="908"/>
                  </a:lnTo>
                  <a:lnTo>
                    <a:pt x="1536" y="886"/>
                  </a:lnTo>
                  <a:lnTo>
                    <a:pt x="1533" y="864"/>
                  </a:lnTo>
                  <a:lnTo>
                    <a:pt x="1530" y="842"/>
                  </a:lnTo>
                  <a:lnTo>
                    <a:pt x="1527" y="820"/>
                  </a:lnTo>
                  <a:lnTo>
                    <a:pt x="1524" y="799"/>
                  </a:lnTo>
                  <a:lnTo>
                    <a:pt x="1521" y="776"/>
                  </a:lnTo>
                  <a:lnTo>
                    <a:pt x="1517" y="755"/>
                  </a:lnTo>
                  <a:lnTo>
                    <a:pt x="1515" y="734"/>
                  </a:lnTo>
                  <a:lnTo>
                    <a:pt x="1512" y="713"/>
                  </a:lnTo>
                  <a:lnTo>
                    <a:pt x="1508" y="692"/>
                  </a:lnTo>
                  <a:lnTo>
                    <a:pt x="1506" y="671"/>
                  </a:lnTo>
                  <a:lnTo>
                    <a:pt x="1503" y="650"/>
                  </a:lnTo>
                  <a:lnTo>
                    <a:pt x="1500" y="631"/>
                  </a:lnTo>
                  <a:lnTo>
                    <a:pt x="1496" y="611"/>
                  </a:lnTo>
                  <a:lnTo>
                    <a:pt x="1494" y="591"/>
                  </a:lnTo>
                  <a:lnTo>
                    <a:pt x="1491" y="572"/>
                  </a:lnTo>
                  <a:lnTo>
                    <a:pt x="1487" y="553"/>
                  </a:lnTo>
                  <a:lnTo>
                    <a:pt x="1485" y="534"/>
                  </a:lnTo>
                  <a:lnTo>
                    <a:pt x="1482" y="516"/>
                  </a:lnTo>
                  <a:lnTo>
                    <a:pt x="1478" y="498"/>
                  </a:lnTo>
                  <a:lnTo>
                    <a:pt x="1475" y="480"/>
                  </a:lnTo>
                  <a:lnTo>
                    <a:pt x="1473" y="463"/>
                  </a:lnTo>
                  <a:lnTo>
                    <a:pt x="1470" y="446"/>
                  </a:lnTo>
                  <a:lnTo>
                    <a:pt x="1466" y="429"/>
                  </a:lnTo>
                  <a:lnTo>
                    <a:pt x="1464" y="412"/>
                  </a:lnTo>
                  <a:lnTo>
                    <a:pt x="1461" y="397"/>
                  </a:lnTo>
                  <a:lnTo>
                    <a:pt x="1457" y="381"/>
                  </a:lnTo>
                  <a:lnTo>
                    <a:pt x="1454" y="365"/>
                  </a:lnTo>
                  <a:lnTo>
                    <a:pt x="1452" y="350"/>
                  </a:lnTo>
                  <a:lnTo>
                    <a:pt x="1448" y="335"/>
                  </a:lnTo>
                  <a:lnTo>
                    <a:pt x="1445" y="321"/>
                  </a:lnTo>
                  <a:lnTo>
                    <a:pt x="1443" y="307"/>
                  </a:lnTo>
                  <a:lnTo>
                    <a:pt x="1440" y="294"/>
                  </a:lnTo>
                  <a:lnTo>
                    <a:pt x="1436" y="280"/>
                  </a:lnTo>
                  <a:lnTo>
                    <a:pt x="1433" y="267"/>
                  </a:lnTo>
                  <a:lnTo>
                    <a:pt x="1431" y="255"/>
                  </a:lnTo>
                  <a:lnTo>
                    <a:pt x="1427" y="242"/>
                  </a:lnTo>
                  <a:lnTo>
                    <a:pt x="1424" y="230"/>
                  </a:lnTo>
                  <a:lnTo>
                    <a:pt x="1422" y="219"/>
                  </a:lnTo>
                  <a:lnTo>
                    <a:pt x="1418" y="208"/>
                  </a:lnTo>
                  <a:lnTo>
                    <a:pt x="1415" y="197"/>
                  </a:lnTo>
                  <a:lnTo>
                    <a:pt x="1412" y="187"/>
                  </a:lnTo>
                  <a:lnTo>
                    <a:pt x="1409" y="177"/>
                  </a:lnTo>
                  <a:lnTo>
                    <a:pt x="1406" y="166"/>
                  </a:lnTo>
                  <a:lnTo>
                    <a:pt x="1403" y="156"/>
                  </a:lnTo>
                  <a:lnTo>
                    <a:pt x="1401" y="147"/>
                  </a:lnTo>
                  <a:lnTo>
                    <a:pt x="1397" y="139"/>
                  </a:lnTo>
                  <a:lnTo>
                    <a:pt x="1394" y="130"/>
                  </a:lnTo>
                  <a:lnTo>
                    <a:pt x="1391" y="122"/>
                  </a:lnTo>
                  <a:lnTo>
                    <a:pt x="1388" y="114"/>
                  </a:lnTo>
                  <a:lnTo>
                    <a:pt x="1385" y="106"/>
                  </a:lnTo>
                  <a:lnTo>
                    <a:pt x="1382" y="98"/>
                  </a:lnTo>
                  <a:lnTo>
                    <a:pt x="1379" y="92"/>
                  </a:lnTo>
                  <a:lnTo>
                    <a:pt x="1376" y="85"/>
                  </a:lnTo>
                  <a:lnTo>
                    <a:pt x="1373" y="78"/>
                  </a:lnTo>
                  <a:lnTo>
                    <a:pt x="1370" y="73"/>
                  </a:lnTo>
                  <a:lnTo>
                    <a:pt x="1367" y="66"/>
                  </a:lnTo>
                  <a:lnTo>
                    <a:pt x="1364" y="60"/>
                  </a:lnTo>
                  <a:lnTo>
                    <a:pt x="1361" y="55"/>
                  </a:lnTo>
                  <a:lnTo>
                    <a:pt x="1358" y="50"/>
                  </a:lnTo>
                  <a:lnTo>
                    <a:pt x="1355" y="46"/>
                  </a:lnTo>
                  <a:lnTo>
                    <a:pt x="1352" y="41"/>
                  </a:lnTo>
                  <a:lnTo>
                    <a:pt x="1349" y="37"/>
                  </a:lnTo>
                  <a:lnTo>
                    <a:pt x="1346" y="32"/>
                  </a:lnTo>
                  <a:lnTo>
                    <a:pt x="1343" y="29"/>
                  </a:lnTo>
                  <a:lnTo>
                    <a:pt x="1340" y="26"/>
                  </a:lnTo>
                  <a:lnTo>
                    <a:pt x="1337" y="22"/>
                  </a:lnTo>
                  <a:lnTo>
                    <a:pt x="1334" y="19"/>
                  </a:lnTo>
                  <a:lnTo>
                    <a:pt x="1331" y="17"/>
                  </a:lnTo>
                  <a:lnTo>
                    <a:pt x="1328" y="13"/>
                  </a:lnTo>
                  <a:lnTo>
                    <a:pt x="1325" y="11"/>
                  </a:lnTo>
                  <a:lnTo>
                    <a:pt x="1322" y="9"/>
                  </a:lnTo>
                  <a:lnTo>
                    <a:pt x="1319" y="8"/>
                  </a:lnTo>
                  <a:lnTo>
                    <a:pt x="1316" y="6"/>
                  </a:lnTo>
                  <a:lnTo>
                    <a:pt x="1313" y="4"/>
                  </a:lnTo>
                  <a:lnTo>
                    <a:pt x="1310" y="3"/>
                  </a:lnTo>
                  <a:lnTo>
                    <a:pt x="1307" y="2"/>
                  </a:lnTo>
                  <a:lnTo>
                    <a:pt x="1304" y="1"/>
                  </a:lnTo>
                  <a:lnTo>
                    <a:pt x="1301" y="1"/>
                  </a:lnTo>
                  <a:lnTo>
                    <a:pt x="1298" y="0"/>
                  </a:lnTo>
                  <a:lnTo>
                    <a:pt x="1295" y="0"/>
                  </a:lnTo>
                  <a:lnTo>
                    <a:pt x="1292" y="0"/>
                  </a:lnTo>
                  <a:lnTo>
                    <a:pt x="1289" y="0"/>
                  </a:lnTo>
                  <a:lnTo>
                    <a:pt x="1286" y="1"/>
                  </a:lnTo>
                  <a:lnTo>
                    <a:pt x="1283" y="1"/>
                  </a:lnTo>
                  <a:lnTo>
                    <a:pt x="1279" y="2"/>
                  </a:lnTo>
                  <a:lnTo>
                    <a:pt x="1277" y="2"/>
                  </a:lnTo>
                  <a:lnTo>
                    <a:pt x="1274" y="3"/>
                  </a:lnTo>
                  <a:lnTo>
                    <a:pt x="1271" y="4"/>
                  </a:lnTo>
                  <a:lnTo>
                    <a:pt x="1268" y="7"/>
                  </a:lnTo>
                  <a:lnTo>
                    <a:pt x="1265" y="8"/>
                  </a:lnTo>
                  <a:lnTo>
                    <a:pt x="1262" y="9"/>
                  </a:lnTo>
                  <a:lnTo>
                    <a:pt x="1258" y="11"/>
                  </a:lnTo>
                  <a:lnTo>
                    <a:pt x="1256" y="13"/>
                  </a:lnTo>
                  <a:lnTo>
                    <a:pt x="1253" y="16"/>
                  </a:lnTo>
                  <a:lnTo>
                    <a:pt x="1249" y="18"/>
                  </a:lnTo>
                  <a:lnTo>
                    <a:pt x="1247" y="20"/>
                  </a:lnTo>
                  <a:lnTo>
                    <a:pt x="1244" y="22"/>
                  </a:lnTo>
                  <a:lnTo>
                    <a:pt x="1240" y="25"/>
                  </a:lnTo>
                  <a:lnTo>
                    <a:pt x="1237" y="28"/>
                  </a:lnTo>
                  <a:lnTo>
                    <a:pt x="1235" y="30"/>
                  </a:lnTo>
                  <a:lnTo>
                    <a:pt x="1232" y="34"/>
                  </a:lnTo>
                  <a:lnTo>
                    <a:pt x="1228" y="37"/>
                  </a:lnTo>
                  <a:lnTo>
                    <a:pt x="1226" y="40"/>
                  </a:lnTo>
                  <a:lnTo>
                    <a:pt x="1223" y="44"/>
                  </a:lnTo>
                  <a:lnTo>
                    <a:pt x="1219" y="47"/>
                  </a:lnTo>
                  <a:lnTo>
                    <a:pt x="1216" y="50"/>
                  </a:lnTo>
                  <a:lnTo>
                    <a:pt x="1214" y="54"/>
                  </a:lnTo>
                  <a:lnTo>
                    <a:pt x="1210" y="58"/>
                  </a:lnTo>
                  <a:lnTo>
                    <a:pt x="1207" y="61"/>
                  </a:lnTo>
                  <a:lnTo>
                    <a:pt x="1205" y="66"/>
                  </a:lnTo>
                  <a:lnTo>
                    <a:pt x="1202" y="69"/>
                  </a:lnTo>
                  <a:lnTo>
                    <a:pt x="1198" y="74"/>
                  </a:lnTo>
                  <a:lnTo>
                    <a:pt x="1195" y="78"/>
                  </a:lnTo>
                  <a:lnTo>
                    <a:pt x="1193" y="83"/>
                  </a:lnTo>
                  <a:lnTo>
                    <a:pt x="1189" y="86"/>
                  </a:lnTo>
                  <a:lnTo>
                    <a:pt x="1186" y="90"/>
                  </a:lnTo>
                  <a:lnTo>
                    <a:pt x="1184" y="95"/>
                  </a:lnTo>
                  <a:lnTo>
                    <a:pt x="1180" y="99"/>
                  </a:lnTo>
                  <a:lnTo>
                    <a:pt x="1177" y="105"/>
                  </a:lnTo>
                  <a:lnTo>
                    <a:pt x="1174" y="109"/>
                  </a:lnTo>
                  <a:lnTo>
                    <a:pt x="1172" y="114"/>
                  </a:lnTo>
                  <a:lnTo>
                    <a:pt x="1168" y="120"/>
                  </a:lnTo>
                  <a:lnTo>
                    <a:pt x="1165" y="124"/>
                  </a:lnTo>
                  <a:lnTo>
                    <a:pt x="1163" y="130"/>
                  </a:lnTo>
                  <a:lnTo>
                    <a:pt x="1159" y="134"/>
                  </a:lnTo>
                  <a:lnTo>
                    <a:pt x="1156" y="140"/>
                  </a:lnTo>
                  <a:lnTo>
                    <a:pt x="1153" y="144"/>
                  </a:lnTo>
                  <a:lnTo>
                    <a:pt x="1150" y="150"/>
                  </a:lnTo>
                  <a:lnTo>
                    <a:pt x="1147" y="155"/>
                  </a:lnTo>
                  <a:lnTo>
                    <a:pt x="1144" y="161"/>
                  </a:lnTo>
                  <a:lnTo>
                    <a:pt x="1142" y="165"/>
                  </a:lnTo>
                  <a:lnTo>
                    <a:pt x="1138" y="171"/>
                  </a:lnTo>
                  <a:lnTo>
                    <a:pt x="1135" y="177"/>
                  </a:lnTo>
                  <a:lnTo>
                    <a:pt x="1132" y="182"/>
                  </a:lnTo>
                  <a:lnTo>
                    <a:pt x="1129" y="188"/>
                  </a:lnTo>
                  <a:lnTo>
                    <a:pt x="1126" y="193"/>
                  </a:lnTo>
                  <a:lnTo>
                    <a:pt x="1123" y="199"/>
                  </a:lnTo>
                  <a:lnTo>
                    <a:pt x="1120" y="204"/>
                  </a:lnTo>
                  <a:lnTo>
                    <a:pt x="1117" y="210"/>
                  </a:lnTo>
                  <a:lnTo>
                    <a:pt x="1114" y="216"/>
                  </a:lnTo>
                  <a:lnTo>
                    <a:pt x="1111" y="221"/>
                  </a:lnTo>
                  <a:lnTo>
                    <a:pt x="1108" y="228"/>
                  </a:lnTo>
                  <a:lnTo>
                    <a:pt x="1105" y="233"/>
                  </a:lnTo>
                  <a:lnTo>
                    <a:pt x="1102" y="239"/>
                  </a:lnTo>
                  <a:lnTo>
                    <a:pt x="1099" y="245"/>
                  </a:lnTo>
                  <a:lnTo>
                    <a:pt x="1096" y="250"/>
                  </a:lnTo>
                  <a:lnTo>
                    <a:pt x="1093" y="257"/>
                  </a:lnTo>
                  <a:lnTo>
                    <a:pt x="1090" y="263"/>
                  </a:lnTo>
                  <a:lnTo>
                    <a:pt x="1087" y="268"/>
                  </a:lnTo>
                  <a:lnTo>
                    <a:pt x="1084" y="274"/>
                  </a:lnTo>
                  <a:lnTo>
                    <a:pt x="1081" y="280"/>
                  </a:lnTo>
                  <a:lnTo>
                    <a:pt x="1078" y="286"/>
                  </a:lnTo>
                  <a:lnTo>
                    <a:pt x="1075" y="292"/>
                  </a:lnTo>
                  <a:lnTo>
                    <a:pt x="1072" y="298"/>
                  </a:lnTo>
                  <a:lnTo>
                    <a:pt x="1069" y="304"/>
                  </a:lnTo>
                  <a:lnTo>
                    <a:pt x="1066" y="311"/>
                  </a:lnTo>
                  <a:lnTo>
                    <a:pt x="1063" y="316"/>
                  </a:lnTo>
                  <a:lnTo>
                    <a:pt x="1060" y="322"/>
                  </a:lnTo>
                  <a:lnTo>
                    <a:pt x="1057" y="328"/>
                  </a:lnTo>
                  <a:lnTo>
                    <a:pt x="1054" y="334"/>
                  </a:lnTo>
                  <a:lnTo>
                    <a:pt x="1051" y="340"/>
                  </a:lnTo>
                  <a:lnTo>
                    <a:pt x="1048" y="346"/>
                  </a:lnTo>
                  <a:lnTo>
                    <a:pt x="1045" y="352"/>
                  </a:lnTo>
                  <a:lnTo>
                    <a:pt x="1041" y="358"/>
                  </a:lnTo>
                  <a:lnTo>
                    <a:pt x="1039" y="364"/>
                  </a:lnTo>
                  <a:lnTo>
                    <a:pt x="1036" y="370"/>
                  </a:lnTo>
                  <a:lnTo>
                    <a:pt x="1033" y="377"/>
                  </a:lnTo>
                  <a:lnTo>
                    <a:pt x="1030" y="382"/>
                  </a:lnTo>
                  <a:lnTo>
                    <a:pt x="1027" y="388"/>
                  </a:lnTo>
                  <a:lnTo>
                    <a:pt x="1024" y="394"/>
                  </a:lnTo>
                  <a:lnTo>
                    <a:pt x="1021" y="400"/>
                  </a:lnTo>
                  <a:lnTo>
                    <a:pt x="1018" y="406"/>
                  </a:lnTo>
                  <a:lnTo>
                    <a:pt x="1015" y="412"/>
                  </a:lnTo>
                  <a:lnTo>
                    <a:pt x="1011" y="418"/>
                  </a:lnTo>
                  <a:lnTo>
                    <a:pt x="1009" y="423"/>
                  </a:lnTo>
                  <a:lnTo>
                    <a:pt x="1006" y="430"/>
                  </a:lnTo>
                  <a:lnTo>
                    <a:pt x="1003" y="436"/>
                  </a:lnTo>
                  <a:lnTo>
                    <a:pt x="999" y="441"/>
                  </a:lnTo>
                  <a:lnTo>
                    <a:pt x="997" y="448"/>
                  </a:lnTo>
                  <a:lnTo>
                    <a:pt x="994" y="454"/>
                  </a:lnTo>
                  <a:lnTo>
                    <a:pt x="990" y="459"/>
                  </a:lnTo>
                  <a:lnTo>
                    <a:pt x="988" y="465"/>
                  </a:lnTo>
                  <a:lnTo>
                    <a:pt x="985" y="471"/>
                  </a:lnTo>
                  <a:lnTo>
                    <a:pt x="981" y="477"/>
                  </a:lnTo>
                  <a:lnTo>
                    <a:pt x="978" y="483"/>
                  </a:lnTo>
                  <a:lnTo>
                    <a:pt x="976" y="488"/>
                  </a:lnTo>
                  <a:lnTo>
                    <a:pt x="973" y="494"/>
                  </a:lnTo>
                  <a:lnTo>
                    <a:pt x="969" y="501"/>
                  </a:lnTo>
                  <a:lnTo>
                    <a:pt x="967" y="506"/>
                  </a:lnTo>
                  <a:lnTo>
                    <a:pt x="964" y="512"/>
                  </a:lnTo>
                  <a:lnTo>
                    <a:pt x="960" y="517"/>
                  </a:lnTo>
                  <a:lnTo>
                    <a:pt x="957" y="523"/>
                  </a:lnTo>
                  <a:lnTo>
                    <a:pt x="955" y="528"/>
                  </a:lnTo>
                  <a:lnTo>
                    <a:pt x="951" y="534"/>
                  </a:lnTo>
                  <a:lnTo>
                    <a:pt x="948" y="540"/>
                  </a:lnTo>
                  <a:lnTo>
                    <a:pt x="946" y="545"/>
                  </a:lnTo>
                  <a:lnTo>
                    <a:pt x="943" y="551"/>
                  </a:lnTo>
                  <a:lnTo>
                    <a:pt x="939" y="556"/>
                  </a:lnTo>
                  <a:lnTo>
                    <a:pt x="936" y="562"/>
                  </a:lnTo>
                  <a:lnTo>
                    <a:pt x="934" y="568"/>
                  </a:lnTo>
                  <a:lnTo>
                    <a:pt x="930" y="573"/>
                  </a:lnTo>
                  <a:lnTo>
                    <a:pt x="927" y="579"/>
                  </a:lnTo>
                  <a:lnTo>
                    <a:pt x="925" y="583"/>
                  </a:lnTo>
                  <a:lnTo>
                    <a:pt x="921" y="589"/>
                  </a:lnTo>
                  <a:lnTo>
                    <a:pt x="918" y="594"/>
                  </a:lnTo>
                  <a:lnTo>
                    <a:pt x="915" y="600"/>
                  </a:lnTo>
                  <a:lnTo>
                    <a:pt x="913" y="606"/>
                  </a:lnTo>
                  <a:lnTo>
                    <a:pt x="909" y="610"/>
                  </a:lnTo>
                  <a:lnTo>
                    <a:pt x="906" y="616"/>
                  </a:lnTo>
                  <a:lnTo>
                    <a:pt x="904" y="621"/>
                  </a:lnTo>
                  <a:lnTo>
                    <a:pt x="900" y="626"/>
                  </a:lnTo>
                  <a:lnTo>
                    <a:pt x="897" y="631"/>
                  </a:lnTo>
                  <a:lnTo>
                    <a:pt x="894" y="637"/>
                  </a:lnTo>
                  <a:lnTo>
                    <a:pt x="891" y="641"/>
                  </a:lnTo>
                  <a:lnTo>
                    <a:pt x="888" y="647"/>
                  </a:lnTo>
                  <a:lnTo>
                    <a:pt x="885" y="651"/>
                  </a:lnTo>
                  <a:lnTo>
                    <a:pt x="883" y="657"/>
                  </a:lnTo>
                  <a:lnTo>
                    <a:pt x="879" y="663"/>
                  </a:lnTo>
                  <a:lnTo>
                    <a:pt x="876" y="667"/>
                  </a:lnTo>
                  <a:lnTo>
                    <a:pt x="873" y="671"/>
                  </a:lnTo>
                  <a:lnTo>
                    <a:pt x="870" y="677"/>
                  </a:lnTo>
                  <a:lnTo>
                    <a:pt x="867" y="682"/>
                  </a:lnTo>
                  <a:lnTo>
                    <a:pt x="864" y="687"/>
                  </a:lnTo>
                  <a:lnTo>
                    <a:pt x="861" y="692"/>
                  </a:lnTo>
                  <a:lnTo>
                    <a:pt x="858" y="696"/>
                  </a:lnTo>
                  <a:lnTo>
                    <a:pt x="855" y="702"/>
                  </a:lnTo>
                  <a:lnTo>
                    <a:pt x="852" y="706"/>
                  </a:lnTo>
                  <a:lnTo>
                    <a:pt x="849" y="711"/>
                  </a:lnTo>
                  <a:lnTo>
                    <a:pt x="846" y="715"/>
                  </a:lnTo>
                  <a:lnTo>
                    <a:pt x="843" y="721"/>
                  </a:lnTo>
                  <a:lnTo>
                    <a:pt x="840" y="725"/>
                  </a:lnTo>
                  <a:lnTo>
                    <a:pt x="837" y="730"/>
                  </a:lnTo>
                  <a:lnTo>
                    <a:pt x="834" y="734"/>
                  </a:lnTo>
                  <a:lnTo>
                    <a:pt x="831" y="738"/>
                  </a:lnTo>
                  <a:lnTo>
                    <a:pt x="828" y="743"/>
                  </a:lnTo>
                  <a:lnTo>
                    <a:pt x="825" y="747"/>
                  </a:lnTo>
                  <a:lnTo>
                    <a:pt x="822" y="752"/>
                  </a:lnTo>
                  <a:lnTo>
                    <a:pt x="819" y="756"/>
                  </a:lnTo>
                  <a:lnTo>
                    <a:pt x="816" y="761"/>
                  </a:lnTo>
                  <a:lnTo>
                    <a:pt x="813" y="765"/>
                  </a:lnTo>
                  <a:lnTo>
                    <a:pt x="810" y="770"/>
                  </a:lnTo>
                  <a:lnTo>
                    <a:pt x="807" y="774"/>
                  </a:lnTo>
                  <a:lnTo>
                    <a:pt x="804" y="778"/>
                  </a:lnTo>
                  <a:lnTo>
                    <a:pt x="801" y="782"/>
                  </a:lnTo>
                  <a:lnTo>
                    <a:pt x="798" y="787"/>
                  </a:lnTo>
                  <a:lnTo>
                    <a:pt x="795" y="791"/>
                  </a:lnTo>
                  <a:lnTo>
                    <a:pt x="792" y="795"/>
                  </a:lnTo>
                  <a:lnTo>
                    <a:pt x="789" y="799"/>
                  </a:lnTo>
                  <a:lnTo>
                    <a:pt x="786" y="803"/>
                  </a:lnTo>
                  <a:lnTo>
                    <a:pt x="783" y="808"/>
                  </a:lnTo>
                  <a:lnTo>
                    <a:pt x="780" y="811"/>
                  </a:lnTo>
                  <a:lnTo>
                    <a:pt x="777" y="816"/>
                  </a:lnTo>
                  <a:lnTo>
                    <a:pt x="774" y="819"/>
                  </a:lnTo>
                  <a:lnTo>
                    <a:pt x="771" y="823"/>
                  </a:lnTo>
                  <a:lnTo>
                    <a:pt x="768" y="828"/>
                  </a:lnTo>
                  <a:lnTo>
                    <a:pt x="765" y="831"/>
                  </a:lnTo>
                  <a:lnTo>
                    <a:pt x="762" y="836"/>
                  </a:lnTo>
                  <a:lnTo>
                    <a:pt x="759" y="839"/>
                  </a:lnTo>
                  <a:lnTo>
                    <a:pt x="756" y="844"/>
                  </a:lnTo>
                  <a:lnTo>
                    <a:pt x="753" y="847"/>
                  </a:lnTo>
                  <a:lnTo>
                    <a:pt x="750" y="850"/>
                  </a:lnTo>
                  <a:lnTo>
                    <a:pt x="747" y="855"/>
                  </a:lnTo>
                  <a:lnTo>
                    <a:pt x="744" y="858"/>
                  </a:lnTo>
                  <a:lnTo>
                    <a:pt x="741" y="861"/>
                  </a:lnTo>
                  <a:lnTo>
                    <a:pt x="738" y="866"/>
                  </a:lnTo>
                  <a:lnTo>
                    <a:pt x="735" y="869"/>
                  </a:lnTo>
                  <a:lnTo>
                    <a:pt x="731" y="873"/>
                  </a:lnTo>
                  <a:lnTo>
                    <a:pt x="729" y="876"/>
                  </a:lnTo>
                  <a:lnTo>
                    <a:pt x="726" y="879"/>
                  </a:lnTo>
                  <a:lnTo>
                    <a:pt x="723" y="884"/>
                  </a:lnTo>
                  <a:lnTo>
                    <a:pt x="720" y="887"/>
                  </a:lnTo>
                  <a:lnTo>
                    <a:pt x="717" y="890"/>
                  </a:lnTo>
                  <a:lnTo>
                    <a:pt x="714" y="894"/>
                  </a:lnTo>
                  <a:lnTo>
                    <a:pt x="710" y="897"/>
                  </a:lnTo>
                  <a:lnTo>
                    <a:pt x="708" y="900"/>
                  </a:lnTo>
                  <a:lnTo>
                    <a:pt x="705" y="904"/>
                  </a:lnTo>
                  <a:lnTo>
                    <a:pt x="701" y="907"/>
                  </a:lnTo>
                  <a:lnTo>
                    <a:pt x="699" y="911"/>
                  </a:lnTo>
                  <a:lnTo>
                    <a:pt x="696" y="914"/>
                  </a:lnTo>
                  <a:lnTo>
                    <a:pt x="692" y="916"/>
                  </a:lnTo>
                  <a:lnTo>
                    <a:pt x="689" y="919"/>
                  </a:lnTo>
                  <a:lnTo>
                    <a:pt x="687" y="923"/>
                  </a:lnTo>
                  <a:lnTo>
                    <a:pt x="684" y="926"/>
                  </a:lnTo>
                  <a:lnTo>
                    <a:pt x="680" y="930"/>
                  </a:lnTo>
                  <a:lnTo>
                    <a:pt x="678" y="933"/>
                  </a:lnTo>
                  <a:lnTo>
                    <a:pt x="675" y="935"/>
                  </a:lnTo>
                  <a:lnTo>
                    <a:pt x="671" y="938"/>
                  </a:lnTo>
                  <a:lnTo>
                    <a:pt x="668" y="942"/>
                  </a:lnTo>
                  <a:lnTo>
                    <a:pt x="666" y="945"/>
                  </a:lnTo>
                  <a:lnTo>
                    <a:pt x="662" y="947"/>
                  </a:lnTo>
                  <a:lnTo>
                    <a:pt x="659" y="951"/>
                  </a:lnTo>
                  <a:lnTo>
                    <a:pt x="657" y="954"/>
                  </a:lnTo>
                  <a:lnTo>
                    <a:pt x="653" y="956"/>
                  </a:lnTo>
                  <a:lnTo>
                    <a:pt x="650" y="960"/>
                  </a:lnTo>
                  <a:lnTo>
                    <a:pt x="647" y="962"/>
                  </a:lnTo>
                  <a:lnTo>
                    <a:pt x="645" y="965"/>
                  </a:lnTo>
                  <a:lnTo>
                    <a:pt x="641" y="968"/>
                  </a:lnTo>
                  <a:lnTo>
                    <a:pt x="638" y="971"/>
                  </a:lnTo>
                  <a:lnTo>
                    <a:pt x="636" y="973"/>
                  </a:lnTo>
                  <a:lnTo>
                    <a:pt x="632" y="976"/>
                  </a:lnTo>
                  <a:lnTo>
                    <a:pt x="629" y="979"/>
                  </a:lnTo>
                  <a:lnTo>
                    <a:pt x="626" y="982"/>
                  </a:lnTo>
                  <a:lnTo>
                    <a:pt x="623" y="984"/>
                  </a:lnTo>
                  <a:lnTo>
                    <a:pt x="620" y="987"/>
                  </a:lnTo>
                  <a:lnTo>
                    <a:pt x="617" y="990"/>
                  </a:lnTo>
                  <a:lnTo>
                    <a:pt x="615" y="992"/>
                  </a:lnTo>
                  <a:lnTo>
                    <a:pt x="611" y="994"/>
                  </a:lnTo>
                  <a:lnTo>
                    <a:pt x="608" y="997"/>
                  </a:lnTo>
                  <a:lnTo>
                    <a:pt x="605" y="1000"/>
                  </a:lnTo>
                  <a:lnTo>
                    <a:pt x="602" y="1002"/>
                  </a:lnTo>
                  <a:lnTo>
                    <a:pt x="599" y="1004"/>
                  </a:lnTo>
                  <a:lnTo>
                    <a:pt x="596" y="1007"/>
                  </a:lnTo>
                  <a:lnTo>
                    <a:pt x="593" y="1009"/>
                  </a:lnTo>
                  <a:lnTo>
                    <a:pt x="590" y="1012"/>
                  </a:lnTo>
                  <a:lnTo>
                    <a:pt x="587" y="1014"/>
                  </a:lnTo>
                  <a:lnTo>
                    <a:pt x="584" y="1017"/>
                  </a:lnTo>
                  <a:lnTo>
                    <a:pt x="581" y="1019"/>
                  </a:lnTo>
                  <a:lnTo>
                    <a:pt x="578" y="1021"/>
                  </a:lnTo>
                  <a:lnTo>
                    <a:pt x="575" y="1023"/>
                  </a:lnTo>
                  <a:lnTo>
                    <a:pt x="572" y="1026"/>
                  </a:lnTo>
                  <a:lnTo>
                    <a:pt x="569" y="1028"/>
                  </a:lnTo>
                  <a:lnTo>
                    <a:pt x="566" y="1030"/>
                  </a:lnTo>
                  <a:lnTo>
                    <a:pt x="563" y="1032"/>
                  </a:lnTo>
                  <a:lnTo>
                    <a:pt x="560" y="1035"/>
                  </a:lnTo>
                  <a:lnTo>
                    <a:pt x="557" y="1037"/>
                  </a:lnTo>
                  <a:lnTo>
                    <a:pt x="554" y="1039"/>
                  </a:lnTo>
                  <a:lnTo>
                    <a:pt x="551" y="1041"/>
                  </a:lnTo>
                  <a:lnTo>
                    <a:pt x="548" y="1043"/>
                  </a:lnTo>
                  <a:lnTo>
                    <a:pt x="545" y="1046"/>
                  </a:lnTo>
                  <a:lnTo>
                    <a:pt x="542" y="1047"/>
                  </a:lnTo>
                  <a:lnTo>
                    <a:pt x="539" y="1049"/>
                  </a:lnTo>
                  <a:lnTo>
                    <a:pt x="536" y="1051"/>
                  </a:lnTo>
                  <a:lnTo>
                    <a:pt x="533" y="1054"/>
                  </a:lnTo>
                  <a:lnTo>
                    <a:pt x="530" y="1056"/>
                  </a:lnTo>
                  <a:lnTo>
                    <a:pt x="527" y="1057"/>
                  </a:lnTo>
                  <a:lnTo>
                    <a:pt x="524" y="1059"/>
                  </a:lnTo>
                  <a:lnTo>
                    <a:pt x="521" y="1061"/>
                  </a:lnTo>
                  <a:lnTo>
                    <a:pt x="518" y="1064"/>
                  </a:lnTo>
                  <a:lnTo>
                    <a:pt x="515" y="1065"/>
                  </a:lnTo>
                  <a:lnTo>
                    <a:pt x="512" y="1067"/>
                  </a:lnTo>
                  <a:lnTo>
                    <a:pt x="509" y="1069"/>
                  </a:lnTo>
                  <a:lnTo>
                    <a:pt x="506" y="1070"/>
                  </a:lnTo>
                  <a:lnTo>
                    <a:pt x="503" y="1073"/>
                  </a:lnTo>
                  <a:lnTo>
                    <a:pt x="500" y="1075"/>
                  </a:lnTo>
                  <a:lnTo>
                    <a:pt x="497" y="1076"/>
                  </a:lnTo>
                  <a:lnTo>
                    <a:pt x="494" y="1078"/>
                  </a:lnTo>
                  <a:lnTo>
                    <a:pt x="491" y="1079"/>
                  </a:lnTo>
                  <a:lnTo>
                    <a:pt x="488" y="1081"/>
                  </a:lnTo>
                  <a:lnTo>
                    <a:pt x="484" y="1083"/>
                  </a:lnTo>
                  <a:lnTo>
                    <a:pt x="482" y="1085"/>
                  </a:lnTo>
                  <a:lnTo>
                    <a:pt x="479" y="1086"/>
                  </a:lnTo>
                  <a:lnTo>
                    <a:pt x="476" y="1088"/>
                  </a:lnTo>
                  <a:lnTo>
                    <a:pt x="472" y="1089"/>
                  </a:lnTo>
                  <a:lnTo>
                    <a:pt x="470" y="1092"/>
                  </a:lnTo>
                  <a:lnTo>
                    <a:pt x="467" y="1093"/>
                  </a:lnTo>
                  <a:lnTo>
                    <a:pt x="464" y="1095"/>
                  </a:lnTo>
                  <a:lnTo>
                    <a:pt x="461" y="1096"/>
                  </a:lnTo>
                  <a:lnTo>
                    <a:pt x="458" y="1098"/>
                  </a:lnTo>
                  <a:lnTo>
                    <a:pt x="454" y="1099"/>
                  </a:lnTo>
                  <a:lnTo>
                    <a:pt x="451" y="1100"/>
                  </a:lnTo>
                  <a:lnTo>
                    <a:pt x="449" y="1103"/>
                  </a:lnTo>
                  <a:lnTo>
                    <a:pt x="446" y="1104"/>
                  </a:lnTo>
                  <a:lnTo>
                    <a:pt x="442" y="1105"/>
                  </a:lnTo>
                  <a:lnTo>
                    <a:pt x="440" y="1107"/>
                  </a:lnTo>
                  <a:lnTo>
                    <a:pt x="437" y="1108"/>
                  </a:lnTo>
                  <a:lnTo>
                    <a:pt x="433" y="1109"/>
                  </a:lnTo>
                  <a:lnTo>
                    <a:pt x="430" y="1112"/>
                  </a:lnTo>
                  <a:lnTo>
                    <a:pt x="428" y="1113"/>
                  </a:lnTo>
                  <a:lnTo>
                    <a:pt x="424" y="1114"/>
                  </a:lnTo>
                  <a:lnTo>
                    <a:pt x="421" y="1115"/>
                  </a:lnTo>
                  <a:lnTo>
                    <a:pt x="419" y="1117"/>
                  </a:lnTo>
                  <a:lnTo>
                    <a:pt x="416" y="1118"/>
                  </a:lnTo>
                  <a:lnTo>
                    <a:pt x="412" y="1119"/>
                  </a:lnTo>
                  <a:lnTo>
                    <a:pt x="409" y="1121"/>
                  </a:lnTo>
                  <a:lnTo>
                    <a:pt x="407" y="1122"/>
                  </a:lnTo>
                  <a:lnTo>
                    <a:pt x="403" y="1124"/>
                  </a:lnTo>
                  <a:lnTo>
                    <a:pt x="400" y="1125"/>
                  </a:lnTo>
                  <a:lnTo>
                    <a:pt x="398" y="1126"/>
                  </a:lnTo>
                  <a:lnTo>
                    <a:pt x="394" y="1127"/>
                  </a:lnTo>
                  <a:lnTo>
                    <a:pt x="391" y="1128"/>
                  </a:lnTo>
                  <a:lnTo>
                    <a:pt x="388" y="1130"/>
                  </a:lnTo>
                  <a:lnTo>
                    <a:pt x="386" y="1131"/>
                  </a:lnTo>
                  <a:lnTo>
                    <a:pt x="382" y="1132"/>
                  </a:lnTo>
                  <a:lnTo>
                    <a:pt x="379" y="1134"/>
                  </a:lnTo>
                  <a:lnTo>
                    <a:pt x="377" y="1135"/>
                  </a:lnTo>
                  <a:lnTo>
                    <a:pt x="373" y="1136"/>
                  </a:lnTo>
                  <a:lnTo>
                    <a:pt x="370" y="1137"/>
                  </a:lnTo>
                  <a:lnTo>
                    <a:pt x="367" y="1138"/>
                  </a:lnTo>
                  <a:lnTo>
                    <a:pt x="364" y="1140"/>
                  </a:lnTo>
                  <a:lnTo>
                    <a:pt x="361" y="1141"/>
                  </a:lnTo>
                  <a:lnTo>
                    <a:pt x="358" y="1142"/>
                  </a:lnTo>
                  <a:lnTo>
                    <a:pt x="356" y="1143"/>
                  </a:lnTo>
                  <a:lnTo>
                    <a:pt x="352" y="1144"/>
                  </a:lnTo>
                  <a:lnTo>
                    <a:pt x="349" y="1145"/>
                  </a:lnTo>
                  <a:lnTo>
                    <a:pt x="346" y="1146"/>
                  </a:lnTo>
                  <a:lnTo>
                    <a:pt x="343" y="1147"/>
                  </a:lnTo>
                  <a:lnTo>
                    <a:pt x="340" y="1149"/>
                  </a:lnTo>
                  <a:lnTo>
                    <a:pt x="337" y="1149"/>
                  </a:lnTo>
                  <a:lnTo>
                    <a:pt x="334" y="1150"/>
                  </a:lnTo>
                  <a:lnTo>
                    <a:pt x="331" y="1151"/>
                  </a:lnTo>
                  <a:lnTo>
                    <a:pt x="328" y="1152"/>
                  </a:lnTo>
                  <a:lnTo>
                    <a:pt x="325" y="1153"/>
                  </a:lnTo>
                  <a:lnTo>
                    <a:pt x="322" y="1154"/>
                  </a:lnTo>
                  <a:lnTo>
                    <a:pt x="319" y="1155"/>
                  </a:lnTo>
                  <a:lnTo>
                    <a:pt x="316" y="1156"/>
                  </a:lnTo>
                  <a:lnTo>
                    <a:pt x="313" y="1157"/>
                  </a:lnTo>
                  <a:lnTo>
                    <a:pt x="310" y="1157"/>
                  </a:lnTo>
                  <a:lnTo>
                    <a:pt x="307" y="1159"/>
                  </a:lnTo>
                  <a:lnTo>
                    <a:pt x="304" y="1160"/>
                  </a:lnTo>
                  <a:lnTo>
                    <a:pt x="301" y="1161"/>
                  </a:lnTo>
                  <a:lnTo>
                    <a:pt x="298" y="1162"/>
                  </a:lnTo>
                  <a:lnTo>
                    <a:pt x="295" y="1162"/>
                  </a:lnTo>
                  <a:lnTo>
                    <a:pt x="292" y="1163"/>
                  </a:lnTo>
                  <a:lnTo>
                    <a:pt x="289" y="1164"/>
                  </a:lnTo>
                  <a:lnTo>
                    <a:pt x="286" y="1165"/>
                  </a:lnTo>
                  <a:lnTo>
                    <a:pt x="283" y="1166"/>
                  </a:lnTo>
                  <a:lnTo>
                    <a:pt x="280" y="1166"/>
                  </a:lnTo>
                  <a:lnTo>
                    <a:pt x="277" y="1167"/>
                  </a:lnTo>
                  <a:lnTo>
                    <a:pt x="274" y="1169"/>
                  </a:lnTo>
                  <a:lnTo>
                    <a:pt x="271" y="1170"/>
                  </a:lnTo>
                  <a:lnTo>
                    <a:pt x="268" y="1170"/>
                  </a:lnTo>
                  <a:lnTo>
                    <a:pt x="265" y="1171"/>
                  </a:lnTo>
                  <a:lnTo>
                    <a:pt x="262" y="1172"/>
                  </a:lnTo>
                  <a:lnTo>
                    <a:pt x="259" y="1172"/>
                  </a:lnTo>
                  <a:lnTo>
                    <a:pt x="256" y="1173"/>
                  </a:lnTo>
                  <a:lnTo>
                    <a:pt x="253" y="1174"/>
                  </a:lnTo>
                  <a:lnTo>
                    <a:pt x="250" y="1175"/>
                  </a:lnTo>
                  <a:lnTo>
                    <a:pt x="247" y="1175"/>
                  </a:lnTo>
                  <a:lnTo>
                    <a:pt x="244" y="1176"/>
                  </a:lnTo>
                  <a:lnTo>
                    <a:pt x="241" y="1178"/>
                  </a:lnTo>
                  <a:lnTo>
                    <a:pt x="238" y="1178"/>
                  </a:lnTo>
                  <a:lnTo>
                    <a:pt x="234" y="1179"/>
                  </a:lnTo>
                  <a:lnTo>
                    <a:pt x="232" y="1179"/>
                  </a:lnTo>
                  <a:lnTo>
                    <a:pt x="229" y="1180"/>
                  </a:lnTo>
                  <a:lnTo>
                    <a:pt x="226" y="1181"/>
                  </a:lnTo>
                  <a:lnTo>
                    <a:pt x="223" y="1181"/>
                  </a:lnTo>
                  <a:lnTo>
                    <a:pt x="220" y="1182"/>
                  </a:lnTo>
                  <a:lnTo>
                    <a:pt x="217" y="1182"/>
                  </a:lnTo>
                  <a:lnTo>
                    <a:pt x="213" y="1183"/>
                  </a:lnTo>
                  <a:lnTo>
                    <a:pt x="211" y="1184"/>
                  </a:lnTo>
                  <a:lnTo>
                    <a:pt x="208" y="1184"/>
                  </a:lnTo>
                  <a:lnTo>
                    <a:pt x="204" y="1185"/>
                  </a:lnTo>
                  <a:lnTo>
                    <a:pt x="202" y="1185"/>
                  </a:lnTo>
                  <a:lnTo>
                    <a:pt x="199" y="1186"/>
                  </a:lnTo>
                  <a:lnTo>
                    <a:pt x="196" y="1186"/>
                  </a:lnTo>
                  <a:lnTo>
                    <a:pt x="192" y="1188"/>
                  </a:lnTo>
                  <a:lnTo>
                    <a:pt x="190" y="1189"/>
                  </a:lnTo>
                  <a:lnTo>
                    <a:pt x="187" y="1189"/>
                  </a:lnTo>
                  <a:lnTo>
                    <a:pt x="183" y="1190"/>
                  </a:lnTo>
                  <a:lnTo>
                    <a:pt x="181" y="1190"/>
                  </a:lnTo>
                  <a:lnTo>
                    <a:pt x="178" y="1191"/>
                  </a:lnTo>
                  <a:lnTo>
                    <a:pt x="174" y="1191"/>
                  </a:lnTo>
                  <a:lnTo>
                    <a:pt x="171" y="1192"/>
                  </a:lnTo>
                  <a:lnTo>
                    <a:pt x="169" y="1192"/>
                  </a:lnTo>
                  <a:lnTo>
                    <a:pt x="166" y="1193"/>
                  </a:lnTo>
                  <a:lnTo>
                    <a:pt x="162" y="1193"/>
                  </a:lnTo>
                  <a:lnTo>
                    <a:pt x="160" y="1194"/>
                  </a:lnTo>
                  <a:lnTo>
                    <a:pt x="157" y="1194"/>
                  </a:lnTo>
                  <a:lnTo>
                    <a:pt x="153" y="1195"/>
                  </a:lnTo>
                  <a:lnTo>
                    <a:pt x="150" y="1195"/>
                  </a:lnTo>
                  <a:lnTo>
                    <a:pt x="148" y="1197"/>
                  </a:lnTo>
                  <a:lnTo>
                    <a:pt x="144" y="1197"/>
                  </a:lnTo>
                  <a:lnTo>
                    <a:pt x="141" y="1197"/>
                  </a:lnTo>
                  <a:lnTo>
                    <a:pt x="139" y="1198"/>
                  </a:lnTo>
                  <a:lnTo>
                    <a:pt x="136" y="1198"/>
                  </a:lnTo>
                  <a:lnTo>
                    <a:pt x="132" y="1199"/>
                  </a:lnTo>
                  <a:lnTo>
                    <a:pt x="129" y="1199"/>
                  </a:lnTo>
                  <a:lnTo>
                    <a:pt x="127" y="1200"/>
                  </a:lnTo>
                  <a:lnTo>
                    <a:pt x="123" y="1200"/>
                  </a:lnTo>
                  <a:lnTo>
                    <a:pt x="120" y="1201"/>
                  </a:lnTo>
                  <a:lnTo>
                    <a:pt x="118" y="1201"/>
                  </a:lnTo>
                  <a:lnTo>
                    <a:pt x="114" y="1201"/>
                  </a:lnTo>
                  <a:lnTo>
                    <a:pt x="111" y="1202"/>
                  </a:lnTo>
                  <a:lnTo>
                    <a:pt x="108" y="1202"/>
                  </a:lnTo>
                  <a:lnTo>
                    <a:pt x="105" y="1202"/>
                  </a:lnTo>
                  <a:lnTo>
                    <a:pt x="102" y="1203"/>
                  </a:lnTo>
                  <a:lnTo>
                    <a:pt x="99" y="1203"/>
                  </a:lnTo>
                  <a:lnTo>
                    <a:pt x="97" y="1204"/>
                  </a:lnTo>
                  <a:lnTo>
                    <a:pt x="93" y="1204"/>
                  </a:lnTo>
                  <a:lnTo>
                    <a:pt x="90" y="1204"/>
                  </a:lnTo>
                  <a:lnTo>
                    <a:pt x="87" y="1205"/>
                  </a:lnTo>
                  <a:lnTo>
                    <a:pt x="84" y="1205"/>
                  </a:lnTo>
                  <a:lnTo>
                    <a:pt x="81" y="1207"/>
                  </a:lnTo>
                  <a:lnTo>
                    <a:pt x="78" y="1207"/>
                  </a:lnTo>
                  <a:lnTo>
                    <a:pt x="75" y="1207"/>
                  </a:lnTo>
                  <a:lnTo>
                    <a:pt x="72" y="1208"/>
                  </a:lnTo>
                  <a:lnTo>
                    <a:pt x="69" y="1208"/>
                  </a:lnTo>
                  <a:lnTo>
                    <a:pt x="66" y="1208"/>
                  </a:lnTo>
                  <a:lnTo>
                    <a:pt x="63" y="1209"/>
                  </a:lnTo>
                  <a:lnTo>
                    <a:pt x="60" y="1209"/>
                  </a:lnTo>
                  <a:lnTo>
                    <a:pt x="57" y="1209"/>
                  </a:lnTo>
                  <a:lnTo>
                    <a:pt x="54" y="1210"/>
                  </a:lnTo>
                  <a:lnTo>
                    <a:pt x="51" y="1210"/>
                  </a:lnTo>
                  <a:lnTo>
                    <a:pt x="48" y="1210"/>
                  </a:lnTo>
                  <a:lnTo>
                    <a:pt x="45" y="1211"/>
                  </a:lnTo>
                  <a:lnTo>
                    <a:pt x="42" y="1211"/>
                  </a:lnTo>
                  <a:lnTo>
                    <a:pt x="39" y="1211"/>
                  </a:lnTo>
                  <a:lnTo>
                    <a:pt x="36" y="1211"/>
                  </a:lnTo>
                  <a:lnTo>
                    <a:pt x="33" y="1212"/>
                  </a:lnTo>
                  <a:lnTo>
                    <a:pt x="30" y="1212"/>
                  </a:lnTo>
                  <a:lnTo>
                    <a:pt x="27" y="1212"/>
                  </a:lnTo>
                  <a:lnTo>
                    <a:pt x="24" y="1213"/>
                  </a:lnTo>
                  <a:lnTo>
                    <a:pt x="21" y="1213"/>
                  </a:lnTo>
                  <a:lnTo>
                    <a:pt x="18" y="1213"/>
                  </a:lnTo>
                  <a:lnTo>
                    <a:pt x="15" y="1214"/>
                  </a:lnTo>
                  <a:lnTo>
                    <a:pt x="12" y="1214"/>
                  </a:lnTo>
                  <a:lnTo>
                    <a:pt x="9" y="1214"/>
                  </a:lnTo>
                  <a:lnTo>
                    <a:pt x="6" y="1214"/>
                  </a:lnTo>
                  <a:lnTo>
                    <a:pt x="3" y="1216"/>
                  </a:lnTo>
                  <a:lnTo>
                    <a:pt x="0" y="1216"/>
                  </a:lnTo>
                </a:path>
              </a:pathLst>
            </a:custGeom>
            <a:solidFill>
              <a:srgbClr val="FF9900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56" name="Line 10"/>
            <p:cNvSpPr>
              <a:spLocks noChangeShapeType="1"/>
            </p:cNvSpPr>
            <p:nvPr/>
          </p:nvSpPr>
          <p:spPr bwMode="auto">
            <a:xfrm flipH="1">
              <a:off x="317" y="2439"/>
              <a:ext cx="1637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7" name="Line 11"/>
            <p:cNvSpPr>
              <a:spLocks noChangeShapeType="1"/>
            </p:cNvSpPr>
            <p:nvPr/>
          </p:nvSpPr>
          <p:spPr bwMode="auto">
            <a:xfrm>
              <a:off x="1640" y="1210"/>
              <a:ext cx="0" cy="1218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8" name="Line 12"/>
            <p:cNvSpPr>
              <a:spLocks noChangeShapeType="1"/>
            </p:cNvSpPr>
            <p:nvPr/>
          </p:nvSpPr>
          <p:spPr bwMode="auto">
            <a:xfrm>
              <a:off x="1421" y="1477"/>
              <a:ext cx="0" cy="948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59" name="Line 13"/>
            <p:cNvSpPr>
              <a:spLocks noChangeShapeType="1"/>
            </p:cNvSpPr>
            <p:nvPr/>
          </p:nvSpPr>
          <p:spPr bwMode="auto">
            <a:xfrm>
              <a:off x="1193" y="1942"/>
              <a:ext cx="0" cy="48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0" name="Rectangle 14"/>
            <p:cNvSpPr>
              <a:spLocks noChangeArrowheads="1"/>
            </p:cNvSpPr>
            <p:nvPr/>
          </p:nvSpPr>
          <p:spPr bwMode="auto">
            <a:xfrm>
              <a:off x="1727" y="2625"/>
              <a:ext cx="46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Mode</a:t>
              </a:r>
            </a:p>
          </p:txBody>
        </p:sp>
        <p:sp>
          <p:nvSpPr>
            <p:cNvPr id="53261" name="Rectangle 15"/>
            <p:cNvSpPr>
              <a:spLocks noChangeArrowheads="1"/>
            </p:cNvSpPr>
            <p:nvPr/>
          </p:nvSpPr>
          <p:spPr bwMode="auto">
            <a:xfrm>
              <a:off x="1025" y="2889"/>
              <a:ext cx="58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Median</a:t>
              </a:r>
            </a:p>
          </p:txBody>
        </p:sp>
        <p:sp>
          <p:nvSpPr>
            <p:cNvPr id="53262" name="Rectangle 16"/>
            <p:cNvSpPr>
              <a:spLocks noChangeArrowheads="1"/>
            </p:cNvSpPr>
            <p:nvPr/>
          </p:nvSpPr>
          <p:spPr bwMode="auto">
            <a:xfrm>
              <a:off x="458" y="2625"/>
              <a:ext cx="46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Mean</a:t>
              </a:r>
            </a:p>
          </p:txBody>
        </p:sp>
        <p:sp>
          <p:nvSpPr>
            <p:cNvPr id="53263" name="Arc 17"/>
            <p:cNvSpPr>
              <a:spLocks/>
            </p:cNvSpPr>
            <p:nvPr/>
          </p:nvSpPr>
          <p:spPr bwMode="auto">
            <a:xfrm>
              <a:off x="893" y="2471"/>
              <a:ext cx="280" cy="1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4" name="Arc 18"/>
            <p:cNvSpPr>
              <a:spLocks/>
            </p:cNvSpPr>
            <p:nvPr/>
          </p:nvSpPr>
          <p:spPr bwMode="auto">
            <a:xfrm>
              <a:off x="1656" y="2477"/>
              <a:ext cx="64" cy="2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5" name="Arc 19"/>
            <p:cNvSpPr>
              <a:spLocks/>
            </p:cNvSpPr>
            <p:nvPr/>
          </p:nvSpPr>
          <p:spPr bwMode="auto">
            <a:xfrm>
              <a:off x="1428" y="2474"/>
              <a:ext cx="8" cy="44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6" name="Freeform 20"/>
            <p:cNvSpPr>
              <a:spLocks/>
            </p:cNvSpPr>
            <p:nvPr/>
          </p:nvSpPr>
          <p:spPr bwMode="auto">
            <a:xfrm>
              <a:off x="2109" y="1320"/>
              <a:ext cx="1518" cy="1118"/>
            </a:xfrm>
            <a:custGeom>
              <a:avLst/>
              <a:gdLst>
                <a:gd name="T0" fmla="*/ 23 w 1518"/>
                <a:gd name="T1" fmla="*/ 1113 h 1118"/>
                <a:gd name="T2" fmla="*/ 48 w 1518"/>
                <a:gd name="T3" fmla="*/ 1108 h 1118"/>
                <a:gd name="T4" fmla="*/ 73 w 1518"/>
                <a:gd name="T5" fmla="*/ 1101 h 1118"/>
                <a:gd name="T6" fmla="*/ 99 w 1518"/>
                <a:gd name="T7" fmla="*/ 1092 h 1118"/>
                <a:gd name="T8" fmla="*/ 124 w 1518"/>
                <a:gd name="T9" fmla="*/ 1082 h 1118"/>
                <a:gd name="T10" fmla="*/ 149 w 1518"/>
                <a:gd name="T11" fmla="*/ 1068 h 1118"/>
                <a:gd name="T12" fmla="*/ 174 w 1518"/>
                <a:gd name="T13" fmla="*/ 1051 h 1118"/>
                <a:gd name="T14" fmla="*/ 199 w 1518"/>
                <a:gd name="T15" fmla="*/ 1031 h 1118"/>
                <a:gd name="T16" fmla="*/ 225 w 1518"/>
                <a:gd name="T17" fmla="*/ 1008 h 1118"/>
                <a:gd name="T18" fmla="*/ 250 w 1518"/>
                <a:gd name="T19" fmla="*/ 980 h 1118"/>
                <a:gd name="T20" fmla="*/ 275 w 1518"/>
                <a:gd name="T21" fmla="*/ 947 h 1118"/>
                <a:gd name="T22" fmla="*/ 301 w 1518"/>
                <a:gd name="T23" fmla="*/ 910 h 1118"/>
                <a:gd name="T24" fmla="*/ 326 w 1518"/>
                <a:gd name="T25" fmla="*/ 868 h 1118"/>
                <a:gd name="T26" fmla="*/ 351 w 1518"/>
                <a:gd name="T27" fmla="*/ 820 h 1118"/>
                <a:gd name="T28" fmla="*/ 377 w 1518"/>
                <a:gd name="T29" fmla="*/ 769 h 1118"/>
                <a:gd name="T30" fmla="*/ 402 w 1518"/>
                <a:gd name="T31" fmla="*/ 711 h 1118"/>
                <a:gd name="T32" fmla="*/ 427 w 1518"/>
                <a:gd name="T33" fmla="*/ 650 h 1118"/>
                <a:gd name="T34" fmla="*/ 453 w 1518"/>
                <a:gd name="T35" fmla="*/ 587 h 1118"/>
                <a:gd name="T36" fmla="*/ 478 w 1518"/>
                <a:gd name="T37" fmla="*/ 520 h 1118"/>
                <a:gd name="T38" fmla="*/ 503 w 1518"/>
                <a:gd name="T39" fmla="*/ 451 h 1118"/>
                <a:gd name="T40" fmla="*/ 528 w 1518"/>
                <a:gd name="T41" fmla="*/ 383 h 1118"/>
                <a:gd name="T42" fmla="*/ 554 w 1518"/>
                <a:gd name="T43" fmla="*/ 316 h 1118"/>
                <a:gd name="T44" fmla="*/ 579 w 1518"/>
                <a:gd name="T45" fmla="*/ 251 h 1118"/>
                <a:gd name="T46" fmla="*/ 604 w 1518"/>
                <a:gd name="T47" fmla="*/ 191 h 1118"/>
                <a:gd name="T48" fmla="*/ 629 w 1518"/>
                <a:gd name="T49" fmla="*/ 137 h 1118"/>
                <a:gd name="T50" fmla="*/ 655 w 1518"/>
                <a:gd name="T51" fmla="*/ 90 h 1118"/>
                <a:gd name="T52" fmla="*/ 680 w 1518"/>
                <a:gd name="T53" fmla="*/ 53 h 1118"/>
                <a:gd name="T54" fmla="*/ 705 w 1518"/>
                <a:gd name="T55" fmla="*/ 25 h 1118"/>
                <a:gd name="T56" fmla="*/ 730 w 1518"/>
                <a:gd name="T57" fmla="*/ 7 h 1118"/>
                <a:gd name="T58" fmla="*/ 756 w 1518"/>
                <a:gd name="T59" fmla="*/ 0 h 1118"/>
                <a:gd name="T60" fmla="*/ 781 w 1518"/>
                <a:gd name="T61" fmla="*/ 5 h 1118"/>
                <a:gd name="T62" fmla="*/ 806 w 1518"/>
                <a:gd name="T63" fmla="*/ 20 h 1118"/>
                <a:gd name="T64" fmla="*/ 832 w 1518"/>
                <a:gd name="T65" fmla="*/ 47 h 1118"/>
                <a:gd name="T66" fmla="*/ 857 w 1518"/>
                <a:gd name="T67" fmla="*/ 82 h 1118"/>
                <a:gd name="T68" fmla="*/ 883 w 1518"/>
                <a:gd name="T69" fmla="*/ 128 h 1118"/>
                <a:gd name="T70" fmla="*/ 908 w 1518"/>
                <a:gd name="T71" fmla="*/ 181 h 1118"/>
                <a:gd name="T72" fmla="*/ 933 w 1518"/>
                <a:gd name="T73" fmla="*/ 239 h 1118"/>
                <a:gd name="T74" fmla="*/ 958 w 1518"/>
                <a:gd name="T75" fmla="*/ 303 h 1118"/>
                <a:gd name="T76" fmla="*/ 983 w 1518"/>
                <a:gd name="T77" fmla="*/ 370 h 1118"/>
                <a:gd name="T78" fmla="*/ 1009 w 1518"/>
                <a:gd name="T79" fmla="*/ 438 h 1118"/>
                <a:gd name="T80" fmla="*/ 1034 w 1518"/>
                <a:gd name="T81" fmla="*/ 506 h 1118"/>
                <a:gd name="T82" fmla="*/ 1059 w 1518"/>
                <a:gd name="T83" fmla="*/ 573 h 1118"/>
                <a:gd name="T84" fmla="*/ 1084 w 1518"/>
                <a:gd name="T85" fmla="*/ 638 h 1118"/>
                <a:gd name="T86" fmla="*/ 1110 w 1518"/>
                <a:gd name="T87" fmla="*/ 699 h 1118"/>
                <a:gd name="T88" fmla="*/ 1135 w 1518"/>
                <a:gd name="T89" fmla="*/ 757 h 1118"/>
                <a:gd name="T90" fmla="*/ 1160 w 1518"/>
                <a:gd name="T91" fmla="*/ 811 h 1118"/>
                <a:gd name="T92" fmla="*/ 1186 w 1518"/>
                <a:gd name="T93" fmla="*/ 859 h 1118"/>
                <a:gd name="T94" fmla="*/ 1211 w 1518"/>
                <a:gd name="T95" fmla="*/ 902 h 1118"/>
                <a:gd name="T96" fmla="*/ 1236 w 1518"/>
                <a:gd name="T97" fmla="*/ 940 h 1118"/>
                <a:gd name="T98" fmla="*/ 1261 w 1518"/>
                <a:gd name="T99" fmla="*/ 974 h 1118"/>
                <a:gd name="T100" fmla="*/ 1287 w 1518"/>
                <a:gd name="T101" fmla="*/ 1002 h 1118"/>
                <a:gd name="T102" fmla="*/ 1312 w 1518"/>
                <a:gd name="T103" fmla="*/ 1027 h 1118"/>
                <a:gd name="T104" fmla="*/ 1337 w 1518"/>
                <a:gd name="T105" fmla="*/ 1048 h 1118"/>
                <a:gd name="T106" fmla="*/ 1363 w 1518"/>
                <a:gd name="T107" fmla="*/ 1064 h 1118"/>
                <a:gd name="T108" fmla="*/ 1388 w 1518"/>
                <a:gd name="T109" fmla="*/ 1078 h 1118"/>
                <a:gd name="T110" fmla="*/ 1414 w 1518"/>
                <a:gd name="T111" fmla="*/ 1090 h 1118"/>
                <a:gd name="T112" fmla="*/ 1439 w 1518"/>
                <a:gd name="T113" fmla="*/ 1099 h 1118"/>
                <a:gd name="T114" fmla="*/ 1464 w 1518"/>
                <a:gd name="T115" fmla="*/ 1106 h 1118"/>
                <a:gd name="T116" fmla="*/ 1489 w 1518"/>
                <a:gd name="T117" fmla="*/ 1112 h 1118"/>
                <a:gd name="T118" fmla="*/ 1514 w 1518"/>
                <a:gd name="T119" fmla="*/ 1117 h 1118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1518"/>
                <a:gd name="T181" fmla="*/ 0 h 1118"/>
                <a:gd name="T182" fmla="*/ 1518 w 1518"/>
                <a:gd name="T183" fmla="*/ 1118 h 1118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1518" h="1118">
                  <a:moveTo>
                    <a:pt x="0" y="1117"/>
                  </a:moveTo>
                  <a:lnTo>
                    <a:pt x="2" y="1117"/>
                  </a:lnTo>
                  <a:lnTo>
                    <a:pt x="5" y="1116"/>
                  </a:lnTo>
                  <a:lnTo>
                    <a:pt x="8" y="1116"/>
                  </a:lnTo>
                  <a:lnTo>
                    <a:pt x="10" y="1116"/>
                  </a:lnTo>
                  <a:lnTo>
                    <a:pt x="12" y="1115"/>
                  </a:lnTo>
                  <a:lnTo>
                    <a:pt x="15" y="1115"/>
                  </a:lnTo>
                  <a:lnTo>
                    <a:pt x="17" y="1113"/>
                  </a:lnTo>
                  <a:lnTo>
                    <a:pt x="20" y="1113"/>
                  </a:lnTo>
                  <a:lnTo>
                    <a:pt x="23" y="1113"/>
                  </a:lnTo>
                  <a:lnTo>
                    <a:pt x="25" y="1112"/>
                  </a:lnTo>
                  <a:lnTo>
                    <a:pt x="27" y="1112"/>
                  </a:lnTo>
                  <a:lnTo>
                    <a:pt x="30" y="1111"/>
                  </a:lnTo>
                  <a:lnTo>
                    <a:pt x="33" y="1111"/>
                  </a:lnTo>
                  <a:lnTo>
                    <a:pt x="35" y="1111"/>
                  </a:lnTo>
                  <a:lnTo>
                    <a:pt x="38" y="1110"/>
                  </a:lnTo>
                  <a:lnTo>
                    <a:pt x="40" y="1110"/>
                  </a:lnTo>
                  <a:lnTo>
                    <a:pt x="43" y="1109"/>
                  </a:lnTo>
                  <a:lnTo>
                    <a:pt x="46" y="1109"/>
                  </a:lnTo>
                  <a:lnTo>
                    <a:pt x="48" y="1108"/>
                  </a:lnTo>
                  <a:lnTo>
                    <a:pt x="50" y="1108"/>
                  </a:lnTo>
                  <a:lnTo>
                    <a:pt x="53" y="1106"/>
                  </a:lnTo>
                  <a:lnTo>
                    <a:pt x="56" y="1106"/>
                  </a:lnTo>
                  <a:lnTo>
                    <a:pt x="58" y="1105"/>
                  </a:lnTo>
                  <a:lnTo>
                    <a:pt x="61" y="1105"/>
                  </a:lnTo>
                  <a:lnTo>
                    <a:pt x="63" y="1104"/>
                  </a:lnTo>
                  <a:lnTo>
                    <a:pt x="65" y="1103"/>
                  </a:lnTo>
                  <a:lnTo>
                    <a:pt x="68" y="1103"/>
                  </a:lnTo>
                  <a:lnTo>
                    <a:pt x="71" y="1102"/>
                  </a:lnTo>
                  <a:lnTo>
                    <a:pt x="73" y="1101"/>
                  </a:lnTo>
                  <a:lnTo>
                    <a:pt x="76" y="1101"/>
                  </a:lnTo>
                  <a:lnTo>
                    <a:pt x="78" y="1099"/>
                  </a:lnTo>
                  <a:lnTo>
                    <a:pt x="81" y="1098"/>
                  </a:lnTo>
                  <a:lnTo>
                    <a:pt x="84" y="1098"/>
                  </a:lnTo>
                  <a:lnTo>
                    <a:pt x="86" y="1097"/>
                  </a:lnTo>
                  <a:lnTo>
                    <a:pt x="88" y="1096"/>
                  </a:lnTo>
                  <a:lnTo>
                    <a:pt x="91" y="1095"/>
                  </a:lnTo>
                  <a:lnTo>
                    <a:pt x="94" y="1094"/>
                  </a:lnTo>
                  <a:lnTo>
                    <a:pt x="96" y="1094"/>
                  </a:lnTo>
                  <a:lnTo>
                    <a:pt x="99" y="1092"/>
                  </a:lnTo>
                  <a:lnTo>
                    <a:pt x="101" y="1091"/>
                  </a:lnTo>
                  <a:lnTo>
                    <a:pt x="103" y="1090"/>
                  </a:lnTo>
                  <a:lnTo>
                    <a:pt x="107" y="1089"/>
                  </a:lnTo>
                  <a:lnTo>
                    <a:pt x="109" y="1088"/>
                  </a:lnTo>
                  <a:lnTo>
                    <a:pt x="111" y="1086"/>
                  </a:lnTo>
                  <a:lnTo>
                    <a:pt x="114" y="1086"/>
                  </a:lnTo>
                  <a:lnTo>
                    <a:pt x="116" y="1084"/>
                  </a:lnTo>
                  <a:lnTo>
                    <a:pt x="119" y="1084"/>
                  </a:lnTo>
                  <a:lnTo>
                    <a:pt x="122" y="1082"/>
                  </a:lnTo>
                  <a:lnTo>
                    <a:pt x="124" y="1082"/>
                  </a:lnTo>
                  <a:lnTo>
                    <a:pt x="126" y="1079"/>
                  </a:lnTo>
                  <a:lnTo>
                    <a:pt x="129" y="1078"/>
                  </a:lnTo>
                  <a:lnTo>
                    <a:pt x="132" y="1077"/>
                  </a:lnTo>
                  <a:lnTo>
                    <a:pt x="134" y="1076"/>
                  </a:lnTo>
                  <a:lnTo>
                    <a:pt x="136" y="1075"/>
                  </a:lnTo>
                  <a:lnTo>
                    <a:pt x="139" y="1074"/>
                  </a:lnTo>
                  <a:lnTo>
                    <a:pt x="142" y="1072"/>
                  </a:lnTo>
                  <a:lnTo>
                    <a:pt x="144" y="1070"/>
                  </a:lnTo>
                  <a:lnTo>
                    <a:pt x="147" y="1069"/>
                  </a:lnTo>
                  <a:lnTo>
                    <a:pt x="149" y="1068"/>
                  </a:lnTo>
                  <a:lnTo>
                    <a:pt x="151" y="1067"/>
                  </a:lnTo>
                  <a:lnTo>
                    <a:pt x="154" y="1064"/>
                  </a:lnTo>
                  <a:lnTo>
                    <a:pt x="157" y="1063"/>
                  </a:lnTo>
                  <a:lnTo>
                    <a:pt x="159" y="1062"/>
                  </a:lnTo>
                  <a:lnTo>
                    <a:pt x="162" y="1060"/>
                  </a:lnTo>
                  <a:lnTo>
                    <a:pt x="164" y="1058"/>
                  </a:lnTo>
                  <a:lnTo>
                    <a:pt x="167" y="1057"/>
                  </a:lnTo>
                  <a:lnTo>
                    <a:pt x="170" y="1055"/>
                  </a:lnTo>
                  <a:lnTo>
                    <a:pt x="172" y="1052"/>
                  </a:lnTo>
                  <a:lnTo>
                    <a:pt x="174" y="1051"/>
                  </a:lnTo>
                  <a:lnTo>
                    <a:pt x="177" y="1050"/>
                  </a:lnTo>
                  <a:lnTo>
                    <a:pt x="180" y="1048"/>
                  </a:lnTo>
                  <a:lnTo>
                    <a:pt x="182" y="1045"/>
                  </a:lnTo>
                  <a:lnTo>
                    <a:pt x="185" y="1043"/>
                  </a:lnTo>
                  <a:lnTo>
                    <a:pt x="187" y="1042"/>
                  </a:lnTo>
                  <a:lnTo>
                    <a:pt x="189" y="1040"/>
                  </a:lnTo>
                  <a:lnTo>
                    <a:pt x="192" y="1038"/>
                  </a:lnTo>
                  <a:lnTo>
                    <a:pt x="195" y="1036"/>
                  </a:lnTo>
                  <a:lnTo>
                    <a:pt x="197" y="1034"/>
                  </a:lnTo>
                  <a:lnTo>
                    <a:pt x="199" y="1031"/>
                  </a:lnTo>
                  <a:lnTo>
                    <a:pt x="202" y="1029"/>
                  </a:lnTo>
                  <a:lnTo>
                    <a:pt x="205" y="1027"/>
                  </a:lnTo>
                  <a:lnTo>
                    <a:pt x="207" y="1024"/>
                  </a:lnTo>
                  <a:lnTo>
                    <a:pt x="210" y="1022"/>
                  </a:lnTo>
                  <a:lnTo>
                    <a:pt x="212" y="1021"/>
                  </a:lnTo>
                  <a:lnTo>
                    <a:pt x="215" y="1018"/>
                  </a:lnTo>
                  <a:lnTo>
                    <a:pt x="218" y="1015"/>
                  </a:lnTo>
                  <a:lnTo>
                    <a:pt x="220" y="1013"/>
                  </a:lnTo>
                  <a:lnTo>
                    <a:pt x="222" y="1010"/>
                  </a:lnTo>
                  <a:lnTo>
                    <a:pt x="225" y="1008"/>
                  </a:lnTo>
                  <a:lnTo>
                    <a:pt x="227" y="1006"/>
                  </a:lnTo>
                  <a:lnTo>
                    <a:pt x="230" y="1002"/>
                  </a:lnTo>
                  <a:lnTo>
                    <a:pt x="233" y="1000"/>
                  </a:lnTo>
                  <a:lnTo>
                    <a:pt x="235" y="997"/>
                  </a:lnTo>
                  <a:lnTo>
                    <a:pt x="237" y="995"/>
                  </a:lnTo>
                  <a:lnTo>
                    <a:pt x="240" y="991"/>
                  </a:lnTo>
                  <a:lnTo>
                    <a:pt x="243" y="988"/>
                  </a:lnTo>
                  <a:lnTo>
                    <a:pt x="245" y="986"/>
                  </a:lnTo>
                  <a:lnTo>
                    <a:pt x="248" y="983"/>
                  </a:lnTo>
                  <a:lnTo>
                    <a:pt x="250" y="980"/>
                  </a:lnTo>
                  <a:lnTo>
                    <a:pt x="253" y="976"/>
                  </a:lnTo>
                  <a:lnTo>
                    <a:pt x="256" y="974"/>
                  </a:lnTo>
                  <a:lnTo>
                    <a:pt x="258" y="970"/>
                  </a:lnTo>
                  <a:lnTo>
                    <a:pt x="260" y="968"/>
                  </a:lnTo>
                  <a:lnTo>
                    <a:pt x="262" y="964"/>
                  </a:lnTo>
                  <a:lnTo>
                    <a:pt x="266" y="961"/>
                  </a:lnTo>
                  <a:lnTo>
                    <a:pt x="268" y="957"/>
                  </a:lnTo>
                  <a:lnTo>
                    <a:pt x="270" y="954"/>
                  </a:lnTo>
                  <a:lnTo>
                    <a:pt x="273" y="950"/>
                  </a:lnTo>
                  <a:lnTo>
                    <a:pt x="275" y="947"/>
                  </a:lnTo>
                  <a:lnTo>
                    <a:pt x="278" y="943"/>
                  </a:lnTo>
                  <a:lnTo>
                    <a:pt x="281" y="940"/>
                  </a:lnTo>
                  <a:lnTo>
                    <a:pt x="283" y="936"/>
                  </a:lnTo>
                  <a:lnTo>
                    <a:pt x="285" y="933"/>
                  </a:lnTo>
                  <a:lnTo>
                    <a:pt x="288" y="929"/>
                  </a:lnTo>
                  <a:lnTo>
                    <a:pt x="291" y="926"/>
                  </a:lnTo>
                  <a:lnTo>
                    <a:pt x="293" y="922"/>
                  </a:lnTo>
                  <a:lnTo>
                    <a:pt x="296" y="918"/>
                  </a:lnTo>
                  <a:lnTo>
                    <a:pt x="298" y="914"/>
                  </a:lnTo>
                  <a:lnTo>
                    <a:pt x="301" y="910"/>
                  </a:lnTo>
                  <a:lnTo>
                    <a:pt x="304" y="906"/>
                  </a:lnTo>
                  <a:lnTo>
                    <a:pt x="306" y="902"/>
                  </a:lnTo>
                  <a:lnTo>
                    <a:pt x="308" y="898"/>
                  </a:lnTo>
                  <a:lnTo>
                    <a:pt x="311" y="894"/>
                  </a:lnTo>
                  <a:lnTo>
                    <a:pt x="313" y="889"/>
                  </a:lnTo>
                  <a:lnTo>
                    <a:pt x="316" y="886"/>
                  </a:lnTo>
                  <a:lnTo>
                    <a:pt x="319" y="881"/>
                  </a:lnTo>
                  <a:lnTo>
                    <a:pt x="321" y="876"/>
                  </a:lnTo>
                  <a:lnTo>
                    <a:pt x="323" y="872"/>
                  </a:lnTo>
                  <a:lnTo>
                    <a:pt x="326" y="868"/>
                  </a:lnTo>
                  <a:lnTo>
                    <a:pt x="329" y="864"/>
                  </a:lnTo>
                  <a:lnTo>
                    <a:pt x="331" y="859"/>
                  </a:lnTo>
                  <a:lnTo>
                    <a:pt x="333" y="854"/>
                  </a:lnTo>
                  <a:lnTo>
                    <a:pt x="336" y="849"/>
                  </a:lnTo>
                  <a:lnTo>
                    <a:pt x="339" y="845"/>
                  </a:lnTo>
                  <a:lnTo>
                    <a:pt x="341" y="840"/>
                  </a:lnTo>
                  <a:lnTo>
                    <a:pt x="344" y="835"/>
                  </a:lnTo>
                  <a:lnTo>
                    <a:pt x="346" y="831"/>
                  </a:lnTo>
                  <a:lnTo>
                    <a:pt x="348" y="826"/>
                  </a:lnTo>
                  <a:lnTo>
                    <a:pt x="351" y="820"/>
                  </a:lnTo>
                  <a:lnTo>
                    <a:pt x="354" y="815"/>
                  </a:lnTo>
                  <a:lnTo>
                    <a:pt x="356" y="811"/>
                  </a:lnTo>
                  <a:lnTo>
                    <a:pt x="359" y="805"/>
                  </a:lnTo>
                  <a:lnTo>
                    <a:pt x="361" y="800"/>
                  </a:lnTo>
                  <a:lnTo>
                    <a:pt x="364" y="796"/>
                  </a:lnTo>
                  <a:lnTo>
                    <a:pt x="367" y="790"/>
                  </a:lnTo>
                  <a:lnTo>
                    <a:pt x="369" y="785"/>
                  </a:lnTo>
                  <a:lnTo>
                    <a:pt x="371" y="779"/>
                  </a:lnTo>
                  <a:lnTo>
                    <a:pt x="374" y="773"/>
                  </a:lnTo>
                  <a:lnTo>
                    <a:pt x="377" y="769"/>
                  </a:lnTo>
                  <a:lnTo>
                    <a:pt x="379" y="763"/>
                  </a:lnTo>
                  <a:lnTo>
                    <a:pt x="382" y="757"/>
                  </a:lnTo>
                  <a:lnTo>
                    <a:pt x="384" y="752"/>
                  </a:lnTo>
                  <a:lnTo>
                    <a:pt x="386" y="746"/>
                  </a:lnTo>
                  <a:lnTo>
                    <a:pt x="390" y="740"/>
                  </a:lnTo>
                  <a:lnTo>
                    <a:pt x="392" y="734"/>
                  </a:lnTo>
                  <a:lnTo>
                    <a:pt x="394" y="729"/>
                  </a:lnTo>
                  <a:lnTo>
                    <a:pt x="396" y="723"/>
                  </a:lnTo>
                  <a:lnTo>
                    <a:pt x="399" y="717"/>
                  </a:lnTo>
                  <a:lnTo>
                    <a:pt x="402" y="711"/>
                  </a:lnTo>
                  <a:lnTo>
                    <a:pt x="404" y="705"/>
                  </a:lnTo>
                  <a:lnTo>
                    <a:pt x="407" y="699"/>
                  </a:lnTo>
                  <a:lnTo>
                    <a:pt x="409" y="693"/>
                  </a:lnTo>
                  <a:lnTo>
                    <a:pt x="412" y="688"/>
                  </a:lnTo>
                  <a:lnTo>
                    <a:pt x="415" y="682"/>
                  </a:lnTo>
                  <a:lnTo>
                    <a:pt x="417" y="676"/>
                  </a:lnTo>
                  <a:lnTo>
                    <a:pt x="419" y="669"/>
                  </a:lnTo>
                  <a:lnTo>
                    <a:pt x="422" y="663"/>
                  </a:lnTo>
                  <a:lnTo>
                    <a:pt x="425" y="657"/>
                  </a:lnTo>
                  <a:lnTo>
                    <a:pt x="427" y="650"/>
                  </a:lnTo>
                  <a:lnTo>
                    <a:pt x="430" y="644"/>
                  </a:lnTo>
                  <a:lnTo>
                    <a:pt x="432" y="638"/>
                  </a:lnTo>
                  <a:lnTo>
                    <a:pt x="434" y="631"/>
                  </a:lnTo>
                  <a:lnTo>
                    <a:pt x="437" y="625"/>
                  </a:lnTo>
                  <a:lnTo>
                    <a:pt x="440" y="618"/>
                  </a:lnTo>
                  <a:lnTo>
                    <a:pt x="442" y="612"/>
                  </a:lnTo>
                  <a:lnTo>
                    <a:pt x="445" y="607"/>
                  </a:lnTo>
                  <a:lnTo>
                    <a:pt x="447" y="600"/>
                  </a:lnTo>
                  <a:lnTo>
                    <a:pt x="450" y="593"/>
                  </a:lnTo>
                  <a:lnTo>
                    <a:pt x="453" y="587"/>
                  </a:lnTo>
                  <a:lnTo>
                    <a:pt x="455" y="580"/>
                  </a:lnTo>
                  <a:lnTo>
                    <a:pt x="457" y="573"/>
                  </a:lnTo>
                  <a:lnTo>
                    <a:pt x="460" y="567"/>
                  </a:lnTo>
                  <a:lnTo>
                    <a:pt x="463" y="560"/>
                  </a:lnTo>
                  <a:lnTo>
                    <a:pt x="465" y="554"/>
                  </a:lnTo>
                  <a:lnTo>
                    <a:pt x="467" y="547"/>
                  </a:lnTo>
                  <a:lnTo>
                    <a:pt x="470" y="540"/>
                  </a:lnTo>
                  <a:lnTo>
                    <a:pt x="472" y="533"/>
                  </a:lnTo>
                  <a:lnTo>
                    <a:pt x="475" y="527"/>
                  </a:lnTo>
                  <a:lnTo>
                    <a:pt x="478" y="520"/>
                  </a:lnTo>
                  <a:lnTo>
                    <a:pt x="480" y="513"/>
                  </a:lnTo>
                  <a:lnTo>
                    <a:pt x="482" y="506"/>
                  </a:lnTo>
                  <a:lnTo>
                    <a:pt x="485" y="499"/>
                  </a:lnTo>
                  <a:lnTo>
                    <a:pt x="488" y="492"/>
                  </a:lnTo>
                  <a:lnTo>
                    <a:pt x="490" y="486"/>
                  </a:lnTo>
                  <a:lnTo>
                    <a:pt x="493" y="479"/>
                  </a:lnTo>
                  <a:lnTo>
                    <a:pt x="495" y="472"/>
                  </a:lnTo>
                  <a:lnTo>
                    <a:pt x="498" y="465"/>
                  </a:lnTo>
                  <a:lnTo>
                    <a:pt x="501" y="458"/>
                  </a:lnTo>
                  <a:lnTo>
                    <a:pt x="503" y="451"/>
                  </a:lnTo>
                  <a:lnTo>
                    <a:pt x="505" y="445"/>
                  </a:lnTo>
                  <a:lnTo>
                    <a:pt x="508" y="438"/>
                  </a:lnTo>
                  <a:lnTo>
                    <a:pt x="510" y="431"/>
                  </a:lnTo>
                  <a:lnTo>
                    <a:pt x="513" y="424"/>
                  </a:lnTo>
                  <a:lnTo>
                    <a:pt x="516" y="417"/>
                  </a:lnTo>
                  <a:lnTo>
                    <a:pt x="518" y="409"/>
                  </a:lnTo>
                  <a:lnTo>
                    <a:pt x="520" y="404"/>
                  </a:lnTo>
                  <a:lnTo>
                    <a:pt x="523" y="397"/>
                  </a:lnTo>
                  <a:lnTo>
                    <a:pt x="526" y="390"/>
                  </a:lnTo>
                  <a:lnTo>
                    <a:pt x="528" y="383"/>
                  </a:lnTo>
                  <a:lnTo>
                    <a:pt x="531" y="375"/>
                  </a:lnTo>
                  <a:lnTo>
                    <a:pt x="533" y="370"/>
                  </a:lnTo>
                  <a:lnTo>
                    <a:pt x="536" y="363"/>
                  </a:lnTo>
                  <a:lnTo>
                    <a:pt x="539" y="356"/>
                  </a:lnTo>
                  <a:lnTo>
                    <a:pt x="541" y="348"/>
                  </a:lnTo>
                  <a:lnTo>
                    <a:pt x="543" y="343"/>
                  </a:lnTo>
                  <a:lnTo>
                    <a:pt x="546" y="336"/>
                  </a:lnTo>
                  <a:lnTo>
                    <a:pt x="549" y="329"/>
                  </a:lnTo>
                  <a:lnTo>
                    <a:pt x="551" y="323"/>
                  </a:lnTo>
                  <a:lnTo>
                    <a:pt x="554" y="316"/>
                  </a:lnTo>
                  <a:lnTo>
                    <a:pt x="556" y="310"/>
                  </a:lnTo>
                  <a:lnTo>
                    <a:pt x="558" y="303"/>
                  </a:lnTo>
                  <a:lnTo>
                    <a:pt x="561" y="296"/>
                  </a:lnTo>
                  <a:lnTo>
                    <a:pt x="564" y="290"/>
                  </a:lnTo>
                  <a:lnTo>
                    <a:pt x="566" y="283"/>
                  </a:lnTo>
                  <a:lnTo>
                    <a:pt x="569" y="277"/>
                  </a:lnTo>
                  <a:lnTo>
                    <a:pt x="571" y="270"/>
                  </a:lnTo>
                  <a:lnTo>
                    <a:pt x="574" y="264"/>
                  </a:lnTo>
                  <a:lnTo>
                    <a:pt x="577" y="258"/>
                  </a:lnTo>
                  <a:lnTo>
                    <a:pt x="579" y="251"/>
                  </a:lnTo>
                  <a:lnTo>
                    <a:pt x="581" y="245"/>
                  </a:lnTo>
                  <a:lnTo>
                    <a:pt x="584" y="239"/>
                  </a:lnTo>
                  <a:lnTo>
                    <a:pt x="587" y="233"/>
                  </a:lnTo>
                  <a:lnTo>
                    <a:pt x="589" y="226"/>
                  </a:lnTo>
                  <a:lnTo>
                    <a:pt x="592" y="221"/>
                  </a:lnTo>
                  <a:lnTo>
                    <a:pt x="594" y="215"/>
                  </a:lnTo>
                  <a:lnTo>
                    <a:pt x="596" y="209"/>
                  </a:lnTo>
                  <a:lnTo>
                    <a:pt x="599" y="203"/>
                  </a:lnTo>
                  <a:lnTo>
                    <a:pt x="602" y="197"/>
                  </a:lnTo>
                  <a:lnTo>
                    <a:pt x="604" y="191"/>
                  </a:lnTo>
                  <a:lnTo>
                    <a:pt x="606" y="185"/>
                  </a:lnTo>
                  <a:lnTo>
                    <a:pt x="609" y="181"/>
                  </a:lnTo>
                  <a:lnTo>
                    <a:pt x="612" y="175"/>
                  </a:lnTo>
                  <a:lnTo>
                    <a:pt x="614" y="169"/>
                  </a:lnTo>
                  <a:lnTo>
                    <a:pt x="617" y="163"/>
                  </a:lnTo>
                  <a:lnTo>
                    <a:pt x="619" y="158"/>
                  </a:lnTo>
                  <a:lnTo>
                    <a:pt x="622" y="154"/>
                  </a:lnTo>
                  <a:lnTo>
                    <a:pt x="625" y="148"/>
                  </a:lnTo>
                  <a:lnTo>
                    <a:pt x="627" y="142"/>
                  </a:lnTo>
                  <a:lnTo>
                    <a:pt x="629" y="137"/>
                  </a:lnTo>
                  <a:lnTo>
                    <a:pt x="632" y="133"/>
                  </a:lnTo>
                  <a:lnTo>
                    <a:pt x="634" y="128"/>
                  </a:lnTo>
                  <a:lnTo>
                    <a:pt x="637" y="123"/>
                  </a:lnTo>
                  <a:lnTo>
                    <a:pt x="640" y="117"/>
                  </a:lnTo>
                  <a:lnTo>
                    <a:pt x="642" y="113"/>
                  </a:lnTo>
                  <a:lnTo>
                    <a:pt x="644" y="108"/>
                  </a:lnTo>
                  <a:lnTo>
                    <a:pt x="647" y="104"/>
                  </a:lnTo>
                  <a:lnTo>
                    <a:pt x="650" y="100"/>
                  </a:lnTo>
                  <a:lnTo>
                    <a:pt x="652" y="95"/>
                  </a:lnTo>
                  <a:lnTo>
                    <a:pt x="655" y="90"/>
                  </a:lnTo>
                  <a:lnTo>
                    <a:pt x="657" y="87"/>
                  </a:lnTo>
                  <a:lnTo>
                    <a:pt x="660" y="82"/>
                  </a:lnTo>
                  <a:lnTo>
                    <a:pt x="663" y="79"/>
                  </a:lnTo>
                  <a:lnTo>
                    <a:pt x="665" y="74"/>
                  </a:lnTo>
                  <a:lnTo>
                    <a:pt x="667" y="70"/>
                  </a:lnTo>
                  <a:lnTo>
                    <a:pt x="670" y="67"/>
                  </a:lnTo>
                  <a:lnTo>
                    <a:pt x="673" y="63"/>
                  </a:lnTo>
                  <a:lnTo>
                    <a:pt x="675" y="60"/>
                  </a:lnTo>
                  <a:lnTo>
                    <a:pt x="678" y="56"/>
                  </a:lnTo>
                  <a:lnTo>
                    <a:pt x="680" y="53"/>
                  </a:lnTo>
                  <a:lnTo>
                    <a:pt x="682" y="49"/>
                  </a:lnTo>
                  <a:lnTo>
                    <a:pt x="685" y="47"/>
                  </a:lnTo>
                  <a:lnTo>
                    <a:pt x="688" y="43"/>
                  </a:lnTo>
                  <a:lnTo>
                    <a:pt x="690" y="40"/>
                  </a:lnTo>
                  <a:lnTo>
                    <a:pt x="693" y="38"/>
                  </a:lnTo>
                  <a:lnTo>
                    <a:pt x="695" y="35"/>
                  </a:lnTo>
                  <a:lnTo>
                    <a:pt x="698" y="32"/>
                  </a:lnTo>
                  <a:lnTo>
                    <a:pt x="701" y="29"/>
                  </a:lnTo>
                  <a:lnTo>
                    <a:pt x="703" y="27"/>
                  </a:lnTo>
                  <a:lnTo>
                    <a:pt x="705" y="25"/>
                  </a:lnTo>
                  <a:lnTo>
                    <a:pt x="708" y="22"/>
                  </a:lnTo>
                  <a:lnTo>
                    <a:pt x="711" y="20"/>
                  </a:lnTo>
                  <a:lnTo>
                    <a:pt x="713" y="18"/>
                  </a:lnTo>
                  <a:lnTo>
                    <a:pt x="716" y="16"/>
                  </a:lnTo>
                  <a:lnTo>
                    <a:pt x="718" y="14"/>
                  </a:lnTo>
                  <a:lnTo>
                    <a:pt x="720" y="12"/>
                  </a:lnTo>
                  <a:lnTo>
                    <a:pt x="723" y="11"/>
                  </a:lnTo>
                  <a:lnTo>
                    <a:pt x="726" y="9"/>
                  </a:lnTo>
                  <a:lnTo>
                    <a:pt x="728" y="8"/>
                  </a:lnTo>
                  <a:lnTo>
                    <a:pt x="730" y="7"/>
                  </a:lnTo>
                  <a:lnTo>
                    <a:pt x="733" y="5"/>
                  </a:lnTo>
                  <a:lnTo>
                    <a:pt x="736" y="5"/>
                  </a:lnTo>
                  <a:lnTo>
                    <a:pt x="738" y="4"/>
                  </a:lnTo>
                  <a:lnTo>
                    <a:pt x="741" y="2"/>
                  </a:lnTo>
                  <a:lnTo>
                    <a:pt x="743" y="2"/>
                  </a:lnTo>
                  <a:lnTo>
                    <a:pt x="746" y="1"/>
                  </a:lnTo>
                  <a:lnTo>
                    <a:pt x="749" y="1"/>
                  </a:lnTo>
                  <a:lnTo>
                    <a:pt x="751" y="0"/>
                  </a:lnTo>
                  <a:lnTo>
                    <a:pt x="753" y="0"/>
                  </a:lnTo>
                  <a:lnTo>
                    <a:pt x="756" y="0"/>
                  </a:lnTo>
                  <a:lnTo>
                    <a:pt x="759" y="0"/>
                  </a:lnTo>
                  <a:lnTo>
                    <a:pt x="761" y="0"/>
                  </a:lnTo>
                  <a:lnTo>
                    <a:pt x="764" y="0"/>
                  </a:lnTo>
                  <a:lnTo>
                    <a:pt x="766" y="0"/>
                  </a:lnTo>
                  <a:lnTo>
                    <a:pt x="768" y="1"/>
                  </a:lnTo>
                  <a:lnTo>
                    <a:pt x="771" y="1"/>
                  </a:lnTo>
                  <a:lnTo>
                    <a:pt x="774" y="2"/>
                  </a:lnTo>
                  <a:lnTo>
                    <a:pt x="776" y="2"/>
                  </a:lnTo>
                  <a:lnTo>
                    <a:pt x="779" y="4"/>
                  </a:lnTo>
                  <a:lnTo>
                    <a:pt x="781" y="5"/>
                  </a:lnTo>
                  <a:lnTo>
                    <a:pt x="784" y="5"/>
                  </a:lnTo>
                  <a:lnTo>
                    <a:pt x="786" y="7"/>
                  </a:lnTo>
                  <a:lnTo>
                    <a:pt x="789" y="8"/>
                  </a:lnTo>
                  <a:lnTo>
                    <a:pt x="791" y="9"/>
                  </a:lnTo>
                  <a:lnTo>
                    <a:pt x="793" y="11"/>
                  </a:lnTo>
                  <a:lnTo>
                    <a:pt x="797" y="12"/>
                  </a:lnTo>
                  <a:lnTo>
                    <a:pt x="799" y="14"/>
                  </a:lnTo>
                  <a:lnTo>
                    <a:pt x="801" y="16"/>
                  </a:lnTo>
                  <a:lnTo>
                    <a:pt x="804" y="18"/>
                  </a:lnTo>
                  <a:lnTo>
                    <a:pt x="806" y="20"/>
                  </a:lnTo>
                  <a:lnTo>
                    <a:pt x="809" y="22"/>
                  </a:lnTo>
                  <a:lnTo>
                    <a:pt x="812" y="25"/>
                  </a:lnTo>
                  <a:lnTo>
                    <a:pt x="814" y="27"/>
                  </a:lnTo>
                  <a:lnTo>
                    <a:pt x="816" y="29"/>
                  </a:lnTo>
                  <a:lnTo>
                    <a:pt x="819" y="32"/>
                  </a:lnTo>
                  <a:lnTo>
                    <a:pt x="822" y="35"/>
                  </a:lnTo>
                  <a:lnTo>
                    <a:pt x="824" y="38"/>
                  </a:lnTo>
                  <a:lnTo>
                    <a:pt x="827" y="40"/>
                  </a:lnTo>
                  <a:lnTo>
                    <a:pt x="829" y="43"/>
                  </a:lnTo>
                  <a:lnTo>
                    <a:pt x="832" y="47"/>
                  </a:lnTo>
                  <a:lnTo>
                    <a:pt x="835" y="49"/>
                  </a:lnTo>
                  <a:lnTo>
                    <a:pt x="837" y="53"/>
                  </a:lnTo>
                  <a:lnTo>
                    <a:pt x="839" y="56"/>
                  </a:lnTo>
                  <a:lnTo>
                    <a:pt x="842" y="60"/>
                  </a:lnTo>
                  <a:lnTo>
                    <a:pt x="844" y="63"/>
                  </a:lnTo>
                  <a:lnTo>
                    <a:pt x="847" y="67"/>
                  </a:lnTo>
                  <a:lnTo>
                    <a:pt x="850" y="70"/>
                  </a:lnTo>
                  <a:lnTo>
                    <a:pt x="852" y="74"/>
                  </a:lnTo>
                  <a:lnTo>
                    <a:pt x="854" y="79"/>
                  </a:lnTo>
                  <a:lnTo>
                    <a:pt x="857" y="82"/>
                  </a:lnTo>
                  <a:lnTo>
                    <a:pt x="860" y="87"/>
                  </a:lnTo>
                  <a:lnTo>
                    <a:pt x="862" y="90"/>
                  </a:lnTo>
                  <a:lnTo>
                    <a:pt x="864" y="95"/>
                  </a:lnTo>
                  <a:lnTo>
                    <a:pt x="867" y="100"/>
                  </a:lnTo>
                  <a:lnTo>
                    <a:pt x="870" y="104"/>
                  </a:lnTo>
                  <a:lnTo>
                    <a:pt x="872" y="108"/>
                  </a:lnTo>
                  <a:lnTo>
                    <a:pt x="875" y="113"/>
                  </a:lnTo>
                  <a:lnTo>
                    <a:pt x="877" y="117"/>
                  </a:lnTo>
                  <a:lnTo>
                    <a:pt x="879" y="123"/>
                  </a:lnTo>
                  <a:lnTo>
                    <a:pt x="883" y="128"/>
                  </a:lnTo>
                  <a:lnTo>
                    <a:pt x="885" y="133"/>
                  </a:lnTo>
                  <a:lnTo>
                    <a:pt x="887" y="137"/>
                  </a:lnTo>
                  <a:lnTo>
                    <a:pt x="890" y="142"/>
                  </a:lnTo>
                  <a:lnTo>
                    <a:pt x="892" y="148"/>
                  </a:lnTo>
                  <a:lnTo>
                    <a:pt x="895" y="154"/>
                  </a:lnTo>
                  <a:lnTo>
                    <a:pt x="898" y="158"/>
                  </a:lnTo>
                  <a:lnTo>
                    <a:pt x="900" y="163"/>
                  </a:lnTo>
                  <a:lnTo>
                    <a:pt x="902" y="169"/>
                  </a:lnTo>
                  <a:lnTo>
                    <a:pt x="905" y="175"/>
                  </a:lnTo>
                  <a:lnTo>
                    <a:pt x="908" y="181"/>
                  </a:lnTo>
                  <a:lnTo>
                    <a:pt x="910" y="185"/>
                  </a:lnTo>
                  <a:lnTo>
                    <a:pt x="913" y="191"/>
                  </a:lnTo>
                  <a:lnTo>
                    <a:pt x="915" y="197"/>
                  </a:lnTo>
                  <a:lnTo>
                    <a:pt x="918" y="203"/>
                  </a:lnTo>
                  <a:lnTo>
                    <a:pt x="920" y="209"/>
                  </a:lnTo>
                  <a:lnTo>
                    <a:pt x="923" y="215"/>
                  </a:lnTo>
                  <a:lnTo>
                    <a:pt x="925" y="221"/>
                  </a:lnTo>
                  <a:lnTo>
                    <a:pt x="927" y="226"/>
                  </a:lnTo>
                  <a:lnTo>
                    <a:pt x="930" y="233"/>
                  </a:lnTo>
                  <a:lnTo>
                    <a:pt x="933" y="239"/>
                  </a:lnTo>
                  <a:lnTo>
                    <a:pt x="935" y="245"/>
                  </a:lnTo>
                  <a:lnTo>
                    <a:pt x="938" y="251"/>
                  </a:lnTo>
                  <a:lnTo>
                    <a:pt x="940" y="258"/>
                  </a:lnTo>
                  <a:lnTo>
                    <a:pt x="943" y="264"/>
                  </a:lnTo>
                  <a:lnTo>
                    <a:pt x="946" y="270"/>
                  </a:lnTo>
                  <a:lnTo>
                    <a:pt x="948" y="277"/>
                  </a:lnTo>
                  <a:lnTo>
                    <a:pt x="950" y="283"/>
                  </a:lnTo>
                  <a:lnTo>
                    <a:pt x="953" y="290"/>
                  </a:lnTo>
                  <a:lnTo>
                    <a:pt x="956" y="296"/>
                  </a:lnTo>
                  <a:lnTo>
                    <a:pt x="958" y="303"/>
                  </a:lnTo>
                  <a:lnTo>
                    <a:pt x="961" y="310"/>
                  </a:lnTo>
                  <a:lnTo>
                    <a:pt x="963" y="316"/>
                  </a:lnTo>
                  <a:lnTo>
                    <a:pt x="965" y="323"/>
                  </a:lnTo>
                  <a:lnTo>
                    <a:pt x="968" y="329"/>
                  </a:lnTo>
                  <a:lnTo>
                    <a:pt x="971" y="336"/>
                  </a:lnTo>
                  <a:lnTo>
                    <a:pt x="973" y="343"/>
                  </a:lnTo>
                  <a:lnTo>
                    <a:pt x="976" y="348"/>
                  </a:lnTo>
                  <a:lnTo>
                    <a:pt x="978" y="356"/>
                  </a:lnTo>
                  <a:lnTo>
                    <a:pt x="981" y="363"/>
                  </a:lnTo>
                  <a:lnTo>
                    <a:pt x="983" y="370"/>
                  </a:lnTo>
                  <a:lnTo>
                    <a:pt x="986" y="375"/>
                  </a:lnTo>
                  <a:lnTo>
                    <a:pt x="988" y="383"/>
                  </a:lnTo>
                  <a:lnTo>
                    <a:pt x="991" y="390"/>
                  </a:lnTo>
                  <a:lnTo>
                    <a:pt x="994" y="397"/>
                  </a:lnTo>
                  <a:lnTo>
                    <a:pt x="996" y="404"/>
                  </a:lnTo>
                  <a:lnTo>
                    <a:pt x="998" y="409"/>
                  </a:lnTo>
                  <a:lnTo>
                    <a:pt x="1001" y="417"/>
                  </a:lnTo>
                  <a:lnTo>
                    <a:pt x="1003" y="424"/>
                  </a:lnTo>
                  <a:lnTo>
                    <a:pt x="1006" y="431"/>
                  </a:lnTo>
                  <a:lnTo>
                    <a:pt x="1009" y="438"/>
                  </a:lnTo>
                  <a:lnTo>
                    <a:pt x="1011" y="445"/>
                  </a:lnTo>
                  <a:lnTo>
                    <a:pt x="1013" y="451"/>
                  </a:lnTo>
                  <a:lnTo>
                    <a:pt x="1016" y="458"/>
                  </a:lnTo>
                  <a:lnTo>
                    <a:pt x="1019" y="465"/>
                  </a:lnTo>
                  <a:lnTo>
                    <a:pt x="1021" y="472"/>
                  </a:lnTo>
                  <a:lnTo>
                    <a:pt x="1024" y="479"/>
                  </a:lnTo>
                  <a:lnTo>
                    <a:pt x="1026" y="486"/>
                  </a:lnTo>
                  <a:lnTo>
                    <a:pt x="1029" y="492"/>
                  </a:lnTo>
                  <a:lnTo>
                    <a:pt x="1032" y="499"/>
                  </a:lnTo>
                  <a:lnTo>
                    <a:pt x="1034" y="506"/>
                  </a:lnTo>
                  <a:lnTo>
                    <a:pt x="1036" y="513"/>
                  </a:lnTo>
                  <a:lnTo>
                    <a:pt x="1039" y="520"/>
                  </a:lnTo>
                  <a:lnTo>
                    <a:pt x="1042" y="527"/>
                  </a:lnTo>
                  <a:lnTo>
                    <a:pt x="1044" y="533"/>
                  </a:lnTo>
                  <a:lnTo>
                    <a:pt x="1047" y="540"/>
                  </a:lnTo>
                  <a:lnTo>
                    <a:pt x="1049" y="547"/>
                  </a:lnTo>
                  <a:lnTo>
                    <a:pt x="1051" y="554"/>
                  </a:lnTo>
                  <a:lnTo>
                    <a:pt x="1054" y="560"/>
                  </a:lnTo>
                  <a:lnTo>
                    <a:pt x="1057" y="567"/>
                  </a:lnTo>
                  <a:lnTo>
                    <a:pt x="1059" y="573"/>
                  </a:lnTo>
                  <a:lnTo>
                    <a:pt x="1061" y="580"/>
                  </a:lnTo>
                  <a:lnTo>
                    <a:pt x="1064" y="587"/>
                  </a:lnTo>
                  <a:lnTo>
                    <a:pt x="1067" y="593"/>
                  </a:lnTo>
                  <a:lnTo>
                    <a:pt x="1069" y="600"/>
                  </a:lnTo>
                  <a:lnTo>
                    <a:pt x="1072" y="607"/>
                  </a:lnTo>
                  <a:lnTo>
                    <a:pt x="1074" y="612"/>
                  </a:lnTo>
                  <a:lnTo>
                    <a:pt x="1077" y="618"/>
                  </a:lnTo>
                  <a:lnTo>
                    <a:pt x="1080" y="625"/>
                  </a:lnTo>
                  <a:lnTo>
                    <a:pt x="1082" y="631"/>
                  </a:lnTo>
                  <a:lnTo>
                    <a:pt x="1084" y="638"/>
                  </a:lnTo>
                  <a:lnTo>
                    <a:pt x="1087" y="644"/>
                  </a:lnTo>
                  <a:lnTo>
                    <a:pt x="1089" y="650"/>
                  </a:lnTo>
                  <a:lnTo>
                    <a:pt x="1092" y="657"/>
                  </a:lnTo>
                  <a:lnTo>
                    <a:pt x="1095" y="663"/>
                  </a:lnTo>
                  <a:lnTo>
                    <a:pt x="1097" y="669"/>
                  </a:lnTo>
                  <a:lnTo>
                    <a:pt x="1099" y="676"/>
                  </a:lnTo>
                  <a:lnTo>
                    <a:pt x="1102" y="682"/>
                  </a:lnTo>
                  <a:lnTo>
                    <a:pt x="1105" y="688"/>
                  </a:lnTo>
                  <a:lnTo>
                    <a:pt x="1107" y="693"/>
                  </a:lnTo>
                  <a:lnTo>
                    <a:pt x="1110" y="699"/>
                  </a:lnTo>
                  <a:lnTo>
                    <a:pt x="1112" y="705"/>
                  </a:lnTo>
                  <a:lnTo>
                    <a:pt x="1115" y="711"/>
                  </a:lnTo>
                  <a:lnTo>
                    <a:pt x="1118" y="717"/>
                  </a:lnTo>
                  <a:lnTo>
                    <a:pt x="1120" y="723"/>
                  </a:lnTo>
                  <a:lnTo>
                    <a:pt x="1122" y="729"/>
                  </a:lnTo>
                  <a:lnTo>
                    <a:pt x="1125" y="734"/>
                  </a:lnTo>
                  <a:lnTo>
                    <a:pt x="1127" y="740"/>
                  </a:lnTo>
                  <a:lnTo>
                    <a:pt x="1130" y="746"/>
                  </a:lnTo>
                  <a:lnTo>
                    <a:pt x="1133" y="752"/>
                  </a:lnTo>
                  <a:lnTo>
                    <a:pt x="1135" y="757"/>
                  </a:lnTo>
                  <a:lnTo>
                    <a:pt x="1137" y="763"/>
                  </a:lnTo>
                  <a:lnTo>
                    <a:pt x="1140" y="769"/>
                  </a:lnTo>
                  <a:lnTo>
                    <a:pt x="1143" y="773"/>
                  </a:lnTo>
                  <a:lnTo>
                    <a:pt x="1145" y="779"/>
                  </a:lnTo>
                  <a:lnTo>
                    <a:pt x="1148" y="785"/>
                  </a:lnTo>
                  <a:lnTo>
                    <a:pt x="1150" y="790"/>
                  </a:lnTo>
                  <a:lnTo>
                    <a:pt x="1153" y="796"/>
                  </a:lnTo>
                  <a:lnTo>
                    <a:pt x="1156" y="800"/>
                  </a:lnTo>
                  <a:lnTo>
                    <a:pt x="1158" y="805"/>
                  </a:lnTo>
                  <a:lnTo>
                    <a:pt x="1160" y="811"/>
                  </a:lnTo>
                  <a:lnTo>
                    <a:pt x="1163" y="815"/>
                  </a:lnTo>
                  <a:lnTo>
                    <a:pt x="1166" y="820"/>
                  </a:lnTo>
                  <a:lnTo>
                    <a:pt x="1168" y="826"/>
                  </a:lnTo>
                  <a:lnTo>
                    <a:pt x="1171" y="831"/>
                  </a:lnTo>
                  <a:lnTo>
                    <a:pt x="1173" y="835"/>
                  </a:lnTo>
                  <a:lnTo>
                    <a:pt x="1175" y="840"/>
                  </a:lnTo>
                  <a:lnTo>
                    <a:pt x="1178" y="845"/>
                  </a:lnTo>
                  <a:lnTo>
                    <a:pt x="1181" y="849"/>
                  </a:lnTo>
                  <a:lnTo>
                    <a:pt x="1183" y="854"/>
                  </a:lnTo>
                  <a:lnTo>
                    <a:pt x="1186" y="859"/>
                  </a:lnTo>
                  <a:lnTo>
                    <a:pt x="1188" y="864"/>
                  </a:lnTo>
                  <a:lnTo>
                    <a:pt x="1191" y="868"/>
                  </a:lnTo>
                  <a:lnTo>
                    <a:pt x="1194" y="872"/>
                  </a:lnTo>
                  <a:lnTo>
                    <a:pt x="1196" y="876"/>
                  </a:lnTo>
                  <a:lnTo>
                    <a:pt x="1198" y="881"/>
                  </a:lnTo>
                  <a:lnTo>
                    <a:pt x="1201" y="886"/>
                  </a:lnTo>
                  <a:lnTo>
                    <a:pt x="1204" y="889"/>
                  </a:lnTo>
                  <a:lnTo>
                    <a:pt x="1206" y="894"/>
                  </a:lnTo>
                  <a:lnTo>
                    <a:pt x="1209" y="898"/>
                  </a:lnTo>
                  <a:lnTo>
                    <a:pt x="1211" y="902"/>
                  </a:lnTo>
                  <a:lnTo>
                    <a:pt x="1213" y="906"/>
                  </a:lnTo>
                  <a:lnTo>
                    <a:pt x="1216" y="910"/>
                  </a:lnTo>
                  <a:lnTo>
                    <a:pt x="1219" y="914"/>
                  </a:lnTo>
                  <a:lnTo>
                    <a:pt x="1221" y="918"/>
                  </a:lnTo>
                  <a:lnTo>
                    <a:pt x="1223" y="922"/>
                  </a:lnTo>
                  <a:lnTo>
                    <a:pt x="1226" y="926"/>
                  </a:lnTo>
                  <a:lnTo>
                    <a:pt x="1229" y="929"/>
                  </a:lnTo>
                  <a:lnTo>
                    <a:pt x="1231" y="933"/>
                  </a:lnTo>
                  <a:lnTo>
                    <a:pt x="1234" y="936"/>
                  </a:lnTo>
                  <a:lnTo>
                    <a:pt x="1236" y="940"/>
                  </a:lnTo>
                  <a:lnTo>
                    <a:pt x="1239" y="943"/>
                  </a:lnTo>
                  <a:lnTo>
                    <a:pt x="1242" y="947"/>
                  </a:lnTo>
                  <a:lnTo>
                    <a:pt x="1244" y="950"/>
                  </a:lnTo>
                  <a:lnTo>
                    <a:pt x="1246" y="954"/>
                  </a:lnTo>
                  <a:lnTo>
                    <a:pt x="1249" y="957"/>
                  </a:lnTo>
                  <a:lnTo>
                    <a:pt x="1251" y="961"/>
                  </a:lnTo>
                  <a:lnTo>
                    <a:pt x="1254" y="964"/>
                  </a:lnTo>
                  <a:lnTo>
                    <a:pt x="1257" y="968"/>
                  </a:lnTo>
                  <a:lnTo>
                    <a:pt x="1259" y="970"/>
                  </a:lnTo>
                  <a:lnTo>
                    <a:pt x="1261" y="974"/>
                  </a:lnTo>
                  <a:lnTo>
                    <a:pt x="1264" y="976"/>
                  </a:lnTo>
                  <a:lnTo>
                    <a:pt x="1267" y="980"/>
                  </a:lnTo>
                  <a:lnTo>
                    <a:pt x="1269" y="983"/>
                  </a:lnTo>
                  <a:lnTo>
                    <a:pt x="1272" y="986"/>
                  </a:lnTo>
                  <a:lnTo>
                    <a:pt x="1274" y="988"/>
                  </a:lnTo>
                  <a:lnTo>
                    <a:pt x="1277" y="991"/>
                  </a:lnTo>
                  <a:lnTo>
                    <a:pt x="1280" y="995"/>
                  </a:lnTo>
                  <a:lnTo>
                    <a:pt x="1282" y="997"/>
                  </a:lnTo>
                  <a:lnTo>
                    <a:pt x="1284" y="1000"/>
                  </a:lnTo>
                  <a:lnTo>
                    <a:pt x="1287" y="1002"/>
                  </a:lnTo>
                  <a:lnTo>
                    <a:pt x="1290" y="1006"/>
                  </a:lnTo>
                  <a:lnTo>
                    <a:pt x="1292" y="1008"/>
                  </a:lnTo>
                  <a:lnTo>
                    <a:pt x="1295" y="1010"/>
                  </a:lnTo>
                  <a:lnTo>
                    <a:pt x="1297" y="1013"/>
                  </a:lnTo>
                  <a:lnTo>
                    <a:pt x="1299" y="1015"/>
                  </a:lnTo>
                  <a:lnTo>
                    <a:pt x="1302" y="1018"/>
                  </a:lnTo>
                  <a:lnTo>
                    <a:pt x="1305" y="1021"/>
                  </a:lnTo>
                  <a:lnTo>
                    <a:pt x="1307" y="1022"/>
                  </a:lnTo>
                  <a:lnTo>
                    <a:pt x="1310" y="1024"/>
                  </a:lnTo>
                  <a:lnTo>
                    <a:pt x="1312" y="1027"/>
                  </a:lnTo>
                  <a:lnTo>
                    <a:pt x="1315" y="1029"/>
                  </a:lnTo>
                  <a:lnTo>
                    <a:pt x="1317" y="1031"/>
                  </a:lnTo>
                  <a:lnTo>
                    <a:pt x="1320" y="1034"/>
                  </a:lnTo>
                  <a:lnTo>
                    <a:pt x="1322" y="1036"/>
                  </a:lnTo>
                  <a:lnTo>
                    <a:pt x="1325" y="1038"/>
                  </a:lnTo>
                  <a:lnTo>
                    <a:pt x="1328" y="1040"/>
                  </a:lnTo>
                  <a:lnTo>
                    <a:pt x="1330" y="1042"/>
                  </a:lnTo>
                  <a:lnTo>
                    <a:pt x="1332" y="1043"/>
                  </a:lnTo>
                  <a:lnTo>
                    <a:pt x="1335" y="1045"/>
                  </a:lnTo>
                  <a:lnTo>
                    <a:pt x="1337" y="1048"/>
                  </a:lnTo>
                  <a:lnTo>
                    <a:pt x="1340" y="1050"/>
                  </a:lnTo>
                  <a:lnTo>
                    <a:pt x="1343" y="1051"/>
                  </a:lnTo>
                  <a:lnTo>
                    <a:pt x="1345" y="1052"/>
                  </a:lnTo>
                  <a:lnTo>
                    <a:pt x="1347" y="1055"/>
                  </a:lnTo>
                  <a:lnTo>
                    <a:pt x="1350" y="1057"/>
                  </a:lnTo>
                  <a:lnTo>
                    <a:pt x="1353" y="1058"/>
                  </a:lnTo>
                  <a:lnTo>
                    <a:pt x="1355" y="1060"/>
                  </a:lnTo>
                  <a:lnTo>
                    <a:pt x="1358" y="1062"/>
                  </a:lnTo>
                  <a:lnTo>
                    <a:pt x="1360" y="1063"/>
                  </a:lnTo>
                  <a:lnTo>
                    <a:pt x="1363" y="1064"/>
                  </a:lnTo>
                  <a:lnTo>
                    <a:pt x="1366" y="1067"/>
                  </a:lnTo>
                  <a:lnTo>
                    <a:pt x="1368" y="1068"/>
                  </a:lnTo>
                  <a:lnTo>
                    <a:pt x="1370" y="1069"/>
                  </a:lnTo>
                  <a:lnTo>
                    <a:pt x="1373" y="1070"/>
                  </a:lnTo>
                  <a:lnTo>
                    <a:pt x="1375" y="1072"/>
                  </a:lnTo>
                  <a:lnTo>
                    <a:pt x="1378" y="1074"/>
                  </a:lnTo>
                  <a:lnTo>
                    <a:pt x="1380" y="1075"/>
                  </a:lnTo>
                  <a:lnTo>
                    <a:pt x="1383" y="1076"/>
                  </a:lnTo>
                  <a:lnTo>
                    <a:pt x="1385" y="1077"/>
                  </a:lnTo>
                  <a:lnTo>
                    <a:pt x="1388" y="1078"/>
                  </a:lnTo>
                  <a:lnTo>
                    <a:pt x="1391" y="1079"/>
                  </a:lnTo>
                  <a:lnTo>
                    <a:pt x="1393" y="1082"/>
                  </a:lnTo>
                  <a:lnTo>
                    <a:pt x="1395" y="1082"/>
                  </a:lnTo>
                  <a:lnTo>
                    <a:pt x="1398" y="1084"/>
                  </a:lnTo>
                  <a:lnTo>
                    <a:pt x="1401" y="1084"/>
                  </a:lnTo>
                  <a:lnTo>
                    <a:pt x="1403" y="1086"/>
                  </a:lnTo>
                  <a:lnTo>
                    <a:pt x="1406" y="1086"/>
                  </a:lnTo>
                  <a:lnTo>
                    <a:pt x="1408" y="1088"/>
                  </a:lnTo>
                  <a:lnTo>
                    <a:pt x="1410" y="1089"/>
                  </a:lnTo>
                  <a:lnTo>
                    <a:pt x="1414" y="1090"/>
                  </a:lnTo>
                  <a:lnTo>
                    <a:pt x="1416" y="1091"/>
                  </a:lnTo>
                  <a:lnTo>
                    <a:pt x="1418" y="1092"/>
                  </a:lnTo>
                  <a:lnTo>
                    <a:pt x="1421" y="1094"/>
                  </a:lnTo>
                  <a:lnTo>
                    <a:pt x="1423" y="1094"/>
                  </a:lnTo>
                  <a:lnTo>
                    <a:pt x="1426" y="1095"/>
                  </a:lnTo>
                  <a:lnTo>
                    <a:pt x="1429" y="1096"/>
                  </a:lnTo>
                  <a:lnTo>
                    <a:pt x="1431" y="1097"/>
                  </a:lnTo>
                  <a:lnTo>
                    <a:pt x="1433" y="1098"/>
                  </a:lnTo>
                  <a:lnTo>
                    <a:pt x="1436" y="1098"/>
                  </a:lnTo>
                  <a:lnTo>
                    <a:pt x="1439" y="1099"/>
                  </a:lnTo>
                  <a:lnTo>
                    <a:pt x="1441" y="1101"/>
                  </a:lnTo>
                  <a:lnTo>
                    <a:pt x="1443" y="1101"/>
                  </a:lnTo>
                  <a:lnTo>
                    <a:pt x="1446" y="1102"/>
                  </a:lnTo>
                  <a:lnTo>
                    <a:pt x="1449" y="1103"/>
                  </a:lnTo>
                  <a:lnTo>
                    <a:pt x="1451" y="1103"/>
                  </a:lnTo>
                  <a:lnTo>
                    <a:pt x="1454" y="1104"/>
                  </a:lnTo>
                  <a:lnTo>
                    <a:pt x="1456" y="1105"/>
                  </a:lnTo>
                  <a:lnTo>
                    <a:pt x="1458" y="1105"/>
                  </a:lnTo>
                  <a:lnTo>
                    <a:pt x="1461" y="1106"/>
                  </a:lnTo>
                  <a:lnTo>
                    <a:pt x="1464" y="1106"/>
                  </a:lnTo>
                  <a:lnTo>
                    <a:pt x="1466" y="1108"/>
                  </a:lnTo>
                  <a:lnTo>
                    <a:pt x="1469" y="1108"/>
                  </a:lnTo>
                  <a:lnTo>
                    <a:pt x="1471" y="1109"/>
                  </a:lnTo>
                  <a:lnTo>
                    <a:pt x="1474" y="1109"/>
                  </a:lnTo>
                  <a:lnTo>
                    <a:pt x="1477" y="1110"/>
                  </a:lnTo>
                  <a:lnTo>
                    <a:pt x="1479" y="1110"/>
                  </a:lnTo>
                  <a:lnTo>
                    <a:pt x="1481" y="1111"/>
                  </a:lnTo>
                  <a:lnTo>
                    <a:pt x="1484" y="1111"/>
                  </a:lnTo>
                  <a:lnTo>
                    <a:pt x="1487" y="1111"/>
                  </a:lnTo>
                  <a:lnTo>
                    <a:pt x="1489" y="1112"/>
                  </a:lnTo>
                  <a:lnTo>
                    <a:pt x="1492" y="1112"/>
                  </a:lnTo>
                  <a:lnTo>
                    <a:pt x="1494" y="1113"/>
                  </a:lnTo>
                  <a:lnTo>
                    <a:pt x="1496" y="1113"/>
                  </a:lnTo>
                  <a:lnTo>
                    <a:pt x="1500" y="1113"/>
                  </a:lnTo>
                  <a:lnTo>
                    <a:pt x="1502" y="1115"/>
                  </a:lnTo>
                  <a:lnTo>
                    <a:pt x="1504" y="1115"/>
                  </a:lnTo>
                  <a:lnTo>
                    <a:pt x="1507" y="1116"/>
                  </a:lnTo>
                  <a:lnTo>
                    <a:pt x="1509" y="1116"/>
                  </a:lnTo>
                  <a:lnTo>
                    <a:pt x="1512" y="1116"/>
                  </a:lnTo>
                  <a:lnTo>
                    <a:pt x="1514" y="1117"/>
                  </a:lnTo>
                  <a:lnTo>
                    <a:pt x="1517" y="1117"/>
                  </a:lnTo>
                </a:path>
              </a:pathLst>
            </a:custGeom>
            <a:solidFill>
              <a:srgbClr val="66FF33"/>
            </a:solidFill>
            <a:ln w="25400" cap="rnd">
              <a:solidFill>
                <a:srgbClr val="00003F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67" name="Line 21"/>
            <p:cNvSpPr>
              <a:spLocks noChangeShapeType="1"/>
            </p:cNvSpPr>
            <p:nvPr/>
          </p:nvSpPr>
          <p:spPr bwMode="auto">
            <a:xfrm flipH="1">
              <a:off x="2069" y="2451"/>
              <a:ext cx="1589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8" name="Line 22"/>
            <p:cNvSpPr>
              <a:spLocks noChangeShapeType="1"/>
            </p:cNvSpPr>
            <p:nvPr/>
          </p:nvSpPr>
          <p:spPr bwMode="auto">
            <a:xfrm>
              <a:off x="2859" y="1339"/>
              <a:ext cx="0" cy="1101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69" name="Rectangle 23"/>
            <p:cNvSpPr>
              <a:spLocks noChangeArrowheads="1"/>
            </p:cNvSpPr>
            <p:nvPr/>
          </p:nvSpPr>
          <p:spPr bwMode="auto">
            <a:xfrm>
              <a:off x="2564" y="2565"/>
              <a:ext cx="586" cy="58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Mean</a:t>
              </a:r>
            </a:p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Median</a:t>
              </a:r>
            </a:p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Mode</a:t>
              </a:r>
            </a:p>
          </p:txBody>
        </p:sp>
        <p:sp>
          <p:nvSpPr>
            <p:cNvPr id="53270" name="Line 24"/>
            <p:cNvSpPr>
              <a:spLocks noChangeShapeType="1"/>
            </p:cNvSpPr>
            <p:nvPr/>
          </p:nvSpPr>
          <p:spPr bwMode="auto">
            <a:xfrm>
              <a:off x="3787" y="2454"/>
              <a:ext cx="1573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1" name="Freeform 25"/>
            <p:cNvSpPr>
              <a:spLocks/>
            </p:cNvSpPr>
            <p:nvPr/>
          </p:nvSpPr>
          <p:spPr bwMode="auto">
            <a:xfrm>
              <a:off x="3773" y="1217"/>
              <a:ext cx="1594" cy="1240"/>
            </a:xfrm>
            <a:custGeom>
              <a:avLst/>
              <a:gdLst>
                <a:gd name="T0" fmla="*/ 24 w 1594"/>
                <a:gd name="T1" fmla="*/ 1122 h 1240"/>
                <a:gd name="T2" fmla="*/ 51 w 1594"/>
                <a:gd name="T3" fmla="*/ 931 h 1240"/>
                <a:gd name="T4" fmla="*/ 78 w 1594"/>
                <a:gd name="T5" fmla="*/ 734 h 1240"/>
                <a:gd name="T6" fmla="*/ 106 w 1594"/>
                <a:gd name="T7" fmla="*/ 553 h 1240"/>
                <a:gd name="T8" fmla="*/ 132 w 1594"/>
                <a:gd name="T9" fmla="*/ 397 h 1240"/>
                <a:gd name="T10" fmla="*/ 160 w 1594"/>
                <a:gd name="T11" fmla="*/ 267 h 1240"/>
                <a:gd name="T12" fmla="*/ 187 w 1594"/>
                <a:gd name="T13" fmla="*/ 166 h 1240"/>
                <a:gd name="T14" fmla="*/ 214 w 1594"/>
                <a:gd name="T15" fmla="*/ 92 h 1240"/>
                <a:gd name="T16" fmla="*/ 241 w 1594"/>
                <a:gd name="T17" fmla="*/ 41 h 1240"/>
                <a:gd name="T18" fmla="*/ 268 w 1594"/>
                <a:gd name="T19" fmla="*/ 11 h 1240"/>
                <a:gd name="T20" fmla="*/ 295 w 1594"/>
                <a:gd name="T21" fmla="*/ 0 h 1240"/>
                <a:gd name="T22" fmla="*/ 322 w 1594"/>
                <a:gd name="T23" fmla="*/ 4 h 1240"/>
                <a:gd name="T24" fmla="*/ 349 w 1594"/>
                <a:gd name="T25" fmla="*/ 22 h 1240"/>
                <a:gd name="T26" fmla="*/ 377 w 1594"/>
                <a:gd name="T27" fmla="*/ 50 h 1240"/>
                <a:gd name="T28" fmla="*/ 404 w 1594"/>
                <a:gd name="T29" fmla="*/ 86 h 1240"/>
                <a:gd name="T30" fmla="*/ 430 w 1594"/>
                <a:gd name="T31" fmla="*/ 130 h 1240"/>
                <a:gd name="T32" fmla="*/ 458 w 1594"/>
                <a:gd name="T33" fmla="*/ 177 h 1240"/>
                <a:gd name="T34" fmla="*/ 485 w 1594"/>
                <a:gd name="T35" fmla="*/ 228 h 1240"/>
                <a:gd name="T36" fmla="*/ 512 w 1594"/>
                <a:gd name="T37" fmla="*/ 280 h 1240"/>
                <a:gd name="T38" fmla="*/ 539 w 1594"/>
                <a:gd name="T39" fmla="*/ 334 h 1240"/>
                <a:gd name="T40" fmla="*/ 566 w 1594"/>
                <a:gd name="T41" fmla="*/ 388 h 1240"/>
                <a:gd name="T42" fmla="*/ 594 w 1594"/>
                <a:gd name="T43" fmla="*/ 441 h 1240"/>
                <a:gd name="T44" fmla="*/ 620 w 1594"/>
                <a:gd name="T45" fmla="*/ 494 h 1240"/>
                <a:gd name="T46" fmla="*/ 647 w 1594"/>
                <a:gd name="T47" fmla="*/ 545 h 1240"/>
                <a:gd name="T48" fmla="*/ 675 w 1594"/>
                <a:gd name="T49" fmla="*/ 594 h 1240"/>
                <a:gd name="T50" fmla="*/ 702 w 1594"/>
                <a:gd name="T51" fmla="*/ 641 h 1240"/>
                <a:gd name="T52" fmla="*/ 729 w 1594"/>
                <a:gd name="T53" fmla="*/ 687 h 1240"/>
                <a:gd name="T54" fmla="*/ 756 w 1594"/>
                <a:gd name="T55" fmla="*/ 730 h 1240"/>
                <a:gd name="T56" fmla="*/ 783 w 1594"/>
                <a:gd name="T57" fmla="*/ 770 h 1240"/>
                <a:gd name="T58" fmla="*/ 810 w 1594"/>
                <a:gd name="T59" fmla="*/ 808 h 1240"/>
                <a:gd name="T60" fmla="*/ 837 w 1594"/>
                <a:gd name="T61" fmla="*/ 844 h 1240"/>
                <a:gd name="T62" fmla="*/ 864 w 1594"/>
                <a:gd name="T63" fmla="*/ 876 h 1240"/>
                <a:gd name="T64" fmla="*/ 892 w 1594"/>
                <a:gd name="T65" fmla="*/ 907 h 1240"/>
                <a:gd name="T66" fmla="*/ 918 w 1594"/>
                <a:gd name="T67" fmla="*/ 935 h 1240"/>
                <a:gd name="T68" fmla="*/ 946 w 1594"/>
                <a:gd name="T69" fmla="*/ 962 h 1240"/>
                <a:gd name="T70" fmla="*/ 973 w 1594"/>
                <a:gd name="T71" fmla="*/ 987 h 1240"/>
                <a:gd name="T72" fmla="*/ 1000 w 1594"/>
                <a:gd name="T73" fmla="*/ 1009 h 1240"/>
                <a:gd name="T74" fmla="*/ 1027 w 1594"/>
                <a:gd name="T75" fmla="*/ 1030 h 1240"/>
                <a:gd name="T76" fmla="*/ 1054 w 1594"/>
                <a:gd name="T77" fmla="*/ 1049 h 1240"/>
                <a:gd name="T78" fmla="*/ 1081 w 1594"/>
                <a:gd name="T79" fmla="*/ 1067 h 1240"/>
                <a:gd name="T80" fmla="*/ 1109 w 1594"/>
                <a:gd name="T81" fmla="*/ 1083 h 1240"/>
                <a:gd name="T82" fmla="*/ 1135 w 1594"/>
                <a:gd name="T83" fmla="*/ 1098 h 1240"/>
                <a:gd name="T84" fmla="*/ 1163 w 1594"/>
                <a:gd name="T85" fmla="*/ 1112 h 1240"/>
                <a:gd name="T86" fmla="*/ 1190 w 1594"/>
                <a:gd name="T87" fmla="*/ 1124 h 1240"/>
                <a:gd name="T88" fmla="*/ 1216 w 1594"/>
                <a:gd name="T89" fmla="*/ 1135 h 1240"/>
                <a:gd name="T90" fmla="*/ 1244 w 1594"/>
                <a:gd name="T91" fmla="*/ 1145 h 1240"/>
                <a:gd name="T92" fmla="*/ 1271 w 1594"/>
                <a:gd name="T93" fmla="*/ 1154 h 1240"/>
                <a:gd name="T94" fmla="*/ 1298 w 1594"/>
                <a:gd name="T95" fmla="*/ 1162 h 1240"/>
                <a:gd name="T96" fmla="*/ 1325 w 1594"/>
                <a:gd name="T97" fmla="*/ 1170 h 1240"/>
                <a:gd name="T98" fmla="*/ 1352 w 1594"/>
                <a:gd name="T99" fmla="*/ 1178 h 1240"/>
                <a:gd name="T100" fmla="*/ 1380 w 1594"/>
                <a:gd name="T101" fmla="*/ 1183 h 1240"/>
                <a:gd name="T102" fmla="*/ 1406 w 1594"/>
                <a:gd name="T103" fmla="*/ 1189 h 1240"/>
                <a:gd name="T104" fmla="*/ 1433 w 1594"/>
                <a:gd name="T105" fmla="*/ 1194 h 1240"/>
                <a:gd name="T106" fmla="*/ 1461 w 1594"/>
                <a:gd name="T107" fmla="*/ 1199 h 1240"/>
                <a:gd name="T108" fmla="*/ 1488 w 1594"/>
                <a:gd name="T109" fmla="*/ 1202 h 1240"/>
                <a:gd name="T110" fmla="*/ 1515 w 1594"/>
                <a:gd name="T111" fmla="*/ 1207 h 1240"/>
                <a:gd name="T112" fmla="*/ 1542 w 1594"/>
                <a:gd name="T113" fmla="*/ 1210 h 1240"/>
                <a:gd name="T114" fmla="*/ 1569 w 1594"/>
                <a:gd name="T115" fmla="*/ 1213 h 124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w 1594"/>
                <a:gd name="T175" fmla="*/ 0 h 1240"/>
                <a:gd name="T176" fmla="*/ 1594 w 1594"/>
                <a:gd name="T177" fmla="*/ 1240 h 1240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T174" t="T175" r="T176" b="T177"/>
              <a:pathLst>
                <a:path w="1594" h="1240">
                  <a:moveTo>
                    <a:pt x="0" y="1239"/>
                  </a:moveTo>
                  <a:lnTo>
                    <a:pt x="3" y="1231"/>
                  </a:lnTo>
                  <a:lnTo>
                    <a:pt x="6" y="1220"/>
                  </a:lnTo>
                  <a:lnTo>
                    <a:pt x="9" y="1208"/>
                  </a:lnTo>
                  <a:lnTo>
                    <a:pt x="12" y="1193"/>
                  </a:lnTo>
                  <a:lnTo>
                    <a:pt x="15" y="1176"/>
                  </a:lnTo>
                  <a:lnTo>
                    <a:pt x="18" y="1159"/>
                  </a:lnTo>
                  <a:lnTo>
                    <a:pt x="21" y="1141"/>
                  </a:lnTo>
                  <a:lnTo>
                    <a:pt x="24" y="1122"/>
                  </a:lnTo>
                  <a:lnTo>
                    <a:pt x="27" y="1102"/>
                  </a:lnTo>
                  <a:lnTo>
                    <a:pt x="30" y="1081"/>
                  </a:lnTo>
                  <a:lnTo>
                    <a:pt x="33" y="1060"/>
                  </a:lnTo>
                  <a:lnTo>
                    <a:pt x="36" y="1039"/>
                  </a:lnTo>
                  <a:lnTo>
                    <a:pt x="39" y="1018"/>
                  </a:lnTo>
                  <a:lnTo>
                    <a:pt x="42" y="997"/>
                  </a:lnTo>
                  <a:lnTo>
                    <a:pt x="45" y="974"/>
                  </a:lnTo>
                  <a:lnTo>
                    <a:pt x="48" y="953"/>
                  </a:lnTo>
                  <a:lnTo>
                    <a:pt x="51" y="931"/>
                  </a:lnTo>
                  <a:lnTo>
                    <a:pt x="55" y="908"/>
                  </a:lnTo>
                  <a:lnTo>
                    <a:pt x="57" y="886"/>
                  </a:lnTo>
                  <a:lnTo>
                    <a:pt x="60" y="864"/>
                  </a:lnTo>
                  <a:lnTo>
                    <a:pt x="63" y="842"/>
                  </a:lnTo>
                  <a:lnTo>
                    <a:pt x="66" y="820"/>
                  </a:lnTo>
                  <a:lnTo>
                    <a:pt x="69" y="799"/>
                  </a:lnTo>
                  <a:lnTo>
                    <a:pt x="72" y="776"/>
                  </a:lnTo>
                  <a:lnTo>
                    <a:pt x="76" y="755"/>
                  </a:lnTo>
                  <a:lnTo>
                    <a:pt x="78" y="734"/>
                  </a:lnTo>
                  <a:lnTo>
                    <a:pt x="81" y="713"/>
                  </a:lnTo>
                  <a:lnTo>
                    <a:pt x="85" y="692"/>
                  </a:lnTo>
                  <a:lnTo>
                    <a:pt x="87" y="671"/>
                  </a:lnTo>
                  <a:lnTo>
                    <a:pt x="90" y="650"/>
                  </a:lnTo>
                  <a:lnTo>
                    <a:pt x="93" y="631"/>
                  </a:lnTo>
                  <a:lnTo>
                    <a:pt x="97" y="611"/>
                  </a:lnTo>
                  <a:lnTo>
                    <a:pt x="99" y="591"/>
                  </a:lnTo>
                  <a:lnTo>
                    <a:pt x="102" y="572"/>
                  </a:lnTo>
                  <a:lnTo>
                    <a:pt x="106" y="553"/>
                  </a:lnTo>
                  <a:lnTo>
                    <a:pt x="108" y="534"/>
                  </a:lnTo>
                  <a:lnTo>
                    <a:pt x="111" y="516"/>
                  </a:lnTo>
                  <a:lnTo>
                    <a:pt x="115" y="498"/>
                  </a:lnTo>
                  <a:lnTo>
                    <a:pt x="118" y="480"/>
                  </a:lnTo>
                  <a:lnTo>
                    <a:pt x="120" y="463"/>
                  </a:lnTo>
                  <a:lnTo>
                    <a:pt x="123" y="446"/>
                  </a:lnTo>
                  <a:lnTo>
                    <a:pt x="127" y="429"/>
                  </a:lnTo>
                  <a:lnTo>
                    <a:pt x="129" y="412"/>
                  </a:lnTo>
                  <a:lnTo>
                    <a:pt x="132" y="397"/>
                  </a:lnTo>
                  <a:lnTo>
                    <a:pt x="136" y="381"/>
                  </a:lnTo>
                  <a:lnTo>
                    <a:pt x="139" y="365"/>
                  </a:lnTo>
                  <a:lnTo>
                    <a:pt x="141" y="350"/>
                  </a:lnTo>
                  <a:lnTo>
                    <a:pt x="145" y="335"/>
                  </a:lnTo>
                  <a:lnTo>
                    <a:pt x="148" y="321"/>
                  </a:lnTo>
                  <a:lnTo>
                    <a:pt x="150" y="307"/>
                  </a:lnTo>
                  <a:lnTo>
                    <a:pt x="153" y="294"/>
                  </a:lnTo>
                  <a:lnTo>
                    <a:pt x="157" y="280"/>
                  </a:lnTo>
                  <a:lnTo>
                    <a:pt x="160" y="267"/>
                  </a:lnTo>
                  <a:lnTo>
                    <a:pt x="162" y="255"/>
                  </a:lnTo>
                  <a:lnTo>
                    <a:pt x="166" y="242"/>
                  </a:lnTo>
                  <a:lnTo>
                    <a:pt x="169" y="230"/>
                  </a:lnTo>
                  <a:lnTo>
                    <a:pt x="171" y="219"/>
                  </a:lnTo>
                  <a:lnTo>
                    <a:pt x="175" y="208"/>
                  </a:lnTo>
                  <a:lnTo>
                    <a:pt x="178" y="197"/>
                  </a:lnTo>
                  <a:lnTo>
                    <a:pt x="181" y="187"/>
                  </a:lnTo>
                  <a:lnTo>
                    <a:pt x="184" y="177"/>
                  </a:lnTo>
                  <a:lnTo>
                    <a:pt x="187" y="166"/>
                  </a:lnTo>
                  <a:lnTo>
                    <a:pt x="190" y="156"/>
                  </a:lnTo>
                  <a:lnTo>
                    <a:pt x="192" y="147"/>
                  </a:lnTo>
                  <a:lnTo>
                    <a:pt x="196" y="139"/>
                  </a:lnTo>
                  <a:lnTo>
                    <a:pt x="199" y="130"/>
                  </a:lnTo>
                  <a:lnTo>
                    <a:pt x="202" y="122"/>
                  </a:lnTo>
                  <a:lnTo>
                    <a:pt x="205" y="114"/>
                  </a:lnTo>
                  <a:lnTo>
                    <a:pt x="208" y="106"/>
                  </a:lnTo>
                  <a:lnTo>
                    <a:pt x="211" y="98"/>
                  </a:lnTo>
                  <a:lnTo>
                    <a:pt x="214" y="92"/>
                  </a:lnTo>
                  <a:lnTo>
                    <a:pt x="217" y="85"/>
                  </a:lnTo>
                  <a:lnTo>
                    <a:pt x="220" y="78"/>
                  </a:lnTo>
                  <a:lnTo>
                    <a:pt x="223" y="73"/>
                  </a:lnTo>
                  <a:lnTo>
                    <a:pt x="226" y="66"/>
                  </a:lnTo>
                  <a:lnTo>
                    <a:pt x="229" y="60"/>
                  </a:lnTo>
                  <a:lnTo>
                    <a:pt x="232" y="55"/>
                  </a:lnTo>
                  <a:lnTo>
                    <a:pt x="235" y="50"/>
                  </a:lnTo>
                  <a:lnTo>
                    <a:pt x="238" y="46"/>
                  </a:lnTo>
                  <a:lnTo>
                    <a:pt x="241" y="41"/>
                  </a:lnTo>
                  <a:lnTo>
                    <a:pt x="244" y="37"/>
                  </a:lnTo>
                  <a:lnTo>
                    <a:pt x="247" y="32"/>
                  </a:lnTo>
                  <a:lnTo>
                    <a:pt x="250" y="29"/>
                  </a:lnTo>
                  <a:lnTo>
                    <a:pt x="253" y="26"/>
                  </a:lnTo>
                  <a:lnTo>
                    <a:pt x="256" y="22"/>
                  </a:lnTo>
                  <a:lnTo>
                    <a:pt x="259" y="19"/>
                  </a:lnTo>
                  <a:lnTo>
                    <a:pt x="262" y="17"/>
                  </a:lnTo>
                  <a:lnTo>
                    <a:pt x="265" y="13"/>
                  </a:lnTo>
                  <a:lnTo>
                    <a:pt x="268" y="11"/>
                  </a:lnTo>
                  <a:lnTo>
                    <a:pt x="271" y="9"/>
                  </a:lnTo>
                  <a:lnTo>
                    <a:pt x="274" y="8"/>
                  </a:lnTo>
                  <a:lnTo>
                    <a:pt x="277" y="6"/>
                  </a:lnTo>
                  <a:lnTo>
                    <a:pt x="280" y="4"/>
                  </a:lnTo>
                  <a:lnTo>
                    <a:pt x="283" y="3"/>
                  </a:lnTo>
                  <a:lnTo>
                    <a:pt x="286" y="2"/>
                  </a:lnTo>
                  <a:lnTo>
                    <a:pt x="289" y="1"/>
                  </a:lnTo>
                  <a:lnTo>
                    <a:pt x="292" y="1"/>
                  </a:lnTo>
                  <a:lnTo>
                    <a:pt x="295" y="0"/>
                  </a:lnTo>
                  <a:lnTo>
                    <a:pt x="298" y="0"/>
                  </a:lnTo>
                  <a:lnTo>
                    <a:pt x="301" y="0"/>
                  </a:lnTo>
                  <a:lnTo>
                    <a:pt x="304" y="0"/>
                  </a:lnTo>
                  <a:lnTo>
                    <a:pt x="307" y="1"/>
                  </a:lnTo>
                  <a:lnTo>
                    <a:pt x="310" y="1"/>
                  </a:lnTo>
                  <a:lnTo>
                    <a:pt x="314" y="2"/>
                  </a:lnTo>
                  <a:lnTo>
                    <a:pt x="316" y="2"/>
                  </a:lnTo>
                  <a:lnTo>
                    <a:pt x="319" y="3"/>
                  </a:lnTo>
                  <a:lnTo>
                    <a:pt x="322" y="4"/>
                  </a:lnTo>
                  <a:lnTo>
                    <a:pt x="325" y="7"/>
                  </a:lnTo>
                  <a:lnTo>
                    <a:pt x="328" y="8"/>
                  </a:lnTo>
                  <a:lnTo>
                    <a:pt x="331" y="9"/>
                  </a:lnTo>
                  <a:lnTo>
                    <a:pt x="335" y="11"/>
                  </a:lnTo>
                  <a:lnTo>
                    <a:pt x="337" y="13"/>
                  </a:lnTo>
                  <a:lnTo>
                    <a:pt x="340" y="16"/>
                  </a:lnTo>
                  <a:lnTo>
                    <a:pt x="344" y="18"/>
                  </a:lnTo>
                  <a:lnTo>
                    <a:pt x="346" y="20"/>
                  </a:lnTo>
                  <a:lnTo>
                    <a:pt x="349" y="22"/>
                  </a:lnTo>
                  <a:lnTo>
                    <a:pt x="353" y="25"/>
                  </a:lnTo>
                  <a:lnTo>
                    <a:pt x="356" y="28"/>
                  </a:lnTo>
                  <a:lnTo>
                    <a:pt x="358" y="30"/>
                  </a:lnTo>
                  <a:lnTo>
                    <a:pt x="361" y="34"/>
                  </a:lnTo>
                  <a:lnTo>
                    <a:pt x="365" y="37"/>
                  </a:lnTo>
                  <a:lnTo>
                    <a:pt x="367" y="40"/>
                  </a:lnTo>
                  <a:lnTo>
                    <a:pt x="370" y="44"/>
                  </a:lnTo>
                  <a:lnTo>
                    <a:pt x="374" y="47"/>
                  </a:lnTo>
                  <a:lnTo>
                    <a:pt x="377" y="50"/>
                  </a:lnTo>
                  <a:lnTo>
                    <a:pt x="379" y="54"/>
                  </a:lnTo>
                  <a:lnTo>
                    <a:pt x="383" y="58"/>
                  </a:lnTo>
                  <a:lnTo>
                    <a:pt x="386" y="61"/>
                  </a:lnTo>
                  <a:lnTo>
                    <a:pt x="388" y="66"/>
                  </a:lnTo>
                  <a:lnTo>
                    <a:pt x="391" y="69"/>
                  </a:lnTo>
                  <a:lnTo>
                    <a:pt x="395" y="74"/>
                  </a:lnTo>
                  <a:lnTo>
                    <a:pt x="398" y="78"/>
                  </a:lnTo>
                  <a:lnTo>
                    <a:pt x="400" y="83"/>
                  </a:lnTo>
                  <a:lnTo>
                    <a:pt x="404" y="86"/>
                  </a:lnTo>
                  <a:lnTo>
                    <a:pt x="407" y="90"/>
                  </a:lnTo>
                  <a:lnTo>
                    <a:pt x="409" y="95"/>
                  </a:lnTo>
                  <a:lnTo>
                    <a:pt x="413" y="99"/>
                  </a:lnTo>
                  <a:lnTo>
                    <a:pt x="416" y="105"/>
                  </a:lnTo>
                  <a:lnTo>
                    <a:pt x="419" y="109"/>
                  </a:lnTo>
                  <a:lnTo>
                    <a:pt x="421" y="114"/>
                  </a:lnTo>
                  <a:lnTo>
                    <a:pt x="425" y="120"/>
                  </a:lnTo>
                  <a:lnTo>
                    <a:pt x="428" y="124"/>
                  </a:lnTo>
                  <a:lnTo>
                    <a:pt x="430" y="130"/>
                  </a:lnTo>
                  <a:lnTo>
                    <a:pt x="434" y="134"/>
                  </a:lnTo>
                  <a:lnTo>
                    <a:pt x="437" y="140"/>
                  </a:lnTo>
                  <a:lnTo>
                    <a:pt x="440" y="144"/>
                  </a:lnTo>
                  <a:lnTo>
                    <a:pt x="443" y="150"/>
                  </a:lnTo>
                  <a:lnTo>
                    <a:pt x="446" y="155"/>
                  </a:lnTo>
                  <a:lnTo>
                    <a:pt x="449" y="161"/>
                  </a:lnTo>
                  <a:lnTo>
                    <a:pt x="451" y="165"/>
                  </a:lnTo>
                  <a:lnTo>
                    <a:pt x="455" y="171"/>
                  </a:lnTo>
                  <a:lnTo>
                    <a:pt x="458" y="177"/>
                  </a:lnTo>
                  <a:lnTo>
                    <a:pt x="461" y="182"/>
                  </a:lnTo>
                  <a:lnTo>
                    <a:pt x="464" y="188"/>
                  </a:lnTo>
                  <a:lnTo>
                    <a:pt x="467" y="193"/>
                  </a:lnTo>
                  <a:lnTo>
                    <a:pt x="470" y="199"/>
                  </a:lnTo>
                  <a:lnTo>
                    <a:pt x="473" y="204"/>
                  </a:lnTo>
                  <a:lnTo>
                    <a:pt x="476" y="210"/>
                  </a:lnTo>
                  <a:lnTo>
                    <a:pt x="479" y="216"/>
                  </a:lnTo>
                  <a:lnTo>
                    <a:pt x="482" y="221"/>
                  </a:lnTo>
                  <a:lnTo>
                    <a:pt x="485" y="228"/>
                  </a:lnTo>
                  <a:lnTo>
                    <a:pt x="488" y="233"/>
                  </a:lnTo>
                  <a:lnTo>
                    <a:pt x="491" y="239"/>
                  </a:lnTo>
                  <a:lnTo>
                    <a:pt x="494" y="245"/>
                  </a:lnTo>
                  <a:lnTo>
                    <a:pt x="497" y="250"/>
                  </a:lnTo>
                  <a:lnTo>
                    <a:pt x="500" y="257"/>
                  </a:lnTo>
                  <a:lnTo>
                    <a:pt x="503" y="263"/>
                  </a:lnTo>
                  <a:lnTo>
                    <a:pt x="506" y="268"/>
                  </a:lnTo>
                  <a:lnTo>
                    <a:pt x="509" y="274"/>
                  </a:lnTo>
                  <a:lnTo>
                    <a:pt x="512" y="280"/>
                  </a:lnTo>
                  <a:lnTo>
                    <a:pt x="515" y="286"/>
                  </a:lnTo>
                  <a:lnTo>
                    <a:pt x="518" y="292"/>
                  </a:lnTo>
                  <a:lnTo>
                    <a:pt x="521" y="298"/>
                  </a:lnTo>
                  <a:lnTo>
                    <a:pt x="524" y="304"/>
                  </a:lnTo>
                  <a:lnTo>
                    <a:pt x="527" y="311"/>
                  </a:lnTo>
                  <a:lnTo>
                    <a:pt x="530" y="316"/>
                  </a:lnTo>
                  <a:lnTo>
                    <a:pt x="533" y="322"/>
                  </a:lnTo>
                  <a:lnTo>
                    <a:pt x="536" y="328"/>
                  </a:lnTo>
                  <a:lnTo>
                    <a:pt x="539" y="334"/>
                  </a:lnTo>
                  <a:lnTo>
                    <a:pt x="542" y="340"/>
                  </a:lnTo>
                  <a:lnTo>
                    <a:pt x="545" y="346"/>
                  </a:lnTo>
                  <a:lnTo>
                    <a:pt x="548" y="352"/>
                  </a:lnTo>
                  <a:lnTo>
                    <a:pt x="552" y="358"/>
                  </a:lnTo>
                  <a:lnTo>
                    <a:pt x="554" y="364"/>
                  </a:lnTo>
                  <a:lnTo>
                    <a:pt x="557" y="370"/>
                  </a:lnTo>
                  <a:lnTo>
                    <a:pt x="560" y="377"/>
                  </a:lnTo>
                  <a:lnTo>
                    <a:pt x="563" y="382"/>
                  </a:lnTo>
                  <a:lnTo>
                    <a:pt x="566" y="388"/>
                  </a:lnTo>
                  <a:lnTo>
                    <a:pt x="569" y="394"/>
                  </a:lnTo>
                  <a:lnTo>
                    <a:pt x="572" y="400"/>
                  </a:lnTo>
                  <a:lnTo>
                    <a:pt x="575" y="406"/>
                  </a:lnTo>
                  <a:lnTo>
                    <a:pt x="578" y="412"/>
                  </a:lnTo>
                  <a:lnTo>
                    <a:pt x="582" y="418"/>
                  </a:lnTo>
                  <a:lnTo>
                    <a:pt x="584" y="423"/>
                  </a:lnTo>
                  <a:lnTo>
                    <a:pt x="587" y="430"/>
                  </a:lnTo>
                  <a:lnTo>
                    <a:pt x="590" y="436"/>
                  </a:lnTo>
                  <a:lnTo>
                    <a:pt x="594" y="441"/>
                  </a:lnTo>
                  <a:lnTo>
                    <a:pt x="596" y="448"/>
                  </a:lnTo>
                  <a:lnTo>
                    <a:pt x="599" y="454"/>
                  </a:lnTo>
                  <a:lnTo>
                    <a:pt x="603" y="459"/>
                  </a:lnTo>
                  <a:lnTo>
                    <a:pt x="605" y="465"/>
                  </a:lnTo>
                  <a:lnTo>
                    <a:pt x="608" y="471"/>
                  </a:lnTo>
                  <a:lnTo>
                    <a:pt x="612" y="477"/>
                  </a:lnTo>
                  <a:lnTo>
                    <a:pt x="615" y="483"/>
                  </a:lnTo>
                  <a:lnTo>
                    <a:pt x="617" y="488"/>
                  </a:lnTo>
                  <a:lnTo>
                    <a:pt x="620" y="494"/>
                  </a:lnTo>
                  <a:lnTo>
                    <a:pt x="624" y="501"/>
                  </a:lnTo>
                  <a:lnTo>
                    <a:pt x="626" y="506"/>
                  </a:lnTo>
                  <a:lnTo>
                    <a:pt x="629" y="512"/>
                  </a:lnTo>
                  <a:lnTo>
                    <a:pt x="633" y="517"/>
                  </a:lnTo>
                  <a:lnTo>
                    <a:pt x="636" y="523"/>
                  </a:lnTo>
                  <a:lnTo>
                    <a:pt x="638" y="528"/>
                  </a:lnTo>
                  <a:lnTo>
                    <a:pt x="642" y="534"/>
                  </a:lnTo>
                  <a:lnTo>
                    <a:pt x="645" y="540"/>
                  </a:lnTo>
                  <a:lnTo>
                    <a:pt x="647" y="545"/>
                  </a:lnTo>
                  <a:lnTo>
                    <a:pt x="650" y="551"/>
                  </a:lnTo>
                  <a:lnTo>
                    <a:pt x="654" y="556"/>
                  </a:lnTo>
                  <a:lnTo>
                    <a:pt x="657" y="562"/>
                  </a:lnTo>
                  <a:lnTo>
                    <a:pt x="659" y="568"/>
                  </a:lnTo>
                  <a:lnTo>
                    <a:pt x="663" y="573"/>
                  </a:lnTo>
                  <a:lnTo>
                    <a:pt x="666" y="579"/>
                  </a:lnTo>
                  <a:lnTo>
                    <a:pt x="668" y="583"/>
                  </a:lnTo>
                  <a:lnTo>
                    <a:pt x="672" y="589"/>
                  </a:lnTo>
                  <a:lnTo>
                    <a:pt x="675" y="594"/>
                  </a:lnTo>
                  <a:lnTo>
                    <a:pt x="678" y="600"/>
                  </a:lnTo>
                  <a:lnTo>
                    <a:pt x="680" y="606"/>
                  </a:lnTo>
                  <a:lnTo>
                    <a:pt x="684" y="610"/>
                  </a:lnTo>
                  <a:lnTo>
                    <a:pt x="687" y="616"/>
                  </a:lnTo>
                  <a:lnTo>
                    <a:pt x="689" y="621"/>
                  </a:lnTo>
                  <a:lnTo>
                    <a:pt x="693" y="626"/>
                  </a:lnTo>
                  <a:lnTo>
                    <a:pt x="696" y="631"/>
                  </a:lnTo>
                  <a:lnTo>
                    <a:pt x="699" y="637"/>
                  </a:lnTo>
                  <a:lnTo>
                    <a:pt x="702" y="641"/>
                  </a:lnTo>
                  <a:lnTo>
                    <a:pt x="705" y="647"/>
                  </a:lnTo>
                  <a:lnTo>
                    <a:pt x="708" y="651"/>
                  </a:lnTo>
                  <a:lnTo>
                    <a:pt x="710" y="657"/>
                  </a:lnTo>
                  <a:lnTo>
                    <a:pt x="714" y="663"/>
                  </a:lnTo>
                  <a:lnTo>
                    <a:pt x="717" y="667"/>
                  </a:lnTo>
                  <a:lnTo>
                    <a:pt x="720" y="671"/>
                  </a:lnTo>
                  <a:lnTo>
                    <a:pt x="723" y="677"/>
                  </a:lnTo>
                  <a:lnTo>
                    <a:pt x="726" y="682"/>
                  </a:lnTo>
                  <a:lnTo>
                    <a:pt x="729" y="687"/>
                  </a:lnTo>
                  <a:lnTo>
                    <a:pt x="732" y="692"/>
                  </a:lnTo>
                  <a:lnTo>
                    <a:pt x="735" y="696"/>
                  </a:lnTo>
                  <a:lnTo>
                    <a:pt x="738" y="702"/>
                  </a:lnTo>
                  <a:lnTo>
                    <a:pt x="741" y="706"/>
                  </a:lnTo>
                  <a:lnTo>
                    <a:pt x="744" y="711"/>
                  </a:lnTo>
                  <a:lnTo>
                    <a:pt x="747" y="715"/>
                  </a:lnTo>
                  <a:lnTo>
                    <a:pt x="750" y="721"/>
                  </a:lnTo>
                  <a:lnTo>
                    <a:pt x="753" y="725"/>
                  </a:lnTo>
                  <a:lnTo>
                    <a:pt x="756" y="730"/>
                  </a:lnTo>
                  <a:lnTo>
                    <a:pt x="759" y="734"/>
                  </a:lnTo>
                  <a:lnTo>
                    <a:pt x="762" y="738"/>
                  </a:lnTo>
                  <a:lnTo>
                    <a:pt x="765" y="743"/>
                  </a:lnTo>
                  <a:lnTo>
                    <a:pt x="768" y="747"/>
                  </a:lnTo>
                  <a:lnTo>
                    <a:pt x="771" y="752"/>
                  </a:lnTo>
                  <a:lnTo>
                    <a:pt x="774" y="756"/>
                  </a:lnTo>
                  <a:lnTo>
                    <a:pt x="777" y="761"/>
                  </a:lnTo>
                  <a:lnTo>
                    <a:pt x="780" y="765"/>
                  </a:lnTo>
                  <a:lnTo>
                    <a:pt x="783" y="770"/>
                  </a:lnTo>
                  <a:lnTo>
                    <a:pt x="786" y="774"/>
                  </a:lnTo>
                  <a:lnTo>
                    <a:pt x="789" y="778"/>
                  </a:lnTo>
                  <a:lnTo>
                    <a:pt x="792" y="782"/>
                  </a:lnTo>
                  <a:lnTo>
                    <a:pt x="795" y="787"/>
                  </a:lnTo>
                  <a:lnTo>
                    <a:pt x="798" y="791"/>
                  </a:lnTo>
                  <a:lnTo>
                    <a:pt x="801" y="795"/>
                  </a:lnTo>
                  <a:lnTo>
                    <a:pt x="804" y="799"/>
                  </a:lnTo>
                  <a:lnTo>
                    <a:pt x="807" y="803"/>
                  </a:lnTo>
                  <a:lnTo>
                    <a:pt x="810" y="808"/>
                  </a:lnTo>
                  <a:lnTo>
                    <a:pt x="813" y="811"/>
                  </a:lnTo>
                  <a:lnTo>
                    <a:pt x="816" y="816"/>
                  </a:lnTo>
                  <a:lnTo>
                    <a:pt x="819" y="819"/>
                  </a:lnTo>
                  <a:lnTo>
                    <a:pt x="822" y="823"/>
                  </a:lnTo>
                  <a:lnTo>
                    <a:pt x="825" y="828"/>
                  </a:lnTo>
                  <a:lnTo>
                    <a:pt x="828" y="831"/>
                  </a:lnTo>
                  <a:lnTo>
                    <a:pt x="831" y="836"/>
                  </a:lnTo>
                  <a:lnTo>
                    <a:pt x="834" y="839"/>
                  </a:lnTo>
                  <a:lnTo>
                    <a:pt x="837" y="844"/>
                  </a:lnTo>
                  <a:lnTo>
                    <a:pt x="840" y="847"/>
                  </a:lnTo>
                  <a:lnTo>
                    <a:pt x="843" y="850"/>
                  </a:lnTo>
                  <a:lnTo>
                    <a:pt x="846" y="855"/>
                  </a:lnTo>
                  <a:lnTo>
                    <a:pt x="849" y="858"/>
                  </a:lnTo>
                  <a:lnTo>
                    <a:pt x="852" y="861"/>
                  </a:lnTo>
                  <a:lnTo>
                    <a:pt x="855" y="866"/>
                  </a:lnTo>
                  <a:lnTo>
                    <a:pt x="858" y="869"/>
                  </a:lnTo>
                  <a:lnTo>
                    <a:pt x="862" y="873"/>
                  </a:lnTo>
                  <a:lnTo>
                    <a:pt x="864" y="876"/>
                  </a:lnTo>
                  <a:lnTo>
                    <a:pt x="867" y="879"/>
                  </a:lnTo>
                  <a:lnTo>
                    <a:pt x="870" y="884"/>
                  </a:lnTo>
                  <a:lnTo>
                    <a:pt x="873" y="887"/>
                  </a:lnTo>
                  <a:lnTo>
                    <a:pt x="876" y="890"/>
                  </a:lnTo>
                  <a:lnTo>
                    <a:pt x="879" y="894"/>
                  </a:lnTo>
                  <a:lnTo>
                    <a:pt x="883" y="897"/>
                  </a:lnTo>
                  <a:lnTo>
                    <a:pt x="885" y="900"/>
                  </a:lnTo>
                  <a:lnTo>
                    <a:pt x="888" y="904"/>
                  </a:lnTo>
                  <a:lnTo>
                    <a:pt x="892" y="907"/>
                  </a:lnTo>
                  <a:lnTo>
                    <a:pt x="894" y="911"/>
                  </a:lnTo>
                  <a:lnTo>
                    <a:pt x="897" y="914"/>
                  </a:lnTo>
                  <a:lnTo>
                    <a:pt x="901" y="916"/>
                  </a:lnTo>
                  <a:lnTo>
                    <a:pt x="904" y="919"/>
                  </a:lnTo>
                  <a:lnTo>
                    <a:pt x="906" y="923"/>
                  </a:lnTo>
                  <a:lnTo>
                    <a:pt x="909" y="926"/>
                  </a:lnTo>
                  <a:lnTo>
                    <a:pt x="913" y="930"/>
                  </a:lnTo>
                  <a:lnTo>
                    <a:pt x="915" y="933"/>
                  </a:lnTo>
                  <a:lnTo>
                    <a:pt x="918" y="935"/>
                  </a:lnTo>
                  <a:lnTo>
                    <a:pt x="922" y="938"/>
                  </a:lnTo>
                  <a:lnTo>
                    <a:pt x="925" y="942"/>
                  </a:lnTo>
                  <a:lnTo>
                    <a:pt x="927" y="945"/>
                  </a:lnTo>
                  <a:lnTo>
                    <a:pt x="931" y="947"/>
                  </a:lnTo>
                  <a:lnTo>
                    <a:pt x="934" y="951"/>
                  </a:lnTo>
                  <a:lnTo>
                    <a:pt x="936" y="954"/>
                  </a:lnTo>
                  <a:lnTo>
                    <a:pt x="940" y="956"/>
                  </a:lnTo>
                  <a:lnTo>
                    <a:pt x="943" y="960"/>
                  </a:lnTo>
                  <a:lnTo>
                    <a:pt x="946" y="962"/>
                  </a:lnTo>
                  <a:lnTo>
                    <a:pt x="948" y="965"/>
                  </a:lnTo>
                  <a:lnTo>
                    <a:pt x="952" y="968"/>
                  </a:lnTo>
                  <a:lnTo>
                    <a:pt x="955" y="971"/>
                  </a:lnTo>
                  <a:lnTo>
                    <a:pt x="957" y="973"/>
                  </a:lnTo>
                  <a:lnTo>
                    <a:pt x="961" y="976"/>
                  </a:lnTo>
                  <a:lnTo>
                    <a:pt x="964" y="979"/>
                  </a:lnTo>
                  <a:lnTo>
                    <a:pt x="967" y="982"/>
                  </a:lnTo>
                  <a:lnTo>
                    <a:pt x="970" y="984"/>
                  </a:lnTo>
                  <a:lnTo>
                    <a:pt x="973" y="987"/>
                  </a:lnTo>
                  <a:lnTo>
                    <a:pt x="976" y="990"/>
                  </a:lnTo>
                  <a:lnTo>
                    <a:pt x="978" y="992"/>
                  </a:lnTo>
                  <a:lnTo>
                    <a:pt x="982" y="994"/>
                  </a:lnTo>
                  <a:lnTo>
                    <a:pt x="985" y="997"/>
                  </a:lnTo>
                  <a:lnTo>
                    <a:pt x="988" y="1000"/>
                  </a:lnTo>
                  <a:lnTo>
                    <a:pt x="991" y="1002"/>
                  </a:lnTo>
                  <a:lnTo>
                    <a:pt x="994" y="1004"/>
                  </a:lnTo>
                  <a:lnTo>
                    <a:pt x="997" y="1007"/>
                  </a:lnTo>
                  <a:lnTo>
                    <a:pt x="1000" y="1009"/>
                  </a:lnTo>
                  <a:lnTo>
                    <a:pt x="1003" y="1012"/>
                  </a:lnTo>
                  <a:lnTo>
                    <a:pt x="1006" y="1014"/>
                  </a:lnTo>
                  <a:lnTo>
                    <a:pt x="1009" y="1017"/>
                  </a:lnTo>
                  <a:lnTo>
                    <a:pt x="1012" y="1019"/>
                  </a:lnTo>
                  <a:lnTo>
                    <a:pt x="1015" y="1021"/>
                  </a:lnTo>
                  <a:lnTo>
                    <a:pt x="1018" y="1023"/>
                  </a:lnTo>
                  <a:lnTo>
                    <a:pt x="1021" y="1026"/>
                  </a:lnTo>
                  <a:lnTo>
                    <a:pt x="1024" y="1028"/>
                  </a:lnTo>
                  <a:lnTo>
                    <a:pt x="1027" y="1030"/>
                  </a:lnTo>
                  <a:lnTo>
                    <a:pt x="1030" y="1032"/>
                  </a:lnTo>
                  <a:lnTo>
                    <a:pt x="1033" y="1035"/>
                  </a:lnTo>
                  <a:lnTo>
                    <a:pt x="1036" y="1037"/>
                  </a:lnTo>
                  <a:lnTo>
                    <a:pt x="1039" y="1039"/>
                  </a:lnTo>
                  <a:lnTo>
                    <a:pt x="1042" y="1041"/>
                  </a:lnTo>
                  <a:lnTo>
                    <a:pt x="1045" y="1043"/>
                  </a:lnTo>
                  <a:lnTo>
                    <a:pt x="1048" y="1046"/>
                  </a:lnTo>
                  <a:lnTo>
                    <a:pt x="1051" y="1047"/>
                  </a:lnTo>
                  <a:lnTo>
                    <a:pt x="1054" y="1049"/>
                  </a:lnTo>
                  <a:lnTo>
                    <a:pt x="1057" y="1051"/>
                  </a:lnTo>
                  <a:lnTo>
                    <a:pt x="1060" y="1054"/>
                  </a:lnTo>
                  <a:lnTo>
                    <a:pt x="1063" y="1056"/>
                  </a:lnTo>
                  <a:lnTo>
                    <a:pt x="1066" y="1057"/>
                  </a:lnTo>
                  <a:lnTo>
                    <a:pt x="1069" y="1059"/>
                  </a:lnTo>
                  <a:lnTo>
                    <a:pt x="1072" y="1061"/>
                  </a:lnTo>
                  <a:lnTo>
                    <a:pt x="1075" y="1064"/>
                  </a:lnTo>
                  <a:lnTo>
                    <a:pt x="1078" y="1065"/>
                  </a:lnTo>
                  <a:lnTo>
                    <a:pt x="1081" y="1067"/>
                  </a:lnTo>
                  <a:lnTo>
                    <a:pt x="1084" y="1069"/>
                  </a:lnTo>
                  <a:lnTo>
                    <a:pt x="1087" y="1070"/>
                  </a:lnTo>
                  <a:lnTo>
                    <a:pt x="1090" y="1073"/>
                  </a:lnTo>
                  <a:lnTo>
                    <a:pt x="1093" y="1075"/>
                  </a:lnTo>
                  <a:lnTo>
                    <a:pt x="1096" y="1076"/>
                  </a:lnTo>
                  <a:lnTo>
                    <a:pt x="1099" y="1078"/>
                  </a:lnTo>
                  <a:lnTo>
                    <a:pt x="1102" y="1079"/>
                  </a:lnTo>
                  <a:lnTo>
                    <a:pt x="1105" y="1081"/>
                  </a:lnTo>
                  <a:lnTo>
                    <a:pt x="1109" y="1083"/>
                  </a:lnTo>
                  <a:lnTo>
                    <a:pt x="1111" y="1085"/>
                  </a:lnTo>
                  <a:lnTo>
                    <a:pt x="1114" y="1086"/>
                  </a:lnTo>
                  <a:lnTo>
                    <a:pt x="1117" y="1088"/>
                  </a:lnTo>
                  <a:lnTo>
                    <a:pt x="1121" y="1089"/>
                  </a:lnTo>
                  <a:lnTo>
                    <a:pt x="1123" y="1092"/>
                  </a:lnTo>
                  <a:lnTo>
                    <a:pt x="1126" y="1093"/>
                  </a:lnTo>
                  <a:lnTo>
                    <a:pt x="1129" y="1095"/>
                  </a:lnTo>
                  <a:lnTo>
                    <a:pt x="1132" y="1096"/>
                  </a:lnTo>
                  <a:lnTo>
                    <a:pt x="1135" y="1098"/>
                  </a:lnTo>
                  <a:lnTo>
                    <a:pt x="1139" y="1099"/>
                  </a:lnTo>
                  <a:lnTo>
                    <a:pt x="1142" y="1100"/>
                  </a:lnTo>
                  <a:lnTo>
                    <a:pt x="1144" y="1103"/>
                  </a:lnTo>
                  <a:lnTo>
                    <a:pt x="1147" y="1104"/>
                  </a:lnTo>
                  <a:lnTo>
                    <a:pt x="1151" y="1105"/>
                  </a:lnTo>
                  <a:lnTo>
                    <a:pt x="1153" y="1107"/>
                  </a:lnTo>
                  <a:lnTo>
                    <a:pt x="1156" y="1108"/>
                  </a:lnTo>
                  <a:lnTo>
                    <a:pt x="1160" y="1109"/>
                  </a:lnTo>
                  <a:lnTo>
                    <a:pt x="1163" y="1112"/>
                  </a:lnTo>
                  <a:lnTo>
                    <a:pt x="1165" y="1113"/>
                  </a:lnTo>
                  <a:lnTo>
                    <a:pt x="1169" y="1114"/>
                  </a:lnTo>
                  <a:lnTo>
                    <a:pt x="1172" y="1115"/>
                  </a:lnTo>
                  <a:lnTo>
                    <a:pt x="1174" y="1117"/>
                  </a:lnTo>
                  <a:lnTo>
                    <a:pt x="1177" y="1118"/>
                  </a:lnTo>
                  <a:lnTo>
                    <a:pt x="1181" y="1119"/>
                  </a:lnTo>
                  <a:lnTo>
                    <a:pt x="1184" y="1121"/>
                  </a:lnTo>
                  <a:lnTo>
                    <a:pt x="1186" y="1122"/>
                  </a:lnTo>
                  <a:lnTo>
                    <a:pt x="1190" y="1124"/>
                  </a:lnTo>
                  <a:lnTo>
                    <a:pt x="1193" y="1125"/>
                  </a:lnTo>
                  <a:lnTo>
                    <a:pt x="1195" y="1126"/>
                  </a:lnTo>
                  <a:lnTo>
                    <a:pt x="1199" y="1127"/>
                  </a:lnTo>
                  <a:lnTo>
                    <a:pt x="1202" y="1128"/>
                  </a:lnTo>
                  <a:lnTo>
                    <a:pt x="1205" y="1130"/>
                  </a:lnTo>
                  <a:lnTo>
                    <a:pt x="1207" y="1131"/>
                  </a:lnTo>
                  <a:lnTo>
                    <a:pt x="1211" y="1132"/>
                  </a:lnTo>
                  <a:lnTo>
                    <a:pt x="1214" y="1134"/>
                  </a:lnTo>
                  <a:lnTo>
                    <a:pt x="1216" y="1135"/>
                  </a:lnTo>
                  <a:lnTo>
                    <a:pt x="1220" y="1136"/>
                  </a:lnTo>
                  <a:lnTo>
                    <a:pt x="1223" y="1137"/>
                  </a:lnTo>
                  <a:lnTo>
                    <a:pt x="1226" y="1138"/>
                  </a:lnTo>
                  <a:lnTo>
                    <a:pt x="1229" y="1140"/>
                  </a:lnTo>
                  <a:lnTo>
                    <a:pt x="1232" y="1141"/>
                  </a:lnTo>
                  <a:lnTo>
                    <a:pt x="1235" y="1142"/>
                  </a:lnTo>
                  <a:lnTo>
                    <a:pt x="1237" y="1143"/>
                  </a:lnTo>
                  <a:lnTo>
                    <a:pt x="1241" y="1144"/>
                  </a:lnTo>
                  <a:lnTo>
                    <a:pt x="1244" y="1145"/>
                  </a:lnTo>
                  <a:lnTo>
                    <a:pt x="1247" y="1146"/>
                  </a:lnTo>
                  <a:lnTo>
                    <a:pt x="1250" y="1147"/>
                  </a:lnTo>
                  <a:lnTo>
                    <a:pt x="1253" y="1149"/>
                  </a:lnTo>
                  <a:lnTo>
                    <a:pt x="1256" y="1149"/>
                  </a:lnTo>
                  <a:lnTo>
                    <a:pt x="1259" y="1150"/>
                  </a:lnTo>
                  <a:lnTo>
                    <a:pt x="1262" y="1151"/>
                  </a:lnTo>
                  <a:lnTo>
                    <a:pt x="1265" y="1152"/>
                  </a:lnTo>
                  <a:lnTo>
                    <a:pt x="1268" y="1153"/>
                  </a:lnTo>
                  <a:lnTo>
                    <a:pt x="1271" y="1154"/>
                  </a:lnTo>
                  <a:lnTo>
                    <a:pt x="1274" y="1155"/>
                  </a:lnTo>
                  <a:lnTo>
                    <a:pt x="1277" y="1156"/>
                  </a:lnTo>
                  <a:lnTo>
                    <a:pt x="1280" y="1157"/>
                  </a:lnTo>
                  <a:lnTo>
                    <a:pt x="1283" y="1157"/>
                  </a:lnTo>
                  <a:lnTo>
                    <a:pt x="1286" y="1159"/>
                  </a:lnTo>
                  <a:lnTo>
                    <a:pt x="1289" y="1160"/>
                  </a:lnTo>
                  <a:lnTo>
                    <a:pt x="1292" y="1161"/>
                  </a:lnTo>
                  <a:lnTo>
                    <a:pt x="1295" y="1162"/>
                  </a:lnTo>
                  <a:lnTo>
                    <a:pt x="1298" y="1162"/>
                  </a:lnTo>
                  <a:lnTo>
                    <a:pt x="1301" y="1163"/>
                  </a:lnTo>
                  <a:lnTo>
                    <a:pt x="1304" y="1164"/>
                  </a:lnTo>
                  <a:lnTo>
                    <a:pt x="1307" y="1165"/>
                  </a:lnTo>
                  <a:lnTo>
                    <a:pt x="1310" y="1166"/>
                  </a:lnTo>
                  <a:lnTo>
                    <a:pt x="1313" y="1166"/>
                  </a:lnTo>
                  <a:lnTo>
                    <a:pt x="1316" y="1167"/>
                  </a:lnTo>
                  <a:lnTo>
                    <a:pt x="1319" y="1169"/>
                  </a:lnTo>
                  <a:lnTo>
                    <a:pt x="1322" y="1170"/>
                  </a:lnTo>
                  <a:lnTo>
                    <a:pt x="1325" y="1170"/>
                  </a:lnTo>
                  <a:lnTo>
                    <a:pt x="1328" y="1171"/>
                  </a:lnTo>
                  <a:lnTo>
                    <a:pt x="1331" y="1172"/>
                  </a:lnTo>
                  <a:lnTo>
                    <a:pt x="1334" y="1172"/>
                  </a:lnTo>
                  <a:lnTo>
                    <a:pt x="1337" y="1173"/>
                  </a:lnTo>
                  <a:lnTo>
                    <a:pt x="1340" y="1174"/>
                  </a:lnTo>
                  <a:lnTo>
                    <a:pt x="1343" y="1175"/>
                  </a:lnTo>
                  <a:lnTo>
                    <a:pt x="1346" y="1175"/>
                  </a:lnTo>
                  <a:lnTo>
                    <a:pt x="1349" y="1176"/>
                  </a:lnTo>
                  <a:lnTo>
                    <a:pt x="1352" y="1178"/>
                  </a:lnTo>
                  <a:lnTo>
                    <a:pt x="1355" y="1178"/>
                  </a:lnTo>
                  <a:lnTo>
                    <a:pt x="1359" y="1179"/>
                  </a:lnTo>
                  <a:lnTo>
                    <a:pt x="1361" y="1179"/>
                  </a:lnTo>
                  <a:lnTo>
                    <a:pt x="1364" y="1180"/>
                  </a:lnTo>
                  <a:lnTo>
                    <a:pt x="1367" y="1181"/>
                  </a:lnTo>
                  <a:lnTo>
                    <a:pt x="1370" y="1181"/>
                  </a:lnTo>
                  <a:lnTo>
                    <a:pt x="1373" y="1182"/>
                  </a:lnTo>
                  <a:lnTo>
                    <a:pt x="1376" y="1182"/>
                  </a:lnTo>
                  <a:lnTo>
                    <a:pt x="1380" y="1183"/>
                  </a:lnTo>
                  <a:lnTo>
                    <a:pt x="1382" y="1184"/>
                  </a:lnTo>
                  <a:lnTo>
                    <a:pt x="1385" y="1184"/>
                  </a:lnTo>
                  <a:lnTo>
                    <a:pt x="1389" y="1185"/>
                  </a:lnTo>
                  <a:lnTo>
                    <a:pt x="1391" y="1185"/>
                  </a:lnTo>
                  <a:lnTo>
                    <a:pt x="1394" y="1186"/>
                  </a:lnTo>
                  <a:lnTo>
                    <a:pt x="1397" y="1186"/>
                  </a:lnTo>
                  <a:lnTo>
                    <a:pt x="1401" y="1188"/>
                  </a:lnTo>
                  <a:lnTo>
                    <a:pt x="1403" y="1189"/>
                  </a:lnTo>
                  <a:lnTo>
                    <a:pt x="1406" y="1189"/>
                  </a:lnTo>
                  <a:lnTo>
                    <a:pt x="1410" y="1190"/>
                  </a:lnTo>
                  <a:lnTo>
                    <a:pt x="1412" y="1190"/>
                  </a:lnTo>
                  <a:lnTo>
                    <a:pt x="1415" y="1191"/>
                  </a:lnTo>
                  <a:lnTo>
                    <a:pt x="1419" y="1191"/>
                  </a:lnTo>
                  <a:lnTo>
                    <a:pt x="1422" y="1192"/>
                  </a:lnTo>
                  <a:lnTo>
                    <a:pt x="1424" y="1192"/>
                  </a:lnTo>
                  <a:lnTo>
                    <a:pt x="1427" y="1193"/>
                  </a:lnTo>
                  <a:lnTo>
                    <a:pt x="1431" y="1193"/>
                  </a:lnTo>
                  <a:lnTo>
                    <a:pt x="1433" y="1194"/>
                  </a:lnTo>
                  <a:lnTo>
                    <a:pt x="1436" y="1194"/>
                  </a:lnTo>
                  <a:lnTo>
                    <a:pt x="1440" y="1195"/>
                  </a:lnTo>
                  <a:lnTo>
                    <a:pt x="1443" y="1195"/>
                  </a:lnTo>
                  <a:lnTo>
                    <a:pt x="1445" y="1197"/>
                  </a:lnTo>
                  <a:lnTo>
                    <a:pt x="1449" y="1197"/>
                  </a:lnTo>
                  <a:lnTo>
                    <a:pt x="1452" y="1197"/>
                  </a:lnTo>
                  <a:lnTo>
                    <a:pt x="1454" y="1198"/>
                  </a:lnTo>
                  <a:lnTo>
                    <a:pt x="1457" y="1198"/>
                  </a:lnTo>
                  <a:lnTo>
                    <a:pt x="1461" y="1199"/>
                  </a:lnTo>
                  <a:lnTo>
                    <a:pt x="1464" y="1199"/>
                  </a:lnTo>
                  <a:lnTo>
                    <a:pt x="1466" y="1200"/>
                  </a:lnTo>
                  <a:lnTo>
                    <a:pt x="1470" y="1200"/>
                  </a:lnTo>
                  <a:lnTo>
                    <a:pt x="1473" y="1201"/>
                  </a:lnTo>
                  <a:lnTo>
                    <a:pt x="1475" y="1201"/>
                  </a:lnTo>
                  <a:lnTo>
                    <a:pt x="1479" y="1201"/>
                  </a:lnTo>
                  <a:lnTo>
                    <a:pt x="1482" y="1202"/>
                  </a:lnTo>
                  <a:lnTo>
                    <a:pt x="1485" y="1202"/>
                  </a:lnTo>
                  <a:lnTo>
                    <a:pt x="1488" y="1202"/>
                  </a:lnTo>
                  <a:lnTo>
                    <a:pt x="1491" y="1203"/>
                  </a:lnTo>
                  <a:lnTo>
                    <a:pt x="1494" y="1203"/>
                  </a:lnTo>
                  <a:lnTo>
                    <a:pt x="1496" y="1204"/>
                  </a:lnTo>
                  <a:lnTo>
                    <a:pt x="1500" y="1204"/>
                  </a:lnTo>
                  <a:lnTo>
                    <a:pt x="1503" y="1204"/>
                  </a:lnTo>
                  <a:lnTo>
                    <a:pt x="1506" y="1205"/>
                  </a:lnTo>
                  <a:lnTo>
                    <a:pt x="1509" y="1205"/>
                  </a:lnTo>
                  <a:lnTo>
                    <a:pt x="1512" y="1207"/>
                  </a:lnTo>
                  <a:lnTo>
                    <a:pt x="1515" y="1207"/>
                  </a:lnTo>
                  <a:lnTo>
                    <a:pt x="1518" y="1207"/>
                  </a:lnTo>
                  <a:lnTo>
                    <a:pt x="1521" y="1208"/>
                  </a:lnTo>
                  <a:lnTo>
                    <a:pt x="1524" y="1208"/>
                  </a:lnTo>
                  <a:lnTo>
                    <a:pt x="1527" y="1208"/>
                  </a:lnTo>
                  <a:lnTo>
                    <a:pt x="1530" y="1209"/>
                  </a:lnTo>
                  <a:lnTo>
                    <a:pt x="1533" y="1209"/>
                  </a:lnTo>
                  <a:lnTo>
                    <a:pt x="1536" y="1209"/>
                  </a:lnTo>
                  <a:lnTo>
                    <a:pt x="1539" y="1210"/>
                  </a:lnTo>
                  <a:lnTo>
                    <a:pt x="1542" y="1210"/>
                  </a:lnTo>
                  <a:lnTo>
                    <a:pt x="1545" y="1210"/>
                  </a:lnTo>
                  <a:lnTo>
                    <a:pt x="1548" y="1211"/>
                  </a:lnTo>
                  <a:lnTo>
                    <a:pt x="1551" y="1211"/>
                  </a:lnTo>
                  <a:lnTo>
                    <a:pt x="1554" y="1211"/>
                  </a:lnTo>
                  <a:lnTo>
                    <a:pt x="1557" y="1211"/>
                  </a:lnTo>
                  <a:lnTo>
                    <a:pt x="1560" y="1212"/>
                  </a:lnTo>
                  <a:lnTo>
                    <a:pt x="1563" y="1212"/>
                  </a:lnTo>
                  <a:lnTo>
                    <a:pt x="1566" y="1212"/>
                  </a:lnTo>
                  <a:lnTo>
                    <a:pt x="1569" y="1213"/>
                  </a:lnTo>
                  <a:lnTo>
                    <a:pt x="1572" y="1213"/>
                  </a:lnTo>
                  <a:lnTo>
                    <a:pt x="1575" y="1213"/>
                  </a:lnTo>
                  <a:lnTo>
                    <a:pt x="1578" y="1214"/>
                  </a:lnTo>
                  <a:lnTo>
                    <a:pt x="1581" y="1214"/>
                  </a:lnTo>
                  <a:lnTo>
                    <a:pt x="1584" y="1214"/>
                  </a:lnTo>
                  <a:lnTo>
                    <a:pt x="1587" y="1214"/>
                  </a:lnTo>
                  <a:lnTo>
                    <a:pt x="1590" y="1216"/>
                  </a:lnTo>
                  <a:lnTo>
                    <a:pt x="1593" y="1216"/>
                  </a:lnTo>
                </a:path>
              </a:pathLst>
            </a:custGeom>
            <a:solidFill>
              <a:srgbClr val="99CCFF"/>
            </a:solidFill>
            <a:ln w="25400" cap="rnd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72" name="Line 26"/>
            <p:cNvSpPr>
              <a:spLocks noChangeShapeType="1"/>
            </p:cNvSpPr>
            <p:nvPr/>
          </p:nvSpPr>
          <p:spPr bwMode="auto">
            <a:xfrm>
              <a:off x="4068" y="1225"/>
              <a:ext cx="0" cy="1218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3" name="Line 27"/>
            <p:cNvSpPr>
              <a:spLocks noChangeShapeType="1"/>
            </p:cNvSpPr>
            <p:nvPr/>
          </p:nvSpPr>
          <p:spPr bwMode="auto">
            <a:xfrm>
              <a:off x="4287" y="1492"/>
              <a:ext cx="0" cy="948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4" name="Line 28"/>
            <p:cNvSpPr>
              <a:spLocks noChangeShapeType="1"/>
            </p:cNvSpPr>
            <p:nvPr/>
          </p:nvSpPr>
          <p:spPr bwMode="auto">
            <a:xfrm>
              <a:off x="4515" y="1957"/>
              <a:ext cx="0" cy="480"/>
            </a:xfrm>
            <a:prstGeom prst="line">
              <a:avLst/>
            </a:prstGeom>
            <a:noFill/>
            <a:ln w="50800">
              <a:solidFill>
                <a:srgbClr val="99003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5" name="Rectangle 29"/>
            <p:cNvSpPr>
              <a:spLocks noChangeArrowheads="1"/>
            </p:cNvSpPr>
            <p:nvPr/>
          </p:nvSpPr>
          <p:spPr bwMode="auto">
            <a:xfrm>
              <a:off x="3542" y="2625"/>
              <a:ext cx="46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Mode</a:t>
              </a:r>
            </a:p>
          </p:txBody>
        </p:sp>
        <p:sp>
          <p:nvSpPr>
            <p:cNvPr id="53276" name="Rectangle 30"/>
            <p:cNvSpPr>
              <a:spLocks noChangeArrowheads="1"/>
            </p:cNvSpPr>
            <p:nvPr/>
          </p:nvSpPr>
          <p:spPr bwMode="auto">
            <a:xfrm>
              <a:off x="4097" y="2904"/>
              <a:ext cx="58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Median</a:t>
              </a:r>
            </a:p>
          </p:txBody>
        </p:sp>
        <p:sp>
          <p:nvSpPr>
            <p:cNvPr id="53277" name="Rectangle 31"/>
            <p:cNvSpPr>
              <a:spLocks noChangeArrowheads="1"/>
            </p:cNvSpPr>
            <p:nvPr/>
          </p:nvSpPr>
          <p:spPr bwMode="auto">
            <a:xfrm>
              <a:off x="4784" y="2625"/>
              <a:ext cx="466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/>
              <a:r>
                <a:rPr lang="en-US" sz="2000" b="1" dirty="0">
                  <a:solidFill>
                    <a:schemeClr val="accent2"/>
                  </a:solidFill>
                  <a:latin typeface="Trebuchet MS" pitchFamily="34" charset="0"/>
                </a:rPr>
                <a:t>Mean</a:t>
              </a:r>
            </a:p>
          </p:txBody>
        </p:sp>
        <p:sp>
          <p:nvSpPr>
            <p:cNvPr id="53278" name="Arc 32"/>
            <p:cNvSpPr>
              <a:spLocks/>
            </p:cNvSpPr>
            <p:nvPr/>
          </p:nvSpPr>
          <p:spPr bwMode="auto">
            <a:xfrm>
              <a:off x="4535" y="2486"/>
              <a:ext cx="280" cy="190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79" name="Arc 33"/>
            <p:cNvSpPr>
              <a:spLocks/>
            </p:cNvSpPr>
            <p:nvPr/>
          </p:nvSpPr>
          <p:spPr bwMode="auto">
            <a:xfrm>
              <a:off x="3990" y="2492"/>
              <a:ext cx="64" cy="271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5400" cap="rnd">
              <a:solidFill>
                <a:srgbClr val="99003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280" name="Line 34"/>
            <p:cNvSpPr>
              <a:spLocks noChangeShapeType="1"/>
            </p:cNvSpPr>
            <p:nvPr/>
          </p:nvSpPr>
          <p:spPr bwMode="auto">
            <a:xfrm flipH="1" flipV="1">
              <a:off x="4275" y="2475"/>
              <a:ext cx="17" cy="474"/>
            </a:xfrm>
            <a:prstGeom prst="line">
              <a:avLst/>
            </a:prstGeom>
            <a:noFill/>
            <a:ln w="25400">
              <a:solidFill>
                <a:srgbClr val="99003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33" name="Rectangle 4"/>
          <p:cNvSpPr txBox="1">
            <a:spLocks noChangeArrowheads="1"/>
          </p:cNvSpPr>
          <p:nvPr/>
        </p:nvSpPr>
        <p:spPr>
          <a:xfrm>
            <a:off x="187325" y="652463"/>
            <a:ext cx="8756650" cy="587375"/>
          </a:xfrm>
          <a:prstGeom prst="rect">
            <a:avLst/>
          </a:prstGeom>
          <a:noFill/>
        </p:spPr>
        <p:txBody>
          <a:bodyPr lIns="90488" tIns="44450" rIns="90488" bIns="44450"/>
          <a:lstStyle/>
          <a:p>
            <a:pPr marL="0" marR="0" lvl="0" indent="0" defTabSz="912813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333625" algn="l"/>
              </a:tabLst>
              <a:defRPr/>
            </a:pPr>
            <a:r>
              <a:rPr lang="en-US" sz="3600" spc="-100" dirty="0" smtClea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Relative Position of Mean, Median &amp; Mode</a:t>
            </a:r>
            <a:endParaRPr lang="en-US" sz="3600" spc="-1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97744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Content Placeholder 5"/>
          <p:cNvSpPr>
            <a:spLocks noGrp="1"/>
          </p:cNvSpPr>
          <p:nvPr>
            <p:ph idx="1"/>
          </p:nvPr>
        </p:nvSpPr>
        <p:spPr>
          <a:xfrm>
            <a:off x="358094" y="1871137"/>
            <a:ext cx="8406040" cy="4226605"/>
          </a:xfrm>
        </p:spPr>
        <p:txBody>
          <a:bodyPr>
            <a:normAutofit fontScale="40000" lnSpcReduction="20000"/>
          </a:bodyPr>
          <a:lstStyle/>
          <a:p>
            <a:pPr>
              <a:lnSpc>
                <a:spcPct val="120000"/>
              </a:lnSpc>
              <a:buClr>
                <a:srgbClr val="C00000"/>
              </a:buClr>
            </a:pPr>
            <a:r>
              <a:rPr lang="en-US" sz="5100" dirty="0"/>
              <a:t>Measures of Variability - </a:t>
            </a:r>
            <a:r>
              <a:rPr lang="en-US" sz="5100" dirty="0" smtClean="0"/>
              <a:t>describe </a:t>
            </a:r>
            <a:r>
              <a:rPr lang="en-US" sz="5100" dirty="0"/>
              <a:t>the spread or the dispersion of a set of data.</a:t>
            </a:r>
          </a:p>
          <a:p>
            <a:pPr lvl="1">
              <a:lnSpc>
                <a:spcPct val="120000"/>
              </a:lnSpc>
              <a:buClr>
                <a:srgbClr val="C00000"/>
              </a:buClr>
            </a:pPr>
            <a:r>
              <a:rPr lang="en-US" sz="5100" dirty="0"/>
              <a:t>Provides more meaningful data when used with measures of central tendency</a:t>
            </a:r>
          </a:p>
          <a:p>
            <a:pPr eaLnBrk="1" hangingPunct="1">
              <a:lnSpc>
                <a:spcPct val="120000"/>
              </a:lnSpc>
              <a:buClr>
                <a:srgbClr val="C00000"/>
              </a:buClr>
            </a:pPr>
            <a:r>
              <a:rPr lang="en-US" sz="5100" dirty="0"/>
              <a:t>Common Measures of Variability</a:t>
            </a:r>
          </a:p>
          <a:p>
            <a:pPr marL="685800" lvl="1" indent="-228600" eaLnBrk="1" hangingPunct="1">
              <a:lnSpc>
                <a:spcPct val="120000"/>
              </a:lnSpc>
              <a:buClr>
                <a:srgbClr val="C00000"/>
              </a:buClr>
            </a:pPr>
            <a:r>
              <a:rPr lang="en-US" sz="5100" dirty="0"/>
              <a:t>Range</a:t>
            </a:r>
          </a:p>
          <a:p>
            <a:pPr marL="685800" lvl="1" indent="-228600" eaLnBrk="1" hangingPunct="1">
              <a:lnSpc>
                <a:spcPct val="120000"/>
              </a:lnSpc>
              <a:buClr>
                <a:srgbClr val="C00000"/>
              </a:buClr>
            </a:pPr>
            <a:r>
              <a:rPr lang="en-US" sz="5100" dirty="0" smtClean="0"/>
              <a:t>Interquartile </a:t>
            </a:r>
            <a:r>
              <a:rPr lang="en-US" sz="5100" dirty="0"/>
              <a:t>Range</a:t>
            </a:r>
          </a:p>
          <a:p>
            <a:pPr marL="685800" lvl="1" indent="-228600" eaLnBrk="1" hangingPunct="1">
              <a:lnSpc>
                <a:spcPct val="120000"/>
              </a:lnSpc>
              <a:buClr>
                <a:srgbClr val="C00000"/>
              </a:buClr>
            </a:pPr>
            <a:r>
              <a:rPr lang="en-US" sz="5100" dirty="0"/>
              <a:t>Mean Absolute Deviation</a:t>
            </a:r>
          </a:p>
          <a:p>
            <a:pPr marL="685800" lvl="1" indent="-228600" eaLnBrk="1" hangingPunct="1">
              <a:lnSpc>
                <a:spcPct val="120000"/>
              </a:lnSpc>
              <a:buClr>
                <a:srgbClr val="C00000"/>
              </a:buClr>
            </a:pPr>
            <a:r>
              <a:rPr lang="en-US" sz="5100" dirty="0"/>
              <a:t>Variance</a:t>
            </a:r>
          </a:p>
          <a:p>
            <a:pPr marL="685800" lvl="1" indent="-228600" eaLnBrk="1" hangingPunct="1">
              <a:lnSpc>
                <a:spcPct val="120000"/>
              </a:lnSpc>
              <a:buClr>
                <a:srgbClr val="C00000"/>
              </a:buClr>
            </a:pPr>
            <a:r>
              <a:rPr lang="en-US" sz="5100" dirty="0"/>
              <a:t>Standard </a:t>
            </a:r>
            <a:r>
              <a:rPr lang="en-US" sz="5100" dirty="0" smtClean="0"/>
              <a:t>Deviation</a:t>
            </a:r>
            <a:endParaRPr lang="en-US" sz="5100" dirty="0"/>
          </a:p>
        </p:txBody>
      </p:sp>
      <p:sp>
        <p:nvSpPr>
          <p:cNvPr id="37891" name="Title 3"/>
          <p:cNvSpPr>
            <a:spLocks noGrp="1"/>
          </p:cNvSpPr>
          <p:nvPr>
            <p:ph type="title"/>
          </p:nvPr>
        </p:nvSpPr>
        <p:spPr>
          <a:xfrm>
            <a:off x="182789" y="687388"/>
            <a:ext cx="8756650" cy="996950"/>
          </a:xfrm>
        </p:spPr>
        <p:txBody>
          <a:bodyPr>
            <a:normAutofit fontScale="90000"/>
          </a:bodyPr>
          <a:lstStyle/>
          <a:p>
            <a:r>
              <a:rPr dirty="0" smtClean="0"/>
              <a:t>Measures of </a:t>
            </a:r>
            <a:r>
              <a:rPr lang="en-IE" dirty="0" smtClean="0"/>
              <a:t>Spread or </a:t>
            </a:r>
            <a:r>
              <a:rPr dirty="0" smtClean="0"/>
              <a:t>Variability: </a:t>
            </a:r>
            <a:br>
              <a:rPr dirty="0" smtClean="0"/>
            </a:br>
            <a:endParaRPr dirty="0" smtClean="0"/>
          </a:p>
        </p:txBody>
      </p:sp>
    </p:spTree>
    <p:extLst>
      <p:ext uri="{BB962C8B-B14F-4D97-AF65-F5344CB8AC3E}">
        <p14:creationId xmlns:p14="http://schemas.microsoft.com/office/powerpoint/2010/main" xmlns="" val="1395392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193675" y="589416"/>
            <a:ext cx="87566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/>
              <a:t>Range</a:t>
            </a:r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1388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dirty="0" smtClean="0"/>
              <a:t>The difference between the largest and the smallest values in a set of data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dirty="0" smtClean="0"/>
              <a:t>Advantage – easy to compute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dirty="0" smtClean="0"/>
              <a:t>Disadvantage – is affected by extreme values</a:t>
            </a: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7699330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>
          <a:xfrm>
            <a:off x="190253" y="551657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dirty="0" smtClean="0"/>
              <a:t>Quartiles</a:t>
            </a:r>
          </a:p>
        </p:txBody>
      </p:sp>
      <p:sp>
        <p:nvSpPr>
          <p:cNvPr id="36867" name="Content Placeholder 2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1388"/>
          </a:xfrm>
        </p:spPr>
        <p:txBody>
          <a:bodyPr/>
          <a:lstStyle/>
          <a:p>
            <a:pPr>
              <a:buClr>
                <a:srgbClr val="C00000"/>
              </a:buClr>
            </a:pPr>
            <a:r>
              <a:rPr lang="en-US" dirty="0" smtClean="0"/>
              <a:t>Quartile - measures that divide a group of data into four subgroups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Q1:   25% of the data set is below the first quartile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Q2:   50% of the data set is below the second quartile</a:t>
            </a:r>
          </a:p>
          <a:p>
            <a:pPr>
              <a:buClr>
                <a:srgbClr val="C00000"/>
              </a:buClr>
            </a:pPr>
            <a:r>
              <a:rPr lang="en-US" dirty="0" smtClean="0"/>
              <a:t>Q3:   75% of the data set is below the third quartile</a:t>
            </a:r>
          </a:p>
        </p:txBody>
      </p:sp>
      <p:grpSp>
        <p:nvGrpSpPr>
          <p:cNvPr id="36868" name="Group 23"/>
          <p:cNvGrpSpPr>
            <a:grpSpLocks/>
          </p:cNvGrpSpPr>
          <p:nvPr/>
        </p:nvGrpSpPr>
        <p:grpSpPr bwMode="auto">
          <a:xfrm>
            <a:off x="1485900" y="4191000"/>
            <a:ext cx="6172200" cy="1601788"/>
            <a:chOff x="628" y="1540"/>
            <a:chExt cx="4509" cy="1629"/>
          </a:xfrm>
        </p:grpSpPr>
        <p:grpSp>
          <p:nvGrpSpPr>
            <p:cNvPr id="36870" name="Group 7"/>
            <p:cNvGrpSpPr>
              <a:grpSpLocks/>
            </p:cNvGrpSpPr>
            <p:nvPr/>
          </p:nvGrpSpPr>
          <p:grpSpPr bwMode="auto">
            <a:xfrm>
              <a:off x="628" y="2448"/>
              <a:ext cx="4509" cy="721"/>
              <a:chOff x="628" y="2448"/>
              <a:chExt cx="4509" cy="721"/>
            </a:xfrm>
          </p:grpSpPr>
          <p:sp>
            <p:nvSpPr>
              <p:cNvPr id="36886" name="Freeform 5"/>
              <p:cNvSpPr>
                <a:spLocks/>
              </p:cNvSpPr>
              <p:nvPr/>
            </p:nvSpPr>
            <p:spPr bwMode="auto">
              <a:xfrm>
                <a:off x="628" y="2543"/>
                <a:ext cx="4509" cy="626"/>
              </a:xfrm>
              <a:custGeom>
                <a:avLst/>
                <a:gdLst>
                  <a:gd name="T0" fmla="*/ 4508 w 4509"/>
                  <a:gd name="T1" fmla="*/ 0 h 626"/>
                  <a:gd name="T2" fmla="*/ 0 w 4509"/>
                  <a:gd name="T3" fmla="*/ 0 h 626"/>
                  <a:gd name="T4" fmla="*/ 0 w 4509"/>
                  <a:gd name="T5" fmla="*/ 625 h 626"/>
                  <a:gd name="T6" fmla="*/ 4508 w 4509"/>
                  <a:gd name="T7" fmla="*/ 625 h 626"/>
                  <a:gd name="T8" fmla="*/ 4508 w 4509"/>
                  <a:gd name="T9" fmla="*/ 0 h 6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09"/>
                  <a:gd name="T16" fmla="*/ 0 h 626"/>
                  <a:gd name="T17" fmla="*/ 4509 w 4509"/>
                  <a:gd name="T18" fmla="*/ 626 h 6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09" h="626">
                    <a:moveTo>
                      <a:pt x="4508" y="0"/>
                    </a:moveTo>
                    <a:lnTo>
                      <a:pt x="0" y="0"/>
                    </a:lnTo>
                    <a:lnTo>
                      <a:pt x="0" y="625"/>
                    </a:lnTo>
                    <a:lnTo>
                      <a:pt x="4508" y="625"/>
                    </a:lnTo>
                    <a:lnTo>
                      <a:pt x="4508" y="0"/>
                    </a:lnTo>
                  </a:path>
                </a:pathLst>
              </a:custGeom>
              <a:solidFill>
                <a:srgbClr val="FFFFCC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36887" name="Freeform 6"/>
              <p:cNvSpPr>
                <a:spLocks/>
              </p:cNvSpPr>
              <p:nvPr/>
            </p:nvSpPr>
            <p:spPr bwMode="auto">
              <a:xfrm>
                <a:off x="628" y="2447"/>
                <a:ext cx="4509" cy="92"/>
              </a:xfrm>
              <a:custGeom>
                <a:avLst/>
                <a:gdLst>
                  <a:gd name="T0" fmla="*/ 4508 w 4509"/>
                  <a:gd name="T1" fmla="*/ 91 h 92"/>
                  <a:gd name="T2" fmla="*/ 0 w 4509"/>
                  <a:gd name="T3" fmla="*/ 91 h 92"/>
                  <a:gd name="T4" fmla="*/ 133 w 4509"/>
                  <a:gd name="T5" fmla="*/ 0 h 92"/>
                  <a:gd name="T6" fmla="*/ 4244 w 4509"/>
                  <a:gd name="T7" fmla="*/ 0 h 92"/>
                  <a:gd name="T8" fmla="*/ 4508 w 4509"/>
                  <a:gd name="T9" fmla="*/ 91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509"/>
                  <a:gd name="T16" fmla="*/ 0 h 92"/>
                  <a:gd name="T17" fmla="*/ 4509 w 4509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509" h="92">
                    <a:moveTo>
                      <a:pt x="4508" y="91"/>
                    </a:moveTo>
                    <a:lnTo>
                      <a:pt x="0" y="91"/>
                    </a:lnTo>
                    <a:lnTo>
                      <a:pt x="133" y="0"/>
                    </a:lnTo>
                    <a:lnTo>
                      <a:pt x="4244" y="0"/>
                    </a:lnTo>
                    <a:lnTo>
                      <a:pt x="4508" y="91"/>
                    </a:lnTo>
                  </a:path>
                </a:pathLst>
              </a:custGeom>
              <a:solidFill>
                <a:srgbClr val="FFFFCC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</p:grpSp>
        <p:grpSp>
          <p:nvGrpSpPr>
            <p:cNvPr id="36871" name="Group 10"/>
            <p:cNvGrpSpPr>
              <a:grpSpLocks/>
            </p:cNvGrpSpPr>
            <p:nvPr/>
          </p:nvGrpSpPr>
          <p:grpSpPr bwMode="auto">
            <a:xfrm>
              <a:off x="629" y="2542"/>
              <a:ext cx="1052" cy="627"/>
              <a:chOff x="629" y="2542"/>
              <a:chExt cx="1052" cy="627"/>
            </a:xfrm>
          </p:grpSpPr>
          <p:sp>
            <p:nvSpPr>
              <p:cNvPr id="36884" name="Freeform 8"/>
              <p:cNvSpPr>
                <a:spLocks/>
              </p:cNvSpPr>
              <p:nvPr/>
            </p:nvSpPr>
            <p:spPr bwMode="auto">
              <a:xfrm>
                <a:off x="629" y="2543"/>
                <a:ext cx="1052" cy="626"/>
              </a:xfrm>
              <a:custGeom>
                <a:avLst/>
                <a:gdLst>
                  <a:gd name="T0" fmla="*/ 1051 w 1052"/>
                  <a:gd name="T1" fmla="*/ 0 h 627"/>
                  <a:gd name="T2" fmla="*/ 1051 w 1052"/>
                  <a:gd name="T3" fmla="*/ 623 h 627"/>
                  <a:gd name="T4" fmla="*/ 0 w 1052"/>
                  <a:gd name="T5" fmla="*/ 623 h 627"/>
                  <a:gd name="T6" fmla="*/ 0 w 1052"/>
                  <a:gd name="T7" fmla="*/ 0 h 627"/>
                  <a:gd name="T8" fmla="*/ 1051 w 1052"/>
                  <a:gd name="T9" fmla="*/ 0 h 6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2"/>
                  <a:gd name="T16" fmla="*/ 0 h 627"/>
                  <a:gd name="T17" fmla="*/ 1052 w 1052"/>
                  <a:gd name="T18" fmla="*/ 627 h 6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2" h="627">
                    <a:moveTo>
                      <a:pt x="1051" y="0"/>
                    </a:moveTo>
                    <a:lnTo>
                      <a:pt x="1051" y="626"/>
                    </a:lnTo>
                    <a:lnTo>
                      <a:pt x="0" y="626"/>
                    </a:lnTo>
                    <a:lnTo>
                      <a:pt x="0" y="0"/>
                    </a:lnTo>
                    <a:lnTo>
                      <a:pt x="1051" y="0"/>
                    </a:lnTo>
                  </a:path>
                </a:pathLst>
              </a:custGeom>
              <a:solidFill>
                <a:srgbClr val="00999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8" name="Oval 9"/>
              <p:cNvSpPr>
                <a:spLocks noChangeArrowheads="1"/>
              </p:cNvSpPr>
              <p:nvPr/>
            </p:nvSpPr>
            <p:spPr bwMode="auto">
              <a:xfrm>
                <a:off x="822" y="2693"/>
                <a:ext cx="662" cy="32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2800" b="0" kern="0">
                    <a:solidFill>
                      <a:srgbClr val="000000"/>
                    </a:solidFill>
                  </a:rPr>
                  <a:t>25%</a:t>
                </a:r>
              </a:p>
            </p:txBody>
          </p:sp>
        </p:grpSp>
        <p:grpSp>
          <p:nvGrpSpPr>
            <p:cNvPr id="36872" name="Group 13"/>
            <p:cNvGrpSpPr>
              <a:grpSpLocks/>
            </p:cNvGrpSpPr>
            <p:nvPr/>
          </p:nvGrpSpPr>
          <p:grpSpPr bwMode="auto">
            <a:xfrm>
              <a:off x="1781" y="2542"/>
              <a:ext cx="1052" cy="627"/>
              <a:chOff x="1781" y="2542"/>
              <a:chExt cx="1052" cy="627"/>
            </a:xfrm>
          </p:grpSpPr>
          <p:sp>
            <p:nvSpPr>
              <p:cNvPr id="36882" name="Freeform 11"/>
              <p:cNvSpPr>
                <a:spLocks/>
              </p:cNvSpPr>
              <p:nvPr/>
            </p:nvSpPr>
            <p:spPr bwMode="auto">
              <a:xfrm>
                <a:off x="1781" y="2543"/>
                <a:ext cx="1052" cy="626"/>
              </a:xfrm>
              <a:custGeom>
                <a:avLst/>
                <a:gdLst>
                  <a:gd name="T0" fmla="*/ 1051 w 1052"/>
                  <a:gd name="T1" fmla="*/ 0 h 627"/>
                  <a:gd name="T2" fmla="*/ 1051 w 1052"/>
                  <a:gd name="T3" fmla="*/ 623 h 627"/>
                  <a:gd name="T4" fmla="*/ 0 w 1052"/>
                  <a:gd name="T5" fmla="*/ 623 h 627"/>
                  <a:gd name="T6" fmla="*/ 0 w 1052"/>
                  <a:gd name="T7" fmla="*/ 0 h 627"/>
                  <a:gd name="T8" fmla="*/ 1051 w 1052"/>
                  <a:gd name="T9" fmla="*/ 0 h 6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2"/>
                  <a:gd name="T16" fmla="*/ 0 h 627"/>
                  <a:gd name="T17" fmla="*/ 1052 w 1052"/>
                  <a:gd name="T18" fmla="*/ 627 h 6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2" h="627">
                    <a:moveTo>
                      <a:pt x="1051" y="0"/>
                    </a:moveTo>
                    <a:lnTo>
                      <a:pt x="1051" y="626"/>
                    </a:lnTo>
                    <a:lnTo>
                      <a:pt x="0" y="626"/>
                    </a:lnTo>
                    <a:lnTo>
                      <a:pt x="0" y="0"/>
                    </a:lnTo>
                    <a:lnTo>
                      <a:pt x="1051" y="0"/>
                    </a:lnTo>
                  </a:path>
                </a:pathLst>
              </a:custGeom>
              <a:solidFill>
                <a:srgbClr val="00999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6" name="Oval 12"/>
              <p:cNvSpPr>
                <a:spLocks noChangeArrowheads="1"/>
              </p:cNvSpPr>
              <p:nvPr/>
            </p:nvSpPr>
            <p:spPr bwMode="auto">
              <a:xfrm>
                <a:off x="1972" y="2693"/>
                <a:ext cx="661" cy="32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2800" b="0" kern="0">
                    <a:solidFill>
                      <a:srgbClr val="000000"/>
                    </a:solidFill>
                  </a:rPr>
                  <a:t>25%</a:t>
                </a:r>
              </a:p>
            </p:txBody>
          </p:sp>
        </p:grpSp>
        <p:grpSp>
          <p:nvGrpSpPr>
            <p:cNvPr id="36873" name="Group 16"/>
            <p:cNvGrpSpPr>
              <a:grpSpLocks/>
            </p:cNvGrpSpPr>
            <p:nvPr/>
          </p:nvGrpSpPr>
          <p:grpSpPr bwMode="auto">
            <a:xfrm>
              <a:off x="2933" y="2542"/>
              <a:ext cx="1052" cy="627"/>
              <a:chOff x="2933" y="2542"/>
              <a:chExt cx="1052" cy="627"/>
            </a:xfrm>
          </p:grpSpPr>
          <p:sp>
            <p:nvSpPr>
              <p:cNvPr id="36880" name="Freeform 14"/>
              <p:cNvSpPr>
                <a:spLocks/>
              </p:cNvSpPr>
              <p:nvPr/>
            </p:nvSpPr>
            <p:spPr bwMode="auto">
              <a:xfrm>
                <a:off x="2934" y="2543"/>
                <a:ext cx="1052" cy="626"/>
              </a:xfrm>
              <a:custGeom>
                <a:avLst/>
                <a:gdLst>
                  <a:gd name="T0" fmla="*/ 1051 w 1052"/>
                  <a:gd name="T1" fmla="*/ 0 h 627"/>
                  <a:gd name="T2" fmla="*/ 1051 w 1052"/>
                  <a:gd name="T3" fmla="*/ 623 h 627"/>
                  <a:gd name="T4" fmla="*/ 0 w 1052"/>
                  <a:gd name="T5" fmla="*/ 623 h 627"/>
                  <a:gd name="T6" fmla="*/ 0 w 1052"/>
                  <a:gd name="T7" fmla="*/ 0 h 627"/>
                  <a:gd name="T8" fmla="*/ 1051 w 1052"/>
                  <a:gd name="T9" fmla="*/ 0 h 6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2"/>
                  <a:gd name="T16" fmla="*/ 0 h 627"/>
                  <a:gd name="T17" fmla="*/ 1052 w 1052"/>
                  <a:gd name="T18" fmla="*/ 627 h 6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2" h="627">
                    <a:moveTo>
                      <a:pt x="1051" y="0"/>
                    </a:moveTo>
                    <a:lnTo>
                      <a:pt x="1051" y="626"/>
                    </a:lnTo>
                    <a:lnTo>
                      <a:pt x="0" y="626"/>
                    </a:lnTo>
                    <a:lnTo>
                      <a:pt x="0" y="0"/>
                    </a:lnTo>
                    <a:lnTo>
                      <a:pt x="1051" y="0"/>
                    </a:lnTo>
                  </a:path>
                </a:pathLst>
              </a:custGeom>
              <a:solidFill>
                <a:srgbClr val="00999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4" name="Oval 15"/>
              <p:cNvSpPr>
                <a:spLocks noChangeArrowheads="1"/>
              </p:cNvSpPr>
              <p:nvPr/>
            </p:nvSpPr>
            <p:spPr bwMode="auto">
              <a:xfrm>
                <a:off x="3126" y="2693"/>
                <a:ext cx="662" cy="32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2800" b="0" kern="0">
                    <a:solidFill>
                      <a:srgbClr val="000000"/>
                    </a:solidFill>
                  </a:rPr>
                  <a:t>25%</a:t>
                </a:r>
              </a:p>
            </p:txBody>
          </p:sp>
        </p:grpSp>
        <p:grpSp>
          <p:nvGrpSpPr>
            <p:cNvPr id="36874" name="Group 19"/>
            <p:cNvGrpSpPr>
              <a:grpSpLocks/>
            </p:cNvGrpSpPr>
            <p:nvPr/>
          </p:nvGrpSpPr>
          <p:grpSpPr bwMode="auto">
            <a:xfrm>
              <a:off x="4085" y="2542"/>
              <a:ext cx="1052" cy="627"/>
              <a:chOff x="4085" y="2542"/>
              <a:chExt cx="1052" cy="627"/>
            </a:xfrm>
          </p:grpSpPr>
          <p:sp>
            <p:nvSpPr>
              <p:cNvPr id="36878" name="Freeform 17"/>
              <p:cNvSpPr>
                <a:spLocks/>
              </p:cNvSpPr>
              <p:nvPr/>
            </p:nvSpPr>
            <p:spPr bwMode="auto">
              <a:xfrm>
                <a:off x="4085" y="2543"/>
                <a:ext cx="1052" cy="626"/>
              </a:xfrm>
              <a:custGeom>
                <a:avLst/>
                <a:gdLst>
                  <a:gd name="T0" fmla="*/ 1051 w 1052"/>
                  <a:gd name="T1" fmla="*/ 0 h 627"/>
                  <a:gd name="T2" fmla="*/ 1051 w 1052"/>
                  <a:gd name="T3" fmla="*/ 623 h 627"/>
                  <a:gd name="T4" fmla="*/ 0 w 1052"/>
                  <a:gd name="T5" fmla="*/ 623 h 627"/>
                  <a:gd name="T6" fmla="*/ 0 w 1052"/>
                  <a:gd name="T7" fmla="*/ 0 h 627"/>
                  <a:gd name="T8" fmla="*/ 1051 w 1052"/>
                  <a:gd name="T9" fmla="*/ 0 h 6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52"/>
                  <a:gd name="T16" fmla="*/ 0 h 627"/>
                  <a:gd name="T17" fmla="*/ 1052 w 1052"/>
                  <a:gd name="T18" fmla="*/ 627 h 6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52" h="627">
                    <a:moveTo>
                      <a:pt x="1051" y="0"/>
                    </a:moveTo>
                    <a:lnTo>
                      <a:pt x="1051" y="626"/>
                    </a:lnTo>
                    <a:lnTo>
                      <a:pt x="0" y="626"/>
                    </a:lnTo>
                    <a:lnTo>
                      <a:pt x="0" y="0"/>
                    </a:lnTo>
                    <a:lnTo>
                      <a:pt x="1051" y="0"/>
                    </a:lnTo>
                  </a:path>
                </a:pathLst>
              </a:custGeom>
              <a:solidFill>
                <a:srgbClr val="009999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GB"/>
              </a:p>
            </p:txBody>
          </p:sp>
          <p:sp>
            <p:nvSpPr>
              <p:cNvPr id="52" name="Oval 18"/>
              <p:cNvSpPr>
                <a:spLocks noChangeArrowheads="1"/>
              </p:cNvSpPr>
              <p:nvPr/>
            </p:nvSpPr>
            <p:spPr bwMode="auto">
              <a:xfrm>
                <a:off x="4276" y="2693"/>
                <a:ext cx="661" cy="328"/>
              </a:xfrm>
              <a:prstGeom prst="ellipse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en-US" sz="2800" b="0" kern="0">
                    <a:solidFill>
                      <a:srgbClr val="000000"/>
                    </a:solidFill>
                  </a:rPr>
                  <a:t>25%</a:t>
                </a:r>
              </a:p>
            </p:txBody>
          </p:sp>
        </p:grpSp>
        <p:sp>
          <p:nvSpPr>
            <p:cNvPr id="48" name="AutoShape 20"/>
            <p:cNvSpPr>
              <a:spLocks noChangeArrowheads="1"/>
            </p:cNvSpPr>
            <p:nvPr/>
          </p:nvSpPr>
          <p:spPr bwMode="auto">
            <a:xfrm rot="16200000" flipH="1">
              <a:off x="3531" y="1720"/>
              <a:ext cx="1025" cy="688"/>
            </a:xfrm>
            <a:prstGeom prst="rightArrow">
              <a:avLst>
                <a:gd name="adj1" fmla="val 75000"/>
                <a:gd name="adj2" fmla="val 55835"/>
              </a:avLst>
            </a:prstGeom>
            <a:noFill/>
            <a:ln w="50800">
              <a:solidFill>
                <a:srgbClr val="F6BF69"/>
              </a:solidFill>
              <a:miter lim="800000"/>
              <a:headEnd/>
              <a:tailEnd/>
            </a:ln>
          </p:spPr>
          <p:txBody>
            <a:bodyPr vert="eaVert" wrap="none" lIns="90488" tIns="44450" rIns="90488" bIns="4445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3600" b="0" kern="0">
                  <a:solidFill>
                    <a:srgbClr val="333399"/>
                  </a:solidFill>
                </a:rPr>
                <a:t>Q</a:t>
              </a:r>
              <a:r>
                <a:rPr kumimoji="0" lang="en-US" sz="3600" b="0" kern="0" baseline="-25000">
                  <a:solidFill>
                    <a:srgbClr val="333399"/>
                  </a:solidFill>
                </a:rPr>
                <a:t>3</a:t>
              </a:r>
            </a:p>
          </p:txBody>
        </p:sp>
        <p:sp>
          <p:nvSpPr>
            <p:cNvPr id="49" name="AutoShape 21"/>
            <p:cNvSpPr>
              <a:spLocks noChangeArrowheads="1"/>
            </p:cNvSpPr>
            <p:nvPr/>
          </p:nvSpPr>
          <p:spPr bwMode="auto">
            <a:xfrm rot="16200000" flipH="1">
              <a:off x="2368" y="1708"/>
              <a:ext cx="1024" cy="688"/>
            </a:xfrm>
            <a:prstGeom prst="rightArrow">
              <a:avLst>
                <a:gd name="adj1" fmla="val 75000"/>
                <a:gd name="adj2" fmla="val 55835"/>
              </a:avLst>
            </a:prstGeom>
            <a:noFill/>
            <a:ln w="50800">
              <a:solidFill>
                <a:srgbClr val="F6BF69"/>
              </a:solidFill>
              <a:miter lim="800000"/>
              <a:headEnd/>
              <a:tailEnd/>
            </a:ln>
          </p:spPr>
          <p:txBody>
            <a:bodyPr vert="eaVert" wrap="none" lIns="90488" tIns="44450" rIns="90488" bIns="4445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3600" b="0" kern="0">
                  <a:solidFill>
                    <a:srgbClr val="333399"/>
                  </a:solidFill>
                </a:rPr>
                <a:t>Q</a:t>
              </a:r>
              <a:r>
                <a:rPr kumimoji="0" lang="en-US" sz="3600" b="0" kern="0" baseline="-25000">
                  <a:solidFill>
                    <a:srgbClr val="333399"/>
                  </a:solidFill>
                </a:rPr>
                <a:t>2</a:t>
              </a:r>
            </a:p>
          </p:txBody>
        </p:sp>
        <p:sp>
          <p:nvSpPr>
            <p:cNvPr id="50" name="AutoShape 22"/>
            <p:cNvSpPr>
              <a:spLocks noChangeArrowheads="1"/>
            </p:cNvSpPr>
            <p:nvPr/>
          </p:nvSpPr>
          <p:spPr bwMode="auto">
            <a:xfrm rot="16200000" flipH="1">
              <a:off x="1215" y="1720"/>
              <a:ext cx="1025" cy="688"/>
            </a:xfrm>
            <a:prstGeom prst="rightArrow">
              <a:avLst>
                <a:gd name="adj1" fmla="val 75000"/>
                <a:gd name="adj2" fmla="val 55835"/>
              </a:avLst>
            </a:prstGeom>
            <a:noFill/>
            <a:ln w="50800">
              <a:solidFill>
                <a:srgbClr val="F6BF69"/>
              </a:solidFill>
              <a:miter lim="800000"/>
              <a:headEnd/>
              <a:tailEnd/>
            </a:ln>
          </p:spPr>
          <p:txBody>
            <a:bodyPr vert="eaVert" wrap="none" lIns="90488" tIns="44450" rIns="90488" bIns="4445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sz="3600" b="0" kern="0">
                  <a:solidFill>
                    <a:srgbClr val="333399"/>
                  </a:solidFill>
                </a:rPr>
                <a:t>Q</a:t>
              </a:r>
              <a:r>
                <a:rPr kumimoji="0" lang="en-US" sz="3600" b="0" kern="0" baseline="-25000">
                  <a:solidFill>
                    <a:srgbClr val="333399"/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04964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Descriptive </a:t>
            </a:r>
            <a:r>
              <a:rPr lang="en-US" dirty="0" smtClean="0"/>
              <a:t>/ </a:t>
            </a:r>
            <a:r>
              <a:rPr lang="en-GB" dirty="0" smtClean="0"/>
              <a:t>Inferential </a:t>
            </a:r>
            <a:r>
              <a:rPr lang="en-GB" dirty="0"/>
              <a:t>Statistics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C00000"/>
                </a:solidFill>
              </a:rPr>
              <a:t>Descriptive Statistics:</a:t>
            </a:r>
          </a:p>
          <a:p>
            <a:r>
              <a:rPr lang="en-US" dirty="0" smtClean="0"/>
              <a:t>Used </a:t>
            </a:r>
            <a:r>
              <a:rPr lang="en-US" dirty="0"/>
              <a:t>when we are only interested in the specific group from which the measurements are taken. </a:t>
            </a:r>
            <a:r>
              <a:rPr lang="en-GB" altLang="en-US" dirty="0"/>
              <a:t>Much business data will be descriptive in nature.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>
                <a:solidFill>
                  <a:srgbClr val="C00000"/>
                </a:solidFill>
              </a:rPr>
              <a:t>Inferential Statistics:</a:t>
            </a:r>
          </a:p>
          <a:p>
            <a:r>
              <a:rPr lang="en-GB" dirty="0" smtClean="0"/>
              <a:t>Used </a:t>
            </a:r>
            <a:r>
              <a:rPr lang="en-GB" dirty="0"/>
              <a:t>to infer something about the population when we only have the data from a sample. </a:t>
            </a:r>
          </a:p>
          <a:p>
            <a:r>
              <a:rPr lang="en-GB" dirty="0"/>
              <a:t>The sample is analysed to produce the sample summary statistics from which we can infer values for the parent population. </a:t>
            </a:r>
            <a:r>
              <a:rPr lang="en-GB" dirty="0" smtClean="0"/>
              <a:t> </a:t>
            </a:r>
            <a:endParaRPr lang="en-GB" dirty="0"/>
          </a:p>
          <a:p>
            <a:r>
              <a:rPr lang="en-GB" dirty="0"/>
              <a:t>The summary statistics from the sample are usually referred to as the sample statistics and the corresponding measure estimated for the population as a population parameters.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4456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541338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dirty="0" err="1" smtClean="0"/>
              <a:t>Interquartile</a:t>
            </a:r>
            <a:r>
              <a:rPr dirty="0" smtClean="0"/>
              <a:t> Range</a:t>
            </a:r>
          </a:p>
        </p:txBody>
      </p:sp>
      <p:graphicFrame>
        <p:nvGraphicFramePr>
          <p:cNvPr id="3074" name="Object 6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xmlns="" val="895452965"/>
              </p:ext>
            </p:extLst>
          </p:nvPr>
        </p:nvGraphicFramePr>
        <p:xfrm>
          <a:off x="193675" y="5065340"/>
          <a:ext cx="8124825" cy="1208088"/>
        </p:xfrm>
        <a:graphic>
          <a:graphicData uri="http://schemas.openxmlformats.org/presentationml/2006/ole">
            <p:oleObj spid="_x0000_s6203" name="Equation" r:id="rId4" imgW="8119431" imgH="1207449" progId="Equation.3">
              <p:embed/>
            </p:oleObj>
          </a:graphicData>
        </a:graphic>
      </p:graphicFrame>
      <p:sp>
        <p:nvSpPr>
          <p:cNvPr id="3076" name="Content Placeholder 5"/>
          <p:cNvSpPr>
            <a:spLocks noGrp="1"/>
          </p:cNvSpPr>
          <p:nvPr>
            <p:ph idx="1"/>
          </p:nvPr>
        </p:nvSpPr>
        <p:spPr>
          <a:xfrm>
            <a:off x="381000" y="1412874"/>
            <a:ext cx="8382000" cy="2603953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Clr>
                <a:srgbClr val="C00000"/>
              </a:buClr>
            </a:pPr>
            <a:r>
              <a:rPr lang="en-US" sz="2000" dirty="0" err="1" smtClean="0"/>
              <a:t>Interquartile</a:t>
            </a:r>
            <a:r>
              <a:rPr lang="en-US" sz="2000" dirty="0" smtClean="0"/>
              <a:t> Range - range of values between the first and third quartiles</a:t>
            </a:r>
          </a:p>
          <a:p>
            <a:pPr>
              <a:lnSpc>
                <a:spcPct val="170000"/>
              </a:lnSpc>
              <a:buClr>
                <a:srgbClr val="C00000"/>
              </a:buClr>
            </a:pPr>
            <a:r>
              <a:rPr lang="en-US" sz="2000" dirty="0" smtClean="0"/>
              <a:t>Range of the “middle half”; middle 50%</a:t>
            </a:r>
          </a:p>
          <a:p>
            <a:pPr lvl="1">
              <a:lnSpc>
                <a:spcPct val="170000"/>
              </a:lnSpc>
              <a:buClr>
                <a:srgbClr val="C00000"/>
              </a:buClr>
            </a:pPr>
            <a:r>
              <a:rPr lang="en-US" sz="1800" dirty="0" smtClean="0"/>
              <a:t>Useful when researchers are interested in the middle 50%, and not the extremes</a:t>
            </a:r>
          </a:p>
          <a:p>
            <a:pPr>
              <a:lnSpc>
                <a:spcPct val="170000"/>
              </a:lnSpc>
              <a:buClr>
                <a:srgbClr val="C00000"/>
              </a:buClr>
            </a:pPr>
            <a:r>
              <a:rPr lang="en-US" sz="2000" dirty="0" err="1" smtClean="0"/>
              <a:t>Interquartile</a:t>
            </a:r>
            <a:r>
              <a:rPr lang="en-US" sz="2000" dirty="0" smtClean="0"/>
              <a:t> Range – used in the construction of box and whisker plots</a:t>
            </a:r>
          </a:p>
          <a:p>
            <a:pPr>
              <a:buFontTx/>
              <a:buNone/>
            </a:pPr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xmlns="" val="321511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Interquartile Range: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de-DE" altLang="en-US" dirty="0" err="1" smtClean="0"/>
              <a:t>Number</a:t>
            </a:r>
            <a:r>
              <a:rPr lang="de-DE" altLang="en-US" dirty="0" smtClean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days</a:t>
            </a:r>
            <a:r>
              <a:rPr lang="de-DE" altLang="en-US" dirty="0"/>
              <a:t> </a:t>
            </a:r>
            <a:r>
              <a:rPr lang="de-DE" altLang="en-US" dirty="0" err="1"/>
              <a:t>during</a:t>
            </a:r>
            <a:r>
              <a:rPr lang="de-DE" altLang="en-US" dirty="0"/>
              <a:t> </a:t>
            </a:r>
            <a:r>
              <a:rPr lang="de-DE" altLang="en-US" dirty="0" err="1"/>
              <a:t>which</a:t>
            </a:r>
            <a:r>
              <a:rPr lang="de-DE" altLang="en-US" dirty="0"/>
              <a:t> </a:t>
            </a:r>
            <a:r>
              <a:rPr lang="de-DE" altLang="en-US" dirty="0" err="1"/>
              <a:t>nine</a:t>
            </a:r>
            <a:r>
              <a:rPr lang="de-DE" altLang="en-US" dirty="0"/>
              <a:t> </a:t>
            </a:r>
            <a:r>
              <a:rPr lang="de-DE" altLang="en-US" dirty="0" err="1"/>
              <a:t>members</a:t>
            </a:r>
            <a:r>
              <a:rPr lang="de-DE" altLang="en-US" dirty="0"/>
              <a:t> </a:t>
            </a:r>
            <a:r>
              <a:rPr lang="de-DE" altLang="en-US" dirty="0" err="1"/>
              <a:t>of</a:t>
            </a:r>
            <a:r>
              <a:rPr lang="de-DE" altLang="en-US" dirty="0"/>
              <a:t> </a:t>
            </a:r>
            <a:r>
              <a:rPr lang="de-DE" altLang="en-US" dirty="0" err="1"/>
              <a:t>staff</a:t>
            </a:r>
            <a:r>
              <a:rPr lang="de-DE" altLang="en-US" dirty="0"/>
              <a:t> </a:t>
            </a:r>
            <a:r>
              <a:rPr lang="de-DE" altLang="en-US" dirty="0" err="1"/>
              <a:t>did</a:t>
            </a:r>
            <a:r>
              <a:rPr lang="de-DE" altLang="en-US" dirty="0"/>
              <a:t> not </a:t>
            </a:r>
            <a:r>
              <a:rPr lang="de-DE" altLang="en-US" dirty="0" err="1"/>
              <a:t>use</a:t>
            </a:r>
            <a:r>
              <a:rPr lang="de-DE" altLang="en-US" dirty="0"/>
              <a:t> </a:t>
            </a:r>
            <a:r>
              <a:rPr lang="de-DE" altLang="en-US" dirty="0" err="1"/>
              <a:t>their</a:t>
            </a:r>
            <a:r>
              <a:rPr lang="de-DE" altLang="en-US" dirty="0"/>
              <a:t> </a:t>
            </a:r>
            <a:r>
              <a:rPr lang="de-DE" altLang="en-US" dirty="0" err="1"/>
              <a:t>cars</a:t>
            </a:r>
            <a:r>
              <a:rPr lang="de-DE" altLang="en-US" dirty="0"/>
              <a:t>:  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de-DE" altLang="en-US" dirty="0"/>
              <a:t>       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de-DE" altLang="en-US" dirty="0"/>
              <a:t>		</a:t>
            </a:r>
            <a:r>
              <a:rPr lang="de-DE" altLang="en-US" dirty="0" smtClean="0"/>
              <a:t>2  </a:t>
            </a:r>
            <a:r>
              <a:rPr lang="de-DE" altLang="en-US" dirty="0"/>
              <a:t>6  2  4  1  4  3  1  1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endParaRPr lang="de-DE" altLang="en-US" dirty="0"/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de-DE" altLang="en-US" dirty="0"/>
              <a:t>In </a:t>
            </a:r>
            <a:r>
              <a:rPr lang="de-DE" altLang="en-US" dirty="0" err="1"/>
              <a:t>order</a:t>
            </a:r>
            <a:r>
              <a:rPr lang="de-DE" altLang="en-US" dirty="0"/>
              <a:t>:   	1  1  1  2  2  3  4  4  6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endParaRPr lang="en-GB" altLang="en-US" dirty="0" smtClean="0"/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endParaRPr lang="en-GB" altLang="en-US" dirty="0"/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GB" altLang="en-US" dirty="0" smtClean="0"/>
              <a:t>Interquartile </a:t>
            </a:r>
            <a:r>
              <a:rPr lang="en-GB" altLang="en-US" dirty="0"/>
              <a:t>range:</a:t>
            </a:r>
            <a:r>
              <a:rPr lang="en-GB" altLang="en-US" b="1" dirty="0"/>
              <a:t>  </a:t>
            </a:r>
            <a:r>
              <a:rPr lang="en-GB" altLang="en-US" b="1" dirty="0" smtClean="0"/>
              <a:t>	</a:t>
            </a:r>
            <a:r>
              <a:rPr lang="en-GB" altLang="en-US" dirty="0" smtClean="0">
                <a:solidFill>
                  <a:srgbClr val="0066CC"/>
                </a:solidFill>
              </a:rPr>
              <a:t>First quartile </a:t>
            </a:r>
            <a:r>
              <a:rPr lang="en-US" altLang="en-US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¼ of (9+1)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                                                     = 2.5</a:t>
            </a:r>
            <a:r>
              <a:rPr lang="en-US" altLang="en-US" baseline="300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th</a:t>
            </a:r>
            <a:r>
              <a:rPr lang="en-GB" altLang="en-US" b="1" dirty="0">
                <a:solidFill>
                  <a:srgbClr val="0066CC"/>
                </a:solidFill>
              </a:rPr>
              <a:t> </a:t>
            </a:r>
            <a:r>
              <a:rPr lang="en-GB" altLang="en-US" dirty="0">
                <a:solidFill>
                  <a:srgbClr val="0066CC"/>
                </a:solidFill>
              </a:rPr>
              <a:t>value = </a:t>
            </a:r>
            <a:r>
              <a:rPr lang="en-GB" altLang="en-US" dirty="0">
                <a:solidFill>
                  <a:srgbClr val="0099FF"/>
                </a:solidFill>
              </a:rPr>
              <a:t>1</a:t>
            </a:r>
            <a:r>
              <a:rPr lang="en-GB" altLang="en-US" dirty="0">
                <a:solidFill>
                  <a:srgbClr val="0066CC"/>
                </a:solidFill>
              </a:rPr>
              <a:t> </a:t>
            </a:r>
            <a:r>
              <a:rPr lang="en-GB" altLang="en-US" dirty="0">
                <a:solidFill>
                  <a:srgbClr val="0099FF"/>
                </a:solidFill>
              </a:rPr>
              <a:t>day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GB" altLang="en-US" dirty="0">
                <a:solidFill>
                  <a:srgbClr val="0066CC"/>
                </a:solidFill>
              </a:rPr>
              <a:t>                                 </a:t>
            </a:r>
            <a:r>
              <a:rPr lang="en-GB" altLang="en-US" dirty="0" smtClean="0">
                <a:solidFill>
                  <a:srgbClr val="0066CC"/>
                </a:solidFill>
              </a:rPr>
              <a:t>	Third quartile </a:t>
            </a:r>
            <a:r>
              <a:rPr lang="en-US" altLang="en-US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¾ of (9+1)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                                                     = 7.5</a:t>
            </a:r>
            <a:r>
              <a:rPr lang="en-US" altLang="en-US" baseline="30000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th </a:t>
            </a:r>
            <a:r>
              <a:rPr lang="en-US" altLang="en-US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value = </a:t>
            </a:r>
            <a:r>
              <a:rPr lang="en-US" altLang="en-US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4 </a:t>
            </a:r>
            <a:r>
              <a:rPr lang="en-US" altLang="en-US" dirty="0" smtClean="0">
                <a:solidFill>
                  <a:srgbClr val="0099FF"/>
                </a:solidFill>
                <a:ea typeface="Times New Roman" charset="0"/>
                <a:cs typeface="Times New Roman" charset="0"/>
              </a:rPr>
              <a:t>days</a:t>
            </a: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endParaRPr lang="en-US" altLang="en-US" dirty="0">
              <a:solidFill>
                <a:srgbClr val="0099FF"/>
              </a:solidFill>
              <a:ea typeface="Times New Roman" charset="0"/>
              <a:cs typeface="Times New Roman" charset="0"/>
            </a:endParaRPr>
          </a:p>
          <a:p>
            <a:pPr mar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altLang="en-US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                         </a:t>
            </a:r>
            <a:r>
              <a:rPr lang="en-US" altLang="en-US" dirty="0" smtClean="0">
                <a:solidFill>
                  <a:srgbClr val="0066CC"/>
                </a:solidFill>
                <a:ea typeface="Times New Roman" charset="0"/>
                <a:cs typeface="Times New Roman" charset="0"/>
              </a:rPr>
              <a:t>	IQR: 4 </a:t>
            </a:r>
            <a:r>
              <a:rPr lang="en-US" altLang="en-US" dirty="0">
                <a:solidFill>
                  <a:srgbClr val="0066CC"/>
                </a:solidFill>
                <a:ea typeface="Times New Roman" charset="0"/>
                <a:cs typeface="Times New Roman" charset="0"/>
              </a:rPr>
              <a:t>– 1 = </a:t>
            </a:r>
            <a:r>
              <a:rPr lang="en-US" altLang="en-US" dirty="0">
                <a:solidFill>
                  <a:srgbClr val="0099FF"/>
                </a:solidFill>
                <a:ea typeface="Times New Roman" charset="0"/>
                <a:cs typeface="Times New Roman" charset="0"/>
              </a:rPr>
              <a:t>3 days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71689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Visualising</a:t>
            </a:r>
            <a:r>
              <a:rPr lang="en-US" dirty="0"/>
              <a:t> Data with a Boxplot</a:t>
            </a:r>
            <a:br>
              <a:rPr lang="en-US" dirty="0"/>
            </a:br>
            <a:r>
              <a:rPr lang="en-US" sz="2700" dirty="0"/>
              <a:t>(aka Box &amp; Whisker Plot)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57200" y="1521750"/>
            <a:ext cx="5305926" cy="5135723"/>
          </a:xfrm>
        </p:spPr>
      </p:pic>
    </p:spTree>
    <p:extLst>
      <p:ext uri="{BB962C8B-B14F-4D97-AF65-F5344CB8AC3E}">
        <p14:creationId xmlns:p14="http://schemas.microsoft.com/office/powerpoint/2010/main" xmlns="" val="2022787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566057" y="534988"/>
            <a:ext cx="7121525" cy="99695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dirty="0" smtClean="0"/>
              <a:t>Mean Absolute Deviation, Variance,</a:t>
            </a:r>
            <a:br>
              <a:rPr dirty="0" smtClean="0"/>
            </a:br>
            <a:r>
              <a:rPr dirty="0" smtClean="0"/>
              <a:t>and Standard Deviation</a:t>
            </a:r>
          </a:p>
        </p:txBody>
      </p:sp>
      <p:sp>
        <p:nvSpPr>
          <p:cNvPr id="40963" name="Content Placeholder 2"/>
          <p:cNvSpPr>
            <a:spLocks noGrp="1"/>
          </p:cNvSpPr>
          <p:nvPr>
            <p:ph idx="1"/>
          </p:nvPr>
        </p:nvSpPr>
        <p:spPr>
          <a:xfrm>
            <a:off x="344424" y="1865812"/>
            <a:ext cx="8229600" cy="4060371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These data are not meaningful unless the data are at least interval level data</a:t>
            </a:r>
          </a:p>
          <a:p>
            <a:pPr eaLnBrk="1" hangingPunct="1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One way for researchers to look at the spread of data is to subtract the mean from each value in the data set</a:t>
            </a:r>
          </a:p>
          <a:p>
            <a:pPr lvl="1" eaLnBrk="1" hangingPunct="1">
              <a:buClr>
                <a:srgbClr val="C00000"/>
              </a:buClr>
              <a:buFont typeface="Arial" pitchFamily="34" charset="0"/>
              <a:buChar char="•"/>
            </a:pPr>
            <a:r>
              <a:rPr lang="en-US" dirty="0" smtClean="0"/>
              <a:t>Subtracting the mean from each data value gives the deviation from the mean (X - µ)</a:t>
            </a:r>
          </a:p>
          <a:p>
            <a:pPr lvl="0" eaLnBrk="1" hangingPunct="1">
              <a:buClr>
                <a:srgbClr val="C00000"/>
              </a:buClr>
              <a:defRPr/>
            </a:pPr>
            <a:r>
              <a:rPr lang="en-US" dirty="0" smtClean="0"/>
              <a:t>An examination of deviation from the mean can reveal information about the variability of the data</a:t>
            </a:r>
          </a:p>
          <a:p>
            <a:pPr lvl="1" eaLnBrk="1" hangingPunct="1">
              <a:buClr>
                <a:srgbClr val="C00000"/>
              </a:buClr>
              <a:defRPr/>
            </a:pPr>
            <a:r>
              <a:rPr lang="en-US" dirty="0" smtClean="0"/>
              <a:t>Deviations are used mostly as a tool to compute other measures of variability</a:t>
            </a:r>
          </a:p>
          <a:p>
            <a:pPr lvl="0" eaLnBrk="1" hangingPunct="1">
              <a:buClr>
                <a:srgbClr val="C00000"/>
              </a:buClr>
              <a:defRPr/>
            </a:pPr>
            <a:r>
              <a:rPr lang="en-US" dirty="0" smtClean="0"/>
              <a:t>The Sum of Deviation from the arithmetic mean is always zero</a:t>
            </a:r>
          </a:p>
          <a:p>
            <a:pPr lvl="1" eaLnBrk="1" hangingPunct="1">
              <a:buClr>
                <a:srgbClr val="C00000"/>
              </a:buClr>
              <a:buNone/>
              <a:defRPr/>
            </a:pPr>
            <a:r>
              <a:rPr lang="en-US" dirty="0" smtClean="0"/>
              <a:t>			Sum (X - µ) = 0</a:t>
            </a:r>
          </a:p>
          <a:p>
            <a:pPr eaLnBrk="1" hangingPunct="1">
              <a:buClr>
                <a:srgbClr val="C00000"/>
              </a:buClr>
              <a:buFont typeface="Arial" pitchFamily="34" charset="0"/>
              <a:buChar char="•"/>
            </a:pPr>
            <a:endParaRPr lang="en-US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xmlns="" val="18052277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81000" y="489856"/>
            <a:ext cx="8569325" cy="737281"/>
          </a:xfrm>
        </p:spPr>
        <p:txBody>
          <a:bodyPr>
            <a:normAutofit/>
          </a:bodyPr>
          <a:lstStyle/>
          <a:p>
            <a:pPr eaLnBrk="1" hangingPunct="1"/>
            <a:r>
              <a:rPr dirty="0" smtClean="0"/>
              <a:t>Mean Absolute Deviation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382000" cy="2328863"/>
          </a:xfrm>
        </p:spPr>
        <p:txBody>
          <a:bodyPr/>
          <a:lstStyle/>
          <a:p>
            <a:pPr eaLnBrk="1" hangingPunct="1">
              <a:buClr>
                <a:srgbClr val="C00000"/>
              </a:buClr>
            </a:pPr>
            <a:r>
              <a:rPr lang="en-US" dirty="0" smtClean="0"/>
              <a:t>A way to force the sum of deviations to have a non zero total is to take the absolute value of each deviation around the mean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dirty="0" smtClean="0"/>
              <a:t>Allows one to solve for the Mean Absolute Deviation</a:t>
            </a:r>
          </a:p>
          <a:p>
            <a:pPr lvl="1" eaLnBrk="1" hangingPunct="1">
              <a:buClr>
                <a:srgbClr val="C00000"/>
              </a:buClr>
            </a:pPr>
            <a:r>
              <a:rPr lang="en-US" dirty="0" smtClean="0"/>
              <a:t>Mean Absolute Deviation - average of the </a:t>
            </a:r>
            <a:r>
              <a:rPr lang="en-US" u="sng" dirty="0" smtClean="0"/>
              <a:t>absolute</a:t>
            </a:r>
            <a:r>
              <a:rPr lang="en-US" dirty="0" smtClean="0"/>
              <a:t> deviations from the mean</a:t>
            </a:r>
          </a:p>
          <a:p>
            <a:pPr lvl="1" eaLnBrk="1" hangingPunct="1">
              <a:buClr>
                <a:srgbClr val="C00000"/>
              </a:buClr>
            </a:pPr>
            <a:endParaRPr lang="en-US" dirty="0" smtClean="0"/>
          </a:p>
          <a:p>
            <a:pPr eaLnBrk="1" hangingPunct="1">
              <a:buFontTx/>
              <a:buNone/>
            </a:pPr>
            <a:endParaRPr lang="en-US" dirty="0" smtClean="0"/>
          </a:p>
        </p:txBody>
      </p:sp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501650" y="3541712"/>
            <a:ext cx="3961493" cy="2902631"/>
            <a:chOff x="320" y="1765"/>
            <a:chExt cx="2804" cy="1993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52" y="2086"/>
              <a:ext cx="904" cy="1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2562" tIns="182562" rIns="182562" bIns="182562"/>
            <a:lstStyle/>
            <a:p>
              <a:pPr algn="r"/>
              <a:r>
                <a:rPr kumimoji="0" lang="en-US" sz="2400" dirty="0">
                  <a:solidFill>
                    <a:srgbClr val="000000"/>
                  </a:solidFill>
                  <a:latin typeface="Arial" charset="0"/>
                </a:rPr>
                <a:t>5</a:t>
              </a:r>
            </a:p>
            <a:p>
              <a:pPr algn="r"/>
              <a:r>
                <a:rPr kumimoji="0" lang="en-US" sz="2400" dirty="0">
                  <a:solidFill>
                    <a:srgbClr val="000000"/>
                  </a:solidFill>
                  <a:latin typeface="Arial" charset="0"/>
                </a:rPr>
                <a:t>9</a:t>
              </a:r>
            </a:p>
            <a:p>
              <a:pPr algn="r"/>
              <a:r>
                <a:rPr kumimoji="0" lang="en-US" sz="2400" dirty="0">
                  <a:solidFill>
                    <a:srgbClr val="000000"/>
                  </a:solidFill>
                  <a:latin typeface="Arial" charset="0"/>
                </a:rPr>
                <a:t>16</a:t>
              </a:r>
            </a:p>
            <a:p>
              <a:pPr algn="r"/>
              <a:r>
                <a:rPr kumimoji="0" lang="en-US" sz="2400" dirty="0">
                  <a:solidFill>
                    <a:srgbClr val="000000"/>
                  </a:solidFill>
                  <a:latin typeface="Arial" charset="0"/>
                </a:rPr>
                <a:t>17</a:t>
              </a:r>
            </a:p>
            <a:p>
              <a:pPr algn="r"/>
              <a:r>
                <a:rPr kumimoji="0" lang="en-US" sz="2400" dirty="0">
                  <a:solidFill>
                    <a:srgbClr val="000000"/>
                  </a:solidFill>
                  <a:latin typeface="Arial" charset="0"/>
                </a:rPr>
                <a:t>18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264" y="2086"/>
              <a:ext cx="904" cy="1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2562" tIns="182562" rIns="182562" bIns="182562"/>
            <a:lstStyle/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-8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-4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+3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+4</a:t>
              </a:r>
            </a:p>
            <a:p>
              <a:pPr algn="r"/>
              <a:r>
                <a:rPr kumimoji="0" lang="en-US" sz="2400" u="sng">
                  <a:solidFill>
                    <a:srgbClr val="000000"/>
                  </a:solidFill>
                  <a:latin typeface="Calibri" pitchFamily="34" charset="0"/>
                </a:rPr>
                <a:t>+5</a:t>
              </a:r>
              <a:endParaRPr kumimoji="0" lang="en-US" sz="2400">
                <a:solidFill>
                  <a:srgbClr val="000000"/>
                </a:solidFill>
                <a:latin typeface="Calibri" pitchFamily="34" charset="0"/>
              </a:endParaRP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176" y="2086"/>
              <a:ext cx="904" cy="1672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2562" tIns="182562" rIns="182562" bIns="182562"/>
            <a:lstStyle/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+8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+4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+3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+4</a:t>
              </a:r>
            </a:p>
            <a:p>
              <a:pPr algn="r"/>
              <a:r>
                <a:rPr kumimoji="0" lang="en-US" sz="2400" u="sng">
                  <a:solidFill>
                    <a:srgbClr val="000000"/>
                  </a:solidFill>
                  <a:latin typeface="Calibri" pitchFamily="34" charset="0"/>
                </a:rPr>
                <a:t>+5</a:t>
              </a:r>
              <a:endParaRPr kumimoji="0" lang="en-US" sz="2400">
                <a:solidFill>
                  <a:srgbClr val="000000"/>
                </a:solidFill>
                <a:latin typeface="Calibri" pitchFamily="34" charset="0"/>
              </a:endParaRP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24</a:t>
              </a:r>
            </a:p>
          </p:txBody>
        </p:sp>
        <p:graphicFrame>
          <p:nvGraphicFramePr>
            <p:cNvPr id="10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20" y="1765"/>
            <a:ext cx="980" cy="360"/>
          </p:xfrm>
          <a:graphic>
            <a:graphicData uri="http://schemas.openxmlformats.org/presentationml/2006/ole">
              <p:oleObj spid="_x0000_s8464" name="Equation" r:id="rId3" imgW="1555582" imgH="570674" progId="Equation.3">
                <p:embed/>
              </p:oleObj>
            </a:graphicData>
          </a:graphic>
        </p:graphicFrame>
        <p:graphicFrame>
          <p:nvGraphicFramePr>
            <p:cNvPr id="11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32" y="1766"/>
            <a:ext cx="976" cy="362"/>
          </p:xfrm>
          <a:graphic>
            <a:graphicData uri="http://schemas.openxmlformats.org/presentationml/2006/ole">
              <p:oleObj spid="_x0000_s8465" name="Equation" r:id="rId4" imgW="1545248" imgH="573698" progId="Equation.3">
                <p:embed/>
              </p:oleObj>
            </a:graphicData>
          </a:graphic>
        </p:graphicFrame>
        <p:graphicFrame>
          <p:nvGraphicFramePr>
            <p:cNvPr id="12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40" y="1766"/>
            <a:ext cx="984" cy="356"/>
          </p:xfrm>
          <a:graphic>
            <a:graphicData uri="http://schemas.openxmlformats.org/presentationml/2006/ole">
              <p:oleObj spid="_x0000_s8466" name="Equation" r:id="rId5" imgW="1559988" imgH="564064" progId="Equation.3">
                <p:embed/>
              </p:oleObj>
            </a:graphicData>
          </a:graphic>
        </p:graphicFrame>
      </p:grpSp>
      <p:graphicFrame>
        <p:nvGraphicFramePr>
          <p:cNvPr id="13" name="Object 13">
            <a:hlinkClick r:id="" action="ppaction://ole?verb=0"/>
          </p:cNvPr>
          <p:cNvGraphicFramePr>
            <a:graphicFrameLocks/>
          </p:cNvGraphicFramePr>
          <p:nvPr/>
        </p:nvGraphicFramePr>
        <p:xfrm>
          <a:off x="4827588" y="3389312"/>
          <a:ext cx="4164012" cy="3276600"/>
        </p:xfrm>
        <a:graphic>
          <a:graphicData uri="http://schemas.openxmlformats.org/presentationml/2006/ole">
            <p:oleObj spid="_x0000_s8467" name="Equation" r:id="rId6" imgW="4159969" imgH="2809301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04602326"/>
              </p:ext>
            </p:extLst>
          </p:nvPr>
        </p:nvGraphicFramePr>
        <p:xfrm>
          <a:off x="644525" y="5987144"/>
          <a:ext cx="857250" cy="457200"/>
        </p:xfrm>
        <a:graphic>
          <a:graphicData uri="http://schemas.openxmlformats.org/presentationml/2006/ole">
            <p:oleObj spid="_x0000_s8468" name="Equation" r:id="rId7" imgW="304800" imgH="1521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813829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>
          <a:xfrm>
            <a:off x="193675" y="589417"/>
            <a:ext cx="8756650" cy="498475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smtClean="0"/>
              <a:t>Population Variance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549525"/>
          </a:xfrm>
        </p:spPr>
        <p:txBody>
          <a:bodyPr/>
          <a:lstStyle/>
          <a:p>
            <a:pPr eaLnBrk="1" hangingPunct="1"/>
            <a:r>
              <a:rPr lang="en-US" dirty="0" smtClean="0"/>
              <a:t>Variance - average of the </a:t>
            </a:r>
            <a:r>
              <a:rPr lang="en-US" u="sng" dirty="0" smtClean="0"/>
              <a:t>squared</a:t>
            </a:r>
            <a:r>
              <a:rPr lang="en-US" dirty="0" smtClean="0"/>
              <a:t> deviations from</a:t>
            </a:r>
            <a:br>
              <a:rPr lang="en-US" dirty="0" smtClean="0"/>
            </a:br>
            <a:r>
              <a:rPr lang="en-US" dirty="0" smtClean="0"/>
              <a:t>the arithmetic mean</a:t>
            </a:r>
          </a:p>
          <a:p>
            <a:pPr eaLnBrk="1" hangingPunct="1"/>
            <a:r>
              <a:rPr lang="en-US" dirty="0" smtClean="0"/>
              <a:t>Population variance is denoted by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endParaRPr lang="en-US" dirty="0" smtClean="0"/>
          </a:p>
          <a:p>
            <a:pPr eaLnBrk="1" hangingPunct="1"/>
            <a:r>
              <a:rPr lang="en-US" dirty="0" smtClean="0"/>
              <a:t>Sum of Squared Deviations (SSD) about the mean of a set of values (called Sum of Squares of x)</a:t>
            </a:r>
          </a:p>
        </p:txBody>
      </p:sp>
    </p:spTree>
    <p:extLst>
      <p:ext uri="{BB962C8B-B14F-4D97-AF65-F5344CB8AC3E}">
        <p14:creationId xmlns:p14="http://schemas.microsoft.com/office/powerpoint/2010/main" xmlns="" val="707949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457995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smtClean="0"/>
              <a:t>Population Variance</a:t>
            </a:r>
          </a:p>
        </p:txBody>
      </p:sp>
      <p:grpSp>
        <p:nvGrpSpPr>
          <p:cNvPr id="5127" name="Group 14"/>
          <p:cNvGrpSpPr>
            <a:grpSpLocks/>
          </p:cNvGrpSpPr>
          <p:nvPr/>
        </p:nvGrpSpPr>
        <p:grpSpPr bwMode="auto">
          <a:xfrm>
            <a:off x="584200" y="2813050"/>
            <a:ext cx="7721601" cy="3671888"/>
            <a:chOff x="448" y="1692"/>
            <a:chExt cx="4864" cy="2313"/>
          </a:xfrm>
        </p:grpSpPr>
        <p:grpSp>
          <p:nvGrpSpPr>
            <p:cNvPr id="5130" name="Group 12"/>
            <p:cNvGrpSpPr>
              <a:grpSpLocks/>
            </p:cNvGrpSpPr>
            <p:nvPr/>
          </p:nvGrpSpPr>
          <p:grpSpPr bwMode="auto">
            <a:xfrm>
              <a:off x="448" y="1734"/>
              <a:ext cx="2680" cy="2028"/>
              <a:chOff x="448" y="1734"/>
              <a:chExt cx="2680" cy="2028"/>
            </a:xfrm>
          </p:grpSpPr>
          <p:sp>
            <p:nvSpPr>
              <p:cNvPr id="5131" name="Rectangle 6"/>
              <p:cNvSpPr>
                <a:spLocks noChangeArrowheads="1"/>
              </p:cNvSpPr>
              <p:nvPr/>
            </p:nvSpPr>
            <p:spPr bwMode="auto">
              <a:xfrm>
                <a:off x="488" y="2090"/>
                <a:ext cx="776" cy="167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2562" tIns="182562" rIns="182562" bIns="182562"/>
              <a:lstStyle/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Arial" charset="0"/>
                  </a:rPr>
                  <a:t>5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Arial" charset="0"/>
                  </a:rPr>
                  <a:t>9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Arial" charset="0"/>
                  </a:rPr>
                  <a:t>16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Arial" charset="0"/>
                  </a:rPr>
                  <a:t>17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Arial" charset="0"/>
                  </a:rPr>
                  <a:t>18</a:t>
                </a:r>
              </a:p>
            </p:txBody>
          </p:sp>
          <p:sp>
            <p:nvSpPr>
              <p:cNvPr id="5132" name="Rectangle 7"/>
              <p:cNvSpPr>
                <a:spLocks noChangeArrowheads="1"/>
              </p:cNvSpPr>
              <p:nvPr/>
            </p:nvSpPr>
            <p:spPr bwMode="auto">
              <a:xfrm>
                <a:off x="1272" y="2090"/>
                <a:ext cx="904" cy="167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2562" tIns="182562" rIns="182562" bIns="182562"/>
              <a:lstStyle/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-8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-4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+3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+4</a:t>
                </a:r>
              </a:p>
              <a:p>
                <a:pPr algn="r"/>
                <a:r>
                  <a:rPr kumimoji="0" lang="en-US" sz="2400" u="sng">
                    <a:solidFill>
                      <a:srgbClr val="000000"/>
                    </a:solidFill>
                    <a:latin typeface="Calibri" pitchFamily="34" charset="0"/>
                  </a:rPr>
                  <a:t>+5</a:t>
                </a:r>
                <a:endParaRPr kumimoji="0" lang="en-US" sz="240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5133" name="Rectangle 8"/>
              <p:cNvSpPr>
                <a:spLocks noChangeArrowheads="1"/>
              </p:cNvSpPr>
              <p:nvPr/>
            </p:nvSpPr>
            <p:spPr bwMode="auto">
              <a:xfrm>
                <a:off x="2176" y="2090"/>
                <a:ext cx="904" cy="1672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2562" tIns="182562" rIns="182562" bIns="182562"/>
              <a:lstStyle/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64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16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9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16</a:t>
                </a:r>
              </a:p>
              <a:p>
                <a:pPr algn="r"/>
                <a:r>
                  <a:rPr kumimoji="0" lang="en-US" sz="2400" u="sng">
                    <a:solidFill>
                      <a:srgbClr val="000000"/>
                    </a:solidFill>
                    <a:latin typeface="Calibri" pitchFamily="34" charset="0"/>
                  </a:rPr>
                  <a:t>  25</a:t>
                </a:r>
                <a:endParaRPr kumimoji="0" lang="en-US" sz="240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130</a:t>
                </a:r>
              </a:p>
            </p:txBody>
          </p:sp>
          <p:graphicFrame>
            <p:nvGraphicFramePr>
              <p:cNvPr id="5123" name="Object 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448" y="1734"/>
              <a:ext cx="852" cy="400"/>
            </p:xfrm>
            <a:graphic>
              <a:graphicData uri="http://schemas.openxmlformats.org/presentationml/2006/ole">
                <p:oleObj spid="_x0000_s9488" name="Equation" r:id="rId4" imgW="1551842" imgH="633046" progId="Equation.3">
                  <p:embed/>
                </p:oleObj>
              </a:graphicData>
            </a:graphic>
          </p:graphicFrame>
          <p:graphicFrame>
            <p:nvGraphicFramePr>
              <p:cNvPr id="5124" name="Object 1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232" y="1738"/>
              <a:ext cx="987" cy="400"/>
            </p:xfrm>
            <a:graphic>
              <a:graphicData uri="http://schemas.openxmlformats.org/presentationml/2006/ole">
                <p:oleObj spid="_x0000_s9489" name="Equation" r:id="rId5" imgW="1562833" imgH="633046" progId="Equation.3">
                  <p:embed/>
                </p:oleObj>
              </a:graphicData>
            </a:graphic>
          </p:graphicFrame>
          <p:graphicFrame>
            <p:nvGraphicFramePr>
              <p:cNvPr id="5125" name="Object 1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144" y="1736"/>
              <a:ext cx="984" cy="406"/>
            </p:xfrm>
            <a:graphic>
              <a:graphicData uri="http://schemas.openxmlformats.org/presentationml/2006/ole">
                <p:oleObj spid="_x0000_s9490" name="Equation" r:id="rId6" imgW="1559988" imgH="643385" progId="Equation.3">
                  <p:embed/>
                </p:oleObj>
              </a:graphicData>
            </a:graphic>
          </p:graphicFrame>
        </p:grpSp>
        <p:graphicFrame>
          <p:nvGraphicFramePr>
            <p:cNvPr id="5122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248" y="1692"/>
            <a:ext cx="2064" cy="2313"/>
          </p:xfrm>
          <a:graphic>
            <a:graphicData uri="http://schemas.openxmlformats.org/presentationml/2006/ole">
              <p:oleObj spid="_x0000_s9491" name="Equation" r:id="rId7" imgW="850464" imgH="1003139" progId="Equation.3">
                <p:embed/>
              </p:oleObj>
            </a:graphicData>
          </a:graphic>
        </p:graphicFrame>
      </p:grpSp>
      <p:sp>
        <p:nvSpPr>
          <p:cNvPr id="5128" name="Content Placeholder 1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1330325"/>
          </a:xfrm>
        </p:spPr>
        <p:txBody>
          <a:bodyPr/>
          <a:lstStyle/>
          <a:p>
            <a:pPr eaLnBrk="1" hangingPunct="1"/>
            <a:r>
              <a:rPr lang="en-US" dirty="0" smtClean="0"/>
              <a:t>Variance = average of the </a:t>
            </a:r>
            <a:r>
              <a:rPr lang="en-US" u="sng" dirty="0" smtClean="0"/>
              <a:t>squared</a:t>
            </a:r>
            <a:r>
              <a:rPr lang="en-US" dirty="0" smtClean="0"/>
              <a:t> deviations from the arithmetic mean</a:t>
            </a:r>
          </a:p>
          <a:p>
            <a:pPr eaLnBrk="1" hangingPunct="1"/>
            <a:r>
              <a:rPr lang="en-US" dirty="0" smtClean="0"/>
              <a:t>Population variance is denoted by </a:t>
            </a:r>
            <a:r>
              <a:rPr lang="el-GR" dirty="0" smtClean="0"/>
              <a:t>σ</a:t>
            </a:r>
            <a:r>
              <a:rPr lang="en-US" baseline="30000" dirty="0" smtClean="0"/>
              <a:t>2</a:t>
            </a:r>
            <a:endParaRPr lang="en-US" dirty="0" smtClean="0"/>
          </a:p>
        </p:txBody>
      </p:sp>
      <p:graphicFrame>
        <p:nvGraphicFramePr>
          <p:cNvPr id="5134" name="Object 14"/>
          <p:cNvGraphicFramePr>
            <a:graphicFrameLocks noChangeAspect="1"/>
          </p:cNvGraphicFramePr>
          <p:nvPr/>
        </p:nvGraphicFramePr>
        <p:xfrm>
          <a:off x="838200" y="5562600"/>
          <a:ext cx="857250" cy="427037"/>
        </p:xfrm>
        <a:graphic>
          <a:graphicData uri="http://schemas.openxmlformats.org/presentationml/2006/ole">
            <p:oleObj spid="_x0000_s9492" name="Equation" r:id="rId8" imgW="304800" imgH="152124" progId="Equation.3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447758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517192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smtClean="0"/>
              <a:t>Sample Variance</a:t>
            </a:r>
          </a:p>
        </p:txBody>
      </p:sp>
      <p:grpSp>
        <p:nvGrpSpPr>
          <p:cNvPr id="6151" name="Group 14"/>
          <p:cNvGrpSpPr>
            <a:grpSpLocks/>
          </p:cNvGrpSpPr>
          <p:nvPr/>
        </p:nvGrpSpPr>
        <p:grpSpPr bwMode="auto">
          <a:xfrm>
            <a:off x="762000" y="2530475"/>
            <a:ext cx="7924800" cy="3640139"/>
            <a:chOff x="762000" y="2530419"/>
            <a:chExt cx="7925647" cy="3640841"/>
          </a:xfrm>
        </p:grpSpPr>
        <p:grpSp>
          <p:nvGrpSpPr>
            <p:cNvPr id="6154" name="Group 12"/>
            <p:cNvGrpSpPr>
              <a:grpSpLocks/>
            </p:cNvGrpSpPr>
            <p:nvPr/>
          </p:nvGrpSpPr>
          <p:grpSpPr bwMode="auto">
            <a:xfrm>
              <a:off x="762000" y="2819400"/>
              <a:ext cx="4454525" cy="3351860"/>
              <a:chOff x="321" y="1766"/>
              <a:chExt cx="2806" cy="1770"/>
            </a:xfrm>
          </p:grpSpPr>
          <p:sp>
            <p:nvSpPr>
              <p:cNvPr id="6155" name="Rectangle 6"/>
              <p:cNvSpPr>
                <a:spLocks noChangeArrowheads="1"/>
              </p:cNvSpPr>
              <p:nvPr/>
            </p:nvSpPr>
            <p:spPr bwMode="auto">
              <a:xfrm>
                <a:off x="352" y="2090"/>
                <a:ext cx="904" cy="144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2562" tIns="182562" rIns="182562" bIns="182562"/>
              <a:lstStyle/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Arial" charset="0"/>
                  </a:rPr>
                  <a:t>2,398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Arial" charset="0"/>
                  </a:rPr>
                  <a:t>1,844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Arial" charset="0"/>
                  </a:rPr>
                  <a:t>1,539</a:t>
                </a:r>
              </a:p>
              <a:p>
                <a:pPr algn="r"/>
                <a:r>
                  <a:rPr kumimoji="0" lang="en-US" sz="2400" u="sng">
                    <a:solidFill>
                      <a:srgbClr val="000000"/>
                    </a:solidFill>
                    <a:latin typeface="Arial" charset="0"/>
                  </a:rPr>
                  <a:t>1,311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Arial" charset="0"/>
                  </a:rPr>
                  <a:t>7,092</a:t>
                </a:r>
              </a:p>
            </p:txBody>
          </p:sp>
          <p:sp>
            <p:nvSpPr>
              <p:cNvPr id="6156" name="Rectangle 7"/>
              <p:cNvSpPr>
                <a:spLocks noChangeArrowheads="1"/>
              </p:cNvSpPr>
              <p:nvPr/>
            </p:nvSpPr>
            <p:spPr bwMode="auto">
              <a:xfrm>
                <a:off x="1264" y="2090"/>
                <a:ext cx="904" cy="144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2562" tIns="182562" rIns="182562" bIns="182562"/>
              <a:lstStyle/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625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71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-234</a:t>
                </a:r>
              </a:p>
              <a:p>
                <a:pPr algn="r"/>
                <a:r>
                  <a:rPr kumimoji="0" lang="en-US" sz="2400" u="sng">
                    <a:solidFill>
                      <a:srgbClr val="000000"/>
                    </a:solidFill>
                    <a:latin typeface="Calibri" pitchFamily="34" charset="0"/>
                  </a:rPr>
                  <a:t>-462</a:t>
                </a:r>
                <a:endParaRPr kumimoji="0" lang="en-US" sz="240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0</a:t>
                </a:r>
              </a:p>
            </p:txBody>
          </p:sp>
          <p:sp>
            <p:nvSpPr>
              <p:cNvPr id="6157" name="Rectangle 8"/>
              <p:cNvSpPr>
                <a:spLocks noChangeArrowheads="1"/>
              </p:cNvSpPr>
              <p:nvPr/>
            </p:nvSpPr>
            <p:spPr bwMode="auto">
              <a:xfrm>
                <a:off x="2176" y="2090"/>
                <a:ext cx="904" cy="144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182562" tIns="182562" rIns="182562" bIns="182562"/>
              <a:lstStyle/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390,625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5,041</a:t>
                </a: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54,756</a:t>
                </a:r>
              </a:p>
              <a:p>
                <a:pPr algn="r"/>
                <a:r>
                  <a:rPr kumimoji="0" lang="en-US" sz="2400" u="sng">
                    <a:solidFill>
                      <a:srgbClr val="000000"/>
                    </a:solidFill>
                    <a:latin typeface="Calibri" pitchFamily="34" charset="0"/>
                  </a:rPr>
                  <a:t>213,444</a:t>
                </a:r>
                <a:endParaRPr kumimoji="0" lang="en-US" sz="240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algn="r"/>
                <a:r>
                  <a:rPr kumimoji="0" lang="en-US" sz="2400">
                    <a:solidFill>
                      <a:srgbClr val="000000"/>
                    </a:solidFill>
                    <a:latin typeface="Calibri" pitchFamily="34" charset="0"/>
                  </a:rPr>
                  <a:t>663,866</a:t>
                </a:r>
              </a:p>
            </p:txBody>
          </p:sp>
          <p:graphicFrame>
            <p:nvGraphicFramePr>
              <p:cNvPr id="6147" name="Object 9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321" y="1766"/>
              <a:ext cx="976" cy="360"/>
            </p:xfrm>
            <a:graphic>
              <a:graphicData uri="http://schemas.openxmlformats.org/presentationml/2006/ole">
                <p:oleObj spid="_x0000_s10455" name="Equation" r:id="rId4" imgW="1548972" imgH="570674" progId="Equation.3">
                  <p:embed/>
                </p:oleObj>
              </a:graphicData>
            </a:graphic>
          </p:graphicFrame>
          <p:graphicFrame>
            <p:nvGraphicFramePr>
              <p:cNvPr id="6148" name="Object 10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1225" y="1767"/>
              <a:ext cx="987" cy="364"/>
            </p:xfrm>
            <a:graphic>
              <a:graphicData uri="http://schemas.openxmlformats.org/presentationml/2006/ole">
                <p:oleObj spid="_x0000_s10456" name="Equation" r:id="rId5" imgW="1562833" imgH="575896" progId="Equation.3">
                  <p:embed/>
                </p:oleObj>
              </a:graphicData>
            </a:graphic>
          </p:graphicFrame>
          <p:graphicFrame>
            <p:nvGraphicFramePr>
              <p:cNvPr id="6149" name="Object 11">
                <a:hlinkClick r:id="" action="ppaction://ole?verb=0"/>
              </p:cNvPr>
              <p:cNvGraphicFramePr>
                <a:graphicFrameLocks/>
              </p:cNvGraphicFramePr>
              <p:nvPr/>
            </p:nvGraphicFramePr>
            <p:xfrm>
              <a:off x="2143" y="1770"/>
              <a:ext cx="984" cy="357"/>
            </p:xfrm>
            <a:graphic>
              <a:graphicData uri="http://schemas.openxmlformats.org/presentationml/2006/ole">
                <p:oleObj spid="_x0000_s10457" name="Equation" r:id="rId6" imgW="1559988" imgH="566267" progId="Equation.3">
                  <p:embed/>
                </p:oleObj>
              </a:graphicData>
            </a:graphic>
          </p:graphicFrame>
        </p:grpSp>
        <p:graphicFrame>
          <p:nvGraphicFramePr>
            <p:cNvPr id="6146" name="Object 13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5639321" y="2530419"/>
            <a:ext cx="3048326" cy="3629725"/>
          </p:xfrm>
          <a:graphic>
            <a:graphicData uri="http://schemas.openxmlformats.org/presentationml/2006/ole">
              <p:oleObj spid="_x0000_s10458" name="Equation" r:id="rId7" imgW="876369" imgH="1041170" progId="Equation.3">
                <p:embed/>
              </p:oleObj>
            </a:graphicData>
          </a:graphic>
        </p:graphicFrame>
      </p:grpSp>
      <p:sp>
        <p:nvSpPr>
          <p:cNvPr id="6152" name="Content Placeholder 13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1388"/>
          </a:xfrm>
        </p:spPr>
        <p:txBody>
          <a:bodyPr/>
          <a:lstStyle/>
          <a:p>
            <a:r>
              <a:rPr lang="en-US" dirty="0" smtClean="0"/>
              <a:t>Sample Variance - average of the </a:t>
            </a:r>
            <a:r>
              <a:rPr lang="en-US" u="sng" dirty="0" smtClean="0"/>
              <a:t>squared</a:t>
            </a:r>
            <a:r>
              <a:rPr lang="en-US" dirty="0" smtClean="0"/>
              <a:t> deviations from the arithmetic mean</a:t>
            </a:r>
          </a:p>
          <a:p>
            <a:r>
              <a:rPr lang="en-US" dirty="0" smtClean="0"/>
              <a:t>Sample Variance – denoted by S</a:t>
            </a:r>
            <a:r>
              <a:rPr lang="en-US" baseline="300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5739924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4"/>
          <p:cNvSpPr>
            <a:spLocks noGrp="1" noChangeArrowheads="1"/>
          </p:cNvSpPr>
          <p:nvPr>
            <p:ph type="title"/>
          </p:nvPr>
        </p:nvSpPr>
        <p:spPr>
          <a:xfrm>
            <a:off x="193675" y="517192"/>
            <a:ext cx="8756650" cy="588962"/>
          </a:xfrm>
        </p:spPr>
        <p:txBody>
          <a:bodyPr lIns="90488" tIns="44450" rIns="90488" bIns="44450">
            <a:normAutofit fontScale="90000"/>
          </a:bodyPr>
          <a:lstStyle/>
          <a:p>
            <a:pPr eaLnBrk="1" hangingPunct="1"/>
            <a:r>
              <a:rPr smtClean="0"/>
              <a:t>Sample Standard Deviation</a:t>
            </a:r>
          </a:p>
        </p:txBody>
      </p:sp>
      <p:graphicFrame>
        <p:nvGraphicFramePr>
          <p:cNvPr id="7170" name="Object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114925" y="1981200"/>
          <a:ext cx="3775075" cy="4419600"/>
        </p:xfrm>
        <a:graphic>
          <a:graphicData uri="http://schemas.openxmlformats.org/presentationml/2006/ole">
            <p:oleObj spid="_x0000_s11479" name="Equation" r:id="rId4" imgW="4336239" imgH="4847422" progId="Equation.3">
              <p:embed/>
            </p:oleObj>
          </a:graphicData>
        </a:graphic>
      </p:graphicFrame>
      <p:sp>
        <p:nvSpPr>
          <p:cNvPr id="7175" name="Content Placeholder 14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873125"/>
          </a:xfrm>
        </p:spPr>
        <p:txBody>
          <a:bodyPr/>
          <a:lstStyle/>
          <a:p>
            <a:r>
              <a:rPr lang="en-US" smtClean="0"/>
              <a:t>Sample Std Dev is the square</a:t>
            </a:r>
            <a:br>
              <a:rPr lang="en-US" smtClean="0"/>
            </a:br>
            <a:r>
              <a:rPr lang="en-US" smtClean="0"/>
              <a:t>root of the sample variance</a:t>
            </a:r>
          </a:p>
        </p:txBody>
      </p:sp>
      <p:grpSp>
        <p:nvGrpSpPr>
          <p:cNvPr id="7176" name="Group 12"/>
          <p:cNvGrpSpPr>
            <a:grpSpLocks/>
          </p:cNvGrpSpPr>
          <p:nvPr/>
        </p:nvGrpSpPr>
        <p:grpSpPr bwMode="auto">
          <a:xfrm>
            <a:off x="762000" y="2819400"/>
            <a:ext cx="4454525" cy="3351213"/>
            <a:chOff x="321" y="1766"/>
            <a:chExt cx="2806" cy="1770"/>
          </a:xfrm>
        </p:grpSpPr>
        <p:sp>
          <p:nvSpPr>
            <p:cNvPr id="7178" name="Rectangle 6"/>
            <p:cNvSpPr>
              <a:spLocks noChangeArrowheads="1"/>
            </p:cNvSpPr>
            <p:nvPr/>
          </p:nvSpPr>
          <p:spPr bwMode="auto">
            <a:xfrm>
              <a:off x="352" y="2090"/>
              <a:ext cx="904" cy="1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2562" tIns="182562" rIns="182562" bIns="182562"/>
            <a:lstStyle/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Arial" charset="0"/>
                </a:rPr>
                <a:t>2,398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Arial" charset="0"/>
                </a:rPr>
                <a:t>1,844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Arial" charset="0"/>
                </a:rPr>
                <a:t>1,539</a:t>
              </a:r>
            </a:p>
            <a:p>
              <a:pPr algn="r"/>
              <a:r>
                <a:rPr kumimoji="0" lang="en-US" sz="2400" u="sng">
                  <a:solidFill>
                    <a:srgbClr val="000000"/>
                  </a:solidFill>
                  <a:latin typeface="Arial" charset="0"/>
                </a:rPr>
                <a:t>1,311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Arial" charset="0"/>
                </a:rPr>
                <a:t>7,092</a:t>
              </a:r>
            </a:p>
          </p:txBody>
        </p:sp>
        <p:sp>
          <p:nvSpPr>
            <p:cNvPr id="7179" name="Rectangle 7"/>
            <p:cNvSpPr>
              <a:spLocks noChangeArrowheads="1"/>
            </p:cNvSpPr>
            <p:nvPr/>
          </p:nvSpPr>
          <p:spPr bwMode="auto">
            <a:xfrm>
              <a:off x="1264" y="2090"/>
              <a:ext cx="904" cy="1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2562" tIns="182562" rIns="182562" bIns="182562"/>
            <a:lstStyle/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625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71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-234</a:t>
              </a:r>
            </a:p>
            <a:p>
              <a:pPr algn="r"/>
              <a:r>
                <a:rPr kumimoji="0" lang="en-US" sz="2400" u="sng">
                  <a:solidFill>
                    <a:srgbClr val="000000"/>
                  </a:solidFill>
                  <a:latin typeface="Calibri" pitchFamily="34" charset="0"/>
                </a:rPr>
                <a:t>-462</a:t>
              </a:r>
              <a:endParaRPr kumimoji="0" lang="en-US" sz="2400">
                <a:solidFill>
                  <a:srgbClr val="000000"/>
                </a:solidFill>
                <a:latin typeface="Calibri" pitchFamily="34" charset="0"/>
              </a:endParaRP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0</a:t>
              </a:r>
            </a:p>
          </p:txBody>
        </p:sp>
        <p:sp>
          <p:nvSpPr>
            <p:cNvPr id="7180" name="Rectangle 8"/>
            <p:cNvSpPr>
              <a:spLocks noChangeArrowheads="1"/>
            </p:cNvSpPr>
            <p:nvPr/>
          </p:nvSpPr>
          <p:spPr bwMode="auto">
            <a:xfrm>
              <a:off x="2176" y="2090"/>
              <a:ext cx="904" cy="1446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82562" tIns="182562" rIns="182562" bIns="182562"/>
            <a:lstStyle/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390,625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5,041</a:t>
              </a: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54,756</a:t>
              </a:r>
            </a:p>
            <a:p>
              <a:pPr algn="r"/>
              <a:r>
                <a:rPr kumimoji="0" lang="en-US" sz="2400" u="sng">
                  <a:solidFill>
                    <a:srgbClr val="000000"/>
                  </a:solidFill>
                  <a:latin typeface="Calibri" pitchFamily="34" charset="0"/>
                </a:rPr>
                <a:t>213,444</a:t>
              </a:r>
              <a:endParaRPr kumimoji="0" lang="en-US" sz="2400">
                <a:solidFill>
                  <a:srgbClr val="000000"/>
                </a:solidFill>
                <a:latin typeface="Calibri" pitchFamily="34" charset="0"/>
              </a:endParaRPr>
            </a:p>
            <a:p>
              <a:pPr algn="r"/>
              <a:r>
                <a:rPr kumimoji="0" lang="en-US" sz="2400">
                  <a:solidFill>
                    <a:srgbClr val="000000"/>
                  </a:solidFill>
                  <a:latin typeface="Calibri" pitchFamily="34" charset="0"/>
                </a:rPr>
                <a:t>663,866</a:t>
              </a:r>
            </a:p>
          </p:txBody>
        </p:sp>
        <p:graphicFrame>
          <p:nvGraphicFramePr>
            <p:cNvPr id="7171" name="Object 9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321" y="1766"/>
            <a:ext cx="976" cy="360"/>
          </p:xfrm>
          <a:graphic>
            <a:graphicData uri="http://schemas.openxmlformats.org/presentationml/2006/ole">
              <p:oleObj spid="_x0000_s11480" name="Equation" r:id="rId5" imgW="1548972" imgH="570674" progId="Equation.3">
                <p:embed/>
              </p:oleObj>
            </a:graphicData>
          </a:graphic>
        </p:graphicFrame>
        <p:graphicFrame>
          <p:nvGraphicFramePr>
            <p:cNvPr id="7172" name="Object 10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1225" y="1767"/>
            <a:ext cx="987" cy="364"/>
          </p:xfrm>
          <a:graphic>
            <a:graphicData uri="http://schemas.openxmlformats.org/presentationml/2006/ole">
              <p:oleObj spid="_x0000_s11481" name="Equation" r:id="rId6" imgW="1562833" imgH="575896" progId="Equation.3">
                <p:embed/>
              </p:oleObj>
            </a:graphicData>
          </a:graphic>
        </p:graphicFrame>
        <p:graphicFrame>
          <p:nvGraphicFramePr>
            <p:cNvPr id="7173" name="Object 11">
              <a:hlinkClick r:id="" action="ppaction://ole?verb=0"/>
            </p:cNvPr>
            <p:cNvGraphicFramePr>
              <a:graphicFrameLocks/>
            </p:cNvGraphicFramePr>
            <p:nvPr/>
          </p:nvGraphicFramePr>
          <p:xfrm>
            <a:off x="2143" y="1770"/>
            <a:ext cx="984" cy="357"/>
          </p:xfrm>
          <a:graphic>
            <a:graphicData uri="http://schemas.openxmlformats.org/presentationml/2006/ole">
              <p:oleObj spid="_x0000_s11482" name="Equation" r:id="rId7" imgW="1559988" imgH="566267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45704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AutoShap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3200" dirty="0">
                <a:solidFill>
                  <a:srgbClr val="800000"/>
                </a:solidFill>
              </a:rPr>
              <a:t>Levels of Measurement, </a:t>
            </a:r>
            <a:r>
              <a:rPr lang="en-US" altLang="en-US" sz="3200" dirty="0"/>
              <a:t/>
            </a:r>
            <a:br>
              <a:rPr lang="en-US" altLang="en-US" sz="3200" dirty="0"/>
            </a:br>
            <a:r>
              <a:rPr lang="en-US" altLang="en-US" sz="3200" dirty="0">
                <a:solidFill>
                  <a:srgbClr val="800000"/>
                </a:solidFill>
              </a:rPr>
              <a:t>Measures of central Tendency &amp; Dispersion</a:t>
            </a:r>
            <a:endParaRPr lang="en-US" altLang="en-US" sz="3200" dirty="0" smtClean="0">
              <a:solidFill>
                <a:srgbClr val="80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0627" y="3660507"/>
            <a:ext cx="769733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E" sz="1600" dirty="0" smtClean="0"/>
              <a:t>See:</a:t>
            </a:r>
          </a:p>
          <a:p>
            <a:r>
              <a:rPr lang="en-IE" sz="1600" dirty="0" smtClean="0"/>
              <a:t>Chapter 3 </a:t>
            </a:r>
            <a:r>
              <a:rPr lang="en-IE" sz="1600" dirty="0"/>
              <a:t>of </a:t>
            </a:r>
            <a:r>
              <a:rPr lang="en-IE" sz="1600" dirty="0" smtClean="0"/>
              <a:t>Lind</a:t>
            </a:r>
            <a:r>
              <a:rPr lang="en-IE" sz="1600" dirty="0"/>
              <a:t>, Marchal, Wathen. Basic Statistics for Business &amp; Economics (International Edition) 8e </a:t>
            </a:r>
            <a:endParaRPr lang="en-IE" sz="1600" dirty="0" smtClean="0"/>
          </a:p>
          <a:p>
            <a:r>
              <a:rPr lang="en-IE" sz="1600" dirty="0"/>
              <a:t>Chapter 3 of </a:t>
            </a:r>
            <a:r>
              <a:rPr lang="en-US" sz="1600" dirty="0" err="1" smtClean="0"/>
              <a:t>Cortinhas</a:t>
            </a:r>
            <a:r>
              <a:rPr lang="en-US" sz="1600" dirty="0"/>
              <a:t>, C. &amp; Black, K. 2012. </a:t>
            </a:r>
            <a:r>
              <a:rPr lang="en-US" sz="1600" i="1" dirty="0"/>
              <a:t>Statistics for Business &amp; Economics (First European Edition)</a:t>
            </a:r>
            <a:r>
              <a:rPr lang="en-US" sz="1600" dirty="0"/>
              <a:t>. </a:t>
            </a:r>
          </a:p>
          <a:p>
            <a:endParaRPr lang="en-IE" sz="1600" dirty="0"/>
          </a:p>
        </p:txBody>
      </p:sp>
    </p:spTree>
    <p:extLst>
      <p:ext uri="{BB962C8B-B14F-4D97-AF65-F5344CB8AC3E}">
        <p14:creationId xmlns:p14="http://schemas.microsoft.com/office/powerpoint/2010/main" xmlns="" val="18506527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Population &amp; Sample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252216"/>
          </a:xfrm>
        </p:spPr>
        <p:txBody>
          <a:bodyPr/>
          <a:lstStyle/>
          <a:p>
            <a:r>
              <a:rPr lang="en-US" dirty="0"/>
              <a:t>The population is the entire group of interest, whether people or things.</a:t>
            </a:r>
          </a:p>
          <a:p>
            <a:r>
              <a:rPr lang="en-US" dirty="0"/>
              <a:t>It is not usually possible, or not practical, to examine every member of a population.</a:t>
            </a:r>
          </a:p>
          <a:p>
            <a:r>
              <a:rPr lang="en-US" dirty="0"/>
              <a:t>A sample, a smaller selection taken from that population, is used to estimate some value for the whole population. </a:t>
            </a:r>
          </a:p>
          <a:p>
            <a:r>
              <a:rPr lang="en-US" dirty="0"/>
              <a:t>The sample must be </a:t>
            </a:r>
            <a:r>
              <a:rPr lang="en-US" b="1" dirty="0"/>
              <a:t>representative</a:t>
            </a:r>
            <a:r>
              <a:rPr lang="en-US" dirty="0"/>
              <a:t> of  the whole population of interest.</a:t>
            </a:r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925567" y="4651312"/>
            <a:ext cx="3907663" cy="1894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57200" y="4928616"/>
            <a:ext cx="3803903" cy="175432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 census, gathers data from the whole population, e.g. the ten year census.</a:t>
            </a:r>
          </a:p>
          <a:p>
            <a:r>
              <a:rPr lang="en-US" dirty="0"/>
              <a:t>A survey gathers data from only a sample taken from the population of interest. </a:t>
            </a:r>
          </a:p>
        </p:txBody>
      </p:sp>
    </p:spTree>
    <p:extLst>
      <p:ext uri="{BB962C8B-B14F-4D97-AF65-F5344CB8AC3E}">
        <p14:creationId xmlns:p14="http://schemas.microsoft.com/office/powerpoint/2010/main" xmlns="" val="494868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Parameter vs. Statistic</a:t>
            </a:r>
          </a:p>
        </p:txBody>
      </p:sp>
      <p:grpSp>
        <p:nvGrpSpPr>
          <p:cNvPr id="8196" name="Group 4"/>
          <p:cNvGrpSpPr>
            <a:grpSpLocks/>
          </p:cNvGrpSpPr>
          <p:nvPr/>
        </p:nvGrpSpPr>
        <p:grpSpPr bwMode="auto">
          <a:xfrm>
            <a:off x="936625" y="1828800"/>
            <a:ext cx="7156450" cy="1182688"/>
            <a:chOff x="891815" y="1624934"/>
            <a:chExt cx="7156704" cy="1207008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891815" y="1624934"/>
              <a:ext cx="7156704" cy="12070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02" name="Rectangle 6"/>
            <p:cNvSpPr>
              <a:spLocks noChangeArrowheads="1"/>
            </p:cNvSpPr>
            <p:nvPr/>
          </p:nvSpPr>
          <p:spPr bwMode="auto">
            <a:xfrm>
              <a:off x="1184922" y="1851303"/>
              <a:ext cx="6564992" cy="8478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PARAMETER  </a:t>
              </a:r>
              <a:r>
                <a:rPr lang="en-US" altLang="en-US">
                  <a:latin typeface="Calibri" pitchFamily="34" charset="0"/>
                  <a:ea typeface="Calibri" pitchFamily="34" charset="0"/>
                  <a:cs typeface="Calibri" pitchFamily="34" charset="0"/>
                </a:rPr>
                <a:t>A measurable characteristic of a </a:t>
              </a:r>
              <a:r>
                <a:rPr lang="en-US" altLang="en-US" i="1">
                  <a:latin typeface="Calibri" pitchFamily="34" charset="0"/>
                  <a:ea typeface="Calibri" pitchFamily="34" charset="0"/>
                  <a:cs typeface="Calibri" pitchFamily="34" charset="0"/>
                </a:rPr>
                <a:t>population</a:t>
              </a:r>
              <a:r>
                <a:rPr lang="en-US" altLang="en-US">
                  <a:latin typeface="Calibri" pitchFamily="34" charset="0"/>
                  <a:ea typeface="Calibri" pitchFamily="34" charset="0"/>
                  <a:cs typeface="Calibri" pitchFamily="34" charset="0"/>
                </a:rPr>
                <a:t>.</a:t>
              </a:r>
            </a:p>
          </p:txBody>
        </p:sp>
      </p:grpSp>
      <p:grpSp>
        <p:nvGrpSpPr>
          <p:cNvPr id="8197" name="Group 8"/>
          <p:cNvGrpSpPr>
            <a:grpSpLocks/>
          </p:cNvGrpSpPr>
          <p:nvPr/>
        </p:nvGrpSpPr>
        <p:grpSpPr bwMode="auto">
          <a:xfrm>
            <a:off x="954088" y="3067050"/>
            <a:ext cx="7156450" cy="1206500"/>
            <a:chOff x="816864" y="2194560"/>
            <a:chExt cx="7156704" cy="1207008"/>
          </a:xfrm>
        </p:grpSpPr>
        <p:sp>
          <p:nvSpPr>
            <p:cNvPr id="10" name="Rounded Rectangle 9"/>
            <p:cNvSpPr/>
            <p:nvPr/>
          </p:nvSpPr>
          <p:spPr bwMode="auto">
            <a:xfrm>
              <a:off x="816864" y="2194560"/>
              <a:ext cx="7156704" cy="1207008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/>
            <a:lstStyle/>
            <a:p>
              <a:pPr eaLnBrk="0" hangingPunct="0">
                <a:defRPr/>
              </a:pPr>
              <a:endParaRPr lang="en-US">
                <a:solidFill>
                  <a:schemeClr val="tx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00" name="Rectangle 10"/>
            <p:cNvSpPr>
              <a:spLocks noChangeArrowheads="1"/>
            </p:cNvSpPr>
            <p:nvPr/>
          </p:nvSpPr>
          <p:spPr bwMode="auto">
            <a:xfrm>
              <a:off x="1184922" y="2573667"/>
              <a:ext cx="656499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n-US" altLang="en-US" b="1">
                  <a:latin typeface="Calibri" pitchFamily="34" charset="0"/>
                  <a:ea typeface="Calibri" pitchFamily="34" charset="0"/>
                  <a:cs typeface="Calibri" pitchFamily="34" charset="0"/>
                </a:rPr>
                <a:t>STATISTIC  </a:t>
              </a:r>
              <a:r>
                <a:rPr lang="en-US" altLang="en-US">
                  <a:latin typeface="Calibri" pitchFamily="34" charset="0"/>
                  <a:ea typeface="Calibri" pitchFamily="34" charset="0"/>
                  <a:cs typeface="Calibri" pitchFamily="34" charset="0"/>
                </a:rPr>
                <a:t>A measurable characteristic of a </a:t>
              </a:r>
              <a:r>
                <a:rPr lang="en-US" altLang="en-US" i="1">
                  <a:latin typeface="Calibri" pitchFamily="34" charset="0"/>
                  <a:ea typeface="Calibri" pitchFamily="34" charset="0"/>
                  <a:cs typeface="Calibri" pitchFamily="34" charset="0"/>
                </a:rPr>
                <a:t>sample</a:t>
              </a:r>
              <a:r>
                <a:rPr lang="en-US" altLang="en-US">
                  <a:latin typeface="Calibri" pitchFamily="34" charset="0"/>
                  <a:ea typeface="Calibri" pitchFamily="34" charset="0"/>
                  <a:cs typeface="Calibri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21090355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Sampling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03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4000" dirty="0" smtClean="0"/>
              <a:t>During World War II, the Royal Air Force asked Abraham Wald, a statistician, to help decide where </a:t>
            </a:r>
            <a:r>
              <a:rPr lang="en-US" sz="4000" dirty="0" err="1" smtClean="0"/>
              <a:t>armour</a:t>
            </a:r>
            <a:r>
              <a:rPr lang="en-US" sz="4000" dirty="0" smtClean="0"/>
              <a:t> should be added to the UK's bombers. </a:t>
            </a:r>
            <a:r>
              <a:rPr lang="en-US" sz="4000" dirty="0"/>
              <a:t>The RAF gave Wald information about which parts of its planes were typically hit. </a:t>
            </a: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4000" dirty="0"/>
          </a:p>
          <a:p>
            <a:pPr marL="0" indent="0">
              <a:buNone/>
            </a:pPr>
            <a:r>
              <a:rPr lang="en-US" sz="4000" dirty="0" err="1" smtClean="0"/>
              <a:t>Armour</a:t>
            </a:r>
            <a:r>
              <a:rPr lang="en-US" sz="4000" dirty="0" smtClean="0"/>
              <a:t> is heavy and can only be added to certain parts of the planes - but to which parts?</a:t>
            </a:r>
            <a:endParaRPr lang="en-US" sz="4000" dirty="0"/>
          </a:p>
          <a:p>
            <a:pPr marL="0" indent="0">
              <a:buNone/>
            </a:pPr>
            <a:r>
              <a:rPr lang="en-US" sz="4000" dirty="0" smtClean="0"/>
              <a:t>What should the statistician’s response to this problem be?</a:t>
            </a:r>
          </a:p>
          <a:p>
            <a:endParaRPr lang="en-US" sz="4000" dirty="0"/>
          </a:p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1038396" y="3028227"/>
          <a:ext cx="6096000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2547608"/>
                <a:gridCol w="354839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Section of Plane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Bullet Holes per Square foot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1.11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Fuselage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1.73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Fuel System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1.55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Wings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804586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Levels of Measurement of Data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Categorical</a:t>
            </a:r>
            <a:r>
              <a:rPr lang="en-GB" dirty="0" smtClean="0"/>
              <a:t> Variables</a:t>
            </a:r>
            <a:br>
              <a:rPr lang="en-GB" dirty="0" smtClean="0"/>
            </a:br>
            <a:r>
              <a:rPr lang="en-GB" dirty="0" smtClean="0"/>
              <a:t>(entities are divided into distinct categories):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b="1" dirty="0" smtClean="0"/>
              <a:t>Dichotomous</a:t>
            </a:r>
            <a:r>
              <a:rPr lang="en-GB" dirty="0" smtClean="0"/>
              <a:t> </a:t>
            </a:r>
            <a:r>
              <a:rPr lang="en-GB" dirty="0"/>
              <a:t>variables are categorical variables with two categories</a:t>
            </a:r>
            <a:r>
              <a:rPr lang="en-GB" b="1" dirty="0"/>
              <a:t> </a:t>
            </a:r>
            <a:r>
              <a:rPr lang="en-GB" dirty="0" smtClean="0"/>
              <a:t>or levels (e.g</a:t>
            </a:r>
            <a:r>
              <a:rPr lang="en-GB" dirty="0"/>
              <a:t>. dead or </a:t>
            </a:r>
            <a:r>
              <a:rPr lang="en-GB" dirty="0" smtClean="0"/>
              <a:t>alive)</a:t>
            </a:r>
            <a:endParaRPr lang="en-GB" dirty="0"/>
          </a:p>
          <a:p>
            <a:pPr lvl="2"/>
            <a:r>
              <a:rPr lang="en-GB" dirty="0"/>
              <a:t>V</a:t>
            </a:r>
            <a:r>
              <a:rPr lang="en-GB" dirty="0" smtClean="0"/>
              <a:t>ariables </a:t>
            </a:r>
            <a:r>
              <a:rPr lang="en-GB" dirty="0"/>
              <a:t>assigned either a 0 or a 1 are said to be in a binary state. For example Male (0) and female (1</a:t>
            </a:r>
            <a:r>
              <a:rPr lang="en-GB" dirty="0" smtClean="0"/>
              <a:t>).</a:t>
            </a:r>
          </a:p>
          <a:p>
            <a:pPr lvl="1"/>
            <a:r>
              <a:rPr lang="en-GB" b="1" dirty="0" smtClean="0"/>
              <a:t>Nominal</a:t>
            </a:r>
            <a:r>
              <a:rPr lang="en-GB" dirty="0" smtClean="0"/>
              <a:t> variable: There are more than two categories </a:t>
            </a:r>
          </a:p>
          <a:p>
            <a:pPr lvl="2"/>
            <a:r>
              <a:rPr lang="en-GB" dirty="0" smtClean="0"/>
              <a:t>e.g. whether someone is an omnivore, vegetarian, vegan, or fruitarian.</a:t>
            </a:r>
          </a:p>
          <a:p>
            <a:pPr lvl="1"/>
            <a:r>
              <a:rPr lang="en-GB" b="1" dirty="0" smtClean="0"/>
              <a:t>Ordinal</a:t>
            </a:r>
            <a:r>
              <a:rPr lang="en-GB" dirty="0" smtClean="0"/>
              <a:t> variable: The same as a nominal variable but the categories have a logical order</a:t>
            </a:r>
          </a:p>
          <a:p>
            <a:pPr lvl="2"/>
            <a:r>
              <a:rPr lang="en-GB" dirty="0" smtClean="0"/>
              <a:t>e.g. whether people got a fail, a pass, a merit or a distinction in their exam.</a:t>
            </a:r>
          </a:p>
        </p:txBody>
      </p:sp>
    </p:spTree>
    <p:extLst>
      <p:ext uri="{BB962C8B-B14F-4D97-AF65-F5344CB8AC3E}">
        <p14:creationId xmlns:p14="http://schemas.microsoft.com/office/powerpoint/2010/main" xmlns="" val="183673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Measurement of Data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smtClean="0"/>
              <a:t>Continuous</a:t>
            </a:r>
            <a:r>
              <a:rPr lang="en-GB" dirty="0" smtClean="0"/>
              <a:t> variables</a:t>
            </a:r>
            <a:br>
              <a:rPr lang="en-GB" dirty="0" smtClean="0"/>
            </a:br>
            <a:r>
              <a:rPr lang="en-GB" dirty="0" smtClean="0"/>
              <a:t>(entities get a distinct score):</a:t>
            </a:r>
            <a:br>
              <a:rPr lang="en-GB" dirty="0" smtClean="0"/>
            </a:br>
            <a:endParaRPr lang="en-GB" dirty="0" smtClean="0"/>
          </a:p>
          <a:p>
            <a:pPr lvl="1"/>
            <a:r>
              <a:rPr lang="en-GB" b="1" dirty="0" smtClean="0"/>
              <a:t>Interval</a:t>
            </a:r>
            <a:r>
              <a:rPr lang="en-GB" dirty="0" smtClean="0"/>
              <a:t> variable: Equal intervals on the variable represent equal differences in the property being measured</a:t>
            </a:r>
          </a:p>
          <a:p>
            <a:pPr lvl="2"/>
            <a:r>
              <a:rPr lang="en-GB" dirty="0" smtClean="0"/>
              <a:t>e.g. the difference between 6 and 8 is equivalent to the difference between 13 and 15.</a:t>
            </a:r>
          </a:p>
          <a:p>
            <a:pPr lvl="1"/>
            <a:r>
              <a:rPr lang="en-GB" b="1" dirty="0" smtClean="0"/>
              <a:t>Ratio</a:t>
            </a:r>
            <a:r>
              <a:rPr lang="en-GB" dirty="0" smtClean="0"/>
              <a:t> variable: The same as an interval variable, but the ratios of scores on the scale must also make sense</a:t>
            </a:r>
          </a:p>
          <a:p>
            <a:pPr lvl="2"/>
            <a:r>
              <a:rPr lang="en-GB" dirty="0" smtClean="0"/>
              <a:t>e.g. a score of 16 on an anxiety scale means that the person is, in reality, twice as anxious as someone scoring 8.</a:t>
            </a:r>
          </a:p>
        </p:txBody>
      </p:sp>
    </p:spTree>
    <p:extLst>
      <p:ext uri="{BB962C8B-B14F-4D97-AF65-F5344CB8AC3E}">
        <p14:creationId xmlns:p14="http://schemas.microsoft.com/office/powerpoint/2010/main" xmlns="" val="178849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7715"/>
          <a:stretch>
            <a:fillRect/>
          </a:stretch>
        </p:blipFill>
        <p:spPr>
          <a:xfrm>
            <a:off x="289087" y="1951854"/>
            <a:ext cx="8397713" cy="3567886"/>
          </a:xfrm>
        </p:spPr>
      </p:pic>
    </p:spTree>
    <p:extLst>
      <p:ext uri="{BB962C8B-B14F-4D97-AF65-F5344CB8AC3E}">
        <p14:creationId xmlns:p14="http://schemas.microsoft.com/office/powerpoint/2010/main" xmlns="" val="150343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600200"/>
            <a:ext cx="766267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A Set of data is often </a:t>
            </a:r>
            <a:r>
              <a:rPr lang="en-US" sz="2200" dirty="0" err="1"/>
              <a:t>summarised</a:t>
            </a:r>
            <a:r>
              <a:rPr lang="en-US" sz="2200" dirty="0"/>
              <a:t> and described by two parameters:</a:t>
            </a:r>
          </a:p>
          <a:p>
            <a:endParaRPr lang="en-US" sz="2200" dirty="0"/>
          </a:p>
          <a:p>
            <a:r>
              <a:rPr lang="en-US" sz="2200" dirty="0"/>
              <a:t>    a Measure of Centrality</a:t>
            </a:r>
          </a:p>
          <a:p>
            <a:r>
              <a:rPr lang="en-US" sz="2200" dirty="0"/>
              <a:t>  </a:t>
            </a:r>
          </a:p>
          <a:p>
            <a:r>
              <a:rPr lang="en-US" sz="2200" dirty="0"/>
              <a:t>    a Measure of Spread</a:t>
            </a:r>
          </a:p>
        </p:txBody>
      </p:sp>
    </p:spTree>
    <p:extLst>
      <p:ext uri="{BB962C8B-B14F-4D97-AF65-F5344CB8AC3E}">
        <p14:creationId xmlns:p14="http://schemas.microsoft.com/office/powerpoint/2010/main" xmlns="" val="1765885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NULL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1793</TotalTime>
  <Words>1198</Words>
  <Application>Microsoft Macintosh PowerPoint</Application>
  <PresentationFormat>On-screen Show (4:3)</PresentationFormat>
  <Paragraphs>271</Paragraphs>
  <Slides>29</Slides>
  <Notes>13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Clarity</vt:lpstr>
      <vt:lpstr>Equation</vt:lpstr>
      <vt:lpstr> Levels of Measurement,  Measures of central Tendency &amp; Dispersion</vt:lpstr>
      <vt:lpstr>Descriptive / Inferential Statistics</vt:lpstr>
      <vt:lpstr>Population &amp; Sample</vt:lpstr>
      <vt:lpstr>Parameter vs. Statistic</vt:lpstr>
      <vt:lpstr>Sampling</vt:lpstr>
      <vt:lpstr>Levels of Measurement of Data</vt:lpstr>
      <vt:lpstr>Levels of Measurement of Data</vt:lpstr>
      <vt:lpstr>Slide 8</vt:lpstr>
      <vt:lpstr>Slide 9</vt:lpstr>
      <vt:lpstr>Measures of Central Tendency:</vt:lpstr>
      <vt:lpstr>Arithmetic Mean</vt:lpstr>
      <vt:lpstr>Slide 12</vt:lpstr>
      <vt:lpstr>Median</vt:lpstr>
      <vt:lpstr>Mode</vt:lpstr>
      <vt:lpstr>Geometric Mean (e.g when calculating compound returns)</vt:lpstr>
      <vt:lpstr>Slide 16</vt:lpstr>
      <vt:lpstr>Measures of Spread or Variability:  </vt:lpstr>
      <vt:lpstr>Range</vt:lpstr>
      <vt:lpstr>Quartiles</vt:lpstr>
      <vt:lpstr>Interquartile Range</vt:lpstr>
      <vt:lpstr>Interquartile Range: Example</vt:lpstr>
      <vt:lpstr>Visualising Data with a Boxplot (aka Box &amp; Whisker Plot)</vt:lpstr>
      <vt:lpstr>Mean Absolute Deviation, Variance, and Standard Deviation</vt:lpstr>
      <vt:lpstr>Mean Absolute Deviation</vt:lpstr>
      <vt:lpstr>Population Variance</vt:lpstr>
      <vt:lpstr>Population Variance</vt:lpstr>
      <vt:lpstr>Sample Variance</vt:lpstr>
      <vt:lpstr>Sample Standard Deviation</vt:lpstr>
      <vt:lpstr>Levels of Measurement,  Measures of central Tendency &amp; Dispersion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MANOVA</dc:title>
  <dc:creator>Tony Delaney</dc:creator>
  <cp:lastModifiedBy>GEU</cp:lastModifiedBy>
  <cp:revision>97</cp:revision>
  <cp:lastPrinted>2017-09-22T16:45:26Z</cp:lastPrinted>
  <dcterms:created xsi:type="dcterms:W3CDTF">2015-03-11T19:52:06Z</dcterms:created>
  <dcterms:modified xsi:type="dcterms:W3CDTF">2022-08-25T05:24:30Z</dcterms:modified>
</cp:coreProperties>
</file>