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Default Extension="jpeg" ContentType="image/jpeg"/>
  <Override PartName="/ppt/slideLayouts/slideLayout3.xml" ContentType="application/vnd.openxmlformats-officedocument.presentationml.slideLayout+xml"/>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9"/>
  </p:notesMasterIdLst>
  <p:handoutMasterIdLst>
    <p:handoutMasterId r:id="rId30"/>
  </p:handoutMasterIdLst>
  <p:sldIdLst>
    <p:sldId id="262" r:id="rId2"/>
    <p:sldId id="259" r:id="rId3"/>
    <p:sldId id="258" r:id="rId4"/>
    <p:sldId id="295" r:id="rId5"/>
    <p:sldId id="296" r:id="rId6"/>
    <p:sldId id="260" r:id="rId7"/>
    <p:sldId id="261" r:id="rId8"/>
    <p:sldId id="297" r:id="rId9"/>
    <p:sldId id="257" r:id="rId10"/>
    <p:sldId id="263" r:id="rId11"/>
    <p:sldId id="299" r:id="rId12"/>
    <p:sldId id="264" r:id="rId13"/>
    <p:sldId id="265" r:id="rId14"/>
    <p:sldId id="267" r:id="rId15"/>
    <p:sldId id="268" r:id="rId16"/>
    <p:sldId id="273" r:id="rId17"/>
    <p:sldId id="274" r:id="rId18"/>
    <p:sldId id="275" r:id="rId19"/>
    <p:sldId id="276" r:id="rId20"/>
    <p:sldId id="277" r:id="rId21"/>
    <p:sldId id="278" r:id="rId22"/>
    <p:sldId id="279" r:id="rId23"/>
    <p:sldId id="280" r:id="rId24"/>
    <p:sldId id="303" r:id="rId25"/>
    <p:sldId id="281" r:id="rId26"/>
    <p:sldId id="282" r:id="rId27"/>
    <p:sldId id="294" r:id="rId2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540"/>
    <p:restoredTop sz="92965"/>
  </p:normalViewPr>
  <p:slideViewPr>
    <p:cSldViewPr snapToGrid="0" snapToObjects="1">
      <p:cViewPr varScale="1">
        <p:scale>
          <a:sx n="68" d="100"/>
          <a:sy n="68" d="100"/>
        </p:scale>
        <p:origin x="-1446" y="-90"/>
      </p:cViewPr>
      <p:guideLst>
        <p:guide orient="horz" pos="2160"/>
        <p:guide pos="2880"/>
      </p:guideLst>
    </p:cSldViewPr>
  </p:slideViewPr>
  <p:notesTextViewPr>
    <p:cViewPr>
      <p:scale>
        <a:sx n="100" d="100"/>
        <a:sy n="100" d="100"/>
      </p:scale>
      <p:origin x="0" y="0"/>
    </p:cViewPr>
  </p:notesTextViewPr>
  <p:sorterViewPr>
    <p:cViewPr>
      <p:scale>
        <a:sx n="118" d="100"/>
        <a:sy n="118"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6FFC583-9166-1745-836E-F654AC9D9291}" type="datetimeFigureOut">
              <a:rPr lang="en-US" smtClean="0"/>
              <a:pPr/>
              <a:t>26-Nov-21</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73D188F-57BA-DC4C-BFE0-7D154AB8E2F5}" type="slidenum">
              <a:rPr lang="en-US" smtClean="0"/>
              <a:pPr/>
              <a:t>‹#›</a:t>
            </a:fld>
            <a:endParaRPr lang="en-US"/>
          </a:p>
        </p:txBody>
      </p:sp>
    </p:spTree>
    <p:extLst>
      <p:ext uri="{BB962C8B-B14F-4D97-AF65-F5344CB8AC3E}">
        <p14:creationId xmlns:p14="http://schemas.microsoft.com/office/powerpoint/2010/main" xmlns="" val="7411431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5D663C2-3026-F442-B553-0814A45FFEBF}" type="datetimeFigureOut">
              <a:rPr lang="en-US" smtClean="0"/>
              <a:pPr/>
              <a:t>26-Nov-21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ga-IE" smtClean="0"/>
              <a:t>Click to edit Master text styles</a:t>
            </a:r>
          </a:p>
          <a:p>
            <a:pPr lvl="1"/>
            <a:r>
              <a:rPr lang="ga-IE" smtClean="0"/>
              <a:t>Second level</a:t>
            </a:r>
          </a:p>
          <a:p>
            <a:pPr lvl="2"/>
            <a:r>
              <a:rPr lang="ga-IE" smtClean="0"/>
              <a:t>Third level</a:t>
            </a:r>
          </a:p>
          <a:p>
            <a:pPr lvl="3"/>
            <a:r>
              <a:rPr lang="ga-IE" smtClean="0"/>
              <a:t>Fourth level</a:t>
            </a:r>
          </a:p>
          <a:p>
            <a:pPr lvl="4"/>
            <a:r>
              <a:rPr lang="ga-IE"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6002362-37F5-3849-8C45-021D9A2E4F89}" type="slidenum">
              <a:rPr lang="en-US" smtClean="0"/>
              <a:pPr/>
              <a:t>‹#›</a:t>
            </a:fld>
            <a:endParaRPr lang="en-US"/>
          </a:p>
        </p:txBody>
      </p:sp>
    </p:spTree>
    <p:extLst>
      <p:ext uri="{BB962C8B-B14F-4D97-AF65-F5344CB8AC3E}">
        <p14:creationId xmlns:p14="http://schemas.microsoft.com/office/powerpoint/2010/main" xmlns="" val="3999663701"/>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p:txBody>
          <a:bodyPr/>
          <a:lstStyle/>
          <a:p>
            <a:pPr>
              <a:defRPr/>
            </a:pPr>
            <a:fld id="{799225F3-E15D-486B-9CCA-ACB5352FA780}" type="slidenum">
              <a:rPr lang="en-US" smtClean="0"/>
              <a:pPr>
                <a:defRPr/>
              </a:pPr>
              <a:t>1</a:t>
            </a:fld>
            <a:endParaRPr lang="en-US" smtClean="0"/>
          </a:p>
        </p:txBody>
      </p:sp>
      <p:sp>
        <p:nvSpPr>
          <p:cNvPr id="39939" name="Rectangle 2"/>
          <p:cNvSpPr>
            <a:spLocks noGrp="1" noRot="1" noChangeAspect="1" noChangeArrowheads="1" noTextEdit="1"/>
          </p:cNvSpPr>
          <p:nvPr>
            <p:ph type="sldImg"/>
          </p:nvPr>
        </p:nvSpPr>
        <p:spPr>
          <a:ln/>
        </p:spPr>
      </p:sp>
      <p:sp>
        <p:nvSpPr>
          <p:cNvPr id="39940" name="Notes Placeholder 4"/>
          <p:cNvSpPr>
            <a:spLocks noGrp="1"/>
          </p:cNvSpPr>
          <p:nvPr>
            <p:ph type="body"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xmlns="" val="5096976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p:txBody>
          <a:bodyPr/>
          <a:lstStyle/>
          <a:p>
            <a:pPr>
              <a:defRPr/>
            </a:pPr>
            <a:fld id="{91CA489B-60BC-4692-B804-89B8C0DF7C0F}" type="slidenum">
              <a:rPr lang="en-US" smtClean="0"/>
              <a:pPr>
                <a:defRPr/>
              </a:pPr>
              <a:t>17</a:t>
            </a:fld>
            <a:endParaRPr lang="en-US" smtClean="0"/>
          </a:p>
        </p:txBody>
      </p:sp>
      <p:sp>
        <p:nvSpPr>
          <p:cNvPr id="52227" name="Rectangle 2"/>
          <p:cNvSpPr>
            <a:spLocks noGrp="1" noRot="1" noChangeAspect="1" noChangeArrowheads="1" noTextEdit="1"/>
          </p:cNvSpPr>
          <p:nvPr>
            <p:ph type="sldImg"/>
          </p:nvPr>
        </p:nvSpPr>
        <p:spPr>
          <a:ln w="12700" cap="flat">
            <a:solidFill>
              <a:schemeClr val="tx1"/>
            </a:solidFill>
          </a:ln>
        </p:spPr>
      </p:sp>
      <p:sp>
        <p:nvSpPr>
          <p:cNvPr id="52228" name="Notes Placeholder 4"/>
          <p:cNvSpPr>
            <a:spLocks noGrp="1"/>
          </p:cNvSpPr>
          <p:nvPr>
            <p:ph type="body"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xmlns="" val="10608108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p:txBody>
          <a:bodyPr/>
          <a:lstStyle/>
          <a:p>
            <a:pPr>
              <a:defRPr/>
            </a:pPr>
            <a:fld id="{A20E5A4C-9B65-42B8-A945-8CC994E3CB86}" type="slidenum">
              <a:rPr lang="en-US" smtClean="0"/>
              <a:pPr>
                <a:defRPr/>
              </a:pPr>
              <a:t>18</a:t>
            </a:fld>
            <a:endParaRPr lang="en-US" smtClean="0"/>
          </a:p>
        </p:txBody>
      </p:sp>
      <p:sp>
        <p:nvSpPr>
          <p:cNvPr id="53251" name="Rectangle 2"/>
          <p:cNvSpPr>
            <a:spLocks noGrp="1" noRot="1" noChangeAspect="1" noChangeArrowheads="1" noTextEdit="1"/>
          </p:cNvSpPr>
          <p:nvPr>
            <p:ph type="sldImg"/>
          </p:nvPr>
        </p:nvSpPr>
        <p:spPr>
          <a:ln w="12700" cap="flat">
            <a:solidFill>
              <a:schemeClr val="tx1"/>
            </a:solidFill>
          </a:ln>
        </p:spPr>
      </p:sp>
      <p:sp>
        <p:nvSpPr>
          <p:cNvPr id="53252" name="Notes Placeholder 4"/>
          <p:cNvSpPr>
            <a:spLocks noGrp="1"/>
          </p:cNvSpPr>
          <p:nvPr>
            <p:ph type="body"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xmlns="" val="6393908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p:txBody>
          <a:bodyPr/>
          <a:lstStyle/>
          <a:p>
            <a:pPr>
              <a:defRPr/>
            </a:pPr>
            <a:fld id="{8138E952-F559-44B6-93E0-B410BDAA4167}" type="slidenum">
              <a:rPr lang="en-US" smtClean="0"/>
              <a:pPr>
                <a:defRPr/>
              </a:pPr>
              <a:t>19</a:t>
            </a:fld>
            <a:endParaRPr lang="en-US" smtClean="0"/>
          </a:p>
        </p:txBody>
      </p:sp>
      <p:sp>
        <p:nvSpPr>
          <p:cNvPr id="54275" name="Rectangle 2"/>
          <p:cNvSpPr>
            <a:spLocks noGrp="1" noRot="1" noChangeAspect="1" noChangeArrowheads="1" noTextEdit="1"/>
          </p:cNvSpPr>
          <p:nvPr>
            <p:ph type="sldImg"/>
          </p:nvPr>
        </p:nvSpPr>
        <p:spPr>
          <a:ln/>
        </p:spPr>
      </p:sp>
      <p:sp>
        <p:nvSpPr>
          <p:cNvPr id="54276" name="Notes Placeholder 4"/>
          <p:cNvSpPr>
            <a:spLocks noGrp="1"/>
          </p:cNvSpPr>
          <p:nvPr>
            <p:ph type="body"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xmlns="" val="2336110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p:txBody>
          <a:bodyPr/>
          <a:lstStyle/>
          <a:p>
            <a:pPr>
              <a:defRPr/>
            </a:pPr>
            <a:fld id="{4D119BD8-EF4E-4042-BD1B-CA6478F03CC6}" type="slidenum">
              <a:rPr lang="en-US" smtClean="0"/>
              <a:pPr>
                <a:defRPr/>
              </a:pPr>
              <a:t>20</a:t>
            </a:fld>
            <a:endParaRPr lang="en-US" smtClean="0"/>
          </a:p>
        </p:txBody>
      </p:sp>
      <p:sp>
        <p:nvSpPr>
          <p:cNvPr id="55299" name="Rectangle 2"/>
          <p:cNvSpPr>
            <a:spLocks noGrp="1" noRot="1" noChangeAspect="1" noChangeArrowheads="1" noTextEdit="1"/>
          </p:cNvSpPr>
          <p:nvPr>
            <p:ph type="sldImg"/>
          </p:nvPr>
        </p:nvSpPr>
        <p:spPr>
          <a:ln/>
        </p:spPr>
      </p:sp>
      <p:sp>
        <p:nvSpPr>
          <p:cNvPr id="55300" name="Notes Placeholder 4"/>
          <p:cNvSpPr>
            <a:spLocks noGrp="1"/>
          </p:cNvSpPr>
          <p:nvPr>
            <p:ph type="body"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xmlns="" val="7010459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p:txBody>
          <a:bodyPr/>
          <a:lstStyle/>
          <a:p>
            <a:pPr>
              <a:defRPr/>
            </a:pPr>
            <a:fld id="{B3C491F8-CC38-4DFB-AFD3-C28C07C1F6DD}" type="slidenum">
              <a:rPr lang="en-US" smtClean="0"/>
              <a:pPr>
                <a:defRPr/>
              </a:pPr>
              <a:t>21</a:t>
            </a:fld>
            <a:endParaRPr lang="en-US" smtClean="0"/>
          </a:p>
        </p:txBody>
      </p:sp>
      <p:sp>
        <p:nvSpPr>
          <p:cNvPr id="56323" name="Rectangle 2"/>
          <p:cNvSpPr>
            <a:spLocks noGrp="1" noRot="1" noChangeAspect="1" noChangeArrowheads="1" noTextEdit="1"/>
          </p:cNvSpPr>
          <p:nvPr>
            <p:ph type="sldImg"/>
          </p:nvPr>
        </p:nvSpPr>
        <p:spPr>
          <a:ln/>
        </p:spPr>
      </p:sp>
      <p:sp>
        <p:nvSpPr>
          <p:cNvPr id="56324" name="Notes Placeholder 4"/>
          <p:cNvSpPr>
            <a:spLocks noGrp="1"/>
          </p:cNvSpPr>
          <p:nvPr>
            <p:ph type="body"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xmlns="" val="13836916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p:txBody>
          <a:bodyPr/>
          <a:lstStyle/>
          <a:p>
            <a:pPr>
              <a:defRPr/>
            </a:pPr>
            <a:fld id="{A35629B6-EBE5-4077-9724-9CD23D8B9640}" type="slidenum">
              <a:rPr lang="en-US" smtClean="0"/>
              <a:pPr>
                <a:defRPr/>
              </a:pPr>
              <a:t>22</a:t>
            </a:fld>
            <a:endParaRPr lang="en-US" smtClean="0"/>
          </a:p>
        </p:txBody>
      </p:sp>
      <p:sp>
        <p:nvSpPr>
          <p:cNvPr id="57347" name="Rectangle 2"/>
          <p:cNvSpPr>
            <a:spLocks noGrp="1" noRot="1" noChangeAspect="1" noChangeArrowheads="1" noTextEdit="1"/>
          </p:cNvSpPr>
          <p:nvPr>
            <p:ph type="sldImg"/>
          </p:nvPr>
        </p:nvSpPr>
        <p:spPr>
          <a:ln/>
        </p:spPr>
      </p:sp>
      <p:sp>
        <p:nvSpPr>
          <p:cNvPr id="57348" name="Notes Placeholder 4"/>
          <p:cNvSpPr>
            <a:spLocks noGrp="1"/>
          </p:cNvSpPr>
          <p:nvPr>
            <p:ph type="body"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xmlns="" val="6056860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p:txBody>
          <a:bodyPr/>
          <a:lstStyle/>
          <a:p>
            <a:pPr>
              <a:defRPr/>
            </a:pPr>
            <a:fld id="{336486D5-0A68-470A-9371-A618E1FB6C1C}" type="slidenum">
              <a:rPr lang="en-US" smtClean="0"/>
              <a:pPr>
                <a:defRPr/>
              </a:pPr>
              <a:t>23</a:t>
            </a:fld>
            <a:endParaRPr lang="en-US" smtClean="0"/>
          </a:p>
        </p:txBody>
      </p:sp>
      <p:sp>
        <p:nvSpPr>
          <p:cNvPr id="58371" name="Rectangle 2"/>
          <p:cNvSpPr>
            <a:spLocks noGrp="1" noRot="1" noChangeAspect="1" noChangeArrowheads="1" noTextEdit="1"/>
          </p:cNvSpPr>
          <p:nvPr>
            <p:ph type="sldImg"/>
          </p:nvPr>
        </p:nvSpPr>
        <p:spPr>
          <a:ln/>
        </p:spPr>
      </p:sp>
      <p:sp>
        <p:nvSpPr>
          <p:cNvPr id="58372" name="Notes Placeholder 4"/>
          <p:cNvSpPr>
            <a:spLocks noGrp="1"/>
          </p:cNvSpPr>
          <p:nvPr>
            <p:ph type="body"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xmlns="" val="176022091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p:txBody>
          <a:bodyPr/>
          <a:lstStyle/>
          <a:p>
            <a:pPr>
              <a:defRPr/>
            </a:pPr>
            <a:fld id="{1B08A82A-E30A-4D0E-9E63-5933FD94027B}" type="slidenum">
              <a:rPr lang="en-US" smtClean="0"/>
              <a:pPr>
                <a:defRPr/>
              </a:pPr>
              <a:t>25</a:t>
            </a:fld>
            <a:endParaRPr lang="en-US" smtClean="0"/>
          </a:p>
        </p:txBody>
      </p:sp>
      <p:sp>
        <p:nvSpPr>
          <p:cNvPr id="59395" name="Rectangle 2"/>
          <p:cNvSpPr>
            <a:spLocks noGrp="1" noRot="1" noChangeAspect="1" noChangeArrowheads="1" noTextEdit="1"/>
          </p:cNvSpPr>
          <p:nvPr>
            <p:ph type="sldImg"/>
          </p:nvPr>
        </p:nvSpPr>
        <p:spPr>
          <a:ln w="12700" cap="flat">
            <a:solidFill>
              <a:schemeClr val="tx1"/>
            </a:solidFill>
          </a:ln>
        </p:spPr>
      </p:sp>
      <p:sp>
        <p:nvSpPr>
          <p:cNvPr id="59396" name="Notes Placeholder 4"/>
          <p:cNvSpPr>
            <a:spLocks noGrp="1"/>
          </p:cNvSpPr>
          <p:nvPr>
            <p:ph type="body"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xmlns="" val="29821414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p:txBody>
          <a:bodyPr/>
          <a:lstStyle/>
          <a:p>
            <a:pPr>
              <a:defRPr/>
            </a:pPr>
            <a:fld id="{E8F6F18D-C26D-4A25-ACF8-DBCB444D1EE9}" type="slidenum">
              <a:rPr lang="en-US" smtClean="0"/>
              <a:pPr>
                <a:defRPr/>
              </a:pPr>
              <a:t>26</a:t>
            </a:fld>
            <a:endParaRPr lang="en-US" smtClean="0"/>
          </a:p>
        </p:txBody>
      </p:sp>
      <p:sp>
        <p:nvSpPr>
          <p:cNvPr id="60419" name="Rectangle 2"/>
          <p:cNvSpPr>
            <a:spLocks noGrp="1" noRot="1" noChangeAspect="1" noChangeArrowheads="1" noTextEdit="1"/>
          </p:cNvSpPr>
          <p:nvPr>
            <p:ph type="sldImg"/>
          </p:nvPr>
        </p:nvSpPr>
        <p:spPr>
          <a:ln/>
        </p:spPr>
      </p:sp>
      <p:sp>
        <p:nvSpPr>
          <p:cNvPr id="60420" name="Notes Placeholder 4"/>
          <p:cNvSpPr>
            <a:spLocks noGrp="1"/>
          </p:cNvSpPr>
          <p:nvPr>
            <p:ph type="body"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xmlns="" val="200570252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p:txBody>
          <a:bodyPr/>
          <a:lstStyle/>
          <a:p>
            <a:pPr>
              <a:defRPr/>
            </a:pPr>
            <a:fld id="{799225F3-E15D-486B-9CCA-ACB5352FA780}" type="slidenum">
              <a:rPr lang="en-US" smtClean="0"/>
              <a:pPr>
                <a:defRPr/>
              </a:pPr>
              <a:t>27</a:t>
            </a:fld>
            <a:endParaRPr lang="en-US" smtClean="0"/>
          </a:p>
        </p:txBody>
      </p:sp>
      <p:sp>
        <p:nvSpPr>
          <p:cNvPr id="39939" name="Rectangle 2"/>
          <p:cNvSpPr>
            <a:spLocks noGrp="1" noRot="1" noChangeAspect="1" noChangeArrowheads="1" noTextEdit="1"/>
          </p:cNvSpPr>
          <p:nvPr>
            <p:ph type="sldImg"/>
          </p:nvPr>
        </p:nvSpPr>
        <p:spPr>
          <a:ln/>
        </p:spPr>
      </p:sp>
      <p:sp>
        <p:nvSpPr>
          <p:cNvPr id="39940" name="Notes Placeholder 4"/>
          <p:cNvSpPr>
            <a:spLocks noGrp="1"/>
          </p:cNvSpPr>
          <p:nvPr>
            <p:ph type="body"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xmlns="" val="636437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6002362-37F5-3849-8C45-021D9A2E4F89}" type="slidenum">
              <a:rPr lang="en-US" smtClean="0"/>
              <a:pPr/>
              <a:t>6</a:t>
            </a:fld>
            <a:endParaRPr lang="en-US"/>
          </a:p>
        </p:txBody>
      </p:sp>
    </p:spTree>
    <p:extLst>
      <p:ext uri="{BB962C8B-B14F-4D97-AF65-F5344CB8AC3E}">
        <p14:creationId xmlns:p14="http://schemas.microsoft.com/office/powerpoint/2010/main" xmlns="" val="17378722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p:txBody>
          <a:bodyPr/>
          <a:lstStyle/>
          <a:p>
            <a:pPr>
              <a:defRPr/>
            </a:pPr>
            <a:fld id="{74043E29-2EC8-4339-A771-453E7DD398CE}" type="slidenum">
              <a:rPr lang="en-US" smtClean="0"/>
              <a:pPr>
                <a:defRPr/>
              </a:pPr>
              <a:t>10</a:t>
            </a:fld>
            <a:endParaRPr lang="en-US" smtClean="0"/>
          </a:p>
        </p:txBody>
      </p:sp>
      <p:sp>
        <p:nvSpPr>
          <p:cNvPr id="40963" name="Rectangle 2"/>
          <p:cNvSpPr>
            <a:spLocks noGrp="1" noRot="1" noChangeAspect="1" noChangeArrowheads="1" noTextEdit="1"/>
          </p:cNvSpPr>
          <p:nvPr>
            <p:ph type="sldImg"/>
          </p:nvPr>
        </p:nvSpPr>
        <p:spPr>
          <a:ln w="12700" cap="flat">
            <a:solidFill>
              <a:schemeClr val="tx1"/>
            </a:solidFill>
          </a:ln>
        </p:spPr>
      </p:sp>
      <p:sp>
        <p:nvSpPr>
          <p:cNvPr id="40964" name="Notes Placeholder 4"/>
          <p:cNvSpPr>
            <a:spLocks noGrp="1"/>
          </p:cNvSpPr>
          <p:nvPr>
            <p:ph type="body"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tLang="en-US" dirty="0" smtClean="0"/>
          </a:p>
        </p:txBody>
      </p:sp>
    </p:spTree>
    <p:extLst>
      <p:ext uri="{BB962C8B-B14F-4D97-AF65-F5344CB8AC3E}">
        <p14:creationId xmlns:p14="http://schemas.microsoft.com/office/powerpoint/2010/main" xmlns="" val="20677167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ChangeArrowheads="1"/>
          </p:cNvSpPr>
          <p:nvPr/>
        </p:nvSpPr>
        <p:spPr bwMode="auto">
          <a:xfrm>
            <a:off x="3886200" y="0"/>
            <a:ext cx="2971800" cy="457200"/>
          </a:xfrm>
          <a:prstGeom prst="rect">
            <a:avLst/>
          </a:prstGeom>
          <a:noFill/>
          <a:ln w="12700">
            <a:noFill/>
            <a:miter lim="800000"/>
            <a:headEnd/>
            <a:tailEnd/>
          </a:ln>
        </p:spPr>
        <p:txBody>
          <a:bodyPr wrap="none" anchor="ctr"/>
          <a:lstStyle/>
          <a:p>
            <a:endParaRPr lang="en-US" sz="2400"/>
          </a:p>
        </p:txBody>
      </p:sp>
      <p:sp>
        <p:nvSpPr>
          <p:cNvPr id="54275" name="Rectangle 3"/>
          <p:cNvSpPr>
            <a:spLocks noChangeArrowheads="1"/>
          </p:cNvSpPr>
          <p:nvPr/>
        </p:nvSpPr>
        <p:spPr bwMode="auto">
          <a:xfrm>
            <a:off x="3886200" y="8686800"/>
            <a:ext cx="2971800" cy="457200"/>
          </a:xfrm>
          <a:prstGeom prst="rect">
            <a:avLst/>
          </a:prstGeom>
          <a:noFill/>
          <a:ln w="12700">
            <a:noFill/>
            <a:miter lim="800000"/>
            <a:headEnd/>
            <a:tailEnd/>
          </a:ln>
        </p:spPr>
        <p:txBody>
          <a:bodyPr lIns="19050" tIns="0" rIns="19050" bIns="0" anchor="b"/>
          <a:lstStyle/>
          <a:p>
            <a:pPr algn="r"/>
            <a:r>
              <a:rPr lang="en-US" sz="1000"/>
              <a:t>6</a:t>
            </a:r>
          </a:p>
        </p:txBody>
      </p:sp>
      <p:sp>
        <p:nvSpPr>
          <p:cNvPr id="54276" name="Rectangle 4"/>
          <p:cNvSpPr>
            <a:spLocks noChangeArrowheads="1"/>
          </p:cNvSpPr>
          <p:nvPr/>
        </p:nvSpPr>
        <p:spPr bwMode="auto">
          <a:xfrm>
            <a:off x="0" y="8686800"/>
            <a:ext cx="2971800" cy="457200"/>
          </a:xfrm>
          <a:prstGeom prst="rect">
            <a:avLst/>
          </a:prstGeom>
          <a:noFill/>
          <a:ln w="12700">
            <a:noFill/>
            <a:miter lim="800000"/>
            <a:headEnd/>
            <a:tailEnd/>
          </a:ln>
        </p:spPr>
        <p:txBody>
          <a:bodyPr wrap="none" anchor="ctr"/>
          <a:lstStyle/>
          <a:p>
            <a:endParaRPr lang="en-US" sz="2400"/>
          </a:p>
        </p:txBody>
      </p:sp>
      <p:sp>
        <p:nvSpPr>
          <p:cNvPr id="54277" name="Rectangle 5"/>
          <p:cNvSpPr>
            <a:spLocks noChangeArrowheads="1"/>
          </p:cNvSpPr>
          <p:nvPr/>
        </p:nvSpPr>
        <p:spPr bwMode="auto">
          <a:xfrm>
            <a:off x="0" y="0"/>
            <a:ext cx="2971800" cy="457200"/>
          </a:xfrm>
          <a:prstGeom prst="rect">
            <a:avLst/>
          </a:prstGeom>
          <a:noFill/>
          <a:ln w="12700">
            <a:noFill/>
            <a:miter lim="800000"/>
            <a:headEnd/>
            <a:tailEnd/>
          </a:ln>
        </p:spPr>
        <p:txBody>
          <a:bodyPr wrap="none" anchor="ctr"/>
          <a:lstStyle/>
          <a:p>
            <a:endParaRPr lang="en-US" sz="2400"/>
          </a:p>
        </p:txBody>
      </p:sp>
      <p:sp>
        <p:nvSpPr>
          <p:cNvPr id="54278" name="Rectangle 6"/>
          <p:cNvSpPr>
            <a:spLocks noGrp="1" noRot="1" noChangeAspect="1" noChangeArrowheads="1" noTextEdit="1"/>
          </p:cNvSpPr>
          <p:nvPr>
            <p:ph type="sldImg"/>
          </p:nvPr>
        </p:nvSpPr>
        <p:spPr>
          <a:xfrm>
            <a:off x="1150938" y="692150"/>
            <a:ext cx="4556125" cy="3416300"/>
          </a:xfrm>
          <a:ln cap="flat"/>
        </p:spPr>
      </p:sp>
      <p:sp>
        <p:nvSpPr>
          <p:cNvPr id="54279" name="Rectangle 7"/>
          <p:cNvSpPr>
            <a:spLocks noGrp="1" noChangeArrowheads="1"/>
          </p:cNvSpPr>
          <p:nvPr>
            <p:ph type="body" idx="1"/>
          </p:nvPr>
        </p:nvSpPr>
        <p:spPr>
          <a:noFill/>
          <a:ln w="9525"/>
        </p:spPr>
        <p:txBody>
          <a:bodyPr/>
          <a:lstStyle/>
          <a:p>
            <a:endParaRPr lang="en-US" smtClean="0"/>
          </a:p>
        </p:txBody>
      </p:sp>
    </p:spTree>
    <p:extLst>
      <p:ext uri="{BB962C8B-B14F-4D97-AF65-F5344CB8AC3E}">
        <p14:creationId xmlns:p14="http://schemas.microsoft.com/office/powerpoint/2010/main" xmlns="" val="3068378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p:txBody>
          <a:bodyPr/>
          <a:lstStyle/>
          <a:p>
            <a:pPr>
              <a:defRPr/>
            </a:pPr>
            <a:fld id="{A831E193-664C-43F3-9554-19DD08C22332}" type="slidenum">
              <a:rPr lang="en-US" smtClean="0"/>
              <a:pPr>
                <a:defRPr/>
              </a:pPr>
              <a:t>12</a:t>
            </a:fld>
            <a:endParaRPr lang="en-US" smtClean="0"/>
          </a:p>
        </p:txBody>
      </p:sp>
      <p:sp>
        <p:nvSpPr>
          <p:cNvPr id="41987" name="Rectangle 2"/>
          <p:cNvSpPr>
            <a:spLocks noGrp="1" noRot="1" noChangeAspect="1" noChangeArrowheads="1" noTextEdit="1"/>
          </p:cNvSpPr>
          <p:nvPr>
            <p:ph type="sldImg"/>
          </p:nvPr>
        </p:nvSpPr>
        <p:spPr>
          <a:ln w="12700" cap="flat">
            <a:solidFill>
              <a:schemeClr val="tx1"/>
            </a:solidFill>
          </a:ln>
        </p:spPr>
      </p:sp>
      <p:sp>
        <p:nvSpPr>
          <p:cNvPr id="41988" name="Notes Placeholder 4"/>
          <p:cNvSpPr>
            <a:spLocks noGrp="1"/>
          </p:cNvSpPr>
          <p:nvPr>
            <p:ph type="body"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xmlns="" val="15342179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p:txBody>
          <a:bodyPr/>
          <a:lstStyle/>
          <a:p>
            <a:pPr>
              <a:defRPr/>
            </a:pPr>
            <a:fld id="{27C9E822-A264-463D-B085-E99D07D57306}" type="slidenum">
              <a:rPr lang="en-US" smtClean="0"/>
              <a:pPr>
                <a:defRPr/>
              </a:pPr>
              <a:t>13</a:t>
            </a:fld>
            <a:endParaRPr lang="en-US" smtClean="0"/>
          </a:p>
        </p:txBody>
      </p:sp>
      <p:sp>
        <p:nvSpPr>
          <p:cNvPr id="43011" name="Rectangle 2"/>
          <p:cNvSpPr>
            <a:spLocks noGrp="1" noRot="1" noChangeAspect="1" noChangeArrowheads="1" noTextEdit="1"/>
          </p:cNvSpPr>
          <p:nvPr>
            <p:ph type="sldImg"/>
          </p:nvPr>
        </p:nvSpPr>
        <p:spPr>
          <a:ln w="12700" cap="flat">
            <a:solidFill>
              <a:schemeClr val="tx1"/>
            </a:solidFill>
          </a:ln>
        </p:spPr>
      </p:sp>
      <p:sp>
        <p:nvSpPr>
          <p:cNvPr id="43012" name="Notes Placeholder 4"/>
          <p:cNvSpPr>
            <a:spLocks noGrp="1"/>
          </p:cNvSpPr>
          <p:nvPr>
            <p:ph type="body"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xmlns="" val="7649865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p:txBody>
          <a:bodyPr/>
          <a:lstStyle/>
          <a:p>
            <a:pPr>
              <a:defRPr/>
            </a:pPr>
            <a:fld id="{1AA19C1D-F55A-4473-90E8-FAD331B421C2}" type="slidenum">
              <a:rPr lang="en-US" smtClean="0"/>
              <a:pPr>
                <a:defRPr/>
              </a:pPr>
              <a:t>14</a:t>
            </a:fld>
            <a:endParaRPr lang="en-US" smtClean="0"/>
          </a:p>
        </p:txBody>
      </p:sp>
      <p:sp>
        <p:nvSpPr>
          <p:cNvPr id="45059" name="Rectangle 2"/>
          <p:cNvSpPr>
            <a:spLocks noGrp="1" noRot="1" noChangeAspect="1" noChangeArrowheads="1" noTextEdit="1"/>
          </p:cNvSpPr>
          <p:nvPr>
            <p:ph type="sldImg"/>
          </p:nvPr>
        </p:nvSpPr>
        <p:spPr>
          <a:ln w="12700" cap="flat">
            <a:solidFill>
              <a:schemeClr val="tx1"/>
            </a:solidFill>
          </a:ln>
        </p:spPr>
      </p:sp>
      <p:sp>
        <p:nvSpPr>
          <p:cNvPr id="45060" name="Notes Placeholder 4"/>
          <p:cNvSpPr>
            <a:spLocks noGrp="1"/>
          </p:cNvSpPr>
          <p:nvPr>
            <p:ph type="body"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xmlns="" val="14902878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p:txBody>
          <a:bodyPr/>
          <a:lstStyle/>
          <a:p>
            <a:pPr>
              <a:defRPr/>
            </a:pPr>
            <a:fld id="{514C270C-CB21-4890-9C57-45FC5BF2DBE7}" type="slidenum">
              <a:rPr lang="en-US" smtClean="0"/>
              <a:pPr>
                <a:defRPr/>
              </a:pPr>
              <a:t>15</a:t>
            </a:fld>
            <a:endParaRPr lang="en-US" smtClean="0"/>
          </a:p>
        </p:txBody>
      </p:sp>
      <p:sp>
        <p:nvSpPr>
          <p:cNvPr id="46083" name="Rectangle 2"/>
          <p:cNvSpPr>
            <a:spLocks noGrp="1" noRot="1" noChangeAspect="1" noChangeArrowheads="1" noTextEdit="1"/>
          </p:cNvSpPr>
          <p:nvPr>
            <p:ph type="sldImg"/>
          </p:nvPr>
        </p:nvSpPr>
        <p:spPr>
          <a:ln w="12700" cap="flat">
            <a:solidFill>
              <a:schemeClr val="tx1"/>
            </a:solidFill>
          </a:ln>
        </p:spPr>
      </p:sp>
      <p:sp>
        <p:nvSpPr>
          <p:cNvPr id="46084" name="Notes Placeholder 4"/>
          <p:cNvSpPr>
            <a:spLocks noGrp="1"/>
          </p:cNvSpPr>
          <p:nvPr>
            <p:ph type="body"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xmlns="" val="11655989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p:txBody>
          <a:bodyPr/>
          <a:lstStyle/>
          <a:p>
            <a:pPr>
              <a:defRPr/>
            </a:pPr>
            <a:fld id="{CB69496D-4A20-47C4-A5D1-51817D402D41}" type="slidenum">
              <a:rPr lang="en-US" smtClean="0"/>
              <a:pPr>
                <a:defRPr/>
              </a:pPr>
              <a:t>16</a:t>
            </a:fld>
            <a:endParaRPr lang="en-US" smtClean="0"/>
          </a:p>
        </p:txBody>
      </p:sp>
      <p:sp>
        <p:nvSpPr>
          <p:cNvPr id="51203" name="Rectangle 2"/>
          <p:cNvSpPr>
            <a:spLocks noGrp="1" noRot="1" noChangeAspect="1" noChangeArrowheads="1" noTextEdit="1"/>
          </p:cNvSpPr>
          <p:nvPr>
            <p:ph type="sldImg"/>
          </p:nvPr>
        </p:nvSpPr>
        <p:spPr>
          <a:ln/>
        </p:spPr>
      </p:sp>
      <p:sp>
        <p:nvSpPr>
          <p:cNvPr id="51204" name="Notes Placeholder 4"/>
          <p:cNvSpPr>
            <a:spLocks noGrp="1"/>
          </p:cNvSpPr>
          <p:nvPr>
            <p:ph type="body"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xmlns="" val="5216331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ga-IE"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ga-IE" smtClean="0"/>
              <a:t>Click to edit Master subtitle style</a:t>
            </a:r>
            <a:endParaRPr lang="en-US" dirty="0"/>
          </a:p>
        </p:txBody>
      </p:sp>
      <p:sp>
        <p:nvSpPr>
          <p:cNvPr id="4" name="Date Placeholder 3"/>
          <p:cNvSpPr>
            <a:spLocks noGrp="1"/>
          </p:cNvSpPr>
          <p:nvPr>
            <p:ph type="dt" sz="half" idx="10"/>
          </p:nvPr>
        </p:nvSpPr>
        <p:spPr/>
        <p:txBody>
          <a:bodyPr/>
          <a:lstStyle/>
          <a:p>
            <a:fld id="{91E80C2E-6BB1-CA42-BB5E-3A0FF683C7B4}" type="datetimeFigureOut">
              <a:rPr lang="en-US" smtClean="0"/>
              <a:pPr/>
              <a:t>26-Nov-21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2B1841-DE6E-7741-97DC-59EFEDF612F0}" type="slidenum">
              <a:rPr lang="en-US" smtClean="0"/>
              <a:pPr/>
              <a: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ga-IE"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ga-IE" smtClean="0"/>
              <a:t>Click to edit Master text styles</a:t>
            </a:r>
          </a:p>
          <a:p>
            <a:pPr lvl="1"/>
            <a:r>
              <a:rPr lang="ga-IE" smtClean="0"/>
              <a:t>Second level</a:t>
            </a:r>
          </a:p>
          <a:p>
            <a:pPr lvl="2"/>
            <a:r>
              <a:rPr lang="ga-IE" smtClean="0"/>
              <a:t>Third level</a:t>
            </a:r>
          </a:p>
          <a:p>
            <a:pPr lvl="3"/>
            <a:r>
              <a:rPr lang="ga-IE" smtClean="0"/>
              <a:t>Fourth level</a:t>
            </a:r>
          </a:p>
          <a:p>
            <a:pPr lvl="4"/>
            <a:r>
              <a:rPr lang="ga-IE" smtClean="0"/>
              <a:t>Fifth level</a:t>
            </a:r>
            <a:endParaRPr lang="en-US"/>
          </a:p>
        </p:txBody>
      </p:sp>
      <p:sp>
        <p:nvSpPr>
          <p:cNvPr id="4" name="Date Placeholder 3"/>
          <p:cNvSpPr>
            <a:spLocks noGrp="1"/>
          </p:cNvSpPr>
          <p:nvPr>
            <p:ph type="dt" sz="half" idx="10"/>
          </p:nvPr>
        </p:nvSpPr>
        <p:spPr/>
        <p:txBody>
          <a:bodyPr/>
          <a:lstStyle/>
          <a:p>
            <a:fld id="{91E80C2E-6BB1-CA42-BB5E-3A0FF683C7B4}" type="datetimeFigureOut">
              <a:rPr lang="en-US" smtClean="0"/>
              <a:pPr/>
              <a:t>26-Nov-21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2B1841-DE6E-7741-97DC-59EFEDF612F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ga-IE"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ga-IE" smtClean="0"/>
              <a:t>Click to edit Master text styles</a:t>
            </a:r>
          </a:p>
          <a:p>
            <a:pPr lvl="1"/>
            <a:r>
              <a:rPr lang="ga-IE" smtClean="0"/>
              <a:t>Second level</a:t>
            </a:r>
          </a:p>
          <a:p>
            <a:pPr lvl="2"/>
            <a:r>
              <a:rPr lang="ga-IE" smtClean="0"/>
              <a:t>Third level</a:t>
            </a:r>
          </a:p>
          <a:p>
            <a:pPr lvl="3"/>
            <a:r>
              <a:rPr lang="ga-IE" smtClean="0"/>
              <a:t>Fourth level</a:t>
            </a:r>
          </a:p>
          <a:p>
            <a:pPr lvl="4"/>
            <a:r>
              <a:rPr lang="ga-IE" smtClean="0"/>
              <a:t>Fifth level</a:t>
            </a:r>
            <a:endParaRPr lang="en-US" dirty="0"/>
          </a:p>
        </p:txBody>
      </p:sp>
      <p:sp>
        <p:nvSpPr>
          <p:cNvPr id="4" name="Date Placeholder 3"/>
          <p:cNvSpPr>
            <a:spLocks noGrp="1"/>
          </p:cNvSpPr>
          <p:nvPr>
            <p:ph type="dt" sz="half" idx="10"/>
          </p:nvPr>
        </p:nvSpPr>
        <p:spPr/>
        <p:txBody>
          <a:bodyPr/>
          <a:lstStyle/>
          <a:p>
            <a:fld id="{91E80C2E-6BB1-CA42-BB5E-3A0FF683C7B4}" type="datetimeFigureOut">
              <a:rPr lang="en-US" smtClean="0"/>
              <a:pPr/>
              <a:t>26-Nov-21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2B1841-DE6E-7741-97DC-59EFEDF612F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ga-IE" smtClean="0"/>
              <a:t>Click to edit Master title style</a:t>
            </a:r>
            <a:endParaRPr lang="en-US"/>
          </a:p>
        </p:txBody>
      </p:sp>
      <p:sp>
        <p:nvSpPr>
          <p:cNvPr id="3" name="Content Placeholder 2"/>
          <p:cNvSpPr>
            <a:spLocks noGrp="1"/>
          </p:cNvSpPr>
          <p:nvPr>
            <p:ph idx="1"/>
          </p:nvPr>
        </p:nvSpPr>
        <p:spPr/>
        <p:txBody>
          <a:bodyPr/>
          <a:lstStyle/>
          <a:p>
            <a:pPr lvl="0"/>
            <a:r>
              <a:rPr lang="ga-IE" smtClean="0"/>
              <a:t>Click to edit Master text styles</a:t>
            </a:r>
          </a:p>
          <a:p>
            <a:pPr lvl="1"/>
            <a:r>
              <a:rPr lang="ga-IE" smtClean="0"/>
              <a:t>Second level</a:t>
            </a:r>
          </a:p>
          <a:p>
            <a:pPr lvl="2"/>
            <a:r>
              <a:rPr lang="ga-IE" smtClean="0"/>
              <a:t>Third level</a:t>
            </a:r>
          </a:p>
          <a:p>
            <a:pPr lvl="3"/>
            <a:r>
              <a:rPr lang="ga-IE" smtClean="0"/>
              <a:t>Fourth level</a:t>
            </a:r>
          </a:p>
          <a:p>
            <a:pPr lvl="4"/>
            <a:r>
              <a:rPr lang="ga-IE" smtClean="0"/>
              <a:t>Fifth level</a:t>
            </a:r>
            <a:endParaRPr lang="en-US"/>
          </a:p>
        </p:txBody>
      </p:sp>
      <p:sp>
        <p:nvSpPr>
          <p:cNvPr id="4" name="Date Placeholder 3"/>
          <p:cNvSpPr>
            <a:spLocks noGrp="1"/>
          </p:cNvSpPr>
          <p:nvPr>
            <p:ph type="dt" sz="half" idx="10"/>
          </p:nvPr>
        </p:nvSpPr>
        <p:spPr/>
        <p:txBody>
          <a:bodyPr/>
          <a:lstStyle/>
          <a:p>
            <a:fld id="{91E80C2E-6BB1-CA42-BB5E-3A0FF683C7B4}" type="datetimeFigureOut">
              <a:rPr lang="en-US" smtClean="0"/>
              <a:pPr/>
              <a:t>26-Nov-21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2B1841-DE6E-7741-97DC-59EFEDF612F0}"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ga-IE"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ga-IE" smtClean="0"/>
              <a:t>Click to edit Master text styles</a:t>
            </a:r>
          </a:p>
        </p:txBody>
      </p:sp>
      <p:sp>
        <p:nvSpPr>
          <p:cNvPr id="4" name="Date Placeholder 3"/>
          <p:cNvSpPr>
            <a:spLocks noGrp="1"/>
          </p:cNvSpPr>
          <p:nvPr>
            <p:ph type="dt" sz="half" idx="10"/>
          </p:nvPr>
        </p:nvSpPr>
        <p:spPr/>
        <p:txBody>
          <a:bodyPr/>
          <a:lstStyle/>
          <a:p>
            <a:fld id="{91E80C2E-6BB1-CA42-BB5E-3A0FF683C7B4}" type="datetimeFigureOut">
              <a:rPr lang="en-US" smtClean="0"/>
              <a:pPr/>
              <a:t>26-Nov-21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2B1841-DE6E-7741-97DC-59EFEDF612F0}" type="slidenum">
              <a:rPr lang="en-US" smtClean="0"/>
              <a:pPr/>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ga-IE"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ga-IE" smtClean="0"/>
              <a:t>Click to edit Master text styles</a:t>
            </a:r>
          </a:p>
          <a:p>
            <a:pPr lvl="1"/>
            <a:r>
              <a:rPr lang="ga-IE" smtClean="0"/>
              <a:t>Second level</a:t>
            </a:r>
          </a:p>
          <a:p>
            <a:pPr lvl="2"/>
            <a:r>
              <a:rPr lang="ga-IE" smtClean="0"/>
              <a:t>Third level</a:t>
            </a:r>
          </a:p>
          <a:p>
            <a:pPr lvl="3"/>
            <a:r>
              <a:rPr lang="ga-IE" smtClean="0"/>
              <a:t>Fourth level</a:t>
            </a:r>
          </a:p>
          <a:p>
            <a:pPr lvl="4"/>
            <a:r>
              <a:rPr lang="ga-IE"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ga-IE" smtClean="0"/>
              <a:t>Click to edit Master text styles</a:t>
            </a:r>
          </a:p>
          <a:p>
            <a:pPr lvl="1"/>
            <a:r>
              <a:rPr lang="ga-IE" smtClean="0"/>
              <a:t>Second level</a:t>
            </a:r>
          </a:p>
          <a:p>
            <a:pPr lvl="2"/>
            <a:r>
              <a:rPr lang="ga-IE" smtClean="0"/>
              <a:t>Third level</a:t>
            </a:r>
          </a:p>
          <a:p>
            <a:pPr lvl="3"/>
            <a:r>
              <a:rPr lang="ga-IE" smtClean="0"/>
              <a:t>Fourth level</a:t>
            </a:r>
          </a:p>
          <a:p>
            <a:pPr lvl="4"/>
            <a:r>
              <a:rPr lang="ga-IE" smtClean="0"/>
              <a:t>Fifth level</a:t>
            </a:r>
            <a:endParaRPr lang="en-US" dirty="0"/>
          </a:p>
        </p:txBody>
      </p:sp>
      <p:sp>
        <p:nvSpPr>
          <p:cNvPr id="5" name="Date Placeholder 4"/>
          <p:cNvSpPr>
            <a:spLocks noGrp="1"/>
          </p:cNvSpPr>
          <p:nvPr>
            <p:ph type="dt" sz="half" idx="10"/>
          </p:nvPr>
        </p:nvSpPr>
        <p:spPr/>
        <p:txBody>
          <a:bodyPr/>
          <a:lstStyle/>
          <a:p>
            <a:fld id="{91E80C2E-6BB1-CA42-BB5E-3A0FF683C7B4}" type="datetimeFigureOut">
              <a:rPr lang="en-US" smtClean="0"/>
              <a:pPr/>
              <a:t>26-Nov-21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2B1841-DE6E-7741-97DC-59EFEDF612F0}"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ga-IE"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ga-IE"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ga-IE" smtClean="0"/>
              <a:t>Click to edit Master text styles</a:t>
            </a:r>
          </a:p>
          <a:p>
            <a:pPr lvl="1"/>
            <a:r>
              <a:rPr lang="ga-IE" smtClean="0"/>
              <a:t>Second level</a:t>
            </a:r>
          </a:p>
          <a:p>
            <a:pPr lvl="2"/>
            <a:r>
              <a:rPr lang="ga-IE" smtClean="0"/>
              <a:t>Third level</a:t>
            </a:r>
          </a:p>
          <a:p>
            <a:pPr lvl="3"/>
            <a:r>
              <a:rPr lang="ga-IE" smtClean="0"/>
              <a:t>Fourth level</a:t>
            </a:r>
          </a:p>
          <a:p>
            <a:pPr lvl="4"/>
            <a:r>
              <a:rPr lang="ga-IE"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ga-IE"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ga-IE" smtClean="0"/>
              <a:t>Click to edit Master text styles</a:t>
            </a:r>
          </a:p>
          <a:p>
            <a:pPr lvl="1"/>
            <a:r>
              <a:rPr lang="ga-IE" smtClean="0"/>
              <a:t>Second level</a:t>
            </a:r>
          </a:p>
          <a:p>
            <a:pPr lvl="2"/>
            <a:r>
              <a:rPr lang="ga-IE" smtClean="0"/>
              <a:t>Third level</a:t>
            </a:r>
          </a:p>
          <a:p>
            <a:pPr lvl="3"/>
            <a:r>
              <a:rPr lang="ga-IE" smtClean="0"/>
              <a:t>Fourth level</a:t>
            </a:r>
          </a:p>
          <a:p>
            <a:pPr lvl="4"/>
            <a:r>
              <a:rPr lang="ga-IE" smtClean="0"/>
              <a:t>Fifth level</a:t>
            </a:r>
            <a:endParaRPr lang="en-US" dirty="0"/>
          </a:p>
        </p:txBody>
      </p:sp>
      <p:sp>
        <p:nvSpPr>
          <p:cNvPr id="7" name="Date Placeholder 6"/>
          <p:cNvSpPr>
            <a:spLocks noGrp="1"/>
          </p:cNvSpPr>
          <p:nvPr>
            <p:ph type="dt" sz="half" idx="10"/>
          </p:nvPr>
        </p:nvSpPr>
        <p:spPr/>
        <p:txBody>
          <a:bodyPr/>
          <a:lstStyle/>
          <a:p>
            <a:fld id="{91E80C2E-6BB1-CA42-BB5E-3A0FF683C7B4}" type="datetimeFigureOut">
              <a:rPr lang="en-US" smtClean="0"/>
              <a:pPr/>
              <a:t>26-Nov-21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32B1841-DE6E-7741-97DC-59EFEDF612F0}" type="slidenum">
              <a:rPr lang="en-US" smtClean="0"/>
              <a:pPr/>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ga-IE" smtClean="0"/>
              <a:t>Click to edit Master title style</a:t>
            </a:r>
            <a:endParaRPr lang="en-US"/>
          </a:p>
        </p:txBody>
      </p:sp>
      <p:sp>
        <p:nvSpPr>
          <p:cNvPr id="3" name="Date Placeholder 2"/>
          <p:cNvSpPr>
            <a:spLocks noGrp="1"/>
          </p:cNvSpPr>
          <p:nvPr>
            <p:ph type="dt" sz="half" idx="10"/>
          </p:nvPr>
        </p:nvSpPr>
        <p:spPr/>
        <p:txBody>
          <a:bodyPr/>
          <a:lstStyle/>
          <a:p>
            <a:fld id="{91E80C2E-6BB1-CA42-BB5E-3A0FF683C7B4}" type="datetimeFigureOut">
              <a:rPr lang="en-US" smtClean="0"/>
              <a:pPr/>
              <a:t>26-Nov-21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32B1841-DE6E-7741-97DC-59EFEDF612F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1E80C2E-6BB1-CA42-BB5E-3A0FF683C7B4}" type="datetimeFigureOut">
              <a:rPr lang="en-US" smtClean="0"/>
              <a:pPr/>
              <a:t>26-Nov-21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32B1841-DE6E-7741-97DC-59EFEDF612F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ga-IE"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ga-IE" smtClean="0"/>
              <a:t>Click to edit Master text styles</a:t>
            </a:r>
          </a:p>
          <a:p>
            <a:pPr lvl="1"/>
            <a:r>
              <a:rPr lang="ga-IE" smtClean="0"/>
              <a:t>Second level</a:t>
            </a:r>
          </a:p>
          <a:p>
            <a:pPr lvl="2"/>
            <a:r>
              <a:rPr lang="ga-IE" smtClean="0"/>
              <a:t>Third level</a:t>
            </a:r>
          </a:p>
          <a:p>
            <a:pPr lvl="3"/>
            <a:r>
              <a:rPr lang="ga-IE" smtClean="0"/>
              <a:t>Fourth level</a:t>
            </a:r>
          </a:p>
          <a:p>
            <a:pPr lvl="4"/>
            <a:r>
              <a:rPr lang="ga-IE"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ga-IE" smtClean="0"/>
              <a:t>Click to edit Master text styles</a:t>
            </a:r>
          </a:p>
        </p:txBody>
      </p:sp>
      <p:sp>
        <p:nvSpPr>
          <p:cNvPr id="5" name="Date Placeholder 4"/>
          <p:cNvSpPr>
            <a:spLocks noGrp="1"/>
          </p:cNvSpPr>
          <p:nvPr>
            <p:ph type="dt" sz="half" idx="10"/>
          </p:nvPr>
        </p:nvSpPr>
        <p:spPr/>
        <p:txBody>
          <a:bodyPr/>
          <a:lstStyle/>
          <a:p>
            <a:fld id="{91E80C2E-6BB1-CA42-BB5E-3A0FF683C7B4}" type="datetimeFigureOut">
              <a:rPr lang="en-US" smtClean="0"/>
              <a:pPr/>
              <a:t>26-Nov-21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2B1841-DE6E-7741-97DC-59EFEDF612F0}" type="slidenum">
              <a:rPr lang="en-US" smtClean="0"/>
              <a:pPr/>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ga-IE"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ga-IE" smtClean="0"/>
              <a:t>Drag picture to placeholder or click icon to add</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ga-IE" smtClean="0"/>
              <a:t>Click to edit Master text styles</a:t>
            </a:r>
          </a:p>
        </p:txBody>
      </p:sp>
      <p:sp>
        <p:nvSpPr>
          <p:cNvPr id="5" name="Date Placeholder 4"/>
          <p:cNvSpPr>
            <a:spLocks noGrp="1"/>
          </p:cNvSpPr>
          <p:nvPr>
            <p:ph type="dt" sz="half" idx="10"/>
          </p:nvPr>
        </p:nvSpPr>
        <p:spPr/>
        <p:txBody>
          <a:bodyPr/>
          <a:lstStyle/>
          <a:p>
            <a:fld id="{91E80C2E-6BB1-CA42-BB5E-3A0FF683C7B4}" type="datetimeFigureOut">
              <a:rPr lang="en-US" smtClean="0"/>
              <a:pPr/>
              <a:t>26-Nov-21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2B1841-DE6E-7741-97DC-59EFEDF612F0}"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ga-IE"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ga-IE" smtClean="0"/>
              <a:t>Click to edit Master text styles</a:t>
            </a:r>
          </a:p>
          <a:p>
            <a:pPr lvl="1"/>
            <a:r>
              <a:rPr lang="ga-IE" smtClean="0"/>
              <a:t>Second level</a:t>
            </a:r>
          </a:p>
          <a:p>
            <a:pPr lvl="2"/>
            <a:r>
              <a:rPr lang="ga-IE" smtClean="0"/>
              <a:t>Third level</a:t>
            </a:r>
          </a:p>
          <a:p>
            <a:pPr lvl="3"/>
            <a:r>
              <a:rPr lang="ga-IE" smtClean="0"/>
              <a:t>Fourth level</a:t>
            </a:r>
          </a:p>
          <a:p>
            <a:pPr lvl="4"/>
            <a:r>
              <a:rPr lang="ga-IE"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91E80C2E-6BB1-CA42-BB5E-3A0FF683C7B4}" type="datetimeFigureOut">
              <a:rPr lang="en-US" smtClean="0"/>
              <a:pPr/>
              <a:t>26-Nov-21</a:t>
            </a:fld>
            <a:endParaRPr 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en-US"/>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F32B1841-DE6E-7741-97DC-59EFEDF612F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5090" name="AutoShape 2"/>
          <p:cNvSpPr>
            <a:spLocks noGrp="1" noChangeArrowheads="1"/>
          </p:cNvSpPr>
          <p:nvPr>
            <p:ph type="ctrTitle"/>
          </p:nvPr>
        </p:nvSpPr>
        <p:spPr>
          <a:xfrm>
            <a:off x="476283" y="1636273"/>
            <a:ext cx="8301348" cy="2182643"/>
          </a:xfrm>
        </p:spPr>
        <p:txBody>
          <a:bodyPr/>
          <a:lstStyle/>
          <a:p>
            <a:pPr eaLnBrk="1" hangingPunct="1">
              <a:defRPr/>
            </a:pPr>
            <a:r>
              <a:rPr lang="en-US" sz="4000" dirty="0" smtClean="0">
                <a:ea typeface="+mj-ea"/>
              </a:rPr>
              <a:t>Sampling, sampling Bias and the </a:t>
            </a:r>
            <a:r>
              <a:rPr lang="en-US" sz="4000" dirty="0">
                <a:ea typeface="+mj-ea"/>
              </a:rPr>
              <a:t>Central </a:t>
            </a:r>
            <a:r>
              <a:rPr lang="en-US" sz="4000" dirty="0" smtClean="0">
                <a:ea typeface="+mj-ea"/>
              </a:rPr>
              <a:t>Limit Theorem</a:t>
            </a:r>
            <a:r>
              <a:rPr lang="en-US" i="1" dirty="0">
                <a:effectLst>
                  <a:outerShdw blurRad="38100" dist="38100" dir="2700000" algn="tl">
                    <a:srgbClr val="C0C0C0"/>
                  </a:outerShdw>
                </a:effectLst>
                <a:ea typeface="+mj-ea"/>
              </a:rPr>
              <a:t/>
            </a:r>
            <a:br>
              <a:rPr lang="en-US" i="1" dirty="0">
                <a:effectLst>
                  <a:outerShdw blurRad="38100" dist="38100" dir="2700000" algn="tl">
                    <a:srgbClr val="C0C0C0"/>
                  </a:outerShdw>
                </a:effectLst>
                <a:ea typeface="+mj-ea"/>
              </a:rPr>
            </a:br>
            <a:endParaRPr lang="en-US" i="1" dirty="0">
              <a:effectLst>
                <a:outerShdw blurRad="38100" dist="38100" dir="2700000" algn="tl">
                  <a:srgbClr val="C0C0C0"/>
                </a:outerShdw>
              </a:effectLst>
              <a:ea typeface="+mj-ea"/>
            </a:endParaRPr>
          </a:p>
        </p:txBody>
      </p:sp>
      <p:sp>
        <p:nvSpPr>
          <p:cNvPr id="6147" name="Subtitle 1"/>
          <p:cNvSpPr>
            <a:spLocks noGrp="1"/>
          </p:cNvSpPr>
          <p:nvPr>
            <p:ph type="subTitle" idx="1"/>
          </p:nvPr>
        </p:nvSpPr>
        <p:spPr/>
        <p:txBody>
          <a:bodyPr/>
          <a:lstStyle/>
          <a:p>
            <a:endParaRPr lang="en-IE" altLang="en-US" smtClean="0">
              <a:latin typeface="Arial" pitchFamily="34" charset="0"/>
            </a:endParaRPr>
          </a:p>
        </p:txBody>
      </p:sp>
    </p:spTree>
    <p:extLst>
      <p:ext uri="{BB962C8B-B14F-4D97-AF65-F5344CB8AC3E}">
        <p14:creationId xmlns:p14="http://schemas.microsoft.com/office/powerpoint/2010/main" xmlns="" val="3584492223"/>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AutoShape 2"/>
          <p:cNvSpPr>
            <a:spLocks noGrp="1" noChangeArrowheads="1"/>
          </p:cNvSpPr>
          <p:nvPr>
            <p:ph type="title"/>
          </p:nvPr>
        </p:nvSpPr>
        <p:spPr>
          <a:xfrm>
            <a:off x="357188" y="676275"/>
            <a:ext cx="8229600" cy="1371600"/>
          </a:xfrm>
        </p:spPr>
        <p:txBody>
          <a:bodyPr lIns="92075" tIns="46038" rIns="92075" bIns="46038" anchor="ctr"/>
          <a:lstStyle/>
          <a:p>
            <a:pPr eaLnBrk="1" hangingPunct="1"/>
            <a:r>
              <a:rPr lang="en-US" altLang="en-US" smtClean="0"/>
              <a:t>Why Sample the Population?</a:t>
            </a:r>
          </a:p>
        </p:txBody>
      </p:sp>
      <p:sp>
        <p:nvSpPr>
          <p:cNvPr id="9220" name="Rectangle 3"/>
          <p:cNvSpPr>
            <a:spLocks noGrp="1" noChangeArrowheads="1"/>
          </p:cNvSpPr>
          <p:nvPr>
            <p:ph idx="1"/>
          </p:nvPr>
        </p:nvSpPr>
        <p:spPr>
          <a:xfrm>
            <a:off x="600075" y="1843088"/>
            <a:ext cx="7810500" cy="4357687"/>
          </a:xfrm>
        </p:spPr>
        <p:txBody>
          <a:bodyPr lIns="92075" tIns="46038" rIns="92075" bIns="46038"/>
          <a:lstStyle/>
          <a:p>
            <a:pPr marL="514350" indent="-514350" eaLnBrk="1" hangingPunct="1">
              <a:buFont typeface="Arial" pitchFamily="34" charset="0"/>
              <a:buAutoNum type="arabicPeriod"/>
              <a:defRPr/>
            </a:pPr>
            <a:r>
              <a:rPr lang="en-US" dirty="0" smtClean="0">
                <a:ea typeface="+mn-ea"/>
              </a:rPr>
              <a:t>To contact the whole population would be </a:t>
            </a:r>
            <a:r>
              <a:rPr lang="en-US" dirty="0" smtClean="0">
                <a:solidFill>
                  <a:schemeClr val="accent6"/>
                </a:solidFill>
                <a:ea typeface="+mn-ea"/>
              </a:rPr>
              <a:t>time-consuming</a:t>
            </a:r>
            <a:r>
              <a:rPr lang="en-US" dirty="0" smtClean="0">
                <a:ea typeface="+mn-ea"/>
              </a:rPr>
              <a:t>.</a:t>
            </a:r>
          </a:p>
          <a:p>
            <a:pPr marL="514350" indent="-514350" eaLnBrk="1" hangingPunct="1">
              <a:buFont typeface="Arial" pitchFamily="34" charset="0"/>
              <a:buAutoNum type="arabicPeriod"/>
              <a:defRPr/>
            </a:pPr>
            <a:r>
              <a:rPr lang="en-US" dirty="0" smtClean="0">
                <a:ea typeface="+mn-ea"/>
              </a:rPr>
              <a:t>The </a:t>
            </a:r>
            <a:r>
              <a:rPr lang="en-US" dirty="0" smtClean="0">
                <a:solidFill>
                  <a:schemeClr val="accent6"/>
                </a:solidFill>
                <a:ea typeface="+mn-ea"/>
              </a:rPr>
              <a:t>cost </a:t>
            </a:r>
            <a:r>
              <a:rPr lang="en-US" dirty="0" smtClean="0">
                <a:ea typeface="+mn-ea"/>
              </a:rPr>
              <a:t>of studying all the items in a population </a:t>
            </a:r>
            <a:r>
              <a:rPr lang="en-US" dirty="0" smtClean="0">
                <a:solidFill>
                  <a:schemeClr val="accent6"/>
                </a:solidFill>
                <a:ea typeface="+mn-ea"/>
              </a:rPr>
              <a:t>may be prohibitive</a:t>
            </a:r>
            <a:r>
              <a:rPr lang="en-US" dirty="0" smtClean="0">
                <a:ea typeface="+mn-ea"/>
              </a:rPr>
              <a:t>.</a:t>
            </a:r>
          </a:p>
          <a:p>
            <a:pPr marL="514350" indent="-514350" eaLnBrk="1" hangingPunct="1">
              <a:buFont typeface="Arial" pitchFamily="34" charset="0"/>
              <a:buAutoNum type="arabicPeriod"/>
              <a:defRPr/>
            </a:pPr>
            <a:r>
              <a:rPr lang="en-US" dirty="0" smtClean="0">
                <a:ea typeface="+mn-ea"/>
              </a:rPr>
              <a:t>The </a:t>
            </a:r>
            <a:r>
              <a:rPr lang="en-US" dirty="0" smtClean="0">
                <a:solidFill>
                  <a:schemeClr val="accent6"/>
                </a:solidFill>
                <a:ea typeface="+mn-ea"/>
              </a:rPr>
              <a:t>physical impossibility </a:t>
            </a:r>
            <a:r>
              <a:rPr lang="en-US" dirty="0" smtClean="0">
                <a:ea typeface="+mn-ea"/>
              </a:rPr>
              <a:t>of checking all items in the population.</a:t>
            </a:r>
          </a:p>
          <a:p>
            <a:pPr marL="514350" indent="-514350" eaLnBrk="1" hangingPunct="1">
              <a:buFont typeface="Arial" pitchFamily="34" charset="0"/>
              <a:buAutoNum type="arabicPeriod"/>
              <a:defRPr/>
            </a:pPr>
            <a:r>
              <a:rPr lang="en-US" dirty="0" smtClean="0">
                <a:ea typeface="+mn-ea"/>
              </a:rPr>
              <a:t>The </a:t>
            </a:r>
            <a:r>
              <a:rPr lang="en-US" dirty="0" smtClean="0">
                <a:solidFill>
                  <a:schemeClr val="accent6"/>
                </a:solidFill>
                <a:ea typeface="+mn-ea"/>
              </a:rPr>
              <a:t>destructive nature</a:t>
            </a:r>
            <a:r>
              <a:rPr lang="en-US" dirty="0" smtClean="0">
                <a:ea typeface="+mn-ea"/>
              </a:rPr>
              <a:t> of some tests.</a:t>
            </a:r>
          </a:p>
          <a:p>
            <a:pPr marL="514350" indent="-514350" eaLnBrk="1" hangingPunct="1">
              <a:buFont typeface="Arial" pitchFamily="34" charset="0"/>
              <a:buAutoNum type="arabicPeriod"/>
              <a:defRPr/>
            </a:pPr>
            <a:r>
              <a:rPr lang="en-US" dirty="0" smtClean="0">
                <a:ea typeface="+mn-ea"/>
              </a:rPr>
              <a:t>The </a:t>
            </a:r>
            <a:r>
              <a:rPr lang="en-US" dirty="0" smtClean="0">
                <a:solidFill>
                  <a:schemeClr val="accent6"/>
                </a:solidFill>
                <a:ea typeface="+mn-ea"/>
              </a:rPr>
              <a:t>sample results </a:t>
            </a:r>
            <a:r>
              <a:rPr lang="en-US" dirty="0" smtClean="0">
                <a:ea typeface="+mn-ea"/>
              </a:rPr>
              <a:t>are </a:t>
            </a:r>
            <a:r>
              <a:rPr lang="en-US" dirty="0" smtClean="0">
                <a:solidFill>
                  <a:schemeClr val="accent6"/>
                </a:solidFill>
                <a:ea typeface="+mn-ea"/>
              </a:rPr>
              <a:t>adequate</a:t>
            </a:r>
            <a:r>
              <a:rPr lang="en-US" dirty="0" smtClean="0">
                <a:ea typeface="+mn-ea"/>
              </a:rPr>
              <a:t>.</a:t>
            </a:r>
          </a:p>
        </p:txBody>
      </p:sp>
      <p:sp>
        <p:nvSpPr>
          <p:cNvPr id="7172" name="Rectangle 4"/>
          <p:cNvSpPr>
            <a:spLocks noChangeArrowheads="1"/>
          </p:cNvSpPr>
          <p:nvPr/>
        </p:nvSpPr>
        <p:spPr bwMode="auto">
          <a:xfrm>
            <a:off x="0" y="0"/>
            <a:ext cx="184150"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spcBef>
                <a:spcPct val="20000"/>
              </a:spcBef>
              <a:buClr>
                <a:schemeClr val="bg2"/>
              </a:buClr>
              <a:buSzPct val="70000"/>
              <a:buFont typeface="Wingdings" pitchFamily="2" charset="2"/>
              <a:buChar char="o"/>
              <a:defRPr sz="3200">
                <a:solidFill>
                  <a:schemeClr val="tx1"/>
                </a:solidFill>
                <a:latin typeface="Calibri" pitchFamily="34" charset="0"/>
                <a:ea typeface="Calibri" pitchFamily="34" charset="0"/>
                <a:cs typeface="Calibri" pitchFamily="34" charset="0"/>
              </a:defRPr>
            </a:lvl1pPr>
            <a:lvl2pPr marL="742950" indent="-285750" eaLnBrk="0" hangingPunct="0">
              <a:spcBef>
                <a:spcPct val="20000"/>
              </a:spcBef>
              <a:buClr>
                <a:schemeClr val="accent2"/>
              </a:buClr>
              <a:buSzPct val="75000"/>
              <a:buFont typeface="Wingdings" pitchFamily="2" charset="2"/>
              <a:buChar char="n"/>
              <a:defRPr sz="2800">
                <a:solidFill>
                  <a:schemeClr val="tx1"/>
                </a:solidFill>
                <a:latin typeface="Calibri" pitchFamily="34" charset="0"/>
                <a:ea typeface="Calibri" pitchFamily="34" charset="0"/>
                <a:cs typeface="Calibri" pitchFamily="34" charset="0"/>
              </a:defRPr>
            </a:lvl2pPr>
            <a:lvl3pPr marL="1143000" indent="-228600" eaLnBrk="0" hangingPunct="0">
              <a:spcBef>
                <a:spcPct val="20000"/>
              </a:spcBef>
              <a:buClr>
                <a:schemeClr val="bg2"/>
              </a:buClr>
              <a:buSzPct val="65000"/>
              <a:buFont typeface="Wingdings" pitchFamily="2" charset="2"/>
              <a:buChar char="o"/>
              <a:defRPr sz="2400">
                <a:solidFill>
                  <a:schemeClr val="tx1"/>
                </a:solidFill>
                <a:latin typeface="Calibri" pitchFamily="34" charset="0"/>
                <a:ea typeface="Calibri" pitchFamily="34" charset="0"/>
                <a:cs typeface="Calibri" pitchFamily="34" charset="0"/>
              </a:defRPr>
            </a:lvl3pPr>
            <a:lvl4pPr marL="1600200" indent="-228600" eaLnBrk="0" hangingPunct="0">
              <a:spcBef>
                <a:spcPct val="20000"/>
              </a:spcBef>
              <a:buClr>
                <a:schemeClr val="accent2"/>
              </a:buClr>
              <a:buSzPct val="75000"/>
              <a:buFont typeface="Wingdings" pitchFamily="2" charset="2"/>
              <a:buChar char="n"/>
              <a:defRPr sz="2000">
                <a:solidFill>
                  <a:schemeClr val="tx1"/>
                </a:solidFill>
                <a:latin typeface="Calibri" pitchFamily="34" charset="0"/>
                <a:ea typeface="Calibri" pitchFamily="34" charset="0"/>
                <a:cs typeface="Calibri" pitchFamily="34" charset="0"/>
              </a:defRPr>
            </a:lvl4pPr>
            <a:lvl5pPr marL="2057400" indent="-228600" eaLnBrk="0" hangingPunct="0">
              <a:spcBef>
                <a:spcPct val="20000"/>
              </a:spcBef>
              <a:buClr>
                <a:schemeClr val="accent1"/>
              </a:buClr>
              <a:buSzPct val="50000"/>
              <a:buFont typeface="Wingdings" pitchFamily="2" charset="2"/>
              <a:buChar char="o"/>
              <a:defRPr sz="2000">
                <a:solidFill>
                  <a:schemeClr val="tx1"/>
                </a:solidFill>
                <a:latin typeface="Calibri" pitchFamily="34" charset="0"/>
                <a:ea typeface="Calibri" pitchFamily="34" charset="0"/>
                <a:cs typeface="Calibri"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o"/>
              <a:defRPr sz="2000">
                <a:solidFill>
                  <a:schemeClr val="tx1"/>
                </a:solidFill>
                <a:latin typeface="Calibri" pitchFamily="34" charset="0"/>
                <a:ea typeface="Calibri" pitchFamily="34" charset="0"/>
                <a:cs typeface="Calibri"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o"/>
              <a:defRPr sz="2000">
                <a:solidFill>
                  <a:schemeClr val="tx1"/>
                </a:solidFill>
                <a:latin typeface="Calibri" pitchFamily="34" charset="0"/>
                <a:ea typeface="Calibri" pitchFamily="34" charset="0"/>
                <a:cs typeface="Calibri"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o"/>
              <a:defRPr sz="2000">
                <a:solidFill>
                  <a:schemeClr val="tx1"/>
                </a:solidFill>
                <a:latin typeface="Calibri" pitchFamily="34" charset="0"/>
                <a:ea typeface="Calibri" pitchFamily="34" charset="0"/>
                <a:cs typeface="Calibri"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o"/>
              <a:defRPr sz="2000">
                <a:solidFill>
                  <a:schemeClr val="tx1"/>
                </a:solidFill>
                <a:latin typeface="Calibri" pitchFamily="34" charset="0"/>
                <a:ea typeface="Calibri" pitchFamily="34" charset="0"/>
                <a:cs typeface="Calibri" pitchFamily="34" charset="0"/>
              </a:defRPr>
            </a:lvl9pPr>
          </a:lstStyle>
          <a:p>
            <a:pPr>
              <a:spcBef>
                <a:spcPct val="50000"/>
              </a:spcBef>
              <a:buClrTx/>
              <a:buSzTx/>
              <a:buFontTx/>
              <a:buNone/>
            </a:pPr>
            <a:endParaRPr lang="en-US" altLang="en-US" sz="1400" b="1" i="1">
              <a:solidFill>
                <a:schemeClr val="bg1"/>
              </a:solidFill>
              <a:cs typeface="Arial" pitchFamily="34" charset="0"/>
            </a:endParaRPr>
          </a:p>
        </p:txBody>
      </p:sp>
    </p:spTree>
    <p:extLst>
      <p:ext uri="{BB962C8B-B14F-4D97-AF65-F5344CB8AC3E}">
        <p14:creationId xmlns:p14="http://schemas.microsoft.com/office/powerpoint/2010/main" xmlns="" val="3506475721"/>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3"/>
          <p:cNvSpPr>
            <a:spLocks noGrp="1"/>
          </p:cNvSpPr>
          <p:nvPr>
            <p:ph type="title"/>
          </p:nvPr>
        </p:nvSpPr>
        <p:spPr>
          <a:xfrm>
            <a:off x="366670" y="481913"/>
            <a:ext cx="8482827" cy="988540"/>
          </a:xfrm>
        </p:spPr>
        <p:txBody>
          <a:bodyPr>
            <a:normAutofit fontScale="90000"/>
          </a:bodyPr>
          <a:lstStyle/>
          <a:p>
            <a:r>
              <a:rPr dirty="0" smtClean="0">
                <a:cs typeface="Arial" pitchFamily="34" charset="0"/>
              </a:rPr>
              <a:t>Random Versus Non</a:t>
            </a:r>
            <a:r>
              <a:rPr lang="en-IE" dirty="0" smtClean="0">
                <a:cs typeface="Arial" pitchFamily="34" charset="0"/>
              </a:rPr>
              <a:t>-</a:t>
            </a:r>
            <a:r>
              <a:rPr dirty="0" smtClean="0">
                <a:cs typeface="Arial" pitchFamily="34" charset="0"/>
              </a:rPr>
              <a:t>random Sampling</a:t>
            </a:r>
          </a:p>
        </p:txBody>
      </p:sp>
      <p:sp>
        <p:nvSpPr>
          <p:cNvPr id="21507" name="Content Placeholder 4"/>
          <p:cNvSpPr>
            <a:spLocks noGrp="1"/>
          </p:cNvSpPr>
          <p:nvPr>
            <p:ph idx="1"/>
          </p:nvPr>
        </p:nvSpPr>
        <p:spPr>
          <a:xfrm>
            <a:off x="467497" y="1705233"/>
            <a:ext cx="8382000" cy="4238368"/>
          </a:xfrm>
        </p:spPr>
        <p:txBody>
          <a:bodyPr>
            <a:normAutofit/>
          </a:bodyPr>
          <a:lstStyle/>
          <a:p>
            <a:r>
              <a:rPr lang="en-US" dirty="0" smtClean="0"/>
              <a:t>Random sampling - Every unit of the population has the same probability of being included in the sample.</a:t>
            </a:r>
          </a:p>
          <a:p>
            <a:pPr lvl="1">
              <a:spcBef>
                <a:spcPct val="10000"/>
              </a:spcBef>
            </a:pPr>
            <a:r>
              <a:rPr lang="en-GB" dirty="0" smtClean="0"/>
              <a:t>A chance mechanism is used in the selection process</a:t>
            </a:r>
          </a:p>
          <a:p>
            <a:pPr lvl="1">
              <a:spcBef>
                <a:spcPct val="10000"/>
              </a:spcBef>
            </a:pPr>
            <a:r>
              <a:rPr lang="en-GB" dirty="0" smtClean="0"/>
              <a:t>Eliminates bias in the selection process</a:t>
            </a:r>
          </a:p>
          <a:p>
            <a:pPr lvl="1">
              <a:spcBef>
                <a:spcPct val="10000"/>
              </a:spcBef>
            </a:pPr>
            <a:r>
              <a:rPr lang="en-GB" dirty="0" smtClean="0"/>
              <a:t>Also known as probability sampling</a:t>
            </a:r>
          </a:p>
          <a:p>
            <a:r>
              <a:rPr lang="en-US" dirty="0" smtClean="0"/>
              <a:t>Non-random </a:t>
            </a:r>
            <a:r>
              <a:rPr lang="en-US" dirty="0"/>
              <a:t>Sampling - Every unit of the population does not have the same probability of being included in the sample</a:t>
            </a:r>
          </a:p>
          <a:p>
            <a:pPr lvl="1"/>
            <a:r>
              <a:rPr lang="en-GB" dirty="0" smtClean="0"/>
              <a:t>Open </a:t>
            </a:r>
            <a:r>
              <a:rPr lang="en-GB" dirty="0"/>
              <a:t>to selection bias</a:t>
            </a:r>
          </a:p>
          <a:p>
            <a:pPr lvl="1"/>
            <a:r>
              <a:rPr lang="en-GB" dirty="0"/>
              <a:t>Not appropriate data collection methods for most statistical methods</a:t>
            </a:r>
          </a:p>
          <a:p>
            <a:pPr lvl="1"/>
            <a:r>
              <a:rPr lang="en-GB" dirty="0"/>
              <a:t>Also known as </a:t>
            </a:r>
            <a:r>
              <a:rPr lang="en-GB" dirty="0" smtClean="0"/>
              <a:t>non-probability </a:t>
            </a:r>
            <a:r>
              <a:rPr lang="en-GB" dirty="0"/>
              <a:t>sampling</a:t>
            </a:r>
            <a:endParaRPr lang="en-US" dirty="0"/>
          </a:p>
          <a:p>
            <a:pPr lvl="1">
              <a:spcBef>
                <a:spcPct val="10000"/>
              </a:spcBef>
            </a:pPr>
            <a:endParaRPr lang="en-US" dirty="0" smtClean="0"/>
          </a:p>
        </p:txBody>
      </p:sp>
    </p:spTree>
    <p:extLst>
      <p:ext uri="{BB962C8B-B14F-4D97-AF65-F5344CB8AC3E}">
        <p14:creationId xmlns:p14="http://schemas.microsoft.com/office/powerpoint/2010/main" xmlns="" val="1034725377"/>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4" name="AutoShape 2"/>
          <p:cNvSpPr>
            <a:spLocks noGrp="1" noChangeArrowheads="1"/>
          </p:cNvSpPr>
          <p:nvPr>
            <p:ph type="title"/>
          </p:nvPr>
        </p:nvSpPr>
        <p:spPr>
          <a:xfrm>
            <a:off x="457200" y="814388"/>
            <a:ext cx="6580188" cy="1014412"/>
          </a:xfrm>
        </p:spPr>
        <p:txBody>
          <a:bodyPr lIns="92075" tIns="46038" rIns="92075" bIns="46038" anchor="ctr">
            <a:normAutofit fontScale="90000"/>
          </a:bodyPr>
          <a:lstStyle/>
          <a:p>
            <a:pPr eaLnBrk="1" hangingPunct="1"/>
            <a:r>
              <a:rPr lang="en-US" altLang="en-US" sz="3200" smtClean="0"/>
              <a:t>Most Commonly Used Probability Sampling Methods</a:t>
            </a:r>
          </a:p>
        </p:txBody>
      </p:sp>
      <p:sp>
        <p:nvSpPr>
          <p:cNvPr id="238595" name="Rectangle 3"/>
          <p:cNvSpPr>
            <a:spLocks noGrp="1" noChangeArrowheads="1"/>
          </p:cNvSpPr>
          <p:nvPr>
            <p:ph idx="1"/>
          </p:nvPr>
        </p:nvSpPr>
        <p:spPr>
          <a:xfrm>
            <a:off x="428625" y="2205038"/>
            <a:ext cx="4381500" cy="4652962"/>
          </a:xfrm>
        </p:spPr>
        <p:txBody>
          <a:bodyPr lIns="92075" tIns="46038" rIns="92075" bIns="46038"/>
          <a:lstStyle/>
          <a:p>
            <a:pPr eaLnBrk="1" hangingPunct="1"/>
            <a:r>
              <a:rPr lang="en-US" altLang="en-US" sz="2800" smtClean="0"/>
              <a:t>Simple Random Sample </a:t>
            </a:r>
          </a:p>
          <a:p>
            <a:pPr eaLnBrk="1" hangingPunct="1"/>
            <a:r>
              <a:rPr lang="en-US" altLang="en-US" sz="2800" smtClean="0"/>
              <a:t>Systematic Random Sampling</a:t>
            </a:r>
          </a:p>
          <a:p>
            <a:pPr eaLnBrk="1" hangingPunct="1"/>
            <a:r>
              <a:rPr lang="en-US" altLang="en-US" sz="2800" smtClean="0"/>
              <a:t>Stratified Random Sampling</a:t>
            </a:r>
          </a:p>
          <a:p>
            <a:pPr eaLnBrk="1" hangingPunct="1"/>
            <a:r>
              <a:rPr lang="en-US" altLang="en-US" sz="2800" smtClean="0"/>
              <a:t>Cluster Sampling</a:t>
            </a:r>
          </a:p>
        </p:txBody>
      </p:sp>
      <p:sp>
        <p:nvSpPr>
          <p:cNvPr id="8196" name="Rectangle 4"/>
          <p:cNvSpPr>
            <a:spLocks noChangeArrowheads="1"/>
          </p:cNvSpPr>
          <p:nvPr/>
        </p:nvSpPr>
        <p:spPr bwMode="auto">
          <a:xfrm>
            <a:off x="0" y="0"/>
            <a:ext cx="184150"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spcBef>
                <a:spcPct val="20000"/>
              </a:spcBef>
              <a:buClr>
                <a:schemeClr val="bg2"/>
              </a:buClr>
              <a:buSzPct val="70000"/>
              <a:buFont typeface="Wingdings" pitchFamily="2" charset="2"/>
              <a:buChar char="o"/>
              <a:defRPr sz="3200">
                <a:solidFill>
                  <a:schemeClr val="tx1"/>
                </a:solidFill>
                <a:latin typeface="Calibri" pitchFamily="34" charset="0"/>
                <a:ea typeface="Calibri" pitchFamily="34" charset="0"/>
                <a:cs typeface="Calibri" pitchFamily="34" charset="0"/>
              </a:defRPr>
            </a:lvl1pPr>
            <a:lvl2pPr marL="742950" indent="-285750" eaLnBrk="0" hangingPunct="0">
              <a:spcBef>
                <a:spcPct val="20000"/>
              </a:spcBef>
              <a:buClr>
                <a:schemeClr val="accent2"/>
              </a:buClr>
              <a:buSzPct val="75000"/>
              <a:buFont typeface="Wingdings" pitchFamily="2" charset="2"/>
              <a:buChar char="n"/>
              <a:defRPr sz="2800">
                <a:solidFill>
                  <a:schemeClr val="tx1"/>
                </a:solidFill>
                <a:latin typeface="Calibri" pitchFamily="34" charset="0"/>
                <a:ea typeface="Calibri" pitchFamily="34" charset="0"/>
                <a:cs typeface="Calibri" pitchFamily="34" charset="0"/>
              </a:defRPr>
            </a:lvl2pPr>
            <a:lvl3pPr marL="1143000" indent="-228600" eaLnBrk="0" hangingPunct="0">
              <a:spcBef>
                <a:spcPct val="20000"/>
              </a:spcBef>
              <a:buClr>
                <a:schemeClr val="bg2"/>
              </a:buClr>
              <a:buSzPct val="65000"/>
              <a:buFont typeface="Wingdings" pitchFamily="2" charset="2"/>
              <a:buChar char="o"/>
              <a:defRPr sz="2400">
                <a:solidFill>
                  <a:schemeClr val="tx1"/>
                </a:solidFill>
                <a:latin typeface="Calibri" pitchFamily="34" charset="0"/>
                <a:ea typeface="Calibri" pitchFamily="34" charset="0"/>
                <a:cs typeface="Calibri" pitchFamily="34" charset="0"/>
              </a:defRPr>
            </a:lvl3pPr>
            <a:lvl4pPr marL="1600200" indent="-228600" eaLnBrk="0" hangingPunct="0">
              <a:spcBef>
                <a:spcPct val="20000"/>
              </a:spcBef>
              <a:buClr>
                <a:schemeClr val="accent2"/>
              </a:buClr>
              <a:buSzPct val="75000"/>
              <a:buFont typeface="Wingdings" pitchFamily="2" charset="2"/>
              <a:buChar char="n"/>
              <a:defRPr sz="2000">
                <a:solidFill>
                  <a:schemeClr val="tx1"/>
                </a:solidFill>
                <a:latin typeface="Calibri" pitchFamily="34" charset="0"/>
                <a:ea typeface="Calibri" pitchFamily="34" charset="0"/>
                <a:cs typeface="Calibri" pitchFamily="34" charset="0"/>
              </a:defRPr>
            </a:lvl4pPr>
            <a:lvl5pPr marL="2057400" indent="-228600" eaLnBrk="0" hangingPunct="0">
              <a:spcBef>
                <a:spcPct val="20000"/>
              </a:spcBef>
              <a:buClr>
                <a:schemeClr val="accent1"/>
              </a:buClr>
              <a:buSzPct val="50000"/>
              <a:buFont typeface="Wingdings" pitchFamily="2" charset="2"/>
              <a:buChar char="o"/>
              <a:defRPr sz="2000">
                <a:solidFill>
                  <a:schemeClr val="tx1"/>
                </a:solidFill>
                <a:latin typeface="Calibri" pitchFamily="34" charset="0"/>
                <a:ea typeface="Calibri" pitchFamily="34" charset="0"/>
                <a:cs typeface="Calibri"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o"/>
              <a:defRPr sz="2000">
                <a:solidFill>
                  <a:schemeClr val="tx1"/>
                </a:solidFill>
                <a:latin typeface="Calibri" pitchFamily="34" charset="0"/>
                <a:ea typeface="Calibri" pitchFamily="34" charset="0"/>
                <a:cs typeface="Calibri"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o"/>
              <a:defRPr sz="2000">
                <a:solidFill>
                  <a:schemeClr val="tx1"/>
                </a:solidFill>
                <a:latin typeface="Calibri" pitchFamily="34" charset="0"/>
                <a:ea typeface="Calibri" pitchFamily="34" charset="0"/>
                <a:cs typeface="Calibri"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o"/>
              <a:defRPr sz="2000">
                <a:solidFill>
                  <a:schemeClr val="tx1"/>
                </a:solidFill>
                <a:latin typeface="Calibri" pitchFamily="34" charset="0"/>
                <a:ea typeface="Calibri" pitchFamily="34" charset="0"/>
                <a:cs typeface="Calibri"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o"/>
              <a:defRPr sz="2000">
                <a:solidFill>
                  <a:schemeClr val="tx1"/>
                </a:solidFill>
                <a:latin typeface="Calibri" pitchFamily="34" charset="0"/>
                <a:ea typeface="Calibri" pitchFamily="34" charset="0"/>
                <a:cs typeface="Calibri" pitchFamily="34" charset="0"/>
              </a:defRPr>
            </a:lvl9pPr>
          </a:lstStyle>
          <a:p>
            <a:pPr>
              <a:spcBef>
                <a:spcPct val="50000"/>
              </a:spcBef>
              <a:buClrTx/>
              <a:buSzTx/>
              <a:buFontTx/>
              <a:buNone/>
            </a:pPr>
            <a:endParaRPr lang="en-US" altLang="en-US" sz="1400" b="1" i="1">
              <a:solidFill>
                <a:schemeClr val="bg1"/>
              </a:solidFill>
              <a:latin typeface="Book Antiqua" pitchFamily="18" charset="0"/>
              <a:cs typeface="Arial" pitchFamily="34" charset="0"/>
            </a:endParaRPr>
          </a:p>
        </p:txBody>
      </p:sp>
    </p:spTree>
    <p:extLst>
      <p:ext uri="{BB962C8B-B14F-4D97-AF65-F5344CB8AC3E}">
        <p14:creationId xmlns:p14="http://schemas.microsoft.com/office/powerpoint/2010/main" xmlns="" val="3037517612"/>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AutoShape 2"/>
          <p:cNvSpPr>
            <a:spLocks noGrp="1" noChangeArrowheads="1"/>
          </p:cNvSpPr>
          <p:nvPr>
            <p:ph type="title"/>
          </p:nvPr>
        </p:nvSpPr>
        <p:spPr/>
        <p:txBody>
          <a:bodyPr lIns="92075" tIns="46038" rIns="92075" bIns="46038" anchor="ctr"/>
          <a:lstStyle/>
          <a:p>
            <a:pPr eaLnBrk="1" hangingPunct="1"/>
            <a:r>
              <a:rPr lang="en-US" altLang="en-US" smtClean="0"/>
              <a:t>Simple Random Sample</a:t>
            </a:r>
          </a:p>
        </p:txBody>
      </p:sp>
      <p:sp>
        <p:nvSpPr>
          <p:cNvPr id="9219" name="Rectangle 4"/>
          <p:cNvSpPr>
            <a:spLocks noChangeArrowheads="1"/>
          </p:cNvSpPr>
          <p:nvPr/>
        </p:nvSpPr>
        <p:spPr bwMode="auto">
          <a:xfrm>
            <a:off x="0" y="0"/>
            <a:ext cx="184150"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spcBef>
                <a:spcPct val="20000"/>
              </a:spcBef>
              <a:buClr>
                <a:schemeClr val="bg2"/>
              </a:buClr>
              <a:buSzPct val="70000"/>
              <a:buFont typeface="Wingdings" pitchFamily="2" charset="2"/>
              <a:buChar char="o"/>
              <a:defRPr sz="3200">
                <a:solidFill>
                  <a:schemeClr val="tx1"/>
                </a:solidFill>
                <a:latin typeface="Calibri" pitchFamily="34" charset="0"/>
                <a:ea typeface="Calibri" pitchFamily="34" charset="0"/>
                <a:cs typeface="Calibri" pitchFamily="34" charset="0"/>
              </a:defRPr>
            </a:lvl1pPr>
            <a:lvl2pPr marL="742950" indent="-285750" eaLnBrk="0" hangingPunct="0">
              <a:spcBef>
                <a:spcPct val="20000"/>
              </a:spcBef>
              <a:buClr>
                <a:schemeClr val="accent2"/>
              </a:buClr>
              <a:buSzPct val="75000"/>
              <a:buFont typeface="Wingdings" pitchFamily="2" charset="2"/>
              <a:buChar char="n"/>
              <a:defRPr sz="2800">
                <a:solidFill>
                  <a:schemeClr val="tx1"/>
                </a:solidFill>
                <a:latin typeface="Calibri" pitchFamily="34" charset="0"/>
                <a:ea typeface="Calibri" pitchFamily="34" charset="0"/>
                <a:cs typeface="Calibri" pitchFamily="34" charset="0"/>
              </a:defRPr>
            </a:lvl2pPr>
            <a:lvl3pPr marL="1143000" indent="-228600" eaLnBrk="0" hangingPunct="0">
              <a:spcBef>
                <a:spcPct val="20000"/>
              </a:spcBef>
              <a:buClr>
                <a:schemeClr val="bg2"/>
              </a:buClr>
              <a:buSzPct val="65000"/>
              <a:buFont typeface="Wingdings" pitchFamily="2" charset="2"/>
              <a:buChar char="o"/>
              <a:defRPr sz="2400">
                <a:solidFill>
                  <a:schemeClr val="tx1"/>
                </a:solidFill>
                <a:latin typeface="Calibri" pitchFamily="34" charset="0"/>
                <a:ea typeface="Calibri" pitchFamily="34" charset="0"/>
                <a:cs typeface="Calibri" pitchFamily="34" charset="0"/>
              </a:defRPr>
            </a:lvl3pPr>
            <a:lvl4pPr marL="1600200" indent="-228600" eaLnBrk="0" hangingPunct="0">
              <a:spcBef>
                <a:spcPct val="20000"/>
              </a:spcBef>
              <a:buClr>
                <a:schemeClr val="accent2"/>
              </a:buClr>
              <a:buSzPct val="75000"/>
              <a:buFont typeface="Wingdings" pitchFamily="2" charset="2"/>
              <a:buChar char="n"/>
              <a:defRPr sz="2000">
                <a:solidFill>
                  <a:schemeClr val="tx1"/>
                </a:solidFill>
                <a:latin typeface="Calibri" pitchFamily="34" charset="0"/>
                <a:ea typeface="Calibri" pitchFamily="34" charset="0"/>
                <a:cs typeface="Calibri" pitchFamily="34" charset="0"/>
              </a:defRPr>
            </a:lvl4pPr>
            <a:lvl5pPr marL="2057400" indent="-228600" eaLnBrk="0" hangingPunct="0">
              <a:spcBef>
                <a:spcPct val="20000"/>
              </a:spcBef>
              <a:buClr>
                <a:schemeClr val="accent1"/>
              </a:buClr>
              <a:buSzPct val="50000"/>
              <a:buFont typeface="Wingdings" pitchFamily="2" charset="2"/>
              <a:buChar char="o"/>
              <a:defRPr sz="2000">
                <a:solidFill>
                  <a:schemeClr val="tx1"/>
                </a:solidFill>
                <a:latin typeface="Calibri" pitchFamily="34" charset="0"/>
                <a:ea typeface="Calibri" pitchFamily="34" charset="0"/>
                <a:cs typeface="Calibri"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o"/>
              <a:defRPr sz="2000">
                <a:solidFill>
                  <a:schemeClr val="tx1"/>
                </a:solidFill>
                <a:latin typeface="Calibri" pitchFamily="34" charset="0"/>
                <a:ea typeface="Calibri" pitchFamily="34" charset="0"/>
                <a:cs typeface="Calibri"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o"/>
              <a:defRPr sz="2000">
                <a:solidFill>
                  <a:schemeClr val="tx1"/>
                </a:solidFill>
                <a:latin typeface="Calibri" pitchFamily="34" charset="0"/>
                <a:ea typeface="Calibri" pitchFamily="34" charset="0"/>
                <a:cs typeface="Calibri"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o"/>
              <a:defRPr sz="2000">
                <a:solidFill>
                  <a:schemeClr val="tx1"/>
                </a:solidFill>
                <a:latin typeface="Calibri" pitchFamily="34" charset="0"/>
                <a:ea typeface="Calibri" pitchFamily="34" charset="0"/>
                <a:cs typeface="Calibri"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o"/>
              <a:defRPr sz="2000">
                <a:solidFill>
                  <a:schemeClr val="tx1"/>
                </a:solidFill>
                <a:latin typeface="Calibri" pitchFamily="34" charset="0"/>
                <a:ea typeface="Calibri" pitchFamily="34" charset="0"/>
                <a:cs typeface="Calibri" pitchFamily="34" charset="0"/>
              </a:defRPr>
            </a:lvl9pPr>
          </a:lstStyle>
          <a:p>
            <a:pPr>
              <a:spcBef>
                <a:spcPct val="50000"/>
              </a:spcBef>
              <a:buClrTx/>
              <a:buSzTx/>
              <a:buFontTx/>
              <a:buNone/>
            </a:pPr>
            <a:endParaRPr lang="en-US" altLang="en-US" sz="1400" b="1" i="1">
              <a:solidFill>
                <a:schemeClr val="bg1"/>
              </a:solidFill>
              <a:latin typeface="Book Antiqua" pitchFamily="18" charset="0"/>
              <a:cs typeface="Arial" pitchFamily="34" charset="0"/>
            </a:endParaRPr>
          </a:p>
        </p:txBody>
      </p:sp>
      <p:grpSp>
        <p:nvGrpSpPr>
          <p:cNvPr id="9220" name="Group 7"/>
          <p:cNvGrpSpPr>
            <a:grpSpLocks/>
          </p:cNvGrpSpPr>
          <p:nvPr/>
        </p:nvGrpSpPr>
        <p:grpSpPr bwMode="auto">
          <a:xfrm>
            <a:off x="825500" y="2841625"/>
            <a:ext cx="7815263" cy="1319213"/>
            <a:chOff x="700644" y="1911927"/>
            <a:chExt cx="7813963" cy="1318161"/>
          </a:xfrm>
        </p:grpSpPr>
        <p:sp>
          <p:nvSpPr>
            <p:cNvPr id="7" name="Rounded Rectangle 6"/>
            <p:cNvSpPr/>
            <p:nvPr/>
          </p:nvSpPr>
          <p:spPr bwMode="auto">
            <a:xfrm>
              <a:off x="700644" y="1911927"/>
              <a:ext cx="7564766" cy="1318161"/>
            </a:xfrm>
            <a:prstGeom prst="roundRect">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a:lstStyle/>
            <a:p>
              <a:pPr eaLnBrk="0" hangingPunct="0">
                <a:defRPr/>
              </a:pPr>
              <a:endParaRPr lang="en-US">
                <a:solidFill>
                  <a:schemeClr val="tx1"/>
                </a:solidFill>
              </a:endParaRPr>
            </a:p>
          </p:txBody>
        </p:sp>
        <p:sp>
          <p:nvSpPr>
            <p:cNvPr id="12296" name="Rectangle 5"/>
            <p:cNvSpPr>
              <a:spLocks noChangeArrowheads="1"/>
            </p:cNvSpPr>
            <p:nvPr/>
          </p:nvSpPr>
          <p:spPr bwMode="auto">
            <a:xfrm>
              <a:off x="837146" y="1938893"/>
              <a:ext cx="7677461" cy="1199193"/>
            </a:xfrm>
            <a:prstGeom prst="rect">
              <a:avLst/>
            </a:prstGeom>
            <a:noFill/>
            <a:ln w="9525">
              <a:noFill/>
              <a:miter lim="800000"/>
              <a:headEnd/>
              <a:tailEnd/>
            </a:ln>
          </p:spPr>
          <p:txBody>
            <a:bodyPr>
              <a:spAutoFit/>
            </a:bodyPr>
            <a:lstStyle/>
            <a:p>
              <a:pPr eaLnBrk="0" hangingPunct="0">
                <a:defRPr/>
              </a:pPr>
              <a:r>
                <a:rPr lang="en-US" sz="2400" dirty="0">
                  <a:solidFill>
                    <a:schemeClr val="accent6"/>
                  </a:solidFill>
                </a:rPr>
                <a:t>Simple Random Sample</a:t>
              </a:r>
              <a:r>
                <a:rPr lang="en-US" sz="2400" dirty="0">
                  <a:solidFill>
                    <a:schemeClr val="accent1"/>
                  </a:solidFill>
                </a:rPr>
                <a:t>:</a:t>
              </a:r>
              <a:r>
                <a:rPr lang="en-US" sz="2400" dirty="0"/>
                <a:t> A sample selected so that each item or person in the population has the same chance of being included. </a:t>
              </a:r>
            </a:p>
          </p:txBody>
        </p:sp>
      </p:grpSp>
    </p:spTree>
    <p:extLst>
      <p:ext uri="{BB962C8B-B14F-4D97-AF65-F5344CB8AC3E}">
        <p14:creationId xmlns:p14="http://schemas.microsoft.com/office/powerpoint/2010/main" xmlns="" val="4138958275"/>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6" name="AutoShape 2"/>
          <p:cNvSpPr>
            <a:spLocks noGrp="1" noChangeArrowheads="1"/>
          </p:cNvSpPr>
          <p:nvPr>
            <p:ph type="title"/>
          </p:nvPr>
        </p:nvSpPr>
        <p:spPr>
          <a:xfrm>
            <a:off x="457200" y="457200"/>
            <a:ext cx="6226175" cy="1371600"/>
          </a:xfrm>
        </p:spPr>
        <p:txBody>
          <a:bodyPr lIns="92075" tIns="46038" rIns="92075" bIns="46038" anchor="ctr"/>
          <a:lstStyle/>
          <a:p>
            <a:pPr eaLnBrk="1" hangingPunct="1"/>
            <a:r>
              <a:rPr lang="en-US" altLang="en-US" sz="3200" dirty="0" smtClean="0"/>
              <a:t>Simple Random Sample: </a:t>
            </a:r>
            <a:br>
              <a:rPr lang="en-US" altLang="en-US" sz="3200" dirty="0" smtClean="0"/>
            </a:br>
            <a:r>
              <a:rPr lang="en-US" altLang="en-US" sz="3200" dirty="0" smtClean="0"/>
              <a:t>Using software</a:t>
            </a:r>
          </a:p>
        </p:txBody>
      </p:sp>
      <p:sp>
        <p:nvSpPr>
          <p:cNvPr id="11268" name="Rectangle 4"/>
          <p:cNvSpPr>
            <a:spLocks noChangeArrowheads="1"/>
          </p:cNvSpPr>
          <p:nvPr/>
        </p:nvSpPr>
        <p:spPr bwMode="auto">
          <a:xfrm>
            <a:off x="0" y="0"/>
            <a:ext cx="184150"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spcBef>
                <a:spcPct val="20000"/>
              </a:spcBef>
              <a:buClr>
                <a:schemeClr val="bg2"/>
              </a:buClr>
              <a:buSzPct val="70000"/>
              <a:buFont typeface="Wingdings" pitchFamily="2" charset="2"/>
              <a:buChar char="o"/>
              <a:defRPr sz="3200">
                <a:solidFill>
                  <a:schemeClr val="tx1"/>
                </a:solidFill>
                <a:latin typeface="Calibri" pitchFamily="34" charset="0"/>
                <a:ea typeface="Calibri" pitchFamily="34" charset="0"/>
                <a:cs typeface="Calibri" pitchFamily="34" charset="0"/>
              </a:defRPr>
            </a:lvl1pPr>
            <a:lvl2pPr marL="742950" indent="-285750" eaLnBrk="0" hangingPunct="0">
              <a:spcBef>
                <a:spcPct val="20000"/>
              </a:spcBef>
              <a:buClr>
                <a:schemeClr val="accent2"/>
              </a:buClr>
              <a:buSzPct val="75000"/>
              <a:buFont typeface="Wingdings" pitchFamily="2" charset="2"/>
              <a:buChar char="n"/>
              <a:defRPr sz="2800">
                <a:solidFill>
                  <a:schemeClr val="tx1"/>
                </a:solidFill>
                <a:latin typeface="Calibri" pitchFamily="34" charset="0"/>
                <a:ea typeface="Calibri" pitchFamily="34" charset="0"/>
                <a:cs typeface="Calibri" pitchFamily="34" charset="0"/>
              </a:defRPr>
            </a:lvl2pPr>
            <a:lvl3pPr marL="1143000" indent="-228600" eaLnBrk="0" hangingPunct="0">
              <a:spcBef>
                <a:spcPct val="20000"/>
              </a:spcBef>
              <a:buClr>
                <a:schemeClr val="bg2"/>
              </a:buClr>
              <a:buSzPct val="65000"/>
              <a:buFont typeface="Wingdings" pitchFamily="2" charset="2"/>
              <a:buChar char="o"/>
              <a:defRPr sz="2400">
                <a:solidFill>
                  <a:schemeClr val="tx1"/>
                </a:solidFill>
                <a:latin typeface="Calibri" pitchFamily="34" charset="0"/>
                <a:ea typeface="Calibri" pitchFamily="34" charset="0"/>
                <a:cs typeface="Calibri" pitchFamily="34" charset="0"/>
              </a:defRPr>
            </a:lvl3pPr>
            <a:lvl4pPr marL="1600200" indent="-228600" eaLnBrk="0" hangingPunct="0">
              <a:spcBef>
                <a:spcPct val="20000"/>
              </a:spcBef>
              <a:buClr>
                <a:schemeClr val="accent2"/>
              </a:buClr>
              <a:buSzPct val="75000"/>
              <a:buFont typeface="Wingdings" pitchFamily="2" charset="2"/>
              <a:buChar char="n"/>
              <a:defRPr sz="2000">
                <a:solidFill>
                  <a:schemeClr val="tx1"/>
                </a:solidFill>
                <a:latin typeface="Calibri" pitchFamily="34" charset="0"/>
                <a:ea typeface="Calibri" pitchFamily="34" charset="0"/>
                <a:cs typeface="Calibri" pitchFamily="34" charset="0"/>
              </a:defRPr>
            </a:lvl4pPr>
            <a:lvl5pPr marL="2057400" indent="-228600" eaLnBrk="0" hangingPunct="0">
              <a:spcBef>
                <a:spcPct val="20000"/>
              </a:spcBef>
              <a:buClr>
                <a:schemeClr val="accent1"/>
              </a:buClr>
              <a:buSzPct val="50000"/>
              <a:buFont typeface="Wingdings" pitchFamily="2" charset="2"/>
              <a:buChar char="o"/>
              <a:defRPr sz="2000">
                <a:solidFill>
                  <a:schemeClr val="tx1"/>
                </a:solidFill>
                <a:latin typeface="Calibri" pitchFamily="34" charset="0"/>
                <a:ea typeface="Calibri" pitchFamily="34" charset="0"/>
                <a:cs typeface="Calibri"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o"/>
              <a:defRPr sz="2000">
                <a:solidFill>
                  <a:schemeClr val="tx1"/>
                </a:solidFill>
                <a:latin typeface="Calibri" pitchFamily="34" charset="0"/>
                <a:ea typeface="Calibri" pitchFamily="34" charset="0"/>
                <a:cs typeface="Calibri"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o"/>
              <a:defRPr sz="2000">
                <a:solidFill>
                  <a:schemeClr val="tx1"/>
                </a:solidFill>
                <a:latin typeface="Calibri" pitchFamily="34" charset="0"/>
                <a:ea typeface="Calibri" pitchFamily="34" charset="0"/>
                <a:cs typeface="Calibri"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o"/>
              <a:defRPr sz="2000">
                <a:solidFill>
                  <a:schemeClr val="tx1"/>
                </a:solidFill>
                <a:latin typeface="Calibri" pitchFamily="34" charset="0"/>
                <a:ea typeface="Calibri" pitchFamily="34" charset="0"/>
                <a:cs typeface="Calibri"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o"/>
              <a:defRPr sz="2000">
                <a:solidFill>
                  <a:schemeClr val="tx1"/>
                </a:solidFill>
                <a:latin typeface="Calibri" pitchFamily="34" charset="0"/>
                <a:ea typeface="Calibri" pitchFamily="34" charset="0"/>
                <a:cs typeface="Calibri" pitchFamily="34" charset="0"/>
              </a:defRPr>
            </a:lvl9pPr>
          </a:lstStyle>
          <a:p>
            <a:pPr>
              <a:spcBef>
                <a:spcPct val="50000"/>
              </a:spcBef>
              <a:buClrTx/>
              <a:buSzTx/>
              <a:buFontTx/>
              <a:buNone/>
            </a:pPr>
            <a:endParaRPr lang="en-US" altLang="en-US" sz="1400" b="1" i="1">
              <a:solidFill>
                <a:schemeClr val="bg1"/>
              </a:solidFill>
              <a:latin typeface="Book Antiqua" pitchFamily="18" charset="0"/>
              <a:cs typeface="Arial" pitchFamily="34" charset="0"/>
            </a:endParaRPr>
          </a:p>
        </p:txBody>
      </p:sp>
      <p:pic>
        <p:nvPicPr>
          <p:cNvPr id="11269" name="Picture 3"/>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3998913" y="1843088"/>
            <a:ext cx="4222750" cy="43211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1270" name="Picture 2"/>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205391" y="2014728"/>
            <a:ext cx="3584575" cy="288690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Content Placeholder 1"/>
          <p:cNvSpPr>
            <a:spLocks noGrp="1"/>
          </p:cNvSpPr>
          <p:nvPr>
            <p:ph idx="1"/>
          </p:nvPr>
        </p:nvSpPr>
        <p:spPr/>
        <p:txBody>
          <a:bodyPr/>
          <a:lstStyle/>
          <a:p>
            <a:endParaRPr lang="en-US" dirty="0"/>
          </a:p>
        </p:txBody>
      </p:sp>
    </p:spTree>
    <p:extLst>
      <p:ext uri="{BB962C8B-B14F-4D97-AF65-F5344CB8AC3E}">
        <p14:creationId xmlns:p14="http://schemas.microsoft.com/office/powerpoint/2010/main" xmlns="" val="3594589178"/>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AutoShape 2"/>
          <p:cNvSpPr>
            <a:spLocks noGrp="1" noChangeArrowheads="1"/>
          </p:cNvSpPr>
          <p:nvPr>
            <p:ph type="title"/>
          </p:nvPr>
        </p:nvSpPr>
        <p:spPr>
          <a:xfrm>
            <a:off x="457200" y="439999"/>
            <a:ext cx="8229600" cy="990600"/>
          </a:xfrm>
        </p:spPr>
        <p:txBody>
          <a:bodyPr lIns="92075" tIns="46038" rIns="92075" bIns="46038" anchor="ctr"/>
          <a:lstStyle/>
          <a:p>
            <a:pPr eaLnBrk="1" hangingPunct="1"/>
            <a:r>
              <a:rPr lang="en-US" altLang="en-US" dirty="0" smtClean="0"/>
              <a:t>Other Types of Random Sampling</a:t>
            </a:r>
          </a:p>
        </p:txBody>
      </p:sp>
      <p:sp>
        <p:nvSpPr>
          <p:cNvPr id="12292" name="Rectangle 4"/>
          <p:cNvSpPr>
            <a:spLocks noChangeArrowheads="1"/>
          </p:cNvSpPr>
          <p:nvPr/>
        </p:nvSpPr>
        <p:spPr bwMode="auto">
          <a:xfrm>
            <a:off x="0" y="0"/>
            <a:ext cx="184150"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spcBef>
                <a:spcPct val="20000"/>
              </a:spcBef>
              <a:buClr>
                <a:schemeClr val="bg2"/>
              </a:buClr>
              <a:buSzPct val="70000"/>
              <a:buFont typeface="Wingdings" pitchFamily="2" charset="2"/>
              <a:buChar char="o"/>
              <a:defRPr sz="3200">
                <a:solidFill>
                  <a:schemeClr val="tx1"/>
                </a:solidFill>
                <a:latin typeface="Calibri" pitchFamily="34" charset="0"/>
                <a:ea typeface="Calibri" pitchFamily="34" charset="0"/>
                <a:cs typeface="Calibri" pitchFamily="34" charset="0"/>
              </a:defRPr>
            </a:lvl1pPr>
            <a:lvl2pPr marL="742950" indent="-285750" eaLnBrk="0" hangingPunct="0">
              <a:spcBef>
                <a:spcPct val="20000"/>
              </a:spcBef>
              <a:buClr>
                <a:schemeClr val="accent2"/>
              </a:buClr>
              <a:buSzPct val="75000"/>
              <a:buFont typeface="Wingdings" pitchFamily="2" charset="2"/>
              <a:buChar char="n"/>
              <a:defRPr sz="2800">
                <a:solidFill>
                  <a:schemeClr val="tx1"/>
                </a:solidFill>
                <a:latin typeface="Calibri" pitchFamily="34" charset="0"/>
                <a:ea typeface="Calibri" pitchFamily="34" charset="0"/>
                <a:cs typeface="Calibri" pitchFamily="34" charset="0"/>
              </a:defRPr>
            </a:lvl2pPr>
            <a:lvl3pPr marL="1143000" indent="-228600" eaLnBrk="0" hangingPunct="0">
              <a:spcBef>
                <a:spcPct val="20000"/>
              </a:spcBef>
              <a:buClr>
                <a:schemeClr val="bg2"/>
              </a:buClr>
              <a:buSzPct val="65000"/>
              <a:buFont typeface="Wingdings" pitchFamily="2" charset="2"/>
              <a:buChar char="o"/>
              <a:defRPr sz="2400">
                <a:solidFill>
                  <a:schemeClr val="tx1"/>
                </a:solidFill>
                <a:latin typeface="Calibri" pitchFamily="34" charset="0"/>
                <a:ea typeface="Calibri" pitchFamily="34" charset="0"/>
                <a:cs typeface="Calibri" pitchFamily="34" charset="0"/>
              </a:defRPr>
            </a:lvl3pPr>
            <a:lvl4pPr marL="1600200" indent="-228600" eaLnBrk="0" hangingPunct="0">
              <a:spcBef>
                <a:spcPct val="20000"/>
              </a:spcBef>
              <a:buClr>
                <a:schemeClr val="accent2"/>
              </a:buClr>
              <a:buSzPct val="75000"/>
              <a:buFont typeface="Wingdings" pitchFamily="2" charset="2"/>
              <a:buChar char="n"/>
              <a:defRPr sz="2000">
                <a:solidFill>
                  <a:schemeClr val="tx1"/>
                </a:solidFill>
                <a:latin typeface="Calibri" pitchFamily="34" charset="0"/>
                <a:ea typeface="Calibri" pitchFamily="34" charset="0"/>
                <a:cs typeface="Calibri" pitchFamily="34" charset="0"/>
              </a:defRPr>
            </a:lvl4pPr>
            <a:lvl5pPr marL="2057400" indent="-228600" eaLnBrk="0" hangingPunct="0">
              <a:spcBef>
                <a:spcPct val="20000"/>
              </a:spcBef>
              <a:buClr>
                <a:schemeClr val="accent1"/>
              </a:buClr>
              <a:buSzPct val="50000"/>
              <a:buFont typeface="Wingdings" pitchFamily="2" charset="2"/>
              <a:buChar char="o"/>
              <a:defRPr sz="2000">
                <a:solidFill>
                  <a:schemeClr val="tx1"/>
                </a:solidFill>
                <a:latin typeface="Calibri" pitchFamily="34" charset="0"/>
                <a:ea typeface="Calibri" pitchFamily="34" charset="0"/>
                <a:cs typeface="Calibri"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o"/>
              <a:defRPr sz="2000">
                <a:solidFill>
                  <a:schemeClr val="tx1"/>
                </a:solidFill>
                <a:latin typeface="Calibri" pitchFamily="34" charset="0"/>
                <a:ea typeface="Calibri" pitchFamily="34" charset="0"/>
                <a:cs typeface="Calibri"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o"/>
              <a:defRPr sz="2000">
                <a:solidFill>
                  <a:schemeClr val="tx1"/>
                </a:solidFill>
                <a:latin typeface="Calibri" pitchFamily="34" charset="0"/>
                <a:ea typeface="Calibri" pitchFamily="34" charset="0"/>
                <a:cs typeface="Calibri"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o"/>
              <a:defRPr sz="2000">
                <a:solidFill>
                  <a:schemeClr val="tx1"/>
                </a:solidFill>
                <a:latin typeface="Calibri" pitchFamily="34" charset="0"/>
                <a:ea typeface="Calibri" pitchFamily="34" charset="0"/>
                <a:cs typeface="Calibri"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o"/>
              <a:defRPr sz="2000">
                <a:solidFill>
                  <a:schemeClr val="tx1"/>
                </a:solidFill>
                <a:latin typeface="Calibri" pitchFamily="34" charset="0"/>
                <a:ea typeface="Calibri" pitchFamily="34" charset="0"/>
                <a:cs typeface="Calibri" pitchFamily="34" charset="0"/>
              </a:defRPr>
            </a:lvl9pPr>
          </a:lstStyle>
          <a:p>
            <a:pPr>
              <a:spcBef>
                <a:spcPct val="50000"/>
              </a:spcBef>
              <a:buClrTx/>
              <a:buSzTx/>
              <a:buFontTx/>
              <a:buNone/>
            </a:pPr>
            <a:endParaRPr lang="en-US" altLang="en-US" sz="1400" b="1" i="1">
              <a:solidFill>
                <a:schemeClr val="bg1"/>
              </a:solidFill>
              <a:latin typeface="Book Antiqua" pitchFamily="18" charset="0"/>
              <a:cs typeface="Arial" pitchFamily="34" charset="0"/>
            </a:endParaRPr>
          </a:p>
        </p:txBody>
      </p:sp>
      <p:grpSp>
        <p:nvGrpSpPr>
          <p:cNvPr id="12293" name="Group 6"/>
          <p:cNvGrpSpPr>
            <a:grpSpLocks/>
          </p:cNvGrpSpPr>
          <p:nvPr/>
        </p:nvGrpSpPr>
        <p:grpSpPr bwMode="auto">
          <a:xfrm>
            <a:off x="457199" y="1430599"/>
            <a:ext cx="8301037" cy="1401762"/>
            <a:chOff x="700644" y="1911927"/>
            <a:chExt cx="7564582" cy="1317695"/>
          </a:xfrm>
        </p:grpSpPr>
        <p:sp>
          <p:nvSpPr>
            <p:cNvPr id="8" name="Rounded Rectangle 7"/>
            <p:cNvSpPr/>
            <p:nvPr/>
          </p:nvSpPr>
          <p:spPr bwMode="auto">
            <a:xfrm>
              <a:off x="700644" y="1911927"/>
              <a:ext cx="7564582" cy="1317695"/>
            </a:xfrm>
            <a:prstGeom prst="roundRect">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a:lstStyle/>
            <a:p>
              <a:pPr eaLnBrk="0" hangingPunct="0">
                <a:defRPr/>
              </a:pPr>
              <a:endParaRPr lang="en-US">
                <a:solidFill>
                  <a:schemeClr val="tx1"/>
                </a:solidFill>
              </a:endParaRPr>
            </a:p>
          </p:txBody>
        </p:sp>
        <p:sp>
          <p:nvSpPr>
            <p:cNvPr id="14344" name="Rectangle 8"/>
            <p:cNvSpPr>
              <a:spLocks noChangeArrowheads="1"/>
            </p:cNvSpPr>
            <p:nvPr/>
          </p:nvSpPr>
          <p:spPr bwMode="auto">
            <a:xfrm>
              <a:off x="836630" y="1938788"/>
              <a:ext cx="7396769" cy="1243080"/>
            </a:xfrm>
            <a:prstGeom prst="rect">
              <a:avLst/>
            </a:prstGeom>
            <a:noFill/>
            <a:ln w="9525">
              <a:noFill/>
              <a:miter lim="800000"/>
              <a:headEnd/>
              <a:tailEnd/>
            </a:ln>
          </p:spPr>
          <p:txBody>
            <a:bodyPr>
              <a:spAutoFit/>
            </a:bodyPr>
            <a:lstStyle/>
            <a:p>
              <a:pPr eaLnBrk="0" hangingPunct="0">
                <a:defRPr/>
              </a:pPr>
              <a:r>
                <a:rPr lang="en-US" sz="2000" b="1" dirty="0">
                  <a:solidFill>
                    <a:schemeClr val="accent6"/>
                  </a:solidFill>
                </a:rPr>
                <a:t>Systematic Random Sampling</a:t>
              </a:r>
              <a:r>
                <a:rPr lang="en-US" sz="2000" dirty="0">
                  <a:solidFill>
                    <a:schemeClr val="accent6"/>
                  </a:solidFill>
                </a:rPr>
                <a:t>: </a:t>
              </a:r>
              <a:r>
                <a:rPr lang="en-US" sz="2000" dirty="0"/>
                <a:t>The items or individuals of the population are arranged in some order.  A random starting point is selected and then every </a:t>
              </a:r>
              <a:r>
                <a:rPr lang="en-US" sz="2000" i="1" dirty="0" err="1"/>
                <a:t>k</a:t>
              </a:r>
              <a:r>
                <a:rPr lang="en-US" sz="2000" dirty="0" err="1"/>
                <a:t>th</a:t>
              </a:r>
              <a:r>
                <a:rPr lang="en-US" sz="2000" dirty="0"/>
                <a:t> member of the population is selected for the sample.</a:t>
              </a:r>
            </a:p>
          </p:txBody>
        </p:sp>
      </p:grpSp>
      <p:grpSp>
        <p:nvGrpSpPr>
          <p:cNvPr id="10" name="Group 5"/>
          <p:cNvGrpSpPr>
            <a:grpSpLocks/>
          </p:cNvGrpSpPr>
          <p:nvPr/>
        </p:nvGrpSpPr>
        <p:grpSpPr bwMode="auto">
          <a:xfrm>
            <a:off x="423860" y="2905371"/>
            <a:ext cx="8299450" cy="1360487"/>
            <a:chOff x="700644" y="1911927"/>
            <a:chExt cx="7564582" cy="1318750"/>
          </a:xfrm>
        </p:grpSpPr>
        <p:sp>
          <p:nvSpPr>
            <p:cNvPr id="11" name="Rounded Rectangle 10"/>
            <p:cNvSpPr/>
            <p:nvPr/>
          </p:nvSpPr>
          <p:spPr bwMode="auto">
            <a:xfrm>
              <a:off x="700644" y="1911927"/>
              <a:ext cx="7564582" cy="1318750"/>
            </a:xfrm>
            <a:prstGeom prst="roundRect">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a:lstStyle/>
            <a:p>
              <a:pPr eaLnBrk="0" hangingPunct="0">
                <a:defRPr/>
              </a:pPr>
              <a:endParaRPr lang="en-US">
                <a:solidFill>
                  <a:schemeClr val="tx1"/>
                </a:solidFill>
              </a:endParaRPr>
            </a:p>
          </p:txBody>
        </p:sp>
        <p:sp>
          <p:nvSpPr>
            <p:cNvPr id="12" name="Rectangle 7"/>
            <p:cNvSpPr>
              <a:spLocks noChangeArrowheads="1"/>
            </p:cNvSpPr>
            <p:nvPr/>
          </p:nvSpPr>
          <p:spPr bwMode="auto">
            <a:xfrm>
              <a:off x="836656" y="1938086"/>
              <a:ext cx="7396737" cy="1283358"/>
            </a:xfrm>
            <a:prstGeom prst="rect">
              <a:avLst/>
            </a:prstGeom>
            <a:noFill/>
            <a:ln w="9525">
              <a:noFill/>
              <a:miter lim="800000"/>
              <a:headEnd/>
              <a:tailEnd/>
            </a:ln>
          </p:spPr>
          <p:txBody>
            <a:bodyPr>
              <a:spAutoFit/>
            </a:bodyPr>
            <a:lstStyle/>
            <a:p>
              <a:pPr eaLnBrk="0" hangingPunct="0">
                <a:defRPr/>
              </a:pPr>
              <a:r>
                <a:rPr lang="en-US" sz="2000" b="1" dirty="0">
                  <a:solidFill>
                    <a:schemeClr val="accent6"/>
                  </a:solidFill>
                </a:rPr>
                <a:t>Stratified Random Sampling</a:t>
              </a:r>
              <a:r>
                <a:rPr lang="en-US" sz="2000" dirty="0">
                  <a:solidFill>
                    <a:schemeClr val="accent1"/>
                  </a:solidFill>
                </a:rPr>
                <a:t>:</a:t>
              </a:r>
              <a:r>
                <a:rPr lang="en-US" sz="2000" dirty="0"/>
                <a:t> A population is first divided into subgroups, called strata, and a sample is selected from each stratum. Useful when a population can be clearly divided in groups based on some characteristics.</a:t>
              </a:r>
            </a:p>
          </p:txBody>
        </p:sp>
      </p:grpSp>
      <p:grpSp>
        <p:nvGrpSpPr>
          <p:cNvPr id="13" name="Group 5"/>
          <p:cNvGrpSpPr>
            <a:grpSpLocks/>
          </p:cNvGrpSpPr>
          <p:nvPr/>
        </p:nvGrpSpPr>
        <p:grpSpPr bwMode="auto">
          <a:xfrm>
            <a:off x="385763" y="4380142"/>
            <a:ext cx="8301037" cy="1360488"/>
            <a:chOff x="700644" y="1911927"/>
            <a:chExt cx="7564582" cy="1318161"/>
          </a:xfrm>
        </p:grpSpPr>
        <p:sp>
          <p:nvSpPr>
            <p:cNvPr id="14" name="Rounded Rectangle 13"/>
            <p:cNvSpPr/>
            <p:nvPr/>
          </p:nvSpPr>
          <p:spPr bwMode="auto">
            <a:xfrm>
              <a:off x="700644" y="1911927"/>
              <a:ext cx="7564582" cy="1318161"/>
            </a:xfrm>
            <a:prstGeom prst="roundRect">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a:lstStyle/>
            <a:p>
              <a:pPr eaLnBrk="0" hangingPunct="0">
                <a:defRPr/>
              </a:pPr>
              <a:endParaRPr lang="en-US">
                <a:solidFill>
                  <a:schemeClr val="tx1"/>
                </a:solidFill>
              </a:endParaRPr>
            </a:p>
          </p:txBody>
        </p:sp>
        <p:sp>
          <p:nvSpPr>
            <p:cNvPr id="15" name="Rectangle 7"/>
            <p:cNvSpPr>
              <a:spLocks noChangeArrowheads="1"/>
            </p:cNvSpPr>
            <p:nvPr/>
          </p:nvSpPr>
          <p:spPr bwMode="auto">
            <a:xfrm>
              <a:off x="836630" y="1938075"/>
              <a:ext cx="7396769" cy="1282784"/>
            </a:xfrm>
            <a:prstGeom prst="rect">
              <a:avLst/>
            </a:prstGeom>
            <a:noFill/>
            <a:ln w="9525">
              <a:noFill/>
              <a:miter lim="800000"/>
              <a:headEnd/>
              <a:tailEnd/>
            </a:ln>
          </p:spPr>
          <p:txBody>
            <a:bodyPr>
              <a:spAutoFit/>
            </a:bodyPr>
            <a:lstStyle/>
            <a:p>
              <a:pPr eaLnBrk="0" hangingPunct="0">
                <a:defRPr/>
              </a:pPr>
              <a:r>
                <a:rPr lang="en-US" sz="2000" b="1" dirty="0">
                  <a:solidFill>
                    <a:schemeClr val="accent6"/>
                  </a:solidFill>
                </a:rPr>
                <a:t>Cluster Sampling</a:t>
              </a:r>
              <a:r>
                <a:rPr lang="en-US" sz="2000" dirty="0">
                  <a:solidFill>
                    <a:schemeClr val="accent1"/>
                  </a:solidFill>
                </a:rPr>
                <a:t>: </a:t>
              </a:r>
              <a:r>
                <a:rPr lang="en-US" sz="2000" dirty="0"/>
                <a:t>A population is divided into clusters using naturally occurring geographic or other boundaries. Then, clusters are randomly selected and a sample is collected by randomly selecting from each cluster.</a:t>
              </a:r>
            </a:p>
          </p:txBody>
        </p:sp>
      </p:grpSp>
      <p:pic>
        <p:nvPicPr>
          <p:cNvPr id="16" name="Picture 2"/>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6486861" y="5521319"/>
            <a:ext cx="2568089" cy="133668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3664836722"/>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10" name="AutoShape 2"/>
          <p:cNvSpPr>
            <a:spLocks noGrp="1" noChangeArrowheads="1"/>
          </p:cNvSpPr>
          <p:nvPr>
            <p:ph type="title"/>
          </p:nvPr>
        </p:nvSpPr>
        <p:spPr/>
        <p:txBody>
          <a:bodyPr/>
          <a:lstStyle/>
          <a:p>
            <a:pPr eaLnBrk="1" hangingPunct="1"/>
            <a:r>
              <a:rPr lang="en-US" altLang="en-US" smtClean="0"/>
              <a:t>Sampling Error</a:t>
            </a:r>
          </a:p>
        </p:txBody>
      </p:sp>
      <p:sp>
        <p:nvSpPr>
          <p:cNvPr id="301059" name="Rectangle 3"/>
          <p:cNvSpPr>
            <a:spLocks noGrp="1" noChangeArrowheads="1"/>
          </p:cNvSpPr>
          <p:nvPr>
            <p:ph idx="1"/>
          </p:nvPr>
        </p:nvSpPr>
        <p:spPr>
          <a:xfrm>
            <a:off x="580768" y="1905000"/>
            <a:ext cx="7950457" cy="3853249"/>
          </a:xfrm>
        </p:spPr>
        <p:txBody>
          <a:bodyPr>
            <a:normAutofit lnSpcReduction="10000"/>
          </a:bodyPr>
          <a:lstStyle/>
          <a:p>
            <a:pPr eaLnBrk="1" hangingPunct="1">
              <a:buFont typeface="Wingdings" pitchFamily="2" charset="2"/>
              <a:buNone/>
              <a:defRPr/>
            </a:pPr>
            <a:r>
              <a:rPr lang="en-US" dirty="0" smtClean="0">
                <a:ea typeface="+mn-ea"/>
              </a:rPr>
              <a:t>The </a:t>
            </a:r>
            <a:r>
              <a:rPr lang="en-US" b="1" dirty="0" smtClean="0">
                <a:solidFill>
                  <a:schemeClr val="accent6"/>
                </a:solidFill>
                <a:ea typeface="+mn-ea"/>
              </a:rPr>
              <a:t>sampling error </a:t>
            </a:r>
            <a:r>
              <a:rPr lang="en-US" dirty="0" smtClean="0">
                <a:ea typeface="+mn-ea"/>
              </a:rPr>
              <a:t>is the  difference between a sample statistic and its corresponding population parameter.</a:t>
            </a:r>
          </a:p>
          <a:p>
            <a:r>
              <a:rPr lang="en-US" dirty="0"/>
              <a:t>Sampling Error occurs when the sample is not representative of the population</a:t>
            </a:r>
          </a:p>
          <a:p>
            <a:r>
              <a:rPr lang="en-US" dirty="0"/>
              <a:t>Non-sampling Errors – all errors other than sampling errors</a:t>
            </a:r>
          </a:p>
          <a:p>
            <a:pPr lvl="1"/>
            <a:r>
              <a:rPr lang="en-US" dirty="0"/>
              <a:t>Missing Data, Recording, Data Entry, and Analysis Errors</a:t>
            </a:r>
          </a:p>
          <a:p>
            <a:pPr lvl="1"/>
            <a:r>
              <a:rPr lang="en-US" dirty="0"/>
              <a:t>Poorly conceived concepts , unclear definitions, and defective questionnaires</a:t>
            </a:r>
          </a:p>
          <a:p>
            <a:pPr lvl="1"/>
            <a:r>
              <a:rPr lang="en-US" dirty="0"/>
              <a:t>Response errors occur when people do not know, will not say, or overstate in their answers</a:t>
            </a:r>
          </a:p>
          <a:p>
            <a:pPr eaLnBrk="1" hangingPunct="1">
              <a:buFont typeface="Wingdings" pitchFamily="2" charset="2"/>
              <a:buNone/>
              <a:defRPr/>
            </a:pPr>
            <a:endParaRPr lang="en-US" dirty="0" smtClean="0">
              <a:ea typeface="+mn-ea"/>
            </a:endParaRPr>
          </a:p>
          <a:p>
            <a:pPr eaLnBrk="1" hangingPunct="1">
              <a:buFont typeface="Wingdings" pitchFamily="2" charset="2"/>
              <a:buNone/>
              <a:defRPr/>
            </a:pPr>
            <a:endParaRPr lang="en-US" dirty="0" smtClean="0">
              <a:ea typeface="+mn-ea"/>
            </a:endParaRPr>
          </a:p>
        </p:txBody>
      </p:sp>
    </p:spTree>
    <p:extLst>
      <p:ext uri="{BB962C8B-B14F-4D97-AF65-F5344CB8AC3E}">
        <p14:creationId xmlns:p14="http://schemas.microsoft.com/office/powerpoint/2010/main" xmlns="" val="1796188778"/>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AutoShape 2"/>
          <p:cNvSpPr>
            <a:spLocks noGrp="1" noChangeArrowheads="1"/>
          </p:cNvSpPr>
          <p:nvPr>
            <p:ph type="title"/>
          </p:nvPr>
        </p:nvSpPr>
        <p:spPr>
          <a:xfrm>
            <a:off x="297035" y="573688"/>
            <a:ext cx="8229600" cy="1054100"/>
          </a:xfrm>
        </p:spPr>
        <p:txBody>
          <a:bodyPr lIns="92075" tIns="46038" rIns="92075" bIns="46038" anchor="ctr"/>
          <a:lstStyle/>
          <a:p>
            <a:pPr eaLnBrk="1" hangingPunct="1"/>
            <a:r>
              <a:rPr lang="en-US" altLang="en-US" sz="3600" smtClean="0"/>
              <a:t>Sampling Distribution of the Sample Mean</a:t>
            </a:r>
          </a:p>
        </p:txBody>
      </p:sp>
      <p:sp>
        <p:nvSpPr>
          <p:cNvPr id="18436" name="Rectangle 3"/>
          <p:cNvSpPr>
            <a:spLocks noGrp="1" noChangeArrowheads="1"/>
          </p:cNvSpPr>
          <p:nvPr>
            <p:ph idx="1"/>
          </p:nvPr>
        </p:nvSpPr>
        <p:spPr>
          <a:xfrm>
            <a:off x="297035" y="1627788"/>
            <a:ext cx="7412038" cy="3643312"/>
          </a:xfrm>
        </p:spPr>
        <p:txBody>
          <a:bodyPr lIns="92075" tIns="46038" rIns="92075" bIns="46038"/>
          <a:lstStyle/>
          <a:p>
            <a:pPr eaLnBrk="1" hangingPunct="1">
              <a:buFont typeface="Wingdings" pitchFamily="2" charset="2"/>
              <a:buNone/>
              <a:defRPr/>
            </a:pPr>
            <a:r>
              <a:rPr lang="en-US" sz="3600" dirty="0" smtClean="0">
                <a:ea typeface="+mn-ea"/>
              </a:rPr>
              <a:t>The </a:t>
            </a:r>
            <a:r>
              <a:rPr lang="en-US" sz="3600" b="1" dirty="0" smtClean="0">
                <a:solidFill>
                  <a:schemeClr val="accent6"/>
                </a:solidFill>
                <a:ea typeface="+mn-ea"/>
              </a:rPr>
              <a:t>sampling distribution of the sample mean </a:t>
            </a:r>
            <a:r>
              <a:rPr lang="en-US" sz="3600" dirty="0" smtClean="0">
                <a:ea typeface="+mn-ea"/>
              </a:rPr>
              <a:t>is a probability distribution consisting of all possible sample means of a given sample size selected from a population.  </a:t>
            </a:r>
          </a:p>
        </p:txBody>
      </p:sp>
      <p:sp>
        <p:nvSpPr>
          <p:cNvPr id="2" name="Rectangle 4"/>
          <p:cNvSpPr>
            <a:spLocks noChangeArrowheads="1"/>
          </p:cNvSpPr>
          <p:nvPr/>
        </p:nvSpPr>
        <p:spPr bwMode="auto">
          <a:xfrm>
            <a:off x="0" y="0"/>
            <a:ext cx="184150"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spcBef>
                <a:spcPct val="20000"/>
              </a:spcBef>
              <a:buClr>
                <a:schemeClr val="bg2"/>
              </a:buClr>
              <a:buSzPct val="70000"/>
              <a:buFont typeface="Wingdings" pitchFamily="2" charset="2"/>
              <a:buChar char="o"/>
              <a:defRPr sz="3200">
                <a:solidFill>
                  <a:schemeClr val="tx1"/>
                </a:solidFill>
                <a:latin typeface="Calibri" pitchFamily="34" charset="0"/>
                <a:ea typeface="Calibri" pitchFamily="34" charset="0"/>
                <a:cs typeface="Calibri" pitchFamily="34" charset="0"/>
              </a:defRPr>
            </a:lvl1pPr>
            <a:lvl2pPr marL="742950" indent="-285750" eaLnBrk="0" hangingPunct="0">
              <a:spcBef>
                <a:spcPct val="20000"/>
              </a:spcBef>
              <a:buClr>
                <a:schemeClr val="accent2"/>
              </a:buClr>
              <a:buSzPct val="75000"/>
              <a:buFont typeface="Wingdings" pitchFamily="2" charset="2"/>
              <a:buChar char="n"/>
              <a:defRPr sz="2800">
                <a:solidFill>
                  <a:schemeClr val="tx1"/>
                </a:solidFill>
                <a:latin typeface="Calibri" pitchFamily="34" charset="0"/>
                <a:ea typeface="Calibri" pitchFamily="34" charset="0"/>
                <a:cs typeface="Calibri" pitchFamily="34" charset="0"/>
              </a:defRPr>
            </a:lvl2pPr>
            <a:lvl3pPr marL="1143000" indent="-228600" eaLnBrk="0" hangingPunct="0">
              <a:spcBef>
                <a:spcPct val="20000"/>
              </a:spcBef>
              <a:buClr>
                <a:schemeClr val="bg2"/>
              </a:buClr>
              <a:buSzPct val="65000"/>
              <a:buFont typeface="Wingdings" pitchFamily="2" charset="2"/>
              <a:buChar char="o"/>
              <a:defRPr sz="2400">
                <a:solidFill>
                  <a:schemeClr val="tx1"/>
                </a:solidFill>
                <a:latin typeface="Calibri" pitchFamily="34" charset="0"/>
                <a:ea typeface="Calibri" pitchFamily="34" charset="0"/>
                <a:cs typeface="Calibri" pitchFamily="34" charset="0"/>
              </a:defRPr>
            </a:lvl3pPr>
            <a:lvl4pPr marL="1600200" indent="-228600" eaLnBrk="0" hangingPunct="0">
              <a:spcBef>
                <a:spcPct val="20000"/>
              </a:spcBef>
              <a:buClr>
                <a:schemeClr val="accent2"/>
              </a:buClr>
              <a:buSzPct val="75000"/>
              <a:buFont typeface="Wingdings" pitchFamily="2" charset="2"/>
              <a:buChar char="n"/>
              <a:defRPr sz="2000">
                <a:solidFill>
                  <a:schemeClr val="tx1"/>
                </a:solidFill>
                <a:latin typeface="Calibri" pitchFamily="34" charset="0"/>
                <a:ea typeface="Calibri" pitchFamily="34" charset="0"/>
                <a:cs typeface="Calibri" pitchFamily="34" charset="0"/>
              </a:defRPr>
            </a:lvl4pPr>
            <a:lvl5pPr marL="2057400" indent="-228600" eaLnBrk="0" hangingPunct="0">
              <a:spcBef>
                <a:spcPct val="20000"/>
              </a:spcBef>
              <a:buClr>
                <a:schemeClr val="accent1"/>
              </a:buClr>
              <a:buSzPct val="50000"/>
              <a:buFont typeface="Wingdings" pitchFamily="2" charset="2"/>
              <a:buChar char="o"/>
              <a:defRPr sz="2000">
                <a:solidFill>
                  <a:schemeClr val="tx1"/>
                </a:solidFill>
                <a:latin typeface="Calibri" pitchFamily="34" charset="0"/>
                <a:ea typeface="Calibri" pitchFamily="34" charset="0"/>
                <a:cs typeface="Calibri"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o"/>
              <a:defRPr sz="2000">
                <a:solidFill>
                  <a:schemeClr val="tx1"/>
                </a:solidFill>
                <a:latin typeface="Calibri" pitchFamily="34" charset="0"/>
                <a:ea typeface="Calibri" pitchFamily="34" charset="0"/>
                <a:cs typeface="Calibri"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o"/>
              <a:defRPr sz="2000">
                <a:solidFill>
                  <a:schemeClr val="tx1"/>
                </a:solidFill>
                <a:latin typeface="Calibri" pitchFamily="34" charset="0"/>
                <a:ea typeface="Calibri" pitchFamily="34" charset="0"/>
                <a:cs typeface="Calibri"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o"/>
              <a:defRPr sz="2000">
                <a:solidFill>
                  <a:schemeClr val="tx1"/>
                </a:solidFill>
                <a:latin typeface="Calibri" pitchFamily="34" charset="0"/>
                <a:ea typeface="Calibri" pitchFamily="34" charset="0"/>
                <a:cs typeface="Calibri"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o"/>
              <a:defRPr sz="2000">
                <a:solidFill>
                  <a:schemeClr val="tx1"/>
                </a:solidFill>
                <a:latin typeface="Calibri" pitchFamily="34" charset="0"/>
                <a:ea typeface="Calibri" pitchFamily="34" charset="0"/>
                <a:cs typeface="Calibri" pitchFamily="34" charset="0"/>
              </a:defRPr>
            </a:lvl9pPr>
          </a:lstStyle>
          <a:p>
            <a:pPr>
              <a:spcBef>
                <a:spcPct val="50000"/>
              </a:spcBef>
              <a:buClrTx/>
              <a:buSzTx/>
              <a:buFontTx/>
              <a:buNone/>
            </a:pPr>
            <a:endParaRPr lang="en-US" altLang="en-US" sz="1400" b="1" i="1">
              <a:solidFill>
                <a:schemeClr val="bg1"/>
              </a:solidFill>
              <a:latin typeface="Book Antiqua" pitchFamily="18" charset="0"/>
              <a:cs typeface="Arial" pitchFamily="34" charset="0"/>
            </a:endParaRPr>
          </a:p>
        </p:txBody>
      </p:sp>
    </p:spTree>
    <p:extLst>
      <p:ext uri="{BB962C8B-B14F-4D97-AF65-F5344CB8AC3E}">
        <p14:creationId xmlns:p14="http://schemas.microsoft.com/office/powerpoint/2010/main" xmlns="" val="2046672610"/>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AutoShape 10"/>
          <p:cNvSpPr>
            <a:spLocks noGrp="1" noChangeArrowheads="1"/>
          </p:cNvSpPr>
          <p:nvPr>
            <p:ph type="title"/>
          </p:nvPr>
        </p:nvSpPr>
        <p:spPr/>
        <p:txBody>
          <a:bodyPr>
            <a:normAutofit fontScale="90000"/>
          </a:bodyPr>
          <a:lstStyle/>
          <a:p>
            <a:pPr eaLnBrk="1" hangingPunct="1"/>
            <a:r>
              <a:rPr lang="en-US" altLang="en-US" sz="3600" smtClean="0"/>
              <a:t>Sampling Distribution of the Sample Means – Example</a:t>
            </a:r>
          </a:p>
        </p:txBody>
      </p:sp>
      <p:sp>
        <p:nvSpPr>
          <p:cNvPr id="19459" name="Rectangle 3"/>
          <p:cNvSpPr>
            <a:spLocks noGrp="1" noChangeArrowheads="1"/>
          </p:cNvSpPr>
          <p:nvPr>
            <p:ph idx="1"/>
          </p:nvPr>
        </p:nvSpPr>
        <p:spPr>
          <a:xfrm>
            <a:off x="628650" y="1936750"/>
            <a:ext cx="8077200" cy="1014413"/>
          </a:xfrm>
        </p:spPr>
        <p:txBody>
          <a:bodyPr lIns="92075" tIns="46038" rIns="92075" bIns="46038"/>
          <a:lstStyle/>
          <a:p>
            <a:pPr eaLnBrk="1" hangingPunct="1">
              <a:buFont typeface="Wingdings" pitchFamily="2" charset="2"/>
              <a:buNone/>
            </a:pPr>
            <a:r>
              <a:rPr lang="en-US" altLang="en-US" sz="2000" dirty="0" smtClean="0"/>
              <a:t>A company has seven production employees (considered the population). The hourly earnings of each employee are given in the table below.</a:t>
            </a:r>
          </a:p>
          <a:p>
            <a:pPr eaLnBrk="1" hangingPunct="1">
              <a:buFont typeface="Wingdings" pitchFamily="2" charset="2"/>
              <a:buNone/>
            </a:pPr>
            <a:endParaRPr lang="en-US" altLang="en-US" sz="2000" dirty="0" smtClean="0"/>
          </a:p>
        </p:txBody>
      </p:sp>
      <p:sp>
        <p:nvSpPr>
          <p:cNvPr id="19460" name="Rectangle 6"/>
          <p:cNvSpPr>
            <a:spLocks noChangeArrowheads="1"/>
          </p:cNvSpPr>
          <p:nvPr/>
        </p:nvSpPr>
        <p:spPr bwMode="auto">
          <a:xfrm>
            <a:off x="0" y="0"/>
            <a:ext cx="184150"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spcBef>
                <a:spcPct val="20000"/>
              </a:spcBef>
              <a:buClr>
                <a:schemeClr val="bg2"/>
              </a:buClr>
              <a:buSzPct val="70000"/>
              <a:buFont typeface="Wingdings" pitchFamily="2" charset="2"/>
              <a:buChar char="o"/>
              <a:defRPr sz="3200">
                <a:solidFill>
                  <a:schemeClr val="tx1"/>
                </a:solidFill>
                <a:latin typeface="Calibri" pitchFamily="34" charset="0"/>
                <a:ea typeface="Calibri" pitchFamily="34" charset="0"/>
                <a:cs typeface="Calibri" pitchFamily="34" charset="0"/>
              </a:defRPr>
            </a:lvl1pPr>
            <a:lvl2pPr marL="742950" indent="-285750" eaLnBrk="0" hangingPunct="0">
              <a:spcBef>
                <a:spcPct val="20000"/>
              </a:spcBef>
              <a:buClr>
                <a:schemeClr val="accent2"/>
              </a:buClr>
              <a:buSzPct val="75000"/>
              <a:buFont typeface="Wingdings" pitchFamily="2" charset="2"/>
              <a:buChar char="n"/>
              <a:defRPr sz="2800">
                <a:solidFill>
                  <a:schemeClr val="tx1"/>
                </a:solidFill>
                <a:latin typeface="Calibri" pitchFamily="34" charset="0"/>
                <a:ea typeface="Calibri" pitchFamily="34" charset="0"/>
                <a:cs typeface="Calibri" pitchFamily="34" charset="0"/>
              </a:defRPr>
            </a:lvl2pPr>
            <a:lvl3pPr marL="1143000" indent="-228600" eaLnBrk="0" hangingPunct="0">
              <a:spcBef>
                <a:spcPct val="20000"/>
              </a:spcBef>
              <a:buClr>
                <a:schemeClr val="bg2"/>
              </a:buClr>
              <a:buSzPct val="65000"/>
              <a:buFont typeface="Wingdings" pitchFamily="2" charset="2"/>
              <a:buChar char="o"/>
              <a:defRPr sz="2400">
                <a:solidFill>
                  <a:schemeClr val="tx1"/>
                </a:solidFill>
                <a:latin typeface="Calibri" pitchFamily="34" charset="0"/>
                <a:ea typeface="Calibri" pitchFamily="34" charset="0"/>
                <a:cs typeface="Calibri" pitchFamily="34" charset="0"/>
              </a:defRPr>
            </a:lvl3pPr>
            <a:lvl4pPr marL="1600200" indent="-228600" eaLnBrk="0" hangingPunct="0">
              <a:spcBef>
                <a:spcPct val="20000"/>
              </a:spcBef>
              <a:buClr>
                <a:schemeClr val="accent2"/>
              </a:buClr>
              <a:buSzPct val="75000"/>
              <a:buFont typeface="Wingdings" pitchFamily="2" charset="2"/>
              <a:buChar char="n"/>
              <a:defRPr sz="2000">
                <a:solidFill>
                  <a:schemeClr val="tx1"/>
                </a:solidFill>
                <a:latin typeface="Calibri" pitchFamily="34" charset="0"/>
                <a:ea typeface="Calibri" pitchFamily="34" charset="0"/>
                <a:cs typeface="Calibri" pitchFamily="34" charset="0"/>
              </a:defRPr>
            </a:lvl4pPr>
            <a:lvl5pPr marL="2057400" indent="-228600" eaLnBrk="0" hangingPunct="0">
              <a:spcBef>
                <a:spcPct val="20000"/>
              </a:spcBef>
              <a:buClr>
                <a:schemeClr val="accent1"/>
              </a:buClr>
              <a:buSzPct val="50000"/>
              <a:buFont typeface="Wingdings" pitchFamily="2" charset="2"/>
              <a:buChar char="o"/>
              <a:defRPr sz="2000">
                <a:solidFill>
                  <a:schemeClr val="tx1"/>
                </a:solidFill>
                <a:latin typeface="Calibri" pitchFamily="34" charset="0"/>
                <a:ea typeface="Calibri" pitchFamily="34" charset="0"/>
                <a:cs typeface="Calibri"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o"/>
              <a:defRPr sz="2000">
                <a:solidFill>
                  <a:schemeClr val="tx1"/>
                </a:solidFill>
                <a:latin typeface="Calibri" pitchFamily="34" charset="0"/>
                <a:ea typeface="Calibri" pitchFamily="34" charset="0"/>
                <a:cs typeface="Calibri"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o"/>
              <a:defRPr sz="2000">
                <a:solidFill>
                  <a:schemeClr val="tx1"/>
                </a:solidFill>
                <a:latin typeface="Calibri" pitchFamily="34" charset="0"/>
                <a:ea typeface="Calibri" pitchFamily="34" charset="0"/>
                <a:cs typeface="Calibri"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o"/>
              <a:defRPr sz="2000">
                <a:solidFill>
                  <a:schemeClr val="tx1"/>
                </a:solidFill>
                <a:latin typeface="Calibri" pitchFamily="34" charset="0"/>
                <a:ea typeface="Calibri" pitchFamily="34" charset="0"/>
                <a:cs typeface="Calibri"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o"/>
              <a:defRPr sz="2000">
                <a:solidFill>
                  <a:schemeClr val="tx1"/>
                </a:solidFill>
                <a:latin typeface="Calibri" pitchFamily="34" charset="0"/>
                <a:ea typeface="Calibri" pitchFamily="34" charset="0"/>
                <a:cs typeface="Calibri" pitchFamily="34" charset="0"/>
              </a:defRPr>
            </a:lvl9pPr>
          </a:lstStyle>
          <a:p>
            <a:pPr>
              <a:spcBef>
                <a:spcPct val="50000"/>
              </a:spcBef>
              <a:buClrTx/>
              <a:buSzTx/>
              <a:buFontTx/>
              <a:buNone/>
            </a:pPr>
            <a:endParaRPr lang="en-US" altLang="en-US" sz="1400" b="1" i="1">
              <a:solidFill>
                <a:schemeClr val="bg1"/>
              </a:solidFill>
              <a:latin typeface="Book Antiqua" pitchFamily="18" charset="0"/>
              <a:cs typeface="Arial" pitchFamily="34" charset="0"/>
            </a:endParaRPr>
          </a:p>
        </p:txBody>
      </p:sp>
      <p:sp>
        <p:nvSpPr>
          <p:cNvPr id="244744" name="Rectangle 8"/>
          <p:cNvSpPr>
            <a:spLocks noChangeArrowheads="1"/>
          </p:cNvSpPr>
          <p:nvPr/>
        </p:nvSpPr>
        <p:spPr bwMode="auto">
          <a:xfrm>
            <a:off x="647700" y="4852988"/>
            <a:ext cx="7886700" cy="16811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lstStyle>
            <a:lvl1pPr marL="342900" indent="-342900" eaLnBrk="0" hangingPunct="0">
              <a:spcBef>
                <a:spcPct val="20000"/>
              </a:spcBef>
              <a:buClr>
                <a:schemeClr val="bg2"/>
              </a:buClr>
              <a:buSzPct val="70000"/>
              <a:buFont typeface="Wingdings" pitchFamily="2" charset="2"/>
              <a:buChar char="o"/>
              <a:defRPr sz="3200">
                <a:solidFill>
                  <a:schemeClr val="tx1"/>
                </a:solidFill>
                <a:latin typeface="Calibri" pitchFamily="34" charset="0"/>
                <a:ea typeface="Calibri" pitchFamily="34" charset="0"/>
                <a:cs typeface="Calibri" pitchFamily="34" charset="0"/>
              </a:defRPr>
            </a:lvl1pPr>
            <a:lvl2pPr marL="742950" indent="-285750" eaLnBrk="0" hangingPunct="0">
              <a:spcBef>
                <a:spcPct val="20000"/>
              </a:spcBef>
              <a:buClr>
                <a:schemeClr val="accent2"/>
              </a:buClr>
              <a:buSzPct val="75000"/>
              <a:buFont typeface="Wingdings" pitchFamily="2" charset="2"/>
              <a:buChar char="n"/>
              <a:defRPr sz="2800">
                <a:solidFill>
                  <a:schemeClr val="tx1"/>
                </a:solidFill>
                <a:latin typeface="Calibri" pitchFamily="34" charset="0"/>
                <a:ea typeface="Calibri" pitchFamily="34" charset="0"/>
                <a:cs typeface="Calibri" pitchFamily="34" charset="0"/>
              </a:defRPr>
            </a:lvl2pPr>
            <a:lvl3pPr marL="1143000" indent="-228600" eaLnBrk="0" hangingPunct="0">
              <a:spcBef>
                <a:spcPct val="20000"/>
              </a:spcBef>
              <a:buClr>
                <a:schemeClr val="bg2"/>
              </a:buClr>
              <a:buSzPct val="65000"/>
              <a:buFont typeface="Wingdings" pitchFamily="2" charset="2"/>
              <a:buChar char="o"/>
              <a:defRPr sz="2400">
                <a:solidFill>
                  <a:schemeClr val="tx1"/>
                </a:solidFill>
                <a:latin typeface="Calibri" pitchFamily="34" charset="0"/>
                <a:ea typeface="Calibri" pitchFamily="34" charset="0"/>
                <a:cs typeface="Calibri" pitchFamily="34" charset="0"/>
              </a:defRPr>
            </a:lvl3pPr>
            <a:lvl4pPr marL="1600200" indent="-228600" eaLnBrk="0" hangingPunct="0">
              <a:spcBef>
                <a:spcPct val="20000"/>
              </a:spcBef>
              <a:buClr>
                <a:schemeClr val="accent2"/>
              </a:buClr>
              <a:buSzPct val="75000"/>
              <a:buFont typeface="Wingdings" pitchFamily="2" charset="2"/>
              <a:buChar char="n"/>
              <a:defRPr sz="2000">
                <a:solidFill>
                  <a:schemeClr val="tx1"/>
                </a:solidFill>
                <a:latin typeface="Calibri" pitchFamily="34" charset="0"/>
                <a:ea typeface="Calibri" pitchFamily="34" charset="0"/>
                <a:cs typeface="Calibri" pitchFamily="34" charset="0"/>
              </a:defRPr>
            </a:lvl4pPr>
            <a:lvl5pPr marL="2057400" indent="-228600" eaLnBrk="0" hangingPunct="0">
              <a:spcBef>
                <a:spcPct val="20000"/>
              </a:spcBef>
              <a:buClr>
                <a:schemeClr val="accent1"/>
              </a:buClr>
              <a:buSzPct val="50000"/>
              <a:buFont typeface="Wingdings" pitchFamily="2" charset="2"/>
              <a:buChar char="o"/>
              <a:defRPr sz="2000">
                <a:solidFill>
                  <a:schemeClr val="tx1"/>
                </a:solidFill>
                <a:latin typeface="Calibri" pitchFamily="34" charset="0"/>
                <a:ea typeface="Calibri" pitchFamily="34" charset="0"/>
                <a:cs typeface="Calibri"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o"/>
              <a:defRPr sz="2000">
                <a:solidFill>
                  <a:schemeClr val="tx1"/>
                </a:solidFill>
                <a:latin typeface="Calibri" pitchFamily="34" charset="0"/>
                <a:ea typeface="Calibri" pitchFamily="34" charset="0"/>
                <a:cs typeface="Calibri"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o"/>
              <a:defRPr sz="2000">
                <a:solidFill>
                  <a:schemeClr val="tx1"/>
                </a:solidFill>
                <a:latin typeface="Calibri" pitchFamily="34" charset="0"/>
                <a:ea typeface="Calibri" pitchFamily="34" charset="0"/>
                <a:cs typeface="Calibri"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o"/>
              <a:defRPr sz="2000">
                <a:solidFill>
                  <a:schemeClr val="tx1"/>
                </a:solidFill>
                <a:latin typeface="Calibri" pitchFamily="34" charset="0"/>
                <a:ea typeface="Calibri" pitchFamily="34" charset="0"/>
                <a:cs typeface="Calibri"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o"/>
              <a:defRPr sz="2000">
                <a:solidFill>
                  <a:schemeClr val="tx1"/>
                </a:solidFill>
                <a:latin typeface="Calibri" pitchFamily="34" charset="0"/>
                <a:ea typeface="Calibri" pitchFamily="34" charset="0"/>
                <a:cs typeface="Calibri" pitchFamily="34" charset="0"/>
              </a:defRPr>
            </a:lvl9pPr>
          </a:lstStyle>
          <a:p>
            <a:pPr eaLnBrk="1" hangingPunct="1">
              <a:buClr>
                <a:schemeClr val="tx1"/>
              </a:buClr>
              <a:buSzPct val="75000"/>
              <a:buFont typeface="Wingdings" pitchFamily="2" charset="2"/>
              <a:buNone/>
            </a:pPr>
            <a:r>
              <a:rPr lang="en-US" altLang="en-US" sz="1600">
                <a:latin typeface="Arial" pitchFamily="34" charset="0"/>
                <a:cs typeface="Arial" pitchFamily="34" charset="0"/>
              </a:rPr>
              <a:t>1. What is the population mean?</a:t>
            </a:r>
          </a:p>
          <a:p>
            <a:pPr eaLnBrk="1" hangingPunct="1">
              <a:buClr>
                <a:schemeClr val="tx1"/>
              </a:buClr>
              <a:buSzPct val="75000"/>
              <a:buFont typeface="Wingdings" pitchFamily="2" charset="2"/>
              <a:buNone/>
            </a:pPr>
            <a:r>
              <a:rPr lang="en-US" altLang="en-US" sz="1600">
                <a:latin typeface="Arial" pitchFamily="34" charset="0"/>
                <a:cs typeface="Arial" pitchFamily="34" charset="0"/>
              </a:rPr>
              <a:t>2. What is the sampling distribution of the sample mean for samples of size 2?</a:t>
            </a:r>
          </a:p>
          <a:p>
            <a:pPr eaLnBrk="1" hangingPunct="1">
              <a:buClr>
                <a:schemeClr val="tx1"/>
              </a:buClr>
              <a:buSzPct val="75000"/>
              <a:buFont typeface="Wingdings" pitchFamily="2" charset="2"/>
              <a:buNone/>
            </a:pPr>
            <a:r>
              <a:rPr lang="en-US" altLang="en-US" sz="1600">
                <a:latin typeface="Arial" pitchFamily="34" charset="0"/>
                <a:cs typeface="Arial" pitchFamily="34" charset="0"/>
              </a:rPr>
              <a:t>3. What is the mean of the sampling distribution?</a:t>
            </a:r>
          </a:p>
          <a:p>
            <a:pPr eaLnBrk="1" hangingPunct="1">
              <a:buClr>
                <a:schemeClr val="tx1"/>
              </a:buClr>
              <a:buSzPct val="75000"/>
              <a:buFont typeface="Wingdings" pitchFamily="2" charset="2"/>
              <a:buNone/>
            </a:pPr>
            <a:r>
              <a:rPr lang="en-US" altLang="en-US" sz="1600">
                <a:latin typeface="Arial" pitchFamily="34" charset="0"/>
                <a:cs typeface="Arial" pitchFamily="34" charset="0"/>
              </a:rPr>
              <a:t>4. What observations can be made about the population and the sampling distribution?</a:t>
            </a:r>
          </a:p>
          <a:p>
            <a:pPr eaLnBrk="1" hangingPunct="1">
              <a:buClr>
                <a:schemeClr val="tx1"/>
              </a:buClr>
              <a:buSzPct val="75000"/>
              <a:buFont typeface="Wingdings" pitchFamily="2" charset="2"/>
              <a:buNone/>
            </a:pPr>
            <a:endParaRPr lang="en-US" altLang="en-US" sz="1600">
              <a:latin typeface="Arial" pitchFamily="34" charset="0"/>
              <a:cs typeface="Arial" pitchFamily="34" charset="0"/>
            </a:endParaRPr>
          </a:p>
        </p:txBody>
      </p:sp>
      <p:pic>
        <p:nvPicPr>
          <p:cNvPr id="19462" name="Picture 8"/>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1460500" y="3173413"/>
            <a:ext cx="6345238" cy="1514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2170081345"/>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AutoShape 6"/>
          <p:cNvSpPr>
            <a:spLocks noGrp="1" noChangeArrowheads="1"/>
          </p:cNvSpPr>
          <p:nvPr>
            <p:ph type="title"/>
          </p:nvPr>
        </p:nvSpPr>
        <p:spPr/>
        <p:txBody>
          <a:bodyPr>
            <a:normAutofit fontScale="90000"/>
          </a:bodyPr>
          <a:lstStyle/>
          <a:p>
            <a:pPr eaLnBrk="1" hangingPunct="1"/>
            <a:r>
              <a:rPr lang="en-US" altLang="en-US" sz="3600" smtClean="0"/>
              <a:t>Sampling Distribution of the Sample Means – Example</a:t>
            </a:r>
          </a:p>
        </p:txBody>
      </p:sp>
      <p:pic>
        <p:nvPicPr>
          <p:cNvPr id="20483" name="Picture 4"/>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595313" y="2363788"/>
            <a:ext cx="8010525" cy="11271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nvGrpSpPr>
          <p:cNvPr id="20484" name="Group 7"/>
          <p:cNvGrpSpPr>
            <a:grpSpLocks/>
          </p:cNvGrpSpPr>
          <p:nvPr/>
        </p:nvGrpSpPr>
        <p:grpSpPr bwMode="auto">
          <a:xfrm>
            <a:off x="581025" y="3910013"/>
            <a:ext cx="8039100" cy="1668462"/>
            <a:chOff x="581025" y="3910013"/>
            <a:chExt cx="8039100" cy="1668462"/>
          </a:xfrm>
        </p:grpSpPr>
        <p:pic>
          <p:nvPicPr>
            <p:cNvPr id="20486" name="Picture 5"/>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581025" y="3910013"/>
              <a:ext cx="8039100" cy="16684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0487" name="Picture 6"/>
            <p:cNvPicPr>
              <a:picLocks noChangeAspect="1" noChangeArrowheads="1"/>
            </p:cNvPicPr>
            <p:nvPr/>
          </p:nvPicPr>
          <p:blipFill>
            <a:blip r:embed="rId5">
              <a:extLst>
                <a:ext uri="{28A0092B-C50C-407E-A947-70E740481C1C}">
                  <a14:useLocalDpi xmlns:a14="http://schemas.microsoft.com/office/drawing/2010/main" xmlns="" val="0"/>
                </a:ext>
              </a:extLst>
            </a:blip>
            <a:srcRect/>
            <a:stretch>
              <a:fillRect/>
            </a:stretch>
          </p:blipFill>
          <p:spPr bwMode="auto">
            <a:xfrm>
              <a:off x="6565583" y="4372495"/>
              <a:ext cx="1996526" cy="55768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0488" name="Picture 6"/>
            <p:cNvPicPr>
              <a:picLocks noChangeAspect="1" noChangeArrowheads="1"/>
            </p:cNvPicPr>
            <p:nvPr/>
          </p:nvPicPr>
          <p:blipFill>
            <a:blip r:embed="rId5">
              <a:extLst>
                <a:ext uri="{28A0092B-C50C-407E-A947-70E740481C1C}">
                  <a14:useLocalDpi xmlns:a14="http://schemas.microsoft.com/office/drawing/2010/main" xmlns="" val="0"/>
                </a:ext>
              </a:extLst>
            </a:blip>
            <a:srcRect/>
            <a:stretch>
              <a:fillRect/>
            </a:stretch>
          </p:blipFill>
          <p:spPr bwMode="auto">
            <a:xfrm>
              <a:off x="1032076" y="4641274"/>
              <a:ext cx="2509145" cy="44611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sp>
        <p:nvSpPr>
          <p:cNvPr id="20485" name="Text Box 10"/>
          <p:cNvSpPr txBox="1">
            <a:spLocks noChangeArrowheads="1"/>
          </p:cNvSpPr>
          <p:nvPr/>
        </p:nvSpPr>
        <p:spPr bwMode="auto">
          <a:xfrm>
            <a:off x="8610600" y="6537325"/>
            <a:ext cx="457200" cy="244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defTabSz="457200" eaLnBrk="0" hangingPunct="0">
              <a:spcBef>
                <a:spcPct val="20000"/>
              </a:spcBef>
              <a:buClr>
                <a:schemeClr val="bg2"/>
              </a:buClr>
              <a:buSzPct val="70000"/>
              <a:buFont typeface="Wingdings" pitchFamily="2" charset="2"/>
              <a:buChar char="o"/>
              <a:defRPr sz="3200">
                <a:solidFill>
                  <a:schemeClr val="tx1"/>
                </a:solidFill>
                <a:latin typeface="Calibri" pitchFamily="34" charset="0"/>
                <a:ea typeface="Calibri" pitchFamily="34" charset="0"/>
                <a:cs typeface="Calibri" pitchFamily="34" charset="0"/>
              </a:defRPr>
            </a:lvl1pPr>
            <a:lvl2pPr marL="37931725" indent="-37474525" defTabSz="457200" eaLnBrk="0" hangingPunct="0">
              <a:spcBef>
                <a:spcPct val="20000"/>
              </a:spcBef>
              <a:buClr>
                <a:schemeClr val="accent2"/>
              </a:buClr>
              <a:buSzPct val="75000"/>
              <a:buFont typeface="Wingdings" pitchFamily="2" charset="2"/>
              <a:buChar char="n"/>
              <a:defRPr sz="2800">
                <a:solidFill>
                  <a:schemeClr val="tx1"/>
                </a:solidFill>
                <a:latin typeface="Calibri" pitchFamily="34" charset="0"/>
                <a:ea typeface="Calibri" pitchFamily="34" charset="0"/>
                <a:cs typeface="Calibri" pitchFamily="34" charset="0"/>
              </a:defRPr>
            </a:lvl2pPr>
            <a:lvl3pPr marL="1377950" indent="-468313" defTabSz="457200" eaLnBrk="0" hangingPunct="0">
              <a:spcBef>
                <a:spcPct val="20000"/>
              </a:spcBef>
              <a:buClr>
                <a:schemeClr val="bg2"/>
              </a:buClr>
              <a:buSzPct val="65000"/>
              <a:buFont typeface="Wingdings" pitchFamily="2" charset="2"/>
              <a:buChar char="o"/>
              <a:defRPr sz="2400">
                <a:solidFill>
                  <a:schemeClr val="tx1"/>
                </a:solidFill>
                <a:latin typeface="Calibri" pitchFamily="34" charset="0"/>
                <a:ea typeface="Calibri" pitchFamily="34" charset="0"/>
                <a:cs typeface="Calibri" pitchFamily="34" charset="0"/>
              </a:defRPr>
            </a:lvl3pPr>
            <a:lvl4pPr marL="1827213" indent="-438150" defTabSz="457200" eaLnBrk="0" hangingPunct="0">
              <a:spcBef>
                <a:spcPct val="20000"/>
              </a:spcBef>
              <a:buClr>
                <a:schemeClr val="accent2"/>
              </a:buClr>
              <a:buSzPct val="75000"/>
              <a:buFont typeface="Wingdings" pitchFamily="2" charset="2"/>
              <a:buChar char="n"/>
              <a:defRPr sz="2000">
                <a:solidFill>
                  <a:schemeClr val="tx1"/>
                </a:solidFill>
                <a:latin typeface="Calibri" pitchFamily="34" charset="0"/>
                <a:ea typeface="Calibri" pitchFamily="34" charset="0"/>
                <a:cs typeface="Calibri" pitchFamily="34" charset="0"/>
              </a:defRPr>
            </a:lvl4pPr>
            <a:lvl5pPr marL="2297113" indent="-468313" defTabSz="457200" eaLnBrk="0" hangingPunct="0">
              <a:spcBef>
                <a:spcPct val="20000"/>
              </a:spcBef>
              <a:buClr>
                <a:schemeClr val="accent1"/>
              </a:buClr>
              <a:buSzPct val="50000"/>
              <a:buFont typeface="Wingdings" pitchFamily="2" charset="2"/>
              <a:buChar char="o"/>
              <a:defRPr sz="2000">
                <a:solidFill>
                  <a:schemeClr val="tx1"/>
                </a:solidFill>
                <a:latin typeface="Calibri" pitchFamily="34" charset="0"/>
                <a:ea typeface="Calibri" pitchFamily="34" charset="0"/>
                <a:cs typeface="Calibri" pitchFamily="34" charset="0"/>
              </a:defRPr>
            </a:lvl5pPr>
            <a:lvl6pPr marL="2754313" indent="-468313" defTabSz="457200" eaLnBrk="0" fontAlgn="base" hangingPunct="0">
              <a:spcBef>
                <a:spcPct val="20000"/>
              </a:spcBef>
              <a:spcAft>
                <a:spcPct val="0"/>
              </a:spcAft>
              <a:buClr>
                <a:schemeClr val="accent1"/>
              </a:buClr>
              <a:buSzPct val="50000"/>
              <a:buFont typeface="Wingdings" pitchFamily="2" charset="2"/>
              <a:buChar char="o"/>
              <a:defRPr sz="2000">
                <a:solidFill>
                  <a:schemeClr val="tx1"/>
                </a:solidFill>
                <a:latin typeface="Calibri" pitchFamily="34" charset="0"/>
                <a:ea typeface="Calibri" pitchFamily="34" charset="0"/>
                <a:cs typeface="Calibri" pitchFamily="34" charset="0"/>
              </a:defRPr>
            </a:lvl6pPr>
            <a:lvl7pPr marL="3211513" indent="-468313" defTabSz="457200" eaLnBrk="0" fontAlgn="base" hangingPunct="0">
              <a:spcBef>
                <a:spcPct val="20000"/>
              </a:spcBef>
              <a:spcAft>
                <a:spcPct val="0"/>
              </a:spcAft>
              <a:buClr>
                <a:schemeClr val="accent1"/>
              </a:buClr>
              <a:buSzPct val="50000"/>
              <a:buFont typeface="Wingdings" pitchFamily="2" charset="2"/>
              <a:buChar char="o"/>
              <a:defRPr sz="2000">
                <a:solidFill>
                  <a:schemeClr val="tx1"/>
                </a:solidFill>
                <a:latin typeface="Calibri" pitchFamily="34" charset="0"/>
                <a:ea typeface="Calibri" pitchFamily="34" charset="0"/>
                <a:cs typeface="Calibri" pitchFamily="34" charset="0"/>
              </a:defRPr>
            </a:lvl7pPr>
            <a:lvl8pPr marL="3668713" indent="-468313" defTabSz="457200" eaLnBrk="0" fontAlgn="base" hangingPunct="0">
              <a:spcBef>
                <a:spcPct val="20000"/>
              </a:spcBef>
              <a:spcAft>
                <a:spcPct val="0"/>
              </a:spcAft>
              <a:buClr>
                <a:schemeClr val="accent1"/>
              </a:buClr>
              <a:buSzPct val="50000"/>
              <a:buFont typeface="Wingdings" pitchFamily="2" charset="2"/>
              <a:buChar char="o"/>
              <a:defRPr sz="2000">
                <a:solidFill>
                  <a:schemeClr val="tx1"/>
                </a:solidFill>
                <a:latin typeface="Calibri" pitchFamily="34" charset="0"/>
                <a:ea typeface="Calibri" pitchFamily="34" charset="0"/>
                <a:cs typeface="Calibri" pitchFamily="34" charset="0"/>
              </a:defRPr>
            </a:lvl8pPr>
            <a:lvl9pPr marL="4125913" indent="-468313" defTabSz="457200" eaLnBrk="0" fontAlgn="base" hangingPunct="0">
              <a:spcBef>
                <a:spcPct val="20000"/>
              </a:spcBef>
              <a:spcAft>
                <a:spcPct val="0"/>
              </a:spcAft>
              <a:buClr>
                <a:schemeClr val="accent1"/>
              </a:buClr>
              <a:buSzPct val="50000"/>
              <a:buFont typeface="Wingdings" pitchFamily="2" charset="2"/>
              <a:buChar char="o"/>
              <a:defRPr sz="2000">
                <a:solidFill>
                  <a:schemeClr val="tx1"/>
                </a:solidFill>
                <a:latin typeface="Calibri" pitchFamily="34" charset="0"/>
                <a:ea typeface="Calibri" pitchFamily="34" charset="0"/>
                <a:cs typeface="Calibri" pitchFamily="34" charset="0"/>
              </a:defRPr>
            </a:lvl9pPr>
          </a:lstStyle>
          <a:p>
            <a:pPr eaLnBrk="1" hangingPunct="1">
              <a:spcBef>
                <a:spcPct val="0"/>
              </a:spcBef>
              <a:buClrTx/>
              <a:buSzTx/>
              <a:buFontTx/>
              <a:buNone/>
            </a:pPr>
            <a:r>
              <a:rPr lang="en-US" altLang="en-US" sz="1000">
                <a:latin typeface="Times New Roman" pitchFamily="18" charset="0"/>
                <a:ea typeface="MS PGothic" pitchFamily="34" charset="-128"/>
                <a:cs typeface="Arial" pitchFamily="34" charset="0"/>
              </a:rPr>
              <a:t>8-</a:t>
            </a:r>
            <a:fld id="{807F1575-3F96-4382-A8F6-DE03D7E9B9EF}" type="slidenum">
              <a:rPr lang="en-US" altLang="en-US" sz="1000">
                <a:latin typeface="Times New Roman" pitchFamily="18" charset="0"/>
                <a:ea typeface="MS PGothic" pitchFamily="34" charset="-128"/>
                <a:cs typeface="Arial" pitchFamily="34" charset="0"/>
              </a:rPr>
              <a:pPr eaLnBrk="1" hangingPunct="1">
                <a:spcBef>
                  <a:spcPct val="0"/>
                </a:spcBef>
                <a:buClrTx/>
                <a:buSzTx/>
                <a:buFontTx/>
                <a:buNone/>
              </a:pPr>
              <a:t>19</a:t>
            </a:fld>
            <a:endParaRPr lang="en-US" altLang="en-US" sz="1000">
              <a:latin typeface="Times New Roman" pitchFamily="18" charset="0"/>
              <a:ea typeface="MS PGothic" pitchFamily="34" charset="-128"/>
              <a:cs typeface="Arial" pitchFamily="34" charset="0"/>
            </a:endParaRPr>
          </a:p>
        </p:txBody>
      </p:sp>
    </p:spTree>
    <p:extLst>
      <p:ext uri="{BB962C8B-B14F-4D97-AF65-F5344CB8AC3E}">
        <p14:creationId xmlns:p14="http://schemas.microsoft.com/office/powerpoint/2010/main" xmlns="" val="1932738482"/>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Sampling Bias - A Cautionary Tale</a:t>
            </a:r>
            <a:endParaRPr lang="en-US" dirty="0"/>
          </a:p>
        </p:txBody>
      </p:sp>
      <p:sp>
        <p:nvSpPr>
          <p:cNvPr id="5" name="Content Placeholder 4"/>
          <p:cNvSpPr>
            <a:spLocks noGrp="1"/>
          </p:cNvSpPr>
          <p:nvPr>
            <p:ph idx="1"/>
          </p:nvPr>
        </p:nvSpPr>
        <p:spPr>
          <a:xfrm>
            <a:off x="457200" y="1600200"/>
            <a:ext cx="8229600" cy="4820356"/>
          </a:xfrm>
        </p:spPr>
        <p:txBody>
          <a:bodyPr>
            <a:normAutofit fontScale="55000" lnSpcReduction="20000"/>
          </a:bodyPr>
          <a:lstStyle/>
          <a:p>
            <a:pPr marL="0" indent="0">
              <a:buNone/>
            </a:pPr>
            <a:r>
              <a:rPr lang="en-US" sz="4000" dirty="0" smtClean="0"/>
              <a:t>During World War II, the Royal Air Force asked Abraham Wald, a statistician, to help decide where </a:t>
            </a:r>
            <a:r>
              <a:rPr lang="en-US" sz="4000" dirty="0" err="1" smtClean="0"/>
              <a:t>armour</a:t>
            </a:r>
            <a:r>
              <a:rPr lang="en-US" sz="4000" dirty="0" smtClean="0"/>
              <a:t> should be added to the UK's bombers. </a:t>
            </a:r>
            <a:r>
              <a:rPr lang="en-US" sz="4000" dirty="0"/>
              <a:t>The RAF gave Wald information about which parts of its planes were typically hit. </a:t>
            </a:r>
            <a:endParaRPr lang="en-US" sz="4000" dirty="0" smtClean="0"/>
          </a:p>
          <a:p>
            <a:pPr marL="0" indent="0">
              <a:buNone/>
            </a:pPr>
            <a:endParaRPr lang="en-US" sz="4000" dirty="0" smtClean="0"/>
          </a:p>
          <a:p>
            <a:pPr marL="0" indent="0">
              <a:buNone/>
            </a:pPr>
            <a:endParaRPr lang="en-US" sz="4000" dirty="0"/>
          </a:p>
          <a:p>
            <a:pPr marL="0" indent="0">
              <a:buNone/>
            </a:pPr>
            <a:endParaRPr lang="en-US" sz="4000" dirty="0"/>
          </a:p>
          <a:p>
            <a:pPr marL="0" indent="0">
              <a:buNone/>
            </a:pPr>
            <a:endParaRPr lang="en-US" sz="4000" dirty="0" smtClean="0"/>
          </a:p>
          <a:p>
            <a:pPr marL="0" indent="0">
              <a:buNone/>
            </a:pPr>
            <a:endParaRPr lang="en-US" sz="4000" dirty="0" smtClean="0"/>
          </a:p>
          <a:p>
            <a:pPr marL="0" indent="0">
              <a:buNone/>
            </a:pPr>
            <a:endParaRPr lang="en-US" sz="4000" dirty="0" smtClean="0"/>
          </a:p>
          <a:p>
            <a:pPr marL="0" indent="0">
              <a:buNone/>
            </a:pPr>
            <a:endParaRPr lang="en-US" sz="4000" dirty="0"/>
          </a:p>
          <a:p>
            <a:pPr marL="0" indent="0">
              <a:buNone/>
            </a:pPr>
            <a:r>
              <a:rPr lang="en-US" sz="4000" dirty="0" err="1" smtClean="0"/>
              <a:t>Armour</a:t>
            </a:r>
            <a:r>
              <a:rPr lang="en-US" sz="4000" dirty="0" smtClean="0"/>
              <a:t> is heavy and can only be added to certain parts of the planes - but to which parts?</a:t>
            </a:r>
            <a:endParaRPr lang="en-US" sz="4000" dirty="0"/>
          </a:p>
          <a:p>
            <a:pPr marL="0" indent="0">
              <a:buNone/>
            </a:pPr>
            <a:r>
              <a:rPr lang="en-US" sz="4000" dirty="0" smtClean="0"/>
              <a:t>What should the statistician’s response to this problem be?</a:t>
            </a:r>
          </a:p>
          <a:p>
            <a:endParaRPr lang="en-US" sz="4000" dirty="0"/>
          </a:p>
          <a:p>
            <a:endParaRPr lang="en-US" dirty="0"/>
          </a:p>
        </p:txBody>
      </p:sp>
      <p:graphicFrame>
        <p:nvGraphicFramePr>
          <p:cNvPr id="2" name="Table 1"/>
          <p:cNvGraphicFramePr>
            <a:graphicFrameLocks noGrp="1"/>
          </p:cNvGraphicFramePr>
          <p:nvPr>
            <p:extLst>
              <p:ext uri="{D42A27DB-BD31-4B8C-83A1-F6EECF244321}">
                <p14:modId xmlns:p14="http://schemas.microsoft.com/office/powerpoint/2010/main" xmlns="" val="1698990360"/>
              </p:ext>
            </p:extLst>
          </p:nvPr>
        </p:nvGraphicFramePr>
        <p:xfrm>
          <a:off x="1038396" y="3028227"/>
          <a:ext cx="6096000" cy="1854200"/>
        </p:xfrm>
        <a:graphic>
          <a:graphicData uri="http://schemas.openxmlformats.org/drawingml/2006/table">
            <a:tbl>
              <a:tblPr firstRow="1" bandRow="1">
                <a:tableStyleId>{9D7B26C5-4107-4FEC-AEDC-1716B250A1EF}</a:tableStyleId>
              </a:tblPr>
              <a:tblGrid>
                <a:gridCol w="2547608"/>
                <a:gridCol w="3548392"/>
              </a:tblGrid>
              <a:tr h="370840">
                <a:tc>
                  <a:txBody>
                    <a:bodyPr/>
                    <a:lstStyle/>
                    <a:p>
                      <a:r>
                        <a:rPr lang="en-US" dirty="0" smtClean="0"/>
                        <a:t>Section of Plane</a:t>
                      </a:r>
                      <a:endParaRPr lang="en-US" dirty="0"/>
                    </a:p>
                  </a:txBody>
                  <a:tcPr/>
                </a:tc>
                <a:tc>
                  <a:txBody>
                    <a:bodyPr/>
                    <a:lstStyle/>
                    <a:p>
                      <a:r>
                        <a:rPr lang="en-US" dirty="0" smtClean="0"/>
                        <a:t>Bullet Holes per Square foot</a:t>
                      </a:r>
                      <a:endParaRPr lang="en-US" dirty="0"/>
                    </a:p>
                  </a:txBody>
                  <a:tcPr/>
                </a:tc>
              </a:tr>
              <a:tr h="370840">
                <a:tc>
                  <a:txBody>
                    <a:bodyPr/>
                    <a:lstStyle/>
                    <a:p>
                      <a:r>
                        <a:rPr lang="en-US" dirty="0" smtClean="0"/>
                        <a:t>Engine</a:t>
                      </a:r>
                      <a:endParaRPr lang="en-US" dirty="0"/>
                    </a:p>
                  </a:txBody>
                  <a:tcPr/>
                </a:tc>
                <a:tc>
                  <a:txBody>
                    <a:bodyPr/>
                    <a:lstStyle/>
                    <a:p>
                      <a:r>
                        <a:rPr lang="en-US" dirty="0" smtClean="0"/>
                        <a:t>1.11</a:t>
                      </a:r>
                      <a:endParaRPr lang="en-US" dirty="0"/>
                    </a:p>
                  </a:txBody>
                  <a:tcPr/>
                </a:tc>
              </a:tr>
              <a:tr h="370840">
                <a:tc>
                  <a:txBody>
                    <a:bodyPr/>
                    <a:lstStyle/>
                    <a:p>
                      <a:r>
                        <a:rPr lang="en-US" dirty="0" smtClean="0"/>
                        <a:t>Fuselage</a:t>
                      </a:r>
                      <a:endParaRPr lang="en-US" dirty="0"/>
                    </a:p>
                  </a:txBody>
                  <a:tcPr/>
                </a:tc>
                <a:tc>
                  <a:txBody>
                    <a:bodyPr/>
                    <a:lstStyle/>
                    <a:p>
                      <a:r>
                        <a:rPr lang="en-US" dirty="0" smtClean="0"/>
                        <a:t>1.73</a:t>
                      </a:r>
                      <a:endParaRPr lang="en-US" dirty="0"/>
                    </a:p>
                  </a:txBody>
                  <a:tcPr/>
                </a:tc>
              </a:tr>
              <a:tr h="370840">
                <a:tc>
                  <a:txBody>
                    <a:bodyPr/>
                    <a:lstStyle/>
                    <a:p>
                      <a:r>
                        <a:rPr lang="en-US" dirty="0" smtClean="0"/>
                        <a:t>Fuel System</a:t>
                      </a:r>
                      <a:endParaRPr lang="en-US" dirty="0"/>
                    </a:p>
                  </a:txBody>
                  <a:tcPr/>
                </a:tc>
                <a:tc>
                  <a:txBody>
                    <a:bodyPr/>
                    <a:lstStyle/>
                    <a:p>
                      <a:r>
                        <a:rPr lang="en-US" dirty="0" smtClean="0"/>
                        <a:t>1.55</a:t>
                      </a:r>
                      <a:endParaRPr lang="en-US" dirty="0"/>
                    </a:p>
                  </a:txBody>
                  <a:tcPr/>
                </a:tc>
              </a:tr>
              <a:tr h="370840">
                <a:tc>
                  <a:txBody>
                    <a:bodyPr/>
                    <a:lstStyle/>
                    <a:p>
                      <a:r>
                        <a:rPr lang="en-US" dirty="0" smtClean="0"/>
                        <a:t>Wings</a:t>
                      </a:r>
                      <a:endParaRPr lang="en-US" dirty="0"/>
                    </a:p>
                  </a:txBody>
                  <a:tcPr/>
                </a:tc>
                <a:tc>
                  <a:txBody>
                    <a:bodyPr/>
                    <a:lstStyle/>
                    <a:p>
                      <a:r>
                        <a:rPr lang="en-US" dirty="0" smtClean="0"/>
                        <a:t>1.8</a:t>
                      </a:r>
                      <a:endParaRPr lang="en-US" dirty="0"/>
                    </a:p>
                  </a:txBody>
                  <a:tcPr/>
                </a:tc>
              </a:tr>
            </a:tbl>
          </a:graphicData>
        </a:graphic>
      </p:graphicFrame>
    </p:spTree>
    <p:extLst>
      <p:ext uri="{BB962C8B-B14F-4D97-AF65-F5344CB8AC3E}">
        <p14:creationId xmlns:p14="http://schemas.microsoft.com/office/powerpoint/2010/main" xmlns="" val="108167040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AutoShape 5"/>
          <p:cNvSpPr>
            <a:spLocks noGrp="1" noChangeArrowheads="1"/>
          </p:cNvSpPr>
          <p:nvPr>
            <p:ph type="title"/>
          </p:nvPr>
        </p:nvSpPr>
        <p:spPr>
          <a:xfrm>
            <a:off x="457200" y="457200"/>
            <a:ext cx="6924675" cy="1371600"/>
          </a:xfrm>
        </p:spPr>
        <p:txBody>
          <a:bodyPr/>
          <a:lstStyle/>
          <a:p>
            <a:pPr eaLnBrk="1" hangingPunct="1"/>
            <a:r>
              <a:rPr lang="en-US" altLang="en-US" sz="3600" smtClean="0"/>
              <a:t>Sampling Distribution of the Sample Means – Example</a:t>
            </a:r>
          </a:p>
        </p:txBody>
      </p:sp>
      <p:pic>
        <p:nvPicPr>
          <p:cNvPr id="21507" name="Picture 4"/>
          <p:cNvPicPr>
            <a:picLocks noChangeAspect="1" noChangeArrowheads="1"/>
          </p:cNvPicPr>
          <p:nvPr/>
        </p:nvPicPr>
        <p:blipFill>
          <a:blip r:embed="rId3">
            <a:extLst>
              <a:ext uri="{28A0092B-C50C-407E-A947-70E740481C1C}">
                <a14:useLocalDpi xmlns:a14="http://schemas.microsoft.com/office/drawing/2010/main" xmlns="" val="0"/>
              </a:ext>
            </a:extLst>
          </a:blip>
          <a:srcRect t="8044"/>
          <a:stretch>
            <a:fillRect/>
          </a:stretch>
        </p:blipFill>
        <p:spPr bwMode="auto">
          <a:xfrm>
            <a:off x="288925" y="2062163"/>
            <a:ext cx="8540750" cy="37433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2268698172"/>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AutoShape 5"/>
          <p:cNvSpPr>
            <a:spLocks noGrp="1" noChangeArrowheads="1"/>
          </p:cNvSpPr>
          <p:nvPr>
            <p:ph type="title"/>
          </p:nvPr>
        </p:nvSpPr>
        <p:spPr>
          <a:xfrm>
            <a:off x="457200" y="457200"/>
            <a:ext cx="6924675" cy="1371600"/>
          </a:xfrm>
        </p:spPr>
        <p:txBody>
          <a:bodyPr/>
          <a:lstStyle/>
          <a:p>
            <a:pPr eaLnBrk="1" hangingPunct="1"/>
            <a:r>
              <a:rPr lang="en-US" altLang="en-US" sz="3600" smtClean="0"/>
              <a:t>Sampling Distribution of the Sample Means – Example</a:t>
            </a:r>
          </a:p>
        </p:txBody>
      </p:sp>
      <p:pic>
        <p:nvPicPr>
          <p:cNvPr id="22531" name="Picture 2"/>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996950" y="2581275"/>
            <a:ext cx="6805613" cy="25225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1210332957"/>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AutoShape 6"/>
          <p:cNvSpPr>
            <a:spLocks noGrp="1" noChangeArrowheads="1"/>
          </p:cNvSpPr>
          <p:nvPr>
            <p:ph type="title"/>
          </p:nvPr>
        </p:nvSpPr>
        <p:spPr>
          <a:xfrm>
            <a:off x="457200" y="457200"/>
            <a:ext cx="6043613" cy="1371600"/>
          </a:xfrm>
        </p:spPr>
        <p:txBody>
          <a:bodyPr/>
          <a:lstStyle/>
          <a:p>
            <a:pPr eaLnBrk="1" hangingPunct="1"/>
            <a:r>
              <a:rPr lang="en-US" altLang="en-US" sz="3600" smtClean="0"/>
              <a:t>Sampling Distribution of the Sample Means – Example</a:t>
            </a:r>
          </a:p>
        </p:txBody>
      </p:sp>
      <p:pic>
        <p:nvPicPr>
          <p:cNvPr id="23555" name="Picture 4"/>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652463" y="1990725"/>
            <a:ext cx="7943850" cy="1320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3556" name="Picture 5"/>
          <p:cNvPicPr>
            <a:picLocks noChangeAspect="1" noChangeArrowheads="1"/>
          </p:cNvPicPr>
          <p:nvPr/>
        </p:nvPicPr>
        <p:blipFill>
          <a:blip r:embed="rId4">
            <a:extLst>
              <a:ext uri="{28A0092B-C50C-407E-A947-70E740481C1C}">
                <a14:useLocalDpi xmlns:a14="http://schemas.microsoft.com/office/drawing/2010/main" xmlns="" val="0"/>
              </a:ext>
            </a:extLst>
          </a:blip>
          <a:srcRect b="13895"/>
          <a:stretch>
            <a:fillRect/>
          </a:stretch>
        </p:blipFill>
        <p:spPr bwMode="auto">
          <a:xfrm>
            <a:off x="766763" y="3421063"/>
            <a:ext cx="7915275" cy="25812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3242189017"/>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AutoShape 6"/>
          <p:cNvSpPr>
            <a:spLocks noGrp="1" noChangeArrowheads="1"/>
          </p:cNvSpPr>
          <p:nvPr>
            <p:ph type="title"/>
          </p:nvPr>
        </p:nvSpPr>
        <p:spPr>
          <a:xfrm>
            <a:off x="457200" y="457200"/>
            <a:ext cx="6043613" cy="1371600"/>
          </a:xfrm>
        </p:spPr>
        <p:txBody>
          <a:bodyPr/>
          <a:lstStyle/>
          <a:p>
            <a:pPr eaLnBrk="1" hangingPunct="1"/>
            <a:r>
              <a:rPr lang="en-US" altLang="en-US" sz="3600" smtClean="0"/>
              <a:t>Sampling Distribution of the Sample Means – Example</a:t>
            </a:r>
          </a:p>
        </p:txBody>
      </p:sp>
      <p:pic>
        <p:nvPicPr>
          <p:cNvPr id="24579" name="Picture 5"/>
          <p:cNvPicPr>
            <a:picLocks noChangeAspect="1" noChangeArrowheads="1"/>
          </p:cNvPicPr>
          <p:nvPr/>
        </p:nvPicPr>
        <p:blipFill>
          <a:blip r:embed="rId3">
            <a:extLst>
              <a:ext uri="{28A0092B-C50C-407E-A947-70E740481C1C}">
                <a14:useLocalDpi xmlns:a14="http://schemas.microsoft.com/office/drawing/2010/main" xmlns="" val="0"/>
              </a:ext>
            </a:extLst>
          </a:blip>
          <a:srcRect b="13895"/>
          <a:stretch>
            <a:fillRect/>
          </a:stretch>
        </p:blipFill>
        <p:spPr bwMode="auto">
          <a:xfrm>
            <a:off x="457200" y="1828800"/>
            <a:ext cx="7339012" cy="215784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4580" name="Rectangle 5"/>
          <p:cNvSpPr>
            <a:spLocks noChangeArrowheads="1"/>
          </p:cNvSpPr>
          <p:nvPr/>
        </p:nvSpPr>
        <p:spPr bwMode="auto">
          <a:xfrm>
            <a:off x="457200" y="3995678"/>
            <a:ext cx="7915275" cy="286232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spcBef>
                <a:spcPct val="20000"/>
              </a:spcBef>
              <a:buClr>
                <a:schemeClr val="bg2"/>
              </a:buClr>
              <a:buSzPct val="70000"/>
              <a:buFont typeface="Wingdings" pitchFamily="2" charset="2"/>
              <a:buChar char="o"/>
              <a:defRPr sz="3200">
                <a:solidFill>
                  <a:schemeClr val="tx1"/>
                </a:solidFill>
                <a:latin typeface="Calibri" pitchFamily="34" charset="0"/>
                <a:ea typeface="Calibri" pitchFamily="34" charset="0"/>
                <a:cs typeface="Calibri" pitchFamily="34" charset="0"/>
              </a:defRPr>
            </a:lvl1pPr>
            <a:lvl2pPr marL="742950" indent="-285750" eaLnBrk="0" hangingPunct="0">
              <a:spcBef>
                <a:spcPct val="20000"/>
              </a:spcBef>
              <a:buClr>
                <a:schemeClr val="accent2"/>
              </a:buClr>
              <a:buSzPct val="75000"/>
              <a:buFont typeface="Wingdings" pitchFamily="2" charset="2"/>
              <a:buChar char="n"/>
              <a:defRPr sz="2800">
                <a:solidFill>
                  <a:schemeClr val="tx1"/>
                </a:solidFill>
                <a:latin typeface="Calibri" pitchFamily="34" charset="0"/>
                <a:ea typeface="Calibri" pitchFamily="34" charset="0"/>
                <a:cs typeface="Calibri" pitchFamily="34" charset="0"/>
              </a:defRPr>
            </a:lvl2pPr>
            <a:lvl3pPr marL="1143000" indent="-228600" eaLnBrk="0" hangingPunct="0">
              <a:spcBef>
                <a:spcPct val="20000"/>
              </a:spcBef>
              <a:buClr>
                <a:schemeClr val="bg2"/>
              </a:buClr>
              <a:buSzPct val="65000"/>
              <a:buFont typeface="Wingdings" pitchFamily="2" charset="2"/>
              <a:buChar char="o"/>
              <a:defRPr sz="2400">
                <a:solidFill>
                  <a:schemeClr val="tx1"/>
                </a:solidFill>
                <a:latin typeface="Calibri" pitchFamily="34" charset="0"/>
                <a:ea typeface="Calibri" pitchFamily="34" charset="0"/>
                <a:cs typeface="Calibri" pitchFamily="34" charset="0"/>
              </a:defRPr>
            </a:lvl3pPr>
            <a:lvl4pPr marL="1600200" indent="-228600" eaLnBrk="0" hangingPunct="0">
              <a:spcBef>
                <a:spcPct val="20000"/>
              </a:spcBef>
              <a:buClr>
                <a:schemeClr val="accent2"/>
              </a:buClr>
              <a:buSzPct val="75000"/>
              <a:buFont typeface="Wingdings" pitchFamily="2" charset="2"/>
              <a:buChar char="n"/>
              <a:defRPr sz="2000">
                <a:solidFill>
                  <a:schemeClr val="tx1"/>
                </a:solidFill>
                <a:latin typeface="Calibri" pitchFamily="34" charset="0"/>
                <a:ea typeface="Calibri" pitchFamily="34" charset="0"/>
                <a:cs typeface="Calibri" pitchFamily="34" charset="0"/>
              </a:defRPr>
            </a:lvl4pPr>
            <a:lvl5pPr marL="2057400" indent="-228600" eaLnBrk="0" hangingPunct="0">
              <a:spcBef>
                <a:spcPct val="20000"/>
              </a:spcBef>
              <a:buClr>
                <a:schemeClr val="accent1"/>
              </a:buClr>
              <a:buSzPct val="50000"/>
              <a:buFont typeface="Wingdings" pitchFamily="2" charset="2"/>
              <a:buChar char="o"/>
              <a:defRPr sz="2000">
                <a:solidFill>
                  <a:schemeClr val="tx1"/>
                </a:solidFill>
                <a:latin typeface="Calibri" pitchFamily="34" charset="0"/>
                <a:ea typeface="Calibri" pitchFamily="34" charset="0"/>
                <a:cs typeface="Calibri"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o"/>
              <a:defRPr sz="2000">
                <a:solidFill>
                  <a:schemeClr val="tx1"/>
                </a:solidFill>
                <a:latin typeface="Calibri" pitchFamily="34" charset="0"/>
                <a:ea typeface="Calibri" pitchFamily="34" charset="0"/>
                <a:cs typeface="Calibri"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o"/>
              <a:defRPr sz="2000">
                <a:solidFill>
                  <a:schemeClr val="tx1"/>
                </a:solidFill>
                <a:latin typeface="Calibri" pitchFamily="34" charset="0"/>
                <a:ea typeface="Calibri" pitchFamily="34" charset="0"/>
                <a:cs typeface="Calibri"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o"/>
              <a:defRPr sz="2000">
                <a:solidFill>
                  <a:schemeClr val="tx1"/>
                </a:solidFill>
                <a:latin typeface="Calibri" pitchFamily="34" charset="0"/>
                <a:ea typeface="Calibri" pitchFamily="34" charset="0"/>
                <a:cs typeface="Calibri"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o"/>
              <a:defRPr sz="2000">
                <a:solidFill>
                  <a:schemeClr val="tx1"/>
                </a:solidFill>
                <a:latin typeface="Calibri" pitchFamily="34" charset="0"/>
                <a:ea typeface="Calibri" pitchFamily="34" charset="0"/>
                <a:cs typeface="Calibri" pitchFamily="34" charset="0"/>
              </a:defRPr>
            </a:lvl9pPr>
          </a:lstStyle>
          <a:p>
            <a:pPr marL="285750" indent="-285750" eaLnBrk="1" hangingPunct="1">
              <a:spcBef>
                <a:spcPct val="0"/>
              </a:spcBef>
              <a:buClrTx/>
              <a:buSzTx/>
              <a:buFont typeface="Arial" charset="0"/>
              <a:buChar char="•"/>
            </a:pPr>
            <a:r>
              <a:rPr lang="en-US" altLang="en-US" sz="1800" dirty="0" smtClean="0">
                <a:latin typeface="Arial" pitchFamily="34" charset="0"/>
                <a:cs typeface="Arial" pitchFamily="34" charset="0"/>
              </a:rPr>
              <a:t>The </a:t>
            </a:r>
            <a:r>
              <a:rPr lang="en-US" altLang="en-US" sz="1800" dirty="0">
                <a:latin typeface="Arial" pitchFamily="34" charset="0"/>
                <a:cs typeface="Arial" pitchFamily="34" charset="0"/>
              </a:rPr>
              <a:t>mean of the distribution of the sample </a:t>
            </a:r>
            <a:r>
              <a:rPr lang="en-US" altLang="en-US" sz="1800" dirty="0" smtClean="0">
                <a:latin typeface="Arial" pitchFamily="34" charset="0"/>
                <a:cs typeface="Arial" pitchFamily="34" charset="0"/>
              </a:rPr>
              <a:t>mean </a:t>
            </a:r>
            <a:r>
              <a:rPr lang="en-US" altLang="en-US" sz="1800" dirty="0">
                <a:latin typeface="Arial" pitchFamily="34" charset="0"/>
                <a:cs typeface="Arial" pitchFamily="34" charset="0"/>
              </a:rPr>
              <a:t>is equal to the mean of the population.</a:t>
            </a:r>
          </a:p>
          <a:p>
            <a:pPr marL="285750" indent="-285750" eaLnBrk="1" hangingPunct="1">
              <a:spcBef>
                <a:spcPct val="0"/>
              </a:spcBef>
              <a:buClrTx/>
              <a:buSzTx/>
              <a:buFont typeface="Arial" charset="0"/>
              <a:buChar char="•"/>
            </a:pPr>
            <a:r>
              <a:rPr lang="en-US" altLang="en-US" sz="1800" dirty="0" smtClean="0">
                <a:latin typeface="Arial" pitchFamily="34" charset="0"/>
                <a:cs typeface="Arial" pitchFamily="34" charset="0"/>
              </a:rPr>
              <a:t>The </a:t>
            </a:r>
            <a:r>
              <a:rPr lang="en-US" altLang="en-US" sz="1800" dirty="0">
                <a:latin typeface="Arial" pitchFamily="34" charset="0"/>
                <a:cs typeface="Arial" pitchFamily="34" charset="0"/>
              </a:rPr>
              <a:t>spread in the distribution of the sample mean is less than the spread in the population values. </a:t>
            </a:r>
          </a:p>
          <a:p>
            <a:pPr marL="285750" indent="-285750" eaLnBrk="1" hangingPunct="1">
              <a:spcBef>
                <a:spcPct val="0"/>
              </a:spcBef>
              <a:buClrTx/>
              <a:buSzTx/>
              <a:buFont typeface="Arial" charset="0"/>
              <a:buChar char="•"/>
            </a:pPr>
            <a:r>
              <a:rPr lang="en-US" altLang="en-US" sz="1800" dirty="0" smtClean="0">
                <a:latin typeface="Arial" pitchFamily="34" charset="0"/>
                <a:cs typeface="Arial" pitchFamily="34" charset="0"/>
              </a:rPr>
              <a:t>As </a:t>
            </a:r>
            <a:r>
              <a:rPr lang="en-US" altLang="en-US" sz="1800" dirty="0">
                <a:latin typeface="Arial" pitchFamily="34" charset="0"/>
                <a:cs typeface="Arial" pitchFamily="34" charset="0"/>
              </a:rPr>
              <a:t>the size of the sample is increased, the spread of the distribution of the sample mean becomes smaller.</a:t>
            </a:r>
          </a:p>
          <a:p>
            <a:pPr marL="285750" indent="-285750" eaLnBrk="1" hangingPunct="1">
              <a:spcBef>
                <a:spcPct val="0"/>
              </a:spcBef>
              <a:buClrTx/>
              <a:buSzTx/>
              <a:buFont typeface="Arial" charset="0"/>
              <a:buChar char="•"/>
            </a:pPr>
            <a:r>
              <a:rPr lang="en-US" altLang="en-US" sz="1800" dirty="0" smtClean="0">
                <a:latin typeface="Arial" pitchFamily="34" charset="0"/>
                <a:cs typeface="Arial" pitchFamily="34" charset="0"/>
              </a:rPr>
              <a:t>The </a:t>
            </a:r>
            <a:r>
              <a:rPr lang="en-US" altLang="en-US" sz="1800" dirty="0">
                <a:latin typeface="Arial" pitchFamily="34" charset="0"/>
                <a:cs typeface="Arial" pitchFamily="34" charset="0"/>
              </a:rPr>
              <a:t>shape of the sampling distribution of the sample mean and the shape of the frequency distribution of the population values are different. The distribution of the sample mean tends to be more bell-shaped and to approximate the normal probability distribution.</a:t>
            </a:r>
          </a:p>
        </p:txBody>
      </p:sp>
    </p:spTree>
    <p:extLst>
      <p:ext uri="{BB962C8B-B14F-4D97-AF65-F5344CB8AC3E}">
        <p14:creationId xmlns:p14="http://schemas.microsoft.com/office/powerpoint/2010/main" xmlns="" val="3995028534"/>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Content Placeholder 2"/>
          <p:cNvSpPr>
            <a:spLocks noGrp="1"/>
          </p:cNvSpPr>
          <p:nvPr>
            <p:ph idx="1"/>
          </p:nvPr>
        </p:nvSpPr>
        <p:spPr>
          <a:xfrm>
            <a:off x="381000" y="1412875"/>
            <a:ext cx="8382000" cy="4802574"/>
          </a:xfrm>
        </p:spPr>
        <p:txBody>
          <a:bodyPr>
            <a:normAutofit/>
          </a:bodyPr>
          <a:lstStyle/>
          <a:p>
            <a:pPr eaLnBrk="1" hangingPunct="1"/>
            <a:r>
              <a:rPr lang="en-US" dirty="0" smtClean="0">
                <a:solidFill>
                  <a:srgbClr val="000040"/>
                </a:solidFill>
              </a:rPr>
              <a:t>Central limits theorem allows one to study populations with differently shaped distributions</a:t>
            </a:r>
          </a:p>
          <a:p>
            <a:pPr eaLnBrk="1" hangingPunct="1"/>
            <a:r>
              <a:rPr lang="en-US" dirty="0" smtClean="0">
                <a:solidFill>
                  <a:srgbClr val="000040"/>
                </a:solidFill>
              </a:rPr>
              <a:t>Central limits theorem creates the potential for applying the normal distribution to many problems when sample size is sufficiently large</a:t>
            </a:r>
          </a:p>
          <a:p>
            <a:r>
              <a:rPr lang="en-US" dirty="0">
                <a:solidFill>
                  <a:srgbClr val="000040"/>
                </a:solidFill>
              </a:rPr>
              <a:t>Advantage of Central Limits theorem is when sample data is drawn from populations not normally distributed or populations of unknown shape can also be analyzed because the sample means are normally distributed due to large sample </a:t>
            </a:r>
            <a:r>
              <a:rPr lang="en-US" dirty="0" smtClean="0">
                <a:solidFill>
                  <a:srgbClr val="000040"/>
                </a:solidFill>
              </a:rPr>
              <a:t>sizes</a:t>
            </a:r>
          </a:p>
          <a:p>
            <a:endParaRPr lang="en-US" dirty="0">
              <a:solidFill>
                <a:srgbClr val="000040"/>
              </a:solidFill>
            </a:endParaRPr>
          </a:p>
          <a:p>
            <a:pPr eaLnBrk="1" hangingPunct="1"/>
            <a:endParaRPr lang="en-US" dirty="0" smtClean="0">
              <a:solidFill>
                <a:srgbClr val="000040"/>
              </a:solidFill>
            </a:endParaRPr>
          </a:p>
        </p:txBody>
      </p:sp>
      <p:sp>
        <p:nvSpPr>
          <p:cNvPr id="39939" name="Title 3"/>
          <p:cNvSpPr>
            <a:spLocks noGrp="1"/>
          </p:cNvSpPr>
          <p:nvPr>
            <p:ph type="title"/>
          </p:nvPr>
        </p:nvSpPr>
        <p:spPr>
          <a:xfrm>
            <a:off x="193675" y="576177"/>
            <a:ext cx="8756650" cy="498475"/>
          </a:xfrm>
        </p:spPr>
        <p:txBody>
          <a:bodyPr>
            <a:normAutofit fontScale="90000"/>
          </a:bodyPr>
          <a:lstStyle/>
          <a:p>
            <a:r>
              <a:rPr smtClean="0">
                <a:cs typeface="Arial" pitchFamily="34" charset="0"/>
              </a:rPr>
              <a:t>Central Limit Theorem</a:t>
            </a:r>
          </a:p>
        </p:txBody>
      </p:sp>
    </p:spTree>
    <p:extLst>
      <p:ext uri="{BB962C8B-B14F-4D97-AF65-F5344CB8AC3E}">
        <p14:creationId xmlns:p14="http://schemas.microsoft.com/office/powerpoint/2010/main" xmlns="" val="334091459"/>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AutoShape 2"/>
          <p:cNvSpPr>
            <a:spLocks noGrp="1" noChangeArrowheads="1"/>
          </p:cNvSpPr>
          <p:nvPr>
            <p:ph type="title"/>
          </p:nvPr>
        </p:nvSpPr>
        <p:spPr/>
        <p:txBody>
          <a:bodyPr lIns="92075" tIns="46038" rIns="92075" bIns="46038" anchor="ctr"/>
          <a:lstStyle/>
          <a:p>
            <a:pPr eaLnBrk="1" hangingPunct="1"/>
            <a:r>
              <a:rPr lang="en-US" altLang="en-US" smtClean="0"/>
              <a:t>Central Limit Theorem</a:t>
            </a:r>
          </a:p>
        </p:txBody>
      </p:sp>
      <p:sp>
        <p:nvSpPr>
          <p:cNvPr id="25603" name="Rectangle 3"/>
          <p:cNvSpPr>
            <a:spLocks noGrp="1" noChangeArrowheads="1"/>
          </p:cNvSpPr>
          <p:nvPr>
            <p:ph idx="1"/>
          </p:nvPr>
        </p:nvSpPr>
        <p:spPr>
          <a:xfrm>
            <a:off x="431800" y="3278188"/>
            <a:ext cx="8404225" cy="2808287"/>
          </a:xfrm>
        </p:spPr>
        <p:txBody>
          <a:bodyPr lIns="92075" tIns="46038" rIns="92075" bIns="46038">
            <a:normAutofit lnSpcReduction="10000"/>
          </a:bodyPr>
          <a:lstStyle/>
          <a:p>
            <a:pPr eaLnBrk="1" hangingPunct="1"/>
            <a:r>
              <a:rPr lang="en-US" altLang="en-US" sz="2000" smtClean="0"/>
              <a:t>For any sample size, the sampling distribution of the sample mean will also be normal if the population follows a normal probability distribution.</a:t>
            </a:r>
          </a:p>
          <a:p>
            <a:pPr eaLnBrk="1" hangingPunct="1"/>
            <a:r>
              <a:rPr lang="en-US" altLang="en-US" sz="2000" smtClean="0"/>
              <a:t>If the population distribution is symmetrical (but not normal), the normal shape of the distribution of the sample mean emerges with samples as small as 10. </a:t>
            </a:r>
          </a:p>
          <a:p>
            <a:pPr eaLnBrk="1" hangingPunct="1"/>
            <a:r>
              <a:rPr lang="en-US" altLang="en-US" sz="2000" smtClean="0"/>
              <a:t>If a distribution is skewed or has thick tails, it may require samples of 30 or more to observe the normality feature.</a:t>
            </a:r>
          </a:p>
          <a:p>
            <a:pPr eaLnBrk="1" hangingPunct="1"/>
            <a:r>
              <a:rPr lang="en-US" altLang="en-US" sz="2000" smtClean="0"/>
              <a:t>The mean of the sampling distribution is equal to </a:t>
            </a:r>
            <a:r>
              <a:rPr lang="el-GR" altLang="en-US" sz="2000" smtClean="0">
                <a:cs typeface="Arial" pitchFamily="34" charset="0"/>
              </a:rPr>
              <a:t>μ</a:t>
            </a:r>
            <a:r>
              <a:rPr lang="en-US" altLang="en-US" sz="2000" smtClean="0"/>
              <a:t> and the variance is equal to </a:t>
            </a:r>
            <a:r>
              <a:rPr lang="el-GR" altLang="en-US" sz="2000" smtClean="0">
                <a:cs typeface="Arial" pitchFamily="34" charset="0"/>
              </a:rPr>
              <a:t>σ</a:t>
            </a:r>
            <a:r>
              <a:rPr lang="en-US" altLang="en-US" sz="2000" baseline="30000" smtClean="0">
                <a:sym typeface="WP Greek Century"/>
              </a:rPr>
              <a:t>2</a:t>
            </a:r>
            <a:r>
              <a:rPr lang="en-US" altLang="en-US" sz="2000" smtClean="0"/>
              <a:t>/</a:t>
            </a:r>
            <a:r>
              <a:rPr lang="en-US" altLang="en-US" sz="2000" i="1" smtClean="0"/>
              <a:t>n.</a:t>
            </a:r>
          </a:p>
        </p:txBody>
      </p:sp>
      <p:sp>
        <p:nvSpPr>
          <p:cNvPr id="25604" name="Rectangle 8"/>
          <p:cNvSpPr>
            <a:spLocks noChangeArrowheads="1"/>
          </p:cNvSpPr>
          <p:nvPr/>
        </p:nvSpPr>
        <p:spPr bwMode="auto">
          <a:xfrm>
            <a:off x="0" y="0"/>
            <a:ext cx="184150"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spcBef>
                <a:spcPct val="20000"/>
              </a:spcBef>
              <a:buClr>
                <a:schemeClr val="bg2"/>
              </a:buClr>
              <a:buSzPct val="70000"/>
              <a:buFont typeface="Wingdings" pitchFamily="2" charset="2"/>
              <a:buChar char="o"/>
              <a:defRPr sz="3200">
                <a:solidFill>
                  <a:schemeClr val="tx1"/>
                </a:solidFill>
                <a:latin typeface="Calibri" pitchFamily="34" charset="0"/>
                <a:ea typeface="Calibri" pitchFamily="34" charset="0"/>
                <a:cs typeface="Calibri" pitchFamily="34" charset="0"/>
              </a:defRPr>
            </a:lvl1pPr>
            <a:lvl2pPr marL="742950" indent="-285750" eaLnBrk="0" hangingPunct="0">
              <a:spcBef>
                <a:spcPct val="20000"/>
              </a:spcBef>
              <a:buClr>
                <a:schemeClr val="accent2"/>
              </a:buClr>
              <a:buSzPct val="75000"/>
              <a:buFont typeface="Wingdings" pitchFamily="2" charset="2"/>
              <a:buChar char="n"/>
              <a:defRPr sz="2800">
                <a:solidFill>
                  <a:schemeClr val="tx1"/>
                </a:solidFill>
                <a:latin typeface="Calibri" pitchFamily="34" charset="0"/>
                <a:ea typeface="Calibri" pitchFamily="34" charset="0"/>
                <a:cs typeface="Calibri" pitchFamily="34" charset="0"/>
              </a:defRPr>
            </a:lvl2pPr>
            <a:lvl3pPr marL="1143000" indent="-228600" eaLnBrk="0" hangingPunct="0">
              <a:spcBef>
                <a:spcPct val="20000"/>
              </a:spcBef>
              <a:buClr>
                <a:schemeClr val="bg2"/>
              </a:buClr>
              <a:buSzPct val="65000"/>
              <a:buFont typeface="Wingdings" pitchFamily="2" charset="2"/>
              <a:buChar char="o"/>
              <a:defRPr sz="2400">
                <a:solidFill>
                  <a:schemeClr val="tx1"/>
                </a:solidFill>
                <a:latin typeface="Calibri" pitchFamily="34" charset="0"/>
                <a:ea typeface="Calibri" pitchFamily="34" charset="0"/>
                <a:cs typeface="Calibri" pitchFamily="34" charset="0"/>
              </a:defRPr>
            </a:lvl3pPr>
            <a:lvl4pPr marL="1600200" indent="-228600" eaLnBrk="0" hangingPunct="0">
              <a:spcBef>
                <a:spcPct val="20000"/>
              </a:spcBef>
              <a:buClr>
                <a:schemeClr val="accent2"/>
              </a:buClr>
              <a:buSzPct val="75000"/>
              <a:buFont typeface="Wingdings" pitchFamily="2" charset="2"/>
              <a:buChar char="n"/>
              <a:defRPr sz="2000">
                <a:solidFill>
                  <a:schemeClr val="tx1"/>
                </a:solidFill>
                <a:latin typeface="Calibri" pitchFamily="34" charset="0"/>
                <a:ea typeface="Calibri" pitchFamily="34" charset="0"/>
                <a:cs typeface="Calibri" pitchFamily="34" charset="0"/>
              </a:defRPr>
            </a:lvl4pPr>
            <a:lvl5pPr marL="2057400" indent="-228600" eaLnBrk="0" hangingPunct="0">
              <a:spcBef>
                <a:spcPct val="20000"/>
              </a:spcBef>
              <a:buClr>
                <a:schemeClr val="accent1"/>
              </a:buClr>
              <a:buSzPct val="50000"/>
              <a:buFont typeface="Wingdings" pitchFamily="2" charset="2"/>
              <a:buChar char="o"/>
              <a:defRPr sz="2000">
                <a:solidFill>
                  <a:schemeClr val="tx1"/>
                </a:solidFill>
                <a:latin typeface="Calibri" pitchFamily="34" charset="0"/>
                <a:ea typeface="Calibri" pitchFamily="34" charset="0"/>
                <a:cs typeface="Calibri"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o"/>
              <a:defRPr sz="2000">
                <a:solidFill>
                  <a:schemeClr val="tx1"/>
                </a:solidFill>
                <a:latin typeface="Calibri" pitchFamily="34" charset="0"/>
                <a:ea typeface="Calibri" pitchFamily="34" charset="0"/>
                <a:cs typeface="Calibri"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o"/>
              <a:defRPr sz="2000">
                <a:solidFill>
                  <a:schemeClr val="tx1"/>
                </a:solidFill>
                <a:latin typeface="Calibri" pitchFamily="34" charset="0"/>
                <a:ea typeface="Calibri" pitchFamily="34" charset="0"/>
                <a:cs typeface="Calibri"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o"/>
              <a:defRPr sz="2000">
                <a:solidFill>
                  <a:schemeClr val="tx1"/>
                </a:solidFill>
                <a:latin typeface="Calibri" pitchFamily="34" charset="0"/>
                <a:ea typeface="Calibri" pitchFamily="34" charset="0"/>
                <a:cs typeface="Calibri"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o"/>
              <a:defRPr sz="2000">
                <a:solidFill>
                  <a:schemeClr val="tx1"/>
                </a:solidFill>
                <a:latin typeface="Calibri" pitchFamily="34" charset="0"/>
                <a:ea typeface="Calibri" pitchFamily="34" charset="0"/>
                <a:cs typeface="Calibri" pitchFamily="34" charset="0"/>
              </a:defRPr>
            </a:lvl9pPr>
          </a:lstStyle>
          <a:p>
            <a:pPr>
              <a:spcBef>
                <a:spcPct val="50000"/>
              </a:spcBef>
              <a:buClrTx/>
              <a:buSzTx/>
              <a:buFontTx/>
              <a:buNone/>
            </a:pPr>
            <a:endParaRPr lang="en-US" altLang="en-US" sz="1400" b="1" i="1">
              <a:solidFill>
                <a:schemeClr val="bg1"/>
              </a:solidFill>
              <a:latin typeface="Book Antiqua" pitchFamily="18" charset="0"/>
              <a:cs typeface="Arial" pitchFamily="34" charset="0"/>
            </a:endParaRPr>
          </a:p>
        </p:txBody>
      </p:sp>
      <p:grpSp>
        <p:nvGrpSpPr>
          <p:cNvPr id="25605" name="Group 5"/>
          <p:cNvGrpSpPr>
            <a:grpSpLocks/>
          </p:cNvGrpSpPr>
          <p:nvPr/>
        </p:nvGrpSpPr>
        <p:grpSpPr bwMode="auto">
          <a:xfrm>
            <a:off x="534988" y="1632465"/>
            <a:ext cx="8301037" cy="1360488"/>
            <a:chOff x="700644" y="1911927"/>
            <a:chExt cx="7564582" cy="1318161"/>
          </a:xfrm>
        </p:grpSpPr>
        <p:sp>
          <p:nvSpPr>
            <p:cNvPr id="7" name="Rounded Rectangle 6"/>
            <p:cNvSpPr/>
            <p:nvPr/>
          </p:nvSpPr>
          <p:spPr bwMode="auto">
            <a:xfrm>
              <a:off x="700644" y="1911927"/>
              <a:ext cx="7564582" cy="1318161"/>
            </a:xfrm>
            <a:prstGeom prst="roundRect">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a:lstStyle/>
            <a:p>
              <a:pPr eaLnBrk="0" hangingPunct="0">
                <a:defRPr/>
              </a:pPr>
              <a:endParaRPr lang="en-US">
                <a:solidFill>
                  <a:schemeClr val="tx1"/>
                </a:solidFill>
              </a:endParaRPr>
            </a:p>
          </p:txBody>
        </p:sp>
        <p:sp>
          <p:nvSpPr>
            <p:cNvPr id="25608" name="Rectangle 7"/>
            <p:cNvSpPr>
              <a:spLocks noChangeArrowheads="1"/>
            </p:cNvSpPr>
            <p:nvPr/>
          </p:nvSpPr>
          <p:spPr bwMode="auto">
            <a:xfrm>
              <a:off x="837210" y="1938186"/>
              <a:ext cx="7396008" cy="12827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Clr>
                  <a:schemeClr val="bg2"/>
                </a:buClr>
                <a:buSzPct val="70000"/>
                <a:buFont typeface="Wingdings" pitchFamily="2" charset="2"/>
                <a:buChar char="o"/>
                <a:defRPr sz="3200">
                  <a:solidFill>
                    <a:schemeClr val="tx1"/>
                  </a:solidFill>
                  <a:latin typeface="Calibri" pitchFamily="34" charset="0"/>
                  <a:ea typeface="Calibri" pitchFamily="34" charset="0"/>
                  <a:cs typeface="Calibri" pitchFamily="34" charset="0"/>
                </a:defRPr>
              </a:lvl1pPr>
              <a:lvl2pPr marL="742950" indent="-285750" eaLnBrk="0" hangingPunct="0">
                <a:spcBef>
                  <a:spcPct val="20000"/>
                </a:spcBef>
                <a:buClr>
                  <a:schemeClr val="accent2"/>
                </a:buClr>
                <a:buSzPct val="75000"/>
                <a:buFont typeface="Wingdings" pitchFamily="2" charset="2"/>
                <a:buChar char="n"/>
                <a:defRPr sz="2800">
                  <a:solidFill>
                    <a:schemeClr val="tx1"/>
                  </a:solidFill>
                  <a:latin typeface="Calibri" pitchFamily="34" charset="0"/>
                  <a:ea typeface="Calibri" pitchFamily="34" charset="0"/>
                  <a:cs typeface="Calibri" pitchFamily="34" charset="0"/>
                </a:defRPr>
              </a:lvl2pPr>
              <a:lvl3pPr marL="1143000" indent="-228600" eaLnBrk="0" hangingPunct="0">
                <a:spcBef>
                  <a:spcPct val="20000"/>
                </a:spcBef>
                <a:buClr>
                  <a:schemeClr val="bg2"/>
                </a:buClr>
                <a:buSzPct val="65000"/>
                <a:buFont typeface="Wingdings" pitchFamily="2" charset="2"/>
                <a:buChar char="o"/>
                <a:defRPr sz="2400">
                  <a:solidFill>
                    <a:schemeClr val="tx1"/>
                  </a:solidFill>
                  <a:latin typeface="Calibri" pitchFamily="34" charset="0"/>
                  <a:ea typeface="Calibri" pitchFamily="34" charset="0"/>
                  <a:cs typeface="Calibri" pitchFamily="34" charset="0"/>
                </a:defRPr>
              </a:lvl3pPr>
              <a:lvl4pPr marL="1600200" indent="-228600" eaLnBrk="0" hangingPunct="0">
                <a:spcBef>
                  <a:spcPct val="20000"/>
                </a:spcBef>
                <a:buClr>
                  <a:schemeClr val="accent2"/>
                </a:buClr>
                <a:buSzPct val="75000"/>
                <a:buFont typeface="Wingdings" pitchFamily="2" charset="2"/>
                <a:buChar char="n"/>
                <a:defRPr sz="2000">
                  <a:solidFill>
                    <a:schemeClr val="tx1"/>
                  </a:solidFill>
                  <a:latin typeface="Calibri" pitchFamily="34" charset="0"/>
                  <a:ea typeface="Calibri" pitchFamily="34" charset="0"/>
                  <a:cs typeface="Calibri" pitchFamily="34" charset="0"/>
                </a:defRPr>
              </a:lvl4pPr>
              <a:lvl5pPr marL="2057400" indent="-228600" eaLnBrk="0" hangingPunct="0">
                <a:spcBef>
                  <a:spcPct val="20000"/>
                </a:spcBef>
                <a:buClr>
                  <a:schemeClr val="accent1"/>
                </a:buClr>
                <a:buSzPct val="50000"/>
                <a:buFont typeface="Wingdings" pitchFamily="2" charset="2"/>
                <a:buChar char="o"/>
                <a:defRPr sz="2000">
                  <a:solidFill>
                    <a:schemeClr val="tx1"/>
                  </a:solidFill>
                  <a:latin typeface="Calibri" pitchFamily="34" charset="0"/>
                  <a:ea typeface="Calibri" pitchFamily="34" charset="0"/>
                  <a:cs typeface="Calibri"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o"/>
                <a:defRPr sz="2000">
                  <a:solidFill>
                    <a:schemeClr val="tx1"/>
                  </a:solidFill>
                  <a:latin typeface="Calibri" pitchFamily="34" charset="0"/>
                  <a:ea typeface="Calibri" pitchFamily="34" charset="0"/>
                  <a:cs typeface="Calibri"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o"/>
                <a:defRPr sz="2000">
                  <a:solidFill>
                    <a:schemeClr val="tx1"/>
                  </a:solidFill>
                  <a:latin typeface="Calibri" pitchFamily="34" charset="0"/>
                  <a:ea typeface="Calibri" pitchFamily="34" charset="0"/>
                  <a:cs typeface="Calibri"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o"/>
                <a:defRPr sz="2000">
                  <a:solidFill>
                    <a:schemeClr val="tx1"/>
                  </a:solidFill>
                  <a:latin typeface="Calibri" pitchFamily="34" charset="0"/>
                  <a:ea typeface="Calibri" pitchFamily="34" charset="0"/>
                  <a:cs typeface="Calibri"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o"/>
                <a:defRPr sz="2000">
                  <a:solidFill>
                    <a:schemeClr val="tx1"/>
                  </a:solidFill>
                  <a:latin typeface="Calibri" pitchFamily="34" charset="0"/>
                  <a:ea typeface="Calibri" pitchFamily="34" charset="0"/>
                  <a:cs typeface="Calibri" pitchFamily="34" charset="0"/>
                </a:defRPr>
              </a:lvl9pPr>
            </a:lstStyle>
            <a:p>
              <a:pPr>
                <a:spcBef>
                  <a:spcPct val="0"/>
                </a:spcBef>
                <a:buClrTx/>
                <a:buSzTx/>
                <a:buFontTx/>
                <a:buNone/>
              </a:pPr>
              <a:r>
                <a:rPr lang="en-US" altLang="en-US" sz="2000" b="1">
                  <a:latin typeface="Arial" pitchFamily="34" charset="0"/>
                  <a:cs typeface="Arial" pitchFamily="34" charset="0"/>
                </a:rPr>
                <a:t>CENTRAL LIMIT THEOREM </a:t>
              </a:r>
              <a:r>
                <a:rPr lang="en-US" altLang="en-US" sz="2000">
                  <a:latin typeface="Arial" pitchFamily="34" charset="0"/>
                  <a:cs typeface="Arial" pitchFamily="34" charset="0"/>
                </a:rPr>
                <a:t>If all samples of a particular size are selected from any population, the sampling distribution of the sample mean is approximately a normal distribution. This approximation improves with larger samples.</a:t>
              </a:r>
            </a:p>
          </p:txBody>
        </p:sp>
      </p:grpSp>
    </p:spTree>
    <p:extLst>
      <p:ext uri="{BB962C8B-B14F-4D97-AF65-F5344CB8AC3E}">
        <p14:creationId xmlns:p14="http://schemas.microsoft.com/office/powerpoint/2010/main" xmlns="" val="2545991971"/>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626" name="Group 4"/>
          <p:cNvGrpSpPr>
            <a:grpSpLocks/>
          </p:cNvGrpSpPr>
          <p:nvPr/>
        </p:nvGrpSpPr>
        <p:grpSpPr bwMode="auto">
          <a:xfrm>
            <a:off x="1593850" y="1792288"/>
            <a:ext cx="5884863" cy="4781550"/>
            <a:chOff x="1204913" y="605642"/>
            <a:chExt cx="7345362" cy="5994663"/>
          </a:xfrm>
        </p:grpSpPr>
        <p:pic>
          <p:nvPicPr>
            <p:cNvPr id="26632" name="Picture 5"/>
            <p:cNvPicPr>
              <a:picLocks noChangeAspect="1" noChangeArrowheads="1"/>
            </p:cNvPicPr>
            <p:nvPr/>
          </p:nvPicPr>
          <p:blipFill>
            <a:blip r:embed="rId3">
              <a:extLst>
                <a:ext uri="{28A0092B-C50C-407E-A947-70E740481C1C}">
                  <a14:useLocalDpi xmlns:a14="http://schemas.microsoft.com/office/drawing/2010/main" xmlns="" val="0"/>
                </a:ext>
              </a:extLst>
            </a:blip>
            <a:srcRect t="7422" b="4115"/>
            <a:stretch>
              <a:fillRect/>
            </a:stretch>
          </p:blipFill>
          <p:spPr bwMode="auto">
            <a:xfrm>
              <a:off x="1204913" y="1061548"/>
              <a:ext cx="7345362" cy="553875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6633" name="Rectangle 3"/>
            <p:cNvSpPr>
              <a:spLocks noChangeArrowheads="1"/>
            </p:cNvSpPr>
            <p:nvPr/>
          </p:nvSpPr>
          <p:spPr bwMode="auto">
            <a:xfrm>
              <a:off x="7956468" y="605642"/>
              <a:ext cx="581890" cy="273132"/>
            </a:xfrm>
            <a:prstGeom prst="rect">
              <a:avLst/>
            </a:prstGeom>
            <a:solidFill>
              <a:schemeClr val="bg1"/>
            </a:solidFill>
            <a:ln>
              <a:noFill/>
            </a:ln>
            <a:extLst>
              <a:ext uri="{91240B29-F687-4f45-9708-019B960494DF}">
                <a14:hiddenLine xmlns:a14="http://schemas.microsoft.com/office/drawing/2010/main" xmlns="" w="0" algn="ctr">
                  <a:solidFill>
                    <a:srgbClr val="000000"/>
                  </a:solidFill>
                  <a:round/>
                  <a:headEnd/>
                  <a:tailEnd/>
                </a14:hiddenLine>
              </a:ext>
            </a:extLst>
          </p:spPr>
          <p:txBody>
            <a:bodyPr/>
            <a:lstStyle>
              <a:lvl1pPr eaLnBrk="0" hangingPunct="0">
                <a:spcBef>
                  <a:spcPct val="20000"/>
                </a:spcBef>
                <a:buClr>
                  <a:schemeClr val="bg2"/>
                </a:buClr>
                <a:buSzPct val="70000"/>
                <a:buFont typeface="Wingdings" pitchFamily="2" charset="2"/>
                <a:buChar char="o"/>
                <a:defRPr sz="3200">
                  <a:solidFill>
                    <a:schemeClr val="tx1"/>
                  </a:solidFill>
                  <a:latin typeface="Calibri" pitchFamily="34" charset="0"/>
                  <a:ea typeface="Calibri" pitchFamily="34" charset="0"/>
                  <a:cs typeface="Calibri" pitchFamily="34" charset="0"/>
                </a:defRPr>
              </a:lvl1pPr>
              <a:lvl2pPr marL="742950" indent="-285750" eaLnBrk="0" hangingPunct="0">
                <a:spcBef>
                  <a:spcPct val="20000"/>
                </a:spcBef>
                <a:buClr>
                  <a:schemeClr val="accent2"/>
                </a:buClr>
                <a:buSzPct val="75000"/>
                <a:buFont typeface="Wingdings" pitchFamily="2" charset="2"/>
                <a:buChar char="n"/>
                <a:defRPr sz="2800">
                  <a:solidFill>
                    <a:schemeClr val="tx1"/>
                  </a:solidFill>
                  <a:latin typeface="Calibri" pitchFamily="34" charset="0"/>
                  <a:ea typeface="Calibri" pitchFamily="34" charset="0"/>
                  <a:cs typeface="Calibri" pitchFamily="34" charset="0"/>
                </a:defRPr>
              </a:lvl2pPr>
              <a:lvl3pPr marL="1143000" indent="-228600" eaLnBrk="0" hangingPunct="0">
                <a:spcBef>
                  <a:spcPct val="20000"/>
                </a:spcBef>
                <a:buClr>
                  <a:schemeClr val="bg2"/>
                </a:buClr>
                <a:buSzPct val="65000"/>
                <a:buFont typeface="Wingdings" pitchFamily="2" charset="2"/>
                <a:buChar char="o"/>
                <a:defRPr sz="2400">
                  <a:solidFill>
                    <a:schemeClr val="tx1"/>
                  </a:solidFill>
                  <a:latin typeface="Calibri" pitchFamily="34" charset="0"/>
                  <a:ea typeface="Calibri" pitchFamily="34" charset="0"/>
                  <a:cs typeface="Calibri" pitchFamily="34" charset="0"/>
                </a:defRPr>
              </a:lvl3pPr>
              <a:lvl4pPr marL="1600200" indent="-228600" eaLnBrk="0" hangingPunct="0">
                <a:spcBef>
                  <a:spcPct val="20000"/>
                </a:spcBef>
                <a:buClr>
                  <a:schemeClr val="accent2"/>
                </a:buClr>
                <a:buSzPct val="75000"/>
                <a:buFont typeface="Wingdings" pitchFamily="2" charset="2"/>
                <a:buChar char="n"/>
                <a:defRPr sz="2000">
                  <a:solidFill>
                    <a:schemeClr val="tx1"/>
                  </a:solidFill>
                  <a:latin typeface="Calibri" pitchFamily="34" charset="0"/>
                  <a:ea typeface="Calibri" pitchFamily="34" charset="0"/>
                  <a:cs typeface="Calibri" pitchFamily="34" charset="0"/>
                </a:defRPr>
              </a:lvl4pPr>
              <a:lvl5pPr marL="2057400" indent="-228600" eaLnBrk="0" hangingPunct="0">
                <a:spcBef>
                  <a:spcPct val="20000"/>
                </a:spcBef>
                <a:buClr>
                  <a:schemeClr val="accent1"/>
                </a:buClr>
                <a:buSzPct val="50000"/>
                <a:buFont typeface="Wingdings" pitchFamily="2" charset="2"/>
                <a:buChar char="o"/>
                <a:defRPr sz="2000">
                  <a:solidFill>
                    <a:schemeClr val="tx1"/>
                  </a:solidFill>
                  <a:latin typeface="Calibri" pitchFamily="34" charset="0"/>
                  <a:ea typeface="Calibri" pitchFamily="34" charset="0"/>
                  <a:cs typeface="Calibri"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o"/>
                <a:defRPr sz="2000">
                  <a:solidFill>
                    <a:schemeClr val="tx1"/>
                  </a:solidFill>
                  <a:latin typeface="Calibri" pitchFamily="34" charset="0"/>
                  <a:ea typeface="Calibri" pitchFamily="34" charset="0"/>
                  <a:cs typeface="Calibri"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o"/>
                <a:defRPr sz="2000">
                  <a:solidFill>
                    <a:schemeClr val="tx1"/>
                  </a:solidFill>
                  <a:latin typeface="Calibri" pitchFamily="34" charset="0"/>
                  <a:ea typeface="Calibri" pitchFamily="34" charset="0"/>
                  <a:cs typeface="Calibri"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o"/>
                <a:defRPr sz="2000">
                  <a:solidFill>
                    <a:schemeClr val="tx1"/>
                  </a:solidFill>
                  <a:latin typeface="Calibri" pitchFamily="34" charset="0"/>
                  <a:ea typeface="Calibri" pitchFamily="34" charset="0"/>
                  <a:cs typeface="Calibri"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o"/>
                <a:defRPr sz="2000">
                  <a:solidFill>
                    <a:schemeClr val="tx1"/>
                  </a:solidFill>
                  <a:latin typeface="Calibri" pitchFamily="34" charset="0"/>
                  <a:ea typeface="Calibri" pitchFamily="34" charset="0"/>
                  <a:cs typeface="Calibri" pitchFamily="34" charset="0"/>
                </a:defRPr>
              </a:lvl9pPr>
            </a:lstStyle>
            <a:p>
              <a:pPr>
                <a:spcBef>
                  <a:spcPct val="0"/>
                </a:spcBef>
                <a:buClrTx/>
                <a:buSzTx/>
                <a:buFontTx/>
                <a:buNone/>
              </a:pPr>
              <a:endParaRPr lang="en-US" altLang="en-US" sz="1800">
                <a:latin typeface="Arial" pitchFamily="34" charset="0"/>
                <a:cs typeface="Arial" pitchFamily="34" charset="0"/>
              </a:endParaRPr>
            </a:p>
          </p:txBody>
        </p:sp>
      </p:grpSp>
      <p:sp>
        <p:nvSpPr>
          <p:cNvPr id="26630" name="AutoShape 6"/>
          <p:cNvSpPr>
            <a:spLocks noGrp="1" noChangeArrowheads="1"/>
          </p:cNvSpPr>
          <p:nvPr>
            <p:ph type="title"/>
          </p:nvPr>
        </p:nvSpPr>
        <p:spPr>
          <a:xfrm>
            <a:off x="457200" y="457200"/>
            <a:ext cx="6043613" cy="1371600"/>
          </a:xfrm>
        </p:spPr>
        <p:txBody>
          <a:bodyPr/>
          <a:lstStyle/>
          <a:p>
            <a:pPr eaLnBrk="1" hangingPunct="1"/>
            <a:r>
              <a:rPr lang="en-US" altLang="en-US" sz="3600" smtClean="0"/>
              <a:t>Sampling Methods and the Central Limit Theorem</a:t>
            </a:r>
          </a:p>
        </p:txBody>
      </p:sp>
    </p:spTree>
    <p:extLst>
      <p:ext uri="{BB962C8B-B14F-4D97-AF65-F5344CB8AC3E}">
        <p14:creationId xmlns:p14="http://schemas.microsoft.com/office/powerpoint/2010/main" xmlns="" val="323011100"/>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5090" name="AutoShape 2"/>
          <p:cNvSpPr>
            <a:spLocks noGrp="1" noChangeArrowheads="1"/>
          </p:cNvSpPr>
          <p:nvPr>
            <p:ph type="ctrTitle"/>
          </p:nvPr>
        </p:nvSpPr>
        <p:spPr>
          <a:xfrm>
            <a:off x="476283" y="1636273"/>
            <a:ext cx="8301348" cy="2182643"/>
          </a:xfrm>
        </p:spPr>
        <p:txBody>
          <a:bodyPr/>
          <a:lstStyle/>
          <a:p>
            <a:pPr eaLnBrk="1" hangingPunct="1">
              <a:defRPr/>
            </a:pPr>
            <a:r>
              <a:rPr lang="en-US" sz="4000" dirty="0" smtClean="0">
                <a:ea typeface="+mj-ea"/>
              </a:rPr>
              <a:t>Sampling, sampling Bias and the </a:t>
            </a:r>
            <a:r>
              <a:rPr lang="en-US" sz="4000" dirty="0">
                <a:ea typeface="+mj-ea"/>
              </a:rPr>
              <a:t>Central </a:t>
            </a:r>
            <a:r>
              <a:rPr lang="en-US" sz="4000" dirty="0" smtClean="0">
                <a:ea typeface="+mj-ea"/>
              </a:rPr>
              <a:t>Limit Theorem</a:t>
            </a:r>
            <a:r>
              <a:rPr lang="en-US" i="1" dirty="0">
                <a:effectLst>
                  <a:outerShdw blurRad="38100" dist="38100" dir="2700000" algn="tl">
                    <a:srgbClr val="C0C0C0"/>
                  </a:outerShdw>
                </a:effectLst>
                <a:ea typeface="+mj-ea"/>
              </a:rPr>
              <a:t/>
            </a:r>
            <a:br>
              <a:rPr lang="en-US" i="1" dirty="0">
                <a:effectLst>
                  <a:outerShdw blurRad="38100" dist="38100" dir="2700000" algn="tl">
                    <a:srgbClr val="C0C0C0"/>
                  </a:outerShdw>
                </a:effectLst>
                <a:ea typeface="+mj-ea"/>
              </a:rPr>
            </a:br>
            <a:endParaRPr lang="en-US" i="1" dirty="0">
              <a:effectLst>
                <a:outerShdw blurRad="38100" dist="38100" dir="2700000" algn="tl">
                  <a:srgbClr val="C0C0C0"/>
                </a:outerShdw>
              </a:effectLst>
              <a:ea typeface="+mj-ea"/>
            </a:endParaRPr>
          </a:p>
        </p:txBody>
      </p:sp>
      <p:sp>
        <p:nvSpPr>
          <p:cNvPr id="6147" name="Subtitle 1"/>
          <p:cNvSpPr>
            <a:spLocks noGrp="1"/>
          </p:cNvSpPr>
          <p:nvPr>
            <p:ph type="subTitle" idx="1"/>
          </p:nvPr>
        </p:nvSpPr>
        <p:spPr/>
        <p:txBody>
          <a:bodyPr/>
          <a:lstStyle/>
          <a:p>
            <a:endParaRPr lang="en-IE" altLang="en-US" smtClean="0">
              <a:latin typeface="Arial" pitchFamily="34" charset="0"/>
            </a:endParaRPr>
          </a:p>
        </p:txBody>
      </p:sp>
    </p:spTree>
    <p:extLst>
      <p:ext uri="{BB962C8B-B14F-4D97-AF65-F5344CB8AC3E}">
        <p14:creationId xmlns:p14="http://schemas.microsoft.com/office/powerpoint/2010/main" xmlns="" val="751774717"/>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Sampling Bias -</a:t>
            </a:r>
            <a:r>
              <a:rPr lang="en-US" dirty="0"/>
              <a:t> </a:t>
            </a:r>
            <a:r>
              <a:rPr lang="en-US" dirty="0" smtClean="0"/>
              <a:t>A Cautionary Tale</a:t>
            </a:r>
            <a:endParaRPr lang="en-US" dirty="0"/>
          </a:p>
        </p:txBody>
      </p:sp>
      <p:sp>
        <p:nvSpPr>
          <p:cNvPr id="5" name="Content Placeholder 4"/>
          <p:cNvSpPr>
            <a:spLocks noGrp="1"/>
          </p:cNvSpPr>
          <p:nvPr>
            <p:ph idx="1"/>
          </p:nvPr>
        </p:nvSpPr>
        <p:spPr>
          <a:xfrm>
            <a:off x="219822" y="1830460"/>
            <a:ext cx="8924178" cy="4408094"/>
          </a:xfrm>
        </p:spPr>
        <p:txBody>
          <a:bodyPr>
            <a:noAutofit/>
          </a:bodyPr>
          <a:lstStyle/>
          <a:p>
            <a:r>
              <a:rPr lang="en-US" dirty="0" smtClean="0"/>
              <a:t>Wald's response was simple, brilliant, and surprising: </a:t>
            </a:r>
            <a:br>
              <a:rPr lang="en-US" dirty="0" smtClean="0"/>
            </a:br>
            <a:r>
              <a:rPr lang="en-US" dirty="0" err="1"/>
              <a:t>A</a:t>
            </a:r>
            <a:r>
              <a:rPr lang="en-US" dirty="0" err="1" smtClean="0"/>
              <a:t>rmour</a:t>
            </a:r>
            <a:r>
              <a:rPr lang="en-US" dirty="0" smtClean="0"/>
              <a:t> the spots that hadn't been hit by German fire. </a:t>
            </a:r>
            <a:r>
              <a:rPr lang="en-US" dirty="0"/>
              <a:t/>
            </a:r>
            <a:br>
              <a:rPr lang="en-US" dirty="0"/>
            </a:br>
            <a:r>
              <a:rPr lang="en-US" dirty="0" smtClean="0"/>
              <a:t/>
            </a:r>
            <a:br>
              <a:rPr lang="en-US" dirty="0" smtClean="0"/>
            </a:br>
            <a:r>
              <a:rPr lang="en-US" dirty="0" smtClean="0"/>
              <a:t>Why?</a:t>
            </a:r>
          </a:p>
        </p:txBody>
      </p:sp>
    </p:spTree>
    <p:extLst>
      <p:ext uri="{BB962C8B-B14F-4D97-AF65-F5344CB8AC3E}">
        <p14:creationId xmlns:p14="http://schemas.microsoft.com/office/powerpoint/2010/main" xmlns="" val="90806380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Sampling Bias -</a:t>
            </a:r>
            <a:r>
              <a:rPr lang="en-US" dirty="0"/>
              <a:t> </a:t>
            </a:r>
            <a:r>
              <a:rPr lang="en-US" dirty="0" smtClean="0"/>
              <a:t>A Cautionary Tale</a:t>
            </a:r>
            <a:endParaRPr lang="en-US" dirty="0"/>
          </a:p>
        </p:txBody>
      </p:sp>
      <p:sp>
        <p:nvSpPr>
          <p:cNvPr id="5" name="Content Placeholder 4"/>
          <p:cNvSpPr>
            <a:spLocks noGrp="1"/>
          </p:cNvSpPr>
          <p:nvPr>
            <p:ph idx="1"/>
          </p:nvPr>
        </p:nvSpPr>
        <p:spPr>
          <a:xfrm>
            <a:off x="219822" y="1418198"/>
            <a:ext cx="8924178" cy="4820356"/>
          </a:xfrm>
        </p:spPr>
        <p:txBody>
          <a:bodyPr>
            <a:noAutofit/>
          </a:bodyPr>
          <a:lstStyle/>
          <a:p>
            <a:r>
              <a:rPr lang="en-US" sz="2800" dirty="0" smtClean="0"/>
              <a:t>This seems backward at first, but Wald realized his data came from bombers that </a:t>
            </a:r>
            <a:r>
              <a:rPr lang="en-US" sz="2800" u="sng" dirty="0" smtClean="0"/>
              <a:t>survived</a:t>
            </a:r>
            <a:r>
              <a:rPr lang="en-US" sz="2800" dirty="0" smtClean="0"/>
              <a:t>. That is, the British were only able to analyze the bombers that returned to England; those that were shot down over enemy territory were not part of their sample. </a:t>
            </a:r>
          </a:p>
          <a:p>
            <a:r>
              <a:rPr lang="en-US" sz="2800" dirty="0" smtClean="0"/>
              <a:t>These bombers’ wounds showed where they could afford to be hit. Said another way, the undamaged areas on the survivors showed where the lost planes must have been hit because the planes hit in those areas did not return from their missions.</a:t>
            </a:r>
          </a:p>
        </p:txBody>
      </p:sp>
    </p:spTree>
    <p:extLst>
      <p:ext uri="{BB962C8B-B14F-4D97-AF65-F5344CB8AC3E}">
        <p14:creationId xmlns:p14="http://schemas.microsoft.com/office/powerpoint/2010/main" xmlns="" val="272158291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Sampling Bias -</a:t>
            </a:r>
            <a:r>
              <a:rPr lang="en-US" dirty="0"/>
              <a:t> </a:t>
            </a:r>
            <a:r>
              <a:rPr lang="en-US" dirty="0" smtClean="0"/>
              <a:t>A Cautionary Tale</a:t>
            </a:r>
            <a:endParaRPr lang="en-US" dirty="0"/>
          </a:p>
        </p:txBody>
      </p:sp>
      <p:sp>
        <p:nvSpPr>
          <p:cNvPr id="5" name="Content Placeholder 4"/>
          <p:cNvSpPr>
            <a:spLocks noGrp="1"/>
          </p:cNvSpPr>
          <p:nvPr>
            <p:ph idx="1"/>
          </p:nvPr>
        </p:nvSpPr>
        <p:spPr>
          <a:xfrm>
            <a:off x="219822" y="1418198"/>
            <a:ext cx="8924178" cy="4820356"/>
          </a:xfrm>
        </p:spPr>
        <p:txBody>
          <a:bodyPr>
            <a:noAutofit/>
          </a:bodyPr>
          <a:lstStyle/>
          <a:p>
            <a:r>
              <a:rPr lang="en-US" sz="2800" dirty="0" smtClean="0"/>
              <a:t>Wald assumed that the bullets were fired randomly, that no one could accurately aim for a particular part of the bomber. Instead they aimed in the general direction of the plane and sometimes got lucky. So, for example, if Wald saw that more bombers in his sample had bullet holes in the middle of the wings, he did not conclude that Nazis liked to aim for the middle of wings. He assumed that there must have been about as many bombers with bullet holes in every other part of the plane but that those with holes elsewhere were not part of his sample because they had been shot down.</a:t>
            </a:r>
          </a:p>
        </p:txBody>
      </p:sp>
    </p:spTree>
    <p:extLst>
      <p:ext uri="{BB962C8B-B14F-4D97-AF65-F5344CB8AC3E}">
        <p14:creationId xmlns:p14="http://schemas.microsoft.com/office/powerpoint/2010/main" xmlns="" val="191285556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Sampling Bias</a:t>
            </a:r>
            <a:endParaRPr lang="en-US" dirty="0"/>
          </a:p>
        </p:txBody>
      </p:sp>
      <p:sp>
        <p:nvSpPr>
          <p:cNvPr id="3" name="Content Placeholder 2"/>
          <p:cNvSpPr>
            <a:spLocks noGrp="1"/>
          </p:cNvSpPr>
          <p:nvPr>
            <p:ph idx="1"/>
          </p:nvPr>
        </p:nvSpPr>
        <p:spPr>
          <a:xfrm>
            <a:off x="457200" y="1417638"/>
            <a:ext cx="8229600" cy="4708525"/>
          </a:xfrm>
        </p:spPr>
        <p:txBody>
          <a:bodyPr>
            <a:noAutofit/>
          </a:bodyPr>
          <a:lstStyle/>
          <a:p>
            <a:r>
              <a:rPr lang="en-US" sz="2400" dirty="0" smtClean="0"/>
              <a:t>A sampling method is called biased if it systematically </a:t>
            </a:r>
            <a:r>
              <a:rPr lang="en-US" sz="2400" dirty="0" err="1" smtClean="0"/>
              <a:t>favours</a:t>
            </a:r>
            <a:r>
              <a:rPr lang="en-US" sz="2400" dirty="0" smtClean="0"/>
              <a:t> some outcomes over others. </a:t>
            </a:r>
          </a:p>
          <a:p>
            <a:r>
              <a:rPr lang="en-US" sz="2400" dirty="0" smtClean="0"/>
              <a:t>Bias can be intentional, but often it is not. </a:t>
            </a:r>
          </a:p>
          <a:p>
            <a:r>
              <a:rPr lang="en-US" dirty="0" smtClean="0"/>
              <a:t>Representativeness is more important than randomness</a:t>
            </a:r>
            <a:endParaRPr lang="en-US" sz="2400" dirty="0" smtClean="0"/>
          </a:p>
        </p:txBody>
      </p:sp>
    </p:spTree>
    <p:extLst>
      <p:ext uri="{BB962C8B-B14F-4D97-AF65-F5344CB8AC3E}">
        <p14:creationId xmlns:p14="http://schemas.microsoft.com/office/powerpoint/2010/main" xmlns="" val="420332148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0216"/>
            <a:ext cx="8229600" cy="1143000"/>
          </a:xfrm>
        </p:spPr>
        <p:txBody>
          <a:bodyPr>
            <a:normAutofit/>
          </a:bodyPr>
          <a:lstStyle/>
          <a:p>
            <a:r>
              <a:rPr lang="en-US" dirty="0" smtClean="0"/>
              <a:t>Examples of Sampling Bias</a:t>
            </a:r>
            <a:br>
              <a:rPr lang="en-US" dirty="0" smtClean="0"/>
            </a:br>
            <a:r>
              <a:rPr lang="en-US" sz="2700" dirty="0" smtClean="0"/>
              <a:t>even though there is some randomness in the selection</a:t>
            </a:r>
            <a:endParaRPr lang="en-US" dirty="0"/>
          </a:p>
        </p:txBody>
      </p:sp>
      <p:sp>
        <p:nvSpPr>
          <p:cNvPr id="3" name="Content Placeholder 2"/>
          <p:cNvSpPr>
            <a:spLocks noGrp="1"/>
          </p:cNvSpPr>
          <p:nvPr>
            <p:ph idx="1"/>
          </p:nvPr>
        </p:nvSpPr>
        <p:spPr>
          <a:xfrm>
            <a:off x="232035" y="1501951"/>
            <a:ext cx="8756257" cy="4969875"/>
          </a:xfrm>
        </p:spPr>
        <p:txBody>
          <a:bodyPr>
            <a:noAutofit/>
          </a:bodyPr>
          <a:lstStyle/>
          <a:p>
            <a:pPr marL="0" indent="0">
              <a:buNone/>
            </a:pPr>
            <a:r>
              <a:rPr lang="en-US" dirty="0" smtClean="0">
                <a:solidFill>
                  <a:schemeClr val="accent6"/>
                </a:solidFill>
              </a:rPr>
              <a:t>Selection from a specific real area. </a:t>
            </a:r>
          </a:p>
          <a:p>
            <a:r>
              <a:rPr lang="en-US" dirty="0" smtClean="0"/>
              <a:t>For example, a survey of high school students to measure teenage use of illegal drugs will be a biased sample because it does not include home-schooled students or dropouts. </a:t>
            </a:r>
          </a:p>
          <a:p>
            <a:r>
              <a:rPr lang="en-US" dirty="0" smtClean="0"/>
              <a:t>A sample is also biased if certain members are underrepresented or overrepresented relative to others in the population. For example, a "man on the street" interview which selects people who walk by a certain location is going to have an overrepresentation of healthy individuals who are more likely to be out of the home than individuals with a chronic illness. </a:t>
            </a:r>
          </a:p>
        </p:txBody>
      </p:sp>
    </p:spTree>
    <p:extLst>
      <p:ext uri="{BB962C8B-B14F-4D97-AF65-F5344CB8AC3E}">
        <p14:creationId xmlns:p14="http://schemas.microsoft.com/office/powerpoint/2010/main" xmlns="" val="382074390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0216"/>
            <a:ext cx="8229600" cy="1143000"/>
          </a:xfrm>
        </p:spPr>
        <p:txBody>
          <a:bodyPr>
            <a:normAutofit/>
          </a:bodyPr>
          <a:lstStyle/>
          <a:p>
            <a:r>
              <a:rPr lang="en-US" dirty="0" smtClean="0"/>
              <a:t>Examples of Sampling Bias</a:t>
            </a:r>
            <a:br>
              <a:rPr lang="en-US" dirty="0" smtClean="0"/>
            </a:br>
            <a:r>
              <a:rPr lang="en-US" sz="2700" dirty="0" smtClean="0"/>
              <a:t>even though there is some randomness in the selection</a:t>
            </a:r>
            <a:endParaRPr lang="en-US" dirty="0"/>
          </a:p>
        </p:txBody>
      </p:sp>
      <p:sp>
        <p:nvSpPr>
          <p:cNvPr id="3" name="Content Placeholder 2"/>
          <p:cNvSpPr>
            <a:spLocks noGrp="1"/>
          </p:cNvSpPr>
          <p:nvPr>
            <p:ph idx="1"/>
          </p:nvPr>
        </p:nvSpPr>
        <p:spPr>
          <a:xfrm>
            <a:off x="232035" y="1840992"/>
            <a:ext cx="8756257" cy="4630834"/>
          </a:xfrm>
        </p:spPr>
        <p:txBody>
          <a:bodyPr>
            <a:noAutofit/>
          </a:bodyPr>
          <a:lstStyle/>
          <a:p>
            <a:r>
              <a:rPr lang="en-US" sz="2800" dirty="0" smtClean="0">
                <a:solidFill>
                  <a:schemeClr val="accent6"/>
                </a:solidFill>
              </a:rPr>
              <a:t>Self-selection bias</a:t>
            </a:r>
            <a:r>
              <a:rPr lang="en-US" sz="2800" dirty="0"/>
              <a:t> </a:t>
            </a:r>
            <a:r>
              <a:rPr lang="en-US" sz="2800" dirty="0" smtClean="0"/>
              <a:t>is possible whenever the group of people being studied has any form of control over whether to participate. </a:t>
            </a:r>
          </a:p>
          <a:p>
            <a:r>
              <a:rPr lang="en-US" sz="2800" dirty="0" smtClean="0"/>
              <a:t>Participants' decision to participate may be correlated with traits that affect the study, making the participants a non-representative sample. </a:t>
            </a:r>
          </a:p>
          <a:p>
            <a:r>
              <a:rPr lang="en-US" sz="2800" dirty="0" smtClean="0"/>
              <a:t>For example, people who have strong opinions or substantial knowledge may be more willing to spend time answering a survey than those who do not. </a:t>
            </a:r>
          </a:p>
        </p:txBody>
      </p:sp>
    </p:spTree>
    <p:extLst>
      <p:ext uri="{BB962C8B-B14F-4D97-AF65-F5344CB8AC3E}">
        <p14:creationId xmlns:p14="http://schemas.microsoft.com/office/powerpoint/2010/main" xmlns="" val="27395458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2427"/>
            <a:ext cx="8229600" cy="1143000"/>
          </a:xfrm>
        </p:spPr>
        <p:txBody>
          <a:bodyPr>
            <a:normAutofit/>
          </a:bodyPr>
          <a:lstStyle/>
          <a:p>
            <a:r>
              <a:rPr lang="en-US" dirty="0" smtClean="0"/>
              <a:t>Examples of Sampling Bias</a:t>
            </a:r>
            <a:br>
              <a:rPr lang="en-US" dirty="0" smtClean="0"/>
            </a:br>
            <a:r>
              <a:rPr lang="en-US" sz="2700" dirty="0" smtClean="0"/>
              <a:t>even though there is some randomness in the selection</a:t>
            </a:r>
            <a:endParaRPr lang="en-US" dirty="0"/>
          </a:p>
        </p:txBody>
      </p:sp>
      <p:sp>
        <p:nvSpPr>
          <p:cNvPr id="3" name="Content Placeholder 2"/>
          <p:cNvSpPr>
            <a:spLocks noGrp="1"/>
          </p:cNvSpPr>
          <p:nvPr>
            <p:ph idx="1"/>
          </p:nvPr>
        </p:nvSpPr>
        <p:spPr>
          <a:xfrm>
            <a:off x="232035" y="1624061"/>
            <a:ext cx="8756257" cy="4847765"/>
          </a:xfrm>
        </p:spPr>
        <p:txBody>
          <a:bodyPr>
            <a:noAutofit/>
          </a:bodyPr>
          <a:lstStyle/>
          <a:p>
            <a:r>
              <a:rPr lang="en-US" dirty="0" smtClean="0">
                <a:solidFill>
                  <a:schemeClr val="accent6"/>
                </a:solidFill>
              </a:rPr>
              <a:t>Pre-screening of trial participants</a:t>
            </a:r>
            <a:r>
              <a:rPr lang="en-US" dirty="0" smtClean="0"/>
              <a:t>, or advertising for volunteers within particular groups. For example a study to "prove" that smoking does not affect fitness might recruit at the local fitness center, but advertise for smokers during the advanced aerobics class, and for non-smokers during the weight loss sessions.</a:t>
            </a:r>
          </a:p>
          <a:p>
            <a:r>
              <a:rPr lang="en-US" dirty="0" smtClean="0">
                <a:solidFill>
                  <a:schemeClr val="accent6"/>
                </a:solidFill>
              </a:rPr>
              <a:t>Exclusion bias </a:t>
            </a:r>
            <a:r>
              <a:rPr lang="en-US" dirty="0" smtClean="0"/>
              <a:t>results from exclusion of particular groups from the sample, e.g. exclusion of subjects who have recently migrated into the study area (this may occur when newcomers are not available in a register used to identify the source population). </a:t>
            </a:r>
          </a:p>
        </p:txBody>
      </p:sp>
    </p:spTree>
    <p:extLst>
      <p:ext uri="{BB962C8B-B14F-4D97-AF65-F5344CB8AC3E}">
        <p14:creationId xmlns:p14="http://schemas.microsoft.com/office/powerpoint/2010/main" xmlns="" val="258983534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Clarity.thmx</Template>
  <TotalTime>631</TotalTime>
  <Words>1541</Words>
  <Application>Microsoft Macintosh PowerPoint</Application>
  <PresentationFormat>On-screen Show (4:3)</PresentationFormat>
  <Paragraphs>127</Paragraphs>
  <Slides>27</Slides>
  <Notes>19</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Clarity</vt:lpstr>
      <vt:lpstr>Sampling, sampling Bias and the Central Limit Theorem </vt:lpstr>
      <vt:lpstr>Sampling Bias - A Cautionary Tale</vt:lpstr>
      <vt:lpstr>Sampling Bias - A Cautionary Tale</vt:lpstr>
      <vt:lpstr>Sampling Bias - A Cautionary Tale</vt:lpstr>
      <vt:lpstr>Sampling Bias - A Cautionary Tale</vt:lpstr>
      <vt:lpstr>Sampling Bias</vt:lpstr>
      <vt:lpstr>Examples of Sampling Bias even though there is some randomness in the selection</vt:lpstr>
      <vt:lpstr>Examples of Sampling Bias even though there is some randomness in the selection</vt:lpstr>
      <vt:lpstr>Examples of Sampling Bias even though there is some randomness in the selection</vt:lpstr>
      <vt:lpstr>Why Sample the Population?</vt:lpstr>
      <vt:lpstr>Random Versus Non-random Sampling</vt:lpstr>
      <vt:lpstr>Most Commonly Used Probability Sampling Methods</vt:lpstr>
      <vt:lpstr>Simple Random Sample</vt:lpstr>
      <vt:lpstr>Simple Random Sample:  Using software</vt:lpstr>
      <vt:lpstr>Other Types of Random Sampling</vt:lpstr>
      <vt:lpstr>Sampling Error</vt:lpstr>
      <vt:lpstr>Sampling Distribution of the Sample Mean</vt:lpstr>
      <vt:lpstr>Sampling Distribution of the Sample Means – Example</vt:lpstr>
      <vt:lpstr>Sampling Distribution of the Sample Means – Example</vt:lpstr>
      <vt:lpstr>Sampling Distribution of the Sample Means – Example</vt:lpstr>
      <vt:lpstr>Sampling Distribution of the Sample Means – Example</vt:lpstr>
      <vt:lpstr>Sampling Distribution of the Sample Means – Example</vt:lpstr>
      <vt:lpstr>Sampling Distribution of the Sample Means – Example</vt:lpstr>
      <vt:lpstr>Central Limit Theorem</vt:lpstr>
      <vt:lpstr>Central Limit Theorem</vt:lpstr>
      <vt:lpstr>Sampling Methods and the Central Limit Theorem</vt:lpstr>
      <vt:lpstr>Sampling, sampling Bias and the Central Limit Theorem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Examples of Sampling Bias</dc:title>
  <dc:creator>Tony Delaney</dc:creator>
  <cp:lastModifiedBy>GEU</cp:lastModifiedBy>
  <cp:revision>27</cp:revision>
  <cp:lastPrinted>2017-09-22T16:48:03Z</cp:lastPrinted>
  <dcterms:created xsi:type="dcterms:W3CDTF">2015-05-13T21:02:59Z</dcterms:created>
  <dcterms:modified xsi:type="dcterms:W3CDTF">2021-11-26T05:05:58Z</dcterms:modified>
</cp:coreProperties>
</file>