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8" r:id="rId2"/>
    <p:sldMasterId id="2147483691" r:id="rId3"/>
  </p:sldMasterIdLst>
  <p:notesMasterIdLst>
    <p:notesMasterId r:id="rId25"/>
  </p:notesMasterIdLst>
  <p:handoutMasterIdLst>
    <p:handoutMasterId r:id="rId26"/>
  </p:handoutMasterIdLst>
  <p:sldIdLst>
    <p:sldId id="259" r:id="rId4"/>
    <p:sldId id="348"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5" r:id="rId18"/>
    <p:sldId id="276" r:id="rId19"/>
    <p:sldId id="277" r:id="rId20"/>
    <p:sldId id="289" r:id="rId21"/>
    <p:sldId id="295" r:id="rId22"/>
    <p:sldId id="350" r:id="rId23"/>
    <p:sldId id="35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p:restoredTop sz="94643"/>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6" d="100"/>
          <a:sy n="76" d="100"/>
        </p:scale>
        <p:origin x="-3416"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B4D034-6E37-2545-BB5F-8EA9F77F31CA}" type="datetime1">
              <a:rPr lang="en-IE" smtClean="0"/>
              <a:pPr/>
              <a:t>11/10/2022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8F01C-892B-F445-A348-07FDE3BDDEB4}" type="slidenum">
              <a:rPr lang="en-US" smtClean="0"/>
              <a:pPr/>
              <a:t>‹#›</a:t>
            </a:fld>
            <a:endParaRPr lang="en-US"/>
          </a:p>
        </p:txBody>
      </p:sp>
    </p:spTree>
    <p:extLst>
      <p:ext uri="{BB962C8B-B14F-4D97-AF65-F5344CB8AC3E}">
        <p14:creationId xmlns:p14="http://schemas.microsoft.com/office/powerpoint/2010/main" xmlns="" val="379421050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53A00-81ED-B543-8CEE-0C2EA46AE0A8}" type="datetime1">
              <a:rPr lang="en-IE" smtClean="0"/>
              <a:pPr/>
              <a:t>11/10/2022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010A7-B2E5-5344-8118-581F4C1F1E3B}" type="slidenum">
              <a:rPr lang="en-US" smtClean="0"/>
              <a:pPr/>
              <a:t>‹#›</a:t>
            </a:fld>
            <a:endParaRPr lang="en-US"/>
          </a:p>
        </p:txBody>
      </p:sp>
    </p:spTree>
    <p:extLst>
      <p:ext uri="{BB962C8B-B14F-4D97-AF65-F5344CB8AC3E}">
        <p14:creationId xmlns:p14="http://schemas.microsoft.com/office/powerpoint/2010/main" xmlns="" val="3676631627"/>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duotone>
              <a:prstClr val="black"/>
              <a:srgbClr val="D9C3A5">
                <a:tint val="50000"/>
                <a:satMod val="180000"/>
              </a:srgbClr>
            </a:duotone>
          </a:blip>
          <a:srcRect l="14823" r="14823"/>
          <a:stretch>
            <a:fillRect/>
          </a:stretch>
        </p:blipFill>
        <p:spPr bwMode="auto">
          <a:xfrm>
            <a:off x="179512" y="3501008"/>
            <a:ext cx="8784976" cy="3096344"/>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xmlns="" val="247374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169FE214-EA91-B14A-AAEC-8633426F3977}"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225037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xmlns=""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xmlns="" val="115920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5EEE1AD2-5F25-9849-AC5F-55FF970C9628}"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pPr/>
              <a:t>‹#›</a:t>
            </a:fld>
            <a:endParaRPr lang="en-US"/>
          </a:p>
        </p:txBody>
      </p:sp>
    </p:spTree>
    <p:extLst>
      <p:ext uri="{BB962C8B-B14F-4D97-AF65-F5344CB8AC3E}">
        <p14:creationId xmlns:p14="http://schemas.microsoft.com/office/powerpoint/2010/main" xmlns="" val="362461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xmlns=""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xmlns="" val="179212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A39F7A88-67AD-8A44-B0D7-27CCBB947D8C}" type="datetime1">
              <a:rPr lang="en-IE" smtClean="0"/>
              <a:pPr>
                <a:defRPr/>
              </a:pPr>
              <a:t>11/10/2022</a:t>
            </a:fld>
            <a:endParaRPr lang="en-IE"/>
          </a:p>
        </p:txBody>
      </p:sp>
      <p:sp>
        <p:nvSpPr>
          <p:cNvPr id="17" name="Footer Placeholder 16"/>
          <p:cNvSpPr>
            <a:spLocks noGrp="1"/>
          </p:cNvSpPr>
          <p:nvPr>
            <p:ph type="ftr" sz="quarter" idx="11"/>
          </p:nvPr>
        </p:nvSpPr>
        <p:spPr>
          <a:xfrm>
            <a:off x="2898648" y="6355080"/>
            <a:ext cx="3474720" cy="365760"/>
          </a:xfrm>
        </p:spPr>
        <p:txBody>
          <a:bodyPr/>
          <a:lstStyle/>
          <a:p>
            <a:pPr>
              <a:defRPr/>
            </a:pPr>
            <a:r>
              <a:rPr lang="en-IE"/>
              <a:t>Advanced Data Mining</a:t>
            </a:r>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B41D8E96-6D99-4D1F-B9C0-6DE23BA9535C}" type="slidenum">
              <a:rPr lang="en-IE" smtClean="0"/>
              <a:pPr>
                <a:defRPr/>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xmlns="" val="184588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A412AA75-E803-3748-B087-4F5606B582D4}" type="datetime1">
              <a:rPr lang="en-IE" smtClean="0"/>
              <a:pPr>
                <a:defRPr/>
              </a:pPr>
              <a:t>11/10/2022</a:t>
            </a:fld>
            <a:endParaRPr lang="en-IE"/>
          </a:p>
        </p:txBody>
      </p:sp>
      <p:sp>
        <p:nvSpPr>
          <p:cNvPr id="5" name="Footer Placeholder 4"/>
          <p:cNvSpPr>
            <a:spLocks noGrp="1"/>
          </p:cNvSpPr>
          <p:nvPr>
            <p:ph type="ftr" sz="quarter" idx="11"/>
          </p:nvPr>
        </p:nvSpPr>
        <p:spPr/>
        <p:txBody>
          <a:bodyPr/>
          <a:lstStyle/>
          <a:p>
            <a:pPr>
              <a:defRPr/>
            </a:pPr>
            <a:r>
              <a:rPr lang="en-IE"/>
              <a:t>Advanced Data Mining</a:t>
            </a:r>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38512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xmlns="" val="3997503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0B836F7F-C278-6142-8FF6-B0BC2BAA2271}" type="datetime1">
              <a:rPr lang="en-IE" smtClean="0"/>
              <a:pPr/>
              <a:t>11/10/2022</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4272355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xmlns="" val="3635637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DF309BB1-C13D-4F41-AD24-F1EDDC522158}"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42712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xmlns="" val="0"/>
              </a:ext>
            </a:extLst>
          </a:blip>
          <a:stretch>
            <a:fillRect/>
          </a:stretch>
        </p:blipFill>
        <p:spPr bwMode="auto">
          <a:xfrm>
            <a:off x="179512" y="3585017"/>
            <a:ext cx="8784976" cy="2928325"/>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xmlns="" val="684245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6CE5D9AF-F37C-FD43-B878-CEBA0EE926E2}" type="datetime1">
              <a:rPr lang="en-IE" smtClean="0"/>
              <a:pPr/>
              <a:t>11/10/2022</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2344797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E9ADF2C0-1DD1-9A42-BD6C-45374C923768}"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2628476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xmlns="" val="2243823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E2CECD5C-49CA-4647-B0A4-7EA79C19CDA1}"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281268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D740A42A-988E-604C-B834-78E2AE18EC5F}"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1239745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xmlns=""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xmlns="" val="4032524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AE232101-D0B3-D846-9B81-79458BAE24CA}"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pPr/>
              <a:t>‹#›</a:t>
            </a:fld>
            <a:endParaRPr lang="en-US"/>
          </a:p>
        </p:txBody>
      </p:sp>
    </p:spTree>
    <p:extLst>
      <p:ext uri="{BB962C8B-B14F-4D97-AF65-F5344CB8AC3E}">
        <p14:creationId xmlns:p14="http://schemas.microsoft.com/office/powerpoint/2010/main" xmlns="" val="2940115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xmlns=""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xmlns="" val="3663359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A39F7A88-67AD-8A44-B0D7-27CCBB947D8C}" type="datetime1">
              <a:rPr lang="en-IE" smtClean="0"/>
              <a:pPr>
                <a:defRPr/>
              </a:pPr>
              <a:t>11/10/2022</a:t>
            </a:fld>
            <a:endParaRPr lang="en-IE"/>
          </a:p>
        </p:txBody>
      </p:sp>
      <p:sp>
        <p:nvSpPr>
          <p:cNvPr id="5" name="Footer Placeholder 4"/>
          <p:cNvSpPr>
            <a:spLocks noGrp="1"/>
          </p:cNvSpPr>
          <p:nvPr>
            <p:ph type="ftr" sz="quarter" idx="11"/>
          </p:nvPr>
        </p:nvSpPr>
        <p:spPr/>
        <p:txBody>
          <a:bodyPr/>
          <a:lstStyle/>
          <a:p>
            <a:pPr>
              <a:defRPr/>
            </a:pPr>
            <a:r>
              <a:rPr lang="en-IE" smtClean="0"/>
              <a:t>Advanced Data Mining</a:t>
            </a:r>
            <a:endParaRPr lang="en-IE"/>
          </a:p>
        </p:txBody>
      </p:sp>
      <p:sp>
        <p:nvSpPr>
          <p:cNvPr id="6" name="Slide Number Placeholder 5"/>
          <p:cNvSpPr>
            <a:spLocks noGrp="1"/>
          </p:cNvSpPr>
          <p:nvPr>
            <p:ph type="sldNum" sz="quarter" idx="12"/>
          </p:nvPr>
        </p:nvSpPr>
        <p:spPr/>
        <p:txBody>
          <a:bodyPr/>
          <a:lstStyle/>
          <a:p>
            <a:pPr>
              <a:defRPr/>
            </a:pPr>
            <a:fld id="{B41D8E96-6D99-4D1F-B9C0-6DE23BA9535C}" type="slidenum">
              <a:rPr lang="en-IE" smtClean="0"/>
              <a:pPr>
                <a:defRPr/>
              </a:pPr>
              <a:t>‹#›</a:t>
            </a:fld>
            <a:endParaRPr lang="en-I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412AA75-E803-3748-B087-4F5606B582D4}" type="datetime1">
              <a:rPr lang="en-IE" smtClean="0"/>
              <a:pPr>
                <a:defRPr/>
              </a:pPr>
              <a:t>11/10/2022</a:t>
            </a:fld>
            <a:endParaRPr lang="en-IE"/>
          </a:p>
        </p:txBody>
      </p:sp>
      <p:sp>
        <p:nvSpPr>
          <p:cNvPr id="5" name="Footer Placeholder 4"/>
          <p:cNvSpPr>
            <a:spLocks noGrp="1"/>
          </p:cNvSpPr>
          <p:nvPr>
            <p:ph type="ftr" sz="quarter" idx="11"/>
          </p:nvPr>
        </p:nvSpPr>
        <p:spPr/>
        <p:txBody>
          <a:bodyPr/>
          <a:lstStyle/>
          <a:p>
            <a:pPr>
              <a:defRPr/>
            </a:pPr>
            <a:r>
              <a:rPr lang="en-IE" smtClean="0"/>
              <a:t>Advanced Data Mining</a:t>
            </a:r>
            <a:endParaRPr lang="en-IE"/>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9CBF5B7A-2E3F-2A49-B062-392769F66568}" type="datetime1">
              <a:rPr lang="en-IE" smtClean="0"/>
              <a:pPr/>
              <a:t>11/10/2022</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424747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3E126-458D-A247-A5B6-268500F9D378}" type="datetime1">
              <a:rPr lang="en-IE" smtClean="0"/>
              <a:pPr/>
              <a:t>11/10/2022</a:t>
            </a:fld>
            <a:endParaRPr lang="en-US" dirty="0"/>
          </a:p>
        </p:txBody>
      </p:sp>
      <p:sp>
        <p:nvSpPr>
          <p:cNvPr id="5" name="Footer Placeholder 4"/>
          <p:cNvSpPr>
            <a:spLocks noGrp="1"/>
          </p:cNvSpPr>
          <p:nvPr>
            <p:ph type="ftr" sz="quarter" idx="11"/>
          </p:nvPr>
        </p:nvSpPr>
        <p:spPr/>
        <p:txBody>
          <a:bodyPr/>
          <a:lstStyle/>
          <a:p>
            <a:r>
              <a:rPr lang="en-US" smtClean="0"/>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E3E126-458D-A247-A5B6-268500F9D378}" type="datetime1">
              <a:rPr lang="en-IE" smtClean="0"/>
              <a:pPr/>
              <a:t>11/10/2022</a:t>
            </a:fld>
            <a:endParaRPr lang="en-US" dirty="0"/>
          </a:p>
        </p:txBody>
      </p:sp>
      <p:sp>
        <p:nvSpPr>
          <p:cNvPr id="6" name="Footer Placeholder 5"/>
          <p:cNvSpPr>
            <a:spLocks noGrp="1"/>
          </p:cNvSpPr>
          <p:nvPr>
            <p:ph type="ftr" sz="quarter" idx="11"/>
          </p:nvPr>
        </p:nvSpPr>
        <p:spPr/>
        <p:txBody>
          <a:bodyPr/>
          <a:lstStyle/>
          <a:p>
            <a:r>
              <a:rPr lang="en-US" smtClean="0"/>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E3E126-458D-A247-A5B6-268500F9D378}" type="datetime1">
              <a:rPr lang="en-IE" smtClean="0"/>
              <a:pPr/>
              <a:t>11/10/2022</a:t>
            </a:fld>
            <a:endParaRPr lang="en-US" dirty="0"/>
          </a:p>
        </p:txBody>
      </p:sp>
      <p:sp>
        <p:nvSpPr>
          <p:cNvPr id="8" name="Footer Placeholder 7"/>
          <p:cNvSpPr>
            <a:spLocks noGrp="1"/>
          </p:cNvSpPr>
          <p:nvPr>
            <p:ph type="ftr" sz="quarter" idx="11"/>
          </p:nvPr>
        </p:nvSpPr>
        <p:spPr/>
        <p:txBody>
          <a:bodyPr/>
          <a:lstStyle/>
          <a:p>
            <a:r>
              <a:rPr lang="en-US" smtClean="0"/>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E3E126-458D-A247-A5B6-268500F9D378}" type="datetime1">
              <a:rPr lang="en-IE" smtClean="0"/>
              <a:pPr/>
              <a:t>11/10/2022</a:t>
            </a:fld>
            <a:endParaRPr lang="en-US" dirty="0"/>
          </a:p>
        </p:txBody>
      </p:sp>
      <p:sp>
        <p:nvSpPr>
          <p:cNvPr id="4" name="Footer Placeholder 3"/>
          <p:cNvSpPr>
            <a:spLocks noGrp="1"/>
          </p:cNvSpPr>
          <p:nvPr>
            <p:ph type="ftr" sz="quarter" idx="11"/>
          </p:nvPr>
        </p:nvSpPr>
        <p:spPr/>
        <p:txBody>
          <a:bodyPr/>
          <a:lstStyle/>
          <a:p>
            <a:r>
              <a:rPr lang="en-US" smtClean="0"/>
              <a:t>Advanced Data Mining</a:t>
            </a:r>
            <a:endParaRPr lang="en-US" dirty="0"/>
          </a:p>
        </p:txBody>
      </p:sp>
      <p:sp>
        <p:nvSpPr>
          <p:cNvPr id="5" name="Slide Number Placeholder 4"/>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3E126-458D-A247-A5B6-268500F9D378}" type="datetime1">
              <a:rPr lang="en-IE" smtClean="0"/>
              <a:pPr/>
              <a:t>11/10/2022</a:t>
            </a:fld>
            <a:endParaRPr lang="en-US" dirty="0"/>
          </a:p>
        </p:txBody>
      </p:sp>
      <p:sp>
        <p:nvSpPr>
          <p:cNvPr id="3" name="Footer Placeholder 2"/>
          <p:cNvSpPr>
            <a:spLocks noGrp="1"/>
          </p:cNvSpPr>
          <p:nvPr>
            <p:ph type="ftr" sz="quarter" idx="11"/>
          </p:nvPr>
        </p:nvSpPr>
        <p:spPr/>
        <p:txBody>
          <a:bodyPr/>
          <a:lstStyle/>
          <a:p>
            <a:r>
              <a:rPr lang="en-US" smtClean="0"/>
              <a:t>Advanced Data Mining</a:t>
            </a:r>
            <a:endParaRPr lang="en-US" dirty="0"/>
          </a:p>
        </p:txBody>
      </p:sp>
      <p:sp>
        <p:nvSpPr>
          <p:cNvPr id="4" name="Slide Number Placeholder 3"/>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3E126-458D-A247-A5B6-268500F9D378}" type="datetime1">
              <a:rPr lang="en-IE" smtClean="0"/>
              <a:pPr/>
              <a:t>11/10/2022</a:t>
            </a:fld>
            <a:endParaRPr lang="en-US" dirty="0"/>
          </a:p>
        </p:txBody>
      </p:sp>
      <p:sp>
        <p:nvSpPr>
          <p:cNvPr id="6" name="Footer Placeholder 5"/>
          <p:cNvSpPr>
            <a:spLocks noGrp="1"/>
          </p:cNvSpPr>
          <p:nvPr>
            <p:ph type="ftr" sz="quarter" idx="11"/>
          </p:nvPr>
        </p:nvSpPr>
        <p:spPr/>
        <p:txBody>
          <a:bodyPr/>
          <a:lstStyle/>
          <a:p>
            <a:r>
              <a:rPr lang="en-US" smtClean="0"/>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3E126-458D-A247-A5B6-268500F9D378}" type="datetime1">
              <a:rPr lang="en-IE" smtClean="0"/>
              <a:pPr/>
              <a:t>11/10/2022</a:t>
            </a:fld>
            <a:endParaRPr lang="en-US" dirty="0"/>
          </a:p>
        </p:txBody>
      </p:sp>
      <p:sp>
        <p:nvSpPr>
          <p:cNvPr id="6" name="Footer Placeholder 5"/>
          <p:cNvSpPr>
            <a:spLocks noGrp="1"/>
          </p:cNvSpPr>
          <p:nvPr>
            <p:ph type="ftr" sz="quarter" idx="11"/>
          </p:nvPr>
        </p:nvSpPr>
        <p:spPr/>
        <p:txBody>
          <a:bodyPr/>
          <a:lstStyle/>
          <a:p>
            <a:r>
              <a:rPr lang="en-US" smtClean="0"/>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3E126-458D-A247-A5B6-268500F9D378}" type="datetime1">
              <a:rPr lang="en-IE" smtClean="0"/>
              <a:pPr/>
              <a:t>11/10/2022</a:t>
            </a:fld>
            <a:endParaRPr lang="en-US" dirty="0"/>
          </a:p>
        </p:txBody>
      </p:sp>
      <p:sp>
        <p:nvSpPr>
          <p:cNvPr id="5" name="Footer Placeholder 4"/>
          <p:cNvSpPr>
            <a:spLocks noGrp="1"/>
          </p:cNvSpPr>
          <p:nvPr>
            <p:ph type="ftr" sz="quarter" idx="11"/>
          </p:nvPr>
        </p:nvSpPr>
        <p:spPr/>
        <p:txBody>
          <a:bodyPr/>
          <a:lstStyle/>
          <a:p>
            <a:r>
              <a:rPr lang="en-US" smtClean="0"/>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3E126-458D-A247-A5B6-268500F9D378}" type="datetime1">
              <a:rPr lang="en-IE" smtClean="0"/>
              <a:pPr/>
              <a:t>11/10/2022</a:t>
            </a:fld>
            <a:endParaRPr lang="en-US" dirty="0"/>
          </a:p>
        </p:txBody>
      </p:sp>
      <p:sp>
        <p:nvSpPr>
          <p:cNvPr id="5" name="Footer Placeholder 4"/>
          <p:cNvSpPr>
            <a:spLocks noGrp="1"/>
          </p:cNvSpPr>
          <p:nvPr>
            <p:ph type="ftr" sz="quarter" idx="11"/>
          </p:nvPr>
        </p:nvSpPr>
        <p:spPr/>
        <p:txBody>
          <a:bodyPr/>
          <a:lstStyle/>
          <a:p>
            <a:r>
              <a:rPr lang="en-US" smtClean="0"/>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a:t>
            </a:fld>
            <a:endParaRPr lang="en-US" dirty="0"/>
          </a:p>
        </p:txBody>
      </p:sp>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9CBF5B7A-2E3F-2A49-B062-392769F66568}" type="datetime1">
              <a:rPr lang="en-IE" smtClean="0"/>
              <a:pPr/>
              <a:t>11/10/2022</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42474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xmlns="" val="116645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D9426A87-6552-724E-BA23-618266C7E47A}"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189546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8B59017C-EB8E-104E-8487-455D72B106EC}" type="datetime1">
              <a:rPr lang="en-IE" smtClean="0"/>
              <a:pPr/>
              <a:t>11/10/2022</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300356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4E259BCC-D725-754A-B0C7-8A295F71088B}"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38615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xmlns="" val="360600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36A9DFC7-A62D-644C-9D92-B22619BC54A9}" type="datetime1">
              <a:rPr lang="en-IE" smtClean="0"/>
              <a:pPr/>
              <a:t>11/10/2022</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xmlns="" val="34853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dirty="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1st </a:t>
            </a:r>
            <a:r>
              <a:rPr lang="de-DE" dirty="0" err="1"/>
              <a:t>level</a:t>
            </a:r>
            <a:endParaRPr lang="de-DE" dirty="0"/>
          </a:p>
          <a:p>
            <a:pPr lvl="1"/>
            <a:r>
              <a:rPr lang="de-DE" dirty="0"/>
              <a:t>2nd </a:t>
            </a:r>
            <a:r>
              <a:rPr lang="de-DE" dirty="0" err="1"/>
              <a:t>level</a:t>
            </a:r>
            <a:endParaRPr lang="de-DE" dirty="0"/>
          </a:p>
          <a:p>
            <a:pPr lvl="2"/>
            <a:r>
              <a:rPr lang="de-DE" dirty="0"/>
              <a:t>3rd </a:t>
            </a:r>
            <a:r>
              <a:rPr lang="de-DE" dirty="0" err="1"/>
              <a:t>level</a:t>
            </a:r>
            <a:endParaRPr lang="de-DE" dirty="0"/>
          </a:p>
          <a:p>
            <a:pPr lvl="3"/>
            <a:r>
              <a:rPr lang="de-DE" dirty="0"/>
              <a:t>4th </a:t>
            </a:r>
            <a:r>
              <a:rPr lang="de-DE" dirty="0" err="1"/>
              <a:t>level</a:t>
            </a:r>
            <a:endParaRPr lang="de-DE" dirty="0"/>
          </a:p>
          <a:p>
            <a:pPr lvl="4"/>
            <a:r>
              <a:rPr lang="de-DE" dirty="0"/>
              <a:t>5th </a:t>
            </a:r>
            <a:r>
              <a:rPr lang="de-DE" dirty="0" err="1"/>
              <a:t>level</a:t>
            </a:r>
            <a:endParaRPr lang="de-DE" dirty="0"/>
          </a:p>
        </p:txBody>
      </p:sp>
      <p:pic>
        <p:nvPicPr>
          <p:cNvPr id="4" name="Picture 3" descr="logo.png"/>
          <p:cNvPicPr>
            <a:picLocks noChangeAspect="1"/>
          </p:cNvPicPr>
          <p:nvPr userDrawn="1"/>
        </p:nvPicPr>
        <p:blipFill>
          <a:blip r:embed="rId17">
            <a:extLst>
              <a:ext uri="{28A0092B-C50C-407E-A947-70E740481C1C}">
                <a14:useLocalDpi xmlns:a14="http://schemas.microsoft.com/office/drawing/2010/main" xmlns="" val="0"/>
              </a:ext>
            </a:extLst>
          </a:blip>
          <a:stretch>
            <a:fillRect/>
          </a:stretch>
        </p:blipFill>
        <p:spPr>
          <a:xfrm>
            <a:off x="7505129" y="333375"/>
            <a:ext cx="1243584" cy="749808"/>
          </a:xfrm>
          <a:prstGeom prst="rect">
            <a:avLst/>
          </a:prstGeom>
        </p:spPr>
      </p:pic>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71E3E126-458D-A247-A5B6-268500F9D378}" type="datetime1">
              <a:rPr lang="en-IE" smtClean="0"/>
              <a:pPr/>
              <a:t>11/10/2022</a:t>
            </a:fld>
            <a:endParaRPr lang="en-US" dirty="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US"/>
              <a:t>Advanced Data Mining</a:t>
            </a:r>
            <a:endParaRPr lang="en-US" dirty="0"/>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US" smtClean="0"/>
              <a:pPr/>
              <a:t>‹#›</a:t>
            </a:fld>
            <a:endParaRPr lang="en-US" dirty="0"/>
          </a:p>
        </p:txBody>
      </p:sp>
    </p:spTree>
    <p:extLst>
      <p:ext uri="{BB962C8B-B14F-4D97-AF65-F5344CB8AC3E}">
        <p14:creationId xmlns:p14="http://schemas.microsoft.com/office/powerpoint/2010/main" xmlns="" val="236622799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4" r:id="rId11"/>
    <p:sldLayoutId id="2147483675" r:id="rId12"/>
    <p:sldLayoutId id="2147483672" r:id="rId13"/>
    <p:sldLayoutId id="2147483676" r:id="rId14"/>
    <p:sldLayoutId id="2147483677" r:id="rId15"/>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8"/>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8"/>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8"/>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8"/>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a:t>1st level</a:t>
            </a:r>
          </a:p>
          <a:p>
            <a:pPr lvl="1"/>
            <a:r>
              <a:rPr lang="en-GB" noProof="0"/>
              <a:t>2nd level</a:t>
            </a:r>
          </a:p>
          <a:p>
            <a:pPr lvl="2"/>
            <a:r>
              <a:rPr lang="en-GB" noProof="0"/>
              <a:t>3rd level</a:t>
            </a:r>
          </a:p>
          <a:p>
            <a:pPr lvl="3"/>
            <a:r>
              <a:rPr lang="en-GB" noProof="0"/>
              <a:t>4th level</a:t>
            </a:r>
          </a:p>
          <a:p>
            <a:pPr lvl="4"/>
            <a:r>
              <a:rPr lang="en-GB" noProof="0"/>
              <a:t>5th level</a:t>
            </a:r>
          </a:p>
        </p:txBody>
      </p:sp>
      <p:pic>
        <p:nvPicPr>
          <p:cNvPr id="4" name="Picture 3" descr="logo.png"/>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7505129" y="333375"/>
            <a:ext cx="1243584" cy="749808"/>
          </a:xfrm>
          <a:prstGeom prst="rect">
            <a:avLst/>
          </a:prstGeom>
        </p:spPr>
      </p:pic>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B2EC35BF-1A6B-0C4D-AC9C-8ABCB0E5687D}" type="datetime1">
              <a:rPr lang="en-IE" noProof="0" smtClean="0"/>
              <a:pPr/>
              <a:t>11/10/2022</a:t>
            </a:fld>
            <a:endParaRPr lang="en-GB" noProof="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GB" noProof="0"/>
              <a:t>Advanced Data Mining</a:t>
            </a:r>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xmlns="" val="35956870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E126-458D-A247-A5B6-268500F9D378}" type="datetime1">
              <a:rPr lang="en-IE" smtClean="0"/>
              <a:pPr/>
              <a:t>11/10/2022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Advanced Data Mining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2821-7554-5B44-BF60-F8D166F48DA0}" type="slidenum">
              <a:rPr lang="en-US" smtClean="0"/>
              <a:pPr/>
              <a:t>‹#›</a:t>
            </a:fld>
            <a:endParaRPr lang="en-US" dirty="0"/>
          </a:p>
        </p:txBody>
      </p:sp>
      <p:pic>
        <p:nvPicPr>
          <p:cNvPr id="7" name="Picture 6" descr="logo.png"/>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7505129" y="333375"/>
            <a:ext cx="1243584" cy="749808"/>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Introduction</a:t>
            </a:r>
            <a:endParaRPr lang="en-US" altLang="en-US" dirty="0"/>
          </a:p>
        </p:txBody>
      </p:sp>
      <p:sp>
        <p:nvSpPr>
          <p:cNvPr id="96259" name="Rectangle 3"/>
          <p:cNvSpPr>
            <a:spLocks noGrp="1"/>
          </p:cNvSpPr>
          <p:nvPr>
            <p:ph idx="1"/>
          </p:nvPr>
        </p:nvSpPr>
        <p:spPr/>
        <p:txBody>
          <a:bodyPr>
            <a:normAutofit fontScale="70000" lnSpcReduction="20000"/>
          </a:bodyPr>
          <a:lstStyle/>
          <a:p>
            <a:r>
              <a:rPr lang="en-IE" altLang="en-US" dirty="0"/>
              <a:t>Decision trees:</a:t>
            </a:r>
          </a:p>
          <a:p>
            <a:pPr lvl="1"/>
            <a:r>
              <a:rPr lang="en-IE" altLang="en-US" dirty="0"/>
              <a:t>a machine learning method that applies a strategy of dividing data into smaller and smaller portions to identify patterns that can be used for prediction.</a:t>
            </a:r>
            <a:endParaRPr lang="ga-IE" altLang="en-US" dirty="0"/>
          </a:p>
          <a:p>
            <a:endParaRPr lang="en-IE" altLang="en-US" dirty="0"/>
          </a:p>
          <a:p>
            <a:r>
              <a:rPr lang="en-IE" altLang="en-US" dirty="0"/>
              <a:t>Knowledge is presented in the form of logical structures that can be understood without any statistical knowledge. </a:t>
            </a:r>
            <a:endParaRPr lang="ga-IE" altLang="en-US" dirty="0"/>
          </a:p>
          <a:p>
            <a:endParaRPr lang="en-IE" altLang="en-US" dirty="0"/>
          </a:p>
          <a:p>
            <a:r>
              <a:rPr lang="en-IE" altLang="en-US" dirty="0"/>
              <a:t>This aspect makes these models particularly useful for business strategy and process improvement.</a:t>
            </a:r>
          </a:p>
          <a:p>
            <a:pPr lvl="1"/>
            <a:r>
              <a:rPr lang="en-IE" altLang="en-US" dirty="0"/>
              <a:t>They have a high explanatory power.</a:t>
            </a:r>
          </a:p>
          <a:p>
            <a:pPr lvl="1"/>
            <a:endParaRPr lang="en-IE" altLang="en-US" dirty="0"/>
          </a:p>
          <a:p>
            <a:r>
              <a:rPr lang="en-IE" altLang="en-US" dirty="0"/>
              <a:t>We can derive rules from the different traversals of the tree.</a:t>
            </a:r>
            <a:endParaRPr lang="en-US" altLang="en-US" dirty="0"/>
          </a:p>
        </p:txBody>
      </p:sp>
      <p:sp>
        <p:nvSpPr>
          <p:cNvPr id="2" name="Date Placeholder 1"/>
          <p:cNvSpPr>
            <a:spLocks noGrp="1"/>
          </p:cNvSpPr>
          <p:nvPr>
            <p:ph type="dt" sz="half" idx="10"/>
          </p:nvPr>
        </p:nvSpPr>
        <p:spPr/>
        <p:txBody>
          <a:bodyPr/>
          <a:lstStyle/>
          <a:p>
            <a:pPr>
              <a:defRPr/>
            </a:pPr>
            <a:fld id="{4E478B3F-A792-0C42-AAC8-B3B260BCC10B}"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a:t>
            </a:fld>
            <a:endParaRPr lang="en-IE"/>
          </a:p>
        </p:txBody>
      </p:sp>
    </p:spTree>
    <p:extLst>
      <p:ext uri="{BB962C8B-B14F-4D97-AF65-F5344CB8AC3E}">
        <p14:creationId xmlns:p14="http://schemas.microsoft.com/office/powerpoint/2010/main" xmlns="" val="351934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0526" y="1268413"/>
            <a:ext cx="2953998" cy="5132387"/>
          </a:xfrm>
        </p:spPr>
        <p:txBody>
          <a:bodyPr>
            <a:normAutofit fontScale="85000" lnSpcReduction="20000"/>
          </a:bodyPr>
          <a:lstStyle/>
          <a:p>
            <a:pPr>
              <a:lnSpc>
                <a:spcPct val="90000"/>
              </a:lnSpc>
            </a:pPr>
            <a:r>
              <a:rPr lang="en-IE" altLang="en-US" dirty="0"/>
              <a:t>Our model for predicting the future success of movies can be represented in a simple tree as shown. </a:t>
            </a:r>
          </a:p>
          <a:p>
            <a:pPr>
              <a:lnSpc>
                <a:spcPct val="90000"/>
              </a:lnSpc>
            </a:pPr>
            <a:endParaRPr lang="en-IE" altLang="en-US" dirty="0"/>
          </a:p>
          <a:p>
            <a:pPr>
              <a:lnSpc>
                <a:spcPct val="90000"/>
              </a:lnSpc>
            </a:pPr>
            <a:r>
              <a:rPr lang="en-IE" altLang="en-US" dirty="0"/>
              <a:t>To evaluate a script, follow the branches through each decision until its success or failure has been predicted.</a:t>
            </a:r>
            <a:endParaRPr lang="en-US" altLang="en-US" dirty="0"/>
          </a:p>
        </p:txBody>
      </p:sp>
      <p:sp>
        <p:nvSpPr>
          <p:cNvPr id="4" name="Date Placeholder 3"/>
          <p:cNvSpPr>
            <a:spLocks noGrp="1"/>
          </p:cNvSpPr>
          <p:nvPr>
            <p:ph type="dt" sz="half" idx="10"/>
          </p:nvPr>
        </p:nvSpPr>
        <p:spPr/>
        <p:txBody>
          <a:bodyPr/>
          <a:lstStyle/>
          <a:p>
            <a:pPr>
              <a:defRPr/>
            </a:pPr>
            <a:fld id="{9A388F31-62DF-774E-87C8-34A0D2EB36DC}" type="datetime1">
              <a:rPr lang="en-IE" smtClean="0"/>
              <a:pPr>
                <a:defRPr/>
              </a:pPr>
              <a:t>11/10/2022</a:t>
            </a:fld>
            <a:endParaRPr lang="en-IE"/>
          </a:p>
        </p:txBody>
      </p:sp>
      <p:sp>
        <p:nvSpPr>
          <p:cNvPr id="10" name="Footer Placeholder 9"/>
          <p:cNvSpPr>
            <a:spLocks noGrp="1"/>
          </p:cNvSpPr>
          <p:nvPr>
            <p:ph type="ftr" sz="quarter" idx="11"/>
          </p:nvPr>
        </p:nvSpPr>
        <p:spPr/>
        <p:txBody>
          <a:bodyPr/>
          <a:lstStyle/>
          <a:p>
            <a:pPr>
              <a:defRPr/>
            </a:pPr>
            <a:endParaRPr lang="en-IE" dirty="0"/>
          </a:p>
        </p:txBody>
      </p:sp>
      <p:sp>
        <p:nvSpPr>
          <p:cNvPr id="11" name="Slide Number Placeholder 10"/>
          <p:cNvSpPr>
            <a:spLocks noGrp="1"/>
          </p:cNvSpPr>
          <p:nvPr>
            <p:ph type="sldNum" sz="quarter" idx="12"/>
          </p:nvPr>
        </p:nvSpPr>
        <p:spPr/>
        <p:txBody>
          <a:bodyPr/>
          <a:lstStyle/>
          <a:p>
            <a:pPr>
              <a:defRPr/>
            </a:pPr>
            <a:fld id="{E702F601-837F-4952-9AC8-21E0053EC0C9}" type="slidenum">
              <a:rPr lang="en-IE" smtClean="0"/>
              <a:pPr>
                <a:defRPr/>
              </a:pPr>
              <a:t>10</a:t>
            </a:fld>
            <a:endParaRPr lang="en-IE"/>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243935" y="1028006"/>
            <a:ext cx="5442865" cy="5276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ounded Rectangle 1"/>
          <p:cNvSpPr/>
          <p:nvPr/>
        </p:nvSpPr>
        <p:spPr>
          <a:xfrm>
            <a:off x="7596336" y="1556792"/>
            <a:ext cx="1296144" cy="648072"/>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Decision Nodes</a:t>
            </a:r>
            <a:endParaRPr lang="en-IE" dirty="0"/>
          </a:p>
        </p:txBody>
      </p:sp>
      <p:sp>
        <p:nvSpPr>
          <p:cNvPr id="6" name="Rounded Rectangle 5"/>
          <p:cNvSpPr/>
          <p:nvPr/>
        </p:nvSpPr>
        <p:spPr>
          <a:xfrm>
            <a:off x="3059832" y="5373216"/>
            <a:ext cx="1296144" cy="648072"/>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Leaf Nodes</a:t>
            </a:r>
            <a:endParaRPr lang="en-IE" dirty="0"/>
          </a:p>
        </p:txBody>
      </p:sp>
      <p:sp>
        <p:nvSpPr>
          <p:cNvPr id="3" name="Freeform 2"/>
          <p:cNvSpPr/>
          <p:nvPr/>
        </p:nvSpPr>
        <p:spPr>
          <a:xfrm>
            <a:off x="6400800" y="1981200"/>
            <a:ext cx="1181100" cy="622300"/>
          </a:xfrm>
          <a:custGeom>
            <a:avLst/>
            <a:gdLst>
              <a:gd name="connsiteX0" fmla="*/ 1181100 w 1181100"/>
              <a:gd name="connsiteY0" fmla="*/ 0 h 622300"/>
              <a:gd name="connsiteX1" fmla="*/ 0 w 1181100"/>
              <a:gd name="connsiteY1" fmla="*/ 622300 h 622300"/>
            </a:gdLst>
            <a:ahLst/>
            <a:cxnLst>
              <a:cxn ang="0">
                <a:pos x="connsiteX0" y="connsiteY0"/>
              </a:cxn>
              <a:cxn ang="0">
                <a:pos x="connsiteX1" y="connsiteY1"/>
              </a:cxn>
            </a:cxnLst>
            <a:rect l="l" t="t" r="r" b="b"/>
            <a:pathLst>
              <a:path w="1181100" h="622300">
                <a:moveTo>
                  <a:pt x="1181100" y="0"/>
                </a:moveTo>
                <a:lnTo>
                  <a:pt x="0" y="62230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Freeform 4"/>
          <p:cNvSpPr/>
          <p:nvPr/>
        </p:nvSpPr>
        <p:spPr>
          <a:xfrm>
            <a:off x="7531100" y="2222500"/>
            <a:ext cx="1007791" cy="2095500"/>
          </a:xfrm>
          <a:custGeom>
            <a:avLst/>
            <a:gdLst>
              <a:gd name="connsiteX0" fmla="*/ 660400 w 1007791"/>
              <a:gd name="connsiteY0" fmla="*/ 0 h 2095500"/>
              <a:gd name="connsiteX1" fmla="*/ 977900 w 1007791"/>
              <a:gd name="connsiteY1" fmla="*/ 1193800 h 2095500"/>
              <a:gd name="connsiteX2" fmla="*/ 0 w 1007791"/>
              <a:gd name="connsiteY2" fmla="*/ 2095500 h 2095500"/>
            </a:gdLst>
            <a:ahLst/>
            <a:cxnLst>
              <a:cxn ang="0">
                <a:pos x="connsiteX0" y="connsiteY0"/>
              </a:cxn>
              <a:cxn ang="0">
                <a:pos x="connsiteX1" y="connsiteY1"/>
              </a:cxn>
              <a:cxn ang="0">
                <a:pos x="connsiteX2" y="connsiteY2"/>
              </a:cxn>
            </a:cxnLst>
            <a:rect l="l" t="t" r="r" b="b"/>
            <a:pathLst>
              <a:path w="1007791" h="2095500">
                <a:moveTo>
                  <a:pt x="660400" y="0"/>
                </a:moveTo>
                <a:cubicBezTo>
                  <a:pt x="874183" y="422275"/>
                  <a:pt x="1087967" y="844550"/>
                  <a:pt x="977900" y="1193800"/>
                </a:cubicBezTo>
                <a:cubicBezTo>
                  <a:pt x="867833" y="1543050"/>
                  <a:pt x="433916" y="1819275"/>
                  <a:pt x="0" y="2095500"/>
                </a:cubicBez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Freeform 6"/>
          <p:cNvSpPr/>
          <p:nvPr/>
        </p:nvSpPr>
        <p:spPr>
          <a:xfrm>
            <a:off x="4089400" y="6032500"/>
            <a:ext cx="774700" cy="144899"/>
          </a:xfrm>
          <a:custGeom>
            <a:avLst/>
            <a:gdLst>
              <a:gd name="connsiteX0" fmla="*/ 0 w 774700"/>
              <a:gd name="connsiteY0" fmla="*/ 0 h 144899"/>
              <a:gd name="connsiteX1" fmla="*/ 406400 w 774700"/>
              <a:gd name="connsiteY1" fmla="*/ 139700 h 144899"/>
              <a:gd name="connsiteX2" fmla="*/ 774700 w 774700"/>
              <a:gd name="connsiteY2" fmla="*/ 101600 h 144899"/>
            </a:gdLst>
            <a:ahLst/>
            <a:cxnLst>
              <a:cxn ang="0">
                <a:pos x="connsiteX0" y="connsiteY0"/>
              </a:cxn>
              <a:cxn ang="0">
                <a:pos x="connsiteX1" y="connsiteY1"/>
              </a:cxn>
              <a:cxn ang="0">
                <a:pos x="connsiteX2" y="connsiteY2"/>
              </a:cxn>
            </a:cxnLst>
            <a:rect l="l" t="t" r="r" b="b"/>
            <a:pathLst>
              <a:path w="774700" h="144899">
                <a:moveTo>
                  <a:pt x="0" y="0"/>
                </a:moveTo>
                <a:cubicBezTo>
                  <a:pt x="138641" y="61383"/>
                  <a:pt x="277283" y="122767"/>
                  <a:pt x="406400" y="139700"/>
                </a:cubicBezTo>
                <a:cubicBezTo>
                  <a:pt x="535517" y="156633"/>
                  <a:pt x="655108" y="129116"/>
                  <a:pt x="774700" y="101600"/>
                </a:cubicBez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Freeform 7"/>
          <p:cNvSpPr/>
          <p:nvPr/>
        </p:nvSpPr>
        <p:spPr>
          <a:xfrm>
            <a:off x="3632200" y="6032500"/>
            <a:ext cx="3657600" cy="278330"/>
          </a:xfrm>
          <a:custGeom>
            <a:avLst/>
            <a:gdLst>
              <a:gd name="connsiteX0" fmla="*/ 0 w 3657600"/>
              <a:gd name="connsiteY0" fmla="*/ 12700 h 278330"/>
              <a:gd name="connsiteX1" fmla="*/ 812800 w 3657600"/>
              <a:gd name="connsiteY1" fmla="*/ 241300 h 278330"/>
              <a:gd name="connsiteX2" fmla="*/ 1866900 w 3657600"/>
              <a:gd name="connsiteY2" fmla="*/ 266700 h 278330"/>
              <a:gd name="connsiteX3" fmla="*/ 2997200 w 3657600"/>
              <a:gd name="connsiteY3" fmla="*/ 254000 h 278330"/>
              <a:gd name="connsiteX4" fmla="*/ 3657600 w 3657600"/>
              <a:gd name="connsiteY4" fmla="*/ 0 h 2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278330">
                <a:moveTo>
                  <a:pt x="0" y="12700"/>
                </a:moveTo>
                <a:cubicBezTo>
                  <a:pt x="250825" y="105833"/>
                  <a:pt x="501650" y="198967"/>
                  <a:pt x="812800" y="241300"/>
                </a:cubicBezTo>
                <a:cubicBezTo>
                  <a:pt x="1123950" y="283633"/>
                  <a:pt x="1866900" y="266700"/>
                  <a:pt x="1866900" y="266700"/>
                </a:cubicBezTo>
                <a:cubicBezTo>
                  <a:pt x="2230967" y="268817"/>
                  <a:pt x="2698750" y="298450"/>
                  <a:pt x="2997200" y="254000"/>
                </a:cubicBezTo>
                <a:cubicBezTo>
                  <a:pt x="3295650" y="209550"/>
                  <a:pt x="3476625" y="104775"/>
                  <a:pt x="3657600" y="0"/>
                </a:cubicBez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Freeform 8"/>
          <p:cNvSpPr/>
          <p:nvPr/>
        </p:nvSpPr>
        <p:spPr>
          <a:xfrm>
            <a:off x="3759200" y="4813300"/>
            <a:ext cx="508000" cy="533400"/>
          </a:xfrm>
          <a:custGeom>
            <a:avLst/>
            <a:gdLst>
              <a:gd name="connsiteX0" fmla="*/ 0 w 508000"/>
              <a:gd name="connsiteY0" fmla="*/ 533400 h 533400"/>
              <a:gd name="connsiteX1" fmla="*/ 508000 w 508000"/>
              <a:gd name="connsiteY1" fmla="*/ 0 h 533400"/>
            </a:gdLst>
            <a:ahLst/>
            <a:cxnLst>
              <a:cxn ang="0">
                <a:pos x="connsiteX0" y="connsiteY0"/>
              </a:cxn>
              <a:cxn ang="0">
                <a:pos x="connsiteX1" y="connsiteY1"/>
              </a:cxn>
            </a:cxnLst>
            <a:rect l="l" t="t" r="r" b="b"/>
            <a:pathLst>
              <a:path w="508000" h="533400">
                <a:moveTo>
                  <a:pt x="0" y="533400"/>
                </a:moveTo>
                <a:lnTo>
                  <a:pt x="50800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2714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5"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5536" y="1340768"/>
            <a:ext cx="8291264" cy="4800600"/>
          </a:xfrm>
        </p:spPr>
        <p:txBody>
          <a:bodyPr>
            <a:normAutofit/>
          </a:bodyPr>
          <a:lstStyle/>
          <a:p>
            <a:pPr>
              <a:lnSpc>
                <a:spcPct val="90000"/>
              </a:lnSpc>
            </a:pPr>
            <a:r>
              <a:rPr lang="ga-IE" altLang="en-US" dirty="0"/>
              <a:t>Support &amp; Confidence</a:t>
            </a:r>
          </a:p>
          <a:p>
            <a:pPr lvl="1">
              <a:lnSpc>
                <a:spcPct val="90000"/>
              </a:lnSpc>
            </a:pPr>
            <a:r>
              <a:rPr lang="ga-IE" altLang="en-US" dirty="0"/>
              <a:t>Consider the following decision tree for providing a loan to a person.</a:t>
            </a:r>
          </a:p>
          <a:p>
            <a:pPr lvl="1">
              <a:lnSpc>
                <a:spcPct val="90000"/>
              </a:lnSpc>
            </a:pPr>
            <a:r>
              <a:rPr lang="ga-IE" altLang="en-US" dirty="0"/>
              <a:t>The training set contains 15 examples.</a:t>
            </a:r>
          </a:p>
          <a:p>
            <a:pPr lvl="2">
              <a:lnSpc>
                <a:spcPct val="90000"/>
              </a:lnSpc>
            </a:pPr>
            <a:endParaRPr lang="ga-IE" altLang="en-US" dirty="0"/>
          </a:p>
        </p:txBody>
      </p:sp>
      <p:sp>
        <p:nvSpPr>
          <p:cNvPr id="3" name="Date Placeholder 2"/>
          <p:cNvSpPr>
            <a:spLocks noGrp="1"/>
          </p:cNvSpPr>
          <p:nvPr>
            <p:ph type="dt" sz="half" idx="10"/>
          </p:nvPr>
        </p:nvSpPr>
        <p:spPr/>
        <p:txBody>
          <a:bodyPr/>
          <a:lstStyle/>
          <a:p>
            <a:pPr>
              <a:defRPr/>
            </a:pPr>
            <a:fld id="{ABCCB1C9-17B3-F148-ABFA-47AF68FF2E7B}" type="datetime1">
              <a:rPr lang="en-IE" smtClean="0"/>
              <a:pPr>
                <a:defRPr/>
              </a:pPr>
              <a:t>11/10/2022</a:t>
            </a:fld>
            <a:endParaRPr lang="en-IE"/>
          </a:p>
        </p:txBody>
      </p:sp>
      <p:sp>
        <p:nvSpPr>
          <p:cNvPr id="6" name="Footer Placeholder 5"/>
          <p:cNvSpPr>
            <a:spLocks noGrp="1"/>
          </p:cNvSpPr>
          <p:nvPr>
            <p:ph type="ftr" sz="quarter" idx="11"/>
          </p:nvPr>
        </p:nvSpPr>
        <p:spPr/>
        <p:txBody>
          <a:bodyPr/>
          <a:lstStyle/>
          <a:p>
            <a:pPr>
              <a:defRPr/>
            </a:pPr>
            <a:endParaRPr lang="en-IE" dirty="0"/>
          </a:p>
        </p:txBody>
      </p:sp>
      <p:sp>
        <p:nvSpPr>
          <p:cNvPr id="18" name="Slide Number Placeholder 17"/>
          <p:cNvSpPr>
            <a:spLocks noGrp="1"/>
          </p:cNvSpPr>
          <p:nvPr>
            <p:ph type="sldNum" sz="quarter" idx="12"/>
          </p:nvPr>
        </p:nvSpPr>
        <p:spPr/>
        <p:txBody>
          <a:bodyPr/>
          <a:lstStyle/>
          <a:p>
            <a:pPr>
              <a:defRPr/>
            </a:pPr>
            <a:fld id="{E702F601-837F-4952-9AC8-21E0053EC0C9}" type="slidenum">
              <a:rPr lang="en-IE" smtClean="0"/>
              <a:pPr>
                <a:defRPr/>
              </a:pPr>
              <a:t>11</a:t>
            </a:fld>
            <a:endParaRPr lang="en-IE"/>
          </a:p>
        </p:txBody>
      </p:sp>
      <p:sp>
        <p:nvSpPr>
          <p:cNvPr id="2" name="Rectangle 1"/>
          <p:cNvSpPr/>
          <p:nvPr/>
        </p:nvSpPr>
        <p:spPr>
          <a:xfrm>
            <a:off x="1028316" y="2780928"/>
            <a:ext cx="1728192" cy="50405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Own house?</a:t>
            </a:r>
            <a:endParaRPr lang="en-IE" dirty="0"/>
          </a:p>
        </p:txBody>
      </p:sp>
      <p:sp>
        <p:nvSpPr>
          <p:cNvPr id="5" name="Rectangle 4"/>
          <p:cNvSpPr/>
          <p:nvPr/>
        </p:nvSpPr>
        <p:spPr>
          <a:xfrm>
            <a:off x="2320268" y="4113076"/>
            <a:ext cx="1728192" cy="50405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Has job?</a:t>
            </a:r>
            <a:endParaRPr lang="en-IE" dirty="0"/>
          </a:p>
        </p:txBody>
      </p:sp>
      <p:cxnSp>
        <p:nvCxnSpPr>
          <p:cNvPr id="4" name="Straight Arrow Connector 3"/>
          <p:cNvCxnSpPr>
            <a:stCxn id="2" idx="2"/>
          </p:cNvCxnSpPr>
          <p:nvPr/>
        </p:nvCxnSpPr>
        <p:spPr>
          <a:xfrm flipH="1">
            <a:off x="1172332" y="3284984"/>
            <a:ext cx="720080" cy="828092"/>
          </a:xfrm>
          <a:prstGeom prst="straightConnector1">
            <a:avLst/>
          </a:pr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flipH="1">
            <a:off x="2397088" y="4617132"/>
            <a:ext cx="720080" cy="828092"/>
          </a:xfrm>
          <a:prstGeom prst="straightConnector1">
            <a:avLst/>
          </a:pr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a:off x="3125924" y="4617132"/>
            <a:ext cx="855712" cy="828092"/>
          </a:xfrm>
          <a:prstGeom prst="straightConnector1">
            <a:avLst/>
          </a:pr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a:xfrm>
            <a:off x="1892412" y="3284984"/>
            <a:ext cx="855712" cy="828092"/>
          </a:xfrm>
          <a:prstGeom prst="straightConnector1">
            <a:avLst/>
          </a:pr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632272" y="4113076"/>
            <a:ext cx="1080120" cy="396044"/>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YES</a:t>
            </a:r>
            <a:endParaRPr lang="en-IE" dirty="0">
              <a:solidFill>
                <a:schemeClr val="tx1"/>
              </a:solidFill>
            </a:endParaRPr>
          </a:p>
        </p:txBody>
      </p:sp>
      <p:sp>
        <p:nvSpPr>
          <p:cNvPr id="13" name="Oval 12"/>
          <p:cNvSpPr/>
          <p:nvPr/>
        </p:nvSpPr>
        <p:spPr>
          <a:xfrm>
            <a:off x="1728912" y="5454476"/>
            <a:ext cx="1080120" cy="396044"/>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YES</a:t>
            </a:r>
            <a:endParaRPr lang="en-IE" dirty="0">
              <a:solidFill>
                <a:schemeClr val="tx1"/>
              </a:solidFill>
            </a:endParaRPr>
          </a:p>
        </p:txBody>
      </p:sp>
      <p:sp>
        <p:nvSpPr>
          <p:cNvPr id="14" name="Oval 13"/>
          <p:cNvSpPr/>
          <p:nvPr/>
        </p:nvSpPr>
        <p:spPr>
          <a:xfrm>
            <a:off x="3441576" y="5472732"/>
            <a:ext cx="1080120" cy="396044"/>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NO</a:t>
            </a:r>
            <a:endParaRPr lang="en-IE" dirty="0">
              <a:solidFill>
                <a:schemeClr val="tx1"/>
              </a:solidFill>
            </a:endParaRPr>
          </a:p>
        </p:txBody>
      </p:sp>
      <p:sp>
        <p:nvSpPr>
          <p:cNvPr id="10" name="TextBox 9"/>
          <p:cNvSpPr txBox="1"/>
          <p:nvPr/>
        </p:nvSpPr>
        <p:spPr>
          <a:xfrm>
            <a:off x="883916" y="4591248"/>
            <a:ext cx="576064" cy="369332"/>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6/6</a:t>
            </a:r>
            <a:endParaRPr lang="en-IE" dirty="0"/>
          </a:p>
        </p:txBody>
      </p:sp>
      <p:sp>
        <p:nvSpPr>
          <p:cNvPr id="16" name="TextBox 15"/>
          <p:cNvSpPr txBox="1"/>
          <p:nvPr/>
        </p:nvSpPr>
        <p:spPr>
          <a:xfrm>
            <a:off x="1929992" y="5949280"/>
            <a:ext cx="576064" cy="369332"/>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3/3</a:t>
            </a:r>
            <a:endParaRPr lang="en-IE" dirty="0"/>
          </a:p>
        </p:txBody>
      </p:sp>
      <p:sp>
        <p:nvSpPr>
          <p:cNvPr id="17" name="TextBox 16"/>
          <p:cNvSpPr txBox="1"/>
          <p:nvPr/>
        </p:nvSpPr>
        <p:spPr>
          <a:xfrm>
            <a:off x="3693604" y="5950892"/>
            <a:ext cx="576064" cy="369332"/>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6/6</a:t>
            </a:r>
            <a:endParaRPr lang="en-IE" dirty="0"/>
          </a:p>
        </p:txBody>
      </p:sp>
      <p:sp>
        <p:nvSpPr>
          <p:cNvPr id="12" name="TextBox 11"/>
          <p:cNvSpPr txBox="1"/>
          <p:nvPr/>
        </p:nvSpPr>
        <p:spPr>
          <a:xfrm>
            <a:off x="4860032" y="2404916"/>
            <a:ext cx="3816424" cy="2862323"/>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The x/y values mean that x out of y training examples that reach this leaf node have the class of the leaf.</a:t>
            </a:r>
          </a:p>
          <a:p>
            <a:endParaRPr lang="ga-IE" dirty="0"/>
          </a:p>
          <a:p>
            <a:r>
              <a:rPr lang="ga-IE" dirty="0"/>
              <a:t>The x/y value is considered the confidence value</a:t>
            </a:r>
          </a:p>
          <a:p>
            <a:endParaRPr lang="ga-IE" dirty="0"/>
          </a:p>
          <a:p>
            <a:r>
              <a:rPr lang="ga-IE" dirty="0"/>
              <a:t>The x value is the support count. The </a:t>
            </a:r>
            <a:r>
              <a:rPr lang="ga-IE" dirty="0" smtClean="0"/>
              <a:t>suppo</a:t>
            </a:r>
            <a:r>
              <a:rPr lang="en-IN" dirty="0" smtClean="0"/>
              <a:t>r</a:t>
            </a:r>
            <a:r>
              <a:rPr lang="ga-IE" dirty="0" smtClean="0"/>
              <a:t>t </a:t>
            </a:r>
            <a:r>
              <a:rPr lang="ga-IE" dirty="0"/>
              <a:t>at a leaf node will be x/(total number of training examples)</a:t>
            </a:r>
            <a:endParaRPr lang="en-IE" dirty="0"/>
          </a:p>
        </p:txBody>
      </p:sp>
    </p:spTree>
    <p:extLst>
      <p:ext uri="{BB962C8B-B14F-4D97-AF65-F5344CB8AC3E}">
        <p14:creationId xmlns:p14="http://schemas.microsoft.com/office/powerpoint/2010/main" xmlns="" val="254427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5536" y="1340768"/>
            <a:ext cx="8291264" cy="4800600"/>
          </a:xfrm>
        </p:spPr>
        <p:txBody>
          <a:bodyPr>
            <a:normAutofit fontScale="70000" lnSpcReduction="20000"/>
          </a:bodyPr>
          <a:lstStyle/>
          <a:p>
            <a:pPr marL="0" indent="0">
              <a:lnSpc>
                <a:spcPct val="90000"/>
              </a:lnSpc>
              <a:buNone/>
            </a:pPr>
            <a:r>
              <a:rPr lang="ga-IE" altLang="en-US" dirty="0"/>
              <a:t>Note:</a:t>
            </a:r>
          </a:p>
          <a:p>
            <a:pPr>
              <a:lnSpc>
                <a:spcPct val="90000"/>
              </a:lnSpc>
            </a:pPr>
            <a:r>
              <a:rPr lang="ga-IE" altLang="en-US" dirty="0"/>
              <a:t>There may be many decision trees that can be learned from the data</a:t>
            </a:r>
            <a:r>
              <a:rPr lang="en-US" altLang="en-US" dirty="0"/>
              <a:t>, and most decision tree algorithms have stochastic properties: so BUILD LOTS!! </a:t>
            </a:r>
            <a:endParaRPr lang="ga-IE" altLang="en-US" dirty="0"/>
          </a:p>
          <a:p>
            <a:pPr>
              <a:lnSpc>
                <a:spcPct val="90000"/>
              </a:lnSpc>
            </a:pPr>
            <a:endParaRPr lang="ga-IE" altLang="en-US" dirty="0"/>
          </a:p>
          <a:p>
            <a:pPr>
              <a:lnSpc>
                <a:spcPct val="90000"/>
              </a:lnSpc>
            </a:pPr>
            <a:r>
              <a:rPr lang="ga-IE" altLang="en-US" dirty="0"/>
              <a:t>In practice, we would like small, accurate trees</a:t>
            </a:r>
          </a:p>
          <a:p>
            <a:pPr lvl="1">
              <a:lnSpc>
                <a:spcPct val="90000"/>
              </a:lnSpc>
            </a:pPr>
            <a:r>
              <a:rPr lang="ga-IE" altLang="en-US" dirty="0"/>
              <a:t>A smaller tree tends to be more general and also more accurate</a:t>
            </a:r>
          </a:p>
          <a:p>
            <a:pPr lvl="1">
              <a:lnSpc>
                <a:spcPct val="90000"/>
              </a:lnSpc>
            </a:pPr>
            <a:r>
              <a:rPr lang="ga-IE" altLang="en-US" dirty="0"/>
              <a:t>Easier to understand by human users – Important in many cases</a:t>
            </a:r>
            <a:endParaRPr lang="en-US" altLang="en-US" dirty="0"/>
          </a:p>
          <a:p>
            <a:pPr lvl="1">
              <a:lnSpc>
                <a:spcPct val="90000"/>
              </a:lnSpc>
            </a:pPr>
            <a:r>
              <a:rPr lang="en-US" altLang="en-US" dirty="0"/>
              <a:t>Smaller trees also generalize the data better, and are thus less susceptible to overfitting.</a:t>
            </a:r>
            <a:endParaRPr lang="ga-IE" altLang="en-US" dirty="0"/>
          </a:p>
          <a:p>
            <a:pPr lvl="2">
              <a:lnSpc>
                <a:spcPct val="90000"/>
              </a:lnSpc>
            </a:pPr>
            <a:endParaRPr lang="ga-IE" altLang="en-US" dirty="0"/>
          </a:p>
          <a:p>
            <a:pPr>
              <a:lnSpc>
                <a:spcPct val="90000"/>
              </a:lnSpc>
            </a:pPr>
            <a:r>
              <a:rPr lang="ga-IE" altLang="en-US" dirty="0"/>
              <a:t>For most real-world datasets, the training examples that reach leaf nodes will not all have the same class.</a:t>
            </a:r>
          </a:p>
          <a:p>
            <a:pPr>
              <a:lnSpc>
                <a:spcPct val="90000"/>
              </a:lnSpc>
            </a:pPr>
            <a:endParaRPr lang="ga-IE" altLang="en-US" dirty="0"/>
          </a:p>
          <a:p>
            <a:pPr>
              <a:lnSpc>
                <a:spcPct val="90000"/>
              </a:lnSpc>
            </a:pPr>
            <a:r>
              <a:rPr lang="ga-IE" altLang="en-US" dirty="0"/>
              <a:t>A decision tree only finds a subset of the rules that exist in the data which is sufficient for classification.</a:t>
            </a:r>
            <a:endParaRPr lang="en-US" altLang="en-US" dirty="0"/>
          </a:p>
        </p:txBody>
      </p:sp>
      <p:sp>
        <p:nvSpPr>
          <p:cNvPr id="2" name="Date Placeholder 1"/>
          <p:cNvSpPr>
            <a:spLocks noGrp="1"/>
          </p:cNvSpPr>
          <p:nvPr>
            <p:ph type="dt" sz="half" idx="10"/>
          </p:nvPr>
        </p:nvSpPr>
        <p:spPr/>
        <p:txBody>
          <a:bodyPr/>
          <a:lstStyle/>
          <a:p>
            <a:pPr>
              <a:defRPr/>
            </a:pPr>
            <a:fld id="{C594200C-E4DF-EF4C-8C41-36986C02B2AB}"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12</a:t>
            </a:fld>
            <a:endParaRPr lang="en-IE"/>
          </a:p>
        </p:txBody>
      </p:sp>
    </p:spTree>
    <p:extLst>
      <p:ext uri="{BB962C8B-B14F-4D97-AF65-F5344CB8AC3E}">
        <p14:creationId xmlns:p14="http://schemas.microsoft.com/office/powerpoint/2010/main" xmlns="" val="288736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C5.0</a:t>
            </a:r>
            <a:endParaRPr lang="en-US" altLang="en-US" dirty="0"/>
          </a:p>
        </p:txBody>
      </p:sp>
      <p:sp>
        <p:nvSpPr>
          <p:cNvPr id="106499" name="Rectangle 3"/>
          <p:cNvSpPr>
            <a:spLocks noGrp="1"/>
          </p:cNvSpPr>
          <p:nvPr>
            <p:ph idx="1"/>
          </p:nvPr>
        </p:nvSpPr>
        <p:spPr/>
        <p:txBody>
          <a:bodyPr>
            <a:noAutofit/>
          </a:bodyPr>
          <a:lstStyle/>
          <a:p>
            <a:pPr>
              <a:lnSpc>
                <a:spcPct val="90000"/>
              </a:lnSpc>
            </a:pPr>
            <a:r>
              <a:rPr lang="en-IE" altLang="en-US" sz="2200" dirty="0"/>
              <a:t>There are numerous implementations of decision trees, but one of the most well known is the C5.0 algorithm. </a:t>
            </a:r>
            <a:endParaRPr lang="ga-IE" altLang="en-US" sz="2200" dirty="0"/>
          </a:p>
          <a:p>
            <a:pPr lvl="1">
              <a:lnSpc>
                <a:spcPct val="90000"/>
              </a:lnSpc>
            </a:pPr>
            <a:r>
              <a:rPr lang="en-IE" altLang="en-US" dirty="0"/>
              <a:t>This algorithm was developed by computer scientist J. Ross Quinlan as an improved version of his prior algorithm, C4.5, which itself is an improvement over his ID3 (Iterative </a:t>
            </a:r>
            <a:r>
              <a:rPr lang="en-IE" altLang="en-US" dirty="0" err="1"/>
              <a:t>Dichotomiser</a:t>
            </a:r>
            <a:r>
              <a:rPr lang="en-IE" altLang="en-US" dirty="0"/>
              <a:t> 3) algorithm.</a:t>
            </a:r>
            <a:endParaRPr lang="ga-IE" altLang="en-US" dirty="0"/>
          </a:p>
          <a:p>
            <a:pPr lvl="1">
              <a:lnSpc>
                <a:spcPct val="90000"/>
              </a:lnSpc>
            </a:pPr>
            <a:endParaRPr lang="en-IE" altLang="en-US" dirty="0"/>
          </a:p>
          <a:p>
            <a:pPr>
              <a:lnSpc>
                <a:spcPct val="90000"/>
              </a:lnSpc>
            </a:pPr>
            <a:r>
              <a:rPr lang="en-IE" altLang="en-US" sz="2200" dirty="0"/>
              <a:t>The C5.0 algorithm has become the industry standard for producing decision trees, because it does well for most types of problems directly out of the box. </a:t>
            </a:r>
            <a:endParaRPr lang="ga-IE" altLang="en-US" sz="2200" dirty="0"/>
          </a:p>
          <a:p>
            <a:pPr>
              <a:lnSpc>
                <a:spcPct val="90000"/>
              </a:lnSpc>
            </a:pPr>
            <a:endParaRPr lang="en-IE" altLang="en-US" sz="2200" dirty="0"/>
          </a:p>
          <a:p>
            <a:pPr>
              <a:lnSpc>
                <a:spcPct val="90000"/>
              </a:lnSpc>
            </a:pPr>
            <a:r>
              <a:rPr lang="en-IE" altLang="en-US" sz="2200" dirty="0"/>
              <a:t>Compared to other advanced machine learning models (such as Black Box Methods – Neural Networks and Support Vector Machines) the decision trees built by C5.0 generally perform nearly as well but are much easier to understand and deploy. </a:t>
            </a:r>
          </a:p>
        </p:txBody>
      </p:sp>
      <p:sp>
        <p:nvSpPr>
          <p:cNvPr id="3" name="Date Placeholder 2"/>
          <p:cNvSpPr>
            <a:spLocks noGrp="1"/>
          </p:cNvSpPr>
          <p:nvPr>
            <p:ph type="dt" sz="half" idx="10"/>
          </p:nvPr>
        </p:nvSpPr>
        <p:spPr/>
        <p:txBody>
          <a:bodyPr/>
          <a:lstStyle/>
          <a:p>
            <a:pPr>
              <a:defRPr/>
            </a:pPr>
            <a:fld id="{1F14F6AF-8C08-7047-98B3-D1449BAA056D}" type="datetime1">
              <a:rPr lang="en-IE" smtClean="0"/>
              <a:pPr>
                <a:defRPr/>
              </a:pPr>
              <a:t>11/10/2022</a:t>
            </a:fld>
            <a:endParaRPr lang="en-IE"/>
          </a:p>
        </p:txBody>
      </p:sp>
      <p:sp>
        <p:nvSpPr>
          <p:cNvPr id="4" name="Footer Placeholder 3"/>
          <p:cNvSpPr>
            <a:spLocks noGrp="1"/>
          </p:cNvSpPr>
          <p:nvPr>
            <p:ph type="ftr" sz="quarter" idx="11"/>
          </p:nvPr>
        </p:nvSpPr>
        <p:spPr/>
        <p:txBody>
          <a:bodyPr/>
          <a:lstStyle/>
          <a:p>
            <a:pPr>
              <a:defRPr/>
            </a:pPr>
            <a:endParaRPr lang="en-IE" dirty="0"/>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13</a:t>
            </a:fld>
            <a:endParaRPr lang="en-IE"/>
          </a:p>
        </p:txBody>
      </p:sp>
    </p:spTree>
    <p:extLst>
      <p:ext uri="{BB962C8B-B14F-4D97-AF65-F5344CB8AC3E}">
        <p14:creationId xmlns:p14="http://schemas.microsoft.com/office/powerpoint/2010/main" xmlns="" val="199860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C5.0 Algorithm</a:t>
            </a:r>
            <a:r>
              <a:rPr lang="ga-IE" altLang="en-US" dirty="0"/>
              <a:t> – Where to split</a:t>
            </a:r>
            <a:endParaRPr lang="en-US" altLang="en-US" dirty="0"/>
          </a:p>
        </p:txBody>
      </p:sp>
      <p:sp>
        <p:nvSpPr>
          <p:cNvPr id="108547" name="Rectangle 3"/>
          <p:cNvSpPr>
            <a:spLocks noGrp="1"/>
          </p:cNvSpPr>
          <p:nvPr>
            <p:ph idx="1"/>
          </p:nvPr>
        </p:nvSpPr>
        <p:spPr/>
        <p:txBody>
          <a:bodyPr>
            <a:normAutofit fontScale="70000" lnSpcReduction="20000"/>
          </a:bodyPr>
          <a:lstStyle/>
          <a:p>
            <a:pPr>
              <a:lnSpc>
                <a:spcPct val="90000"/>
              </a:lnSpc>
            </a:pPr>
            <a:r>
              <a:rPr lang="en-IE" altLang="en-US" dirty="0"/>
              <a:t>The first challenge that a decision tree will face is to identify which feature to split upon. In the </a:t>
            </a:r>
            <a:r>
              <a:rPr lang="ga-IE" altLang="en-US" dirty="0"/>
              <a:t>movie</a:t>
            </a:r>
            <a:r>
              <a:rPr lang="en-IE" altLang="en-US" dirty="0"/>
              <a:t> example, we looked for feature values that split the data in such a way that partitions contained examples primarily of a single class. </a:t>
            </a:r>
          </a:p>
          <a:p>
            <a:pPr>
              <a:lnSpc>
                <a:spcPct val="90000"/>
              </a:lnSpc>
            </a:pPr>
            <a:endParaRPr lang="en-IE" altLang="en-US" dirty="0"/>
          </a:p>
          <a:p>
            <a:pPr>
              <a:lnSpc>
                <a:spcPct val="90000"/>
              </a:lnSpc>
            </a:pPr>
            <a:r>
              <a:rPr lang="en-IE" altLang="en-US" dirty="0"/>
              <a:t>If the segments of data contain only a single class, they are considered pure. </a:t>
            </a:r>
          </a:p>
          <a:p>
            <a:pPr>
              <a:lnSpc>
                <a:spcPct val="90000"/>
              </a:lnSpc>
            </a:pPr>
            <a:endParaRPr lang="en-IE" altLang="en-US" dirty="0"/>
          </a:p>
          <a:p>
            <a:pPr>
              <a:lnSpc>
                <a:spcPct val="90000"/>
              </a:lnSpc>
            </a:pPr>
            <a:r>
              <a:rPr lang="en-IE" altLang="en-US" dirty="0"/>
              <a:t>There are many different measurements of purity for identifying splitting criteria.</a:t>
            </a:r>
          </a:p>
          <a:p>
            <a:pPr>
              <a:lnSpc>
                <a:spcPct val="90000"/>
              </a:lnSpc>
            </a:pPr>
            <a:endParaRPr lang="en-IE" altLang="en-US" dirty="0"/>
          </a:p>
          <a:p>
            <a:pPr>
              <a:lnSpc>
                <a:spcPct val="90000"/>
              </a:lnSpc>
            </a:pPr>
            <a:r>
              <a:rPr lang="en-IE" altLang="en-US" dirty="0"/>
              <a:t>C5.0 uses entropy for measuring purity. </a:t>
            </a:r>
          </a:p>
          <a:p>
            <a:pPr lvl="1">
              <a:lnSpc>
                <a:spcPct val="90000"/>
              </a:lnSpc>
            </a:pPr>
            <a:r>
              <a:rPr lang="en-IE" altLang="en-US" dirty="0"/>
              <a:t>The entropy of a sample of data indicates how mixed the class values are; the minimum value of 0 indicates that the sample is</a:t>
            </a:r>
            <a:r>
              <a:rPr lang="en-IE" altLang="ja-JP" dirty="0">
                <a:ea typeface="ＭＳ Ｐゴシック" charset="-128"/>
              </a:rPr>
              <a:t> completely homogenous, while 1 indicates the maximum amount of disorder. </a:t>
            </a:r>
          </a:p>
          <a:p>
            <a:pPr lvl="1">
              <a:lnSpc>
                <a:spcPct val="90000"/>
              </a:lnSpc>
            </a:pPr>
            <a:r>
              <a:rPr lang="en-IE" altLang="en-US" dirty="0"/>
              <a:t>Other commonly used criteria are </a:t>
            </a:r>
            <a:r>
              <a:rPr lang="en-IE" altLang="en-US" dirty="0" err="1"/>
              <a:t>Gini</a:t>
            </a:r>
            <a:r>
              <a:rPr lang="en-IE" altLang="en-US" dirty="0"/>
              <a:t> index, Chi-Squared statistic, and gain ratio.</a:t>
            </a:r>
            <a:endParaRPr lang="en-US" altLang="en-US" dirty="0"/>
          </a:p>
        </p:txBody>
      </p:sp>
      <p:sp>
        <p:nvSpPr>
          <p:cNvPr id="2" name="Date Placeholder 1"/>
          <p:cNvSpPr>
            <a:spLocks noGrp="1"/>
          </p:cNvSpPr>
          <p:nvPr>
            <p:ph type="dt" sz="half" idx="10"/>
          </p:nvPr>
        </p:nvSpPr>
        <p:spPr/>
        <p:txBody>
          <a:bodyPr/>
          <a:lstStyle/>
          <a:p>
            <a:pPr>
              <a:defRPr/>
            </a:pPr>
            <a:fld id="{C7B5F873-C26D-CD42-9F12-C6DA05CE8065}"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14</a:t>
            </a:fld>
            <a:endParaRPr lang="en-IE"/>
          </a:p>
        </p:txBody>
      </p:sp>
    </p:spTree>
    <p:extLst>
      <p:ext uri="{BB962C8B-B14F-4D97-AF65-F5344CB8AC3E}">
        <p14:creationId xmlns:p14="http://schemas.microsoft.com/office/powerpoint/2010/main" xmlns="" val="268923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Pruning </a:t>
            </a:r>
            <a:endParaRPr lang="en-US" altLang="en-US" dirty="0"/>
          </a:p>
        </p:txBody>
      </p:sp>
      <p:sp>
        <p:nvSpPr>
          <p:cNvPr id="109571" name="Rectangle 3"/>
          <p:cNvSpPr>
            <a:spLocks noGrp="1"/>
          </p:cNvSpPr>
          <p:nvPr>
            <p:ph idx="1"/>
          </p:nvPr>
        </p:nvSpPr>
        <p:spPr/>
        <p:txBody>
          <a:bodyPr>
            <a:normAutofit fontScale="62500" lnSpcReduction="20000"/>
          </a:bodyPr>
          <a:lstStyle/>
          <a:p>
            <a:r>
              <a:rPr lang="en-IE" altLang="en-US" dirty="0"/>
              <a:t>A decision tree can continue to grow indefinitely, choosing splitting features and dividing into smaller and smaller partitions until each example is perfectly classified or the algorithm runs out of features to split on. </a:t>
            </a:r>
          </a:p>
          <a:p>
            <a:endParaRPr lang="en-IE" altLang="en-US" dirty="0"/>
          </a:p>
          <a:p>
            <a:r>
              <a:rPr lang="en-IE" altLang="en-US" dirty="0"/>
              <a:t>However, if the tree grows overly large, many of the decisions it makes will be overly specific and the model will have been overfitted to the training data. </a:t>
            </a:r>
          </a:p>
          <a:p>
            <a:endParaRPr lang="en-IE" altLang="en-US" dirty="0"/>
          </a:p>
          <a:p>
            <a:r>
              <a:rPr lang="en-IE" altLang="en-US" dirty="0"/>
              <a:t>The process of pruning a decision tree involves reducing its size such that it generalizes better to unseen data.</a:t>
            </a:r>
          </a:p>
          <a:p>
            <a:endParaRPr lang="en-IE" altLang="en-US" dirty="0"/>
          </a:p>
          <a:p>
            <a:r>
              <a:rPr lang="en-IE" altLang="en-US" dirty="0"/>
              <a:t>Two basic approaches:</a:t>
            </a:r>
          </a:p>
          <a:p>
            <a:pPr lvl="1"/>
            <a:r>
              <a:rPr lang="en-IE" altLang="en-US" dirty="0"/>
              <a:t>Pre-pruning</a:t>
            </a:r>
          </a:p>
          <a:p>
            <a:pPr lvl="1"/>
            <a:r>
              <a:rPr lang="en-IE" altLang="en-US" dirty="0"/>
              <a:t>Post-pruning</a:t>
            </a:r>
            <a:endParaRPr lang="en-US" altLang="en-US" dirty="0"/>
          </a:p>
        </p:txBody>
      </p:sp>
      <p:sp>
        <p:nvSpPr>
          <p:cNvPr id="2" name="Date Placeholder 1"/>
          <p:cNvSpPr>
            <a:spLocks noGrp="1"/>
          </p:cNvSpPr>
          <p:nvPr>
            <p:ph type="dt" sz="half" idx="10"/>
          </p:nvPr>
        </p:nvSpPr>
        <p:spPr/>
        <p:txBody>
          <a:bodyPr/>
          <a:lstStyle/>
          <a:p>
            <a:pPr>
              <a:defRPr/>
            </a:pPr>
            <a:fld id="{A66C4028-5673-864F-AA9E-B2575C3CCC85}"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15</a:t>
            </a:fld>
            <a:endParaRPr lang="en-IE"/>
          </a:p>
        </p:txBody>
      </p:sp>
      <p:pic>
        <p:nvPicPr>
          <p:cNvPr id="109572"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36296" y="4941168"/>
            <a:ext cx="1321316" cy="1279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286878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Pre-pruning</a:t>
            </a:r>
            <a:endParaRPr lang="en-US" altLang="en-US" dirty="0"/>
          </a:p>
        </p:txBody>
      </p:sp>
      <p:sp>
        <p:nvSpPr>
          <p:cNvPr id="110595" name="Rectangle 3"/>
          <p:cNvSpPr>
            <a:spLocks noGrp="1"/>
          </p:cNvSpPr>
          <p:nvPr>
            <p:ph idx="1"/>
          </p:nvPr>
        </p:nvSpPr>
        <p:spPr/>
        <p:txBody>
          <a:bodyPr>
            <a:normAutofit fontScale="70000" lnSpcReduction="20000"/>
          </a:bodyPr>
          <a:lstStyle/>
          <a:p>
            <a:r>
              <a:rPr lang="en-IE" altLang="en-US" dirty="0"/>
              <a:t>One solution to this problem is to stop the tree from growing once it reaches a certain number of decisions or if the decision nodes contain only a small number of examples. </a:t>
            </a:r>
          </a:p>
          <a:p>
            <a:endParaRPr lang="en-IE" altLang="en-US" dirty="0"/>
          </a:p>
          <a:p>
            <a:r>
              <a:rPr lang="en-IE" altLang="en-US" dirty="0"/>
              <a:t>This is called early stopping or pre-pruning the decision tree. </a:t>
            </a:r>
          </a:p>
          <a:p>
            <a:endParaRPr lang="en-IE" altLang="en-US" dirty="0"/>
          </a:p>
          <a:p>
            <a:r>
              <a:rPr lang="en-IE" altLang="en-US" dirty="0"/>
              <a:t>As the tree avoids doing needless work, this is an appealing strategy.</a:t>
            </a:r>
          </a:p>
          <a:p>
            <a:endParaRPr lang="en-IE" altLang="en-US" dirty="0"/>
          </a:p>
          <a:p>
            <a:r>
              <a:rPr lang="en-IE" altLang="en-US" dirty="0"/>
              <a:t>However, one downside is that there is no way to know whether the tree will miss subtle, but important patterns that it would have learned had it grown to a larger size.</a:t>
            </a:r>
            <a:endParaRPr lang="en-US" altLang="en-US" dirty="0"/>
          </a:p>
        </p:txBody>
      </p:sp>
      <p:sp>
        <p:nvSpPr>
          <p:cNvPr id="2" name="Date Placeholder 1"/>
          <p:cNvSpPr>
            <a:spLocks noGrp="1"/>
          </p:cNvSpPr>
          <p:nvPr>
            <p:ph type="dt" sz="half" idx="10"/>
          </p:nvPr>
        </p:nvSpPr>
        <p:spPr/>
        <p:txBody>
          <a:bodyPr/>
          <a:lstStyle/>
          <a:p>
            <a:pPr>
              <a:defRPr/>
            </a:pPr>
            <a:fld id="{EFC9DA2D-53E7-D948-8085-144B4E9C57D2}"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16</a:t>
            </a:fld>
            <a:endParaRPr lang="en-IE"/>
          </a:p>
        </p:txBody>
      </p:sp>
      <p:pic>
        <p:nvPicPr>
          <p:cNvPr id="4"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36296" y="4941168"/>
            <a:ext cx="1321316" cy="1279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217358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Post-pruning</a:t>
            </a:r>
            <a:endParaRPr lang="en-US" altLang="en-US" dirty="0"/>
          </a:p>
        </p:txBody>
      </p:sp>
      <p:sp>
        <p:nvSpPr>
          <p:cNvPr id="111619" name="Rectangle 3"/>
          <p:cNvSpPr>
            <a:spLocks noGrp="1"/>
          </p:cNvSpPr>
          <p:nvPr>
            <p:ph idx="1"/>
          </p:nvPr>
        </p:nvSpPr>
        <p:spPr/>
        <p:txBody>
          <a:bodyPr>
            <a:normAutofit fontScale="70000" lnSpcReduction="20000"/>
          </a:bodyPr>
          <a:lstStyle/>
          <a:p>
            <a:pPr>
              <a:lnSpc>
                <a:spcPct val="90000"/>
              </a:lnSpc>
            </a:pPr>
            <a:r>
              <a:rPr lang="en-IE" altLang="en-US" dirty="0"/>
              <a:t>An alternative, called post-pruning involves growing a tree that is too large, then using pruning criteria based on the error rates at the nodes to reduce the size of the tree to a more appropriate level. </a:t>
            </a:r>
          </a:p>
          <a:p>
            <a:pPr>
              <a:lnSpc>
                <a:spcPct val="90000"/>
              </a:lnSpc>
            </a:pPr>
            <a:endParaRPr lang="en-IE" altLang="en-US" dirty="0"/>
          </a:p>
          <a:p>
            <a:pPr>
              <a:lnSpc>
                <a:spcPct val="90000"/>
              </a:lnSpc>
            </a:pPr>
            <a:r>
              <a:rPr lang="en-IE" altLang="en-US" dirty="0"/>
              <a:t>This is often a more effective approach than pre-pruning because it is quite difficult to determine the optimal depth of a decision tree without growing it first. </a:t>
            </a:r>
          </a:p>
          <a:p>
            <a:pPr>
              <a:lnSpc>
                <a:spcPct val="90000"/>
              </a:lnSpc>
            </a:pPr>
            <a:endParaRPr lang="en-IE" altLang="en-US" dirty="0"/>
          </a:p>
          <a:p>
            <a:pPr>
              <a:lnSpc>
                <a:spcPct val="90000"/>
              </a:lnSpc>
            </a:pPr>
            <a:r>
              <a:rPr lang="en-IE" altLang="en-US" dirty="0"/>
              <a:t>Pruning the tree later on allows the algorithm to be certain that all important data structures were discovered.</a:t>
            </a:r>
          </a:p>
          <a:p>
            <a:pPr>
              <a:lnSpc>
                <a:spcPct val="90000"/>
              </a:lnSpc>
            </a:pPr>
            <a:endParaRPr lang="en-IE" altLang="en-US" dirty="0"/>
          </a:p>
          <a:p>
            <a:pPr>
              <a:lnSpc>
                <a:spcPct val="90000"/>
              </a:lnSpc>
            </a:pPr>
            <a:r>
              <a:rPr lang="en-IE" altLang="en-US" i="1" dirty="0"/>
              <a:t>One of the benefits of the C5.0 algorithm is that it is opinionated about pruning—it takes care of many of the decisions, automatically using fairly reasonable defaults.</a:t>
            </a:r>
          </a:p>
          <a:p>
            <a:pPr>
              <a:lnSpc>
                <a:spcPct val="90000"/>
              </a:lnSpc>
            </a:pPr>
            <a:endParaRPr lang="en-IE" altLang="ja-JP" i="1" dirty="0">
              <a:ea typeface="ＭＳ Ｐゴシック" charset="-128"/>
            </a:endParaRPr>
          </a:p>
          <a:p>
            <a:pPr>
              <a:lnSpc>
                <a:spcPct val="90000"/>
              </a:lnSpc>
            </a:pPr>
            <a:r>
              <a:rPr lang="en-IE" altLang="ja-JP" i="1" dirty="0">
                <a:ea typeface="ＭＳ Ｐゴシック" charset="-128"/>
              </a:rPr>
              <a:t>Its overall strategy is to </a:t>
            </a:r>
            <a:r>
              <a:rPr lang="en-IE" altLang="ja-JP" i="1" dirty="0" err="1">
                <a:ea typeface="ＭＳ Ｐゴシック" charset="-128"/>
              </a:rPr>
              <a:t>postprune</a:t>
            </a:r>
            <a:r>
              <a:rPr lang="en-IE" altLang="ja-JP" i="1" dirty="0">
                <a:ea typeface="ＭＳ Ｐゴシック" charset="-128"/>
              </a:rPr>
              <a:t> the tree. </a:t>
            </a:r>
            <a:endParaRPr lang="en-US" altLang="en-US" i="1" dirty="0"/>
          </a:p>
        </p:txBody>
      </p:sp>
      <p:sp>
        <p:nvSpPr>
          <p:cNvPr id="2" name="Date Placeholder 1"/>
          <p:cNvSpPr>
            <a:spLocks noGrp="1"/>
          </p:cNvSpPr>
          <p:nvPr>
            <p:ph type="dt" sz="half" idx="10"/>
          </p:nvPr>
        </p:nvSpPr>
        <p:spPr/>
        <p:txBody>
          <a:bodyPr/>
          <a:lstStyle/>
          <a:p>
            <a:pPr>
              <a:defRPr/>
            </a:pPr>
            <a:fld id="{4AFDDFEA-3084-B547-B441-8EE24484D234}"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17</a:t>
            </a:fld>
            <a:endParaRPr lang="en-IE"/>
          </a:p>
        </p:txBody>
      </p:sp>
      <p:pic>
        <p:nvPicPr>
          <p:cNvPr id="4"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12360" y="5445224"/>
            <a:ext cx="949633" cy="9198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41624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Sample output: titanic in this case</a:t>
            </a:r>
          </a:p>
        </p:txBody>
      </p:sp>
      <p:pic>
        <p:nvPicPr>
          <p:cNvPr id="6" name="Content Placeholder 5">
            <a:extLst>
              <a:ext uri="{FF2B5EF4-FFF2-40B4-BE49-F238E27FC236}">
                <a16:creationId xmlns="" xmlns:a16="http://schemas.microsoft.com/office/drawing/2014/main" id="{FC8A4374-29AE-094A-8EDC-06CEEAC8DF8C}"/>
              </a:ext>
            </a:extLst>
          </p:cNvPr>
          <p:cNvPicPr>
            <a:picLocks noGrp="1" noChangeAspect="1"/>
          </p:cNvPicPr>
          <p:nvPr>
            <p:ph idx="1"/>
          </p:nvPr>
        </p:nvPicPr>
        <p:blipFill>
          <a:blip r:embed="rId2"/>
          <a:stretch>
            <a:fillRect/>
          </a:stretch>
        </p:blipFill>
        <p:spPr>
          <a:xfrm>
            <a:off x="40771" y="1319688"/>
            <a:ext cx="5418614" cy="4757414"/>
          </a:xfrm>
        </p:spPr>
      </p:pic>
      <p:sp>
        <p:nvSpPr>
          <p:cNvPr id="2" name="Date Placeholder 1"/>
          <p:cNvSpPr>
            <a:spLocks noGrp="1"/>
          </p:cNvSpPr>
          <p:nvPr>
            <p:ph type="dt" sz="half" idx="10"/>
          </p:nvPr>
        </p:nvSpPr>
        <p:spPr/>
        <p:txBody>
          <a:bodyPr/>
          <a:lstStyle/>
          <a:p>
            <a:pPr>
              <a:defRPr/>
            </a:pPr>
            <a:fld id="{36CEB566-D161-C542-85B3-FA7B14E6FBFD}"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18</a:t>
            </a:fld>
            <a:endParaRPr lang="en-IE"/>
          </a:p>
        </p:txBody>
      </p:sp>
      <p:sp>
        <p:nvSpPr>
          <p:cNvPr id="123908" name="Text Box 4"/>
          <p:cNvSpPr txBox="1">
            <a:spLocks noChangeArrowheads="1"/>
          </p:cNvSpPr>
          <p:nvPr/>
        </p:nvSpPr>
        <p:spPr bwMode="auto">
          <a:xfrm>
            <a:off x="5383899" y="1131858"/>
            <a:ext cx="3652151" cy="5297811"/>
          </a:xfrm>
          <a:prstGeom prst="rect">
            <a:avLst/>
          </a:prstGeom>
          <a:solidFill>
            <a:schemeClr val="bg2">
              <a:lumMod val="2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en-US" sz="1600" dirty="0"/>
              <a:t>This is only part of one path from root to leaf. </a:t>
            </a:r>
          </a:p>
          <a:p>
            <a:pPr algn="l"/>
            <a:endParaRPr lang="en-US" altLang="en-US" sz="1600" dirty="0"/>
          </a:p>
          <a:p>
            <a:pPr algn="l"/>
            <a:r>
              <a:rPr lang="en-US" altLang="en-US" sz="1600" dirty="0"/>
              <a:t>The first lines could be represented in plain language as:</a:t>
            </a:r>
          </a:p>
          <a:p>
            <a:pPr algn="l"/>
            <a:endParaRPr lang="en-US" altLang="en-US" sz="1600" dirty="0"/>
          </a:p>
          <a:p>
            <a:pPr marL="342900" indent="-342900" algn="l">
              <a:buAutoNum type="arabicPeriod"/>
            </a:pPr>
            <a:r>
              <a:rPr lang="en-US" altLang="en-US" sz="1600" dirty="0"/>
              <a:t>If the title of the passenger is </a:t>
            </a:r>
            <a:r>
              <a:rPr lang="en-US" altLang="en-US" sz="1600" dirty="0" err="1"/>
              <a:t>Mr</a:t>
            </a:r>
            <a:r>
              <a:rPr lang="en-US" altLang="en-US" sz="1600" dirty="0"/>
              <a:t> </a:t>
            </a:r>
          </a:p>
          <a:p>
            <a:pPr marL="342900" indent="-342900" algn="l">
              <a:buAutoNum type="arabicPeriod"/>
            </a:pPr>
            <a:r>
              <a:rPr lang="en-US" altLang="en-US" sz="1600" dirty="0"/>
              <a:t>If </a:t>
            </a:r>
            <a:r>
              <a:rPr lang="en-US" altLang="en-US" sz="1600" dirty="0" err="1"/>
              <a:t>Pclass</a:t>
            </a:r>
            <a:r>
              <a:rPr lang="en-US" altLang="en-US" sz="1600" dirty="0"/>
              <a:t> is 2 or 3, AND</a:t>
            </a:r>
          </a:p>
          <a:p>
            <a:pPr marL="342900" indent="-342900" algn="l">
              <a:buAutoNum type="arabicPeriod"/>
            </a:pPr>
            <a:r>
              <a:rPr lang="en-US" altLang="en-US" sz="1600" dirty="0"/>
              <a:t>If Parch &gt; 0: predict did not survive. 27 training instances reach this node, and 1 would be incorrectly classified, i.e. they survived</a:t>
            </a:r>
          </a:p>
          <a:p>
            <a:pPr marL="342900" indent="-342900" algn="l">
              <a:buAutoNum type="arabicPeriod"/>
            </a:pPr>
            <a:r>
              <a:rPr lang="en-US" altLang="en-US" sz="1600" dirty="0"/>
              <a:t>If instead Parch &lt;= 0 (0 in this case, cannot be less than 0) AND</a:t>
            </a:r>
          </a:p>
          <a:p>
            <a:pPr marL="342900" indent="-342900" algn="l">
              <a:buAutoNum type="arabicPeriod"/>
            </a:pPr>
            <a:r>
              <a:rPr lang="en-US" altLang="en-US" sz="1600" dirty="0"/>
              <a:t>Fare &lt;= 40.125: predict did not survive. 273 training instances reach this node, and 31 would be incorrectly classified</a:t>
            </a:r>
          </a:p>
          <a:p>
            <a:pPr algn="l"/>
            <a:r>
              <a:rPr lang="en-US" altLang="en-US" sz="1600" dirty="0"/>
              <a:t>…</a:t>
            </a:r>
          </a:p>
        </p:txBody>
      </p:sp>
    </p:spTree>
    <p:extLst>
      <p:ext uri="{BB962C8B-B14F-4D97-AF65-F5344CB8AC3E}">
        <p14:creationId xmlns:p14="http://schemas.microsoft.com/office/powerpoint/2010/main" xmlns="" val="344217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468313" y="260350"/>
            <a:ext cx="7620000" cy="792386"/>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en-US" altLang="en-US" dirty="0"/>
              <a:t>Boosting the accuracy of decision trees</a:t>
            </a:r>
          </a:p>
        </p:txBody>
      </p:sp>
      <p:sp>
        <p:nvSpPr>
          <p:cNvPr id="130051" name="Rectangle 3"/>
          <p:cNvSpPr>
            <a:spLocks noGrp="1"/>
          </p:cNvSpPr>
          <p:nvPr>
            <p:ph idx="1"/>
          </p:nvPr>
        </p:nvSpPr>
        <p:spPr/>
        <p:txBody>
          <a:bodyPr>
            <a:normAutofit fontScale="55000" lnSpcReduction="20000"/>
          </a:bodyPr>
          <a:lstStyle/>
          <a:p>
            <a:pPr>
              <a:lnSpc>
                <a:spcPct val="90000"/>
              </a:lnSpc>
            </a:pPr>
            <a:r>
              <a:rPr lang="en-US" altLang="en-US" dirty="0"/>
              <a:t>Train many decision trees who vote on the best class for each example.</a:t>
            </a:r>
            <a:endParaRPr lang="ga-IE" altLang="en-US" dirty="0"/>
          </a:p>
          <a:p>
            <a:pPr>
              <a:lnSpc>
                <a:spcPct val="90000"/>
              </a:lnSpc>
            </a:pPr>
            <a:endParaRPr lang="en-US" altLang="en-US" dirty="0"/>
          </a:p>
          <a:p>
            <a:pPr>
              <a:lnSpc>
                <a:spcPct val="90000"/>
              </a:lnSpc>
            </a:pPr>
            <a:r>
              <a:rPr lang="ga-IE" altLang="en-US" dirty="0"/>
              <a:t>B</a:t>
            </a:r>
            <a:r>
              <a:rPr lang="en-US" altLang="en-US" dirty="0" err="1"/>
              <a:t>oosting</a:t>
            </a:r>
            <a:r>
              <a:rPr lang="en-US" altLang="en-US" dirty="0"/>
              <a:t>: combining a number of </a:t>
            </a:r>
            <a:r>
              <a:rPr lang="en-US" altLang="en-US" i="1" dirty="0"/>
              <a:t>weak</a:t>
            </a:r>
            <a:r>
              <a:rPr lang="en-US" altLang="en-US" dirty="0"/>
              <a:t> models creates a group that is holistically strong. Each models has a unique set of strengths and weaknesses, and may be better or worse at certain problems. </a:t>
            </a:r>
            <a:endParaRPr lang="ga-IE" altLang="en-US" dirty="0"/>
          </a:p>
          <a:p>
            <a:pPr>
              <a:lnSpc>
                <a:spcPct val="90000"/>
              </a:lnSpc>
            </a:pPr>
            <a:endParaRPr lang="en-US" altLang="en-US" dirty="0"/>
          </a:p>
          <a:p>
            <a:pPr>
              <a:lnSpc>
                <a:spcPct val="90000"/>
              </a:lnSpc>
            </a:pPr>
            <a:r>
              <a:rPr lang="en-US" altLang="en-US" dirty="0"/>
              <a:t>Using a combination of several learners with complementary strengths and weaknesses can therefore dramatically improve the accuracy of a classifier.</a:t>
            </a:r>
            <a:endParaRPr lang="ga-IE" altLang="en-US" dirty="0"/>
          </a:p>
          <a:p>
            <a:pPr>
              <a:lnSpc>
                <a:spcPct val="90000"/>
              </a:lnSpc>
            </a:pPr>
            <a:endParaRPr lang="en-US" altLang="en-US" dirty="0"/>
          </a:p>
          <a:p>
            <a:pPr>
              <a:lnSpc>
                <a:spcPct val="90000"/>
              </a:lnSpc>
            </a:pPr>
            <a:r>
              <a:rPr lang="en-US" altLang="en-US" dirty="0"/>
              <a:t>The C5.0() function makes it easy to add boosting to our C5.0 decision tree: the trials parameter.</a:t>
            </a:r>
          </a:p>
          <a:p>
            <a:pPr lvl="1">
              <a:lnSpc>
                <a:spcPct val="90000"/>
              </a:lnSpc>
            </a:pPr>
            <a:r>
              <a:rPr lang="en-US" altLang="en-US" dirty="0"/>
              <a:t>trials = n corresponds to: build n C5.0 trees.</a:t>
            </a:r>
          </a:p>
          <a:p>
            <a:pPr lvl="1">
              <a:lnSpc>
                <a:spcPct val="90000"/>
              </a:lnSpc>
            </a:pPr>
            <a:endParaRPr lang="en-US" altLang="en-US" dirty="0"/>
          </a:p>
          <a:p>
            <a:pPr>
              <a:lnSpc>
                <a:spcPct val="90000"/>
              </a:lnSpc>
            </a:pPr>
            <a:r>
              <a:rPr lang="en-US" altLang="en-US" dirty="0"/>
              <a:t>Boosting can dramatically reduce the error compared to a single C5.0 tree.</a:t>
            </a:r>
            <a:endParaRPr lang="ga-IE" altLang="en-US" dirty="0"/>
          </a:p>
          <a:p>
            <a:pPr>
              <a:lnSpc>
                <a:spcPct val="90000"/>
              </a:lnSpc>
            </a:pPr>
            <a:endParaRPr lang="en-US" altLang="en-US" dirty="0"/>
          </a:p>
          <a:p>
            <a:pPr>
              <a:lnSpc>
                <a:spcPct val="90000"/>
              </a:lnSpc>
            </a:pPr>
            <a:r>
              <a:rPr lang="en-US" altLang="en-US" dirty="0"/>
              <a:t>The idea of boosting is the basic premise of ensembles: where we combine multiple classifiers into a base layer, and use another model to decide how to interpret their views (predictions) to produce the final prediction.</a:t>
            </a:r>
          </a:p>
        </p:txBody>
      </p:sp>
      <p:sp>
        <p:nvSpPr>
          <p:cNvPr id="2" name="Date Placeholder 1"/>
          <p:cNvSpPr>
            <a:spLocks noGrp="1"/>
          </p:cNvSpPr>
          <p:nvPr>
            <p:ph type="dt" sz="half" idx="10"/>
          </p:nvPr>
        </p:nvSpPr>
        <p:spPr/>
        <p:txBody>
          <a:bodyPr/>
          <a:lstStyle/>
          <a:p>
            <a:pPr>
              <a:defRPr/>
            </a:pPr>
            <a:fld id="{CC211F76-43F9-F14B-97A3-B09B00DCBA80}"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19</a:t>
            </a:fld>
            <a:endParaRPr lang="en-IE"/>
          </a:p>
        </p:txBody>
      </p:sp>
    </p:spTree>
    <p:extLst>
      <p:ext uri="{BB962C8B-B14F-4D97-AF65-F5344CB8AC3E}">
        <p14:creationId xmlns:p14="http://schemas.microsoft.com/office/powerpoint/2010/main" xmlns="" val="244720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860D8816-E3BB-5B44-B5A5-817EB5F41643}"/>
              </a:ext>
            </a:extLst>
          </p:cNvPr>
          <p:cNvSpPr>
            <a:spLocks noGrp="1"/>
          </p:cNvSpPr>
          <p:nvPr>
            <p:ph type="title"/>
          </p:nvPr>
        </p:nvSpPr>
        <p:spPr/>
        <p:txBody>
          <a:bodyPr/>
          <a:lstStyle/>
          <a:p>
            <a:r>
              <a:rPr lang="en-US" dirty="0"/>
              <a:t>A C50 tree on the Titanic Data set</a:t>
            </a:r>
          </a:p>
        </p:txBody>
      </p:sp>
      <p:pic>
        <p:nvPicPr>
          <p:cNvPr id="10" name="Picture Placeholder 9">
            <a:extLst>
              <a:ext uri="{FF2B5EF4-FFF2-40B4-BE49-F238E27FC236}">
                <a16:creationId xmlns="" xmlns:a16="http://schemas.microsoft.com/office/drawing/2014/main" id="{8C7A2411-781D-E944-8973-B5D53C2B532B}"/>
              </a:ext>
            </a:extLst>
          </p:cNvPr>
          <p:cNvPicPr>
            <a:picLocks noGrp="1" noChangeAspect="1"/>
          </p:cNvPicPr>
          <p:nvPr>
            <p:ph idx="1"/>
          </p:nvPr>
        </p:nvPicPr>
        <p:blipFill rotWithShape="1">
          <a:blip r:embed="rId2"/>
          <a:stretch/>
        </p:blipFill>
        <p:spPr>
          <a:xfrm>
            <a:off x="951229" y="1600200"/>
            <a:ext cx="7241541" cy="4525963"/>
          </a:xfrm>
        </p:spPr>
      </p:pic>
      <p:sp>
        <p:nvSpPr>
          <p:cNvPr id="3" name="Date Placeholder 2">
            <a:extLst>
              <a:ext uri="{FF2B5EF4-FFF2-40B4-BE49-F238E27FC236}">
                <a16:creationId xmlns="" xmlns:a16="http://schemas.microsoft.com/office/drawing/2014/main" id="{86BEE7E4-1A8E-704B-A3BE-C760EE75F3F4}"/>
              </a:ext>
            </a:extLst>
          </p:cNvPr>
          <p:cNvSpPr>
            <a:spLocks noGrp="1"/>
          </p:cNvSpPr>
          <p:nvPr>
            <p:ph type="dt" sz="half" idx="10"/>
          </p:nvPr>
        </p:nvSpPr>
        <p:spPr/>
        <p:txBody>
          <a:bodyPr/>
          <a:lstStyle/>
          <a:p>
            <a:pPr>
              <a:defRPr/>
            </a:pPr>
            <a:fld id="{A412AA75-E803-3748-B087-4F5606B582D4}" type="datetime1">
              <a:rPr lang="en-IE" smtClean="0"/>
              <a:pPr>
                <a:defRPr/>
              </a:pPr>
              <a:t>11/10/2022</a:t>
            </a:fld>
            <a:endParaRPr lang="en-IE"/>
          </a:p>
        </p:txBody>
      </p:sp>
      <p:sp>
        <p:nvSpPr>
          <p:cNvPr id="4" name="Footer Placeholder 3">
            <a:extLst>
              <a:ext uri="{FF2B5EF4-FFF2-40B4-BE49-F238E27FC236}">
                <a16:creationId xmlns="" xmlns:a16="http://schemas.microsoft.com/office/drawing/2014/main" id="{3F3082F3-06BE-904A-86C1-BDE556FE7358}"/>
              </a:ext>
            </a:extLst>
          </p:cNvPr>
          <p:cNvSpPr>
            <a:spLocks noGrp="1"/>
          </p:cNvSpPr>
          <p:nvPr>
            <p:ph type="ftr" sz="quarter" idx="11"/>
          </p:nvPr>
        </p:nvSpPr>
        <p:spPr/>
        <p:txBody>
          <a:bodyPr/>
          <a:lstStyle/>
          <a:p>
            <a:pPr>
              <a:defRPr/>
            </a:pPr>
            <a:endParaRPr lang="en-IE" dirty="0"/>
          </a:p>
        </p:txBody>
      </p:sp>
      <p:sp>
        <p:nvSpPr>
          <p:cNvPr id="5" name="Slide Number Placeholder 4">
            <a:extLst>
              <a:ext uri="{FF2B5EF4-FFF2-40B4-BE49-F238E27FC236}">
                <a16:creationId xmlns="" xmlns:a16="http://schemas.microsoft.com/office/drawing/2014/main" id="{33CA3065-A824-404E-BAD6-F6F85A56551F}"/>
              </a:ext>
            </a:extLst>
          </p:cNvPr>
          <p:cNvSpPr>
            <a:spLocks noGrp="1"/>
          </p:cNvSpPr>
          <p:nvPr>
            <p:ph type="sldNum" sz="quarter" idx="12"/>
          </p:nvPr>
        </p:nvSpPr>
        <p:spPr/>
        <p:txBody>
          <a:bodyPr/>
          <a:lstStyle/>
          <a:p>
            <a:pPr>
              <a:defRPr/>
            </a:pPr>
            <a:fld id="{E702F601-837F-4952-9AC8-21E0053EC0C9}" type="slidenum">
              <a:rPr lang="en-IE" smtClean="0"/>
              <a:pPr>
                <a:defRPr/>
              </a:pPr>
              <a:t>2</a:t>
            </a:fld>
            <a:endParaRPr lang="en-IE"/>
          </a:p>
        </p:txBody>
      </p:sp>
      <p:sp>
        <p:nvSpPr>
          <p:cNvPr id="13" name="Rounded Rectangular Callout 12">
            <a:extLst>
              <a:ext uri="{FF2B5EF4-FFF2-40B4-BE49-F238E27FC236}">
                <a16:creationId xmlns="" xmlns:a16="http://schemas.microsoft.com/office/drawing/2014/main" id="{6CCC13EE-D144-614D-A7E3-44B843366D0D}"/>
              </a:ext>
            </a:extLst>
          </p:cNvPr>
          <p:cNvSpPr/>
          <p:nvPr/>
        </p:nvSpPr>
        <p:spPr>
          <a:xfrm>
            <a:off x="5434238" y="1305147"/>
            <a:ext cx="2237924" cy="436346"/>
          </a:xfrm>
          <a:prstGeom prst="wedgeRoundRectCallout">
            <a:avLst>
              <a:gd name="adj1" fmla="val -121277"/>
              <a:gd name="adj2" fmla="val 42888"/>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Root Node, i.e. node 1 </a:t>
            </a:r>
          </a:p>
        </p:txBody>
      </p:sp>
      <p:sp>
        <p:nvSpPr>
          <p:cNvPr id="14" name="Rounded Rectangular Callout 13">
            <a:extLst>
              <a:ext uri="{FF2B5EF4-FFF2-40B4-BE49-F238E27FC236}">
                <a16:creationId xmlns="" xmlns:a16="http://schemas.microsoft.com/office/drawing/2014/main" id="{E62CBD2D-42DF-5B48-BB09-011A2FF76D4B}"/>
              </a:ext>
            </a:extLst>
          </p:cNvPr>
          <p:cNvSpPr/>
          <p:nvPr/>
        </p:nvSpPr>
        <p:spPr>
          <a:xfrm>
            <a:off x="6225084" y="1951929"/>
            <a:ext cx="2461716" cy="436346"/>
          </a:xfrm>
          <a:prstGeom prst="wedgeRoundRectCallout">
            <a:avLst>
              <a:gd name="adj1" fmla="val -67029"/>
              <a:gd name="adj2" fmla="val 133047"/>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Decision node on </a:t>
            </a:r>
            <a:r>
              <a:rPr lang="en-GB" sz="1200" dirty="0" err="1"/>
              <a:t>Pclass</a:t>
            </a:r>
            <a:r>
              <a:rPr lang="en-GB" sz="1200" dirty="0"/>
              <a:t>. If class is 1 or 2 go left, if 3 go right</a:t>
            </a:r>
          </a:p>
        </p:txBody>
      </p:sp>
      <p:sp>
        <p:nvSpPr>
          <p:cNvPr id="15" name="Rounded Rectangular Callout 14">
            <a:extLst>
              <a:ext uri="{FF2B5EF4-FFF2-40B4-BE49-F238E27FC236}">
                <a16:creationId xmlns="" xmlns:a16="http://schemas.microsoft.com/office/drawing/2014/main" id="{4A78416E-97F5-3D47-A5C2-6553C61BDBEC}"/>
              </a:ext>
            </a:extLst>
          </p:cNvPr>
          <p:cNvSpPr/>
          <p:nvPr/>
        </p:nvSpPr>
        <p:spPr>
          <a:xfrm>
            <a:off x="5434977" y="6248523"/>
            <a:ext cx="2978677" cy="580777"/>
          </a:xfrm>
          <a:prstGeom prst="wedgeRoundRectCallout">
            <a:avLst>
              <a:gd name="adj1" fmla="val -27129"/>
              <a:gd name="adj2" fmla="val -74055"/>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Leaf node: provides classification and some statistics: support and confidence</a:t>
            </a:r>
          </a:p>
        </p:txBody>
      </p:sp>
    </p:spTree>
    <p:extLst>
      <p:ext uri="{BB962C8B-B14F-4D97-AF65-F5344CB8AC3E}">
        <p14:creationId xmlns:p14="http://schemas.microsoft.com/office/powerpoint/2010/main" xmlns="" val="39732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851F4-40AD-3846-AB32-9C8E95CBB23C}"/>
              </a:ext>
            </a:extLst>
          </p:cNvPr>
          <p:cNvSpPr>
            <a:spLocks noGrp="1"/>
          </p:cNvSpPr>
          <p:nvPr>
            <p:ph type="title"/>
          </p:nvPr>
        </p:nvSpPr>
        <p:spPr/>
        <p:txBody>
          <a:bodyPr/>
          <a:lstStyle/>
          <a:p>
            <a:r>
              <a:rPr lang="en-US" dirty="0"/>
              <a:t>Extracting Rules</a:t>
            </a:r>
          </a:p>
        </p:txBody>
      </p:sp>
      <p:sp>
        <p:nvSpPr>
          <p:cNvPr id="6" name="Content Placeholder 5">
            <a:extLst>
              <a:ext uri="{FF2B5EF4-FFF2-40B4-BE49-F238E27FC236}">
                <a16:creationId xmlns="" xmlns:a16="http://schemas.microsoft.com/office/drawing/2014/main" id="{EA75A33B-D26A-0847-BAC9-BC3202278BE0}"/>
              </a:ext>
            </a:extLst>
          </p:cNvPr>
          <p:cNvSpPr>
            <a:spLocks noGrp="1"/>
          </p:cNvSpPr>
          <p:nvPr>
            <p:ph idx="1"/>
          </p:nvPr>
        </p:nvSpPr>
        <p:spPr/>
        <p:txBody>
          <a:bodyPr/>
          <a:lstStyle/>
          <a:p>
            <a:r>
              <a:rPr lang="en-US" dirty="0"/>
              <a:t>The last thing (for now) that we may wish to do with a C5.0 (as well as any decision tree) is transform the tree model into a series of rules.</a:t>
            </a:r>
          </a:p>
          <a:p>
            <a:endParaRPr lang="en-US" dirty="0"/>
          </a:p>
          <a:p>
            <a:r>
              <a:rPr lang="en-US" dirty="0"/>
              <a:t>For this we simply use the rules parameter; rules = TRUE.</a:t>
            </a:r>
          </a:p>
          <a:p>
            <a:endParaRPr lang="en-US" dirty="0"/>
          </a:p>
          <a:p>
            <a:endParaRPr lang="en-US" dirty="0"/>
          </a:p>
        </p:txBody>
      </p:sp>
      <p:sp>
        <p:nvSpPr>
          <p:cNvPr id="3" name="Date Placeholder 2">
            <a:extLst>
              <a:ext uri="{FF2B5EF4-FFF2-40B4-BE49-F238E27FC236}">
                <a16:creationId xmlns="" xmlns:a16="http://schemas.microsoft.com/office/drawing/2014/main" id="{3892A378-77C8-A144-BE21-5EC8F606650D}"/>
              </a:ext>
            </a:extLst>
          </p:cNvPr>
          <p:cNvSpPr>
            <a:spLocks noGrp="1"/>
          </p:cNvSpPr>
          <p:nvPr>
            <p:ph type="dt" sz="half" idx="10"/>
          </p:nvPr>
        </p:nvSpPr>
        <p:spPr/>
        <p:txBody>
          <a:bodyPr/>
          <a:lstStyle/>
          <a:p>
            <a:pPr>
              <a:defRPr/>
            </a:pPr>
            <a:fld id="{A412AA75-E803-3748-B087-4F5606B582D4}" type="datetime1">
              <a:rPr lang="en-IE" smtClean="0"/>
              <a:pPr>
                <a:defRPr/>
              </a:pPr>
              <a:t>11/10/2022</a:t>
            </a:fld>
            <a:endParaRPr lang="en-IE"/>
          </a:p>
        </p:txBody>
      </p:sp>
      <p:sp>
        <p:nvSpPr>
          <p:cNvPr id="4" name="Footer Placeholder 3">
            <a:extLst>
              <a:ext uri="{FF2B5EF4-FFF2-40B4-BE49-F238E27FC236}">
                <a16:creationId xmlns="" xmlns:a16="http://schemas.microsoft.com/office/drawing/2014/main" id="{8D39005C-F652-5248-879B-8B470713962B}"/>
              </a:ext>
            </a:extLst>
          </p:cNvPr>
          <p:cNvSpPr>
            <a:spLocks noGrp="1"/>
          </p:cNvSpPr>
          <p:nvPr>
            <p:ph type="ftr" sz="quarter" idx="11"/>
          </p:nvPr>
        </p:nvSpPr>
        <p:spPr/>
        <p:txBody>
          <a:bodyPr/>
          <a:lstStyle/>
          <a:p>
            <a:pPr>
              <a:defRPr/>
            </a:pPr>
            <a:endParaRPr lang="en-IE" dirty="0"/>
          </a:p>
        </p:txBody>
      </p:sp>
      <p:sp>
        <p:nvSpPr>
          <p:cNvPr id="5" name="Slide Number Placeholder 4">
            <a:extLst>
              <a:ext uri="{FF2B5EF4-FFF2-40B4-BE49-F238E27FC236}">
                <a16:creationId xmlns="" xmlns:a16="http://schemas.microsoft.com/office/drawing/2014/main" id="{A6921817-868F-E648-83D6-C441AF2FA7BE}"/>
              </a:ext>
            </a:extLst>
          </p:cNvPr>
          <p:cNvSpPr>
            <a:spLocks noGrp="1"/>
          </p:cNvSpPr>
          <p:nvPr>
            <p:ph type="sldNum" sz="quarter" idx="12"/>
          </p:nvPr>
        </p:nvSpPr>
        <p:spPr/>
        <p:txBody>
          <a:bodyPr/>
          <a:lstStyle/>
          <a:p>
            <a:pPr>
              <a:defRPr/>
            </a:pPr>
            <a:fld id="{E702F601-837F-4952-9AC8-21E0053EC0C9}" type="slidenum">
              <a:rPr lang="en-IE" smtClean="0"/>
              <a:pPr>
                <a:defRPr/>
              </a:pPr>
              <a:t>20</a:t>
            </a:fld>
            <a:endParaRPr lang="en-IE"/>
          </a:p>
        </p:txBody>
      </p:sp>
    </p:spTree>
    <p:extLst>
      <p:ext uri="{BB962C8B-B14F-4D97-AF65-F5344CB8AC3E}">
        <p14:creationId xmlns:p14="http://schemas.microsoft.com/office/powerpoint/2010/main" xmlns="" val="3242377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auto">
              <a:lnSpc>
                <a:spcPct val="90000"/>
              </a:lnSpc>
              <a:spcAft>
                <a:spcPts val="0"/>
              </a:spcAft>
            </a:pPr>
            <a:r>
              <a:rPr lang="ga-IE" altLang="en-US" dirty="0">
                <a:solidFill>
                  <a:srgbClr val="FFFFFF"/>
                </a:solidFill>
              </a:rPr>
              <a:t>C5.0 </a:t>
            </a:r>
            <a:r>
              <a:rPr lang="en-IE" altLang="en-US" dirty="0">
                <a:solidFill>
                  <a:srgbClr val="FFFFFF"/>
                </a:solidFill>
              </a:rPr>
              <a:t>Strengths and Weaknesses</a:t>
            </a:r>
            <a:endParaRPr lang="ga-IE" altLang="en-US" dirty="0">
              <a:solidFill>
                <a:srgbClr val="FFFFFF"/>
              </a:solidFill>
            </a:endParaRPr>
          </a:p>
        </p:txBody>
      </p:sp>
      <p:graphicFrame>
        <p:nvGraphicFramePr>
          <p:cNvPr id="11" name="Content Placeholder 10"/>
          <p:cNvGraphicFramePr>
            <a:graphicFrameLocks noGrp="1"/>
          </p:cNvGraphicFramePr>
          <p:nvPr>
            <p:ph idx="1"/>
            <p:extLst/>
          </p:nvPr>
        </p:nvGraphicFramePr>
        <p:xfrm>
          <a:off x="392113" y="1198564"/>
          <a:ext cx="8140204" cy="4873831"/>
        </p:xfrm>
        <a:graphic>
          <a:graphicData uri="http://schemas.openxmlformats.org/drawingml/2006/table">
            <a:tbl>
              <a:tblPr firstRow="1" bandRow="1">
                <a:tableStyleId>{E929F9F4-4A8F-4326-A1B4-22849713DDAB}</a:tableStyleId>
              </a:tblPr>
              <a:tblGrid>
                <a:gridCol w="4070102">
                  <a:extLst>
                    <a:ext uri="{9D8B030D-6E8A-4147-A177-3AD203B41FA5}">
                      <a16:colId xmlns="" xmlns:a16="http://schemas.microsoft.com/office/drawing/2014/main" val="20000"/>
                    </a:ext>
                  </a:extLst>
                </a:gridCol>
                <a:gridCol w="4070102">
                  <a:extLst>
                    <a:ext uri="{9D8B030D-6E8A-4147-A177-3AD203B41FA5}">
                      <a16:colId xmlns="" xmlns:a16="http://schemas.microsoft.com/office/drawing/2014/main" val="20001"/>
                    </a:ext>
                  </a:extLst>
                </a:gridCol>
              </a:tblGrid>
              <a:tr h="3281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Strengths</a:t>
                      </a:r>
                      <a:endParaRPr lang="en-IE" altLang="en-US" sz="15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Weaknesses</a:t>
                      </a:r>
                      <a:endParaRPr lang="en-IE" altLang="en-US" sz="1500" b="1" dirty="0"/>
                    </a:p>
                  </a:txBody>
                  <a:tcPr/>
                </a:tc>
                <a:extLst>
                  <a:ext uri="{0D108BD9-81ED-4DB2-BD59-A6C34878D82A}">
                    <a16:rowId xmlns="" xmlns:a16="http://schemas.microsoft.com/office/drawing/2014/main" val="10000"/>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An all-purpose classifier that does well on most problems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Decision tree models are often biased toward splits on features having a large number of levels</a:t>
                      </a:r>
                    </a:p>
                  </a:txBody>
                  <a:tcPr/>
                </a:tc>
                <a:extLst>
                  <a:ext uri="{0D108BD9-81ED-4DB2-BD59-A6C34878D82A}">
                    <a16:rowId xmlns="" xmlns:a16="http://schemas.microsoft.com/office/drawing/2014/main" val="10001"/>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Highly-automatic learning process can handle numeric or nominal features, missing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It is easy to </a:t>
                      </a:r>
                      <a:r>
                        <a:rPr lang="en-IE" altLang="en-US" sz="1500" dirty="0" err="1"/>
                        <a:t>overfit</a:t>
                      </a:r>
                      <a:r>
                        <a:rPr lang="en-IE" altLang="en-US" sz="1500" dirty="0"/>
                        <a:t> or </a:t>
                      </a:r>
                      <a:r>
                        <a:rPr lang="en-IE" altLang="en-US" sz="1500" dirty="0" err="1"/>
                        <a:t>underfit</a:t>
                      </a:r>
                      <a:r>
                        <a:rPr lang="en-IE" altLang="en-US" sz="1500" dirty="0"/>
                        <a:t> the model</a:t>
                      </a:r>
                    </a:p>
                    <a:p>
                      <a:pPr algn="ctr"/>
                      <a:endParaRPr lang="en-IE" sz="1500" dirty="0"/>
                    </a:p>
                  </a:txBody>
                  <a:tcPr/>
                </a:tc>
                <a:extLst>
                  <a:ext uri="{0D108BD9-81ED-4DB2-BD59-A6C34878D82A}">
                    <a16:rowId xmlns="" xmlns:a16="http://schemas.microsoft.com/office/drawing/2014/main" val="10002"/>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Uses only the most important features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Can have trouble </a:t>
                      </a:r>
                      <a:r>
                        <a:rPr lang="en-IE" altLang="en-US" sz="1500" dirty="0" err="1"/>
                        <a:t>modeling</a:t>
                      </a:r>
                      <a:r>
                        <a:rPr lang="en-IE" altLang="en-US" sz="1500" dirty="0"/>
                        <a:t> some relationships due to reliance on axis parallel splits</a:t>
                      </a:r>
                    </a:p>
                  </a:txBody>
                  <a:tcPr/>
                </a:tc>
                <a:extLst>
                  <a:ext uri="{0D108BD9-81ED-4DB2-BD59-A6C34878D82A}">
                    <a16:rowId xmlns="" xmlns:a16="http://schemas.microsoft.com/office/drawing/2014/main" val="10003"/>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Can be used on data with relatively few training examples or a very large number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Small changes in training data can result in large changes to decision logic</a:t>
                      </a:r>
                    </a:p>
                    <a:p>
                      <a:pPr algn="ctr"/>
                      <a:endParaRPr lang="en-IE" sz="1500" dirty="0"/>
                    </a:p>
                  </a:txBody>
                  <a:tcPr/>
                </a:tc>
                <a:extLst>
                  <a:ext uri="{0D108BD9-81ED-4DB2-BD59-A6C34878D82A}">
                    <a16:rowId xmlns="" xmlns:a16="http://schemas.microsoft.com/office/drawing/2014/main" val="10004"/>
                  </a:ext>
                </a:extLst>
              </a:tr>
              <a:tr h="9715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Results in a model that can be interpreted without a mathematical background (for relatively small trees)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Large trees can be difficult to interpret and the decisions they make may seem counterintuitive</a:t>
                      </a:r>
                      <a:endParaRPr lang="en-US" altLang="en-US" sz="1500" dirty="0"/>
                    </a:p>
                    <a:p>
                      <a:pPr algn="ctr"/>
                      <a:endParaRPr lang="en-IE" sz="1500" dirty="0"/>
                    </a:p>
                  </a:txBody>
                  <a:tcPr/>
                </a:tc>
                <a:extLst>
                  <a:ext uri="{0D108BD9-81ED-4DB2-BD59-A6C34878D82A}">
                    <a16:rowId xmlns="" xmlns:a16="http://schemas.microsoft.com/office/drawing/2014/main" val="10005"/>
                  </a:ext>
                </a:extLst>
              </a:tr>
              <a:tr h="5273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More efficient than other complex models</a:t>
                      </a:r>
                      <a:endParaRPr lang="en-US" altLang="en-US" sz="1500" dirty="0"/>
                    </a:p>
                    <a:p>
                      <a:pPr algn="ctr"/>
                      <a:endParaRPr lang="en-IE" sz="1500" dirty="0"/>
                    </a:p>
                  </a:txBody>
                  <a:tcPr/>
                </a:tc>
                <a:tc>
                  <a:txBody>
                    <a:bodyPr/>
                    <a:lstStyle/>
                    <a:p>
                      <a:pPr algn="ctr"/>
                      <a:endParaRPr lang="en-IE" sz="1500" dirty="0"/>
                    </a:p>
                  </a:txBody>
                  <a:tcPr/>
                </a:tc>
                <a:extLst>
                  <a:ext uri="{0D108BD9-81ED-4DB2-BD59-A6C34878D82A}">
                    <a16:rowId xmlns=""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pPr>
              <a:defRPr/>
            </a:pPr>
            <a:fld id="{1E059E8D-E69E-6947-9D3C-906EA2B4403D}" type="datetime1">
              <a:rPr lang="en-IE" smtClean="0"/>
              <a:pPr>
                <a:defRPr/>
              </a:pPr>
              <a:t>11/10/2022</a:t>
            </a:fld>
            <a:endParaRPr lang="en-IE"/>
          </a:p>
        </p:txBody>
      </p:sp>
      <p:sp>
        <p:nvSpPr>
          <p:cNvPr id="4" name="Footer Placeholder 3"/>
          <p:cNvSpPr>
            <a:spLocks noGrp="1"/>
          </p:cNvSpPr>
          <p:nvPr>
            <p:ph type="ftr" sz="quarter" idx="11"/>
          </p:nvPr>
        </p:nvSpPr>
        <p:spPr/>
        <p:txBody>
          <a:bodyPr/>
          <a:lstStyle/>
          <a:p>
            <a:pPr>
              <a:defRPr/>
            </a:pPr>
            <a:endParaRPr lang="en-IE" dirty="0"/>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21</a:t>
            </a:fld>
            <a:endParaRPr lang="en-IE"/>
          </a:p>
        </p:txBody>
      </p:sp>
      <p:sp>
        <p:nvSpPr>
          <p:cNvPr id="107524" name="Rectangle 4"/>
          <p:cNvSpPr>
            <a:spLocks/>
          </p:cNvSpPr>
          <p:nvPr/>
        </p:nvSpPr>
        <p:spPr bwMode="auto">
          <a:xfrm>
            <a:off x="4932040" y="4457700"/>
            <a:ext cx="34671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228600" eaLnBrk="0" hangingPunct="0">
              <a:spcBef>
                <a:spcPct val="20000"/>
              </a:spcBef>
              <a:buClr>
                <a:schemeClr val="accent1"/>
              </a:buClr>
              <a:buFont typeface="Arial" charset="0"/>
              <a:buChar char="•"/>
              <a:defRPr sz="2200">
                <a:solidFill>
                  <a:schemeClr val="tx1"/>
                </a:solidFill>
                <a:latin typeface="Calibri" pitchFamily="34" charset="0"/>
              </a:defRPr>
            </a:lvl1pPr>
            <a:lvl2pPr marL="639763" indent="-228600" eaLnBrk="0" hangingPunct="0">
              <a:spcBef>
                <a:spcPct val="20000"/>
              </a:spcBef>
              <a:buClr>
                <a:schemeClr val="accent2"/>
              </a:buClr>
              <a:buFont typeface="Arial" charset="0"/>
              <a:buChar char="•"/>
              <a:defRPr sz="2000">
                <a:solidFill>
                  <a:schemeClr val="tx1"/>
                </a:solidFill>
                <a:latin typeface="Calibri" pitchFamily="34" charset="0"/>
              </a:defRPr>
            </a:lvl2pPr>
            <a:lvl3pPr marL="1004888" indent="-228600" eaLnBrk="0" hangingPunct="0">
              <a:spcBef>
                <a:spcPct val="20000"/>
              </a:spcBef>
              <a:buClr>
                <a:srgbClr val="D2CB6C"/>
              </a:buClr>
              <a:buFont typeface="Arial" charset="0"/>
              <a:buChar char="•"/>
              <a:defRPr>
                <a:solidFill>
                  <a:schemeClr val="tx1"/>
                </a:solidFill>
                <a:latin typeface="Calibri" pitchFamily="34" charset="0"/>
              </a:defRPr>
            </a:lvl3pPr>
            <a:lvl4pPr marL="1279525" indent="-228600" eaLnBrk="0" hangingPunct="0">
              <a:spcBef>
                <a:spcPct val="20000"/>
              </a:spcBef>
              <a:buClr>
                <a:srgbClr val="95A39D"/>
              </a:buClr>
              <a:buFont typeface="Arial" charset="0"/>
              <a:buChar char="•"/>
              <a:defRPr sz="1600">
                <a:solidFill>
                  <a:schemeClr val="tx1"/>
                </a:solidFill>
                <a:latin typeface="Calibri" pitchFamily="34" charset="0"/>
              </a:defRPr>
            </a:lvl4pPr>
            <a:lvl5pPr marL="1554163" indent="-228600" eaLnBrk="0" hangingPunct="0">
              <a:spcBef>
                <a:spcPct val="20000"/>
              </a:spcBef>
              <a:buClr>
                <a:srgbClr val="C89F5D"/>
              </a:buClr>
              <a:buFont typeface="Arial" charset="0"/>
              <a:buChar char="•"/>
              <a:defRPr sz="1400">
                <a:solidFill>
                  <a:schemeClr val="tx1"/>
                </a:solidFill>
                <a:latin typeface="Calibri" pitchFamily="34" charset="0"/>
              </a:defRPr>
            </a:lvl5pPr>
            <a:lvl6pPr marL="20113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6pPr>
            <a:lvl7pPr marL="24685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7pPr>
            <a:lvl8pPr marL="29257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8pPr>
            <a:lvl9pPr marL="33829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9pPr>
          </a:lstStyle>
          <a:p>
            <a:endParaRPr lang="en-US" altLang="en-US" sz="1800" dirty="0"/>
          </a:p>
        </p:txBody>
      </p:sp>
      <p:sp>
        <p:nvSpPr>
          <p:cNvPr id="5" name="Rectangle 3"/>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lnSpc>
                <a:spcPct val="90000"/>
              </a:lnSpc>
              <a:spcAft>
                <a:spcPts val="0"/>
              </a:spcAft>
            </a:pPr>
            <a:endParaRPr lang="en-US" altLang="en-US" dirty="0">
              <a:solidFill>
                <a:srgbClr val="FFFFFF"/>
              </a:solidFill>
            </a:endParaRPr>
          </a:p>
        </p:txBody>
      </p:sp>
    </p:spTree>
    <p:extLst>
      <p:ext uri="{BB962C8B-B14F-4D97-AF65-F5344CB8AC3E}">
        <p14:creationId xmlns:p14="http://schemas.microsoft.com/office/powerpoint/2010/main" xmlns="" val="345149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lvl="1"/>
            <a:r>
              <a:rPr lang="ga-IE" altLang="en-US" dirty="0">
                <a:solidFill>
                  <a:srgbClr val="FFFFFF"/>
                </a:solidFill>
              </a:rPr>
              <a:t>Understanding Decision Trees</a:t>
            </a:r>
            <a:endParaRPr lang="en-US" altLang="en-US" dirty="0">
              <a:solidFill>
                <a:srgbClr val="FFFFFF"/>
              </a:solidFill>
            </a:endParaRPr>
          </a:p>
        </p:txBody>
      </p:sp>
      <p:sp>
        <p:nvSpPr>
          <p:cNvPr id="98307" name="Rectangle 3"/>
          <p:cNvSpPr>
            <a:spLocks noGrp="1"/>
          </p:cNvSpPr>
          <p:nvPr>
            <p:ph idx="1"/>
          </p:nvPr>
        </p:nvSpPr>
        <p:spPr/>
        <p:txBody>
          <a:bodyPr>
            <a:normAutofit fontScale="92500" lnSpcReduction="20000"/>
          </a:bodyPr>
          <a:lstStyle/>
          <a:p>
            <a:pPr>
              <a:lnSpc>
                <a:spcPct val="90000"/>
              </a:lnSpc>
            </a:pPr>
            <a:r>
              <a:rPr lang="en-US" altLang="en-US" sz="1800" dirty="0"/>
              <a:t>Decision tree learners build a model in the form of a tree structure. </a:t>
            </a:r>
          </a:p>
          <a:p>
            <a:pPr>
              <a:lnSpc>
                <a:spcPct val="90000"/>
              </a:lnSpc>
            </a:pPr>
            <a:endParaRPr lang="en-US" altLang="en-US" sz="1800" dirty="0"/>
          </a:p>
          <a:p>
            <a:pPr>
              <a:lnSpc>
                <a:spcPct val="90000"/>
              </a:lnSpc>
            </a:pPr>
            <a:r>
              <a:rPr lang="en-US" altLang="en-US" sz="1800" dirty="0"/>
              <a:t>The model itself comprises a series of logical decisions, similar to a flowchart</a:t>
            </a:r>
          </a:p>
          <a:p>
            <a:pPr lvl="1">
              <a:lnSpc>
                <a:spcPct val="90000"/>
              </a:lnSpc>
            </a:pPr>
            <a:r>
              <a:rPr lang="en-US" altLang="en-US" sz="1600" dirty="0"/>
              <a:t>decision nodes then indicate a decision to be made on an attribute.</a:t>
            </a:r>
          </a:p>
          <a:p>
            <a:pPr lvl="1">
              <a:lnSpc>
                <a:spcPct val="90000"/>
              </a:lnSpc>
            </a:pPr>
            <a:endParaRPr lang="ga-IE" altLang="en-US" sz="1600" dirty="0"/>
          </a:p>
          <a:p>
            <a:pPr>
              <a:lnSpc>
                <a:spcPct val="90000"/>
              </a:lnSpc>
            </a:pPr>
            <a:r>
              <a:rPr lang="en-US" altLang="en-US" sz="1800" dirty="0"/>
              <a:t>These split into branches indicating the decision's choices. </a:t>
            </a:r>
          </a:p>
          <a:p>
            <a:pPr>
              <a:lnSpc>
                <a:spcPct val="90000"/>
              </a:lnSpc>
            </a:pPr>
            <a:endParaRPr lang="en-US" altLang="en-US" sz="1800" dirty="0"/>
          </a:p>
          <a:p>
            <a:pPr>
              <a:lnSpc>
                <a:spcPct val="90000"/>
              </a:lnSpc>
            </a:pPr>
            <a:r>
              <a:rPr lang="en-US" altLang="en-US" sz="1800" dirty="0"/>
              <a:t>The tree is terminated by leaf nodes (also known as terminal nodes) that denote the result of following a combination of decisions.</a:t>
            </a:r>
            <a:endParaRPr lang="ga-IE" altLang="en-US" sz="1800" dirty="0"/>
          </a:p>
          <a:p>
            <a:pPr>
              <a:lnSpc>
                <a:spcPct val="90000"/>
              </a:lnSpc>
            </a:pPr>
            <a:endParaRPr lang="en-US" altLang="en-US" sz="1800" dirty="0"/>
          </a:p>
          <a:p>
            <a:pPr>
              <a:lnSpc>
                <a:spcPct val="90000"/>
              </a:lnSpc>
            </a:pPr>
            <a:r>
              <a:rPr lang="en-US" altLang="en-US" sz="1800" dirty="0"/>
              <a:t>Data to be classified begins at the root node where it is passed through the various decisions in the tree according to the values of its features. </a:t>
            </a:r>
            <a:endParaRPr lang="ga-IE" altLang="en-US" sz="1800" dirty="0"/>
          </a:p>
          <a:p>
            <a:pPr>
              <a:lnSpc>
                <a:spcPct val="90000"/>
              </a:lnSpc>
            </a:pPr>
            <a:endParaRPr lang="en-US" altLang="en-US" sz="1800" dirty="0"/>
          </a:p>
          <a:p>
            <a:pPr>
              <a:lnSpc>
                <a:spcPct val="90000"/>
              </a:lnSpc>
            </a:pPr>
            <a:r>
              <a:rPr lang="en-US" altLang="en-US" sz="1800" dirty="0"/>
              <a:t>The path that the data takes funnels each record into a leaf node, which assigns it a predicted class.</a:t>
            </a:r>
            <a:endParaRPr lang="ga-IE" altLang="en-US" sz="1800" dirty="0"/>
          </a:p>
          <a:p>
            <a:pPr>
              <a:lnSpc>
                <a:spcPct val="90000"/>
              </a:lnSpc>
            </a:pPr>
            <a:endParaRPr lang="en-US" altLang="en-US" sz="1800" dirty="0"/>
          </a:p>
          <a:p>
            <a:pPr>
              <a:lnSpc>
                <a:spcPct val="90000"/>
              </a:lnSpc>
            </a:pPr>
            <a:r>
              <a:rPr lang="en-US" altLang="en-US" sz="1800" dirty="0"/>
              <a:t>As the decision tree is essentially a flowchart, it is particularly appropriate for applications in which the classification mechanism needs to be transparent for legal reasons or the results need to be shared in order to facilitate decision making.</a:t>
            </a:r>
          </a:p>
        </p:txBody>
      </p:sp>
      <p:sp>
        <p:nvSpPr>
          <p:cNvPr id="2" name="Date Placeholder 1"/>
          <p:cNvSpPr>
            <a:spLocks noGrp="1"/>
          </p:cNvSpPr>
          <p:nvPr>
            <p:ph type="dt" sz="half" idx="10"/>
          </p:nvPr>
        </p:nvSpPr>
        <p:spPr/>
        <p:txBody>
          <a:bodyPr/>
          <a:lstStyle/>
          <a:p>
            <a:fld id="{62AD1832-8DC7-DB46-9E5C-35D7361EA868}" type="datetime1">
              <a:rPr lang="en-IE" smtClean="0"/>
              <a:pPr/>
              <a:t>11/10/2022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7D2821-7554-5B44-BF60-F8D166F48DA0}" type="slidenum">
              <a:rPr lang="en-US" smtClean="0"/>
              <a:pPr/>
              <a:t>3</a:t>
            </a:fld>
            <a:endParaRPr lang="en-US"/>
          </a:p>
        </p:txBody>
      </p:sp>
    </p:spTree>
    <p:extLst>
      <p:ext uri="{BB962C8B-B14F-4D97-AF65-F5344CB8AC3E}">
        <p14:creationId xmlns:p14="http://schemas.microsoft.com/office/powerpoint/2010/main" xmlns="" val="16878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Uses of Decision Trees</a:t>
            </a:r>
            <a:endParaRPr lang="en-US" altLang="en-US" dirty="0"/>
          </a:p>
        </p:txBody>
      </p:sp>
      <p:sp>
        <p:nvSpPr>
          <p:cNvPr id="99331" name="Rectangle 3"/>
          <p:cNvSpPr>
            <a:spLocks noGrp="1"/>
          </p:cNvSpPr>
          <p:nvPr>
            <p:ph idx="1"/>
          </p:nvPr>
        </p:nvSpPr>
        <p:spPr/>
        <p:txBody>
          <a:bodyPr>
            <a:normAutofit fontScale="70000" lnSpcReduction="20000"/>
          </a:bodyPr>
          <a:lstStyle/>
          <a:p>
            <a:r>
              <a:rPr lang="en-US" altLang="en-US" dirty="0"/>
              <a:t>Decision trees have wide uses.</a:t>
            </a:r>
          </a:p>
          <a:p>
            <a:pPr lvl="1"/>
            <a:r>
              <a:rPr lang="en-US" altLang="en-US" dirty="0"/>
              <a:t>Credit scoring models the criteria that causes an applicant to be rejected need to be well-specified</a:t>
            </a:r>
          </a:p>
          <a:p>
            <a:pPr lvl="1"/>
            <a:r>
              <a:rPr lang="en-US" altLang="en-US" dirty="0"/>
              <a:t>Marketing studies of customer churn or customer satisfaction that will be shared with management or advertising agencies</a:t>
            </a:r>
          </a:p>
          <a:p>
            <a:pPr lvl="1"/>
            <a:r>
              <a:rPr lang="en-US" altLang="en-US" dirty="0"/>
              <a:t>Diagnosis of medical conditions based on laboratory measurements, symptoms, or rate of disease progression.</a:t>
            </a:r>
          </a:p>
          <a:p>
            <a:pPr lvl="1"/>
            <a:endParaRPr lang="en-US" altLang="en-US" dirty="0"/>
          </a:p>
          <a:p>
            <a:r>
              <a:rPr lang="en-US" altLang="en-US" dirty="0"/>
              <a:t>They can be applied to both classification and regression problems</a:t>
            </a:r>
            <a:endParaRPr lang="ga-IE" altLang="en-US" dirty="0"/>
          </a:p>
          <a:p>
            <a:pPr lvl="3">
              <a:buFont typeface="Arial" charset="0"/>
              <a:buNone/>
            </a:pPr>
            <a:endParaRPr lang="en-US" altLang="en-US" dirty="0"/>
          </a:p>
          <a:p>
            <a:r>
              <a:rPr lang="en-US" altLang="en-US" dirty="0"/>
              <a:t>In practice decision trees are perhaps the single most widely used machine learning technique. </a:t>
            </a:r>
          </a:p>
          <a:p>
            <a:endParaRPr lang="en-US" altLang="en-US" dirty="0"/>
          </a:p>
          <a:p>
            <a:r>
              <a:rPr lang="en-US" altLang="en-US" dirty="0"/>
              <a:t>They can be applied for modeling almost any type of data—often with unparalleled performance.</a:t>
            </a:r>
          </a:p>
        </p:txBody>
      </p:sp>
      <p:sp>
        <p:nvSpPr>
          <p:cNvPr id="2" name="Date Placeholder 1"/>
          <p:cNvSpPr>
            <a:spLocks noGrp="1"/>
          </p:cNvSpPr>
          <p:nvPr>
            <p:ph type="dt" sz="half" idx="10"/>
          </p:nvPr>
        </p:nvSpPr>
        <p:spPr/>
        <p:txBody>
          <a:bodyPr/>
          <a:lstStyle/>
          <a:p>
            <a:pPr>
              <a:defRPr/>
            </a:pPr>
            <a:fld id="{5FF5B538-4849-BF49-830B-F84D4B29A1D3}"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4</a:t>
            </a:fld>
            <a:endParaRPr lang="en-IE"/>
          </a:p>
        </p:txBody>
      </p:sp>
    </p:spTree>
    <p:extLst>
      <p:ext uri="{BB962C8B-B14F-4D97-AF65-F5344CB8AC3E}">
        <p14:creationId xmlns:p14="http://schemas.microsoft.com/office/powerpoint/2010/main" xmlns="" val="151300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0355" name="Rectangle 3"/>
          <p:cNvSpPr>
            <a:spLocks noGrp="1"/>
          </p:cNvSpPr>
          <p:nvPr>
            <p:ph idx="1"/>
          </p:nvPr>
        </p:nvSpPr>
        <p:spPr/>
        <p:txBody>
          <a:bodyPr>
            <a:normAutofit fontScale="92500" lnSpcReduction="20000"/>
          </a:bodyPr>
          <a:lstStyle/>
          <a:p>
            <a:pPr>
              <a:lnSpc>
                <a:spcPct val="80000"/>
              </a:lnSpc>
            </a:pPr>
            <a:r>
              <a:rPr lang="en-US" altLang="en-US" sz="2000" dirty="0"/>
              <a:t>Decision trees are built using a heuristic called </a:t>
            </a:r>
            <a:r>
              <a:rPr lang="en-US" altLang="en-US" sz="2000" i="1" dirty="0"/>
              <a:t>recursive partitioning</a:t>
            </a:r>
            <a:r>
              <a:rPr lang="en-US" altLang="en-US" sz="2000" dirty="0"/>
              <a:t>. </a:t>
            </a:r>
          </a:p>
          <a:p>
            <a:pPr>
              <a:lnSpc>
                <a:spcPct val="80000"/>
              </a:lnSpc>
            </a:pPr>
            <a:endParaRPr lang="ga-IE" altLang="en-US" sz="2000" dirty="0"/>
          </a:p>
          <a:p>
            <a:pPr>
              <a:lnSpc>
                <a:spcPct val="80000"/>
              </a:lnSpc>
            </a:pPr>
            <a:r>
              <a:rPr lang="en-US" altLang="en-US" sz="2000" dirty="0"/>
              <a:t>This approach is generally known as </a:t>
            </a:r>
            <a:r>
              <a:rPr lang="en-US" altLang="en-US" sz="2000" b="1" dirty="0"/>
              <a:t>divide and conquer </a:t>
            </a:r>
            <a:r>
              <a:rPr lang="en-US" altLang="en-US" sz="2000" dirty="0"/>
              <a:t>because it uses the feature values to split the data into smaller and smaller subsets of similar classes.</a:t>
            </a:r>
            <a:endParaRPr lang="ga-IE" altLang="en-US" sz="2000" dirty="0"/>
          </a:p>
          <a:p>
            <a:pPr>
              <a:lnSpc>
                <a:spcPct val="80000"/>
              </a:lnSpc>
            </a:pPr>
            <a:endParaRPr lang="en-US" altLang="en-US" sz="2000" dirty="0"/>
          </a:p>
          <a:p>
            <a:pPr>
              <a:lnSpc>
                <a:spcPct val="80000"/>
              </a:lnSpc>
            </a:pPr>
            <a:r>
              <a:rPr lang="en-US" altLang="en-US" sz="2000" dirty="0"/>
              <a:t>Beginning at the root node, which represents the entire dataset, the algorithm chooses a feature that is the most predictive of the target class.</a:t>
            </a:r>
            <a:endParaRPr lang="ga-IE" altLang="en-US" sz="2000" dirty="0"/>
          </a:p>
          <a:p>
            <a:pPr>
              <a:lnSpc>
                <a:spcPct val="80000"/>
              </a:lnSpc>
            </a:pPr>
            <a:endParaRPr lang="en-US" altLang="en-US" sz="2000" dirty="0"/>
          </a:p>
          <a:p>
            <a:pPr>
              <a:lnSpc>
                <a:spcPct val="80000"/>
              </a:lnSpc>
            </a:pPr>
            <a:r>
              <a:rPr lang="en-US" altLang="en-US" sz="2000" dirty="0"/>
              <a:t>The examples are then partitioned into groups of distinct values of this feature; this decision forms the first set of tree branches. </a:t>
            </a:r>
            <a:endParaRPr lang="ga-IE" altLang="en-US" sz="2000" dirty="0"/>
          </a:p>
          <a:p>
            <a:pPr>
              <a:lnSpc>
                <a:spcPct val="80000"/>
              </a:lnSpc>
            </a:pPr>
            <a:endParaRPr lang="en-US" altLang="en-US" sz="2000" dirty="0"/>
          </a:p>
          <a:p>
            <a:pPr>
              <a:lnSpc>
                <a:spcPct val="80000"/>
              </a:lnSpc>
            </a:pPr>
            <a:r>
              <a:rPr lang="en-US" altLang="en-US" sz="2000" dirty="0"/>
              <a:t>The algorithm continues to divide-and-conquer the nodes, choosing the best candidate feature each time until a stopping criterion is reached.</a:t>
            </a:r>
            <a:endParaRPr lang="ga-IE" altLang="en-US" sz="2000" dirty="0"/>
          </a:p>
          <a:p>
            <a:pPr>
              <a:lnSpc>
                <a:spcPct val="80000"/>
              </a:lnSpc>
            </a:pPr>
            <a:endParaRPr lang="en-US" altLang="en-US" sz="2000" dirty="0"/>
          </a:p>
          <a:p>
            <a:pPr>
              <a:lnSpc>
                <a:spcPct val="80000"/>
              </a:lnSpc>
            </a:pPr>
            <a:r>
              <a:rPr lang="en-US" altLang="en-US" dirty="0"/>
              <a:t>This might occur at a node if:</a:t>
            </a:r>
          </a:p>
          <a:p>
            <a:pPr lvl="1">
              <a:lnSpc>
                <a:spcPct val="80000"/>
              </a:lnSpc>
            </a:pPr>
            <a:r>
              <a:rPr lang="en-US" altLang="en-US" sz="1700" dirty="0"/>
              <a:t>All (or nearly all) of the examples at the node have the same class</a:t>
            </a:r>
          </a:p>
          <a:p>
            <a:pPr lvl="1">
              <a:lnSpc>
                <a:spcPct val="80000"/>
              </a:lnSpc>
            </a:pPr>
            <a:r>
              <a:rPr lang="en-US" altLang="en-US" sz="1700" dirty="0"/>
              <a:t>There are no remaining features to distinguish among examples</a:t>
            </a:r>
          </a:p>
          <a:p>
            <a:pPr lvl="1">
              <a:lnSpc>
                <a:spcPct val="80000"/>
              </a:lnSpc>
            </a:pPr>
            <a:r>
              <a:rPr lang="en-US" altLang="en-US" sz="1700" dirty="0"/>
              <a:t>The tree has grown to a predefined size limit</a:t>
            </a:r>
            <a:r>
              <a:rPr lang="en-US" altLang="en-US" sz="1700" dirty="0" smtClean="0"/>
              <a:t>.</a:t>
            </a:r>
            <a:endParaRPr lang="en-US" altLang="en-US" sz="1700" dirty="0"/>
          </a:p>
        </p:txBody>
      </p:sp>
      <p:sp>
        <p:nvSpPr>
          <p:cNvPr id="2" name="Date Placeholder 1"/>
          <p:cNvSpPr>
            <a:spLocks noGrp="1"/>
          </p:cNvSpPr>
          <p:nvPr>
            <p:ph type="dt" sz="half" idx="10"/>
          </p:nvPr>
        </p:nvSpPr>
        <p:spPr/>
        <p:txBody>
          <a:bodyPr/>
          <a:lstStyle/>
          <a:p>
            <a:pPr>
              <a:defRPr/>
            </a:pPr>
            <a:fld id="{22D962D2-46C2-A64A-BD49-102D8F93729B}" type="datetime1">
              <a:rPr lang="en-IE" smtClean="0"/>
              <a:pPr>
                <a:defRPr/>
              </a:pPr>
              <a:t>11/10/2022</a:t>
            </a:fld>
            <a:endParaRPr lang="en-IE" dirty="0"/>
          </a:p>
        </p:txBody>
      </p:sp>
      <p:sp>
        <p:nvSpPr>
          <p:cNvPr id="3" name="Footer Placeholder 2"/>
          <p:cNvSpPr>
            <a:spLocks noGrp="1"/>
          </p:cNvSpPr>
          <p:nvPr>
            <p:ph type="ftr" sz="quarter" idx="11"/>
          </p:nvPr>
        </p:nvSpPr>
        <p:spPr/>
        <p:txBody>
          <a:bodyPr/>
          <a:lstStyle/>
          <a:p>
            <a:pPr>
              <a:defRPr/>
            </a:pPr>
            <a:endParaRPr lang="en-IE" dirty="0"/>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5</a:t>
            </a:fld>
            <a:endParaRPr lang="en-IE"/>
          </a:p>
        </p:txBody>
      </p:sp>
    </p:spTree>
    <p:extLst>
      <p:ext uri="{BB962C8B-B14F-4D97-AF65-F5344CB8AC3E}">
        <p14:creationId xmlns:p14="http://schemas.microsoft.com/office/powerpoint/2010/main" xmlns="" val="140657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1379" name="Rectangle 3"/>
          <p:cNvSpPr>
            <a:spLocks noGrp="1"/>
          </p:cNvSpPr>
          <p:nvPr>
            <p:ph idx="1"/>
          </p:nvPr>
        </p:nvSpPr>
        <p:spPr/>
        <p:txBody>
          <a:bodyPr/>
          <a:lstStyle/>
          <a:p>
            <a:r>
              <a:rPr lang="en-US" altLang="en-US" dirty="0"/>
              <a:t>You decide to develop a decision tree algorithm to predict whether a potential movie would fall into one of three categories: mainstream hit, critic's choice, or box office bust</a:t>
            </a:r>
          </a:p>
        </p:txBody>
      </p:sp>
      <p:sp>
        <p:nvSpPr>
          <p:cNvPr id="2" name="Date Placeholder 1"/>
          <p:cNvSpPr>
            <a:spLocks noGrp="1"/>
          </p:cNvSpPr>
          <p:nvPr>
            <p:ph type="dt" sz="half" idx="10"/>
          </p:nvPr>
        </p:nvSpPr>
        <p:spPr/>
        <p:txBody>
          <a:bodyPr/>
          <a:lstStyle/>
          <a:p>
            <a:pPr>
              <a:defRPr/>
            </a:pPr>
            <a:fld id="{34F80B9B-64EB-4849-AFD9-F84C10DE8D0C}"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6</a:t>
            </a:fld>
            <a:endParaRPr lang="en-IE"/>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085699" y="2220942"/>
            <a:ext cx="6972603" cy="4064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264819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995656" y="2372505"/>
            <a:ext cx="5359492" cy="4231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0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2403" name="Rectangle 3"/>
          <p:cNvSpPr>
            <a:spLocks noGrp="1"/>
          </p:cNvSpPr>
          <p:nvPr>
            <p:ph idx="1"/>
          </p:nvPr>
        </p:nvSpPr>
        <p:spPr/>
        <p:txBody>
          <a:bodyPr/>
          <a:lstStyle/>
          <a:p>
            <a:r>
              <a:rPr lang="en-US" altLang="en-US" dirty="0"/>
              <a:t>To build a simple decision tree using this data, we can apply a divide-and-conquer strategy. </a:t>
            </a:r>
          </a:p>
          <a:p>
            <a:r>
              <a:rPr lang="en-US" altLang="en-US" dirty="0"/>
              <a:t>Let's first split the feature indicating the number of celebrities, partitioning the movies into groups with and without a low number of A-list stars:</a:t>
            </a:r>
          </a:p>
        </p:txBody>
      </p:sp>
      <p:sp>
        <p:nvSpPr>
          <p:cNvPr id="2" name="Date Placeholder 1"/>
          <p:cNvSpPr>
            <a:spLocks noGrp="1"/>
          </p:cNvSpPr>
          <p:nvPr>
            <p:ph type="dt" sz="half" idx="10"/>
          </p:nvPr>
        </p:nvSpPr>
        <p:spPr/>
        <p:txBody>
          <a:bodyPr/>
          <a:lstStyle/>
          <a:p>
            <a:pPr>
              <a:defRPr/>
            </a:pPr>
            <a:fld id="{52891003-AC3C-5642-AB32-57C466A9F31D}" type="datetime1">
              <a:rPr lang="en-IE" smtClean="0"/>
              <a:pPr>
                <a:defRPr/>
              </a:pPr>
              <a:t>11/10/2022</a:t>
            </a:fld>
            <a:endParaRPr lang="en-IE"/>
          </a:p>
        </p:txBody>
      </p:sp>
      <p:sp>
        <p:nvSpPr>
          <p:cNvPr id="3" name="Footer Placeholder 2"/>
          <p:cNvSpPr>
            <a:spLocks noGrp="1"/>
          </p:cNvSpPr>
          <p:nvPr>
            <p:ph type="ftr" sz="quarter" idx="11"/>
          </p:nvPr>
        </p:nvSpPr>
        <p:spPr/>
        <p:txBody>
          <a:bodyPr/>
          <a:lstStyle/>
          <a:p>
            <a:pPr>
              <a:defRPr/>
            </a:pPr>
            <a:endParaRPr lang="en-IE" dirty="0"/>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7</a:t>
            </a:fld>
            <a:endParaRPr lang="en-IE"/>
          </a:p>
        </p:txBody>
      </p:sp>
      <p:sp>
        <p:nvSpPr>
          <p:cNvPr id="102405" name="Text Box 5"/>
          <p:cNvSpPr txBox="1">
            <a:spLocks noChangeArrowheads="1"/>
          </p:cNvSpPr>
          <p:nvPr/>
        </p:nvSpPr>
        <p:spPr bwMode="auto">
          <a:xfrm>
            <a:off x="457200" y="3448683"/>
            <a:ext cx="2089150" cy="1477328"/>
          </a:xfrm>
          <a:prstGeom prst="rect">
            <a:avLst/>
          </a:prstGeom>
          <a:solidFill>
            <a:schemeClr val="bg2">
              <a:lumMod val="25000"/>
            </a:schemeClr>
          </a:solidFill>
          <a:ln w="9525">
            <a:solidFill>
              <a:schemeClr val="tx1"/>
            </a:solidFill>
            <a:miter lim="800000"/>
            <a:headEnd/>
            <a:tailEnd/>
          </a:ln>
          <a:effectLst/>
          <a:extLst/>
        </p:spPr>
        <p:txBody>
          <a:bodyPr>
            <a:spAutoFit/>
          </a:bodyPr>
          <a:lstStyle/>
          <a:p>
            <a:pPr>
              <a:spcBef>
                <a:spcPct val="50000"/>
              </a:spcBef>
            </a:pPr>
            <a:r>
              <a:rPr lang="en-IE" altLang="en-US" dirty="0">
                <a:solidFill>
                  <a:srgbClr val="FFFFFF"/>
                </a:solidFill>
              </a:rPr>
              <a:t>Split into low number of A-list stars and high number of A-list starts.</a:t>
            </a:r>
            <a:endParaRPr lang="en-US" altLang="en-US" dirty="0">
              <a:solidFill>
                <a:srgbClr val="FFFFFF"/>
              </a:solidFill>
            </a:endParaRPr>
          </a:p>
        </p:txBody>
      </p:sp>
    </p:spTree>
    <p:extLst>
      <p:ext uri="{BB962C8B-B14F-4D97-AF65-F5344CB8AC3E}">
        <p14:creationId xmlns:p14="http://schemas.microsoft.com/office/powerpoint/2010/main" xmlns="" val="74509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3427" name="Rectangle 3"/>
          <p:cNvSpPr>
            <a:spLocks noGrp="1"/>
          </p:cNvSpPr>
          <p:nvPr>
            <p:ph idx="1"/>
          </p:nvPr>
        </p:nvSpPr>
        <p:spPr/>
        <p:txBody>
          <a:bodyPr/>
          <a:lstStyle/>
          <a:p>
            <a:r>
              <a:rPr lang="en-IE" altLang="en-US" dirty="0"/>
              <a:t>Next, among the group of movies with a larger number of celebrities, we can make another split between movies with and without a high budget:</a:t>
            </a:r>
            <a:endParaRPr lang="en-US" altLang="en-US" dirty="0"/>
          </a:p>
        </p:txBody>
      </p:sp>
      <p:sp>
        <p:nvSpPr>
          <p:cNvPr id="5" name="Date Placeholder 4"/>
          <p:cNvSpPr>
            <a:spLocks noGrp="1"/>
          </p:cNvSpPr>
          <p:nvPr>
            <p:ph type="dt" sz="half" idx="10"/>
          </p:nvPr>
        </p:nvSpPr>
        <p:spPr/>
        <p:txBody>
          <a:bodyPr/>
          <a:lstStyle/>
          <a:p>
            <a:pPr>
              <a:defRPr/>
            </a:pPr>
            <a:fld id="{219F965C-E27F-4F4F-AB10-96543B2D57EE}" type="datetime1">
              <a:rPr lang="en-IE" smtClean="0"/>
              <a:pPr>
                <a:defRPr/>
              </a:pPr>
              <a:t>11/10/2022</a:t>
            </a:fld>
            <a:endParaRPr lang="en-IE"/>
          </a:p>
        </p:txBody>
      </p:sp>
      <p:sp>
        <p:nvSpPr>
          <p:cNvPr id="6" name="Footer Placeholder 5"/>
          <p:cNvSpPr>
            <a:spLocks noGrp="1"/>
          </p:cNvSpPr>
          <p:nvPr>
            <p:ph type="ftr" sz="quarter" idx="11"/>
          </p:nvPr>
        </p:nvSpPr>
        <p:spPr/>
        <p:txBody>
          <a:bodyPr/>
          <a:lstStyle/>
          <a:p>
            <a:pPr>
              <a:defRPr/>
            </a:pPr>
            <a:endParaRPr lang="en-IE" dirty="0"/>
          </a:p>
        </p:txBody>
      </p:sp>
      <p:sp>
        <p:nvSpPr>
          <p:cNvPr id="7" name="Slide Number Placeholder 6"/>
          <p:cNvSpPr>
            <a:spLocks noGrp="1"/>
          </p:cNvSpPr>
          <p:nvPr>
            <p:ph type="sldNum" sz="quarter" idx="12"/>
          </p:nvPr>
        </p:nvSpPr>
        <p:spPr/>
        <p:txBody>
          <a:bodyPr/>
          <a:lstStyle/>
          <a:p>
            <a:pPr>
              <a:defRPr/>
            </a:pPr>
            <a:fld id="{E702F601-837F-4952-9AC8-21E0053EC0C9}" type="slidenum">
              <a:rPr lang="en-IE" smtClean="0"/>
              <a:pPr>
                <a:defRPr/>
              </a:pPr>
              <a:t>8</a:t>
            </a:fld>
            <a:endParaRPr lang="en-IE"/>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13431" y="2250896"/>
            <a:ext cx="4890733" cy="39060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29" name="Text Box 5"/>
          <p:cNvSpPr txBox="1">
            <a:spLocks noChangeArrowheads="1"/>
          </p:cNvSpPr>
          <p:nvPr/>
        </p:nvSpPr>
        <p:spPr bwMode="auto">
          <a:xfrm>
            <a:off x="4572000" y="2048142"/>
            <a:ext cx="4464050" cy="4108818"/>
          </a:xfrm>
          <a:prstGeom prst="rect">
            <a:avLst/>
          </a:prstGeom>
          <a:solidFill>
            <a:schemeClr val="bg2">
              <a:lumMod val="25000"/>
            </a:schemeClr>
          </a:solidFill>
          <a:ln w="9525">
            <a:solidFill>
              <a:schemeClr val="tx1"/>
            </a:solidFill>
            <a:miter lim="800000"/>
            <a:headEnd/>
            <a:tailEnd/>
          </a:ln>
          <a:effectLst/>
          <a:extLst/>
        </p:spPr>
        <p:txBody>
          <a:bodyPr>
            <a:spAutoFit/>
          </a:bodyPr>
          <a:lstStyle>
            <a:defPPr>
              <a:defRPr lang="en-US"/>
            </a:defPPr>
            <a:lvl1pPr>
              <a:spcBef>
                <a:spcPct val="50000"/>
              </a:spcBef>
              <a:defRPr>
                <a:solidFill>
                  <a:srgbClr val="FFFFFF"/>
                </a:solidFill>
              </a:defRPr>
            </a:lvl1pPr>
          </a:lstStyle>
          <a:p>
            <a:r>
              <a:rPr lang="en-IE" altLang="en-US" dirty="0"/>
              <a:t>At this point we have partitioned the data into three groups. </a:t>
            </a:r>
          </a:p>
          <a:p>
            <a:r>
              <a:rPr lang="en-IE" altLang="en-US" dirty="0"/>
              <a:t>The group at the top-left corner of the diagram is composed entirely of critically-acclaimed films. This group is distinguished by a high number of celebrities and a relatively low budget. </a:t>
            </a:r>
          </a:p>
          <a:p>
            <a:r>
              <a:rPr lang="en-IE" altLang="en-US" dirty="0"/>
              <a:t>At the top-right corner, the majority of movies are box office hits, with high budgets and a large number of celebrities. </a:t>
            </a:r>
          </a:p>
          <a:p>
            <a:r>
              <a:rPr lang="en-IE" altLang="en-US" dirty="0"/>
              <a:t>The final group, which has little star power but budgets ranging from small to large, contains the flops.</a:t>
            </a:r>
            <a:endParaRPr lang="en-US" altLang="en-US" dirty="0"/>
          </a:p>
        </p:txBody>
      </p:sp>
      <p:sp>
        <p:nvSpPr>
          <p:cNvPr id="2" name="Freeform 1"/>
          <p:cNvSpPr/>
          <p:nvPr/>
        </p:nvSpPr>
        <p:spPr>
          <a:xfrm>
            <a:off x="1828800" y="2247760"/>
            <a:ext cx="2743200" cy="985801"/>
          </a:xfrm>
          <a:custGeom>
            <a:avLst/>
            <a:gdLst>
              <a:gd name="connsiteX0" fmla="*/ 2743200 w 2743200"/>
              <a:gd name="connsiteY0" fmla="*/ 985801 h 985801"/>
              <a:gd name="connsiteX1" fmla="*/ 1143000 w 2743200"/>
              <a:gd name="connsiteY1" fmla="*/ 7901 h 985801"/>
              <a:gd name="connsiteX2" fmla="*/ 0 w 2743200"/>
              <a:gd name="connsiteY2" fmla="*/ 604801 h 985801"/>
            </a:gdLst>
            <a:ahLst/>
            <a:cxnLst>
              <a:cxn ang="0">
                <a:pos x="connsiteX0" y="connsiteY0"/>
              </a:cxn>
              <a:cxn ang="0">
                <a:pos x="connsiteX1" y="connsiteY1"/>
              </a:cxn>
              <a:cxn ang="0">
                <a:pos x="connsiteX2" y="connsiteY2"/>
              </a:cxn>
            </a:cxnLst>
            <a:rect l="l" t="t" r="r" b="b"/>
            <a:pathLst>
              <a:path w="2743200" h="985801">
                <a:moveTo>
                  <a:pt x="2743200" y="985801"/>
                </a:moveTo>
                <a:cubicBezTo>
                  <a:pt x="2171700" y="528601"/>
                  <a:pt x="1600200" y="71401"/>
                  <a:pt x="1143000" y="7901"/>
                </a:cubicBezTo>
                <a:cubicBezTo>
                  <a:pt x="685800" y="-55599"/>
                  <a:pt x="342900" y="274601"/>
                  <a:pt x="0" y="604801"/>
                </a:cubicBez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3910324" y="3588164"/>
            <a:ext cx="661675" cy="886241"/>
          </a:xfrm>
          <a:custGeom>
            <a:avLst/>
            <a:gdLst>
              <a:gd name="connsiteX0" fmla="*/ 1041400 w 1041400"/>
              <a:gd name="connsiteY0" fmla="*/ 886241 h 886241"/>
              <a:gd name="connsiteX1" fmla="*/ 406400 w 1041400"/>
              <a:gd name="connsiteY1" fmla="*/ 124241 h 886241"/>
              <a:gd name="connsiteX2" fmla="*/ 0 w 1041400"/>
              <a:gd name="connsiteY2" fmla="*/ 9941 h 886241"/>
            </a:gdLst>
            <a:ahLst/>
            <a:cxnLst>
              <a:cxn ang="0">
                <a:pos x="connsiteX0" y="connsiteY0"/>
              </a:cxn>
              <a:cxn ang="0">
                <a:pos x="connsiteX1" y="connsiteY1"/>
              </a:cxn>
              <a:cxn ang="0">
                <a:pos x="connsiteX2" y="connsiteY2"/>
              </a:cxn>
            </a:cxnLst>
            <a:rect l="l" t="t" r="r" b="b"/>
            <a:pathLst>
              <a:path w="1041400" h="886241">
                <a:moveTo>
                  <a:pt x="1041400" y="886241"/>
                </a:moveTo>
                <a:cubicBezTo>
                  <a:pt x="810683" y="578266"/>
                  <a:pt x="579967" y="270291"/>
                  <a:pt x="406400" y="124241"/>
                </a:cubicBezTo>
                <a:cubicBezTo>
                  <a:pt x="232833" y="-21809"/>
                  <a:pt x="116416" y="-5934"/>
                  <a:pt x="0" y="9941"/>
                </a:cubicBez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reeform 3"/>
          <p:cNvSpPr/>
          <p:nvPr/>
        </p:nvSpPr>
        <p:spPr>
          <a:xfrm>
            <a:off x="3124200" y="5337647"/>
            <a:ext cx="1447800" cy="330200"/>
          </a:xfrm>
          <a:custGeom>
            <a:avLst/>
            <a:gdLst>
              <a:gd name="connsiteX0" fmla="*/ 1447800 w 1447800"/>
              <a:gd name="connsiteY0" fmla="*/ 330200 h 330200"/>
              <a:gd name="connsiteX1" fmla="*/ 0 w 1447800"/>
              <a:gd name="connsiteY1" fmla="*/ 0 h 330200"/>
            </a:gdLst>
            <a:ahLst/>
            <a:cxnLst>
              <a:cxn ang="0">
                <a:pos x="connsiteX0" y="connsiteY0"/>
              </a:cxn>
              <a:cxn ang="0">
                <a:pos x="connsiteX1" y="connsiteY1"/>
              </a:cxn>
            </a:cxnLst>
            <a:rect l="l" t="t" r="r" b="b"/>
            <a:pathLst>
              <a:path w="1447800" h="330200">
                <a:moveTo>
                  <a:pt x="1447800" y="33020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9337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4451" name="Rectangle 3"/>
          <p:cNvSpPr>
            <a:spLocks noGrp="1"/>
          </p:cNvSpPr>
          <p:nvPr>
            <p:ph idx="1"/>
          </p:nvPr>
        </p:nvSpPr>
        <p:spPr/>
        <p:txBody>
          <a:bodyPr>
            <a:normAutofit fontScale="77500" lnSpcReduction="20000"/>
          </a:bodyPr>
          <a:lstStyle/>
          <a:p>
            <a:r>
              <a:rPr lang="en-IE" altLang="en-US" dirty="0"/>
              <a:t>If we wanted, we could continue to divide the data by splitting it based on increasingly specific ranges of budget and celebrity counts until each of the incorrectly classified values resides in its own, perhaps tiny partition. </a:t>
            </a:r>
            <a:endParaRPr lang="ga-IE" altLang="en-US" dirty="0"/>
          </a:p>
          <a:p>
            <a:endParaRPr lang="en-IE" altLang="en-US" dirty="0"/>
          </a:p>
          <a:p>
            <a:r>
              <a:rPr lang="en-IE" altLang="en-US" dirty="0"/>
              <a:t>Since the data can continue to be split until there are no distinguishing features within a partition, a decision tree can be prone to be </a:t>
            </a:r>
            <a:r>
              <a:rPr lang="en-IE" altLang="en-US" dirty="0" err="1"/>
              <a:t>overfitting</a:t>
            </a:r>
            <a:r>
              <a:rPr lang="en-IE" altLang="en-US" dirty="0"/>
              <a:t> for the training data with overly-specific decisions. </a:t>
            </a:r>
            <a:endParaRPr lang="ga-IE" altLang="en-US" dirty="0"/>
          </a:p>
          <a:p>
            <a:endParaRPr lang="en-IE" altLang="en-US" dirty="0"/>
          </a:p>
          <a:p>
            <a:r>
              <a:rPr lang="en-IE" altLang="en-US" dirty="0"/>
              <a:t>We'll avoid this by stopping the algorithm here since more than 80 percent of the examples in each group are from a single class.</a:t>
            </a:r>
            <a:endParaRPr lang="ga-IE" altLang="en-US" dirty="0"/>
          </a:p>
          <a:p>
            <a:pPr lvl="2"/>
            <a:endParaRPr lang="en-IE" altLang="en-US" dirty="0"/>
          </a:p>
        </p:txBody>
      </p:sp>
      <p:sp>
        <p:nvSpPr>
          <p:cNvPr id="4" name="Date Placeholder 3"/>
          <p:cNvSpPr>
            <a:spLocks noGrp="1"/>
          </p:cNvSpPr>
          <p:nvPr>
            <p:ph type="dt" sz="half" idx="10"/>
          </p:nvPr>
        </p:nvSpPr>
        <p:spPr/>
        <p:txBody>
          <a:bodyPr/>
          <a:lstStyle/>
          <a:p>
            <a:pPr>
              <a:defRPr/>
            </a:pPr>
            <a:fld id="{BB918E8E-6D50-6B41-BEA6-C1C8AA8F7DA4}" type="datetime1">
              <a:rPr lang="en-IE" smtClean="0"/>
              <a:pPr>
                <a:defRPr/>
              </a:pPr>
              <a:t>11/10/2022</a:t>
            </a:fld>
            <a:endParaRPr lang="en-IE"/>
          </a:p>
        </p:txBody>
      </p:sp>
      <p:sp>
        <p:nvSpPr>
          <p:cNvPr id="5" name="Footer Placeholder 4"/>
          <p:cNvSpPr>
            <a:spLocks noGrp="1"/>
          </p:cNvSpPr>
          <p:nvPr>
            <p:ph type="ftr" sz="quarter" idx="11"/>
          </p:nvPr>
        </p:nvSpPr>
        <p:spPr/>
        <p:txBody>
          <a:bodyPr/>
          <a:lstStyle/>
          <a:p>
            <a:pPr>
              <a:defRPr/>
            </a:pPr>
            <a:endParaRPr lang="en-IE" dirty="0"/>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9</a:t>
            </a:fld>
            <a:endParaRPr lang="en-IE"/>
          </a:p>
        </p:txBody>
      </p:sp>
    </p:spTree>
    <p:extLst>
      <p:ext uri="{BB962C8B-B14F-4D97-AF65-F5344CB8AC3E}">
        <p14:creationId xmlns:p14="http://schemas.microsoft.com/office/powerpoint/2010/main" xmlns="" val="23064027"/>
      </p:ext>
    </p:extLst>
  </p:cSld>
  <p:clrMapOvr>
    <a:masterClrMapping/>
  </p:clrMapOvr>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2890</TotalTime>
  <Words>2237</Words>
  <Application>Microsoft Office PowerPoint</Application>
  <PresentationFormat>On-screen Show (4:3)</PresentationFormat>
  <Paragraphs>237</Paragraphs>
  <Slides>21</Slides>
  <Notes>0</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KIT_master_ppt2007_de</vt:lpstr>
      <vt:lpstr>1_KIT_master_ppt2007_de</vt:lpstr>
      <vt:lpstr>Office Theme</vt:lpstr>
      <vt:lpstr>Introduction</vt:lpstr>
      <vt:lpstr>A C50 tree on the Titanic Data set</vt:lpstr>
      <vt:lpstr>Understanding Decision Trees</vt:lpstr>
      <vt:lpstr>Uses of Decision Trees</vt:lpstr>
      <vt:lpstr>Divide &amp; Conquer</vt:lpstr>
      <vt:lpstr>Divide &amp; Conquer</vt:lpstr>
      <vt:lpstr>Divide &amp; Conquer</vt:lpstr>
      <vt:lpstr>Divide &amp; Conquer</vt:lpstr>
      <vt:lpstr>Divide &amp; Conquer</vt:lpstr>
      <vt:lpstr>Divide &amp; Conquer</vt:lpstr>
      <vt:lpstr>Divide &amp; Conquer</vt:lpstr>
      <vt:lpstr>Divide &amp; Conquer</vt:lpstr>
      <vt:lpstr>Algorithms – C5.0</vt:lpstr>
      <vt:lpstr>C5.0 Algorithm – Where to split</vt:lpstr>
      <vt:lpstr>Algorithms – Pruning </vt:lpstr>
      <vt:lpstr>Algorithms – Pre-pruning</vt:lpstr>
      <vt:lpstr>Algorithms – Post-pruning</vt:lpstr>
      <vt:lpstr>Sample output: titanic in this case</vt:lpstr>
      <vt:lpstr>Boosting the accuracy of decision trees</vt:lpstr>
      <vt:lpstr>Extracting Rules</vt:lpstr>
      <vt:lpstr>C5.0 Strengths and Weaknesses</vt:lpstr>
    </vt:vector>
  </TitlesOfParts>
  <Company>KIT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Caton</dc:creator>
  <cp:lastModifiedBy>GEU</cp:lastModifiedBy>
  <cp:revision>68</cp:revision>
  <cp:lastPrinted>2014-11-12T17:09:33Z</cp:lastPrinted>
  <dcterms:created xsi:type="dcterms:W3CDTF">2014-09-15T09:05:41Z</dcterms:created>
  <dcterms:modified xsi:type="dcterms:W3CDTF">2022-10-11T11:10:21Z</dcterms:modified>
</cp:coreProperties>
</file>