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5"/>
  </p:notesMasterIdLst>
  <p:sldIdLst>
    <p:sldId id="256" r:id="rId2"/>
    <p:sldId id="454" r:id="rId3"/>
    <p:sldId id="510" r:id="rId4"/>
    <p:sldId id="618" r:id="rId5"/>
    <p:sldId id="595" r:id="rId6"/>
    <p:sldId id="457" r:id="rId7"/>
    <p:sldId id="619" r:id="rId8"/>
    <p:sldId id="614" r:id="rId9"/>
    <p:sldId id="458" r:id="rId10"/>
    <p:sldId id="494" r:id="rId11"/>
    <p:sldId id="620" r:id="rId12"/>
    <p:sldId id="483" r:id="rId13"/>
    <p:sldId id="601" r:id="rId14"/>
    <p:sldId id="597" r:id="rId15"/>
    <p:sldId id="514" r:id="rId16"/>
    <p:sldId id="306" r:id="rId17"/>
    <p:sldId id="519" r:id="rId18"/>
    <p:sldId id="515" r:id="rId19"/>
    <p:sldId id="534" r:id="rId20"/>
    <p:sldId id="621" r:id="rId21"/>
    <p:sldId id="496" r:id="rId22"/>
    <p:sldId id="535" r:id="rId23"/>
    <p:sldId id="435" r:id="rId2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8650" cy="479425"/>
          </a:xfrm>
          <a:prstGeom prst="rect">
            <a:avLst/>
          </a:prstGeom>
        </p:spPr>
        <p:txBody>
          <a:bodyPr vert="horz" lIns="96660" tIns="48329" rIns="96660" bIns="4832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4963" y="0"/>
            <a:ext cx="3168650" cy="479425"/>
          </a:xfrm>
          <a:prstGeom prst="rect">
            <a:avLst/>
          </a:prstGeom>
        </p:spPr>
        <p:txBody>
          <a:bodyPr vert="horz" lIns="96660" tIns="48329" rIns="96660" bIns="4832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2D0A9527-1587-4A9B-B1C4-CF4DFD4A277F}" type="datetimeFigureOut">
              <a:rPr lang="en-US"/>
              <a:pPr>
                <a:defRPr/>
              </a:pPr>
              <a:t>7/10/2021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0" tIns="48329" rIns="96660" bIns="4832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0" tIns="48329" rIns="96660" bIns="4832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68650" cy="479425"/>
          </a:xfrm>
          <a:prstGeom prst="rect">
            <a:avLst/>
          </a:prstGeom>
        </p:spPr>
        <p:txBody>
          <a:bodyPr vert="horz" lIns="96660" tIns="48329" rIns="96660" bIns="4832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4963" y="9120188"/>
            <a:ext cx="3168650" cy="479425"/>
          </a:xfrm>
          <a:prstGeom prst="rect">
            <a:avLst/>
          </a:prstGeom>
        </p:spPr>
        <p:txBody>
          <a:bodyPr vert="horz" lIns="96660" tIns="48329" rIns="96660" bIns="4832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638AA6BB-D8BE-46EA-A1D8-E7F87B766E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914400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762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438400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968375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E39C9-6D53-413B-8A78-510C47C54F90}" type="datetimeFigureOut">
              <a:rPr lang="en-US"/>
              <a:pPr>
                <a:defRPr/>
              </a:pPr>
              <a:t>7/10/2021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46614D5-3BCC-4374-8493-EBC262CAB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3DD04-5A7E-4987-87E0-F6AD3CBD27CC}" type="datetimeFigureOut">
              <a:rPr lang="en-US"/>
              <a:pPr>
                <a:defRPr/>
              </a:pPr>
              <a:t>7/10/2021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1170D-765E-4536-BC09-489ECAC80B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E1AD0-FD82-492A-ACFD-68575C4045F1}" type="datetimeFigureOut">
              <a:rPr lang="en-US"/>
              <a:pPr>
                <a:defRPr/>
              </a:pPr>
              <a:t>7/10/2021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D17A3-989F-46E1-8466-658DD1A025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880AF-5364-480D-8207-E4ABDD6E9D1E}" type="datetimeFigureOut">
              <a:rPr lang="en-US"/>
              <a:pPr>
                <a:defRPr/>
              </a:pPr>
              <a:t>7/10/2021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6F217-AF86-44FD-83E0-26C5EABBCD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A20D1-1A32-4494-AAB7-6B5B7A022AAC}" type="datetimeFigureOut">
              <a:rPr lang="en-US"/>
              <a:pPr>
                <a:defRPr/>
              </a:pPr>
              <a:t>7/10/2021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4701D-D76D-4973-B80A-60D52D9155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D41FC-0C60-4608-93EF-D362450C5AE8}" type="datetimeFigureOut">
              <a:rPr lang="en-US"/>
              <a:pPr>
                <a:defRPr/>
              </a:pPr>
              <a:t>7/10/2021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DDDC8-3758-49E3-B4F2-1C519B4D4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1BDF33-7027-41F4-9D42-3441AF5DE4E0}" type="datetimeFigureOut">
              <a:rPr lang="en-US"/>
              <a:pPr>
                <a:defRPr/>
              </a:pPr>
              <a:t>7/10/2021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87EA0-9D1A-4F0D-9FB3-3D8098133B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63CE7-5384-4C19-8FFB-834FA154F8CF}" type="datetimeFigureOut">
              <a:rPr lang="en-US"/>
              <a:pPr>
                <a:defRPr/>
              </a:pPr>
              <a:t>7/10/2021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B5CA15-5E23-4A25-8899-BDFC66D34F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C751E-9512-4BE3-AE76-9F3897CD9C95}" type="datetimeFigureOut">
              <a:rPr lang="en-US"/>
              <a:pPr>
                <a:defRPr/>
              </a:pPr>
              <a:t>7/10/2021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9DA3A-B01B-4657-BB2C-CC0FAEF7F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D1657-1723-40F4-A75A-02363F76982C}" type="datetimeFigureOut">
              <a:rPr lang="en-US"/>
              <a:pPr>
                <a:defRPr/>
              </a:pPr>
              <a:t>7/10/2021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B6833-6190-46CE-8ABA-87A5649E7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84160-F6A9-4C13-B709-E1B413D99F1C}" type="datetimeFigureOut">
              <a:rPr lang="en-US"/>
              <a:pPr>
                <a:defRPr/>
              </a:pPr>
              <a:t>7/10/2021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395E8-39A9-48AF-B589-935D1D19C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1B7CE2C-3A96-430E-A465-DA21BE286834}" type="datetimeFigureOut">
              <a:rPr lang="en-US"/>
              <a:pPr>
                <a:defRPr/>
              </a:pPr>
              <a:t>7/10/2021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39BE233F-248A-43AB-A58E-B1208FE1E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9" r:id="rId1"/>
    <p:sldLayoutId id="2147484412" r:id="rId2"/>
    <p:sldLayoutId id="2147484420" r:id="rId3"/>
    <p:sldLayoutId id="2147484413" r:id="rId4"/>
    <p:sldLayoutId id="2147484414" r:id="rId5"/>
    <p:sldLayoutId id="2147484415" r:id="rId6"/>
    <p:sldLayoutId id="2147484416" r:id="rId7"/>
    <p:sldLayoutId id="2147484421" r:id="rId8"/>
    <p:sldLayoutId id="2147484422" r:id="rId9"/>
    <p:sldLayoutId id="2147484417" r:id="rId10"/>
    <p:sldLayoutId id="214748441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.in/search?q=Arthur+samuels&amp;spell=1&amp;sa=X&amp;ved=0ahUKEwimiO7k_KzcAhWTT30KHQsSAo0QBQgjKA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itle 2"/>
          <p:cNvSpPr>
            <a:spLocks noGrp="1"/>
          </p:cNvSpPr>
          <p:nvPr>
            <p:ph type="subTitle" idx="1"/>
          </p:nvPr>
        </p:nvSpPr>
        <p:spPr>
          <a:xfrm>
            <a:off x="0" y="2590800"/>
            <a:ext cx="8991600" cy="4267200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Dr. </a:t>
            </a:r>
            <a:r>
              <a:rPr lang="en-US" sz="4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Vishan</a:t>
            </a:r>
            <a:r>
              <a:rPr lang="en-US" sz="4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Kumar Gupta	</a:t>
            </a:r>
          </a:p>
          <a:p>
            <a:pPr eaLnBrk="1" hangingPunct="1"/>
            <a:r>
              <a:rPr lang="en-US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Associate 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Professor</a:t>
            </a:r>
          </a:p>
          <a:p>
            <a:pPr eaLnBrk="1" hangingPunct="1"/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Computer Science and Engineering Department</a:t>
            </a:r>
          </a:p>
          <a:p>
            <a:pPr eaLnBrk="1" hangingPunct="1"/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Graphic Era Deemed to be University, Ghaziabad</a:t>
            </a:r>
          </a:p>
          <a:p>
            <a:pPr eaLnBrk="1" hangingPunct="1"/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vishangupta@gmail.com</a:t>
            </a:r>
          </a:p>
          <a:p>
            <a:pPr eaLnBrk="1" hangingPunct="1"/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Title 1"/>
          <p:cNvSpPr>
            <a:spLocks noGrp="1"/>
          </p:cNvSpPr>
          <p:nvPr>
            <p:ph type="ctrTitle"/>
          </p:nvPr>
        </p:nvSpPr>
        <p:spPr>
          <a:xfrm>
            <a:off x="76200" y="838200"/>
            <a:ext cx="8991600" cy="1470025"/>
          </a:xfrm>
        </p:spPr>
        <p:txBody>
          <a:bodyPr/>
          <a:lstStyle/>
          <a:p>
            <a:pPr eaLnBrk="1" hangingPunct="1"/>
            <a:r>
              <a:rPr sz="4400" b="1" dirty="0">
                <a:latin typeface="Times New Roman" pitchFamily="18" charset="0"/>
                <a:cs typeface="Times New Roman" pitchFamily="18" charset="0"/>
              </a:rPr>
              <a:t>Introduction to Machine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363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686800" cy="9906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bg1"/>
                </a:solidFill>
              </a:rPr>
              <a:t>Supervised/Unsupervised Learning 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10600" cy="5181600"/>
          </a:xfrm>
        </p:spPr>
        <p:txBody>
          <a:bodyPr/>
          <a:lstStyle/>
          <a:p>
            <a:pPr algn="just" eaLnBrk="1" hangingPunct="1"/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Supervised Learning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is applied when the input data collected has some kind of </a:t>
            </a:r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known labels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or results. input data is called training data and model is prepared by using this data.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	Example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: Classification &amp; Regression Problems. </a:t>
            </a:r>
          </a:p>
          <a:p>
            <a:pPr eaLnBrk="1" hangingPunct="1"/>
            <a:endParaRPr lang="en-US" sz="3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36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b="1">
                <a:solidFill>
                  <a:schemeClr val="bg1"/>
                </a:solidFill>
              </a:rPr>
              <a:t>Supervised/Unsupervised Learning 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686800" cy="4267200"/>
          </a:xfrm>
        </p:spPr>
        <p:txBody>
          <a:bodyPr/>
          <a:lstStyle/>
          <a:p>
            <a:pPr algn="just" eaLnBrk="1" hangingPunct="1"/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Unsupervised Learning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refers to the problem of trying to find hidden structure in </a:t>
            </a:r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unlabeled data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>
              <a:buFont typeface="Wingdings 2" pitchFamily="18" charset="2"/>
              <a:buNone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	Example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: Clustering Problems and Association Rule Mining.</a:t>
            </a:r>
          </a:p>
        </p:txBody>
      </p:sp>
    </p:spTree>
    <p:extLst>
      <p:ext uri="{BB962C8B-B14F-4D97-AF65-F5344CB8AC3E}">
        <p14:creationId xmlns:p14="http://schemas.microsoft.com/office/powerpoint/2010/main" val="645615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b="1">
                <a:solidFill>
                  <a:schemeClr val="bg1"/>
                </a:solidFill>
              </a:rPr>
              <a:t>Examples</a:t>
            </a:r>
          </a:p>
        </p:txBody>
      </p:sp>
      <p:sp>
        <p:nvSpPr>
          <p:cNvPr id="16388" name="Content Placeholder 2"/>
          <p:cNvSpPr>
            <a:spLocks noGrp="1"/>
          </p:cNvSpPr>
          <p:nvPr>
            <p:ph sz="quarter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eaLnBrk="1" hangingPunct="1"/>
            <a:r>
              <a:rPr lang="en-US" sz="3600" b="1">
                <a:latin typeface="Times New Roman" pitchFamily="18" charset="0"/>
                <a:cs typeface="Times New Roman" pitchFamily="18" charset="0"/>
              </a:rPr>
              <a:t>Classification Problems</a:t>
            </a:r>
          </a:p>
          <a:p>
            <a:pPr lvl="1" eaLnBrk="1" hangingPunct="1"/>
            <a:r>
              <a:rPr lang="en-US" sz="3000">
                <a:latin typeface="Times New Roman" pitchFamily="18" charset="0"/>
                <a:cs typeface="Times New Roman" pitchFamily="18" charset="0"/>
              </a:rPr>
              <a:t>Prediction of cancer.</a:t>
            </a:r>
          </a:p>
          <a:p>
            <a:pPr lvl="1" eaLnBrk="1" hangingPunct="1"/>
            <a:r>
              <a:rPr lang="en-US" sz="3000">
                <a:latin typeface="Times New Roman" pitchFamily="18" charset="0"/>
                <a:cs typeface="Times New Roman" pitchFamily="18" charset="0"/>
              </a:rPr>
              <a:t>Win prediction of Mr. Narendra Modi.</a:t>
            </a:r>
          </a:p>
          <a:p>
            <a:pPr lvl="1" eaLnBrk="1" hangingPunct="1"/>
            <a:r>
              <a:rPr lang="en-US" sz="3000">
                <a:latin typeface="Times New Roman" pitchFamily="18" charset="0"/>
                <a:cs typeface="Times New Roman" pitchFamily="18" charset="0"/>
              </a:rPr>
              <a:t>Diabetic Prediction.</a:t>
            </a:r>
          </a:p>
          <a:p>
            <a:pPr lvl="1" eaLnBrk="1" hangingPunct="1"/>
            <a:r>
              <a:rPr lang="en-US" sz="3000">
                <a:latin typeface="Times New Roman" pitchFamily="18" charset="0"/>
                <a:cs typeface="Times New Roman" pitchFamily="18" charset="0"/>
              </a:rPr>
              <a:t>Classification of e-mail spam or not-spam.</a:t>
            </a:r>
          </a:p>
          <a:p>
            <a:pPr eaLnBrk="1" hangingPunct="1"/>
            <a:r>
              <a:rPr lang="en-US" sz="3600" b="1">
                <a:latin typeface="Times New Roman" pitchFamily="18" charset="0"/>
                <a:cs typeface="Times New Roman" pitchFamily="18" charset="0"/>
              </a:rPr>
              <a:t>Regression Problem</a:t>
            </a:r>
          </a:p>
          <a:p>
            <a:pPr lvl="1" eaLnBrk="1" hangingPunct="1"/>
            <a:r>
              <a:rPr lang="en-US" sz="3000">
                <a:latin typeface="Times New Roman" pitchFamily="18" charset="0"/>
                <a:cs typeface="Times New Roman" pitchFamily="18" charset="0"/>
              </a:rPr>
              <a:t>Prediction of wheat production.</a:t>
            </a:r>
          </a:p>
          <a:p>
            <a:pPr lvl="1" eaLnBrk="1" hangingPunct="1"/>
            <a:r>
              <a:rPr lang="en-US" sz="3000">
                <a:latin typeface="Times New Roman" pitchFamily="18" charset="0"/>
                <a:cs typeface="Times New Roman" pitchFamily="18" charset="0"/>
              </a:rPr>
              <a:t>Prediction of rainfall.</a:t>
            </a:r>
          </a:p>
          <a:p>
            <a:pPr lvl="1" eaLnBrk="1" hangingPunct="1"/>
            <a:r>
              <a:rPr lang="en-US" sz="3000">
                <a:latin typeface="Times New Roman" pitchFamily="18" charset="0"/>
                <a:cs typeface="Times New Roman" pitchFamily="18" charset="0"/>
              </a:rPr>
              <a:t>Point prediction of Stock Exchange.</a:t>
            </a:r>
          </a:p>
          <a:p>
            <a:pPr lvl="1" eaLnBrk="1" hangingPunct="1"/>
            <a:endParaRPr lang="en-US" sz="300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endParaRPr lang="en-US" sz="3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41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bg1"/>
                </a:solidFill>
              </a:rPr>
              <a:t>Data for playing Tennis according to weather</a:t>
            </a:r>
          </a:p>
        </p:txBody>
      </p:sp>
      <p:pic>
        <p:nvPicPr>
          <p:cNvPr id="17412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62000" y="1219200"/>
            <a:ext cx="7353300" cy="4200525"/>
          </a:xfr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b="1">
                <a:solidFill>
                  <a:schemeClr val="bg1"/>
                </a:solidFill>
              </a:rPr>
              <a:t>Classification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990600"/>
            <a:ext cx="9144000" cy="1816100"/>
          </a:xfrm>
        </p:spPr>
        <p:txBody>
          <a:bodyPr>
            <a:sp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classification technique is a systematic approach to building classification models from an input data set. Decision tree, neural networks, linear model, random forest and support vector machines are the classifiers.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895600"/>
            <a:ext cx="6189663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45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b="1">
                <a:solidFill>
                  <a:schemeClr val="bg1"/>
                </a:solidFill>
              </a:rPr>
              <a:t>Understand the Data…….. </a:t>
            </a:r>
          </a:p>
        </p:txBody>
      </p:sp>
      <p:pic>
        <p:nvPicPr>
          <p:cNvPr id="19460" name="Picture 5" descr="sample-data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7859713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48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b="1">
                <a:solidFill>
                  <a:schemeClr val="bg1"/>
                </a:solidFill>
              </a:rPr>
              <a:t>Classification &amp; Regression</a:t>
            </a:r>
          </a:p>
        </p:txBody>
      </p:sp>
      <p:sp>
        <p:nvSpPr>
          <p:cNvPr id="20484" name="Content Placeholder 2"/>
          <p:cNvSpPr>
            <a:spLocks noGrp="1"/>
          </p:cNvSpPr>
          <p:nvPr>
            <p:ph sz="quarter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endParaRPr lang="en-US" sz="3200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066800"/>
            <a:ext cx="847407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50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bg1"/>
                </a:solidFill>
              </a:rPr>
              <a:t>Machine Learning models</a:t>
            </a:r>
          </a:p>
        </p:txBody>
      </p:sp>
      <p:sp>
        <p:nvSpPr>
          <p:cNvPr id="21508" name="Content Placeholder 5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Most Common models</a:t>
            </a:r>
          </a:p>
          <a:p>
            <a:pPr lvl="1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Decision tree model</a:t>
            </a:r>
          </a:p>
          <a:p>
            <a:pPr lvl="1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Random forest</a:t>
            </a:r>
          </a:p>
          <a:p>
            <a:pPr lvl="1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SVM (Support Vector Machine)</a:t>
            </a:r>
          </a:p>
          <a:p>
            <a:pPr lvl="1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Linear model</a:t>
            </a:r>
          </a:p>
          <a:p>
            <a:pPr lvl="1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Neural network</a:t>
            </a:r>
          </a:p>
          <a:p>
            <a:pPr lvl="1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AdaBoost</a:t>
            </a:r>
          </a:p>
          <a:p>
            <a:pPr lvl="1"/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53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b="1">
                <a:solidFill>
                  <a:schemeClr val="bg1"/>
                </a:solidFill>
              </a:rPr>
              <a:t>Examples</a:t>
            </a:r>
          </a:p>
        </p:txBody>
      </p:sp>
      <p:sp>
        <p:nvSpPr>
          <p:cNvPr id="22532" name="Content Placeholder 2"/>
          <p:cNvSpPr>
            <a:spLocks noGrp="1"/>
          </p:cNvSpPr>
          <p:nvPr>
            <p:ph sz="quarter" idx="1"/>
          </p:nvPr>
        </p:nvSpPr>
        <p:spPr>
          <a:xfrm>
            <a:off x="0" y="990600"/>
            <a:ext cx="8991600" cy="5867400"/>
          </a:xfrm>
        </p:spPr>
        <p:txBody>
          <a:bodyPr/>
          <a:lstStyle/>
          <a:p>
            <a:pPr algn="just" eaLnBrk="1" hangingPunct="1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Clustering:- </a:t>
            </a:r>
            <a:r>
              <a:rPr lang="en-US" b="1" dirty="0"/>
              <a:t>Clustering</a:t>
            </a:r>
            <a:r>
              <a:rPr lang="en-US" dirty="0"/>
              <a:t> is the task of dividing the population or data points into a number of groups such that data points in the same groups are more similar to other data points and dissimilar to the data points in other groups. It is basically a collection of objects on the basis of similarity and dissimilarity between them.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pPr lvl="1" algn="just" eaLnBrk="1" hangingPunct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Grouping of NEWS.</a:t>
            </a:r>
          </a:p>
          <a:p>
            <a:pPr lvl="1" algn="just" eaLnBrk="1" hangingPunct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Grouping the people on their similar hobbies/interests. </a:t>
            </a:r>
          </a:p>
          <a:p>
            <a:pPr lvl="1" algn="just" eaLnBrk="1" hangingPunct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Grouping of animals.</a:t>
            </a:r>
          </a:p>
          <a:p>
            <a:pPr lvl="1" algn="just" eaLnBrk="1" hangingPunct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Grouping of customers based on their performance. e.g. bank customers.</a:t>
            </a:r>
          </a:p>
          <a:p>
            <a:pPr lvl="1" algn="just" eaLnBrk="1" hangingPunct="1">
              <a:buFont typeface="Wingdings 2" pitchFamily="18" charset="2"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………….. Many more.</a:t>
            </a:r>
          </a:p>
          <a:p>
            <a:pPr lvl="1" algn="just" eaLnBrk="1" hangingPunct="1">
              <a:buFont typeface="Wingdings 2" pitchFamily="18" charset="2"/>
              <a:buNone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b="1">
                <a:solidFill>
                  <a:schemeClr val="bg1"/>
                </a:solidFill>
              </a:rPr>
              <a:t>Clustering Data</a:t>
            </a:r>
          </a:p>
        </p:txBody>
      </p:sp>
      <p:pic>
        <p:nvPicPr>
          <p:cNvPr id="23556" name="Content Placeholder 5" descr="Clustring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84250" y="1271588"/>
            <a:ext cx="7397750" cy="4635500"/>
          </a:xfrm>
        </p:spPr>
      </p:pic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600200" y="6096000"/>
            <a:ext cx="6781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Only  Features; No class/target/label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19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bg1"/>
                </a:solidFill>
              </a:rPr>
              <a:t> What is Machine Learning ?</a:t>
            </a:r>
          </a:p>
        </p:txBody>
      </p:sp>
      <p:sp>
        <p:nvSpPr>
          <p:cNvPr id="8196" name="Content Placeholder 2"/>
          <p:cNvSpPr>
            <a:spLocks noGrp="1"/>
          </p:cNvSpPr>
          <p:nvPr>
            <p:ph sz="quarter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endParaRPr lang="en-US" sz="3600" b="1">
              <a:solidFill>
                <a:srgbClr val="002060"/>
              </a:solidFill>
            </a:endParaRPr>
          </a:p>
          <a:p>
            <a:pPr>
              <a:buFont typeface="Wingdings 2" pitchFamily="18" charset="2"/>
              <a:buNone/>
            </a:pPr>
            <a:endParaRPr lang="en-US" sz="3600" b="1">
              <a:sym typeface="Wingdings" pitchFamily="2" charset="2"/>
            </a:endParaRPr>
          </a:p>
        </p:txBody>
      </p:sp>
      <p:pic>
        <p:nvPicPr>
          <p:cNvPr id="5" name="Picture 4" descr="gmail.png"/>
          <p:cNvPicPr>
            <a:picLocks noChangeAspect="1"/>
          </p:cNvPicPr>
          <p:nvPr/>
        </p:nvPicPr>
        <p:blipFill>
          <a:blip r:embed="rId2"/>
          <a:srcRect t="14985" r="14322" b="28072"/>
          <a:stretch>
            <a:fillRect/>
          </a:stretch>
        </p:blipFill>
        <p:spPr>
          <a:xfrm>
            <a:off x="100013" y="2133600"/>
            <a:ext cx="8972550" cy="3352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198" name="TextBox 5"/>
          <p:cNvSpPr txBox="1">
            <a:spLocks noChangeArrowheads="1"/>
          </p:cNvSpPr>
          <p:nvPr/>
        </p:nvSpPr>
        <p:spPr bwMode="auto">
          <a:xfrm>
            <a:off x="46038" y="1143000"/>
            <a:ext cx="60134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Example1</a:t>
            </a:r>
            <a:r>
              <a:rPr lang="en-US" sz="2400" b="1" dirty="0"/>
              <a:t>:  Email classification in Gmail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53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b="1">
                <a:solidFill>
                  <a:schemeClr val="bg1"/>
                </a:solidFill>
              </a:rPr>
              <a:t>Examples</a:t>
            </a:r>
          </a:p>
        </p:txBody>
      </p:sp>
      <p:sp>
        <p:nvSpPr>
          <p:cNvPr id="22532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839200" cy="5181600"/>
          </a:xfrm>
        </p:spPr>
        <p:txBody>
          <a:bodyPr/>
          <a:lstStyle/>
          <a:p>
            <a:pPr algn="just" eaLnBrk="1" hangingPunct="1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Association Rule Mining:-</a:t>
            </a:r>
            <a:r>
              <a:rPr lang="en-US" dirty="0"/>
              <a:t>Association rule mining is a procedure which aims to observe frequently occurring patterns, correlations, or associations from datasets found in various kinds of databases such as relational databases, transactional databases, and other forms of repositories.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pPr lvl="1" algn="just" eaLnBrk="1" hangingPunct="1"/>
            <a:r>
              <a:rPr lang="en-IN" b="1" dirty="0"/>
              <a:t>Market Basket Analysis</a:t>
            </a:r>
          </a:p>
          <a:p>
            <a:pPr lvl="1" algn="just" eaLnBrk="1" hangingPunct="1"/>
            <a:r>
              <a:rPr lang="en-IN" b="1" dirty="0"/>
              <a:t>Medical Diagnosis</a:t>
            </a:r>
          </a:p>
          <a:p>
            <a:pPr lvl="1" algn="just" eaLnBrk="1" hangingPunct="1"/>
            <a:r>
              <a:rPr lang="en-IN" b="1" dirty="0"/>
              <a:t>Census Data</a:t>
            </a:r>
          </a:p>
          <a:p>
            <a:pPr lvl="1" algn="just" eaLnBrk="1" hangingPunct="1"/>
            <a:r>
              <a:rPr lang="en-IN" b="1" dirty="0"/>
              <a:t>Protein Sequence</a:t>
            </a:r>
          </a:p>
          <a:p>
            <a:pPr lvl="1" algn="just" eaLnBrk="1" hangingPunct="1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……….. Many more.</a:t>
            </a:r>
          </a:p>
          <a:p>
            <a:pPr lvl="1" algn="just" eaLnBrk="1" hangingPunct="1">
              <a:buFont typeface="Wingdings 2" pitchFamily="18" charset="2"/>
              <a:buNone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582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67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sz="36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 Set : UCI Library </a:t>
            </a:r>
            <a:r>
              <a:rPr lang="en-US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(Datasets Repository)</a:t>
            </a:r>
            <a:endParaRPr lang="en-US" sz="3600" b="1">
              <a:solidFill>
                <a:schemeClr val="bg1"/>
              </a:solidFill>
            </a:endParaRPr>
          </a:p>
        </p:txBody>
      </p:sp>
      <p:sp>
        <p:nvSpPr>
          <p:cNvPr id="28676" name="Content Placeholder 2"/>
          <p:cNvSpPr>
            <a:spLocks noGrp="1"/>
          </p:cNvSpPr>
          <p:nvPr>
            <p:ph sz="quarter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z="3200"/>
              <a:t>Google</a:t>
            </a:r>
            <a:r>
              <a:rPr lang="en-US" sz="3200">
                <a:sym typeface="Wingdings" pitchFamily="2" charset="2"/>
              </a:rPr>
              <a:t></a:t>
            </a:r>
            <a:r>
              <a:rPr lang="en-US" sz="3200"/>
              <a:t> “uci dataset”</a:t>
            </a:r>
          </a:p>
        </p:txBody>
      </p:sp>
      <p:pic>
        <p:nvPicPr>
          <p:cNvPr id="28677" name="Picture 4" descr="uci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36" y="1600199"/>
            <a:ext cx="8855364" cy="495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sz="32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Flow of Machine Learning  based Application</a:t>
            </a:r>
          </a:p>
        </p:txBody>
      </p:sp>
      <p:sp>
        <p:nvSpPr>
          <p:cNvPr id="29700" name="Content Placeholder 4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610600" cy="5181600"/>
          </a:xfrm>
        </p:spPr>
        <p:txBody>
          <a:bodyPr/>
          <a:lstStyle/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Data collection</a:t>
            </a:r>
          </a:p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Data cleansing</a:t>
            </a:r>
          </a:p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Feature selection</a:t>
            </a:r>
          </a:p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Division of data into training and testing</a:t>
            </a:r>
          </a:p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K-fold cross validation</a:t>
            </a:r>
          </a:p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Result analysis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4"/>
          <p:cNvSpPr>
            <a:spLocks noGrp="1"/>
          </p:cNvSpPr>
          <p:nvPr>
            <p:ph type="title"/>
          </p:nvPr>
        </p:nvSpPr>
        <p:spPr>
          <a:xfrm>
            <a:off x="3124200" y="3048000"/>
            <a:ext cx="2667000" cy="1143000"/>
          </a:xfrm>
        </p:spPr>
        <p:txBody>
          <a:bodyPr/>
          <a:lstStyle/>
          <a:p>
            <a:r>
              <a:rPr lang="en-US" sz="6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Thanks</a:t>
            </a:r>
            <a:endParaRPr lang="en-US" sz="60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1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bg1"/>
                </a:solidFill>
              </a:rPr>
              <a:t>What is Machine Learning ?</a:t>
            </a:r>
          </a:p>
        </p:txBody>
      </p:sp>
      <p:sp>
        <p:nvSpPr>
          <p:cNvPr id="9220" name="Content Placeholder 2"/>
          <p:cNvSpPr>
            <a:spLocks noGrp="1"/>
          </p:cNvSpPr>
          <p:nvPr>
            <p:ph sz="quarter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endParaRPr lang="en-US" sz="3600" b="1">
              <a:solidFill>
                <a:srgbClr val="002060"/>
              </a:solidFill>
            </a:endParaRPr>
          </a:p>
          <a:p>
            <a:pPr>
              <a:buFont typeface="Wingdings 2" pitchFamily="18" charset="2"/>
              <a:buNone/>
            </a:pPr>
            <a:endParaRPr lang="en-US" sz="3600" b="1">
              <a:sym typeface="Wingdings" pitchFamily="2" charset="2"/>
            </a:endParaRPr>
          </a:p>
        </p:txBody>
      </p:sp>
      <p:sp>
        <p:nvSpPr>
          <p:cNvPr id="9221" name="TextBox 5"/>
          <p:cNvSpPr txBox="1">
            <a:spLocks noChangeArrowheads="1"/>
          </p:cNvSpPr>
          <p:nvPr/>
        </p:nvSpPr>
        <p:spPr bwMode="auto">
          <a:xfrm>
            <a:off x="46038" y="1143000"/>
            <a:ext cx="52934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Example2</a:t>
            </a:r>
            <a:r>
              <a:rPr lang="en-US" sz="2400" b="1" dirty="0"/>
              <a:t>: Suggestions in </a:t>
            </a:r>
            <a:r>
              <a:rPr lang="en-US" sz="2400" b="1" dirty="0" err="1"/>
              <a:t>youtube</a:t>
            </a:r>
            <a:endParaRPr lang="en-US" sz="2400" b="1" dirty="0"/>
          </a:p>
        </p:txBody>
      </p:sp>
      <p:pic>
        <p:nvPicPr>
          <p:cNvPr id="9222" name="Picture 6" descr="youtub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52600"/>
            <a:ext cx="8178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b="1">
                <a:solidFill>
                  <a:schemeClr val="bg1"/>
                </a:solidFill>
              </a:rPr>
              <a:t>What is Machine Learning ?</a:t>
            </a:r>
          </a:p>
        </p:txBody>
      </p:sp>
      <p:sp>
        <p:nvSpPr>
          <p:cNvPr id="10244" name="Content Placeholder 2"/>
          <p:cNvSpPr>
            <a:spLocks noGrp="1"/>
          </p:cNvSpPr>
          <p:nvPr>
            <p:ph sz="quarter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endParaRPr lang="en-US" sz="3600" b="1">
              <a:solidFill>
                <a:srgbClr val="002060"/>
              </a:solidFill>
            </a:endParaRPr>
          </a:p>
          <a:p>
            <a:pPr>
              <a:buFont typeface="Wingdings 2" pitchFamily="18" charset="2"/>
              <a:buNone/>
            </a:pPr>
            <a:endParaRPr lang="en-US" sz="3600" b="1">
              <a:sym typeface="Wingdings" pitchFamily="2" charset="2"/>
            </a:endParaRPr>
          </a:p>
        </p:txBody>
      </p:sp>
      <p:sp>
        <p:nvSpPr>
          <p:cNvPr id="10245" name="TextBox 5"/>
          <p:cNvSpPr txBox="1">
            <a:spLocks noChangeArrowheads="1"/>
          </p:cNvSpPr>
          <p:nvPr/>
        </p:nvSpPr>
        <p:spPr bwMode="auto">
          <a:xfrm>
            <a:off x="0" y="1066800"/>
            <a:ext cx="8991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Example3</a:t>
            </a:r>
            <a:r>
              <a:rPr lang="en-US" sz="2400" b="1" dirty="0"/>
              <a:t>: </a:t>
            </a:r>
            <a:r>
              <a:rPr lang="en-US" sz="2000" b="1" dirty="0"/>
              <a:t>suggestions in reply according to the contents of e-mail</a:t>
            </a:r>
          </a:p>
        </p:txBody>
      </p:sp>
      <p:pic>
        <p:nvPicPr>
          <p:cNvPr id="10246" name="Picture 2" descr="C:\Users\vishan gupta\Desktop\data mining\repl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76400"/>
            <a:ext cx="8686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26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b="1">
                <a:solidFill>
                  <a:schemeClr val="bg1"/>
                </a:solidFill>
              </a:rPr>
              <a:t>What is Learning ?</a:t>
            </a:r>
          </a:p>
        </p:txBody>
      </p:sp>
      <p:sp>
        <p:nvSpPr>
          <p:cNvPr id="11268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610600" cy="5257800"/>
          </a:xfrm>
        </p:spPr>
        <p:txBody>
          <a:bodyPr/>
          <a:lstStyle/>
          <a:p>
            <a:pPr algn="just">
              <a:buFont typeface="Wingdings 2" pitchFamily="18" charset="2"/>
              <a:buNone/>
            </a:pPr>
            <a:endParaRPr lang="en-US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 2" pitchFamily="18" charset="2"/>
              <a:buNone/>
            </a:pP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Definition:-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ability to improve one’s  behavior based on experience.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29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b="1">
                <a:solidFill>
                  <a:schemeClr val="bg1"/>
                </a:solidFill>
              </a:rPr>
              <a:t>What is Machine Learning ?</a:t>
            </a:r>
          </a:p>
        </p:txBody>
      </p:sp>
      <p:sp>
        <p:nvSpPr>
          <p:cNvPr id="12292" name="Content Placeholder 2"/>
          <p:cNvSpPr>
            <a:spLocks noGrp="1"/>
          </p:cNvSpPr>
          <p:nvPr>
            <p:ph sz="quarter" idx="1"/>
          </p:nvPr>
        </p:nvSpPr>
        <p:spPr>
          <a:xfrm>
            <a:off x="0" y="1143000"/>
            <a:ext cx="9067800" cy="4648200"/>
          </a:xfrm>
        </p:spPr>
        <p:txBody>
          <a:bodyPr/>
          <a:lstStyle/>
          <a:p>
            <a:pPr algn="just" eaLnBrk="1" hangingPunct="1"/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Simple Definition I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Branch of Artificial Intelligence that gives </a:t>
            </a:r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computers to learn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without being explicitly programmed. </a:t>
            </a:r>
          </a:p>
          <a:p>
            <a:pPr algn="just" eaLnBrk="1" hangingPunct="1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Simple Definition II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Branch of Artificial Intelligence, about to construct a system that </a:t>
            </a:r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learn from data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>
              <a:buFont typeface="Wingdings 2" pitchFamily="18" charset="2"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 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29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b="1">
                <a:solidFill>
                  <a:schemeClr val="bg1"/>
                </a:solidFill>
              </a:rPr>
              <a:t>What is Machine Learning ?</a:t>
            </a:r>
          </a:p>
        </p:txBody>
      </p:sp>
      <p:sp>
        <p:nvSpPr>
          <p:cNvPr id="12292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10600" cy="3733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            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Machine Learning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Data              Program                Data               Output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936240"/>
            <a:ext cx="2842185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/>
              <a:t>Computer</a:t>
            </a:r>
            <a:endParaRPr lang="en-IN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5105400" y="2857500"/>
            <a:ext cx="2702560" cy="79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Computer</a:t>
            </a:r>
            <a:endParaRPr lang="en-IN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1399538" y="2067559"/>
            <a:ext cx="200662" cy="7899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3048000" y="2103119"/>
            <a:ext cx="274320" cy="754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2133600" y="3723640"/>
            <a:ext cx="0" cy="390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6" idx="2"/>
          </p:cNvCxnSpPr>
          <p:nvPr/>
        </p:nvCxnSpPr>
        <p:spPr>
          <a:xfrm>
            <a:off x="6456680" y="3652519"/>
            <a:ext cx="1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867400" y="2065019"/>
            <a:ext cx="228600" cy="665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 flipH="1">
            <a:off x="7315200" y="2237739"/>
            <a:ext cx="492760" cy="546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437638" y="4114006"/>
            <a:ext cx="1334928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Output</a:t>
            </a:r>
            <a:endParaRPr lang="en-IN" sz="2400" dirty="0"/>
          </a:p>
        </p:txBody>
      </p:sp>
      <p:sp>
        <p:nvSpPr>
          <p:cNvPr id="26" name="Rectangle 25"/>
          <p:cNvSpPr/>
          <p:nvPr/>
        </p:nvSpPr>
        <p:spPr>
          <a:xfrm>
            <a:off x="5542280" y="4114006"/>
            <a:ext cx="18288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Program(Model)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10265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According to </a:t>
            </a:r>
            <a:r>
              <a:rPr lang="en-IN" sz="28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  <a:hlinkClick r:id="rId2"/>
              </a:rPr>
              <a:t>Arthur Samuels</a:t>
            </a:r>
            <a:endParaRPr lang="en-IN" sz="2800" b="1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763000" cy="4267200"/>
          </a:xfrm>
        </p:spPr>
        <p:txBody>
          <a:bodyPr/>
          <a:lstStyle/>
          <a:p>
            <a:pPr algn="just"/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Actual Definition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- A computer program is said to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learn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from experience E with respect to some task T and some performance measure P, if its performance on T, as measured by P, improves with experience E.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For example:-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Task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Cricket score prediction between India and England.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Experience: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Old data of India between England match/pitch/members of team.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Performance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How actually you predict.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3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bg1"/>
                </a:solidFill>
              </a:rPr>
              <a:t>Categories of Machine Learning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D75151-11E0-45B9-BA61-CB1B8E33E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544114" cy="48006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3316</TotalTime>
  <Words>632</Words>
  <Application>Microsoft Office PowerPoint</Application>
  <PresentationFormat>On-screen Show (4:3)</PresentationFormat>
  <Paragraphs>91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Franklin Gothic Book</vt:lpstr>
      <vt:lpstr>Perpetua</vt:lpstr>
      <vt:lpstr>Times New Roman</vt:lpstr>
      <vt:lpstr>Wingdings 2</vt:lpstr>
      <vt:lpstr>Equity</vt:lpstr>
      <vt:lpstr>Introduction to Machine Learning</vt:lpstr>
      <vt:lpstr> What is Machine Learning ?</vt:lpstr>
      <vt:lpstr>What is Machine Learning ?</vt:lpstr>
      <vt:lpstr>What is Machine Learning ?</vt:lpstr>
      <vt:lpstr>What is Learning ?</vt:lpstr>
      <vt:lpstr>What is Machine Learning ?</vt:lpstr>
      <vt:lpstr>What is Machine Learning ?</vt:lpstr>
      <vt:lpstr> According to Arthur Samuels</vt:lpstr>
      <vt:lpstr>Categories of Machine Learning </vt:lpstr>
      <vt:lpstr>Supervised/Unsupervised Learning </vt:lpstr>
      <vt:lpstr>Supervised/Unsupervised Learning </vt:lpstr>
      <vt:lpstr>Examples</vt:lpstr>
      <vt:lpstr>Data for playing Tennis according to weather</vt:lpstr>
      <vt:lpstr>Classification</vt:lpstr>
      <vt:lpstr>Understand the Data…….. </vt:lpstr>
      <vt:lpstr>Classification &amp; Regression</vt:lpstr>
      <vt:lpstr>Machine Learning models</vt:lpstr>
      <vt:lpstr>Examples</vt:lpstr>
      <vt:lpstr>Clustering Data</vt:lpstr>
      <vt:lpstr>Examples</vt:lpstr>
      <vt:lpstr>Data Set : UCI Library (Datasets Repository)</vt:lpstr>
      <vt:lpstr>Flow of Machine Learning  based Application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Prashant Singh Rana</dc:creator>
  <cp:lastModifiedBy>vishan gupta</cp:lastModifiedBy>
  <cp:revision>439</cp:revision>
  <dcterms:created xsi:type="dcterms:W3CDTF">2013-02-14T22:32:31Z</dcterms:created>
  <dcterms:modified xsi:type="dcterms:W3CDTF">2021-07-10T05:45:17Z</dcterms:modified>
</cp:coreProperties>
</file>