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90" d="100"/>
          <a:sy n="90" d="100"/>
        </p:scale>
        <p:origin x="3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C129-332D-6DA9-4C97-EEB42EE231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445C51-A018-0A4F-8512-CC05241195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BC2312-9B54-A698-6E80-A4174267F8BD}"/>
              </a:ext>
            </a:extLst>
          </p:cNvPr>
          <p:cNvSpPr>
            <a:spLocks noGrp="1"/>
          </p:cNvSpPr>
          <p:nvPr>
            <p:ph type="dt" sz="half" idx="10"/>
          </p:nvPr>
        </p:nvSpPr>
        <p:spPr/>
        <p:txBody>
          <a:bodyPr/>
          <a:lstStyle/>
          <a:p>
            <a:fld id="{187C21A0-B85A-4E9C-B734-0E33EA24B5E5}" type="datetimeFigureOut">
              <a:rPr lang="en-IN" smtClean="0"/>
              <a:t>08-02-2023</a:t>
            </a:fld>
            <a:endParaRPr lang="en-IN"/>
          </a:p>
        </p:txBody>
      </p:sp>
      <p:sp>
        <p:nvSpPr>
          <p:cNvPr id="5" name="Footer Placeholder 4">
            <a:extLst>
              <a:ext uri="{FF2B5EF4-FFF2-40B4-BE49-F238E27FC236}">
                <a16:creationId xmlns:a16="http://schemas.microsoft.com/office/drawing/2014/main" id="{459D34B2-FA2F-972E-93C4-62211773C3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117B22-1449-FAD3-6C5D-F90CEDF7BAE9}"/>
              </a:ext>
            </a:extLst>
          </p:cNvPr>
          <p:cNvSpPr>
            <a:spLocks noGrp="1"/>
          </p:cNvSpPr>
          <p:nvPr>
            <p:ph type="sldNum" sz="quarter" idx="12"/>
          </p:nvPr>
        </p:nvSpPr>
        <p:spPr/>
        <p:txBody>
          <a:bodyPr/>
          <a:lstStyle/>
          <a:p>
            <a:fld id="{BE6F7417-4556-4185-9CC6-30F4FB32DAAE}" type="slidenum">
              <a:rPr lang="en-IN" smtClean="0"/>
              <a:t>‹#›</a:t>
            </a:fld>
            <a:endParaRPr lang="en-IN"/>
          </a:p>
        </p:txBody>
      </p:sp>
    </p:spTree>
    <p:extLst>
      <p:ext uri="{BB962C8B-B14F-4D97-AF65-F5344CB8AC3E}">
        <p14:creationId xmlns:p14="http://schemas.microsoft.com/office/powerpoint/2010/main" val="416102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4D58-7AA6-6BBC-BC62-79B7BF25F8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5C6DD5-473F-B455-619C-EAC0177779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A2051-F2E9-374B-DAA6-83091475D8B7}"/>
              </a:ext>
            </a:extLst>
          </p:cNvPr>
          <p:cNvSpPr>
            <a:spLocks noGrp="1"/>
          </p:cNvSpPr>
          <p:nvPr>
            <p:ph type="dt" sz="half" idx="10"/>
          </p:nvPr>
        </p:nvSpPr>
        <p:spPr/>
        <p:txBody>
          <a:bodyPr/>
          <a:lstStyle/>
          <a:p>
            <a:fld id="{187C21A0-B85A-4E9C-B734-0E33EA24B5E5}" type="datetimeFigureOut">
              <a:rPr lang="en-IN" smtClean="0"/>
              <a:t>08-02-2023</a:t>
            </a:fld>
            <a:endParaRPr lang="en-IN"/>
          </a:p>
        </p:txBody>
      </p:sp>
      <p:sp>
        <p:nvSpPr>
          <p:cNvPr id="5" name="Footer Placeholder 4">
            <a:extLst>
              <a:ext uri="{FF2B5EF4-FFF2-40B4-BE49-F238E27FC236}">
                <a16:creationId xmlns:a16="http://schemas.microsoft.com/office/drawing/2014/main" id="{801215CB-E3F6-BE7C-70C9-6C6FB2A3C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98CF52-6EEF-39DD-9841-4C0ABE0C603F}"/>
              </a:ext>
            </a:extLst>
          </p:cNvPr>
          <p:cNvSpPr>
            <a:spLocks noGrp="1"/>
          </p:cNvSpPr>
          <p:nvPr>
            <p:ph type="sldNum" sz="quarter" idx="12"/>
          </p:nvPr>
        </p:nvSpPr>
        <p:spPr/>
        <p:txBody>
          <a:bodyPr/>
          <a:lstStyle/>
          <a:p>
            <a:fld id="{BE6F7417-4556-4185-9CC6-30F4FB32DAAE}" type="slidenum">
              <a:rPr lang="en-IN" smtClean="0"/>
              <a:t>‹#›</a:t>
            </a:fld>
            <a:endParaRPr lang="en-IN"/>
          </a:p>
        </p:txBody>
      </p:sp>
    </p:spTree>
    <p:extLst>
      <p:ext uri="{BB962C8B-B14F-4D97-AF65-F5344CB8AC3E}">
        <p14:creationId xmlns:p14="http://schemas.microsoft.com/office/powerpoint/2010/main" val="168565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828425-65C3-B68E-3E33-A393B28CC0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5A0D54-BBB0-2ED0-78AD-498F13E38C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0DC693-484A-4E00-5B8E-61423A70FC9B}"/>
              </a:ext>
            </a:extLst>
          </p:cNvPr>
          <p:cNvSpPr>
            <a:spLocks noGrp="1"/>
          </p:cNvSpPr>
          <p:nvPr>
            <p:ph type="dt" sz="half" idx="10"/>
          </p:nvPr>
        </p:nvSpPr>
        <p:spPr/>
        <p:txBody>
          <a:bodyPr/>
          <a:lstStyle/>
          <a:p>
            <a:fld id="{187C21A0-B85A-4E9C-B734-0E33EA24B5E5}" type="datetimeFigureOut">
              <a:rPr lang="en-IN" smtClean="0"/>
              <a:t>08-02-2023</a:t>
            </a:fld>
            <a:endParaRPr lang="en-IN"/>
          </a:p>
        </p:txBody>
      </p:sp>
      <p:sp>
        <p:nvSpPr>
          <p:cNvPr id="5" name="Footer Placeholder 4">
            <a:extLst>
              <a:ext uri="{FF2B5EF4-FFF2-40B4-BE49-F238E27FC236}">
                <a16:creationId xmlns:a16="http://schemas.microsoft.com/office/drawing/2014/main" id="{02179B42-43BD-F385-4960-A354E6A88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784C75-3F82-E6AB-85EE-643EFF02CEBF}"/>
              </a:ext>
            </a:extLst>
          </p:cNvPr>
          <p:cNvSpPr>
            <a:spLocks noGrp="1"/>
          </p:cNvSpPr>
          <p:nvPr>
            <p:ph type="sldNum" sz="quarter" idx="12"/>
          </p:nvPr>
        </p:nvSpPr>
        <p:spPr/>
        <p:txBody>
          <a:bodyPr/>
          <a:lstStyle/>
          <a:p>
            <a:fld id="{BE6F7417-4556-4185-9CC6-30F4FB32DAAE}" type="slidenum">
              <a:rPr lang="en-IN" smtClean="0"/>
              <a:t>‹#›</a:t>
            </a:fld>
            <a:endParaRPr lang="en-IN"/>
          </a:p>
        </p:txBody>
      </p:sp>
    </p:spTree>
    <p:extLst>
      <p:ext uri="{BB962C8B-B14F-4D97-AF65-F5344CB8AC3E}">
        <p14:creationId xmlns:p14="http://schemas.microsoft.com/office/powerpoint/2010/main" val="628955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4720-E709-64BC-527E-FCD960AD43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F939A4-CDE9-928C-CBBF-49A354672C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0128F2-4FE9-B827-B13C-B28987E0A6B7}"/>
              </a:ext>
            </a:extLst>
          </p:cNvPr>
          <p:cNvSpPr>
            <a:spLocks noGrp="1"/>
          </p:cNvSpPr>
          <p:nvPr>
            <p:ph type="dt" sz="half" idx="10"/>
          </p:nvPr>
        </p:nvSpPr>
        <p:spPr/>
        <p:txBody>
          <a:bodyPr/>
          <a:lstStyle/>
          <a:p>
            <a:fld id="{187C21A0-B85A-4E9C-B734-0E33EA24B5E5}" type="datetimeFigureOut">
              <a:rPr lang="en-IN" smtClean="0"/>
              <a:t>08-02-2023</a:t>
            </a:fld>
            <a:endParaRPr lang="en-IN"/>
          </a:p>
        </p:txBody>
      </p:sp>
      <p:sp>
        <p:nvSpPr>
          <p:cNvPr id="5" name="Footer Placeholder 4">
            <a:extLst>
              <a:ext uri="{FF2B5EF4-FFF2-40B4-BE49-F238E27FC236}">
                <a16:creationId xmlns:a16="http://schemas.microsoft.com/office/drawing/2014/main" id="{5EF7DB3E-B6DA-01D9-24D7-2FF1777C23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BE3691-5FFC-E0A7-D61A-A48B4E35DB70}"/>
              </a:ext>
            </a:extLst>
          </p:cNvPr>
          <p:cNvSpPr>
            <a:spLocks noGrp="1"/>
          </p:cNvSpPr>
          <p:nvPr>
            <p:ph type="sldNum" sz="quarter" idx="12"/>
          </p:nvPr>
        </p:nvSpPr>
        <p:spPr/>
        <p:txBody>
          <a:bodyPr/>
          <a:lstStyle/>
          <a:p>
            <a:fld id="{BE6F7417-4556-4185-9CC6-30F4FB32DAAE}" type="slidenum">
              <a:rPr lang="en-IN" smtClean="0"/>
              <a:t>‹#›</a:t>
            </a:fld>
            <a:endParaRPr lang="en-IN"/>
          </a:p>
        </p:txBody>
      </p:sp>
    </p:spTree>
    <p:extLst>
      <p:ext uri="{BB962C8B-B14F-4D97-AF65-F5344CB8AC3E}">
        <p14:creationId xmlns:p14="http://schemas.microsoft.com/office/powerpoint/2010/main" val="2951295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35C9-1331-D697-A89F-9FD8CAB809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096103-52B7-FD15-2FEB-67F6510D35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30F116-BDE1-F17E-68D0-3D9E7713C476}"/>
              </a:ext>
            </a:extLst>
          </p:cNvPr>
          <p:cNvSpPr>
            <a:spLocks noGrp="1"/>
          </p:cNvSpPr>
          <p:nvPr>
            <p:ph type="dt" sz="half" idx="10"/>
          </p:nvPr>
        </p:nvSpPr>
        <p:spPr/>
        <p:txBody>
          <a:bodyPr/>
          <a:lstStyle/>
          <a:p>
            <a:fld id="{187C21A0-B85A-4E9C-B734-0E33EA24B5E5}" type="datetimeFigureOut">
              <a:rPr lang="en-IN" smtClean="0"/>
              <a:t>08-02-2023</a:t>
            </a:fld>
            <a:endParaRPr lang="en-IN"/>
          </a:p>
        </p:txBody>
      </p:sp>
      <p:sp>
        <p:nvSpPr>
          <p:cNvPr id="5" name="Footer Placeholder 4">
            <a:extLst>
              <a:ext uri="{FF2B5EF4-FFF2-40B4-BE49-F238E27FC236}">
                <a16:creationId xmlns:a16="http://schemas.microsoft.com/office/drawing/2014/main" id="{BAE6F791-B4FD-35C5-2AB5-9888BAA616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56B131-E4A9-F22B-B404-A334D6350C11}"/>
              </a:ext>
            </a:extLst>
          </p:cNvPr>
          <p:cNvSpPr>
            <a:spLocks noGrp="1"/>
          </p:cNvSpPr>
          <p:nvPr>
            <p:ph type="sldNum" sz="quarter" idx="12"/>
          </p:nvPr>
        </p:nvSpPr>
        <p:spPr/>
        <p:txBody>
          <a:bodyPr/>
          <a:lstStyle/>
          <a:p>
            <a:fld id="{BE6F7417-4556-4185-9CC6-30F4FB32DAAE}" type="slidenum">
              <a:rPr lang="en-IN" smtClean="0"/>
              <a:t>‹#›</a:t>
            </a:fld>
            <a:endParaRPr lang="en-IN"/>
          </a:p>
        </p:txBody>
      </p:sp>
    </p:spTree>
    <p:extLst>
      <p:ext uri="{BB962C8B-B14F-4D97-AF65-F5344CB8AC3E}">
        <p14:creationId xmlns:p14="http://schemas.microsoft.com/office/powerpoint/2010/main" val="103234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157E-74C2-F13E-91A4-FA186DE72D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DFE41D-0F77-6F63-B7C0-730DDE1D92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ACCEAF-C9C1-CE4B-98F7-175C03FA0A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381281-F64B-81B5-9C53-D0D1DAC767B1}"/>
              </a:ext>
            </a:extLst>
          </p:cNvPr>
          <p:cNvSpPr>
            <a:spLocks noGrp="1"/>
          </p:cNvSpPr>
          <p:nvPr>
            <p:ph type="dt" sz="half" idx="10"/>
          </p:nvPr>
        </p:nvSpPr>
        <p:spPr/>
        <p:txBody>
          <a:bodyPr/>
          <a:lstStyle/>
          <a:p>
            <a:fld id="{187C21A0-B85A-4E9C-B734-0E33EA24B5E5}" type="datetimeFigureOut">
              <a:rPr lang="en-IN" smtClean="0"/>
              <a:t>08-02-2023</a:t>
            </a:fld>
            <a:endParaRPr lang="en-IN"/>
          </a:p>
        </p:txBody>
      </p:sp>
      <p:sp>
        <p:nvSpPr>
          <p:cNvPr id="6" name="Footer Placeholder 5">
            <a:extLst>
              <a:ext uri="{FF2B5EF4-FFF2-40B4-BE49-F238E27FC236}">
                <a16:creationId xmlns:a16="http://schemas.microsoft.com/office/drawing/2014/main" id="{7AD3FAD9-EF3B-99E8-FEAC-0C6FC433EF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030E72-F538-39D1-569E-4BC4C09DCC63}"/>
              </a:ext>
            </a:extLst>
          </p:cNvPr>
          <p:cNvSpPr>
            <a:spLocks noGrp="1"/>
          </p:cNvSpPr>
          <p:nvPr>
            <p:ph type="sldNum" sz="quarter" idx="12"/>
          </p:nvPr>
        </p:nvSpPr>
        <p:spPr/>
        <p:txBody>
          <a:bodyPr/>
          <a:lstStyle/>
          <a:p>
            <a:fld id="{BE6F7417-4556-4185-9CC6-30F4FB32DAAE}" type="slidenum">
              <a:rPr lang="en-IN" smtClean="0"/>
              <a:t>‹#›</a:t>
            </a:fld>
            <a:endParaRPr lang="en-IN"/>
          </a:p>
        </p:txBody>
      </p:sp>
    </p:spTree>
    <p:extLst>
      <p:ext uri="{BB962C8B-B14F-4D97-AF65-F5344CB8AC3E}">
        <p14:creationId xmlns:p14="http://schemas.microsoft.com/office/powerpoint/2010/main" val="3627763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8147-108B-83B6-1694-686839A610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846598-A81F-5ACF-468A-37BDBFF0A4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1689B7-A820-0519-CD1E-9D205A5E2E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37205D-7F2A-3E78-BFF5-B897A4EA21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17B734-2AD8-68ED-CC4B-7FC8D57629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2F1916-D071-95D0-24DE-8CDB3C03FDE6}"/>
              </a:ext>
            </a:extLst>
          </p:cNvPr>
          <p:cNvSpPr>
            <a:spLocks noGrp="1"/>
          </p:cNvSpPr>
          <p:nvPr>
            <p:ph type="dt" sz="half" idx="10"/>
          </p:nvPr>
        </p:nvSpPr>
        <p:spPr/>
        <p:txBody>
          <a:bodyPr/>
          <a:lstStyle/>
          <a:p>
            <a:fld id="{187C21A0-B85A-4E9C-B734-0E33EA24B5E5}" type="datetimeFigureOut">
              <a:rPr lang="en-IN" smtClean="0"/>
              <a:t>08-02-2023</a:t>
            </a:fld>
            <a:endParaRPr lang="en-IN"/>
          </a:p>
        </p:txBody>
      </p:sp>
      <p:sp>
        <p:nvSpPr>
          <p:cNvPr id="8" name="Footer Placeholder 7">
            <a:extLst>
              <a:ext uri="{FF2B5EF4-FFF2-40B4-BE49-F238E27FC236}">
                <a16:creationId xmlns:a16="http://schemas.microsoft.com/office/drawing/2014/main" id="{42F2C8EE-7CA7-2105-45D1-5F7D175F7B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9645A9-A70E-52F6-3F29-DD9EE24CAE7D}"/>
              </a:ext>
            </a:extLst>
          </p:cNvPr>
          <p:cNvSpPr>
            <a:spLocks noGrp="1"/>
          </p:cNvSpPr>
          <p:nvPr>
            <p:ph type="sldNum" sz="quarter" idx="12"/>
          </p:nvPr>
        </p:nvSpPr>
        <p:spPr/>
        <p:txBody>
          <a:bodyPr/>
          <a:lstStyle/>
          <a:p>
            <a:fld id="{BE6F7417-4556-4185-9CC6-30F4FB32DAAE}" type="slidenum">
              <a:rPr lang="en-IN" smtClean="0"/>
              <a:t>‹#›</a:t>
            </a:fld>
            <a:endParaRPr lang="en-IN"/>
          </a:p>
        </p:txBody>
      </p:sp>
    </p:spTree>
    <p:extLst>
      <p:ext uri="{BB962C8B-B14F-4D97-AF65-F5344CB8AC3E}">
        <p14:creationId xmlns:p14="http://schemas.microsoft.com/office/powerpoint/2010/main" val="392556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AC9F-D3B1-6649-FB05-E9D7BDB051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5B2AD8-50DC-6567-A4A5-BF41C7E5DA1C}"/>
              </a:ext>
            </a:extLst>
          </p:cNvPr>
          <p:cNvSpPr>
            <a:spLocks noGrp="1"/>
          </p:cNvSpPr>
          <p:nvPr>
            <p:ph type="dt" sz="half" idx="10"/>
          </p:nvPr>
        </p:nvSpPr>
        <p:spPr/>
        <p:txBody>
          <a:bodyPr/>
          <a:lstStyle/>
          <a:p>
            <a:fld id="{187C21A0-B85A-4E9C-B734-0E33EA24B5E5}" type="datetimeFigureOut">
              <a:rPr lang="en-IN" smtClean="0"/>
              <a:t>08-02-2023</a:t>
            </a:fld>
            <a:endParaRPr lang="en-IN"/>
          </a:p>
        </p:txBody>
      </p:sp>
      <p:sp>
        <p:nvSpPr>
          <p:cNvPr id="4" name="Footer Placeholder 3">
            <a:extLst>
              <a:ext uri="{FF2B5EF4-FFF2-40B4-BE49-F238E27FC236}">
                <a16:creationId xmlns:a16="http://schemas.microsoft.com/office/drawing/2014/main" id="{A3671E73-2A98-E2DA-F468-A8AB93BB4F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1708F4-BDB6-EBD1-F413-6C56CEA4286D}"/>
              </a:ext>
            </a:extLst>
          </p:cNvPr>
          <p:cNvSpPr>
            <a:spLocks noGrp="1"/>
          </p:cNvSpPr>
          <p:nvPr>
            <p:ph type="sldNum" sz="quarter" idx="12"/>
          </p:nvPr>
        </p:nvSpPr>
        <p:spPr/>
        <p:txBody>
          <a:bodyPr/>
          <a:lstStyle/>
          <a:p>
            <a:fld id="{BE6F7417-4556-4185-9CC6-30F4FB32DAAE}" type="slidenum">
              <a:rPr lang="en-IN" smtClean="0"/>
              <a:t>‹#›</a:t>
            </a:fld>
            <a:endParaRPr lang="en-IN"/>
          </a:p>
        </p:txBody>
      </p:sp>
    </p:spTree>
    <p:extLst>
      <p:ext uri="{BB962C8B-B14F-4D97-AF65-F5344CB8AC3E}">
        <p14:creationId xmlns:p14="http://schemas.microsoft.com/office/powerpoint/2010/main" val="332322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6BD80-5D31-E63E-920E-3136DB141D2F}"/>
              </a:ext>
            </a:extLst>
          </p:cNvPr>
          <p:cNvSpPr>
            <a:spLocks noGrp="1"/>
          </p:cNvSpPr>
          <p:nvPr>
            <p:ph type="dt" sz="half" idx="10"/>
          </p:nvPr>
        </p:nvSpPr>
        <p:spPr/>
        <p:txBody>
          <a:bodyPr/>
          <a:lstStyle/>
          <a:p>
            <a:fld id="{187C21A0-B85A-4E9C-B734-0E33EA24B5E5}" type="datetimeFigureOut">
              <a:rPr lang="en-IN" smtClean="0"/>
              <a:t>08-02-2023</a:t>
            </a:fld>
            <a:endParaRPr lang="en-IN"/>
          </a:p>
        </p:txBody>
      </p:sp>
      <p:sp>
        <p:nvSpPr>
          <p:cNvPr id="3" name="Footer Placeholder 2">
            <a:extLst>
              <a:ext uri="{FF2B5EF4-FFF2-40B4-BE49-F238E27FC236}">
                <a16:creationId xmlns:a16="http://schemas.microsoft.com/office/drawing/2014/main" id="{48BBFB49-A7C1-9600-E7C9-8DAC19C76F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854F60-2643-5C99-1576-A7CA14A4D672}"/>
              </a:ext>
            </a:extLst>
          </p:cNvPr>
          <p:cNvSpPr>
            <a:spLocks noGrp="1"/>
          </p:cNvSpPr>
          <p:nvPr>
            <p:ph type="sldNum" sz="quarter" idx="12"/>
          </p:nvPr>
        </p:nvSpPr>
        <p:spPr/>
        <p:txBody>
          <a:bodyPr/>
          <a:lstStyle/>
          <a:p>
            <a:fld id="{BE6F7417-4556-4185-9CC6-30F4FB32DAAE}" type="slidenum">
              <a:rPr lang="en-IN" smtClean="0"/>
              <a:t>‹#›</a:t>
            </a:fld>
            <a:endParaRPr lang="en-IN"/>
          </a:p>
        </p:txBody>
      </p:sp>
    </p:spTree>
    <p:extLst>
      <p:ext uri="{BB962C8B-B14F-4D97-AF65-F5344CB8AC3E}">
        <p14:creationId xmlns:p14="http://schemas.microsoft.com/office/powerpoint/2010/main" val="528926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8FD2-4995-122A-0D6E-A058975C2C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400DBD-F4E3-CD6D-30DE-AAE05E83D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B9C59C-722D-45FC-0855-13680A660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0F1775-6674-2A7E-D1C4-FEBA63811C5E}"/>
              </a:ext>
            </a:extLst>
          </p:cNvPr>
          <p:cNvSpPr>
            <a:spLocks noGrp="1"/>
          </p:cNvSpPr>
          <p:nvPr>
            <p:ph type="dt" sz="half" idx="10"/>
          </p:nvPr>
        </p:nvSpPr>
        <p:spPr/>
        <p:txBody>
          <a:bodyPr/>
          <a:lstStyle/>
          <a:p>
            <a:fld id="{187C21A0-B85A-4E9C-B734-0E33EA24B5E5}" type="datetimeFigureOut">
              <a:rPr lang="en-IN" smtClean="0"/>
              <a:t>08-02-2023</a:t>
            </a:fld>
            <a:endParaRPr lang="en-IN"/>
          </a:p>
        </p:txBody>
      </p:sp>
      <p:sp>
        <p:nvSpPr>
          <p:cNvPr id="6" name="Footer Placeholder 5">
            <a:extLst>
              <a:ext uri="{FF2B5EF4-FFF2-40B4-BE49-F238E27FC236}">
                <a16:creationId xmlns:a16="http://schemas.microsoft.com/office/drawing/2014/main" id="{7D1A8B27-84E9-4175-7974-A1F149C6B5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02A22C-1BD1-C3B5-A7AA-74B5BF19738D}"/>
              </a:ext>
            </a:extLst>
          </p:cNvPr>
          <p:cNvSpPr>
            <a:spLocks noGrp="1"/>
          </p:cNvSpPr>
          <p:nvPr>
            <p:ph type="sldNum" sz="quarter" idx="12"/>
          </p:nvPr>
        </p:nvSpPr>
        <p:spPr/>
        <p:txBody>
          <a:bodyPr/>
          <a:lstStyle/>
          <a:p>
            <a:fld id="{BE6F7417-4556-4185-9CC6-30F4FB32DAAE}" type="slidenum">
              <a:rPr lang="en-IN" smtClean="0"/>
              <a:t>‹#›</a:t>
            </a:fld>
            <a:endParaRPr lang="en-IN"/>
          </a:p>
        </p:txBody>
      </p:sp>
    </p:spTree>
    <p:extLst>
      <p:ext uri="{BB962C8B-B14F-4D97-AF65-F5344CB8AC3E}">
        <p14:creationId xmlns:p14="http://schemas.microsoft.com/office/powerpoint/2010/main" val="28862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7B2C5-39DD-8238-CCF6-341CCE3E4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BF1E9A-757C-C04A-B82B-C3F9D62ED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C050FD-8ACF-D294-1839-0B160D013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35E5F-918F-EE6F-58FC-B3BE4267957E}"/>
              </a:ext>
            </a:extLst>
          </p:cNvPr>
          <p:cNvSpPr>
            <a:spLocks noGrp="1"/>
          </p:cNvSpPr>
          <p:nvPr>
            <p:ph type="dt" sz="half" idx="10"/>
          </p:nvPr>
        </p:nvSpPr>
        <p:spPr/>
        <p:txBody>
          <a:bodyPr/>
          <a:lstStyle/>
          <a:p>
            <a:fld id="{187C21A0-B85A-4E9C-B734-0E33EA24B5E5}" type="datetimeFigureOut">
              <a:rPr lang="en-IN" smtClean="0"/>
              <a:t>08-02-2023</a:t>
            </a:fld>
            <a:endParaRPr lang="en-IN"/>
          </a:p>
        </p:txBody>
      </p:sp>
      <p:sp>
        <p:nvSpPr>
          <p:cNvPr id="6" name="Footer Placeholder 5">
            <a:extLst>
              <a:ext uri="{FF2B5EF4-FFF2-40B4-BE49-F238E27FC236}">
                <a16:creationId xmlns:a16="http://schemas.microsoft.com/office/drawing/2014/main" id="{3B3F3C47-74EA-B6B3-E95E-7724CA43C4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694855-7A83-658D-3666-75F8854C7AFC}"/>
              </a:ext>
            </a:extLst>
          </p:cNvPr>
          <p:cNvSpPr>
            <a:spLocks noGrp="1"/>
          </p:cNvSpPr>
          <p:nvPr>
            <p:ph type="sldNum" sz="quarter" idx="12"/>
          </p:nvPr>
        </p:nvSpPr>
        <p:spPr/>
        <p:txBody>
          <a:bodyPr/>
          <a:lstStyle/>
          <a:p>
            <a:fld id="{BE6F7417-4556-4185-9CC6-30F4FB32DAAE}" type="slidenum">
              <a:rPr lang="en-IN" smtClean="0"/>
              <a:t>‹#›</a:t>
            </a:fld>
            <a:endParaRPr lang="en-IN"/>
          </a:p>
        </p:txBody>
      </p:sp>
    </p:spTree>
    <p:extLst>
      <p:ext uri="{BB962C8B-B14F-4D97-AF65-F5344CB8AC3E}">
        <p14:creationId xmlns:p14="http://schemas.microsoft.com/office/powerpoint/2010/main" val="3748800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680F5-4011-430D-38DE-E3875406A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1047BC-6EC2-E816-15C2-8D1BDA0A6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8099E7-567A-4E7A-8DBB-77189F5D64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C21A0-B85A-4E9C-B734-0E33EA24B5E5}" type="datetimeFigureOut">
              <a:rPr lang="en-IN" smtClean="0"/>
              <a:t>08-02-2023</a:t>
            </a:fld>
            <a:endParaRPr lang="en-IN"/>
          </a:p>
        </p:txBody>
      </p:sp>
      <p:sp>
        <p:nvSpPr>
          <p:cNvPr id="5" name="Footer Placeholder 4">
            <a:extLst>
              <a:ext uri="{FF2B5EF4-FFF2-40B4-BE49-F238E27FC236}">
                <a16:creationId xmlns:a16="http://schemas.microsoft.com/office/drawing/2014/main" id="{1F3B6854-5080-0F17-3063-C34C06F82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A3EC3B-A48B-AA9F-45D0-B0F62882C4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F7417-4556-4185-9CC6-30F4FB32DAAE}" type="slidenum">
              <a:rPr lang="en-IN" smtClean="0"/>
              <a:t>‹#›</a:t>
            </a:fld>
            <a:endParaRPr lang="en-IN"/>
          </a:p>
        </p:txBody>
      </p:sp>
    </p:spTree>
    <p:extLst>
      <p:ext uri="{BB962C8B-B14F-4D97-AF65-F5344CB8AC3E}">
        <p14:creationId xmlns:p14="http://schemas.microsoft.com/office/powerpoint/2010/main" val="3442354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1350065" y="154056"/>
            <a:ext cx="9144000" cy="1074876"/>
          </a:xfrm>
        </p:spPr>
        <p:txBody>
          <a:bodyPr/>
          <a:lstStyle/>
          <a:p>
            <a:r>
              <a:rPr lang="en-IN" dirty="0"/>
              <a:t>Network</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9"/>
            <a:ext cx="9144000" cy="5059018"/>
          </a:xfrm>
        </p:spPr>
        <p:txBody>
          <a:bodyPr/>
          <a:lstStyle/>
          <a:p>
            <a:pPr algn="l"/>
            <a:r>
              <a:rPr lang="en-IN" dirty="0"/>
              <a:t>Network: Network is a group of two or more computers connected together, for the exchange of data and sharing of resources (such as printers and CD-ROMs)</a:t>
            </a:r>
          </a:p>
        </p:txBody>
      </p:sp>
      <p:pic>
        <p:nvPicPr>
          <p:cNvPr id="5" name="Picture 4">
            <a:extLst>
              <a:ext uri="{FF2B5EF4-FFF2-40B4-BE49-F238E27FC236}">
                <a16:creationId xmlns:a16="http://schemas.microsoft.com/office/drawing/2014/main" id="{02DC9283-3650-423A-E666-18A1E472E761}"/>
              </a:ext>
            </a:extLst>
          </p:cNvPr>
          <p:cNvPicPr>
            <a:picLocks noChangeAspect="1"/>
          </p:cNvPicPr>
          <p:nvPr/>
        </p:nvPicPr>
        <p:blipFill>
          <a:blip r:embed="rId2"/>
          <a:stretch>
            <a:fillRect/>
          </a:stretch>
        </p:blipFill>
        <p:spPr>
          <a:xfrm>
            <a:off x="3674815" y="2640386"/>
            <a:ext cx="5508942" cy="3785262"/>
          </a:xfrm>
          <a:prstGeom prst="rect">
            <a:avLst/>
          </a:prstGeom>
        </p:spPr>
      </p:pic>
    </p:spTree>
    <p:extLst>
      <p:ext uri="{BB962C8B-B14F-4D97-AF65-F5344CB8AC3E}">
        <p14:creationId xmlns:p14="http://schemas.microsoft.com/office/powerpoint/2010/main" val="308997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690770" y="149086"/>
            <a:ext cx="10962860" cy="1074876"/>
          </a:xfrm>
        </p:spPr>
        <p:txBody>
          <a:bodyPr>
            <a:normAutofit/>
          </a:bodyPr>
          <a:lstStyle/>
          <a:p>
            <a:r>
              <a:rPr lang="en-IN" dirty="0"/>
              <a:t>Internet</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9"/>
            <a:ext cx="9144000" cy="5059018"/>
          </a:xfrm>
        </p:spPr>
        <p:txBody>
          <a:bodyPr>
            <a:normAutofit/>
          </a:bodyPr>
          <a:lstStyle/>
          <a:p>
            <a:pPr algn="l"/>
            <a:r>
              <a:rPr lang="en-IN" dirty="0"/>
              <a:t>The Internet is a worldwide, publicly accessible series of interconnected computer networks that transmit data by packet switching using the standard Internet Protocol (IP).</a:t>
            </a:r>
          </a:p>
          <a:p>
            <a:pPr algn="l"/>
            <a:r>
              <a:rPr lang="en-IN" dirty="0"/>
              <a:t>It is a “network of networks” that consists of millions of smaller domestic, academic, business, and government networks, which together carry various information and services, such as electronic mail, online chat, file transfer, and the interlinked web pages and other resources of the World Wide Web (WWW).</a:t>
            </a:r>
          </a:p>
          <a:p>
            <a:pPr algn="l"/>
            <a:r>
              <a:rPr lang="en-IN" dirty="0"/>
              <a:t>Internet is a collection of interconnected computer networks, linked by copper wires, </a:t>
            </a:r>
            <a:r>
              <a:rPr lang="en-IN" dirty="0" err="1"/>
              <a:t>fiber</a:t>
            </a:r>
            <a:r>
              <a:rPr lang="en-IN" dirty="0"/>
              <a:t>-optic cables, wireless connections, etc.</a:t>
            </a:r>
          </a:p>
        </p:txBody>
      </p:sp>
    </p:spTree>
    <p:extLst>
      <p:ext uri="{BB962C8B-B14F-4D97-AF65-F5344CB8AC3E}">
        <p14:creationId xmlns:p14="http://schemas.microsoft.com/office/powerpoint/2010/main" val="118062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690770" y="149086"/>
            <a:ext cx="10962860" cy="1074876"/>
          </a:xfrm>
        </p:spPr>
        <p:txBody>
          <a:bodyPr>
            <a:normAutofit/>
          </a:bodyPr>
          <a:lstStyle/>
          <a:p>
            <a:r>
              <a:rPr lang="en-IN" dirty="0"/>
              <a:t>ICANN</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267239"/>
            <a:ext cx="9144000" cy="5059018"/>
          </a:xfrm>
        </p:spPr>
        <p:txBody>
          <a:bodyPr>
            <a:normAutofit/>
          </a:bodyPr>
          <a:lstStyle/>
          <a:p>
            <a:pPr algn="l"/>
            <a:r>
              <a:rPr lang="en-IN" dirty="0"/>
              <a:t>The Internet Corporation for Assigned Names and Numbers (ICANN) is the authority that coordinates the assignment of unique identifiers on the Internet, including domain names, Internet Protocol addresses, and protocol port and parameter numbers. </a:t>
            </a:r>
          </a:p>
          <a:p>
            <a:pPr algn="l"/>
            <a:r>
              <a:rPr lang="en-IN" dirty="0"/>
              <a:t>A globally unified namespace (i.e., a system of names in which there is one holder of each name) is essential for the Internet to function. ICANN is a headquartered in Marina del Rey, California, but is overseen by an international board of directors drawn from across the Internet technical, business, academic, and non-commercial communities.</a:t>
            </a:r>
          </a:p>
          <a:p>
            <a:pPr algn="l"/>
            <a:r>
              <a:rPr lang="en-IN" dirty="0"/>
              <a:t>Common Uses of Internet:</a:t>
            </a:r>
          </a:p>
          <a:p>
            <a:pPr algn="l"/>
            <a:r>
              <a:rPr lang="en-IN" dirty="0"/>
              <a:t>EMAIL                                WORLD WIDE WEB                     REMOTE ACCESS</a:t>
            </a:r>
          </a:p>
          <a:p>
            <a:pPr algn="l"/>
            <a:r>
              <a:rPr lang="en-IN" dirty="0"/>
              <a:t>COLLABORATION             FILE SHARING </a:t>
            </a:r>
          </a:p>
          <a:p>
            <a:pPr algn="l"/>
            <a:r>
              <a:rPr lang="en-IN" dirty="0"/>
              <a:t>STREAMING MEDIA         VOICE TELEPHONE (VoIP)</a:t>
            </a:r>
          </a:p>
        </p:txBody>
      </p:sp>
    </p:spTree>
    <p:extLst>
      <p:ext uri="{BB962C8B-B14F-4D97-AF65-F5344CB8AC3E}">
        <p14:creationId xmlns:p14="http://schemas.microsoft.com/office/powerpoint/2010/main" val="276270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690770" y="149086"/>
            <a:ext cx="10962860" cy="1074876"/>
          </a:xfrm>
        </p:spPr>
        <p:txBody>
          <a:bodyPr>
            <a:normAutofit/>
          </a:bodyPr>
          <a:lstStyle/>
          <a:p>
            <a:r>
              <a:rPr lang="en-IN" dirty="0"/>
              <a:t>Intranet</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9"/>
            <a:ext cx="9144000" cy="5059018"/>
          </a:xfrm>
        </p:spPr>
        <p:txBody>
          <a:bodyPr>
            <a:normAutofit/>
          </a:bodyPr>
          <a:lstStyle/>
          <a:p>
            <a:pPr algn="l"/>
            <a:r>
              <a:rPr lang="en-IN" dirty="0"/>
              <a:t>An intranet is a set of interconnected networks, using the Internet Protocol and uses IP-based tools such as web browsers, that is under the control of a single administrative entity. That administrative entity closes the intranet to the rest of the world, and allows only specific users. Most commonly, an intranet is the internal network of a company or other enterprise.</a:t>
            </a:r>
          </a:p>
        </p:txBody>
      </p:sp>
    </p:spTree>
    <p:extLst>
      <p:ext uri="{BB962C8B-B14F-4D97-AF65-F5344CB8AC3E}">
        <p14:creationId xmlns:p14="http://schemas.microsoft.com/office/powerpoint/2010/main" val="427580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37561" y="0"/>
            <a:ext cx="10962860" cy="1074876"/>
          </a:xfrm>
        </p:spPr>
        <p:txBody>
          <a:bodyPr>
            <a:normAutofit/>
          </a:bodyPr>
          <a:lstStyle/>
          <a:p>
            <a:r>
              <a:rPr lang="en-IN" dirty="0"/>
              <a:t>Extranet</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162878"/>
            <a:ext cx="9144000" cy="5059018"/>
          </a:xfrm>
        </p:spPr>
        <p:txBody>
          <a:bodyPr>
            <a:normAutofit/>
          </a:bodyPr>
          <a:lstStyle/>
          <a:p>
            <a:pPr algn="l"/>
            <a:r>
              <a:rPr lang="en-IN" dirty="0"/>
              <a:t>An extranet is a private network that uses Internet protocols, network connectivity, and possibly the public telecommunication system to securely share part of an organization’s information or operations with suppliers, vendors, partners, customers or other businesses.</a:t>
            </a:r>
          </a:p>
          <a:p>
            <a:pPr algn="l"/>
            <a:r>
              <a:rPr lang="en-IN" dirty="0"/>
              <a:t>An extranet can be viewed as part of a company’s intranet that is extended to users outside the company, usually via the Internet.</a:t>
            </a:r>
          </a:p>
        </p:txBody>
      </p:sp>
      <p:pic>
        <p:nvPicPr>
          <p:cNvPr id="5" name="Picture 4">
            <a:extLst>
              <a:ext uri="{FF2B5EF4-FFF2-40B4-BE49-F238E27FC236}">
                <a16:creationId xmlns:a16="http://schemas.microsoft.com/office/drawing/2014/main" id="{314D18B6-FC9B-E7ED-234E-3F3A7E7B6610}"/>
              </a:ext>
            </a:extLst>
          </p:cNvPr>
          <p:cNvPicPr>
            <a:picLocks noChangeAspect="1"/>
          </p:cNvPicPr>
          <p:nvPr/>
        </p:nvPicPr>
        <p:blipFill>
          <a:blip r:embed="rId2"/>
          <a:stretch>
            <a:fillRect/>
          </a:stretch>
        </p:blipFill>
        <p:spPr>
          <a:xfrm>
            <a:off x="4435673" y="3600740"/>
            <a:ext cx="2148496" cy="2857500"/>
          </a:xfrm>
          <a:prstGeom prst="rect">
            <a:avLst/>
          </a:prstGeom>
        </p:spPr>
      </p:pic>
    </p:spTree>
    <p:extLst>
      <p:ext uri="{BB962C8B-B14F-4D97-AF65-F5344CB8AC3E}">
        <p14:creationId xmlns:p14="http://schemas.microsoft.com/office/powerpoint/2010/main" val="102545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0D4801-1E35-F480-D863-3F79BABF1CD6}"/>
              </a:ext>
            </a:extLst>
          </p:cNvPr>
          <p:cNvGraphicFramePr>
            <a:graphicFrameLocks noGrp="1"/>
          </p:cNvGraphicFramePr>
          <p:nvPr>
            <p:extLst>
              <p:ext uri="{D42A27DB-BD31-4B8C-83A1-F6EECF244321}">
                <p14:modId xmlns:p14="http://schemas.microsoft.com/office/powerpoint/2010/main" val="1607469972"/>
              </p:ext>
            </p:extLst>
          </p:nvPr>
        </p:nvGraphicFramePr>
        <p:xfrm>
          <a:off x="838200" y="369542"/>
          <a:ext cx="10515600" cy="558800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727878751"/>
                    </a:ext>
                  </a:extLst>
                </a:gridCol>
                <a:gridCol w="2628900">
                  <a:extLst>
                    <a:ext uri="{9D8B030D-6E8A-4147-A177-3AD203B41FA5}">
                      <a16:colId xmlns:a16="http://schemas.microsoft.com/office/drawing/2014/main" val="3956264839"/>
                    </a:ext>
                  </a:extLst>
                </a:gridCol>
                <a:gridCol w="2628900">
                  <a:extLst>
                    <a:ext uri="{9D8B030D-6E8A-4147-A177-3AD203B41FA5}">
                      <a16:colId xmlns:a16="http://schemas.microsoft.com/office/drawing/2014/main" val="615225634"/>
                    </a:ext>
                  </a:extLst>
                </a:gridCol>
                <a:gridCol w="2628900">
                  <a:extLst>
                    <a:ext uri="{9D8B030D-6E8A-4147-A177-3AD203B41FA5}">
                      <a16:colId xmlns:a16="http://schemas.microsoft.com/office/drawing/2014/main" val="1648406323"/>
                    </a:ext>
                  </a:extLst>
                </a:gridCol>
              </a:tblGrid>
              <a:tr h="370840">
                <a:tc>
                  <a:txBody>
                    <a:bodyPr/>
                    <a:lstStyle/>
                    <a:p>
                      <a:r>
                        <a:rPr lang="en-IN" b="1" dirty="0"/>
                        <a:t>Point of difference</a:t>
                      </a:r>
                    </a:p>
                  </a:txBody>
                  <a:tcPr/>
                </a:tc>
                <a:tc>
                  <a:txBody>
                    <a:bodyPr/>
                    <a:lstStyle/>
                    <a:p>
                      <a:r>
                        <a:rPr lang="en-IN" b="1" dirty="0"/>
                        <a:t>Internet</a:t>
                      </a:r>
                    </a:p>
                  </a:txBody>
                  <a:tcPr/>
                </a:tc>
                <a:tc>
                  <a:txBody>
                    <a:bodyPr/>
                    <a:lstStyle/>
                    <a:p>
                      <a:r>
                        <a:rPr lang="en-IN" b="1" dirty="0"/>
                        <a:t>Intranet</a:t>
                      </a:r>
                    </a:p>
                  </a:txBody>
                  <a:tcPr/>
                </a:tc>
                <a:tc>
                  <a:txBody>
                    <a:bodyPr/>
                    <a:lstStyle/>
                    <a:p>
                      <a:r>
                        <a:rPr lang="en-IN" b="1" dirty="0"/>
                        <a:t>Extranet</a:t>
                      </a:r>
                    </a:p>
                  </a:txBody>
                  <a:tcPr/>
                </a:tc>
                <a:extLst>
                  <a:ext uri="{0D108BD9-81ED-4DB2-BD59-A6C34878D82A}">
                    <a16:rowId xmlns:a16="http://schemas.microsoft.com/office/drawing/2014/main" val="2582354157"/>
                  </a:ext>
                </a:extLst>
              </a:tr>
              <a:tr h="370840">
                <a:tc>
                  <a:txBody>
                    <a:bodyPr/>
                    <a:lstStyle/>
                    <a:p>
                      <a:r>
                        <a:rPr lang="en-IN" dirty="0"/>
                        <a:t>Accessibility of network</a:t>
                      </a:r>
                    </a:p>
                  </a:txBody>
                  <a:tcPr/>
                </a:tc>
                <a:tc>
                  <a:txBody>
                    <a:bodyPr/>
                    <a:lstStyle/>
                    <a:p>
                      <a:r>
                        <a:rPr lang="en-IN" dirty="0"/>
                        <a:t>Public</a:t>
                      </a:r>
                    </a:p>
                  </a:txBody>
                  <a:tcPr/>
                </a:tc>
                <a:tc>
                  <a:txBody>
                    <a:bodyPr/>
                    <a:lstStyle/>
                    <a:p>
                      <a:r>
                        <a:rPr lang="en-IN" dirty="0"/>
                        <a:t>Private</a:t>
                      </a:r>
                    </a:p>
                  </a:txBody>
                  <a:tcPr/>
                </a:tc>
                <a:tc>
                  <a:txBody>
                    <a:bodyPr/>
                    <a:lstStyle/>
                    <a:p>
                      <a:r>
                        <a:rPr lang="en-IN" dirty="0"/>
                        <a:t>Private</a:t>
                      </a:r>
                    </a:p>
                  </a:txBody>
                  <a:tcPr/>
                </a:tc>
                <a:extLst>
                  <a:ext uri="{0D108BD9-81ED-4DB2-BD59-A6C34878D82A}">
                    <a16:rowId xmlns:a16="http://schemas.microsoft.com/office/drawing/2014/main" val="2507074172"/>
                  </a:ext>
                </a:extLst>
              </a:tr>
              <a:tr h="370840">
                <a:tc>
                  <a:txBody>
                    <a:bodyPr/>
                    <a:lstStyle/>
                    <a:p>
                      <a:r>
                        <a:rPr lang="en-IN" dirty="0"/>
                        <a:t>Availability</a:t>
                      </a:r>
                    </a:p>
                  </a:txBody>
                  <a:tcPr/>
                </a:tc>
                <a:tc>
                  <a:txBody>
                    <a:bodyPr/>
                    <a:lstStyle/>
                    <a:p>
                      <a:r>
                        <a:rPr lang="en-IN" dirty="0"/>
                        <a:t>Global</a:t>
                      </a:r>
                    </a:p>
                  </a:txBody>
                  <a:tcPr/>
                </a:tc>
                <a:tc>
                  <a:txBody>
                    <a:bodyPr/>
                    <a:lstStyle/>
                    <a:p>
                      <a:r>
                        <a:rPr lang="en-IN" dirty="0"/>
                        <a:t>specific to an organization</a:t>
                      </a:r>
                    </a:p>
                  </a:txBody>
                  <a:tcPr/>
                </a:tc>
                <a:tc>
                  <a:txBody>
                    <a:bodyPr/>
                    <a:lstStyle/>
                    <a:p>
                      <a:r>
                        <a:rPr lang="en-IN" dirty="0"/>
                        <a:t>Share information with suppliers and vendors it makes the use of public network</a:t>
                      </a:r>
                    </a:p>
                  </a:txBody>
                  <a:tcPr/>
                </a:tc>
                <a:extLst>
                  <a:ext uri="{0D108BD9-81ED-4DB2-BD59-A6C34878D82A}">
                    <a16:rowId xmlns:a16="http://schemas.microsoft.com/office/drawing/2014/main" val="3376717732"/>
                  </a:ext>
                </a:extLst>
              </a:tr>
              <a:tr h="370840">
                <a:tc>
                  <a:txBody>
                    <a:bodyPr/>
                    <a:lstStyle/>
                    <a:p>
                      <a:r>
                        <a:rPr lang="en-IN" dirty="0"/>
                        <a:t>Coverage</a:t>
                      </a:r>
                    </a:p>
                  </a:txBody>
                  <a:tcPr/>
                </a:tc>
                <a:tc>
                  <a:txBody>
                    <a:bodyPr/>
                    <a:lstStyle/>
                    <a:p>
                      <a:r>
                        <a:rPr lang="en-IN" dirty="0"/>
                        <a:t>All over the world</a:t>
                      </a:r>
                    </a:p>
                  </a:txBody>
                  <a:tcPr/>
                </a:tc>
                <a:tc>
                  <a:txBody>
                    <a:bodyPr/>
                    <a:lstStyle/>
                    <a:p>
                      <a:r>
                        <a:rPr lang="en-IN" dirty="0"/>
                        <a:t>Restricted area </a:t>
                      </a:r>
                      <a:r>
                        <a:rPr lang="en-IN" dirty="0" err="1"/>
                        <a:t>upto</a:t>
                      </a:r>
                      <a:r>
                        <a:rPr lang="en-IN" dirty="0"/>
                        <a:t> an organization</a:t>
                      </a:r>
                    </a:p>
                  </a:txBody>
                  <a:tcPr/>
                </a:tc>
                <a:tc>
                  <a:txBody>
                    <a:bodyPr/>
                    <a:lstStyle/>
                    <a:p>
                      <a:r>
                        <a:rPr lang="en-IN" dirty="0"/>
                        <a:t>Restricted area </a:t>
                      </a:r>
                      <a:r>
                        <a:rPr lang="en-IN" dirty="0" err="1"/>
                        <a:t>upto</a:t>
                      </a:r>
                      <a:r>
                        <a:rPr lang="en-IN" dirty="0"/>
                        <a:t> an organization and some of its stakeholders</a:t>
                      </a:r>
                    </a:p>
                  </a:txBody>
                  <a:tcPr/>
                </a:tc>
                <a:extLst>
                  <a:ext uri="{0D108BD9-81ED-4DB2-BD59-A6C34878D82A}">
                    <a16:rowId xmlns:a16="http://schemas.microsoft.com/office/drawing/2014/main" val="2539809749"/>
                  </a:ext>
                </a:extLst>
              </a:tr>
              <a:tr h="370840">
                <a:tc>
                  <a:txBody>
                    <a:bodyPr/>
                    <a:lstStyle/>
                    <a:p>
                      <a:r>
                        <a:rPr lang="en-IN" dirty="0"/>
                        <a:t>Accessibility of content</a:t>
                      </a:r>
                    </a:p>
                  </a:txBody>
                  <a:tcPr/>
                </a:tc>
                <a:tc>
                  <a:txBody>
                    <a:bodyPr/>
                    <a:lstStyle/>
                    <a:p>
                      <a:r>
                        <a:rPr lang="en-IN" dirty="0"/>
                        <a:t>It is accessible to everyone connected</a:t>
                      </a:r>
                    </a:p>
                  </a:txBody>
                  <a:tcPr/>
                </a:tc>
                <a:tc>
                  <a:txBody>
                    <a:bodyPr/>
                    <a:lstStyle/>
                    <a:p>
                      <a:r>
                        <a:rPr lang="en-IN" dirty="0"/>
                        <a:t>It is accessible only to the members of organization</a:t>
                      </a:r>
                    </a:p>
                  </a:txBody>
                  <a:tcPr/>
                </a:tc>
                <a:tc>
                  <a:txBody>
                    <a:bodyPr/>
                    <a:lstStyle/>
                    <a:p>
                      <a:r>
                        <a:rPr lang="en-IN" dirty="0"/>
                        <a:t>Accessible only to the members of organization and external members with logics</a:t>
                      </a:r>
                    </a:p>
                  </a:txBody>
                  <a:tcPr/>
                </a:tc>
                <a:extLst>
                  <a:ext uri="{0D108BD9-81ED-4DB2-BD59-A6C34878D82A}">
                    <a16:rowId xmlns:a16="http://schemas.microsoft.com/office/drawing/2014/main" val="1013079453"/>
                  </a:ext>
                </a:extLst>
              </a:tr>
              <a:tr h="370840">
                <a:tc>
                  <a:txBody>
                    <a:bodyPr/>
                    <a:lstStyle/>
                    <a:p>
                      <a:r>
                        <a:rPr lang="en-IN" dirty="0"/>
                        <a:t>No. of computers connected</a:t>
                      </a:r>
                    </a:p>
                  </a:txBody>
                  <a:tcPr/>
                </a:tc>
                <a:tc>
                  <a:txBody>
                    <a:bodyPr/>
                    <a:lstStyle/>
                    <a:p>
                      <a:r>
                        <a:rPr lang="en-IN" dirty="0"/>
                        <a:t>It is largest in number of connected devices</a:t>
                      </a:r>
                    </a:p>
                  </a:txBody>
                  <a:tcPr/>
                </a:tc>
                <a:tc>
                  <a:txBody>
                    <a:bodyPr/>
                    <a:lstStyle/>
                    <a:p>
                      <a:r>
                        <a:rPr lang="en-IN" dirty="0"/>
                        <a:t>The minimal number of devices are connected</a:t>
                      </a:r>
                    </a:p>
                  </a:txBody>
                  <a:tcPr/>
                </a:tc>
                <a:tc>
                  <a:txBody>
                    <a:bodyPr/>
                    <a:lstStyle/>
                    <a:p>
                      <a:r>
                        <a:rPr lang="en-IN" dirty="0"/>
                        <a:t>The connected devices are more comparable with intranet</a:t>
                      </a:r>
                    </a:p>
                  </a:txBody>
                  <a:tcPr/>
                </a:tc>
                <a:extLst>
                  <a:ext uri="{0D108BD9-81ED-4DB2-BD59-A6C34878D82A}">
                    <a16:rowId xmlns:a16="http://schemas.microsoft.com/office/drawing/2014/main" val="2308887408"/>
                  </a:ext>
                </a:extLst>
              </a:tr>
              <a:tr h="370840">
                <a:tc>
                  <a:txBody>
                    <a:bodyPr/>
                    <a:lstStyle/>
                    <a:p>
                      <a:r>
                        <a:rPr lang="en-IN" dirty="0"/>
                        <a:t>Owner</a:t>
                      </a:r>
                    </a:p>
                  </a:txBody>
                  <a:tcPr/>
                </a:tc>
                <a:tc>
                  <a:txBody>
                    <a:bodyPr/>
                    <a:lstStyle/>
                    <a:p>
                      <a:r>
                        <a:rPr lang="en-IN" dirty="0"/>
                        <a:t>No one</a:t>
                      </a:r>
                    </a:p>
                  </a:txBody>
                  <a:tcPr/>
                </a:tc>
                <a:tc>
                  <a:txBody>
                    <a:bodyPr/>
                    <a:lstStyle/>
                    <a:p>
                      <a:r>
                        <a:rPr lang="en-IN" dirty="0"/>
                        <a:t>Single organization</a:t>
                      </a:r>
                    </a:p>
                  </a:txBody>
                  <a:tcPr/>
                </a:tc>
                <a:tc>
                  <a:txBody>
                    <a:bodyPr/>
                    <a:lstStyle/>
                    <a:p>
                      <a:r>
                        <a:rPr lang="en-IN" dirty="0"/>
                        <a:t>Single/Multiple organization</a:t>
                      </a:r>
                    </a:p>
                  </a:txBody>
                  <a:tcPr/>
                </a:tc>
                <a:extLst>
                  <a:ext uri="{0D108BD9-81ED-4DB2-BD59-A6C34878D82A}">
                    <a16:rowId xmlns:a16="http://schemas.microsoft.com/office/drawing/2014/main" val="3431983409"/>
                  </a:ext>
                </a:extLst>
              </a:tr>
            </a:tbl>
          </a:graphicData>
        </a:graphic>
      </p:graphicFrame>
    </p:spTree>
    <p:extLst>
      <p:ext uri="{BB962C8B-B14F-4D97-AF65-F5344CB8AC3E}">
        <p14:creationId xmlns:p14="http://schemas.microsoft.com/office/powerpoint/2010/main" val="191434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A56CABD-056D-1718-A7C1-F71EDA1DF7C1}"/>
              </a:ext>
            </a:extLst>
          </p:cNvPr>
          <p:cNvGraphicFramePr>
            <a:graphicFrameLocks noGrp="1"/>
          </p:cNvGraphicFramePr>
          <p:nvPr>
            <p:extLst>
              <p:ext uri="{D42A27DB-BD31-4B8C-83A1-F6EECF244321}">
                <p14:modId xmlns:p14="http://schemas.microsoft.com/office/powerpoint/2010/main" val="1061717479"/>
              </p:ext>
            </p:extLst>
          </p:nvPr>
        </p:nvGraphicFramePr>
        <p:xfrm>
          <a:off x="944526" y="1091979"/>
          <a:ext cx="10515600" cy="442468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1012045242"/>
                    </a:ext>
                  </a:extLst>
                </a:gridCol>
                <a:gridCol w="2628900">
                  <a:extLst>
                    <a:ext uri="{9D8B030D-6E8A-4147-A177-3AD203B41FA5}">
                      <a16:colId xmlns:a16="http://schemas.microsoft.com/office/drawing/2014/main" val="1025279585"/>
                    </a:ext>
                  </a:extLst>
                </a:gridCol>
                <a:gridCol w="2628900">
                  <a:extLst>
                    <a:ext uri="{9D8B030D-6E8A-4147-A177-3AD203B41FA5}">
                      <a16:colId xmlns:a16="http://schemas.microsoft.com/office/drawing/2014/main" val="708915037"/>
                    </a:ext>
                  </a:extLst>
                </a:gridCol>
                <a:gridCol w="2628900">
                  <a:extLst>
                    <a:ext uri="{9D8B030D-6E8A-4147-A177-3AD203B41FA5}">
                      <a16:colId xmlns:a16="http://schemas.microsoft.com/office/drawing/2014/main" val="2972592597"/>
                    </a:ext>
                  </a:extLst>
                </a:gridCol>
              </a:tblGrid>
              <a:tr h="370840">
                <a:tc>
                  <a:txBody>
                    <a:bodyPr/>
                    <a:lstStyle/>
                    <a:p>
                      <a:r>
                        <a:rPr lang="en-IN" b="1" dirty="0"/>
                        <a:t>Point of difference</a:t>
                      </a:r>
                    </a:p>
                  </a:txBody>
                  <a:tcPr/>
                </a:tc>
                <a:tc>
                  <a:txBody>
                    <a:bodyPr/>
                    <a:lstStyle/>
                    <a:p>
                      <a:r>
                        <a:rPr lang="en-IN" b="1" dirty="0"/>
                        <a:t>Internet</a:t>
                      </a:r>
                    </a:p>
                  </a:txBody>
                  <a:tcPr/>
                </a:tc>
                <a:tc>
                  <a:txBody>
                    <a:bodyPr/>
                    <a:lstStyle/>
                    <a:p>
                      <a:r>
                        <a:rPr lang="en-IN" b="1" dirty="0"/>
                        <a:t>Intranet</a:t>
                      </a:r>
                    </a:p>
                  </a:txBody>
                  <a:tcPr/>
                </a:tc>
                <a:tc>
                  <a:txBody>
                    <a:bodyPr/>
                    <a:lstStyle/>
                    <a:p>
                      <a:r>
                        <a:rPr lang="en-IN" b="1" dirty="0"/>
                        <a:t>Extranet</a:t>
                      </a:r>
                    </a:p>
                  </a:txBody>
                  <a:tcPr/>
                </a:tc>
                <a:extLst>
                  <a:ext uri="{0D108BD9-81ED-4DB2-BD59-A6C34878D82A}">
                    <a16:rowId xmlns:a16="http://schemas.microsoft.com/office/drawing/2014/main" val="1371387002"/>
                  </a:ext>
                </a:extLst>
              </a:tr>
              <a:tr h="370840">
                <a:tc>
                  <a:txBody>
                    <a:bodyPr/>
                    <a:lstStyle/>
                    <a:p>
                      <a:r>
                        <a:rPr lang="en-IN" dirty="0"/>
                        <a:t>Purpose of the network</a:t>
                      </a:r>
                    </a:p>
                  </a:txBody>
                  <a:tcPr/>
                </a:tc>
                <a:tc>
                  <a:txBody>
                    <a:bodyPr/>
                    <a:lstStyle/>
                    <a:p>
                      <a:r>
                        <a:rPr lang="en-IN" dirty="0"/>
                        <a:t>Share information throughout the world</a:t>
                      </a:r>
                    </a:p>
                  </a:txBody>
                  <a:tcPr/>
                </a:tc>
                <a:tc>
                  <a:txBody>
                    <a:bodyPr/>
                    <a:lstStyle/>
                    <a:p>
                      <a:r>
                        <a:rPr lang="en-IN" dirty="0"/>
                        <a:t>Share information throughout the organization</a:t>
                      </a:r>
                    </a:p>
                  </a:txBody>
                  <a:tcPr/>
                </a:tc>
                <a:tc>
                  <a:txBody>
                    <a:bodyPr/>
                    <a:lstStyle/>
                    <a:p>
                      <a:r>
                        <a:rPr lang="en-IN" dirty="0"/>
                        <a:t>Share information between members and external members</a:t>
                      </a:r>
                    </a:p>
                  </a:txBody>
                  <a:tcPr/>
                </a:tc>
                <a:extLst>
                  <a:ext uri="{0D108BD9-81ED-4DB2-BD59-A6C34878D82A}">
                    <a16:rowId xmlns:a16="http://schemas.microsoft.com/office/drawing/2014/main" val="1196499223"/>
                  </a:ext>
                </a:extLst>
              </a:tr>
              <a:tr h="370840">
                <a:tc>
                  <a:txBody>
                    <a:bodyPr/>
                    <a:lstStyle/>
                    <a:p>
                      <a:r>
                        <a:rPr lang="en-IN" dirty="0"/>
                        <a:t>Security</a:t>
                      </a:r>
                    </a:p>
                  </a:txBody>
                  <a:tcPr/>
                </a:tc>
                <a:tc>
                  <a:txBody>
                    <a:bodyPr/>
                    <a:lstStyle/>
                    <a:p>
                      <a:r>
                        <a:rPr lang="en-IN" dirty="0"/>
                        <a:t>Dependent on the user of the device connected to network</a:t>
                      </a:r>
                    </a:p>
                  </a:txBody>
                  <a:tcPr/>
                </a:tc>
                <a:tc>
                  <a:txBody>
                    <a:bodyPr/>
                    <a:lstStyle/>
                    <a:p>
                      <a:r>
                        <a:rPr lang="en-IN" dirty="0"/>
                        <a:t>Enforced via firewall</a:t>
                      </a:r>
                    </a:p>
                  </a:txBody>
                  <a:tcPr/>
                </a:tc>
                <a:tc>
                  <a:txBody>
                    <a:bodyPr/>
                    <a:lstStyle/>
                    <a:p>
                      <a:r>
                        <a:rPr lang="en-IN" dirty="0"/>
                        <a:t>Enforced via firewall that separates internet and extranet</a:t>
                      </a:r>
                    </a:p>
                  </a:txBody>
                  <a:tcPr/>
                </a:tc>
                <a:extLst>
                  <a:ext uri="{0D108BD9-81ED-4DB2-BD59-A6C34878D82A}">
                    <a16:rowId xmlns:a16="http://schemas.microsoft.com/office/drawing/2014/main" val="2874035693"/>
                  </a:ext>
                </a:extLst>
              </a:tr>
              <a:tr h="370840">
                <a:tc>
                  <a:txBody>
                    <a:bodyPr/>
                    <a:lstStyle/>
                    <a:p>
                      <a:r>
                        <a:rPr lang="en-IN" dirty="0"/>
                        <a:t>Users</a:t>
                      </a:r>
                    </a:p>
                  </a:txBody>
                  <a:tcPr/>
                </a:tc>
                <a:tc>
                  <a:txBody>
                    <a:bodyPr/>
                    <a:lstStyle/>
                    <a:p>
                      <a:r>
                        <a:rPr lang="en-IN" dirty="0"/>
                        <a:t>General public</a:t>
                      </a:r>
                    </a:p>
                  </a:txBody>
                  <a:tcPr/>
                </a:tc>
                <a:tc>
                  <a:txBody>
                    <a:bodyPr/>
                    <a:lstStyle/>
                    <a:p>
                      <a:r>
                        <a:rPr lang="en-IN" dirty="0"/>
                        <a:t>Employees</a:t>
                      </a:r>
                    </a:p>
                  </a:txBody>
                  <a:tcPr/>
                </a:tc>
                <a:tc>
                  <a:txBody>
                    <a:bodyPr/>
                    <a:lstStyle/>
                    <a:p>
                      <a:r>
                        <a:rPr lang="en-IN" dirty="0"/>
                        <a:t>Employees</a:t>
                      </a:r>
                    </a:p>
                  </a:txBody>
                  <a:tcPr/>
                </a:tc>
                <a:extLst>
                  <a:ext uri="{0D108BD9-81ED-4DB2-BD59-A6C34878D82A}">
                    <a16:rowId xmlns:a16="http://schemas.microsoft.com/office/drawing/2014/main" val="1194277467"/>
                  </a:ext>
                </a:extLst>
              </a:tr>
              <a:tr h="370840">
                <a:tc>
                  <a:txBody>
                    <a:bodyPr/>
                    <a:lstStyle/>
                    <a:p>
                      <a:r>
                        <a:rPr lang="en-IN" dirty="0"/>
                        <a:t>Policies behind setup</a:t>
                      </a:r>
                    </a:p>
                  </a:txBody>
                  <a:tcPr/>
                </a:tc>
                <a:tc>
                  <a:txBody>
                    <a:bodyPr/>
                    <a:lstStyle/>
                    <a:p>
                      <a:r>
                        <a:rPr lang="en-IN" dirty="0"/>
                        <a:t>No hard and fast rule</a:t>
                      </a:r>
                    </a:p>
                  </a:txBody>
                  <a:tcPr/>
                </a:tc>
                <a:tc>
                  <a:txBody>
                    <a:bodyPr/>
                    <a:lstStyle/>
                    <a:p>
                      <a:r>
                        <a:rPr lang="en-IN" dirty="0"/>
                        <a:t>Imposed</a:t>
                      </a:r>
                    </a:p>
                  </a:txBody>
                  <a:tcPr/>
                </a:tc>
                <a:tc>
                  <a:txBody>
                    <a:bodyPr/>
                    <a:lstStyle/>
                    <a:p>
                      <a:r>
                        <a:rPr lang="en-IN" dirty="0"/>
                        <a:t>Imposed</a:t>
                      </a:r>
                    </a:p>
                  </a:txBody>
                  <a:tcPr/>
                </a:tc>
                <a:extLst>
                  <a:ext uri="{0D108BD9-81ED-4DB2-BD59-A6C34878D82A}">
                    <a16:rowId xmlns:a16="http://schemas.microsoft.com/office/drawing/2014/main" val="2550715133"/>
                  </a:ext>
                </a:extLst>
              </a:tr>
              <a:tr h="370840">
                <a:tc>
                  <a:txBody>
                    <a:bodyPr/>
                    <a:lstStyle/>
                    <a:p>
                      <a:r>
                        <a:rPr lang="en-IN" dirty="0"/>
                        <a:t>Maintenance</a:t>
                      </a:r>
                    </a:p>
                  </a:txBody>
                  <a:tcPr/>
                </a:tc>
                <a:tc>
                  <a:txBody>
                    <a:bodyPr/>
                    <a:lstStyle/>
                    <a:p>
                      <a:r>
                        <a:rPr lang="en-IN" dirty="0"/>
                        <a:t>ISP</a:t>
                      </a:r>
                    </a:p>
                  </a:txBody>
                  <a:tcPr/>
                </a:tc>
                <a:tc>
                  <a:txBody>
                    <a:bodyPr/>
                    <a:lstStyle/>
                    <a:p>
                      <a:r>
                        <a:rPr lang="en-IN" dirty="0"/>
                        <a:t>CIO, HR Dept. </a:t>
                      </a:r>
                    </a:p>
                  </a:txBody>
                  <a:tcPr/>
                </a:tc>
                <a:tc>
                  <a:txBody>
                    <a:bodyPr/>
                    <a:lstStyle/>
                    <a:p>
                      <a:r>
                        <a:rPr lang="en-IN" dirty="0"/>
                        <a:t>CIO HR Dept.</a:t>
                      </a:r>
                    </a:p>
                  </a:txBody>
                  <a:tcPr/>
                </a:tc>
                <a:extLst>
                  <a:ext uri="{0D108BD9-81ED-4DB2-BD59-A6C34878D82A}">
                    <a16:rowId xmlns:a16="http://schemas.microsoft.com/office/drawing/2014/main" val="3557740719"/>
                  </a:ext>
                </a:extLst>
              </a:tr>
              <a:tr h="370840">
                <a:tc>
                  <a:txBody>
                    <a:bodyPr/>
                    <a:lstStyle/>
                    <a:p>
                      <a:r>
                        <a:rPr lang="en-IN" dirty="0"/>
                        <a:t>Economical</a:t>
                      </a:r>
                    </a:p>
                  </a:txBody>
                  <a:tcPr/>
                </a:tc>
                <a:tc>
                  <a:txBody>
                    <a:bodyPr/>
                    <a:lstStyle/>
                    <a:p>
                      <a:r>
                        <a:rPr lang="en-IN" dirty="0"/>
                        <a:t>More economical</a:t>
                      </a:r>
                    </a:p>
                  </a:txBody>
                  <a:tcPr/>
                </a:tc>
                <a:tc>
                  <a:txBody>
                    <a:bodyPr/>
                    <a:lstStyle/>
                    <a:p>
                      <a:r>
                        <a:rPr lang="en-IN" dirty="0"/>
                        <a:t>Less economical</a:t>
                      </a:r>
                    </a:p>
                  </a:txBody>
                  <a:tcPr/>
                </a:tc>
                <a:tc>
                  <a:txBody>
                    <a:bodyPr/>
                    <a:lstStyle/>
                    <a:p>
                      <a:r>
                        <a:rPr lang="en-IN" dirty="0"/>
                        <a:t>Less economical</a:t>
                      </a:r>
                    </a:p>
                  </a:txBody>
                  <a:tcPr/>
                </a:tc>
                <a:extLst>
                  <a:ext uri="{0D108BD9-81ED-4DB2-BD59-A6C34878D82A}">
                    <a16:rowId xmlns:a16="http://schemas.microsoft.com/office/drawing/2014/main" val="1697708336"/>
                  </a:ext>
                </a:extLst>
              </a:tr>
              <a:tr h="370840">
                <a:tc>
                  <a:txBody>
                    <a:bodyPr/>
                    <a:lstStyle/>
                    <a:p>
                      <a:r>
                        <a:rPr lang="en-IN" dirty="0"/>
                        <a:t>Relation</a:t>
                      </a:r>
                    </a:p>
                  </a:txBody>
                  <a:tcPr/>
                </a:tc>
                <a:tc>
                  <a:txBody>
                    <a:bodyPr/>
                    <a:lstStyle/>
                    <a:p>
                      <a:r>
                        <a:rPr lang="en-IN" dirty="0"/>
                        <a:t>Network of networks</a:t>
                      </a:r>
                    </a:p>
                  </a:txBody>
                  <a:tcPr/>
                </a:tc>
                <a:tc>
                  <a:txBody>
                    <a:bodyPr/>
                    <a:lstStyle/>
                    <a:p>
                      <a:r>
                        <a:rPr lang="en-IN" dirty="0"/>
                        <a:t>Derived from Internet</a:t>
                      </a:r>
                    </a:p>
                  </a:txBody>
                  <a:tcPr/>
                </a:tc>
                <a:tc>
                  <a:txBody>
                    <a:bodyPr/>
                    <a:lstStyle/>
                    <a:p>
                      <a:r>
                        <a:rPr lang="en-IN" dirty="0"/>
                        <a:t>Derived from Intranet</a:t>
                      </a:r>
                    </a:p>
                  </a:txBody>
                  <a:tcPr/>
                </a:tc>
                <a:extLst>
                  <a:ext uri="{0D108BD9-81ED-4DB2-BD59-A6C34878D82A}">
                    <a16:rowId xmlns:a16="http://schemas.microsoft.com/office/drawing/2014/main" val="1454066709"/>
                  </a:ext>
                </a:extLst>
              </a:tr>
              <a:tr h="370840">
                <a:tc>
                  <a:txBody>
                    <a:bodyPr/>
                    <a:lstStyle/>
                    <a:p>
                      <a:r>
                        <a:rPr lang="en-IN" dirty="0"/>
                        <a:t>Example</a:t>
                      </a:r>
                    </a:p>
                  </a:txBody>
                  <a:tcPr/>
                </a:tc>
                <a:tc>
                  <a:txBody>
                    <a:bodyPr/>
                    <a:lstStyle/>
                    <a:p>
                      <a:endParaRPr lang="en-IN" dirty="0"/>
                    </a:p>
                  </a:txBody>
                  <a:tcPr/>
                </a:tc>
                <a:tc>
                  <a:txBody>
                    <a:bodyPr/>
                    <a:lstStyle/>
                    <a:p>
                      <a:r>
                        <a:rPr lang="en-IN" dirty="0"/>
                        <a:t>WIPRO</a:t>
                      </a:r>
                    </a:p>
                  </a:txBody>
                  <a:tcPr/>
                </a:tc>
                <a:tc>
                  <a:txBody>
                    <a:bodyPr/>
                    <a:lstStyle/>
                    <a:p>
                      <a:r>
                        <a:rPr lang="en-IN" dirty="0"/>
                        <a:t>DELL and Intel</a:t>
                      </a:r>
                    </a:p>
                  </a:txBody>
                  <a:tcPr/>
                </a:tc>
                <a:extLst>
                  <a:ext uri="{0D108BD9-81ED-4DB2-BD59-A6C34878D82A}">
                    <a16:rowId xmlns:a16="http://schemas.microsoft.com/office/drawing/2014/main" val="3154305389"/>
                  </a:ext>
                </a:extLst>
              </a:tr>
            </a:tbl>
          </a:graphicData>
        </a:graphic>
      </p:graphicFrame>
    </p:spTree>
    <p:extLst>
      <p:ext uri="{BB962C8B-B14F-4D97-AF65-F5344CB8AC3E}">
        <p14:creationId xmlns:p14="http://schemas.microsoft.com/office/powerpoint/2010/main" val="1028793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690770" y="149086"/>
            <a:ext cx="10962860" cy="1074876"/>
          </a:xfrm>
        </p:spPr>
        <p:txBody>
          <a:bodyPr>
            <a:normAutofit/>
          </a:bodyPr>
          <a:lstStyle/>
          <a:p>
            <a:r>
              <a:rPr lang="en-IN" dirty="0"/>
              <a:t>Network Topologies</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9"/>
            <a:ext cx="9144000" cy="5059018"/>
          </a:xfrm>
        </p:spPr>
        <p:txBody>
          <a:bodyPr>
            <a:normAutofit/>
          </a:bodyPr>
          <a:lstStyle/>
          <a:p>
            <a:pPr algn="l"/>
            <a:r>
              <a:rPr lang="en-IN" dirty="0"/>
              <a:t>Topology: The geometrical arrangement of a computer systems in a network.</a:t>
            </a:r>
          </a:p>
          <a:p>
            <a:pPr algn="l"/>
            <a:r>
              <a:rPr lang="en-IN" dirty="0"/>
              <a:t>Topology refers to the shape of a network, or the network’s layout. How different nodes in a network are connected to each other and how they communicate are determined by the network’s topology.</a:t>
            </a:r>
          </a:p>
          <a:p>
            <a:pPr algn="l"/>
            <a:r>
              <a:rPr lang="en-IN" dirty="0"/>
              <a:t>Common topologies include a Bus, Star, Ring</a:t>
            </a:r>
          </a:p>
          <a:p>
            <a:pPr algn="l"/>
            <a:endParaRPr lang="en-IN" dirty="0"/>
          </a:p>
        </p:txBody>
      </p:sp>
    </p:spTree>
    <p:extLst>
      <p:ext uri="{BB962C8B-B14F-4D97-AF65-F5344CB8AC3E}">
        <p14:creationId xmlns:p14="http://schemas.microsoft.com/office/powerpoint/2010/main" val="2060080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690770" y="149086"/>
            <a:ext cx="10962860" cy="1074876"/>
          </a:xfrm>
        </p:spPr>
        <p:txBody>
          <a:bodyPr>
            <a:normAutofit/>
          </a:bodyPr>
          <a:lstStyle/>
          <a:p>
            <a:r>
              <a:rPr lang="en-IN" dirty="0"/>
              <a:t>BUS / Linear Topology</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9"/>
            <a:ext cx="9144000" cy="5059018"/>
          </a:xfrm>
        </p:spPr>
        <p:txBody>
          <a:bodyPr>
            <a:normAutofit/>
          </a:bodyPr>
          <a:lstStyle/>
          <a:p>
            <a:pPr algn="l"/>
            <a:r>
              <a:rPr lang="en-IN" dirty="0"/>
              <a:t>The network with linear cabling has a single backbone, one main cable that runs from one end of the system to the other. Along the way, PCs tap into this backbone with a single cable through which they both send and receive.</a:t>
            </a:r>
          </a:p>
          <a:p>
            <a:pPr algn="l"/>
            <a:r>
              <a:rPr lang="en-IN" dirty="0"/>
              <a:t>In effect, the network backbone functions as a data bus, and this configuration is often called as bus topology. </a:t>
            </a:r>
          </a:p>
          <a:p>
            <a:pPr algn="l"/>
            <a:r>
              <a:rPr lang="en-IN" dirty="0"/>
              <a:t>Advantages:</a:t>
            </a:r>
          </a:p>
          <a:p>
            <a:pPr marL="457200" indent="-457200" algn="l">
              <a:buAutoNum type="arabicPeriod"/>
            </a:pPr>
            <a:r>
              <a:rPr lang="en-IN" dirty="0"/>
              <a:t>Easy to connect a computer or peripheral to a linear bus</a:t>
            </a:r>
          </a:p>
          <a:p>
            <a:pPr marL="457200" indent="-457200" algn="l">
              <a:buAutoNum type="arabicPeriod"/>
            </a:pPr>
            <a:r>
              <a:rPr lang="en-IN" dirty="0"/>
              <a:t>Requires less cable length than a star topology</a:t>
            </a:r>
          </a:p>
          <a:p>
            <a:pPr algn="l"/>
            <a:r>
              <a:rPr lang="en-IN" dirty="0"/>
              <a:t>Disadvantages:</a:t>
            </a:r>
          </a:p>
          <a:p>
            <a:pPr marL="457200" indent="-457200" algn="l">
              <a:buAutoNum type="arabicPeriod"/>
            </a:pPr>
            <a:r>
              <a:rPr lang="en-IN" dirty="0"/>
              <a:t>Entire network shuts down if there is a break in the main cable</a:t>
            </a:r>
          </a:p>
          <a:p>
            <a:pPr marL="457200" indent="-457200" algn="l">
              <a:buAutoNum type="arabicPeriod"/>
            </a:pPr>
            <a:r>
              <a:rPr lang="en-IN" dirty="0"/>
              <a:t>Terminators are required at both ends of the backbone cable</a:t>
            </a:r>
          </a:p>
        </p:txBody>
      </p:sp>
    </p:spTree>
    <p:extLst>
      <p:ext uri="{BB962C8B-B14F-4D97-AF65-F5344CB8AC3E}">
        <p14:creationId xmlns:p14="http://schemas.microsoft.com/office/powerpoint/2010/main" val="4096004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690770" y="149086"/>
            <a:ext cx="10962860" cy="1074876"/>
          </a:xfrm>
        </p:spPr>
        <p:txBody>
          <a:bodyPr>
            <a:normAutofit/>
          </a:bodyPr>
          <a:lstStyle/>
          <a:p>
            <a:r>
              <a:rPr lang="en-IN" dirty="0"/>
              <a:t>BUS / Linear Topology</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9"/>
            <a:ext cx="9144000" cy="5059018"/>
          </a:xfrm>
        </p:spPr>
        <p:txBody>
          <a:bodyPr>
            <a:normAutofit/>
          </a:bodyPr>
          <a:lstStyle/>
          <a:p>
            <a:pPr algn="l"/>
            <a:r>
              <a:rPr lang="en-IN" dirty="0"/>
              <a:t>Disadvantages:</a:t>
            </a:r>
          </a:p>
          <a:p>
            <a:pPr marL="457200" indent="-457200" algn="l">
              <a:buFont typeface="+mj-lt"/>
              <a:buAutoNum type="arabicPeriod" startAt="3"/>
            </a:pPr>
            <a:r>
              <a:rPr lang="en-IN" dirty="0"/>
              <a:t>Difficult to identify the problem if the entire network shuts down</a:t>
            </a:r>
          </a:p>
          <a:p>
            <a:pPr marL="457200" indent="-457200" algn="l">
              <a:buAutoNum type="arabicPeriod" startAt="3"/>
            </a:pPr>
            <a:r>
              <a:rPr lang="en-IN" dirty="0"/>
              <a:t>Not meant to be used as a stand-alone solution in a large building</a:t>
            </a:r>
          </a:p>
        </p:txBody>
      </p:sp>
      <p:pic>
        <p:nvPicPr>
          <p:cNvPr id="7" name="Picture 6">
            <a:extLst>
              <a:ext uri="{FF2B5EF4-FFF2-40B4-BE49-F238E27FC236}">
                <a16:creationId xmlns:a16="http://schemas.microsoft.com/office/drawing/2014/main" id="{7F3F3C6F-FCF7-00AA-481D-99E7A60A8BED}"/>
              </a:ext>
            </a:extLst>
          </p:cNvPr>
          <p:cNvPicPr>
            <a:picLocks noChangeAspect="1"/>
          </p:cNvPicPr>
          <p:nvPr/>
        </p:nvPicPr>
        <p:blipFill>
          <a:blip r:embed="rId2"/>
          <a:stretch>
            <a:fillRect/>
          </a:stretch>
        </p:blipFill>
        <p:spPr>
          <a:xfrm>
            <a:off x="2529509" y="3224035"/>
            <a:ext cx="6927574" cy="3073683"/>
          </a:xfrm>
          <a:prstGeom prst="rect">
            <a:avLst/>
          </a:prstGeom>
        </p:spPr>
      </p:pic>
    </p:spTree>
    <p:extLst>
      <p:ext uri="{BB962C8B-B14F-4D97-AF65-F5344CB8AC3E}">
        <p14:creationId xmlns:p14="http://schemas.microsoft.com/office/powerpoint/2010/main" val="154304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690770" y="149086"/>
            <a:ext cx="10962860" cy="1074876"/>
          </a:xfrm>
        </p:spPr>
        <p:txBody>
          <a:bodyPr>
            <a:normAutofit/>
          </a:bodyPr>
          <a:lstStyle/>
          <a:p>
            <a:r>
              <a:rPr lang="en-IN" dirty="0"/>
              <a:t>Ring Topology</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60004" y="1262269"/>
            <a:ext cx="9144000" cy="5511247"/>
          </a:xfrm>
        </p:spPr>
        <p:txBody>
          <a:bodyPr>
            <a:normAutofit/>
          </a:bodyPr>
          <a:lstStyle/>
          <a:p>
            <a:pPr algn="l"/>
            <a:r>
              <a:rPr lang="en-IN" dirty="0"/>
              <a:t>The ring topology looks like a linear network that biting its own tail. The backbone is continues loop, a ring, with no end. But the ring is not a single continues wire. Instead it is made of short segments daisy chained from one PC to the next, last connected, in turn, to the first. </a:t>
            </a:r>
          </a:p>
          <a:p>
            <a:pPr algn="l"/>
            <a:endParaRPr lang="en-IN" dirty="0"/>
          </a:p>
          <a:p>
            <a:pPr algn="l"/>
            <a:endParaRPr lang="en-IN" dirty="0"/>
          </a:p>
          <a:p>
            <a:pPr algn="l"/>
            <a:endParaRPr lang="en-IN" dirty="0"/>
          </a:p>
          <a:p>
            <a:pPr algn="l"/>
            <a:endParaRPr lang="en-IN" dirty="0"/>
          </a:p>
          <a:p>
            <a:pPr algn="l"/>
            <a:endParaRPr lang="en-IN" dirty="0"/>
          </a:p>
          <a:p>
            <a:pPr algn="l"/>
            <a:r>
              <a:rPr lang="en-IN" dirty="0"/>
              <a:t>Each PC thus has two connections. One wire connect a PC to the PC before it in the ring, and a second wire leads to the next PC in the ring.</a:t>
            </a:r>
          </a:p>
          <a:p>
            <a:pPr algn="l"/>
            <a:r>
              <a:rPr lang="en-IN" dirty="0"/>
              <a:t>Signals must traverse through one PC to get to the next, and the signals typically or listed to and </a:t>
            </a:r>
            <a:r>
              <a:rPr lang="en-IN" dirty="0" err="1"/>
              <a:t>analyzed</a:t>
            </a:r>
            <a:r>
              <a:rPr lang="en-IN" dirty="0"/>
              <a:t> along the way.</a:t>
            </a:r>
          </a:p>
        </p:txBody>
      </p:sp>
      <p:pic>
        <p:nvPicPr>
          <p:cNvPr id="5" name="Picture 4">
            <a:extLst>
              <a:ext uri="{FF2B5EF4-FFF2-40B4-BE49-F238E27FC236}">
                <a16:creationId xmlns:a16="http://schemas.microsoft.com/office/drawing/2014/main" id="{1A9F0A33-ABE4-F706-BB45-3BF75AEF3F12}"/>
              </a:ext>
            </a:extLst>
          </p:cNvPr>
          <p:cNvPicPr>
            <a:picLocks noChangeAspect="1"/>
          </p:cNvPicPr>
          <p:nvPr/>
        </p:nvPicPr>
        <p:blipFill>
          <a:blip r:embed="rId2"/>
          <a:stretch>
            <a:fillRect/>
          </a:stretch>
        </p:blipFill>
        <p:spPr>
          <a:xfrm>
            <a:off x="2200406" y="2683295"/>
            <a:ext cx="3517361" cy="2345904"/>
          </a:xfrm>
          <a:prstGeom prst="rect">
            <a:avLst/>
          </a:prstGeom>
        </p:spPr>
      </p:pic>
      <p:pic>
        <p:nvPicPr>
          <p:cNvPr id="6" name="Picture 5">
            <a:extLst>
              <a:ext uri="{FF2B5EF4-FFF2-40B4-BE49-F238E27FC236}">
                <a16:creationId xmlns:a16="http://schemas.microsoft.com/office/drawing/2014/main" id="{B130DF2F-B3FC-63C4-317C-77B50F08D538}"/>
              </a:ext>
            </a:extLst>
          </p:cNvPr>
          <p:cNvPicPr>
            <a:picLocks noChangeAspect="1"/>
          </p:cNvPicPr>
          <p:nvPr/>
        </p:nvPicPr>
        <p:blipFill>
          <a:blip r:embed="rId3"/>
          <a:stretch>
            <a:fillRect/>
          </a:stretch>
        </p:blipFill>
        <p:spPr>
          <a:xfrm>
            <a:off x="6778432" y="2683295"/>
            <a:ext cx="2664906" cy="2118631"/>
          </a:xfrm>
          <a:prstGeom prst="rect">
            <a:avLst/>
          </a:prstGeom>
        </p:spPr>
      </p:pic>
    </p:spTree>
    <p:extLst>
      <p:ext uri="{BB962C8B-B14F-4D97-AF65-F5344CB8AC3E}">
        <p14:creationId xmlns:p14="http://schemas.microsoft.com/office/powerpoint/2010/main" val="41265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1350065" y="154056"/>
            <a:ext cx="9144000" cy="1074876"/>
          </a:xfrm>
        </p:spPr>
        <p:txBody>
          <a:bodyPr>
            <a:normAutofit/>
          </a:bodyPr>
          <a:lstStyle/>
          <a:p>
            <a:r>
              <a:rPr lang="en-IN" dirty="0"/>
              <a:t>Advantage and Application</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9"/>
            <a:ext cx="9144000" cy="5059018"/>
          </a:xfrm>
        </p:spPr>
        <p:txBody>
          <a:bodyPr/>
          <a:lstStyle/>
          <a:p>
            <a:pPr marL="457200" indent="-457200" algn="l">
              <a:buAutoNum type="arabicPeriod"/>
            </a:pPr>
            <a:r>
              <a:rPr lang="en-IN" dirty="0"/>
              <a:t>Fast Service / Time Saving</a:t>
            </a:r>
          </a:p>
          <a:p>
            <a:pPr marL="457200" indent="-457200" algn="l">
              <a:buAutoNum type="arabicPeriod"/>
            </a:pPr>
            <a:r>
              <a:rPr lang="en-IN" dirty="0"/>
              <a:t>Information / Data Sharing</a:t>
            </a:r>
          </a:p>
          <a:p>
            <a:pPr marL="457200" indent="-457200" algn="l">
              <a:buAutoNum type="arabicPeriod"/>
            </a:pPr>
            <a:r>
              <a:rPr lang="en-IN" dirty="0"/>
              <a:t>High Security</a:t>
            </a:r>
          </a:p>
          <a:p>
            <a:pPr marL="457200" indent="-457200" algn="l">
              <a:buAutoNum type="arabicPeriod"/>
            </a:pPr>
            <a:r>
              <a:rPr lang="en-IN" dirty="0"/>
              <a:t>High Reliability / Easy to Backup</a:t>
            </a:r>
          </a:p>
          <a:p>
            <a:pPr marL="457200" indent="-457200" algn="l">
              <a:buAutoNum type="arabicPeriod"/>
            </a:pPr>
            <a:r>
              <a:rPr lang="en-IN" dirty="0"/>
              <a:t>Resources Sharing</a:t>
            </a:r>
          </a:p>
          <a:p>
            <a:pPr marL="457200" indent="-457200" algn="l">
              <a:buAutoNum type="arabicPeriod"/>
            </a:pPr>
            <a:r>
              <a:rPr lang="en-IN" dirty="0"/>
              <a:t>Communications</a:t>
            </a:r>
          </a:p>
          <a:p>
            <a:pPr marL="457200" indent="-457200" algn="l">
              <a:buAutoNum type="arabicPeriod"/>
            </a:pPr>
            <a:r>
              <a:rPr lang="en-IN" dirty="0"/>
              <a:t>Software can be shared</a:t>
            </a:r>
          </a:p>
          <a:p>
            <a:pPr marL="457200" indent="-457200" algn="l">
              <a:buAutoNum type="arabicPeriod"/>
            </a:pPr>
            <a:r>
              <a:rPr lang="en-IN" dirty="0"/>
              <a:t>Cost reduced and Easy Maintenance</a:t>
            </a:r>
          </a:p>
        </p:txBody>
      </p:sp>
    </p:spTree>
    <p:extLst>
      <p:ext uri="{BB962C8B-B14F-4D97-AF65-F5344CB8AC3E}">
        <p14:creationId xmlns:p14="http://schemas.microsoft.com/office/powerpoint/2010/main" val="1607165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690770" y="149086"/>
            <a:ext cx="10962860" cy="1074876"/>
          </a:xfrm>
        </p:spPr>
        <p:txBody>
          <a:bodyPr>
            <a:normAutofit/>
          </a:bodyPr>
          <a:lstStyle/>
          <a:p>
            <a:r>
              <a:rPr lang="en-IN" dirty="0"/>
              <a:t>Star Topology</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9"/>
            <a:ext cx="9144000" cy="5059018"/>
          </a:xfrm>
        </p:spPr>
        <p:txBody>
          <a:bodyPr>
            <a:normAutofit fontScale="92500" lnSpcReduction="10000"/>
          </a:bodyPr>
          <a:lstStyle/>
          <a:p>
            <a:pPr algn="l"/>
            <a:r>
              <a:rPr lang="en-IN" dirty="0"/>
              <a:t>In the star topology connecting cables emanate from a centralized location called a Hub, and each cable links a single PC in to the network. In the most popular network systems based on the star topology, each cable is actually twofold.</a:t>
            </a:r>
          </a:p>
          <a:p>
            <a:pPr algn="l"/>
            <a:r>
              <a:rPr lang="en-IN" dirty="0"/>
              <a:t>Each has two distinct connections, one for sending data from the Hub to an individual PC and one for the PC to send data back to the Hub. These paired connections are typically packaged in to a single cable.</a:t>
            </a:r>
          </a:p>
          <a:p>
            <a:pPr algn="l"/>
            <a:r>
              <a:rPr lang="en-IN" dirty="0"/>
              <a:t>Advantages:</a:t>
            </a:r>
          </a:p>
          <a:p>
            <a:pPr marL="457200" indent="-457200" algn="l">
              <a:buAutoNum type="arabicPeriod"/>
            </a:pPr>
            <a:r>
              <a:rPr lang="en-IN" dirty="0"/>
              <a:t>Easy to install and wire</a:t>
            </a:r>
          </a:p>
          <a:p>
            <a:pPr marL="457200" indent="-457200" algn="l">
              <a:buAutoNum type="arabicPeriod"/>
            </a:pPr>
            <a:r>
              <a:rPr lang="en-IN" dirty="0"/>
              <a:t>No disruptions to the network then connecting or removing devices</a:t>
            </a:r>
          </a:p>
          <a:p>
            <a:pPr marL="457200" indent="-457200" algn="l">
              <a:buAutoNum type="arabicPeriod"/>
            </a:pPr>
            <a:r>
              <a:rPr lang="en-IN" dirty="0"/>
              <a:t>Easy to detect faults and to remove parts</a:t>
            </a:r>
          </a:p>
          <a:p>
            <a:pPr algn="l"/>
            <a:r>
              <a:rPr lang="en-IN" dirty="0"/>
              <a:t>Disadvantages:</a:t>
            </a:r>
          </a:p>
          <a:p>
            <a:pPr marL="457200" indent="-457200" algn="l">
              <a:buAutoNum type="arabicPeriod"/>
            </a:pPr>
            <a:r>
              <a:rPr lang="en-IN" dirty="0"/>
              <a:t>Requires more cable length than a linear topology</a:t>
            </a:r>
          </a:p>
          <a:p>
            <a:pPr marL="457200" indent="-457200" algn="l">
              <a:buAutoNum type="arabicPeriod"/>
            </a:pPr>
            <a:r>
              <a:rPr lang="en-IN" dirty="0"/>
              <a:t>If the hub or concentrator fails, nodes attached are disabled</a:t>
            </a:r>
          </a:p>
        </p:txBody>
      </p:sp>
    </p:spTree>
    <p:extLst>
      <p:ext uri="{BB962C8B-B14F-4D97-AF65-F5344CB8AC3E}">
        <p14:creationId xmlns:p14="http://schemas.microsoft.com/office/powerpoint/2010/main" val="416898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690770" y="149086"/>
            <a:ext cx="10962860" cy="1074876"/>
          </a:xfrm>
        </p:spPr>
        <p:txBody>
          <a:bodyPr>
            <a:normAutofit/>
          </a:bodyPr>
          <a:lstStyle/>
          <a:p>
            <a:r>
              <a:rPr lang="en-IN" dirty="0"/>
              <a:t>Star Topology</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9"/>
            <a:ext cx="9144000" cy="5059018"/>
          </a:xfrm>
        </p:spPr>
        <p:txBody>
          <a:bodyPr>
            <a:normAutofit/>
          </a:bodyPr>
          <a:lstStyle/>
          <a:p>
            <a:pPr algn="l"/>
            <a:r>
              <a:rPr lang="en-IN" dirty="0"/>
              <a:t>Disadvantages:</a:t>
            </a:r>
          </a:p>
          <a:p>
            <a:pPr marL="457200" indent="-457200" algn="l">
              <a:buFont typeface="+mj-lt"/>
              <a:buAutoNum type="arabicPeriod" startAt="3"/>
            </a:pPr>
            <a:r>
              <a:rPr lang="en-IN" dirty="0"/>
              <a:t>More expensive than linear bus topologies because of the cost of the concentrators</a:t>
            </a:r>
          </a:p>
        </p:txBody>
      </p:sp>
      <p:pic>
        <p:nvPicPr>
          <p:cNvPr id="7" name="Picture 6">
            <a:extLst>
              <a:ext uri="{FF2B5EF4-FFF2-40B4-BE49-F238E27FC236}">
                <a16:creationId xmlns:a16="http://schemas.microsoft.com/office/drawing/2014/main" id="{A17FF74F-118C-061A-229B-C56643584FB4}"/>
              </a:ext>
            </a:extLst>
          </p:cNvPr>
          <p:cNvPicPr>
            <a:picLocks noChangeAspect="1"/>
          </p:cNvPicPr>
          <p:nvPr/>
        </p:nvPicPr>
        <p:blipFill>
          <a:blip r:embed="rId2"/>
          <a:stretch>
            <a:fillRect/>
          </a:stretch>
        </p:blipFill>
        <p:spPr>
          <a:xfrm>
            <a:off x="3717708" y="2759011"/>
            <a:ext cx="4332987" cy="3308827"/>
          </a:xfrm>
          <a:prstGeom prst="rect">
            <a:avLst/>
          </a:prstGeom>
        </p:spPr>
      </p:pic>
    </p:spTree>
    <p:extLst>
      <p:ext uri="{BB962C8B-B14F-4D97-AF65-F5344CB8AC3E}">
        <p14:creationId xmlns:p14="http://schemas.microsoft.com/office/powerpoint/2010/main" val="3951845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690770" y="149086"/>
            <a:ext cx="10962860" cy="1074876"/>
          </a:xfrm>
        </p:spPr>
        <p:txBody>
          <a:bodyPr>
            <a:normAutofit/>
          </a:bodyPr>
          <a:lstStyle/>
          <a:p>
            <a:r>
              <a:rPr lang="en-IN" dirty="0"/>
              <a:t>Mesh / Fully Connected</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8"/>
            <a:ext cx="9144000" cy="5312465"/>
          </a:xfrm>
        </p:spPr>
        <p:txBody>
          <a:bodyPr>
            <a:normAutofit fontScale="92500" lnSpcReduction="10000"/>
          </a:bodyPr>
          <a:lstStyle/>
          <a:p>
            <a:pPr algn="l"/>
            <a:r>
              <a:rPr lang="en-IN" dirty="0"/>
              <a:t>The type of network topology in which each of the nodes of the network is connected to each of the other nodes in the network with a point-to-point link – this makes it possible for data to be simultaneously transmitted from any single node to all of the other nodes.</a:t>
            </a:r>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r>
              <a:rPr lang="en-IN" dirty="0"/>
              <a:t>The physical fully connected mesh topology is generally too costly and complex for practical networks, although the topology is used when there are only a small number of nodes to be interconnected.</a:t>
            </a:r>
          </a:p>
        </p:txBody>
      </p:sp>
      <p:pic>
        <p:nvPicPr>
          <p:cNvPr id="5" name="Picture 4">
            <a:extLst>
              <a:ext uri="{FF2B5EF4-FFF2-40B4-BE49-F238E27FC236}">
                <a16:creationId xmlns:a16="http://schemas.microsoft.com/office/drawing/2014/main" id="{573BE23F-F7D8-7133-4678-974D0E76E8A5}"/>
              </a:ext>
            </a:extLst>
          </p:cNvPr>
          <p:cNvPicPr>
            <a:picLocks noChangeAspect="1"/>
          </p:cNvPicPr>
          <p:nvPr/>
        </p:nvPicPr>
        <p:blipFill>
          <a:blip r:embed="rId2"/>
          <a:stretch>
            <a:fillRect/>
          </a:stretch>
        </p:blipFill>
        <p:spPr>
          <a:xfrm>
            <a:off x="3447828" y="2805849"/>
            <a:ext cx="4145670" cy="2692442"/>
          </a:xfrm>
          <a:prstGeom prst="rect">
            <a:avLst/>
          </a:prstGeom>
        </p:spPr>
      </p:pic>
    </p:spTree>
    <p:extLst>
      <p:ext uri="{BB962C8B-B14F-4D97-AF65-F5344CB8AC3E}">
        <p14:creationId xmlns:p14="http://schemas.microsoft.com/office/powerpoint/2010/main" val="87937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1350065" y="154056"/>
            <a:ext cx="9144000" cy="1074876"/>
          </a:xfrm>
        </p:spPr>
        <p:txBody>
          <a:bodyPr>
            <a:normAutofit/>
          </a:bodyPr>
          <a:lstStyle/>
          <a:p>
            <a:r>
              <a:rPr lang="en-IN" dirty="0"/>
              <a:t>Types of Networks (By Scale)</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9"/>
            <a:ext cx="9144000" cy="5059018"/>
          </a:xfrm>
        </p:spPr>
        <p:txBody>
          <a:bodyPr/>
          <a:lstStyle/>
          <a:p>
            <a:pPr marL="457200" indent="-457200" algn="l">
              <a:buAutoNum type="arabicPeriod"/>
            </a:pPr>
            <a:r>
              <a:rPr lang="en-IN" dirty="0"/>
              <a:t>LAN – Local Area Network</a:t>
            </a:r>
          </a:p>
          <a:p>
            <a:pPr marL="457200" indent="-457200" algn="l">
              <a:buAutoNum type="arabicPeriod"/>
            </a:pPr>
            <a:r>
              <a:rPr lang="en-IN" dirty="0"/>
              <a:t>WLAN – Wireless Local Area Network</a:t>
            </a:r>
          </a:p>
          <a:p>
            <a:pPr marL="457200" indent="-457200" algn="l">
              <a:buAutoNum type="arabicPeriod"/>
            </a:pPr>
            <a:r>
              <a:rPr lang="en-IN" dirty="0"/>
              <a:t>CAN – Campus Area Networks</a:t>
            </a:r>
          </a:p>
          <a:p>
            <a:pPr marL="457200" indent="-457200" algn="l">
              <a:buAutoNum type="arabicPeriod"/>
            </a:pPr>
            <a:r>
              <a:rPr lang="en-IN" dirty="0"/>
              <a:t>MAN – Metropolitan Area Network</a:t>
            </a:r>
          </a:p>
          <a:p>
            <a:pPr marL="457200" indent="-457200" algn="l">
              <a:buAutoNum type="arabicPeriod"/>
            </a:pPr>
            <a:r>
              <a:rPr lang="en-IN" dirty="0"/>
              <a:t>WMAN – Wireless Metropolitan Area Network</a:t>
            </a:r>
          </a:p>
          <a:p>
            <a:pPr marL="457200" indent="-457200" algn="l">
              <a:buAutoNum type="arabicPeriod"/>
            </a:pPr>
            <a:r>
              <a:rPr lang="en-IN" dirty="0"/>
              <a:t>WAN – Wide Area Network</a:t>
            </a:r>
          </a:p>
          <a:p>
            <a:pPr marL="457200" indent="-457200" algn="l">
              <a:buAutoNum type="arabicPeriod"/>
            </a:pPr>
            <a:r>
              <a:rPr lang="en-IN" dirty="0"/>
              <a:t>WWAN – Wireless Wide Area Network</a:t>
            </a:r>
          </a:p>
          <a:p>
            <a:pPr marL="457200" indent="-457200" algn="l">
              <a:buAutoNum type="arabicPeriod"/>
            </a:pPr>
            <a:r>
              <a:rPr lang="en-IN" dirty="0"/>
              <a:t>GAN – Global Area Network</a:t>
            </a:r>
          </a:p>
          <a:p>
            <a:pPr marL="457200" indent="-457200" algn="l">
              <a:buAutoNum type="arabicPeriod"/>
            </a:pPr>
            <a:r>
              <a:rPr lang="en-IN" dirty="0"/>
              <a:t>PAN – Personal Area Network</a:t>
            </a:r>
          </a:p>
          <a:p>
            <a:pPr marL="457200" indent="-457200" algn="l">
              <a:buAutoNum type="arabicPeriod"/>
            </a:pPr>
            <a:r>
              <a:rPr lang="en-IN" dirty="0"/>
              <a:t>SAN – Storage Area Network</a:t>
            </a:r>
          </a:p>
        </p:txBody>
      </p:sp>
    </p:spTree>
    <p:extLst>
      <p:ext uri="{BB962C8B-B14F-4D97-AF65-F5344CB8AC3E}">
        <p14:creationId xmlns:p14="http://schemas.microsoft.com/office/powerpoint/2010/main" val="142371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690770" y="149086"/>
            <a:ext cx="10962860" cy="1074876"/>
          </a:xfrm>
        </p:spPr>
        <p:txBody>
          <a:bodyPr>
            <a:normAutofit fontScale="90000"/>
          </a:bodyPr>
          <a:lstStyle/>
          <a:p>
            <a:r>
              <a:rPr lang="en-IN" dirty="0"/>
              <a:t>Network Hierarchies (By Architecture)</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9"/>
            <a:ext cx="9144000" cy="5059018"/>
          </a:xfrm>
        </p:spPr>
        <p:txBody>
          <a:bodyPr/>
          <a:lstStyle/>
          <a:p>
            <a:pPr marL="457200" indent="-457200" algn="l">
              <a:buAutoNum type="arabicPeriod"/>
            </a:pPr>
            <a:r>
              <a:rPr lang="en-IN" dirty="0"/>
              <a:t>Peer-to-Peer Networks</a:t>
            </a:r>
          </a:p>
          <a:p>
            <a:pPr marL="457200" indent="-457200" algn="l">
              <a:buAutoNum type="arabicPeriod"/>
            </a:pPr>
            <a:r>
              <a:rPr lang="en-IN" dirty="0"/>
              <a:t>Client / Server Networks</a:t>
            </a:r>
          </a:p>
        </p:txBody>
      </p:sp>
    </p:spTree>
    <p:extLst>
      <p:ext uri="{BB962C8B-B14F-4D97-AF65-F5344CB8AC3E}">
        <p14:creationId xmlns:p14="http://schemas.microsoft.com/office/powerpoint/2010/main" val="160645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690770" y="149086"/>
            <a:ext cx="10962860" cy="1074876"/>
          </a:xfrm>
        </p:spPr>
        <p:txBody>
          <a:bodyPr>
            <a:normAutofit fontScale="90000"/>
          </a:bodyPr>
          <a:lstStyle/>
          <a:p>
            <a:r>
              <a:rPr lang="en-IN" dirty="0"/>
              <a:t>Network Hierarchies (By Architecture)</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9"/>
            <a:ext cx="9144000" cy="5059018"/>
          </a:xfrm>
        </p:spPr>
        <p:txBody>
          <a:bodyPr/>
          <a:lstStyle/>
          <a:p>
            <a:pPr marL="457200" indent="-457200" algn="l">
              <a:buAutoNum type="arabicPeriod"/>
            </a:pPr>
            <a:r>
              <a:rPr lang="en-IN" dirty="0"/>
              <a:t>Peer-to-Peer Networks</a:t>
            </a:r>
          </a:p>
        </p:txBody>
      </p:sp>
      <p:pic>
        <p:nvPicPr>
          <p:cNvPr id="5" name="Picture 4">
            <a:extLst>
              <a:ext uri="{FF2B5EF4-FFF2-40B4-BE49-F238E27FC236}">
                <a16:creationId xmlns:a16="http://schemas.microsoft.com/office/drawing/2014/main" id="{03443E2E-45C0-3EE2-DAB2-81EC67A85216}"/>
              </a:ext>
            </a:extLst>
          </p:cNvPr>
          <p:cNvPicPr>
            <a:picLocks noChangeAspect="1"/>
          </p:cNvPicPr>
          <p:nvPr/>
        </p:nvPicPr>
        <p:blipFill>
          <a:blip r:embed="rId2"/>
          <a:stretch>
            <a:fillRect/>
          </a:stretch>
        </p:blipFill>
        <p:spPr>
          <a:xfrm>
            <a:off x="3470414" y="2201978"/>
            <a:ext cx="5567569" cy="3915095"/>
          </a:xfrm>
          <a:prstGeom prst="rect">
            <a:avLst/>
          </a:prstGeom>
        </p:spPr>
      </p:pic>
    </p:spTree>
    <p:extLst>
      <p:ext uri="{BB962C8B-B14F-4D97-AF65-F5344CB8AC3E}">
        <p14:creationId xmlns:p14="http://schemas.microsoft.com/office/powerpoint/2010/main" val="119870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690770" y="149086"/>
            <a:ext cx="10962860" cy="1074876"/>
          </a:xfrm>
        </p:spPr>
        <p:txBody>
          <a:bodyPr>
            <a:normAutofit/>
          </a:bodyPr>
          <a:lstStyle/>
          <a:p>
            <a:r>
              <a:rPr lang="en-IN" dirty="0"/>
              <a:t>Peer-to-Peer Networks</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9"/>
            <a:ext cx="9144000" cy="5059018"/>
          </a:xfrm>
        </p:spPr>
        <p:txBody>
          <a:bodyPr>
            <a:normAutofit fontScale="92500" lnSpcReduction="20000"/>
          </a:bodyPr>
          <a:lstStyle/>
          <a:p>
            <a:pPr algn="l"/>
            <a:r>
              <a:rPr lang="en-IN" dirty="0"/>
              <a:t>Suitable for small to Medium Size Organizations</a:t>
            </a:r>
          </a:p>
          <a:p>
            <a:pPr algn="l"/>
            <a:r>
              <a:rPr lang="en-IN" dirty="0"/>
              <a:t>Advantages:</a:t>
            </a:r>
          </a:p>
          <a:p>
            <a:pPr marL="457200" indent="-457200" algn="l">
              <a:buAutoNum type="arabicPeriod"/>
            </a:pPr>
            <a:r>
              <a:rPr lang="en-IN" dirty="0"/>
              <a:t>No dedicated server</a:t>
            </a:r>
          </a:p>
          <a:p>
            <a:pPr marL="457200" indent="-457200" algn="l">
              <a:buAutoNum type="arabicPeriod"/>
            </a:pPr>
            <a:r>
              <a:rPr lang="en-IN" dirty="0"/>
              <a:t>Less expensive</a:t>
            </a:r>
          </a:p>
          <a:p>
            <a:pPr marL="457200" indent="-457200" algn="l">
              <a:buAutoNum type="arabicPeriod"/>
            </a:pPr>
            <a:r>
              <a:rPr lang="en-IN" dirty="0"/>
              <a:t>Easy to install and maintain</a:t>
            </a:r>
          </a:p>
          <a:p>
            <a:pPr marL="457200" indent="-457200" algn="l">
              <a:buAutoNum type="arabicPeriod"/>
            </a:pPr>
            <a:r>
              <a:rPr lang="en-IN" dirty="0"/>
              <a:t>Good file, printer, and CD-ROM sharing</a:t>
            </a:r>
          </a:p>
          <a:p>
            <a:pPr algn="l"/>
            <a:endParaRPr lang="en-IN" dirty="0"/>
          </a:p>
          <a:p>
            <a:pPr algn="l"/>
            <a:r>
              <a:rPr lang="en-IN" dirty="0"/>
              <a:t>Disadvantages:</a:t>
            </a:r>
          </a:p>
          <a:p>
            <a:pPr marL="457200" indent="-457200" algn="l">
              <a:buAutoNum type="arabicPeriod"/>
            </a:pPr>
            <a:r>
              <a:rPr lang="en-IN" dirty="0"/>
              <a:t>Slow operation</a:t>
            </a:r>
          </a:p>
          <a:p>
            <a:pPr marL="457200" indent="-457200" algn="l">
              <a:buAutoNum type="arabicPeriod"/>
            </a:pPr>
            <a:r>
              <a:rPr lang="en-IN" dirty="0"/>
              <a:t>Not good for database applications</a:t>
            </a:r>
          </a:p>
          <a:p>
            <a:pPr marL="457200" indent="-457200" algn="l">
              <a:buAutoNum type="arabicPeriod"/>
            </a:pPr>
            <a:r>
              <a:rPr lang="en-IN" dirty="0"/>
              <a:t>Less reliable (server is workstation)</a:t>
            </a:r>
          </a:p>
          <a:p>
            <a:pPr marL="457200" indent="-457200" algn="l">
              <a:buAutoNum type="arabicPeriod"/>
            </a:pPr>
            <a:r>
              <a:rPr lang="en-IN" dirty="0"/>
              <a:t>Low security</a:t>
            </a:r>
          </a:p>
          <a:p>
            <a:pPr marL="457200" indent="-457200" algn="l">
              <a:buAutoNum type="arabicPeriod"/>
            </a:pPr>
            <a:r>
              <a:rPr lang="en-IN" dirty="0"/>
              <a:t>Limited expandability</a:t>
            </a:r>
          </a:p>
        </p:txBody>
      </p:sp>
    </p:spTree>
    <p:extLst>
      <p:ext uri="{BB962C8B-B14F-4D97-AF65-F5344CB8AC3E}">
        <p14:creationId xmlns:p14="http://schemas.microsoft.com/office/powerpoint/2010/main" val="378846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690770" y="149086"/>
            <a:ext cx="10962860" cy="1074876"/>
          </a:xfrm>
        </p:spPr>
        <p:txBody>
          <a:bodyPr>
            <a:normAutofit fontScale="90000"/>
          </a:bodyPr>
          <a:lstStyle/>
          <a:p>
            <a:r>
              <a:rPr lang="en-IN" dirty="0"/>
              <a:t>Network Hierarchies (By Architecture)</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9"/>
            <a:ext cx="9144000" cy="5059018"/>
          </a:xfrm>
        </p:spPr>
        <p:txBody>
          <a:bodyPr/>
          <a:lstStyle/>
          <a:p>
            <a:pPr marL="457200" indent="-457200" algn="l">
              <a:buAutoNum type="arabicPeriod"/>
            </a:pPr>
            <a:r>
              <a:rPr lang="en-IN" dirty="0"/>
              <a:t>Client / Server Networks</a:t>
            </a:r>
          </a:p>
        </p:txBody>
      </p:sp>
      <p:pic>
        <p:nvPicPr>
          <p:cNvPr id="6" name="Picture 5">
            <a:extLst>
              <a:ext uri="{FF2B5EF4-FFF2-40B4-BE49-F238E27FC236}">
                <a16:creationId xmlns:a16="http://schemas.microsoft.com/office/drawing/2014/main" id="{5B1F5F2B-8812-620A-14B7-69797AD95E8A}"/>
              </a:ext>
            </a:extLst>
          </p:cNvPr>
          <p:cNvPicPr>
            <a:picLocks noChangeAspect="1"/>
          </p:cNvPicPr>
          <p:nvPr/>
        </p:nvPicPr>
        <p:blipFill>
          <a:blip r:embed="rId2"/>
          <a:stretch>
            <a:fillRect/>
          </a:stretch>
        </p:blipFill>
        <p:spPr>
          <a:xfrm>
            <a:off x="2425675" y="2213613"/>
            <a:ext cx="6146826" cy="4127552"/>
          </a:xfrm>
          <a:prstGeom prst="rect">
            <a:avLst/>
          </a:prstGeom>
        </p:spPr>
      </p:pic>
    </p:spTree>
    <p:extLst>
      <p:ext uri="{BB962C8B-B14F-4D97-AF65-F5344CB8AC3E}">
        <p14:creationId xmlns:p14="http://schemas.microsoft.com/office/powerpoint/2010/main" val="391431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690770" y="149086"/>
            <a:ext cx="10962860" cy="1074876"/>
          </a:xfrm>
        </p:spPr>
        <p:txBody>
          <a:bodyPr>
            <a:normAutofit/>
          </a:bodyPr>
          <a:lstStyle/>
          <a:p>
            <a:r>
              <a:rPr lang="en-IN" dirty="0"/>
              <a:t>Client / Server Networks</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9"/>
            <a:ext cx="9144000" cy="5059018"/>
          </a:xfrm>
        </p:spPr>
        <p:txBody>
          <a:bodyPr>
            <a:normAutofit/>
          </a:bodyPr>
          <a:lstStyle/>
          <a:p>
            <a:pPr algn="l"/>
            <a:r>
              <a:rPr lang="en-IN" dirty="0"/>
              <a:t>Suitable for Medium to Large Size Organizations</a:t>
            </a:r>
          </a:p>
          <a:p>
            <a:pPr algn="l"/>
            <a:r>
              <a:rPr lang="en-IN" dirty="0"/>
              <a:t>Advantages:</a:t>
            </a:r>
          </a:p>
          <a:p>
            <a:pPr marL="457200" indent="-457200" algn="l">
              <a:buAutoNum type="arabicPeriod"/>
            </a:pPr>
            <a:r>
              <a:rPr lang="en-IN" dirty="0"/>
              <a:t>Fast operation</a:t>
            </a:r>
          </a:p>
          <a:p>
            <a:pPr marL="457200" indent="-457200" algn="l">
              <a:buAutoNum type="arabicPeriod"/>
            </a:pPr>
            <a:r>
              <a:rPr lang="en-IN" dirty="0"/>
              <a:t>Expandable</a:t>
            </a:r>
          </a:p>
          <a:p>
            <a:pPr marL="457200" indent="-457200" algn="l">
              <a:buAutoNum type="arabicPeriod"/>
            </a:pPr>
            <a:r>
              <a:rPr lang="en-IN" dirty="0"/>
              <a:t>Will work with any application</a:t>
            </a:r>
          </a:p>
          <a:p>
            <a:pPr marL="457200" indent="-457200" algn="l">
              <a:buAutoNum type="arabicPeriod"/>
            </a:pPr>
            <a:r>
              <a:rPr lang="en-IN" dirty="0"/>
              <a:t>Handles shared database applications</a:t>
            </a:r>
          </a:p>
          <a:p>
            <a:pPr marL="457200" indent="-457200" algn="l">
              <a:buAutoNum type="arabicPeriod"/>
            </a:pPr>
            <a:r>
              <a:rPr lang="en-IN" dirty="0"/>
              <a:t>More reliable (dedicated server)</a:t>
            </a:r>
          </a:p>
          <a:p>
            <a:pPr marL="457200" indent="-457200" algn="l">
              <a:buAutoNum type="arabicPeriod"/>
            </a:pPr>
            <a:r>
              <a:rPr lang="en-IN" dirty="0"/>
              <a:t>Highest level of security</a:t>
            </a:r>
          </a:p>
          <a:p>
            <a:pPr marL="457200" indent="-457200" algn="l">
              <a:buAutoNum type="arabicPeriod"/>
            </a:pPr>
            <a:r>
              <a:rPr lang="en-IN" dirty="0"/>
              <a:t>Applications can be shared</a:t>
            </a:r>
          </a:p>
          <a:p>
            <a:pPr algn="l"/>
            <a:endParaRPr lang="en-IN" dirty="0"/>
          </a:p>
          <a:p>
            <a:pPr algn="l"/>
            <a:endParaRPr lang="en-IN" dirty="0"/>
          </a:p>
        </p:txBody>
      </p:sp>
    </p:spTree>
    <p:extLst>
      <p:ext uri="{BB962C8B-B14F-4D97-AF65-F5344CB8AC3E}">
        <p14:creationId xmlns:p14="http://schemas.microsoft.com/office/powerpoint/2010/main" val="127121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4BC-83DE-6100-4DAB-482B4F504D26}"/>
              </a:ext>
            </a:extLst>
          </p:cNvPr>
          <p:cNvSpPr>
            <a:spLocks noGrp="1"/>
          </p:cNvSpPr>
          <p:nvPr>
            <p:ph type="ctrTitle"/>
          </p:nvPr>
        </p:nvSpPr>
        <p:spPr>
          <a:xfrm>
            <a:off x="690770" y="149086"/>
            <a:ext cx="10962860" cy="1074876"/>
          </a:xfrm>
        </p:spPr>
        <p:txBody>
          <a:bodyPr>
            <a:normAutofit/>
          </a:bodyPr>
          <a:lstStyle/>
          <a:p>
            <a:r>
              <a:rPr lang="en-IN" dirty="0"/>
              <a:t>Client / Server Networks</a:t>
            </a:r>
          </a:p>
        </p:txBody>
      </p:sp>
      <p:sp>
        <p:nvSpPr>
          <p:cNvPr id="3" name="Subtitle 2">
            <a:extLst>
              <a:ext uri="{FF2B5EF4-FFF2-40B4-BE49-F238E27FC236}">
                <a16:creationId xmlns:a16="http://schemas.microsoft.com/office/drawing/2014/main" id="{6A81542C-0C7D-6F23-CA6D-B11F10393C20}"/>
              </a:ext>
            </a:extLst>
          </p:cNvPr>
          <p:cNvSpPr>
            <a:spLocks noGrp="1"/>
          </p:cNvSpPr>
          <p:nvPr>
            <p:ph type="subTitle" idx="1"/>
          </p:nvPr>
        </p:nvSpPr>
        <p:spPr>
          <a:xfrm>
            <a:off x="1350065" y="1495839"/>
            <a:ext cx="9144000" cy="5059018"/>
          </a:xfrm>
        </p:spPr>
        <p:txBody>
          <a:bodyPr>
            <a:normAutofit/>
          </a:bodyPr>
          <a:lstStyle/>
          <a:p>
            <a:pPr algn="l"/>
            <a:r>
              <a:rPr lang="en-IN" dirty="0"/>
              <a:t>Suitable for Medium to Large Size Organizations</a:t>
            </a:r>
          </a:p>
          <a:p>
            <a:pPr algn="l"/>
            <a:r>
              <a:rPr lang="en-IN" dirty="0"/>
              <a:t>Disadvantages:</a:t>
            </a:r>
          </a:p>
          <a:p>
            <a:pPr marL="457200" indent="-457200" algn="l">
              <a:buAutoNum type="arabicPeriod"/>
            </a:pPr>
            <a:r>
              <a:rPr lang="en-IN" dirty="0"/>
              <a:t>Needs dedicated server</a:t>
            </a:r>
          </a:p>
          <a:p>
            <a:pPr marL="457200" indent="-457200" algn="l">
              <a:buAutoNum type="arabicPeriod"/>
            </a:pPr>
            <a:r>
              <a:rPr lang="en-IN" dirty="0"/>
              <a:t>More expensive to buy	</a:t>
            </a:r>
          </a:p>
          <a:p>
            <a:pPr marL="457200" indent="-457200" algn="l">
              <a:buAutoNum type="arabicPeriod"/>
            </a:pPr>
            <a:r>
              <a:rPr lang="en-IN" dirty="0"/>
              <a:t>More expensive to maintain</a:t>
            </a:r>
          </a:p>
        </p:txBody>
      </p:sp>
    </p:spTree>
    <p:extLst>
      <p:ext uri="{BB962C8B-B14F-4D97-AF65-F5344CB8AC3E}">
        <p14:creationId xmlns:p14="http://schemas.microsoft.com/office/powerpoint/2010/main" val="517030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TotalTime>
  <Words>1428</Words>
  <Application>Microsoft Office PowerPoint</Application>
  <PresentationFormat>Widescreen</PresentationFormat>
  <Paragraphs>188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Network</vt:lpstr>
      <vt:lpstr>Advantage and Application</vt:lpstr>
      <vt:lpstr>Types of Networks (By Scale)</vt:lpstr>
      <vt:lpstr>Network Hierarchies (By Architecture)</vt:lpstr>
      <vt:lpstr>Network Hierarchies (By Architecture)</vt:lpstr>
      <vt:lpstr>Peer-to-Peer Networks</vt:lpstr>
      <vt:lpstr>Network Hierarchies (By Architecture)</vt:lpstr>
      <vt:lpstr>Client / Server Networks</vt:lpstr>
      <vt:lpstr>Client / Server Networks</vt:lpstr>
      <vt:lpstr>Internet</vt:lpstr>
      <vt:lpstr>ICANN</vt:lpstr>
      <vt:lpstr>Intranet</vt:lpstr>
      <vt:lpstr>Extranet</vt:lpstr>
      <vt:lpstr>PowerPoint Presentation</vt:lpstr>
      <vt:lpstr>PowerPoint Presentation</vt:lpstr>
      <vt:lpstr>Network Topologies</vt:lpstr>
      <vt:lpstr>BUS / Linear Topology</vt:lpstr>
      <vt:lpstr>BUS / Linear Topology</vt:lpstr>
      <vt:lpstr>Ring Topology</vt:lpstr>
      <vt:lpstr>Star Topology</vt:lpstr>
      <vt:lpstr>Star Topology</vt:lpstr>
      <vt:lpstr>Mesh / Fully Connected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dc:title>
  <dc:creator>sarvesh vishwakarma</dc:creator>
  <cp:lastModifiedBy>sarvesh vishwakarma</cp:lastModifiedBy>
  <cp:revision>14</cp:revision>
  <dcterms:created xsi:type="dcterms:W3CDTF">2023-01-23T06:27:28Z</dcterms:created>
  <dcterms:modified xsi:type="dcterms:W3CDTF">2023-02-08T09:16:17Z</dcterms:modified>
</cp:coreProperties>
</file>