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59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1CE-1D80-4683-B998-2861741B1A2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789-06B0-4617-A862-2250E2B0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1CE-1D80-4683-B998-2861741B1A2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789-06B0-4617-A862-2250E2B0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1CE-1D80-4683-B998-2861741B1A2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789-06B0-4617-A862-2250E2B0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1CE-1D80-4683-B998-2861741B1A2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789-06B0-4617-A862-2250E2B0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8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1CE-1D80-4683-B998-2861741B1A2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789-06B0-4617-A862-2250E2B0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1CE-1D80-4683-B998-2861741B1A2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789-06B0-4617-A862-2250E2B0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1CE-1D80-4683-B998-2861741B1A2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789-06B0-4617-A862-2250E2B0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1CE-1D80-4683-B998-2861741B1A2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789-06B0-4617-A862-2250E2B0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1CE-1D80-4683-B998-2861741B1A2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789-06B0-4617-A862-2250E2B0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1CE-1D80-4683-B998-2861741B1A2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789-06B0-4617-A862-2250E2B0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1CE-1D80-4683-B998-2861741B1A2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789-06B0-4617-A862-2250E2B0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E1CE-1D80-4683-B998-2861741B1A2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DD789-06B0-4617-A862-2250E2B0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Engineering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Prepared by: Neha </a:t>
            </a:r>
            <a:r>
              <a:rPr lang="en-US" sz="3000" smtClean="0"/>
              <a:t>Tripathi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0918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Evolutionary Prototyping </a:t>
            </a:r>
            <a:r>
              <a:rPr lang="en-US" sz="2200" b="1" dirty="0" smtClean="0"/>
              <a:t>–</a:t>
            </a:r>
          </a:p>
          <a:p>
            <a:pPr marL="0" indent="0" algn="just">
              <a:buNone/>
            </a:pPr>
            <a:r>
              <a:rPr lang="en-US" sz="2200" dirty="0"/>
              <a:t>In this method, the prototype developed initially is incrementally refined on the basis of customer feedback till it finally gets accepted. In comparison to Rapid Throwaway Prototyping, it offers a better approach which saves time as well as effort. This is because developing a prototype from scratch for every iteration of the process can sometimes be very frustrating for the developers.</a:t>
            </a:r>
          </a:p>
        </p:txBody>
      </p:sp>
    </p:spTree>
    <p:extLst>
      <p:ext uri="{BB962C8B-B14F-4D97-AF65-F5344CB8AC3E}">
        <p14:creationId xmlns:p14="http://schemas.microsoft.com/office/powerpoint/2010/main" val="5027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200" y="914400"/>
            <a:ext cx="4610100" cy="5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Summary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4075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In Software Engineering, Prototype methodology is a software development model in which a prototype is built, test and then reworked when needed until an acceptable prototype is achieved.</a:t>
            </a:r>
          </a:p>
          <a:p>
            <a:pPr algn="just"/>
            <a:r>
              <a:rPr lang="en-US" sz="2200" dirty="0"/>
              <a:t>1) Requirements gathering and analysis, 2) Quick design, 3) Build a Prototype, 4) Initial user evaluation, 5) Refining prototype, 6)Implement Product and Maintain; are </a:t>
            </a:r>
            <a:r>
              <a:rPr lang="en-US" sz="2200" dirty="0" smtClean="0"/>
              <a:t>the basic </a:t>
            </a:r>
            <a:r>
              <a:rPr lang="en-US" sz="2200" dirty="0"/>
              <a:t>steps of the prototyping process</a:t>
            </a:r>
          </a:p>
          <a:p>
            <a:pPr algn="just"/>
            <a:r>
              <a:rPr lang="en-US" sz="2200" dirty="0"/>
              <a:t>Type of prototyping models are 1) Rapid Throwaway prototypes 2) Evolutionary prototype </a:t>
            </a:r>
            <a:endParaRPr lang="en-US" sz="2200" dirty="0" smtClean="0"/>
          </a:p>
          <a:p>
            <a:pPr algn="just"/>
            <a:r>
              <a:rPr lang="en-US" sz="2200" dirty="0" smtClean="0"/>
              <a:t>Regular </a:t>
            </a:r>
            <a:r>
              <a:rPr lang="en-US" sz="2200" dirty="0"/>
              <a:t>meetings are essential to keep the project on time and avoid costly delays in prototyping approach.</a:t>
            </a:r>
          </a:p>
          <a:p>
            <a:pPr algn="just"/>
            <a:r>
              <a:rPr lang="en-US" sz="2200" dirty="0"/>
              <a:t>Missing functionality can be identified, which helps to reduce the risk of failure as Prototyping is also considered as a risk reduction activity in SDLC.</a:t>
            </a:r>
          </a:p>
          <a:p>
            <a:pPr algn="just"/>
            <a:r>
              <a:rPr lang="en-US" sz="2200" dirty="0"/>
              <a:t>Prototyping may encourage excessive change requests.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991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Thank You!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991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Prototyping Model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smtClean="0"/>
              <a:t>Throw </a:t>
            </a:r>
            <a:r>
              <a:rPr lang="en-US" sz="2200" b="1" dirty="0" smtClean="0"/>
              <a:t>Away Prototyping</a:t>
            </a:r>
          </a:p>
          <a:p>
            <a:r>
              <a:rPr lang="en-US" sz="2200" b="1" dirty="0" smtClean="0"/>
              <a:t>Evolutionary Prototyping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0215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Prototyping Model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/>
              <a:t>Prototyping is defined as the process of developing a </a:t>
            </a:r>
            <a:r>
              <a:rPr lang="en-US" sz="2200" b="1" dirty="0"/>
              <a:t>working replication </a:t>
            </a:r>
            <a:r>
              <a:rPr lang="en-US" sz="2200" dirty="0"/>
              <a:t>of a product or system that has to be engineered. It offers a </a:t>
            </a:r>
            <a:r>
              <a:rPr lang="en-US" sz="2200" b="1" dirty="0"/>
              <a:t>small scale </a:t>
            </a:r>
            <a:r>
              <a:rPr lang="en-US" sz="2200" dirty="0"/>
              <a:t>facsimile of the end product and is used for obtaining </a:t>
            </a:r>
            <a:r>
              <a:rPr lang="en-US" sz="2200" dirty="0" smtClean="0"/>
              <a:t>customers feedback.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Prototyping Model is one of the </a:t>
            </a:r>
            <a:r>
              <a:rPr lang="en-US" sz="2200" b="1" dirty="0"/>
              <a:t>most popularly used Software Development Life Cycle Models (SDLC models</a:t>
            </a:r>
            <a:r>
              <a:rPr lang="en-US" sz="2200" b="1" dirty="0" smtClean="0"/>
              <a:t>).</a:t>
            </a:r>
          </a:p>
          <a:p>
            <a:pPr algn="just"/>
            <a:r>
              <a:rPr lang="en-US" sz="2200" dirty="0" smtClean="0"/>
              <a:t>This </a:t>
            </a:r>
            <a:r>
              <a:rPr lang="en-US" sz="2200" dirty="0"/>
              <a:t>model is used when the customers </a:t>
            </a:r>
            <a:r>
              <a:rPr lang="en-US" sz="2200" b="1" dirty="0"/>
              <a:t>do not know the exact project requirements </a:t>
            </a:r>
            <a:r>
              <a:rPr lang="en-US" sz="2200" dirty="0"/>
              <a:t>beforehand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In </a:t>
            </a:r>
            <a:r>
              <a:rPr lang="en-US" sz="2200" dirty="0"/>
              <a:t>this model, a prototype of the end product is first developed, tested and refined as per customer feedback repeatedly till a final acceptable prototype is achieved which forms the basis for developing the final product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Final Product is developed using </a:t>
            </a:r>
            <a:r>
              <a:rPr lang="en-US" sz="2200" b="1" dirty="0" smtClean="0"/>
              <a:t>Iterative Waterfall approach.</a:t>
            </a:r>
          </a:p>
          <a:p>
            <a:pPr algn="just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5094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Prototyping Model-Representation</a:t>
            </a:r>
            <a:endParaRPr lang="en-US" sz="3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1115500"/>
            <a:ext cx="4114800" cy="53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1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5046663"/>
          </a:xfrm>
        </p:spPr>
        <p:txBody>
          <a:bodyPr>
            <a:noAutofit/>
          </a:bodyPr>
          <a:lstStyle/>
          <a:p>
            <a:pPr algn="just"/>
            <a:r>
              <a:rPr lang="en-GB" altLang="en-US" sz="2200" b="1" dirty="0" smtClean="0"/>
              <a:t>A prototype is a toy implementation of a system: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1800" dirty="0" smtClean="0"/>
              <a:t>limited functional capabilities, 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1800" dirty="0" smtClean="0"/>
              <a:t>low reliability,  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1800" dirty="0" smtClean="0"/>
              <a:t>inefficient performance.</a:t>
            </a:r>
          </a:p>
          <a:p>
            <a:pPr lvl="1" algn="just">
              <a:spcBef>
                <a:spcPts val="725"/>
              </a:spcBef>
            </a:pPr>
            <a:r>
              <a:rPr lang="en-GB" sz="1800" dirty="0" smtClean="0"/>
              <a:t>Small scale</a:t>
            </a:r>
          </a:p>
          <a:p>
            <a:pPr lvl="1" algn="just">
              <a:spcBef>
                <a:spcPts val="725"/>
              </a:spcBef>
            </a:pPr>
            <a:r>
              <a:rPr lang="en-GB" sz="1800" dirty="0" smtClean="0"/>
              <a:t>Developed using shortcuts</a:t>
            </a:r>
          </a:p>
          <a:p>
            <a:pPr algn="just">
              <a:spcBef>
                <a:spcPts val="638"/>
              </a:spcBef>
            </a:pPr>
            <a:r>
              <a:rPr lang="en-GB" altLang="en-US" sz="2200" b="1" dirty="0" smtClean="0"/>
              <a:t>Start with approximate requirements.</a:t>
            </a:r>
          </a:p>
          <a:p>
            <a:pPr algn="just">
              <a:spcBef>
                <a:spcPts val="638"/>
              </a:spcBef>
            </a:pPr>
            <a:r>
              <a:rPr lang="en-GB" altLang="en-US" sz="2200" b="1" dirty="0" smtClean="0"/>
              <a:t>Carry out a quick design.</a:t>
            </a:r>
          </a:p>
          <a:p>
            <a:pPr algn="just">
              <a:spcBef>
                <a:spcPts val="638"/>
              </a:spcBef>
            </a:pPr>
            <a:r>
              <a:rPr lang="en-GB" altLang="en-US" sz="2200" b="1" dirty="0" smtClean="0"/>
              <a:t>Prototype model is built using several  short-cuts:</a:t>
            </a:r>
            <a:r>
              <a:rPr lang="en-GB" altLang="en-US" sz="2200" dirty="0" smtClean="0"/>
              <a:t> </a:t>
            </a:r>
          </a:p>
          <a:p>
            <a:pPr lvl="1" algn="just">
              <a:spcBef>
                <a:spcPts val="550"/>
              </a:spcBef>
            </a:pPr>
            <a:r>
              <a:rPr lang="en-GB" altLang="en-US" sz="1800" dirty="0" smtClean="0"/>
              <a:t>Short-cuts might involve using inefficient, inaccurate,  or dummy functions.</a:t>
            </a:r>
          </a:p>
          <a:p>
            <a:pPr lvl="2" algn="just">
              <a:spcBef>
                <a:spcPts val="463"/>
              </a:spcBef>
            </a:pPr>
            <a:r>
              <a:rPr lang="en-GB" altLang="en-US" sz="1800" dirty="0" smtClean="0"/>
              <a:t>A function may use a table look-up rather than performing the actual computations.</a:t>
            </a:r>
          </a:p>
          <a:p>
            <a:pPr algn="just">
              <a:spcBef>
                <a:spcPts val="638"/>
              </a:spcBef>
            </a:pPr>
            <a:r>
              <a:rPr lang="en-GB" altLang="en-US" sz="2200" b="1" dirty="0" smtClean="0"/>
              <a:t>The developed prototype is submitted to the customer for his evaluation:</a:t>
            </a:r>
          </a:p>
          <a:p>
            <a:pPr lvl="1" algn="just">
              <a:spcBef>
                <a:spcPts val="550"/>
              </a:spcBef>
            </a:pPr>
            <a:r>
              <a:rPr lang="en-GB" altLang="en-US" sz="1800" dirty="0" smtClean="0"/>
              <a:t>Based on the user feedback,  requirements are refined.</a:t>
            </a:r>
          </a:p>
          <a:p>
            <a:pPr lvl="1" algn="just">
              <a:spcBef>
                <a:spcPts val="550"/>
              </a:spcBef>
            </a:pPr>
            <a:r>
              <a:rPr lang="en-GB" altLang="en-US" sz="1800" dirty="0" smtClean="0"/>
              <a:t>This cycle continues until the user approves the prototype.</a:t>
            </a:r>
          </a:p>
          <a:p>
            <a:pPr algn="just">
              <a:spcBef>
                <a:spcPts val="638"/>
              </a:spcBef>
            </a:pPr>
            <a:r>
              <a:rPr lang="en-GB" altLang="en-US" sz="2200" b="1" dirty="0" smtClean="0"/>
              <a:t>The actual system is developed using the iterative waterfall approach.</a:t>
            </a:r>
          </a:p>
          <a:p>
            <a:pPr lvl="1" algn="just">
              <a:spcBef>
                <a:spcPts val="725"/>
              </a:spcBef>
            </a:pPr>
            <a:endParaRPr lang="en-US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350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When to use prototyping Model-Application?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Prototyping Model should be used when the requirements of the product are </a:t>
            </a:r>
            <a:r>
              <a:rPr lang="en-US" sz="2200" b="1" dirty="0"/>
              <a:t>not clearly understood or are unstable</a:t>
            </a:r>
            <a:r>
              <a:rPr lang="en-US" sz="2200" b="1" dirty="0" smtClean="0"/>
              <a:t>.</a:t>
            </a:r>
          </a:p>
          <a:p>
            <a:pPr algn="just"/>
            <a:r>
              <a:rPr lang="en-US" sz="2200" dirty="0" smtClean="0"/>
              <a:t>It </a:t>
            </a:r>
            <a:r>
              <a:rPr lang="en-US" sz="2200" dirty="0"/>
              <a:t>is also a very good choice to </a:t>
            </a:r>
            <a:r>
              <a:rPr lang="en-US" sz="2200" b="1" dirty="0"/>
              <a:t>demonstrate the technical feasibility </a:t>
            </a:r>
            <a:r>
              <a:rPr lang="en-US" sz="2200" dirty="0"/>
              <a:t>of the product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Prototype model should be used when the </a:t>
            </a:r>
            <a:r>
              <a:rPr lang="en-US" sz="2200" b="1" dirty="0"/>
              <a:t>desired system needs to have a lot of interaction with the end users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Typically, online systems</a:t>
            </a:r>
            <a:r>
              <a:rPr lang="en-US" sz="2200" b="1" dirty="0"/>
              <a:t>, web interfaces</a:t>
            </a:r>
            <a:r>
              <a:rPr lang="en-US" sz="2200" dirty="0"/>
              <a:t> have a very high amount of interaction with end users, are best suited for Prototype model. It might take a while for a system to be built that allows ease of use and needs minimal training for the end user.</a:t>
            </a:r>
          </a:p>
          <a:p>
            <a:pPr algn="just"/>
            <a:r>
              <a:rPr lang="en-US" sz="2200" dirty="0"/>
              <a:t>Prototyping ensures that the end users constantly work with the system and provide a feedback which is incorporated in the prototype to result in a useable system. They are excellent for </a:t>
            </a:r>
            <a:r>
              <a:rPr lang="en-US" sz="2200" b="1" dirty="0"/>
              <a:t>designing good human computer interface systems.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360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Advantages –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200" dirty="0"/>
              <a:t>The customers get to see the partial product early in the life cycle. This ensures a greater level of customer satisfaction and comfort.</a:t>
            </a:r>
          </a:p>
          <a:p>
            <a:pPr algn="just" fontAlgn="base"/>
            <a:r>
              <a:rPr lang="en-US" sz="2200" dirty="0"/>
              <a:t>New requirements can be easily accommodated as there is scope for refinement.</a:t>
            </a:r>
          </a:p>
          <a:p>
            <a:pPr algn="just" fontAlgn="base"/>
            <a:r>
              <a:rPr lang="en-US" sz="2200" dirty="0"/>
              <a:t>Missing functionalities can be easily figured out.</a:t>
            </a:r>
          </a:p>
          <a:p>
            <a:pPr algn="just" fontAlgn="base"/>
            <a:r>
              <a:rPr lang="en-US" sz="2200" dirty="0"/>
              <a:t>Errors can be detected much earlier thereby saving a lot of effort and cost, besides enhancing the quality of the software.</a:t>
            </a:r>
          </a:p>
          <a:p>
            <a:pPr algn="just" fontAlgn="base"/>
            <a:r>
              <a:rPr lang="en-US" sz="2200" dirty="0"/>
              <a:t>The developed prototype can be reused by the developer for more complicated projects in the future.</a:t>
            </a:r>
          </a:p>
          <a:p>
            <a:pPr algn="just" fontAlgn="base"/>
            <a:r>
              <a:rPr lang="en-US" sz="2200" dirty="0"/>
              <a:t>Flexibility in design.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5031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Disadvantages –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>
            <a:noAutofit/>
          </a:bodyPr>
          <a:lstStyle/>
          <a:p>
            <a:pPr algn="just" fontAlgn="base"/>
            <a:r>
              <a:rPr lang="en-US" sz="2200" dirty="0"/>
              <a:t>Costly w.r.t time as well as money.</a:t>
            </a:r>
          </a:p>
          <a:p>
            <a:pPr algn="just" fontAlgn="base"/>
            <a:r>
              <a:rPr lang="en-US" sz="2200" dirty="0"/>
              <a:t>There may be too much variation in requirements each time the prototype is evaluated by the customer.</a:t>
            </a:r>
          </a:p>
          <a:p>
            <a:pPr algn="just" fontAlgn="base"/>
            <a:r>
              <a:rPr lang="en-US" sz="2200" dirty="0"/>
              <a:t>Poor Documentation due to continuously changing customer requirements.</a:t>
            </a:r>
          </a:p>
          <a:p>
            <a:pPr algn="just" fontAlgn="base"/>
            <a:r>
              <a:rPr lang="en-US" sz="2200" dirty="0"/>
              <a:t>It is very difficult for the developers to accommodate all the changes demanded by the customer.</a:t>
            </a:r>
          </a:p>
          <a:p>
            <a:pPr algn="just" fontAlgn="base"/>
            <a:r>
              <a:rPr lang="en-US" sz="2200" dirty="0"/>
              <a:t>There is uncertainty in determining the number of iterations that would be required before the prototype is finally accepted by the customer.</a:t>
            </a:r>
          </a:p>
          <a:p>
            <a:pPr algn="just" fontAlgn="base"/>
            <a:r>
              <a:rPr lang="en-US" sz="2200" dirty="0"/>
              <a:t>After seeing an early prototype, the customers sometimes demand the actual product to be delivered soon.</a:t>
            </a:r>
          </a:p>
          <a:p>
            <a:pPr algn="just" fontAlgn="base"/>
            <a:r>
              <a:rPr lang="en-US" sz="2200" dirty="0"/>
              <a:t>Developers in a hurry to build prototypes may end up with sub-optimal solutions.</a:t>
            </a:r>
          </a:p>
          <a:p>
            <a:pPr algn="just" fontAlgn="base"/>
            <a:r>
              <a:rPr lang="en-US" sz="2200" dirty="0"/>
              <a:t>The customer might lose interest in the product if he/she is not satisfied with the initial prototype.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203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Types of Prototyping Model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Rapid </a:t>
            </a:r>
            <a:r>
              <a:rPr lang="en-US" sz="2200" b="1" dirty="0"/>
              <a:t>Throwaway Prototyping </a:t>
            </a:r>
            <a:r>
              <a:rPr lang="en-US" sz="2200" b="1" dirty="0" smtClean="0"/>
              <a:t>–</a:t>
            </a:r>
          </a:p>
          <a:p>
            <a:pPr marL="0" indent="0" algn="just">
              <a:buNone/>
            </a:pPr>
            <a:r>
              <a:rPr lang="en-US" sz="2200" dirty="0" smtClean="0"/>
              <a:t> This </a:t>
            </a:r>
            <a:r>
              <a:rPr lang="en-US" sz="2200" dirty="0"/>
              <a:t>technique offers a useful method of exploring ideas and getting customer feedback for each of them. In this method, a developed prototype need not necessarily be a part of the ultimately accepted prototype. Customer feedback helps in preventing unnecessary design faults and hence, the final prototype developed is of a better quality.</a:t>
            </a:r>
          </a:p>
        </p:txBody>
      </p:sp>
    </p:spTree>
    <p:extLst>
      <p:ext uri="{BB962C8B-B14F-4D97-AF65-F5344CB8AC3E}">
        <p14:creationId xmlns:p14="http://schemas.microsoft.com/office/powerpoint/2010/main" val="353372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903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Software Engineering</vt:lpstr>
      <vt:lpstr>Prototyping Model</vt:lpstr>
      <vt:lpstr>Prototyping Model</vt:lpstr>
      <vt:lpstr>Prototyping Model-Representation</vt:lpstr>
      <vt:lpstr>PowerPoint Presentation</vt:lpstr>
      <vt:lpstr>When to use prototyping Model-Application?</vt:lpstr>
      <vt:lpstr>Advantages –</vt:lpstr>
      <vt:lpstr>Disadvantages –</vt:lpstr>
      <vt:lpstr>Types of Prototyping Model</vt:lpstr>
      <vt:lpstr>PowerPoint Presentation</vt:lpstr>
      <vt:lpstr>PowerPoint Presentation</vt:lpstr>
      <vt:lpstr> 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USER</dc:creator>
  <cp:lastModifiedBy>USER</cp:lastModifiedBy>
  <cp:revision>16</cp:revision>
  <dcterms:created xsi:type="dcterms:W3CDTF">2020-07-30T18:24:44Z</dcterms:created>
  <dcterms:modified xsi:type="dcterms:W3CDTF">2020-10-12T05:28:17Z</dcterms:modified>
</cp:coreProperties>
</file>