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3F80BF-320D-4F19-8265-1ED8D35F57C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421690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F80BF-320D-4F19-8265-1ED8D35F57C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423835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F80BF-320D-4F19-8265-1ED8D35F57C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67818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F80BF-320D-4F19-8265-1ED8D35F57C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18017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F80BF-320D-4F19-8265-1ED8D35F57C4}"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293838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3F80BF-320D-4F19-8265-1ED8D35F57C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234824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3F80BF-320D-4F19-8265-1ED8D35F57C4}"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115981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3F80BF-320D-4F19-8265-1ED8D35F57C4}"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306911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F80BF-320D-4F19-8265-1ED8D35F57C4}"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285127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F80BF-320D-4F19-8265-1ED8D35F57C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417488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F80BF-320D-4F19-8265-1ED8D35F57C4}"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06DC9D-2CF7-4353-89FB-77651C2394E4}" type="slidenum">
              <a:rPr lang="en-US" smtClean="0"/>
              <a:t>‹#›</a:t>
            </a:fld>
            <a:endParaRPr lang="en-US"/>
          </a:p>
        </p:txBody>
      </p:sp>
    </p:spTree>
    <p:extLst>
      <p:ext uri="{BB962C8B-B14F-4D97-AF65-F5344CB8AC3E}">
        <p14:creationId xmlns:p14="http://schemas.microsoft.com/office/powerpoint/2010/main" val="96092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F80BF-320D-4F19-8265-1ED8D35F57C4}"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6DC9D-2CF7-4353-89FB-77651C2394E4}" type="slidenum">
              <a:rPr lang="en-US" smtClean="0"/>
              <a:t>‹#›</a:t>
            </a:fld>
            <a:endParaRPr lang="en-US"/>
          </a:p>
        </p:txBody>
      </p:sp>
    </p:spTree>
    <p:extLst>
      <p:ext uri="{BB962C8B-B14F-4D97-AF65-F5344CB8AC3E}">
        <p14:creationId xmlns:p14="http://schemas.microsoft.com/office/powerpoint/2010/main" val="15951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smtClean="0"/>
              <a:t>Tripathi</a:t>
            </a:r>
            <a:endParaRPr lang="en-US" dirty="0"/>
          </a:p>
        </p:txBody>
      </p:sp>
    </p:spTree>
    <p:extLst>
      <p:ext uri="{BB962C8B-B14F-4D97-AF65-F5344CB8AC3E}">
        <p14:creationId xmlns:p14="http://schemas.microsoft.com/office/powerpoint/2010/main" val="195031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a:t>SDLC - Iterative </a:t>
            </a:r>
            <a:r>
              <a:rPr lang="en-US" sz="4000" dirty="0" smtClean="0"/>
              <a:t> Model</a:t>
            </a:r>
            <a:endParaRPr lang="en-US" sz="4000" dirty="0"/>
          </a:p>
        </p:txBody>
      </p:sp>
    </p:spTree>
    <p:extLst>
      <p:ext uri="{BB962C8B-B14F-4D97-AF65-F5344CB8AC3E}">
        <p14:creationId xmlns:p14="http://schemas.microsoft.com/office/powerpoint/2010/main" val="396327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Iterative Model</a:t>
            </a:r>
            <a:endParaRPr lang="en-US" sz="3200" b="1" dirty="0"/>
          </a:p>
        </p:txBody>
      </p:sp>
      <p:sp>
        <p:nvSpPr>
          <p:cNvPr id="3" name="Content Placeholder 2"/>
          <p:cNvSpPr>
            <a:spLocks noGrp="1"/>
          </p:cNvSpPr>
          <p:nvPr>
            <p:ph idx="1"/>
          </p:nvPr>
        </p:nvSpPr>
        <p:spPr/>
        <p:txBody>
          <a:bodyPr>
            <a:normAutofit/>
          </a:bodyPr>
          <a:lstStyle/>
          <a:p>
            <a:pPr algn="just"/>
            <a:r>
              <a:rPr lang="en-US" sz="2200" dirty="0"/>
              <a:t>In an </a:t>
            </a:r>
            <a:r>
              <a:rPr lang="en-US" sz="2200" dirty="0" smtClean="0"/>
              <a:t>Iterative </a:t>
            </a:r>
            <a:r>
              <a:rPr lang="en-US" sz="2200" dirty="0"/>
              <a:t>model, initially, a </a:t>
            </a:r>
            <a:r>
              <a:rPr lang="en-US" sz="2200" b="1" dirty="0"/>
              <a:t>partial implementation </a:t>
            </a:r>
            <a:r>
              <a:rPr lang="en-US" sz="2200" dirty="0"/>
              <a:t>of a total system is constructed so that it will be in a deliverable state</a:t>
            </a:r>
            <a:r>
              <a:rPr lang="en-US" sz="2200" dirty="0" smtClean="0"/>
              <a:t>.</a:t>
            </a:r>
          </a:p>
          <a:p>
            <a:pPr algn="just"/>
            <a:r>
              <a:rPr lang="en-US" sz="2200" dirty="0" smtClean="0"/>
              <a:t> </a:t>
            </a:r>
            <a:r>
              <a:rPr lang="en-US" sz="2200" dirty="0"/>
              <a:t>Increased </a:t>
            </a:r>
            <a:r>
              <a:rPr lang="en-US" sz="2200" b="1" dirty="0"/>
              <a:t>functionality is added</a:t>
            </a:r>
            <a:r>
              <a:rPr lang="en-US" sz="2200" dirty="0" smtClean="0"/>
              <a:t>.</a:t>
            </a:r>
          </a:p>
          <a:p>
            <a:pPr algn="just"/>
            <a:r>
              <a:rPr lang="en-US" sz="2200" dirty="0" smtClean="0"/>
              <a:t> </a:t>
            </a:r>
            <a:r>
              <a:rPr lang="en-US" sz="2200" dirty="0"/>
              <a:t>Defects, if any, from the prior delivery are fixed and the working product is delivered. </a:t>
            </a:r>
            <a:endParaRPr lang="en-US" sz="2200" dirty="0" smtClean="0"/>
          </a:p>
          <a:p>
            <a:pPr algn="just"/>
            <a:r>
              <a:rPr lang="en-US" sz="2200" dirty="0" smtClean="0"/>
              <a:t>The </a:t>
            </a:r>
            <a:r>
              <a:rPr lang="en-US" sz="2200" b="1" dirty="0"/>
              <a:t>process is repeated </a:t>
            </a:r>
            <a:r>
              <a:rPr lang="en-US" sz="2200" dirty="0"/>
              <a:t>until the entire product development is completed</a:t>
            </a:r>
            <a:r>
              <a:rPr lang="en-US" sz="2200" dirty="0" smtClean="0"/>
              <a:t>.</a:t>
            </a:r>
          </a:p>
          <a:p>
            <a:pPr algn="just"/>
            <a:r>
              <a:rPr lang="en-US" sz="2200" dirty="0" smtClean="0"/>
              <a:t> </a:t>
            </a:r>
            <a:r>
              <a:rPr lang="en-US" sz="2200" dirty="0"/>
              <a:t>The repetitions of these processes are called </a:t>
            </a:r>
            <a:r>
              <a:rPr lang="en-US" sz="2200" b="1" dirty="0"/>
              <a:t>iterations</a:t>
            </a:r>
            <a:r>
              <a:rPr lang="en-US" sz="2200" b="1" dirty="0" smtClean="0"/>
              <a:t>.</a:t>
            </a:r>
          </a:p>
          <a:p>
            <a:pPr algn="just"/>
            <a:r>
              <a:rPr lang="en-US" sz="2200" dirty="0" smtClean="0"/>
              <a:t> </a:t>
            </a:r>
            <a:r>
              <a:rPr lang="en-US" sz="2200" dirty="0"/>
              <a:t>At the end of every iteration, a product </a:t>
            </a:r>
            <a:r>
              <a:rPr lang="en-US" sz="2200" b="1" dirty="0"/>
              <a:t>increment is delivered</a:t>
            </a:r>
            <a:r>
              <a:rPr lang="en-US" sz="2200" dirty="0"/>
              <a:t>.</a:t>
            </a:r>
          </a:p>
        </p:txBody>
      </p:sp>
    </p:spTree>
    <p:extLst>
      <p:ext uri="{BB962C8B-B14F-4D97-AF65-F5344CB8AC3E}">
        <p14:creationId xmlns:p14="http://schemas.microsoft.com/office/powerpoint/2010/main" val="309952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Iterative Model-representation</a:t>
            </a:r>
            <a:endParaRPr lang="en-US" sz="3200" b="1" dirty="0"/>
          </a:p>
        </p:txBody>
      </p:sp>
      <p:pic>
        <p:nvPicPr>
          <p:cNvPr id="5" name="Content Placeholder 4"/>
          <p:cNvPicPr>
            <a:picLocks noGrp="1" noChangeAspect="1"/>
          </p:cNvPicPr>
          <p:nvPr>
            <p:ph idx="1"/>
          </p:nvPr>
        </p:nvPicPr>
        <p:blipFill>
          <a:blip r:embed="rId2"/>
          <a:stretch>
            <a:fillRect/>
          </a:stretch>
        </p:blipFill>
        <p:spPr>
          <a:xfrm>
            <a:off x="1996240" y="2425700"/>
            <a:ext cx="7567515" cy="2908300"/>
          </a:xfrm>
          <a:prstGeom prst="rect">
            <a:avLst/>
          </a:prstGeom>
        </p:spPr>
      </p:pic>
    </p:spTree>
    <p:extLst>
      <p:ext uri="{BB962C8B-B14F-4D97-AF65-F5344CB8AC3E}">
        <p14:creationId xmlns:p14="http://schemas.microsoft.com/office/powerpoint/2010/main" val="53287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Phases </a:t>
            </a:r>
            <a:r>
              <a:rPr lang="en-US" sz="3200" b="1" dirty="0"/>
              <a:t>of Iterative model</a:t>
            </a:r>
            <a:br>
              <a:rPr lang="en-US" sz="3200" b="1" dirty="0"/>
            </a:br>
            <a:endParaRPr lang="en-US" sz="3200" b="1" dirty="0"/>
          </a:p>
        </p:txBody>
      </p:sp>
      <p:sp>
        <p:nvSpPr>
          <p:cNvPr id="3" name="Content Placeholder 2"/>
          <p:cNvSpPr>
            <a:spLocks noGrp="1"/>
          </p:cNvSpPr>
          <p:nvPr>
            <p:ph idx="1"/>
          </p:nvPr>
        </p:nvSpPr>
        <p:spPr>
          <a:xfrm>
            <a:off x="838200" y="1409700"/>
            <a:ext cx="10515600" cy="4991100"/>
          </a:xfrm>
        </p:spPr>
        <p:txBody>
          <a:bodyPr>
            <a:normAutofit fontScale="70000" lnSpcReduction="20000"/>
          </a:bodyPr>
          <a:lstStyle/>
          <a:p>
            <a:pPr marL="0" indent="0" algn="just">
              <a:buNone/>
            </a:pPr>
            <a:r>
              <a:rPr lang="en-US" sz="3000" b="1" dirty="0"/>
              <a:t>1. Requirement gathering &amp; analysis:</a:t>
            </a:r>
            <a:r>
              <a:rPr lang="en-US" sz="3000" dirty="0"/>
              <a:t> In this phase, requirements are gathered from customers and check by an analyst whether requirements will fulfil or not. Analyst checks that need will achieve within budget or not. After all of this, the software team skips to the next phase.</a:t>
            </a:r>
          </a:p>
          <a:p>
            <a:pPr marL="0" indent="0" algn="just">
              <a:buNone/>
            </a:pPr>
            <a:r>
              <a:rPr lang="en-US" sz="3000" b="1" dirty="0"/>
              <a:t>2. Design:</a:t>
            </a:r>
            <a:r>
              <a:rPr lang="en-US" sz="3000" dirty="0"/>
              <a:t> In the design phase, team design the software by the different diagrams like Data Flow diagram, activity diagram, class diagram, state transition diagram, etc.</a:t>
            </a:r>
          </a:p>
          <a:p>
            <a:pPr marL="0" indent="0" algn="just">
              <a:buNone/>
            </a:pPr>
            <a:r>
              <a:rPr lang="en-US" sz="3000" b="1" dirty="0"/>
              <a:t>3. Implementation:</a:t>
            </a:r>
            <a:r>
              <a:rPr lang="en-US" sz="3000" dirty="0"/>
              <a:t> In the implementation, requirements are written in the coding language and transformed into computer </a:t>
            </a:r>
            <a:r>
              <a:rPr lang="en-US" sz="3000" dirty="0" smtClean="0"/>
              <a:t>programs </a:t>
            </a:r>
            <a:r>
              <a:rPr lang="en-US" sz="3000" dirty="0"/>
              <a:t>which are called Software.</a:t>
            </a:r>
          </a:p>
          <a:p>
            <a:pPr marL="0" indent="0" algn="just">
              <a:buNone/>
            </a:pPr>
            <a:r>
              <a:rPr lang="en-US" sz="3000" b="1" dirty="0"/>
              <a:t>4. Testing:</a:t>
            </a:r>
            <a:r>
              <a:rPr lang="en-US" sz="3000" dirty="0"/>
              <a:t> After completing the coding phase, software testing starts using different test methods. There are many test methods, but the most common are white box, black box, and grey box test methods.</a:t>
            </a:r>
          </a:p>
          <a:p>
            <a:pPr marL="0" indent="0" algn="just">
              <a:buNone/>
            </a:pPr>
            <a:r>
              <a:rPr lang="en-US" sz="3000" b="1" dirty="0"/>
              <a:t>5. Deployment:</a:t>
            </a:r>
            <a:r>
              <a:rPr lang="en-US" sz="3000" dirty="0"/>
              <a:t> After completing all the phases, software is deployed to its work environment.</a:t>
            </a:r>
          </a:p>
          <a:p>
            <a:pPr marL="0" indent="0" algn="just">
              <a:buNone/>
            </a:pPr>
            <a:r>
              <a:rPr lang="en-US" sz="3000" b="1" dirty="0"/>
              <a:t>6. Review:</a:t>
            </a:r>
            <a:r>
              <a:rPr lang="en-US" sz="3000" dirty="0"/>
              <a:t> In this phase, after the product deployment, review phase is performed to check the </a:t>
            </a:r>
            <a:r>
              <a:rPr lang="en-US" sz="3000" dirty="0" err="1"/>
              <a:t>behaviour</a:t>
            </a:r>
            <a:r>
              <a:rPr lang="en-US" sz="3000" dirty="0"/>
              <a:t> and validity of the developed product. And if there are any error found then the process starts again from the requirement gathering.</a:t>
            </a:r>
          </a:p>
          <a:p>
            <a:pPr marL="0" indent="0" algn="just">
              <a:buNone/>
            </a:pPr>
            <a:r>
              <a:rPr lang="en-US" sz="3000" b="1" dirty="0"/>
              <a:t>7. Maintenance:</a:t>
            </a:r>
            <a:r>
              <a:rPr lang="en-US" sz="3000" dirty="0"/>
              <a:t> In the maintenance phase, after deployment of the software in the working environment there may be some bugs, some errors or new updates are required. Maintenance involves debugging and new addition options.</a:t>
            </a:r>
          </a:p>
          <a:p>
            <a:endParaRPr lang="en-US" dirty="0"/>
          </a:p>
        </p:txBody>
      </p:sp>
    </p:spTree>
    <p:extLst>
      <p:ext uri="{BB962C8B-B14F-4D97-AF65-F5344CB8AC3E}">
        <p14:creationId xmlns:p14="http://schemas.microsoft.com/office/powerpoint/2010/main" val="42433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When to use the Iterative </a:t>
            </a:r>
            <a:r>
              <a:rPr lang="en-US" sz="3200" b="1" dirty="0" smtClean="0"/>
              <a:t>Model-Application?</a:t>
            </a:r>
            <a:r>
              <a:rPr lang="en-US" sz="3200" b="1" dirty="0"/>
              <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r>
              <a:rPr lang="en-US" sz="2200" dirty="0"/>
              <a:t>When requirements are defined clearly and easy to understand.</a:t>
            </a:r>
          </a:p>
          <a:p>
            <a:pPr algn="just"/>
            <a:r>
              <a:rPr lang="en-US" sz="2200" dirty="0"/>
              <a:t>When the software application is large.</a:t>
            </a:r>
          </a:p>
          <a:p>
            <a:pPr algn="just"/>
            <a:r>
              <a:rPr lang="en-US" sz="2200" dirty="0"/>
              <a:t>When there is a requirement of changes in </a:t>
            </a:r>
            <a:r>
              <a:rPr lang="en-US" sz="2200" dirty="0" smtClean="0"/>
              <a:t>future( unstable requirements).</a:t>
            </a:r>
          </a:p>
          <a:p>
            <a:pPr algn="just"/>
            <a:r>
              <a:rPr lang="en-US" sz="2200" dirty="0"/>
              <a:t>Most of the requirements are known up-front but are expected to evolve over time.</a:t>
            </a:r>
          </a:p>
          <a:p>
            <a:pPr algn="just"/>
            <a:r>
              <a:rPr lang="en-US" sz="2200" dirty="0"/>
              <a:t>The requirements are prioritized.</a:t>
            </a:r>
          </a:p>
          <a:p>
            <a:pPr algn="just"/>
            <a:r>
              <a:rPr lang="en-US" sz="2200" dirty="0"/>
              <a:t>There is a need to get the basic functionality delivered fast.</a:t>
            </a:r>
          </a:p>
          <a:p>
            <a:pPr algn="just"/>
            <a:r>
              <a:rPr lang="en-US" sz="2200" dirty="0"/>
              <a:t>A project has lengthy development schedules.</a:t>
            </a:r>
          </a:p>
          <a:p>
            <a:pPr algn="just"/>
            <a:r>
              <a:rPr lang="en-US" sz="2200" dirty="0"/>
              <a:t>A project has new technology.</a:t>
            </a:r>
          </a:p>
          <a:p>
            <a:pPr algn="just"/>
            <a:r>
              <a:rPr lang="en-US" sz="2200" dirty="0"/>
              <a:t>The domain is new to the team</a:t>
            </a:r>
            <a:r>
              <a:rPr lang="en-US" sz="2200" dirty="0" smtClean="0"/>
              <a:t>.</a:t>
            </a:r>
          </a:p>
          <a:p>
            <a:pPr algn="just"/>
            <a:r>
              <a:rPr lang="en-US" sz="2200" dirty="0"/>
              <a:t>Such methodology is more in use for web application and product based companies</a:t>
            </a:r>
          </a:p>
          <a:p>
            <a:pPr algn="just"/>
            <a:endParaRPr lang="en-US" sz="2200" dirty="0"/>
          </a:p>
          <a:p>
            <a:pPr algn="just"/>
            <a:endParaRPr lang="en-US" sz="2200" dirty="0"/>
          </a:p>
        </p:txBody>
      </p:sp>
    </p:spTree>
    <p:extLst>
      <p:ext uri="{BB962C8B-B14F-4D97-AF65-F5344CB8AC3E}">
        <p14:creationId xmlns:p14="http://schemas.microsoft.com/office/powerpoint/2010/main" val="370759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Advantage(Pros) of Iterative Model:</a:t>
            </a:r>
            <a:br>
              <a:rPr lang="en-US" sz="3200" b="1" dirty="0"/>
            </a:br>
            <a:endParaRPr lang="en-US" sz="3200" b="1" dirty="0"/>
          </a:p>
        </p:txBody>
      </p:sp>
      <p:sp>
        <p:nvSpPr>
          <p:cNvPr id="3" name="Content Placeholder 2"/>
          <p:cNvSpPr>
            <a:spLocks noGrp="1"/>
          </p:cNvSpPr>
          <p:nvPr>
            <p:ph idx="1"/>
          </p:nvPr>
        </p:nvSpPr>
        <p:spPr>
          <a:xfrm>
            <a:off x="838200" y="1435100"/>
            <a:ext cx="10515600" cy="4965699"/>
          </a:xfrm>
        </p:spPr>
        <p:txBody>
          <a:bodyPr>
            <a:noAutofit/>
          </a:bodyPr>
          <a:lstStyle/>
          <a:p>
            <a:pPr algn="just"/>
            <a:r>
              <a:rPr lang="en-US" sz="2000" dirty="0"/>
              <a:t>You can develop prioritized requirements first.</a:t>
            </a:r>
          </a:p>
          <a:p>
            <a:pPr algn="just"/>
            <a:r>
              <a:rPr lang="en-US" sz="2000" dirty="0"/>
              <a:t>Initial product delivery is faster.</a:t>
            </a:r>
          </a:p>
          <a:p>
            <a:pPr algn="just"/>
            <a:r>
              <a:rPr lang="en-US" sz="2000" dirty="0"/>
              <a:t>Customers gets important functionality early.</a:t>
            </a:r>
          </a:p>
          <a:p>
            <a:pPr algn="just"/>
            <a:r>
              <a:rPr lang="en-US" sz="2000" dirty="0"/>
              <a:t>Lowers initial delivery cost.</a:t>
            </a:r>
          </a:p>
          <a:p>
            <a:pPr algn="just"/>
            <a:r>
              <a:rPr lang="en-US" sz="2000" dirty="0"/>
              <a:t>Each release is a product increment, so that the customer will have a working product at hand all the time.</a:t>
            </a:r>
          </a:p>
          <a:p>
            <a:pPr algn="just"/>
            <a:r>
              <a:rPr lang="en-US" sz="2000" dirty="0"/>
              <a:t>Customer can provide feedback to each product increment, thus avoiding surprises at the end of development.</a:t>
            </a:r>
          </a:p>
          <a:p>
            <a:pPr algn="just"/>
            <a:r>
              <a:rPr lang="en-US" sz="2000" dirty="0"/>
              <a:t>Requirements changes can be easily accommodated</a:t>
            </a:r>
            <a:r>
              <a:rPr lang="en-US" sz="2000" dirty="0" smtClean="0"/>
              <a:t>.</a:t>
            </a:r>
          </a:p>
          <a:p>
            <a:pPr algn="just"/>
            <a:r>
              <a:rPr lang="en-US" sz="2000" dirty="0" smtClean="0"/>
              <a:t>Testing </a:t>
            </a:r>
            <a:r>
              <a:rPr lang="en-US" sz="2000" dirty="0"/>
              <a:t>and debugging during smaller iteration is easy.</a:t>
            </a:r>
          </a:p>
          <a:p>
            <a:pPr algn="just"/>
            <a:r>
              <a:rPr lang="en-US" sz="2000" dirty="0" smtClean="0"/>
              <a:t>It </a:t>
            </a:r>
            <a:r>
              <a:rPr lang="en-US" sz="2000" dirty="0"/>
              <a:t>is easily acceptable to ever-changing needs of the project.</a:t>
            </a:r>
          </a:p>
          <a:p>
            <a:pPr algn="just"/>
            <a:r>
              <a:rPr lang="en-US" sz="2000" dirty="0"/>
              <a:t>Risks are identified and resolved during iteration.</a:t>
            </a:r>
          </a:p>
          <a:p>
            <a:pPr algn="just"/>
            <a:r>
              <a:rPr lang="en-US" sz="2000" dirty="0"/>
              <a:t>Limited time spent on documentation and extra time on designing.</a:t>
            </a:r>
          </a:p>
          <a:p>
            <a:pPr algn="just"/>
            <a:endParaRPr lang="en-US" sz="2000" dirty="0"/>
          </a:p>
        </p:txBody>
      </p:sp>
    </p:spTree>
    <p:extLst>
      <p:ext uri="{BB962C8B-B14F-4D97-AF65-F5344CB8AC3E}">
        <p14:creationId xmlns:p14="http://schemas.microsoft.com/office/powerpoint/2010/main" val="106274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Disadvantage(Cons) of Iterative Model:</a:t>
            </a:r>
            <a:br>
              <a:rPr lang="en-US" sz="3200" b="1" dirty="0"/>
            </a:br>
            <a:endParaRPr lang="en-US" sz="3200" b="1" dirty="0"/>
          </a:p>
        </p:txBody>
      </p:sp>
      <p:sp>
        <p:nvSpPr>
          <p:cNvPr id="3" name="Content Placeholder 2"/>
          <p:cNvSpPr>
            <a:spLocks noGrp="1"/>
          </p:cNvSpPr>
          <p:nvPr>
            <p:ph idx="1"/>
          </p:nvPr>
        </p:nvSpPr>
        <p:spPr/>
        <p:txBody>
          <a:bodyPr>
            <a:normAutofit fontScale="77500" lnSpcReduction="20000"/>
          </a:bodyPr>
          <a:lstStyle/>
          <a:p>
            <a:pPr algn="just"/>
            <a:r>
              <a:rPr lang="en-US" dirty="0"/>
              <a:t>It is not suitable for smaller projects.</a:t>
            </a:r>
          </a:p>
          <a:p>
            <a:pPr algn="just"/>
            <a:r>
              <a:rPr lang="en-US" dirty="0"/>
              <a:t>More Resources may be required.</a:t>
            </a:r>
          </a:p>
          <a:p>
            <a:pPr algn="just"/>
            <a:r>
              <a:rPr lang="en-US" dirty="0"/>
              <a:t>Design can be changed again and again because of imperfect requirements.</a:t>
            </a:r>
          </a:p>
          <a:p>
            <a:pPr algn="just"/>
            <a:r>
              <a:rPr lang="en-US" dirty="0"/>
              <a:t>Requirement changes can cause over budget.</a:t>
            </a:r>
          </a:p>
          <a:p>
            <a:pPr algn="just"/>
            <a:r>
              <a:rPr lang="en-US" dirty="0"/>
              <a:t>Project completion date not confirmed because of changing requirements</a:t>
            </a:r>
            <a:r>
              <a:rPr lang="en-US" dirty="0" smtClean="0"/>
              <a:t>.</a:t>
            </a:r>
          </a:p>
          <a:p>
            <a:pPr algn="just"/>
            <a:r>
              <a:rPr lang="en-US" dirty="0"/>
              <a:t>Requires effective planning of iterations.</a:t>
            </a:r>
          </a:p>
          <a:p>
            <a:pPr algn="just"/>
            <a:r>
              <a:rPr lang="en-US" dirty="0"/>
              <a:t>Requires efficient design to ensure inclusion of the required functionality and provision for changes later.</a:t>
            </a:r>
          </a:p>
          <a:p>
            <a:pPr algn="just"/>
            <a:r>
              <a:rPr lang="en-US" dirty="0"/>
              <a:t>Requires early definition of a complete and fully functional system to allow the definition of increments.</a:t>
            </a:r>
          </a:p>
          <a:p>
            <a:pPr algn="just"/>
            <a:r>
              <a:rPr lang="en-US" dirty="0"/>
              <a:t>Well-defined module interfaces are required, as some are developed long before others are developed.</a:t>
            </a:r>
          </a:p>
          <a:p>
            <a:pPr algn="just"/>
            <a:r>
              <a:rPr lang="en-US" dirty="0"/>
              <a:t>Total cost of the complete system is not lower.</a:t>
            </a:r>
          </a:p>
          <a:p>
            <a:pPr algn="just"/>
            <a:endParaRPr lang="en-US" dirty="0"/>
          </a:p>
          <a:p>
            <a:pPr algn="just"/>
            <a:endParaRPr lang="en-US" dirty="0"/>
          </a:p>
        </p:txBody>
      </p:sp>
    </p:spTree>
    <p:extLst>
      <p:ext uri="{BB962C8B-B14F-4D97-AF65-F5344CB8AC3E}">
        <p14:creationId xmlns:p14="http://schemas.microsoft.com/office/powerpoint/2010/main" val="73456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117023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449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Software Engineering</vt:lpstr>
      <vt:lpstr>PowerPoint Presentation</vt:lpstr>
      <vt:lpstr>Iterative Model</vt:lpstr>
      <vt:lpstr>Iterative Model-representation</vt:lpstr>
      <vt:lpstr>Phases of Iterative model </vt:lpstr>
      <vt:lpstr>When to use the Iterative Model-Application? </vt:lpstr>
      <vt:lpstr>Advantage(Pros) of Iterative Model: </vt:lpstr>
      <vt:lpstr>Disadvantage(Cons) of Iterative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12</cp:revision>
  <dcterms:created xsi:type="dcterms:W3CDTF">2020-08-03T18:44:10Z</dcterms:created>
  <dcterms:modified xsi:type="dcterms:W3CDTF">2020-10-06T02:42:18Z</dcterms:modified>
</cp:coreProperties>
</file>