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4"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75FFAA-7526-4503-8F97-3D24B69BBC4F}"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7DB92-9502-4218-811B-EEF2A9B30469}" type="slidenum">
              <a:rPr lang="en-US" smtClean="0"/>
              <a:t>‹#›</a:t>
            </a:fld>
            <a:endParaRPr lang="en-US"/>
          </a:p>
        </p:txBody>
      </p:sp>
    </p:spTree>
    <p:extLst>
      <p:ext uri="{BB962C8B-B14F-4D97-AF65-F5344CB8AC3E}">
        <p14:creationId xmlns:p14="http://schemas.microsoft.com/office/powerpoint/2010/main" val="40087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75FFAA-7526-4503-8F97-3D24B69BBC4F}"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7DB92-9502-4218-811B-EEF2A9B30469}" type="slidenum">
              <a:rPr lang="en-US" smtClean="0"/>
              <a:t>‹#›</a:t>
            </a:fld>
            <a:endParaRPr lang="en-US"/>
          </a:p>
        </p:txBody>
      </p:sp>
    </p:spTree>
    <p:extLst>
      <p:ext uri="{BB962C8B-B14F-4D97-AF65-F5344CB8AC3E}">
        <p14:creationId xmlns:p14="http://schemas.microsoft.com/office/powerpoint/2010/main" val="2808105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75FFAA-7526-4503-8F97-3D24B69BBC4F}"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7DB92-9502-4218-811B-EEF2A9B30469}" type="slidenum">
              <a:rPr lang="en-US" smtClean="0"/>
              <a:t>‹#›</a:t>
            </a:fld>
            <a:endParaRPr lang="en-US"/>
          </a:p>
        </p:txBody>
      </p:sp>
    </p:spTree>
    <p:extLst>
      <p:ext uri="{BB962C8B-B14F-4D97-AF65-F5344CB8AC3E}">
        <p14:creationId xmlns:p14="http://schemas.microsoft.com/office/powerpoint/2010/main" val="320707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75FFAA-7526-4503-8F97-3D24B69BBC4F}"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7DB92-9502-4218-811B-EEF2A9B30469}" type="slidenum">
              <a:rPr lang="en-US" smtClean="0"/>
              <a:t>‹#›</a:t>
            </a:fld>
            <a:endParaRPr lang="en-US"/>
          </a:p>
        </p:txBody>
      </p:sp>
    </p:spTree>
    <p:extLst>
      <p:ext uri="{BB962C8B-B14F-4D97-AF65-F5344CB8AC3E}">
        <p14:creationId xmlns:p14="http://schemas.microsoft.com/office/powerpoint/2010/main" val="127090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75FFAA-7526-4503-8F97-3D24B69BBC4F}"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7DB92-9502-4218-811B-EEF2A9B30469}" type="slidenum">
              <a:rPr lang="en-US" smtClean="0"/>
              <a:t>‹#›</a:t>
            </a:fld>
            <a:endParaRPr lang="en-US"/>
          </a:p>
        </p:txBody>
      </p:sp>
    </p:spTree>
    <p:extLst>
      <p:ext uri="{BB962C8B-B14F-4D97-AF65-F5344CB8AC3E}">
        <p14:creationId xmlns:p14="http://schemas.microsoft.com/office/powerpoint/2010/main" val="299335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75FFAA-7526-4503-8F97-3D24B69BBC4F}"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17DB92-9502-4218-811B-EEF2A9B30469}" type="slidenum">
              <a:rPr lang="en-US" smtClean="0"/>
              <a:t>‹#›</a:t>
            </a:fld>
            <a:endParaRPr lang="en-US"/>
          </a:p>
        </p:txBody>
      </p:sp>
    </p:spTree>
    <p:extLst>
      <p:ext uri="{BB962C8B-B14F-4D97-AF65-F5344CB8AC3E}">
        <p14:creationId xmlns:p14="http://schemas.microsoft.com/office/powerpoint/2010/main" val="357345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75FFAA-7526-4503-8F97-3D24B69BBC4F}" type="datetimeFigureOut">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17DB92-9502-4218-811B-EEF2A9B30469}" type="slidenum">
              <a:rPr lang="en-US" smtClean="0"/>
              <a:t>‹#›</a:t>
            </a:fld>
            <a:endParaRPr lang="en-US"/>
          </a:p>
        </p:txBody>
      </p:sp>
    </p:spTree>
    <p:extLst>
      <p:ext uri="{BB962C8B-B14F-4D97-AF65-F5344CB8AC3E}">
        <p14:creationId xmlns:p14="http://schemas.microsoft.com/office/powerpoint/2010/main" val="1621947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75FFAA-7526-4503-8F97-3D24B69BBC4F}"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17DB92-9502-4218-811B-EEF2A9B30469}" type="slidenum">
              <a:rPr lang="en-US" smtClean="0"/>
              <a:t>‹#›</a:t>
            </a:fld>
            <a:endParaRPr lang="en-US"/>
          </a:p>
        </p:txBody>
      </p:sp>
    </p:spTree>
    <p:extLst>
      <p:ext uri="{BB962C8B-B14F-4D97-AF65-F5344CB8AC3E}">
        <p14:creationId xmlns:p14="http://schemas.microsoft.com/office/powerpoint/2010/main" val="207887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5FFAA-7526-4503-8F97-3D24B69BBC4F}" type="datetimeFigureOut">
              <a:rPr lang="en-US" smtClean="0"/>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17DB92-9502-4218-811B-EEF2A9B30469}" type="slidenum">
              <a:rPr lang="en-US" smtClean="0"/>
              <a:t>‹#›</a:t>
            </a:fld>
            <a:endParaRPr lang="en-US"/>
          </a:p>
        </p:txBody>
      </p:sp>
    </p:spTree>
    <p:extLst>
      <p:ext uri="{BB962C8B-B14F-4D97-AF65-F5344CB8AC3E}">
        <p14:creationId xmlns:p14="http://schemas.microsoft.com/office/powerpoint/2010/main" val="189752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75FFAA-7526-4503-8F97-3D24B69BBC4F}"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17DB92-9502-4218-811B-EEF2A9B30469}" type="slidenum">
              <a:rPr lang="en-US" smtClean="0"/>
              <a:t>‹#›</a:t>
            </a:fld>
            <a:endParaRPr lang="en-US"/>
          </a:p>
        </p:txBody>
      </p:sp>
    </p:spTree>
    <p:extLst>
      <p:ext uri="{BB962C8B-B14F-4D97-AF65-F5344CB8AC3E}">
        <p14:creationId xmlns:p14="http://schemas.microsoft.com/office/powerpoint/2010/main" val="26587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75FFAA-7526-4503-8F97-3D24B69BBC4F}"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17DB92-9502-4218-811B-EEF2A9B30469}" type="slidenum">
              <a:rPr lang="en-US" smtClean="0"/>
              <a:t>‹#›</a:t>
            </a:fld>
            <a:endParaRPr lang="en-US"/>
          </a:p>
        </p:txBody>
      </p:sp>
    </p:spTree>
    <p:extLst>
      <p:ext uri="{BB962C8B-B14F-4D97-AF65-F5344CB8AC3E}">
        <p14:creationId xmlns:p14="http://schemas.microsoft.com/office/powerpoint/2010/main" val="302335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5FFAA-7526-4503-8F97-3D24B69BBC4F}" type="datetimeFigureOut">
              <a:rPr lang="en-US" smtClean="0"/>
              <a:t>10/6/2020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7DB92-9502-4218-811B-EEF2A9B30469}" type="slidenum">
              <a:rPr lang="en-US" smtClean="0"/>
              <a:t>‹#›</a:t>
            </a:fld>
            <a:endParaRPr lang="en-US"/>
          </a:p>
        </p:txBody>
      </p:sp>
    </p:spTree>
    <p:extLst>
      <p:ext uri="{BB962C8B-B14F-4D97-AF65-F5344CB8AC3E}">
        <p14:creationId xmlns:p14="http://schemas.microsoft.com/office/powerpoint/2010/main" val="3407727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t>Software Engineering</a:t>
            </a:r>
            <a:endParaRPr lang="en-US" sz="4000" b="1" dirty="0"/>
          </a:p>
        </p:txBody>
      </p:sp>
      <p:sp>
        <p:nvSpPr>
          <p:cNvPr id="3" name="Subtitle 2"/>
          <p:cNvSpPr>
            <a:spLocks noGrp="1"/>
          </p:cNvSpPr>
          <p:nvPr>
            <p:ph type="subTitle" idx="1"/>
          </p:nvPr>
        </p:nvSpPr>
        <p:spPr/>
        <p:txBody>
          <a:bodyPr/>
          <a:lstStyle/>
          <a:p>
            <a:r>
              <a:rPr lang="en-US" dirty="0" smtClean="0"/>
              <a:t>Prepared by: Neha </a:t>
            </a:r>
            <a:r>
              <a:rPr lang="en-US" smtClean="0"/>
              <a:t>Tripathi</a:t>
            </a:r>
            <a:endParaRPr lang="en-US" dirty="0"/>
          </a:p>
        </p:txBody>
      </p:sp>
    </p:spTree>
    <p:extLst>
      <p:ext uri="{BB962C8B-B14F-4D97-AF65-F5344CB8AC3E}">
        <p14:creationId xmlns:p14="http://schemas.microsoft.com/office/powerpoint/2010/main" val="2806761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3200" dirty="0" smtClean="0"/>
              <a:t>Thank You!</a:t>
            </a:r>
            <a:endParaRPr lang="en-US" sz="3200" dirty="0"/>
          </a:p>
        </p:txBody>
      </p:sp>
    </p:spTree>
    <p:extLst>
      <p:ext uri="{BB962C8B-B14F-4D97-AF65-F5344CB8AC3E}">
        <p14:creationId xmlns:p14="http://schemas.microsoft.com/office/powerpoint/2010/main" val="355353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sz="3200" b="1" dirty="0"/>
              <a:t>Evolutionary Model</a:t>
            </a:r>
          </a:p>
          <a:p>
            <a:endParaRPr lang="en-US" dirty="0"/>
          </a:p>
        </p:txBody>
      </p:sp>
    </p:spTree>
    <p:extLst>
      <p:ext uri="{BB962C8B-B14F-4D97-AF65-F5344CB8AC3E}">
        <p14:creationId xmlns:p14="http://schemas.microsoft.com/office/powerpoint/2010/main" val="238069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Evolutionary model</a:t>
            </a:r>
            <a:endParaRPr lang="en-US" sz="3200" dirty="0"/>
          </a:p>
        </p:txBody>
      </p:sp>
      <p:sp>
        <p:nvSpPr>
          <p:cNvPr id="3" name="Content Placeholder 2"/>
          <p:cNvSpPr>
            <a:spLocks noGrp="1"/>
          </p:cNvSpPr>
          <p:nvPr>
            <p:ph idx="1"/>
          </p:nvPr>
        </p:nvSpPr>
        <p:spPr>
          <a:xfrm>
            <a:off x="838200" y="1825624"/>
            <a:ext cx="10515600" cy="4613275"/>
          </a:xfrm>
        </p:spPr>
        <p:txBody>
          <a:bodyPr>
            <a:noAutofit/>
          </a:bodyPr>
          <a:lstStyle/>
          <a:p>
            <a:pPr algn="just" fontAlgn="base"/>
            <a:r>
              <a:rPr lang="en-US" sz="2200" b="1" dirty="0"/>
              <a:t>Evolutionary model</a:t>
            </a:r>
            <a:r>
              <a:rPr lang="en-US" sz="2200" dirty="0"/>
              <a:t> is also referred to as the </a:t>
            </a:r>
            <a:r>
              <a:rPr lang="en-US" sz="2200" b="1" dirty="0"/>
              <a:t>successive versions model </a:t>
            </a:r>
            <a:r>
              <a:rPr lang="en-US" sz="2200" dirty="0"/>
              <a:t>and sometimes as the</a:t>
            </a:r>
            <a:r>
              <a:rPr lang="en-US" sz="2200" b="1" dirty="0"/>
              <a:t> incremental model</a:t>
            </a:r>
            <a:r>
              <a:rPr lang="en-US" sz="2200" dirty="0" smtClean="0"/>
              <a:t>.</a:t>
            </a:r>
          </a:p>
          <a:p>
            <a:pPr algn="just" fontAlgn="base"/>
            <a:r>
              <a:rPr lang="en-US" sz="2200" dirty="0" smtClean="0"/>
              <a:t> </a:t>
            </a:r>
            <a:r>
              <a:rPr lang="en-US" sz="2200" dirty="0"/>
              <a:t>In Evolutionary model, the software requirement is first broken down into several modules (or functional units) that can be incrementally constructed and </a:t>
            </a:r>
            <a:r>
              <a:rPr lang="en-US" sz="2200" dirty="0" smtClean="0"/>
              <a:t>delivered.</a:t>
            </a:r>
            <a:endParaRPr lang="en-US" sz="2200" dirty="0"/>
          </a:p>
          <a:p>
            <a:pPr algn="just" fontAlgn="base"/>
            <a:r>
              <a:rPr lang="en-US" sz="2200" dirty="0"/>
              <a:t>The development first develops the </a:t>
            </a:r>
            <a:r>
              <a:rPr lang="en-US" sz="2200" b="1" dirty="0"/>
              <a:t>core modules</a:t>
            </a:r>
            <a:r>
              <a:rPr lang="en-US" sz="2200" dirty="0"/>
              <a:t> of the system. The core modules are those that do not need services from the other modules. </a:t>
            </a:r>
            <a:endParaRPr lang="en-US" sz="2200" dirty="0" smtClean="0"/>
          </a:p>
          <a:p>
            <a:pPr algn="just" fontAlgn="base"/>
            <a:r>
              <a:rPr lang="en-US" sz="2200" dirty="0" smtClean="0"/>
              <a:t>The </a:t>
            </a:r>
            <a:r>
              <a:rPr lang="en-US" sz="2200" dirty="0"/>
              <a:t>initial product skeleton is refined into increasing levels of capability by adding new functionalities in successive versions. </a:t>
            </a:r>
            <a:endParaRPr lang="en-US" sz="2200" dirty="0" smtClean="0"/>
          </a:p>
          <a:p>
            <a:pPr algn="just" fontAlgn="base"/>
            <a:r>
              <a:rPr lang="en-US" sz="2200" dirty="0" smtClean="0"/>
              <a:t>Each </a:t>
            </a:r>
            <a:r>
              <a:rPr lang="en-US" sz="2200" dirty="0"/>
              <a:t>evolutionary model may be developed using an iterative waterfall model of development</a:t>
            </a:r>
            <a:r>
              <a:rPr lang="en-US" sz="2200" dirty="0" smtClean="0"/>
              <a:t>.</a:t>
            </a:r>
          </a:p>
          <a:p>
            <a:pPr algn="just" fontAlgn="base"/>
            <a:r>
              <a:rPr lang="en-US" sz="2200" dirty="0" smtClean="0"/>
              <a:t>The </a:t>
            </a:r>
            <a:r>
              <a:rPr lang="en-US" sz="2200" b="1" dirty="0" smtClean="0"/>
              <a:t>evolutionary model</a:t>
            </a:r>
            <a:r>
              <a:rPr lang="en-US" sz="2200" dirty="0" smtClean="0"/>
              <a:t> is shown in the figure. Each successive version/model of the product is a fully functioning software capable of performing more work than the previous versions/model.</a:t>
            </a:r>
          </a:p>
          <a:p>
            <a:pPr algn="just" fontAlgn="base"/>
            <a:endParaRPr lang="en-US" sz="2200" dirty="0"/>
          </a:p>
          <a:p>
            <a:pPr algn="just"/>
            <a:endParaRPr lang="en-US" sz="2200" dirty="0"/>
          </a:p>
        </p:txBody>
      </p:sp>
    </p:spTree>
    <p:extLst>
      <p:ext uri="{BB962C8B-B14F-4D97-AF65-F5344CB8AC3E}">
        <p14:creationId xmlns:p14="http://schemas.microsoft.com/office/powerpoint/2010/main" val="4130919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Evolutionary Development of a Software Product</a:t>
            </a:r>
          </a:p>
        </p:txBody>
      </p:sp>
      <p:pic>
        <p:nvPicPr>
          <p:cNvPr id="4" name="Content Placeholder 3"/>
          <p:cNvPicPr>
            <a:picLocks noGrp="1" noChangeAspect="1"/>
          </p:cNvPicPr>
          <p:nvPr>
            <p:ph idx="1"/>
          </p:nvPr>
        </p:nvPicPr>
        <p:blipFill>
          <a:blip r:embed="rId2"/>
          <a:stretch>
            <a:fillRect/>
          </a:stretch>
        </p:blipFill>
        <p:spPr>
          <a:xfrm>
            <a:off x="1543995" y="2501900"/>
            <a:ext cx="8108005" cy="2670711"/>
          </a:xfrm>
          <a:prstGeom prst="rect">
            <a:avLst/>
          </a:prstGeom>
        </p:spPr>
      </p:pic>
    </p:spTree>
    <p:extLst>
      <p:ext uri="{BB962C8B-B14F-4D97-AF65-F5344CB8AC3E}">
        <p14:creationId xmlns:p14="http://schemas.microsoft.com/office/powerpoint/2010/main" val="49879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Evolutionary Model of Software Development</a:t>
            </a:r>
          </a:p>
        </p:txBody>
      </p:sp>
      <p:pic>
        <p:nvPicPr>
          <p:cNvPr id="4" name="Content Placeholder 3"/>
          <p:cNvPicPr>
            <a:picLocks noGrp="1" noChangeAspect="1"/>
          </p:cNvPicPr>
          <p:nvPr>
            <p:ph idx="1"/>
          </p:nvPr>
        </p:nvPicPr>
        <p:blipFill>
          <a:blip r:embed="rId2"/>
          <a:stretch>
            <a:fillRect/>
          </a:stretch>
        </p:blipFill>
        <p:spPr>
          <a:xfrm>
            <a:off x="2897260" y="1955800"/>
            <a:ext cx="6394995" cy="4089399"/>
          </a:xfrm>
          <a:prstGeom prst="rect">
            <a:avLst/>
          </a:prstGeom>
        </p:spPr>
      </p:pic>
    </p:spTree>
    <p:extLst>
      <p:ext uri="{BB962C8B-B14F-4D97-AF65-F5344CB8AC3E}">
        <p14:creationId xmlns:p14="http://schemas.microsoft.com/office/powerpoint/2010/main" val="139141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When to use the Evolutionary Model-Application?</a:t>
            </a:r>
            <a:br>
              <a:rPr lang="en-US" sz="3200" b="1" dirty="0" smtClean="0"/>
            </a:br>
            <a:endParaRPr lang="en-US" sz="3200" b="1" dirty="0"/>
          </a:p>
        </p:txBody>
      </p:sp>
      <p:sp>
        <p:nvSpPr>
          <p:cNvPr id="3" name="Content Placeholder 2"/>
          <p:cNvSpPr>
            <a:spLocks noGrp="1"/>
          </p:cNvSpPr>
          <p:nvPr>
            <p:ph idx="1"/>
          </p:nvPr>
        </p:nvSpPr>
        <p:spPr/>
        <p:txBody>
          <a:bodyPr>
            <a:normAutofit/>
          </a:bodyPr>
          <a:lstStyle/>
          <a:p>
            <a:pPr algn="just" fontAlgn="base"/>
            <a:r>
              <a:rPr lang="en-US" sz="2200" dirty="0" smtClean="0"/>
              <a:t>The</a:t>
            </a:r>
            <a:r>
              <a:rPr lang="en-US" sz="2200" dirty="0"/>
              <a:t> </a:t>
            </a:r>
            <a:r>
              <a:rPr lang="en-US" sz="2200" b="1" dirty="0"/>
              <a:t>evolutionary model</a:t>
            </a:r>
            <a:r>
              <a:rPr lang="en-US" sz="2200" dirty="0"/>
              <a:t> is normally useful for very large products, where it is easier to find modules for incremental implementation. </a:t>
            </a:r>
            <a:endParaRPr lang="en-US" sz="2200" dirty="0" smtClean="0"/>
          </a:p>
          <a:p>
            <a:pPr algn="just" fontAlgn="base"/>
            <a:r>
              <a:rPr lang="en-US" sz="2200" dirty="0"/>
              <a:t>Often, </a:t>
            </a:r>
            <a:r>
              <a:rPr lang="en-US" sz="2200" b="1" dirty="0"/>
              <a:t>evolutionary model</a:t>
            </a:r>
            <a:r>
              <a:rPr lang="en-US" sz="2200" dirty="0"/>
              <a:t> is used when the customer prefers to receive the product in increments so that he can start using the different features as and when they are developed rather than waiting all the time for the full product to be developed and delivered</a:t>
            </a:r>
            <a:r>
              <a:rPr lang="en-US" sz="2200" dirty="0" smtClean="0"/>
              <a:t>.</a:t>
            </a:r>
          </a:p>
          <a:p>
            <a:pPr algn="just" fontAlgn="base"/>
            <a:r>
              <a:rPr lang="en-US" sz="2200" dirty="0"/>
              <a:t>The evolutionary model is also very </a:t>
            </a:r>
            <a:r>
              <a:rPr lang="en-US" sz="2200" b="1" dirty="0"/>
              <a:t>useful in object-oriented software </a:t>
            </a:r>
            <a:r>
              <a:rPr lang="en-US" sz="2200" b="1" dirty="0" smtClean="0"/>
              <a:t>development </a:t>
            </a:r>
            <a:r>
              <a:rPr lang="en-US" sz="2200" dirty="0" smtClean="0"/>
              <a:t>because </a:t>
            </a:r>
            <a:r>
              <a:rPr lang="en-US" sz="2200" dirty="0"/>
              <a:t>all the development is divided into different units.</a:t>
            </a:r>
          </a:p>
          <a:p>
            <a:pPr algn="just" fontAlgn="base"/>
            <a:endParaRPr lang="en-US" sz="2200" dirty="0"/>
          </a:p>
          <a:p>
            <a:pPr algn="just"/>
            <a:endParaRPr lang="en-US" sz="2200" dirty="0"/>
          </a:p>
        </p:txBody>
      </p:sp>
    </p:spTree>
    <p:extLst>
      <p:ext uri="{BB962C8B-B14F-4D97-AF65-F5344CB8AC3E}">
        <p14:creationId xmlns:p14="http://schemas.microsoft.com/office/powerpoint/2010/main" val="3336387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noAutofit/>
          </a:bodyPr>
          <a:lstStyle/>
          <a:p>
            <a:r>
              <a:rPr lang="en-US" sz="3200" b="1" dirty="0" smtClean="0"/>
              <a:t/>
            </a:r>
            <a:br>
              <a:rPr lang="en-US" sz="3200" b="1" dirty="0" smtClean="0"/>
            </a:br>
            <a:r>
              <a:rPr lang="en-US" sz="3200" b="1" dirty="0" smtClean="0"/>
              <a:t>Advantages </a:t>
            </a:r>
            <a:r>
              <a:rPr lang="en-US" sz="3200" b="1" dirty="0"/>
              <a:t>of Evolutionary Model</a:t>
            </a:r>
            <a:br>
              <a:rPr lang="en-US" sz="3200" b="1" dirty="0"/>
            </a:br>
            <a:endParaRPr lang="en-US" sz="3200" dirty="0"/>
          </a:p>
        </p:txBody>
      </p:sp>
      <p:sp>
        <p:nvSpPr>
          <p:cNvPr id="3" name="Content Placeholder 2"/>
          <p:cNvSpPr>
            <a:spLocks noGrp="1"/>
          </p:cNvSpPr>
          <p:nvPr>
            <p:ph idx="1"/>
          </p:nvPr>
        </p:nvSpPr>
        <p:spPr>
          <a:xfrm>
            <a:off x="838200" y="1866900"/>
            <a:ext cx="10515600" cy="4310063"/>
          </a:xfrm>
        </p:spPr>
        <p:txBody>
          <a:bodyPr>
            <a:noAutofit/>
          </a:bodyPr>
          <a:lstStyle/>
          <a:p>
            <a:pPr algn="just" fontAlgn="base"/>
            <a:r>
              <a:rPr lang="en-US" sz="2200" b="1" dirty="0"/>
              <a:t>Large project:</a:t>
            </a:r>
            <a:r>
              <a:rPr lang="en-US" sz="2200" dirty="0"/>
              <a:t> Evolutionary model is normally useful for very large products</a:t>
            </a:r>
            <a:r>
              <a:rPr lang="en-US" sz="2200" dirty="0" smtClean="0"/>
              <a:t>.</a:t>
            </a:r>
          </a:p>
          <a:p>
            <a:pPr algn="just" fontAlgn="base"/>
            <a:r>
              <a:rPr lang="en-US" sz="2200" dirty="0" smtClean="0"/>
              <a:t>User </a:t>
            </a:r>
            <a:r>
              <a:rPr lang="en-US" sz="2200" dirty="0"/>
              <a:t>gets a </a:t>
            </a:r>
            <a:r>
              <a:rPr lang="en-US" sz="2200" b="1" dirty="0"/>
              <a:t>chance to</a:t>
            </a:r>
            <a:r>
              <a:rPr lang="en-US" sz="2200" dirty="0"/>
              <a:t> </a:t>
            </a:r>
            <a:r>
              <a:rPr lang="en-US" sz="2200" b="1" dirty="0"/>
              <a:t>experiment with a partially developed software</a:t>
            </a:r>
            <a:r>
              <a:rPr lang="en-US" sz="2200" dirty="0"/>
              <a:t> much before the complete version of the system is released</a:t>
            </a:r>
            <a:r>
              <a:rPr lang="en-US" sz="2200" dirty="0" smtClean="0"/>
              <a:t>.</a:t>
            </a:r>
            <a:endParaRPr lang="en-US" sz="2200" dirty="0"/>
          </a:p>
          <a:p>
            <a:pPr algn="just" fontAlgn="base"/>
            <a:r>
              <a:rPr lang="en-US" sz="2200" dirty="0"/>
              <a:t>Evolutionary model helps to accurately </a:t>
            </a:r>
            <a:r>
              <a:rPr lang="en-US" sz="2200" b="1" dirty="0"/>
              <a:t>elicit user requirements</a:t>
            </a:r>
            <a:r>
              <a:rPr lang="en-US" sz="2200" dirty="0"/>
              <a:t> during the delivery of different versions of the </a:t>
            </a:r>
            <a:r>
              <a:rPr lang="en-US" sz="2200" dirty="0" smtClean="0"/>
              <a:t>software.</a:t>
            </a:r>
          </a:p>
          <a:p>
            <a:pPr algn="just" fontAlgn="base"/>
            <a:r>
              <a:rPr lang="en-US" sz="2200" dirty="0" smtClean="0"/>
              <a:t>The </a:t>
            </a:r>
            <a:r>
              <a:rPr lang="en-US" sz="2200" dirty="0"/>
              <a:t>core modules get tested thoroughly, thereby</a:t>
            </a:r>
            <a:r>
              <a:rPr lang="en-US" sz="2200" b="1" dirty="0"/>
              <a:t> reducing the chances of errors</a:t>
            </a:r>
            <a:r>
              <a:rPr lang="en-US" sz="2200" dirty="0"/>
              <a:t> in the core modules of the final products</a:t>
            </a:r>
            <a:r>
              <a:rPr lang="en-US" sz="2200" dirty="0" smtClean="0"/>
              <a:t>.</a:t>
            </a:r>
            <a:endParaRPr lang="en-US" sz="2200" dirty="0"/>
          </a:p>
          <a:p>
            <a:pPr algn="just" fontAlgn="base"/>
            <a:r>
              <a:rPr lang="en-US" sz="2200" dirty="0"/>
              <a:t>Evolutionary model </a:t>
            </a:r>
            <a:r>
              <a:rPr lang="en-US" sz="2200" b="1" dirty="0"/>
              <a:t>avoids the need to commit large resources</a:t>
            </a:r>
            <a:r>
              <a:rPr lang="en-US" sz="2200" dirty="0"/>
              <a:t> in one go for development of the system</a:t>
            </a:r>
            <a:r>
              <a:rPr lang="en-US" sz="2200" dirty="0" smtClean="0"/>
              <a:t>.</a:t>
            </a:r>
            <a:endParaRPr lang="en-US" sz="2200" dirty="0"/>
          </a:p>
        </p:txBody>
      </p:sp>
    </p:spTree>
    <p:extLst>
      <p:ext uri="{BB962C8B-B14F-4D97-AF65-F5344CB8AC3E}">
        <p14:creationId xmlns:p14="http://schemas.microsoft.com/office/powerpoint/2010/main" val="267146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Other benefits include:</a:t>
            </a:r>
            <a:endParaRPr lang="en-US" sz="3200" b="1" dirty="0"/>
          </a:p>
        </p:txBody>
      </p:sp>
      <p:sp>
        <p:nvSpPr>
          <p:cNvPr id="3" name="Content Placeholder 2"/>
          <p:cNvSpPr>
            <a:spLocks noGrp="1"/>
          </p:cNvSpPr>
          <p:nvPr>
            <p:ph idx="1"/>
          </p:nvPr>
        </p:nvSpPr>
        <p:spPr/>
        <p:txBody>
          <a:bodyPr>
            <a:noAutofit/>
          </a:bodyPr>
          <a:lstStyle/>
          <a:p>
            <a:pPr algn="just"/>
            <a:r>
              <a:rPr lang="en-US" sz="2200" b="1" dirty="0"/>
              <a:t>Error reduction</a:t>
            </a:r>
            <a:r>
              <a:rPr lang="en-US" sz="2200" dirty="0"/>
              <a:t>: As the version is tested with customer which reduces the error thoroughly.</a:t>
            </a:r>
          </a:p>
          <a:p>
            <a:pPr algn="just"/>
            <a:r>
              <a:rPr lang="en-US" sz="2200" b="1" dirty="0"/>
              <a:t>User satisfaction</a:t>
            </a:r>
            <a:r>
              <a:rPr lang="en-US" sz="2200" dirty="0"/>
              <a:t>: User gets satisfied and he gets the full chance of experimenting partially developed system.</a:t>
            </a:r>
          </a:p>
          <a:p>
            <a:pPr algn="just"/>
            <a:r>
              <a:rPr lang="en-US" sz="2200" b="1" dirty="0"/>
              <a:t>Business benefit</a:t>
            </a:r>
            <a:r>
              <a:rPr lang="en-US" sz="2200" dirty="0"/>
              <a:t>: Successful use of this model can benefit not only business result but marketing and the internal operations as well.</a:t>
            </a:r>
          </a:p>
          <a:p>
            <a:pPr algn="just"/>
            <a:r>
              <a:rPr lang="en-US" sz="2200" b="1" dirty="0"/>
              <a:t>High quality</a:t>
            </a:r>
            <a:r>
              <a:rPr lang="en-US" sz="2200" dirty="0"/>
              <a:t>: As you should get satisfied with every version, it produces the high quality product.</a:t>
            </a:r>
          </a:p>
          <a:p>
            <a:pPr algn="just"/>
            <a:r>
              <a:rPr lang="en-US" sz="2200" b="1" dirty="0"/>
              <a:t>Low risk</a:t>
            </a:r>
            <a:r>
              <a:rPr lang="en-US" sz="2200" dirty="0"/>
              <a:t>: There is significant reduction of risk as a versions is implemented. This risk may be associated with : missing schedule deadline ,wrong feature sets , poor quality etc.</a:t>
            </a:r>
          </a:p>
          <a:p>
            <a:pPr algn="just"/>
            <a:r>
              <a:rPr lang="en-US" sz="2200" b="1" dirty="0"/>
              <a:t>Reduction Cost</a:t>
            </a:r>
            <a:r>
              <a:rPr lang="en-US" sz="2200" dirty="0"/>
              <a:t>: Some design issues are cheaper to resolve through experimentation than through analysis. It reduces cost by providing structured and disciplined avenue for experimentation.</a:t>
            </a:r>
          </a:p>
          <a:p>
            <a:pPr marL="0" indent="0">
              <a:buNone/>
            </a:pPr>
            <a:r>
              <a:rPr lang="en-US" sz="2200" dirty="0"/>
              <a:t/>
            </a:r>
            <a:br>
              <a:rPr lang="en-US" sz="2200" dirty="0"/>
            </a:br>
            <a:endParaRPr lang="en-US" sz="2200" dirty="0"/>
          </a:p>
          <a:p>
            <a:endParaRPr lang="en-US" sz="2200" dirty="0"/>
          </a:p>
        </p:txBody>
      </p:sp>
    </p:spTree>
    <p:extLst>
      <p:ext uri="{BB962C8B-B14F-4D97-AF65-F5344CB8AC3E}">
        <p14:creationId xmlns:p14="http://schemas.microsoft.com/office/powerpoint/2010/main" val="1982624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Disadvantages of Evolutionary Model</a:t>
            </a:r>
            <a:br>
              <a:rPr lang="en-US" sz="3200" b="1" dirty="0"/>
            </a:br>
            <a:endParaRPr lang="en-US" sz="3200" dirty="0"/>
          </a:p>
        </p:txBody>
      </p:sp>
      <p:sp>
        <p:nvSpPr>
          <p:cNvPr id="3" name="Content Placeholder 2"/>
          <p:cNvSpPr>
            <a:spLocks noGrp="1"/>
          </p:cNvSpPr>
          <p:nvPr>
            <p:ph idx="1"/>
          </p:nvPr>
        </p:nvSpPr>
        <p:spPr/>
        <p:txBody>
          <a:bodyPr>
            <a:noAutofit/>
          </a:bodyPr>
          <a:lstStyle/>
          <a:p>
            <a:pPr algn="just"/>
            <a:r>
              <a:rPr lang="en-US" sz="2200" b="1" dirty="0"/>
              <a:t>Difficult to divide the problem into several versions</a:t>
            </a:r>
            <a:r>
              <a:rPr lang="en-US" sz="2200" dirty="0"/>
              <a:t> that would be acceptable to the customer and which can be incrementally implemented and delivered</a:t>
            </a:r>
            <a:r>
              <a:rPr lang="en-US" sz="2200" dirty="0" smtClean="0"/>
              <a:t>.</a:t>
            </a:r>
          </a:p>
          <a:p>
            <a:pPr algn="just"/>
            <a:r>
              <a:rPr lang="en-US" sz="2200" b="1" dirty="0"/>
              <a:t>Several version release</a:t>
            </a:r>
            <a:r>
              <a:rPr lang="en-US" sz="2200" dirty="0"/>
              <a:t>: Developer has to make table version which increases their Efforts.</a:t>
            </a:r>
          </a:p>
          <a:p>
            <a:pPr algn="just"/>
            <a:r>
              <a:rPr lang="en-US" sz="2200" b="1" dirty="0"/>
              <a:t>Dividing software</a:t>
            </a:r>
            <a:r>
              <a:rPr lang="en-US" sz="2200" dirty="0"/>
              <a:t>: It is difficult to "divide the software and the problems in several versions that would be acceptable to the customer which can be implemented and delivered incrementally.</a:t>
            </a:r>
          </a:p>
          <a:p>
            <a:pPr algn="just"/>
            <a:r>
              <a:rPr lang="en-US" sz="2200" b="1" dirty="0"/>
              <a:t>Uncertain nature of customer needs</a:t>
            </a:r>
            <a:r>
              <a:rPr lang="en-US" sz="2200" dirty="0"/>
              <a:t>: A confused user has uncertainty over his requirements, so giving him several version may change his requirement Rapidly.</a:t>
            </a:r>
          </a:p>
          <a:p>
            <a:pPr algn="just"/>
            <a:r>
              <a:rPr lang="en-US" sz="2200" b="1" dirty="0"/>
              <a:t>Time And Cost</a:t>
            </a:r>
            <a:r>
              <a:rPr lang="en-US" sz="2200" dirty="0" smtClean="0"/>
              <a:t>: As </a:t>
            </a:r>
            <a:r>
              <a:rPr lang="en-US" sz="2200" dirty="0"/>
              <a:t>this model reduces "Time And Cost" but requirement is not gathered correctly. It will subsequently time, cost and efforts.</a:t>
            </a:r>
          </a:p>
          <a:p>
            <a:pPr algn="just"/>
            <a:r>
              <a:rPr lang="en-US" sz="2200" b="1" dirty="0"/>
              <a:t>Confusion by several version</a:t>
            </a:r>
            <a:r>
              <a:rPr lang="en-US" sz="2200" dirty="0"/>
              <a:t>: An user might get "confused by several versions of the software. It will affect on the final product.</a:t>
            </a:r>
          </a:p>
          <a:p>
            <a:pPr algn="just"/>
            <a:endParaRPr lang="en-US" sz="2200" dirty="0"/>
          </a:p>
          <a:p>
            <a:pPr algn="just"/>
            <a:endParaRPr lang="en-US" sz="2200" dirty="0"/>
          </a:p>
        </p:txBody>
      </p:sp>
    </p:spTree>
    <p:extLst>
      <p:ext uri="{BB962C8B-B14F-4D97-AF65-F5344CB8AC3E}">
        <p14:creationId xmlns:p14="http://schemas.microsoft.com/office/powerpoint/2010/main" val="3022322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189</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Software Engineering</vt:lpstr>
      <vt:lpstr>PowerPoint Presentation</vt:lpstr>
      <vt:lpstr>Evolutionary model</vt:lpstr>
      <vt:lpstr>Evolutionary Development of a Software Product</vt:lpstr>
      <vt:lpstr>Evolutionary Model of Software Development</vt:lpstr>
      <vt:lpstr>When to use the Evolutionary Model-Application? </vt:lpstr>
      <vt:lpstr> Advantages of Evolutionary Model </vt:lpstr>
      <vt:lpstr>Other benefits include:</vt:lpstr>
      <vt:lpstr>Disadvantages of Evolutionary Model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7</cp:revision>
  <dcterms:created xsi:type="dcterms:W3CDTF">2020-08-03T19:11:30Z</dcterms:created>
  <dcterms:modified xsi:type="dcterms:W3CDTF">2020-10-06T02:42:05Z</dcterms:modified>
</cp:coreProperties>
</file>