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0"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C40330-E229-4D8B-A82C-AE4D732701F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353491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40330-E229-4D8B-A82C-AE4D732701F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343792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40330-E229-4D8B-A82C-AE4D732701F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389880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40330-E229-4D8B-A82C-AE4D732701F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228583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C40330-E229-4D8B-A82C-AE4D732701F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1029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C40330-E229-4D8B-A82C-AE4D732701F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9551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40330-E229-4D8B-A82C-AE4D732701F4}"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325801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C40330-E229-4D8B-A82C-AE4D732701F4}"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77576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0330-E229-4D8B-A82C-AE4D732701F4}"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167567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C40330-E229-4D8B-A82C-AE4D732701F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275320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C40330-E229-4D8B-A82C-AE4D732701F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6A285-511C-4E33-9CB0-6BC9E7CE3918}" type="slidenum">
              <a:rPr lang="en-US" smtClean="0"/>
              <a:t>‹#›</a:t>
            </a:fld>
            <a:endParaRPr lang="en-US"/>
          </a:p>
        </p:txBody>
      </p:sp>
    </p:spTree>
    <p:extLst>
      <p:ext uri="{BB962C8B-B14F-4D97-AF65-F5344CB8AC3E}">
        <p14:creationId xmlns:p14="http://schemas.microsoft.com/office/powerpoint/2010/main" val="34712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40330-E229-4D8B-A82C-AE4D732701F4}"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6A285-511C-4E33-9CB0-6BC9E7CE3918}" type="slidenum">
              <a:rPr lang="en-US" smtClean="0"/>
              <a:t>‹#›</a:t>
            </a:fld>
            <a:endParaRPr lang="en-US"/>
          </a:p>
        </p:txBody>
      </p:sp>
    </p:spTree>
    <p:extLst>
      <p:ext uri="{BB962C8B-B14F-4D97-AF65-F5344CB8AC3E}">
        <p14:creationId xmlns:p14="http://schemas.microsoft.com/office/powerpoint/2010/main" val="160817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Barry_Boe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oftware-engineering-classical-waterfall-model/" TargetMode="External"/><Relationship Id="rId2" Type="http://schemas.openxmlformats.org/officeDocument/2006/relationships/hyperlink" Target="https://www.geeksforgeeks.org/software-engineering-iterative-waterfall-mode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endParaRPr lang="en-US" sz="4000" b="1" dirty="0"/>
          </a:p>
        </p:txBody>
      </p:sp>
      <p:sp>
        <p:nvSpPr>
          <p:cNvPr id="3" name="Subtitle 2"/>
          <p:cNvSpPr>
            <a:spLocks noGrp="1"/>
          </p:cNvSpPr>
          <p:nvPr>
            <p:ph type="subTitle" idx="1"/>
          </p:nvPr>
        </p:nvSpPr>
        <p:spPr/>
        <p:txBody>
          <a:bodyPr/>
          <a:lstStyle/>
          <a:p>
            <a:r>
              <a:rPr lang="en-US" dirty="0" smtClean="0"/>
              <a:t>Prepared by: Neha </a:t>
            </a:r>
            <a:r>
              <a:rPr lang="en-US" smtClean="0"/>
              <a:t>Tripathi</a:t>
            </a:r>
            <a:endParaRPr lang="en-US" dirty="0"/>
          </a:p>
        </p:txBody>
      </p:sp>
    </p:spTree>
    <p:extLst>
      <p:ext uri="{BB962C8B-B14F-4D97-AF65-F5344CB8AC3E}">
        <p14:creationId xmlns:p14="http://schemas.microsoft.com/office/powerpoint/2010/main" val="2872163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Disadvantages of using Spiral model:</a:t>
            </a:r>
            <a:endParaRPr lang="en-US" sz="3200" dirty="0"/>
          </a:p>
        </p:txBody>
      </p:sp>
      <p:sp>
        <p:nvSpPr>
          <p:cNvPr id="3" name="Content Placeholder 2"/>
          <p:cNvSpPr>
            <a:spLocks noGrp="1"/>
          </p:cNvSpPr>
          <p:nvPr>
            <p:ph idx="1"/>
          </p:nvPr>
        </p:nvSpPr>
        <p:spPr/>
        <p:txBody>
          <a:bodyPr>
            <a:normAutofit/>
          </a:bodyPr>
          <a:lstStyle/>
          <a:p>
            <a:pPr algn="just" fontAlgn="base"/>
            <a:r>
              <a:rPr lang="en-US" sz="2200" b="1" dirty="0"/>
              <a:t>Complex:</a:t>
            </a:r>
            <a:r>
              <a:rPr lang="en-US" sz="2200" dirty="0"/>
              <a:t> The Spiral Model is much more complex than other SDLC models.</a:t>
            </a:r>
          </a:p>
          <a:p>
            <a:pPr algn="just" fontAlgn="base"/>
            <a:r>
              <a:rPr lang="en-US" sz="2200" b="1" dirty="0"/>
              <a:t>Expensive:</a:t>
            </a:r>
            <a:r>
              <a:rPr lang="en-US" sz="2200" dirty="0"/>
              <a:t> Spiral Model is not suitable for small projects as it is expensive.</a:t>
            </a:r>
          </a:p>
          <a:p>
            <a:pPr algn="just" fontAlgn="base"/>
            <a:r>
              <a:rPr lang="en-US" sz="2200" b="1" dirty="0"/>
              <a:t>Too much dependable on Risk Analysis:</a:t>
            </a:r>
            <a:r>
              <a:rPr lang="en-US" sz="2200" dirty="0"/>
              <a:t> The successful completion of the project is very much dependent on Risk Analysis. Without very highly experienced expertise, it is going to be a failure to develop a project using this model.</a:t>
            </a:r>
          </a:p>
          <a:p>
            <a:pPr algn="just" fontAlgn="base"/>
            <a:r>
              <a:rPr lang="en-US" sz="2200" b="1" dirty="0"/>
              <a:t>Difficulty in time management:</a:t>
            </a:r>
            <a:r>
              <a:rPr lang="en-US" sz="2200" dirty="0"/>
              <a:t> As the number of phases is unknown at the start of the project, so time estimation is very difficult.</a:t>
            </a:r>
          </a:p>
          <a:p>
            <a:pPr algn="just"/>
            <a:endParaRPr lang="en-US" sz="2200" dirty="0"/>
          </a:p>
        </p:txBody>
      </p:sp>
    </p:spTree>
    <p:extLst>
      <p:ext uri="{BB962C8B-B14F-4D97-AF65-F5344CB8AC3E}">
        <p14:creationId xmlns:p14="http://schemas.microsoft.com/office/powerpoint/2010/main" val="738144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smtClean="0"/>
              <a:t>Thank You!</a:t>
            </a:r>
            <a:endParaRPr lang="en-US" sz="3200" b="1" dirty="0"/>
          </a:p>
        </p:txBody>
      </p:sp>
    </p:spTree>
    <p:extLst>
      <p:ext uri="{BB962C8B-B14F-4D97-AF65-F5344CB8AC3E}">
        <p14:creationId xmlns:p14="http://schemas.microsoft.com/office/powerpoint/2010/main" val="4027238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smtClean="0"/>
              <a:t>Spiral Model</a:t>
            </a:r>
            <a:endParaRPr lang="en-US" sz="4000" dirty="0"/>
          </a:p>
        </p:txBody>
      </p:sp>
    </p:spTree>
    <p:extLst>
      <p:ext uri="{BB962C8B-B14F-4D97-AF65-F5344CB8AC3E}">
        <p14:creationId xmlns:p14="http://schemas.microsoft.com/office/powerpoint/2010/main" val="1000807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Spiral Model</a:t>
            </a:r>
            <a:endParaRPr lang="en-US" sz="3200" b="1" dirty="0"/>
          </a:p>
        </p:txBody>
      </p:sp>
      <p:sp>
        <p:nvSpPr>
          <p:cNvPr id="3" name="Content Placeholder 2"/>
          <p:cNvSpPr>
            <a:spLocks noGrp="1"/>
          </p:cNvSpPr>
          <p:nvPr>
            <p:ph idx="1"/>
          </p:nvPr>
        </p:nvSpPr>
        <p:spPr/>
        <p:txBody>
          <a:bodyPr>
            <a:normAutofit/>
          </a:bodyPr>
          <a:lstStyle/>
          <a:p>
            <a:pPr algn="just" fontAlgn="base"/>
            <a:r>
              <a:rPr lang="en-US" sz="2200" b="1" dirty="0"/>
              <a:t>Spiral model</a:t>
            </a:r>
            <a:r>
              <a:rPr lang="en-US" sz="2200" dirty="0"/>
              <a:t> is one of the most important Software Development Life Cycle models, which provides support for </a:t>
            </a:r>
            <a:r>
              <a:rPr lang="en-US" sz="2200" b="1" dirty="0"/>
              <a:t>Risk Handling</a:t>
            </a:r>
            <a:r>
              <a:rPr lang="en-US" sz="2200" dirty="0" smtClean="0"/>
              <a:t>.</a:t>
            </a:r>
          </a:p>
          <a:p>
            <a:pPr algn="just" fontAlgn="base"/>
            <a:r>
              <a:rPr lang="en-US" sz="2200" dirty="0" smtClean="0"/>
              <a:t>Spiral </a:t>
            </a:r>
            <a:r>
              <a:rPr lang="en-US" sz="2200" dirty="0"/>
              <a:t>model was </a:t>
            </a:r>
            <a:r>
              <a:rPr lang="en-US" sz="2200" dirty="0" smtClean="0"/>
              <a:t>given </a:t>
            </a:r>
            <a:r>
              <a:rPr lang="en-US" sz="2200" dirty="0"/>
              <a:t>by </a:t>
            </a:r>
            <a:r>
              <a:rPr lang="en-US" sz="2200" dirty="0">
                <a:hlinkClick r:id="rId2" tooltip="Barry Boehm"/>
              </a:rPr>
              <a:t>Barry Boehm</a:t>
            </a:r>
            <a:r>
              <a:rPr lang="en-US" sz="2200" dirty="0"/>
              <a:t> </a:t>
            </a:r>
            <a:r>
              <a:rPr lang="en-US" sz="2200" dirty="0" smtClean="0"/>
              <a:t>in </a:t>
            </a:r>
            <a:r>
              <a:rPr lang="en-US" sz="2200" dirty="0"/>
              <a:t>1986 </a:t>
            </a:r>
            <a:r>
              <a:rPr lang="en-US" sz="2200" dirty="0" smtClean="0"/>
              <a:t>.</a:t>
            </a:r>
          </a:p>
          <a:p>
            <a:pPr algn="just" fontAlgn="base"/>
            <a:r>
              <a:rPr lang="en-US" sz="2200" dirty="0" smtClean="0"/>
              <a:t> </a:t>
            </a:r>
            <a:r>
              <a:rPr lang="en-US" sz="2200" dirty="0"/>
              <a:t>In its diagrammatic representation, it looks like a spiral with many loops. The exact number of loops of the spiral is unknown and can vary from project to project. </a:t>
            </a:r>
            <a:r>
              <a:rPr lang="en-US" sz="2200" b="1" dirty="0"/>
              <a:t>Each loop of the spiral is called a Phase of the software development process.</a:t>
            </a:r>
            <a:r>
              <a:rPr lang="en-US" sz="2200" dirty="0"/>
              <a:t> The exact number of phases needed to develop the product can be varied by the project manager depending upon the project risks. As the project manager dynamically determines the number of phases, so the project manager has an important role to develop a product using spiral model.</a:t>
            </a:r>
          </a:p>
          <a:p>
            <a:pPr algn="just" fontAlgn="base"/>
            <a:r>
              <a:rPr lang="en-US" sz="2200" dirty="0"/>
              <a:t>The Radius of the spiral at any point represents the expenses(cost) of the project so far, and the angular dimension represents the progress made so far in the current phase.</a:t>
            </a:r>
          </a:p>
          <a:p>
            <a:pPr algn="just"/>
            <a:endParaRPr lang="en-US" sz="2200" dirty="0"/>
          </a:p>
        </p:txBody>
      </p:sp>
    </p:spTree>
    <p:extLst>
      <p:ext uri="{BB962C8B-B14F-4D97-AF65-F5344CB8AC3E}">
        <p14:creationId xmlns:p14="http://schemas.microsoft.com/office/powerpoint/2010/main" val="1405950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Spiral Model-Representation</a:t>
            </a:r>
            <a:endParaRPr lang="en-US" sz="3200" b="1" dirty="0"/>
          </a:p>
        </p:txBody>
      </p:sp>
      <p:pic>
        <p:nvPicPr>
          <p:cNvPr id="4" name="Content Placeholder 3"/>
          <p:cNvPicPr>
            <a:picLocks noGrp="1" noChangeAspect="1"/>
          </p:cNvPicPr>
          <p:nvPr>
            <p:ph idx="1"/>
          </p:nvPr>
        </p:nvPicPr>
        <p:blipFill>
          <a:blip r:embed="rId2"/>
          <a:stretch>
            <a:fillRect/>
          </a:stretch>
        </p:blipFill>
        <p:spPr>
          <a:xfrm>
            <a:off x="3543301" y="1805272"/>
            <a:ext cx="5105730" cy="4392327"/>
          </a:xfrm>
          <a:prstGeom prst="rect">
            <a:avLst/>
          </a:prstGeom>
        </p:spPr>
      </p:pic>
    </p:spTree>
    <p:extLst>
      <p:ext uri="{BB962C8B-B14F-4D97-AF65-F5344CB8AC3E}">
        <p14:creationId xmlns:p14="http://schemas.microsoft.com/office/powerpoint/2010/main" val="1813498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Quadrants in Spiral Model</a:t>
            </a:r>
            <a:endParaRPr lang="en-US" sz="3200" b="1" dirty="0"/>
          </a:p>
        </p:txBody>
      </p:sp>
      <p:sp>
        <p:nvSpPr>
          <p:cNvPr id="3" name="Content Placeholder 2"/>
          <p:cNvSpPr>
            <a:spLocks noGrp="1"/>
          </p:cNvSpPr>
          <p:nvPr>
            <p:ph idx="1"/>
          </p:nvPr>
        </p:nvSpPr>
        <p:spPr/>
        <p:txBody>
          <a:bodyPr>
            <a:noAutofit/>
          </a:bodyPr>
          <a:lstStyle/>
          <a:p>
            <a:pPr marL="0" indent="0" algn="just" fontAlgn="base">
              <a:buNone/>
            </a:pPr>
            <a:r>
              <a:rPr lang="en-US" sz="2000" dirty="0"/>
              <a:t>Each phase of Spiral Model is divided into four quadrants as shown in the above figure. The functions of these four quadrants are discussed below-</a:t>
            </a:r>
          </a:p>
          <a:p>
            <a:pPr algn="just" fontAlgn="base"/>
            <a:r>
              <a:rPr lang="en-US" sz="2000" b="1" dirty="0"/>
              <a:t>Objectives determination and identify alternative solutions:</a:t>
            </a:r>
            <a:r>
              <a:rPr lang="en-US" sz="2000" dirty="0"/>
              <a:t> Requirements are gathered from the customers and the objectives are identified, elaborated and analyzed at the start of every phase. Then alternative solutions possible for the phase are proposed in this quadrant.</a:t>
            </a:r>
          </a:p>
          <a:p>
            <a:pPr algn="just" fontAlgn="base"/>
            <a:r>
              <a:rPr lang="en-US" sz="2000" b="1" dirty="0"/>
              <a:t>Identify and resolve Risks:</a:t>
            </a:r>
            <a:r>
              <a:rPr lang="en-US" sz="2000" dirty="0"/>
              <a:t> During the second quadrant all the possible solutions are evaluated to select the best possible solution. Then the risks associated with that solution is identified and the risks are resolved using the best possible strategy. At the end of this quadrant, Prototype is built for the best possible solution.</a:t>
            </a:r>
          </a:p>
          <a:p>
            <a:pPr algn="just" fontAlgn="base"/>
            <a:r>
              <a:rPr lang="en-US" sz="2000" b="1" dirty="0"/>
              <a:t>Develop next version of the Product:</a:t>
            </a:r>
            <a:r>
              <a:rPr lang="en-US" sz="2000" dirty="0"/>
              <a:t> During the third quadrant, the identified features are developed and verified through testing. At the end of the third quadrant, the next version of the software is available.</a:t>
            </a:r>
          </a:p>
          <a:p>
            <a:pPr algn="just" fontAlgn="base"/>
            <a:r>
              <a:rPr lang="en-US" sz="2000" b="1" dirty="0"/>
              <a:t>Review and plan for the next Phase:</a:t>
            </a:r>
            <a:r>
              <a:rPr lang="en-US" sz="2000" dirty="0"/>
              <a:t> In the fourth quadrant, the Customers evaluate the so far developed version of the software. In the end, planning for the next phase is started.</a:t>
            </a:r>
          </a:p>
          <a:p>
            <a:pPr algn="just"/>
            <a:endParaRPr lang="en-US" sz="2000" dirty="0"/>
          </a:p>
        </p:txBody>
      </p:sp>
    </p:spTree>
    <p:extLst>
      <p:ext uri="{BB962C8B-B14F-4D97-AF65-F5344CB8AC3E}">
        <p14:creationId xmlns:p14="http://schemas.microsoft.com/office/powerpoint/2010/main" val="314855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3200" b="1" dirty="0"/>
              <a:t>Risk Handling in Spiral Model</a:t>
            </a:r>
            <a:endParaRPr lang="en-US" sz="3200" dirty="0"/>
          </a:p>
        </p:txBody>
      </p:sp>
      <p:sp>
        <p:nvSpPr>
          <p:cNvPr id="3" name="Content Placeholder 2"/>
          <p:cNvSpPr>
            <a:spLocks noGrp="1"/>
          </p:cNvSpPr>
          <p:nvPr>
            <p:ph idx="1"/>
          </p:nvPr>
        </p:nvSpPr>
        <p:spPr/>
        <p:txBody>
          <a:bodyPr>
            <a:normAutofit/>
          </a:bodyPr>
          <a:lstStyle/>
          <a:p>
            <a:pPr algn="just" fontAlgn="base"/>
            <a:r>
              <a:rPr lang="en-US" sz="2200" dirty="0"/>
              <a:t>A </a:t>
            </a:r>
            <a:r>
              <a:rPr lang="en-US" sz="2200" b="1" dirty="0"/>
              <a:t>risk</a:t>
            </a:r>
            <a:r>
              <a:rPr lang="en-US" sz="2200" dirty="0"/>
              <a:t> is any adverse situation that might affect the successful completion of a software project. The most important feature of the spiral model is handling these unknown risks after the project has started. Such risk resolutions are easier done by developing a prototype. The spiral model supports coping up with risks by providing the scope to build a prototype at every phase of the software development.</a:t>
            </a:r>
          </a:p>
          <a:p>
            <a:pPr algn="just" fontAlgn="base"/>
            <a:r>
              <a:rPr lang="en-US" sz="2200" b="1" dirty="0"/>
              <a:t>Prototyping Model</a:t>
            </a:r>
            <a:r>
              <a:rPr lang="en-US" sz="2200" dirty="0"/>
              <a:t> also support risk handling, but the risks must be identified completely before the start of the development work of the project. But in real life project risk may occur after the development work starts, in that case, we cannot use Prototyping Model. In each phase of the Spiral Model, the features of the product dated and analyzed and the risks at that point of time are identified and are resolved through prototyping. Thus, this model is much more flexible compared to other SDLC models.</a:t>
            </a:r>
          </a:p>
          <a:p>
            <a:pPr algn="just"/>
            <a:endParaRPr lang="en-US" sz="2200" dirty="0"/>
          </a:p>
        </p:txBody>
      </p:sp>
    </p:spTree>
    <p:extLst>
      <p:ext uri="{BB962C8B-B14F-4D97-AF65-F5344CB8AC3E}">
        <p14:creationId xmlns:p14="http://schemas.microsoft.com/office/powerpoint/2010/main" val="1527808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3200" b="1" dirty="0" smtClean="0"/>
              <a:t/>
            </a:r>
            <a:br>
              <a:rPr lang="en-US" sz="3200" b="1" dirty="0" smtClean="0"/>
            </a:br>
            <a:r>
              <a:rPr lang="en-US" sz="3200" b="1" dirty="0"/>
              <a:t/>
            </a:r>
            <a:br>
              <a:rPr lang="en-US" sz="3200" b="1" dirty="0"/>
            </a:br>
            <a:r>
              <a:rPr lang="en-US" sz="3200" b="1" dirty="0" smtClean="0"/>
              <a:t>Why </a:t>
            </a:r>
            <a:r>
              <a:rPr lang="en-US" sz="3200" b="1" dirty="0"/>
              <a:t>Spiral Model is called Meta Model ?</a:t>
            </a:r>
            <a:br>
              <a:rPr lang="en-US" sz="3200" b="1" dirty="0"/>
            </a:br>
            <a:r>
              <a:rPr lang="en-US" sz="3200" b="1" dirty="0" smtClean="0"/>
              <a:t/>
            </a:r>
            <a:br>
              <a:rPr lang="en-US" sz="3200" b="1" dirty="0" smtClean="0"/>
            </a:br>
            <a:endParaRPr lang="en-US" sz="3200" b="1" dirty="0"/>
          </a:p>
        </p:txBody>
      </p:sp>
      <p:sp>
        <p:nvSpPr>
          <p:cNvPr id="3" name="Content Placeholder 2"/>
          <p:cNvSpPr>
            <a:spLocks noGrp="1"/>
          </p:cNvSpPr>
          <p:nvPr>
            <p:ph idx="1"/>
          </p:nvPr>
        </p:nvSpPr>
        <p:spPr/>
        <p:txBody>
          <a:bodyPr>
            <a:normAutofit/>
          </a:bodyPr>
          <a:lstStyle/>
          <a:p>
            <a:pPr algn="just"/>
            <a:r>
              <a:rPr lang="en-US" sz="2200" dirty="0"/>
              <a:t>The Spiral model is called as a Meta Model because it subsumes all the other SDLC models. For example, a single loop spiral actually represents the </a:t>
            </a:r>
            <a:r>
              <a:rPr lang="en-US" sz="2200" dirty="0">
                <a:hlinkClick r:id="rId2"/>
              </a:rPr>
              <a:t>Iterative Waterfall Model</a:t>
            </a:r>
            <a:r>
              <a:rPr lang="en-US" sz="2200" dirty="0"/>
              <a:t>. The spiral model incorporates the stepwise approach of the </a:t>
            </a:r>
            <a:r>
              <a:rPr lang="en-US" sz="2200" dirty="0">
                <a:hlinkClick r:id="rId3"/>
              </a:rPr>
              <a:t>Classical Waterfall Model</a:t>
            </a:r>
            <a:r>
              <a:rPr lang="en-US" sz="2200" dirty="0"/>
              <a:t>. The spiral model uses the approach of </a:t>
            </a:r>
            <a:r>
              <a:rPr lang="en-US" sz="2200" b="1" dirty="0"/>
              <a:t>Prototyping Model</a:t>
            </a:r>
            <a:r>
              <a:rPr lang="en-US" sz="2200" dirty="0"/>
              <a:t> by building a prototype at the start of each phase as a risk handling technique. Also, the spiral model can be considered as supporting the evolutionary model – the iterations along the spiral can be considered as evolutionary levels through which the complete system is built.</a:t>
            </a:r>
          </a:p>
        </p:txBody>
      </p:sp>
    </p:spTree>
    <p:extLst>
      <p:ext uri="{BB962C8B-B14F-4D97-AF65-F5344CB8AC3E}">
        <p14:creationId xmlns:p14="http://schemas.microsoft.com/office/powerpoint/2010/main" val="79631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When to use Spiral </a:t>
            </a:r>
            <a:r>
              <a:rPr lang="en-US" sz="3200" b="1" dirty="0" smtClean="0"/>
              <a:t>Model-Applications?</a:t>
            </a:r>
            <a:r>
              <a:rPr lang="en-US" sz="3200" b="1" dirty="0"/>
              <a:t/>
            </a:r>
            <a:br>
              <a:rPr lang="en-US" sz="3200" b="1" dirty="0"/>
            </a:br>
            <a:endParaRPr lang="en-US" sz="3200" dirty="0"/>
          </a:p>
        </p:txBody>
      </p:sp>
      <p:sp>
        <p:nvSpPr>
          <p:cNvPr id="3" name="Content Placeholder 2"/>
          <p:cNvSpPr>
            <a:spLocks noGrp="1"/>
          </p:cNvSpPr>
          <p:nvPr>
            <p:ph idx="1"/>
          </p:nvPr>
        </p:nvSpPr>
        <p:spPr/>
        <p:txBody>
          <a:bodyPr>
            <a:normAutofit/>
          </a:bodyPr>
          <a:lstStyle/>
          <a:p>
            <a:pPr algn="just"/>
            <a:r>
              <a:rPr lang="en-US" sz="2200" dirty="0"/>
              <a:t>When project is large</a:t>
            </a:r>
          </a:p>
          <a:p>
            <a:pPr algn="just"/>
            <a:r>
              <a:rPr lang="en-US" sz="2200" dirty="0"/>
              <a:t>When releases are required to be frequent</a:t>
            </a:r>
          </a:p>
          <a:p>
            <a:pPr algn="just"/>
            <a:r>
              <a:rPr lang="en-US" sz="2200" dirty="0"/>
              <a:t>When creation of a prototype is applicable</a:t>
            </a:r>
          </a:p>
          <a:p>
            <a:pPr algn="just"/>
            <a:r>
              <a:rPr lang="en-US" sz="2200" dirty="0"/>
              <a:t>When risk and costs evaluation is important</a:t>
            </a:r>
          </a:p>
          <a:p>
            <a:pPr algn="just"/>
            <a:r>
              <a:rPr lang="en-US" sz="2200" dirty="0"/>
              <a:t>For medium to high-risk projects</a:t>
            </a:r>
          </a:p>
          <a:p>
            <a:pPr algn="just"/>
            <a:r>
              <a:rPr lang="en-US" sz="2200" dirty="0"/>
              <a:t>When requirements are unclear and complex</a:t>
            </a:r>
          </a:p>
          <a:p>
            <a:pPr algn="just"/>
            <a:r>
              <a:rPr lang="en-US" sz="2200" dirty="0"/>
              <a:t>When changes may require at any time</a:t>
            </a:r>
          </a:p>
          <a:p>
            <a:pPr algn="just"/>
            <a:r>
              <a:rPr lang="en-US" sz="2200" dirty="0"/>
              <a:t>When long term project commitment is not feasible due to changes in economic priorities</a:t>
            </a:r>
          </a:p>
          <a:p>
            <a:pPr algn="just"/>
            <a:endParaRPr lang="en-US" sz="2200" dirty="0"/>
          </a:p>
        </p:txBody>
      </p:sp>
    </p:spTree>
    <p:extLst>
      <p:ext uri="{BB962C8B-B14F-4D97-AF65-F5344CB8AC3E}">
        <p14:creationId xmlns:p14="http://schemas.microsoft.com/office/powerpoint/2010/main" val="980495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Advantages of using Spiral Model:</a:t>
            </a:r>
            <a:endParaRPr lang="en-US" sz="3200" dirty="0"/>
          </a:p>
        </p:txBody>
      </p:sp>
      <p:sp>
        <p:nvSpPr>
          <p:cNvPr id="3" name="Content Placeholder 2"/>
          <p:cNvSpPr>
            <a:spLocks noGrp="1"/>
          </p:cNvSpPr>
          <p:nvPr>
            <p:ph idx="1"/>
          </p:nvPr>
        </p:nvSpPr>
        <p:spPr/>
        <p:txBody>
          <a:bodyPr>
            <a:normAutofit/>
          </a:bodyPr>
          <a:lstStyle/>
          <a:p>
            <a:pPr algn="just" fontAlgn="base"/>
            <a:r>
              <a:rPr lang="en-US" sz="2200" b="1" dirty="0"/>
              <a:t>Risk Handling:</a:t>
            </a:r>
            <a:r>
              <a:rPr lang="en-US" sz="2200" dirty="0"/>
              <a:t> The projects with many unknown risks that occur as the development proceeds, in that case, Spiral Model is the best development model to follow due to the risk analysis and risk handling at every phase.</a:t>
            </a:r>
          </a:p>
          <a:p>
            <a:pPr algn="just" fontAlgn="base"/>
            <a:r>
              <a:rPr lang="en-US" sz="2200" b="1" dirty="0"/>
              <a:t>Good for large projects:</a:t>
            </a:r>
            <a:r>
              <a:rPr lang="en-US" sz="2200" dirty="0"/>
              <a:t> It is recommended to use the Spiral Model in large and complex projects.</a:t>
            </a:r>
          </a:p>
          <a:p>
            <a:pPr algn="just" fontAlgn="base"/>
            <a:r>
              <a:rPr lang="en-US" sz="2200" b="1" dirty="0"/>
              <a:t>Flexibility in Requirements:</a:t>
            </a:r>
            <a:r>
              <a:rPr lang="en-US" sz="2200" dirty="0"/>
              <a:t> Change requests in the Requirements at later phase can be incorporated accurately by using this model.</a:t>
            </a:r>
          </a:p>
          <a:p>
            <a:pPr algn="just" fontAlgn="base"/>
            <a:r>
              <a:rPr lang="en-US" sz="2200" b="1" dirty="0"/>
              <a:t>Customer Satisfaction:</a:t>
            </a:r>
            <a:r>
              <a:rPr lang="en-US" sz="2200" dirty="0"/>
              <a:t> Customer can see the development of the product at the early phase of the software development and thus, they habituated with the system by using it before completion of the total product.</a:t>
            </a:r>
          </a:p>
          <a:p>
            <a:pPr algn="just"/>
            <a:endParaRPr lang="en-US" sz="2200" dirty="0"/>
          </a:p>
        </p:txBody>
      </p:sp>
    </p:spTree>
    <p:extLst>
      <p:ext uri="{BB962C8B-B14F-4D97-AF65-F5344CB8AC3E}">
        <p14:creationId xmlns:p14="http://schemas.microsoft.com/office/powerpoint/2010/main" val="2804324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241</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Software Engineering</vt:lpstr>
      <vt:lpstr>PowerPoint Presentation</vt:lpstr>
      <vt:lpstr>Spiral Model</vt:lpstr>
      <vt:lpstr>Spiral Model-Representation</vt:lpstr>
      <vt:lpstr>Quadrants in Spiral Model</vt:lpstr>
      <vt:lpstr>Risk Handling in Spiral Model</vt:lpstr>
      <vt:lpstr>  Why Spiral Model is called Meta Model ?  </vt:lpstr>
      <vt:lpstr>When to use Spiral Model-Applications? </vt:lpstr>
      <vt:lpstr>Advantages of using Spiral Model:</vt:lpstr>
      <vt:lpstr>Disadvantages of using Spiral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10</cp:revision>
  <dcterms:created xsi:type="dcterms:W3CDTF">2020-08-03T19:46:05Z</dcterms:created>
  <dcterms:modified xsi:type="dcterms:W3CDTF">2020-10-06T02:41:52Z</dcterms:modified>
</cp:coreProperties>
</file>