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687D3A-C316-45F3-BD80-0A8AAC843342}"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97454-D41A-4B41-9C56-0772C90AB434}" type="slidenum">
              <a:rPr lang="en-US" smtClean="0"/>
              <a:t>‹#›</a:t>
            </a:fld>
            <a:endParaRPr lang="en-US"/>
          </a:p>
        </p:txBody>
      </p:sp>
    </p:spTree>
    <p:extLst>
      <p:ext uri="{BB962C8B-B14F-4D97-AF65-F5344CB8AC3E}">
        <p14:creationId xmlns:p14="http://schemas.microsoft.com/office/powerpoint/2010/main" val="256877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687D3A-C316-45F3-BD80-0A8AAC843342}"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97454-D41A-4B41-9C56-0772C90AB434}" type="slidenum">
              <a:rPr lang="en-US" smtClean="0"/>
              <a:t>‹#›</a:t>
            </a:fld>
            <a:endParaRPr lang="en-US"/>
          </a:p>
        </p:txBody>
      </p:sp>
    </p:spTree>
    <p:extLst>
      <p:ext uri="{BB962C8B-B14F-4D97-AF65-F5344CB8AC3E}">
        <p14:creationId xmlns:p14="http://schemas.microsoft.com/office/powerpoint/2010/main" val="404496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687D3A-C316-45F3-BD80-0A8AAC843342}"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97454-D41A-4B41-9C56-0772C90AB434}" type="slidenum">
              <a:rPr lang="en-US" smtClean="0"/>
              <a:t>‹#›</a:t>
            </a:fld>
            <a:endParaRPr lang="en-US"/>
          </a:p>
        </p:txBody>
      </p:sp>
    </p:spTree>
    <p:extLst>
      <p:ext uri="{BB962C8B-B14F-4D97-AF65-F5344CB8AC3E}">
        <p14:creationId xmlns:p14="http://schemas.microsoft.com/office/powerpoint/2010/main" val="354121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687D3A-C316-45F3-BD80-0A8AAC843342}"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97454-D41A-4B41-9C56-0772C90AB434}" type="slidenum">
              <a:rPr lang="en-US" smtClean="0"/>
              <a:t>‹#›</a:t>
            </a:fld>
            <a:endParaRPr lang="en-US"/>
          </a:p>
        </p:txBody>
      </p:sp>
    </p:spTree>
    <p:extLst>
      <p:ext uri="{BB962C8B-B14F-4D97-AF65-F5344CB8AC3E}">
        <p14:creationId xmlns:p14="http://schemas.microsoft.com/office/powerpoint/2010/main" val="305484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687D3A-C316-45F3-BD80-0A8AAC843342}"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97454-D41A-4B41-9C56-0772C90AB434}" type="slidenum">
              <a:rPr lang="en-US" smtClean="0"/>
              <a:t>‹#›</a:t>
            </a:fld>
            <a:endParaRPr lang="en-US"/>
          </a:p>
        </p:txBody>
      </p:sp>
    </p:spTree>
    <p:extLst>
      <p:ext uri="{BB962C8B-B14F-4D97-AF65-F5344CB8AC3E}">
        <p14:creationId xmlns:p14="http://schemas.microsoft.com/office/powerpoint/2010/main" val="347353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687D3A-C316-45F3-BD80-0A8AAC843342}"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97454-D41A-4B41-9C56-0772C90AB434}" type="slidenum">
              <a:rPr lang="en-US" smtClean="0"/>
              <a:t>‹#›</a:t>
            </a:fld>
            <a:endParaRPr lang="en-US"/>
          </a:p>
        </p:txBody>
      </p:sp>
    </p:spTree>
    <p:extLst>
      <p:ext uri="{BB962C8B-B14F-4D97-AF65-F5344CB8AC3E}">
        <p14:creationId xmlns:p14="http://schemas.microsoft.com/office/powerpoint/2010/main" val="343670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687D3A-C316-45F3-BD80-0A8AAC843342}"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C97454-D41A-4B41-9C56-0772C90AB434}" type="slidenum">
              <a:rPr lang="en-US" smtClean="0"/>
              <a:t>‹#›</a:t>
            </a:fld>
            <a:endParaRPr lang="en-US"/>
          </a:p>
        </p:txBody>
      </p:sp>
    </p:spTree>
    <p:extLst>
      <p:ext uri="{BB962C8B-B14F-4D97-AF65-F5344CB8AC3E}">
        <p14:creationId xmlns:p14="http://schemas.microsoft.com/office/powerpoint/2010/main" val="225791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687D3A-C316-45F3-BD80-0A8AAC843342}"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C97454-D41A-4B41-9C56-0772C90AB434}" type="slidenum">
              <a:rPr lang="en-US" smtClean="0"/>
              <a:t>‹#›</a:t>
            </a:fld>
            <a:endParaRPr lang="en-US"/>
          </a:p>
        </p:txBody>
      </p:sp>
    </p:spTree>
    <p:extLst>
      <p:ext uri="{BB962C8B-B14F-4D97-AF65-F5344CB8AC3E}">
        <p14:creationId xmlns:p14="http://schemas.microsoft.com/office/powerpoint/2010/main" val="373318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87D3A-C316-45F3-BD80-0A8AAC843342}"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C97454-D41A-4B41-9C56-0772C90AB434}" type="slidenum">
              <a:rPr lang="en-US" smtClean="0"/>
              <a:t>‹#›</a:t>
            </a:fld>
            <a:endParaRPr lang="en-US"/>
          </a:p>
        </p:txBody>
      </p:sp>
    </p:spTree>
    <p:extLst>
      <p:ext uri="{BB962C8B-B14F-4D97-AF65-F5344CB8AC3E}">
        <p14:creationId xmlns:p14="http://schemas.microsoft.com/office/powerpoint/2010/main" val="1596132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687D3A-C316-45F3-BD80-0A8AAC843342}"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97454-D41A-4B41-9C56-0772C90AB434}" type="slidenum">
              <a:rPr lang="en-US" smtClean="0"/>
              <a:t>‹#›</a:t>
            </a:fld>
            <a:endParaRPr lang="en-US"/>
          </a:p>
        </p:txBody>
      </p:sp>
    </p:spTree>
    <p:extLst>
      <p:ext uri="{BB962C8B-B14F-4D97-AF65-F5344CB8AC3E}">
        <p14:creationId xmlns:p14="http://schemas.microsoft.com/office/powerpoint/2010/main" val="232275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687D3A-C316-45F3-BD80-0A8AAC843342}"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97454-D41A-4B41-9C56-0772C90AB434}" type="slidenum">
              <a:rPr lang="en-US" smtClean="0"/>
              <a:t>‹#›</a:t>
            </a:fld>
            <a:endParaRPr lang="en-US"/>
          </a:p>
        </p:txBody>
      </p:sp>
    </p:spTree>
    <p:extLst>
      <p:ext uri="{BB962C8B-B14F-4D97-AF65-F5344CB8AC3E}">
        <p14:creationId xmlns:p14="http://schemas.microsoft.com/office/powerpoint/2010/main" val="160020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87D3A-C316-45F3-BD80-0A8AAC843342}" type="datetimeFigureOut">
              <a:rPr lang="en-US" smtClean="0"/>
              <a:t>10/6/2020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97454-D41A-4B41-9C56-0772C90AB434}" type="slidenum">
              <a:rPr lang="en-US" smtClean="0"/>
              <a:t>‹#›</a:t>
            </a:fld>
            <a:endParaRPr lang="en-US"/>
          </a:p>
        </p:txBody>
      </p:sp>
    </p:spTree>
    <p:extLst>
      <p:ext uri="{BB962C8B-B14F-4D97-AF65-F5344CB8AC3E}">
        <p14:creationId xmlns:p14="http://schemas.microsoft.com/office/powerpoint/2010/main" val="3418854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Software Engineering</a:t>
            </a:r>
            <a:endParaRPr lang="en-US" sz="4000" b="1" dirty="0"/>
          </a:p>
        </p:txBody>
      </p:sp>
      <p:sp>
        <p:nvSpPr>
          <p:cNvPr id="3" name="Subtitle 2"/>
          <p:cNvSpPr>
            <a:spLocks noGrp="1"/>
          </p:cNvSpPr>
          <p:nvPr>
            <p:ph type="subTitle" idx="1"/>
          </p:nvPr>
        </p:nvSpPr>
        <p:spPr/>
        <p:txBody>
          <a:bodyPr>
            <a:normAutofit/>
          </a:bodyPr>
          <a:lstStyle/>
          <a:p>
            <a:r>
              <a:rPr lang="en-US" sz="2200" dirty="0" smtClean="0"/>
              <a:t>Prepared by: Neha </a:t>
            </a:r>
            <a:r>
              <a:rPr lang="en-US" sz="2200" smtClean="0"/>
              <a:t>Tripathi</a:t>
            </a:r>
            <a:endParaRPr lang="en-US" sz="2200" dirty="0"/>
          </a:p>
        </p:txBody>
      </p:sp>
    </p:spTree>
    <p:extLst>
      <p:ext uri="{BB962C8B-B14F-4D97-AF65-F5344CB8AC3E}">
        <p14:creationId xmlns:p14="http://schemas.microsoft.com/office/powerpoint/2010/main" val="2716959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Why preferred?</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It is easy to manage due to the rigidity of the model. Each phase of V-Model has specific deliverables and a review process.</a:t>
            </a:r>
          </a:p>
          <a:p>
            <a:pPr algn="just"/>
            <a:r>
              <a:rPr lang="en-US" sz="2200" dirty="0" smtClean="0"/>
              <a:t>Proactive defect tracking – that is defects are found at early stage.</a:t>
            </a:r>
          </a:p>
          <a:p>
            <a:pPr algn="just"/>
            <a:endParaRPr lang="en-US" sz="2200" dirty="0"/>
          </a:p>
        </p:txBody>
      </p:sp>
    </p:spTree>
    <p:extLst>
      <p:ext uri="{BB962C8B-B14F-4D97-AF65-F5344CB8AC3E}">
        <p14:creationId xmlns:p14="http://schemas.microsoft.com/office/powerpoint/2010/main" val="934353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When to use V-Model?</a:t>
            </a:r>
            <a:endParaRPr lang="en-US" sz="3200" b="1" dirty="0"/>
          </a:p>
        </p:txBody>
      </p:sp>
      <p:sp>
        <p:nvSpPr>
          <p:cNvPr id="3" name="Content Placeholder 2"/>
          <p:cNvSpPr>
            <a:spLocks noGrp="1"/>
          </p:cNvSpPr>
          <p:nvPr>
            <p:ph idx="1"/>
          </p:nvPr>
        </p:nvSpPr>
        <p:spPr/>
        <p:txBody>
          <a:bodyPr>
            <a:normAutofit/>
          </a:bodyPr>
          <a:lstStyle/>
          <a:p>
            <a:pPr algn="just"/>
            <a:r>
              <a:rPr lang="en-US" sz="2200" dirty="0" smtClean="0"/>
              <a:t>When the requirement is well defined and not ambiguous.</a:t>
            </a:r>
          </a:p>
          <a:p>
            <a:pPr algn="just"/>
            <a:r>
              <a:rPr lang="en-US" sz="2200" dirty="0" smtClean="0"/>
              <a:t>The V-shaped model should be used for small to medium-sized projects where requirements are clearly defined and fixed.</a:t>
            </a:r>
          </a:p>
          <a:p>
            <a:pPr algn="just"/>
            <a:r>
              <a:rPr lang="en-US" sz="2200" dirty="0" smtClean="0"/>
              <a:t>The V-shaped model should be chosen when sample technical resources are available with essential technical expertise.</a:t>
            </a:r>
          </a:p>
          <a:p>
            <a:pPr algn="just"/>
            <a:endParaRPr lang="en-US" sz="2200" dirty="0"/>
          </a:p>
        </p:txBody>
      </p:sp>
    </p:spTree>
    <p:extLst>
      <p:ext uri="{BB962C8B-B14F-4D97-AF65-F5344CB8AC3E}">
        <p14:creationId xmlns:p14="http://schemas.microsoft.com/office/powerpoint/2010/main" val="998541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Advantages:</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Easy to Understand.</a:t>
            </a:r>
          </a:p>
          <a:p>
            <a:pPr algn="just"/>
            <a:r>
              <a:rPr lang="en-US" sz="2200" dirty="0" smtClean="0"/>
              <a:t>Testing Methods like planning, test designing happens well before coding.</a:t>
            </a:r>
          </a:p>
          <a:p>
            <a:pPr algn="just"/>
            <a:r>
              <a:rPr lang="en-US" sz="2200" dirty="0" smtClean="0"/>
              <a:t>This saves a lot of time. Hence a higher chance of success over the waterfall model.</a:t>
            </a:r>
          </a:p>
          <a:p>
            <a:pPr algn="just"/>
            <a:r>
              <a:rPr lang="en-US" sz="2200" dirty="0" smtClean="0"/>
              <a:t>Avoids the downward flow of the defects.</a:t>
            </a:r>
          </a:p>
          <a:p>
            <a:pPr algn="just"/>
            <a:r>
              <a:rPr lang="en-US" sz="2200" dirty="0" smtClean="0"/>
              <a:t>Works well for small plans where requirements are easily understood.</a:t>
            </a:r>
          </a:p>
          <a:p>
            <a:pPr algn="just"/>
            <a:endParaRPr lang="en-US" sz="2200" dirty="0"/>
          </a:p>
        </p:txBody>
      </p:sp>
    </p:spTree>
    <p:extLst>
      <p:ext uri="{BB962C8B-B14F-4D97-AF65-F5344CB8AC3E}">
        <p14:creationId xmlns:p14="http://schemas.microsoft.com/office/powerpoint/2010/main" val="112156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Disadvantages:</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Very rigid and least flexible.</a:t>
            </a:r>
          </a:p>
          <a:p>
            <a:pPr algn="just"/>
            <a:r>
              <a:rPr lang="en-US" sz="2200" dirty="0" smtClean="0"/>
              <a:t>Not a good for a complex project.</a:t>
            </a:r>
          </a:p>
          <a:p>
            <a:pPr algn="just"/>
            <a:r>
              <a:rPr lang="en-US" sz="2200" dirty="0" smtClean="0"/>
              <a:t>Software is developed during the implementation stage, so no early prototypes of the software are produced.</a:t>
            </a:r>
          </a:p>
          <a:p>
            <a:pPr algn="just"/>
            <a:r>
              <a:rPr lang="en-US" sz="2200" dirty="0" smtClean="0"/>
              <a:t>If any changes happen in the midway, then the test documents along with the required documents, has to be updated.</a:t>
            </a:r>
          </a:p>
          <a:p>
            <a:pPr algn="just"/>
            <a:endParaRPr lang="en-US" sz="2200" dirty="0"/>
          </a:p>
        </p:txBody>
      </p:sp>
    </p:spTree>
    <p:extLst>
      <p:ext uri="{BB962C8B-B14F-4D97-AF65-F5344CB8AC3E}">
        <p14:creationId xmlns:p14="http://schemas.microsoft.com/office/powerpoint/2010/main" val="2588729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b="1" dirty="0" smtClean="0"/>
              <a:t>Thank You!</a:t>
            </a:r>
            <a:endParaRPr lang="en-US" sz="3200" b="1" dirty="0"/>
          </a:p>
        </p:txBody>
      </p:sp>
    </p:spTree>
    <p:extLst>
      <p:ext uri="{BB962C8B-B14F-4D97-AF65-F5344CB8AC3E}">
        <p14:creationId xmlns:p14="http://schemas.microsoft.com/office/powerpoint/2010/main" val="1761589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SDLC- V Model</a:t>
            </a:r>
            <a:endParaRPr lang="en-US" sz="3200" b="1" dirty="0"/>
          </a:p>
        </p:txBody>
      </p:sp>
      <p:sp>
        <p:nvSpPr>
          <p:cNvPr id="3" name="Content Placeholder 2"/>
          <p:cNvSpPr>
            <a:spLocks noGrp="1"/>
          </p:cNvSpPr>
          <p:nvPr>
            <p:ph idx="1"/>
          </p:nvPr>
        </p:nvSpPr>
        <p:spPr/>
        <p:txBody>
          <a:bodyPr>
            <a:normAutofit/>
          </a:bodyPr>
          <a:lstStyle/>
          <a:p>
            <a:r>
              <a:rPr lang="en-US" sz="2200" dirty="0"/>
              <a:t>a</a:t>
            </a:r>
            <a:r>
              <a:rPr lang="en-US" sz="2200" dirty="0" smtClean="0"/>
              <a:t>lso called as </a:t>
            </a:r>
            <a:r>
              <a:rPr lang="en-US" sz="2200" b="1" i="1" dirty="0" smtClean="0"/>
              <a:t>V</a:t>
            </a:r>
            <a:r>
              <a:rPr lang="en-US" sz="2200" i="1" dirty="0" smtClean="0"/>
              <a:t>erification</a:t>
            </a:r>
            <a:r>
              <a:rPr lang="en-US" sz="2200" b="1" i="1" dirty="0" smtClean="0"/>
              <a:t> </a:t>
            </a:r>
            <a:r>
              <a:rPr lang="en-US" sz="2200" i="1" dirty="0" smtClean="0"/>
              <a:t>and</a:t>
            </a:r>
            <a:r>
              <a:rPr lang="en-US" sz="2200" b="1" i="1" dirty="0" smtClean="0"/>
              <a:t> V</a:t>
            </a:r>
            <a:r>
              <a:rPr lang="en-US" sz="2200" i="1" dirty="0" smtClean="0"/>
              <a:t>alidation</a:t>
            </a:r>
            <a:r>
              <a:rPr lang="en-US" sz="2200" b="1" i="1" dirty="0" smtClean="0"/>
              <a:t> Model</a:t>
            </a:r>
            <a:endParaRPr lang="en-US" sz="2200" b="1" i="1" dirty="0"/>
          </a:p>
        </p:txBody>
      </p:sp>
    </p:spTree>
    <p:extLst>
      <p:ext uri="{BB962C8B-B14F-4D97-AF65-F5344CB8AC3E}">
        <p14:creationId xmlns:p14="http://schemas.microsoft.com/office/powerpoint/2010/main" val="64473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V-Model</a:t>
            </a:r>
            <a:endParaRPr lang="en-US" sz="3200" b="1" dirty="0"/>
          </a:p>
        </p:txBody>
      </p:sp>
      <p:sp>
        <p:nvSpPr>
          <p:cNvPr id="3" name="Content Placeholder 2"/>
          <p:cNvSpPr>
            <a:spLocks noGrp="1"/>
          </p:cNvSpPr>
          <p:nvPr>
            <p:ph idx="1"/>
          </p:nvPr>
        </p:nvSpPr>
        <p:spPr/>
        <p:txBody>
          <a:bodyPr>
            <a:normAutofit/>
          </a:bodyPr>
          <a:lstStyle/>
          <a:p>
            <a:pPr algn="just"/>
            <a:r>
              <a:rPr lang="en-US" sz="2200" dirty="0" smtClean="0"/>
              <a:t>The V-model is a type of SDLC model where process executes in a sequential manner in V-shape.</a:t>
            </a:r>
          </a:p>
          <a:p>
            <a:pPr algn="just"/>
            <a:r>
              <a:rPr lang="en-US" sz="2200" dirty="0" smtClean="0"/>
              <a:t> It is also known as Verification and Validation model. </a:t>
            </a:r>
          </a:p>
          <a:p>
            <a:pPr algn="just"/>
            <a:r>
              <a:rPr lang="en-US" sz="2200" dirty="0" smtClean="0"/>
              <a:t>It is based on the association of a testing phase for each corresponding development stage.</a:t>
            </a:r>
          </a:p>
          <a:p>
            <a:pPr algn="just"/>
            <a:r>
              <a:rPr lang="en-US" sz="2200" dirty="0" smtClean="0"/>
              <a:t> Development of each step directly associated with the testing phase. </a:t>
            </a:r>
          </a:p>
          <a:p>
            <a:pPr algn="just"/>
            <a:r>
              <a:rPr lang="en-US" sz="2200" dirty="0" smtClean="0"/>
              <a:t>The next phase starts only after completion of the previous phase i.e. for each development activity, there is a testing activity corresponding to it.</a:t>
            </a:r>
            <a:endParaRPr lang="en-US" sz="2200" dirty="0"/>
          </a:p>
        </p:txBody>
      </p:sp>
    </p:spTree>
    <p:extLst>
      <p:ext uri="{BB962C8B-B14F-4D97-AF65-F5344CB8AC3E}">
        <p14:creationId xmlns:p14="http://schemas.microsoft.com/office/powerpoint/2010/main" val="4092690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V-model representation</a:t>
            </a:r>
            <a:endParaRPr lang="en-US" sz="3200" b="1" dirty="0"/>
          </a:p>
        </p:txBody>
      </p:sp>
      <p:pic>
        <p:nvPicPr>
          <p:cNvPr id="4" name="Content Placeholder 3"/>
          <p:cNvPicPr>
            <a:picLocks noGrp="1" noChangeAspect="1"/>
          </p:cNvPicPr>
          <p:nvPr>
            <p:ph idx="1"/>
          </p:nvPr>
        </p:nvPicPr>
        <p:blipFill>
          <a:blip r:embed="rId2"/>
          <a:stretch>
            <a:fillRect/>
          </a:stretch>
        </p:blipFill>
        <p:spPr>
          <a:xfrm>
            <a:off x="2942069" y="1600201"/>
            <a:ext cx="5787593" cy="4406106"/>
          </a:xfrm>
          <a:prstGeom prst="rect">
            <a:avLst/>
          </a:prstGeom>
        </p:spPr>
      </p:pic>
    </p:spTree>
    <p:extLst>
      <p:ext uri="{BB962C8B-B14F-4D97-AF65-F5344CB8AC3E}">
        <p14:creationId xmlns:p14="http://schemas.microsoft.com/office/powerpoint/2010/main" val="503181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V-Model representing the document released after each phase that assist in corresponding testing</a:t>
            </a:r>
            <a:endParaRPr lang="en-US" sz="3200" b="1" dirty="0"/>
          </a:p>
        </p:txBody>
      </p:sp>
      <p:pic>
        <p:nvPicPr>
          <p:cNvPr id="4" name="Content Placeholder 3"/>
          <p:cNvPicPr>
            <a:picLocks noGrp="1" noChangeAspect="1"/>
          </p:cNvPicPr>
          <p:nvPr>
            <p:ph idx="1"/>
          </p:nvPr>
        </p:nvPicPr>
        <p:blipFill>
          <a:blip r:embed="rId2"/>
          <a:stretch>
            <a:fillRect/>
          </a:stretch>
        </p:blipFill>
        <p:spPr>
          <a:xfrm>
            <a:off x="3107125" y="2006600"/>
            <a:ext cx="6089549" cy="4064000"/>
          </a:xfrm>
          <a:prstGeom prst="rect">
            <a:avLst/>
          </a:prstGeom>
        </p:spPr>
      </p:pic>
    </p:spTree>
    <p:extLst>
      <p:ext uri="{BB962C8B-B14F-4D97-AF65-F5344CB8AC3E}">
        <p14:creationId xmlns:p14="http://schemas.microsoft.com/office/powerpoint/2010/main" val="4231316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Continue…</a:t>
            </a:r>
            <a:endParaRPr lang="en-US" sz="3200" dirty="0"/>
          </a:p>
        </p:txBody>
      </p:sp>
      <p:sp>
        <p:nvSpPr>
          <p:cNvPr id="3" name="Content Placeholder 2"/>
          <p:cNvSpPr>
            <a:spLocks noGrp="1"/>
          </p:cNvSpPr>
          <p:nvPr>
            <p:ph idx="1"/>
          </p:nvPr>
        </p:nvSpPr>
        <p:spPr/>
        <p:txBody>
          <a:bodyPr>
            <a:normAutofit/>
          </a:bodyPr>
          <a:lstStyle/>
          <a:p>
            <a:pPr algn="just"/>
            <a:r>
              <a:rPr lang="en-US" sz="2200" b="1" dirty="0" smtClean="0"/>
              <a:t>Verification:</a:t>
            </a:r>
            <a:r>
              <a:rPr lang="en-US" sz="2200" dirty="0" smtClean="0"/>
              <a:t> It involves static analysis technique (review) done without executing code. It is the process of evaluation of the product development phase to find whether specified requirements meet.</a:t>
            </a:r>
          </a:p>
          <a:p>
            <a:pPr algn="just"/>
            <a:r>
              <a:rPr lang="en-US" sz="2200" b="1" dirty="0" smtClean="0"/>
              <a:t>Validation:</a:t>
            </a:r>
            <a:r>
              <a:rPr lang="en-US" sz="2200" dirty="0" smtClean="0"/>
              <a:t> It involves dynamic analysis technique (functional, non-functional), testing done by executing code. Validation is the process to evaluate the software after the completion of the development phase to determine whether software meets the customer expectations and requirements.</a:t>
            </a:r>
          </a:p>
          <a:p>
            <a:pPr algn="just"/>
            <a:r>
              <a:rPr lang="en-US" sz="2200" b="1" dirty="0" smtClean="0"/>
              <a:t>So V-Model contains Verification phases on one side of the Validation phases on the other side. Verification and Validation phases are joined by coding phase in V-shape. Thus it is called V-Model.</a:t>
            </a:r>
          </a:p>
          <a:p>
            <a:pPr algn="just"/>
            <a:endParaRPr lang="en-US" sz="2200" dirty="0"/>
          </a:p>
        </p:txBody>
      </p:sp>
    </p:spTree>
    <p:extLst>
      <p:ext uri="{BB962C8B-B14F-4D97-AF65-F5344CB8AC3E}">
        <p14:creationId xmlns:p14="http://schemas.microsoft.com/office/powerpoint/2010/main" val="322477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t>Verification Phase of V-model:</a:t>
            </a:r>
            <a:endParaRPr lang="en-US" sz="3200" dirty="0"/>
          </a:p>
        </p:txBody>
      </p:sp>
      <p:sp>
        <p:nvSpPr>
          <p:cNvPr id="3" name="Content Placeholder 2"/>
          <p:cNvSpPr>
            <a:spLocks noGrp="1"/>
          </p:cNvSpPr>
          <p:nvPr>
            <p:ph idx="1"/>
          </p:nvPr>
        </p:nvSpPr>
        <p:spPr/>
        <p:txBody>
          <a:bodyPr>
            <a:normAutofit/>
          </a:bodyPr>
          <a:lstStyle/>
          <a:p>
            <a:pPr algn="just"/>
            <a:r>
              <a:rPr lang="en-US" sz="2200" b="1" dirty="0" smtClean="0"/>
              <a:t>Requirement Analysis:</a:t>
            </a:r>
            <a:r>
              <a:rPr lang="en-US" sz="2200" dirty="0" smtClean="0"/>
              <a:t> This phase contains detailed communication with the customer to understand their requirements and expectations. This stage is known as Requirement Gathering.</a:t>
            </a:r>
          </a:p>
          <a:p>
            <a:pPr algn="just"/>
            <a:r>
              <a:rPr lang="en-US" sz="2200" b="1" dirty="0" smtClean="0"/>
              <a:t>System Design:</a:t>
            </a:r>
            <a:r>
              <a:rPr lang="en-US" sz="2200" dirty="0" smtClean="0"/>
              <a:t> This phase contains the system design and the complete hardware and communication setup for developing product.</a:t>
            </a:r>
          </a:p>
          <a:p>
            <a:pPr algn="just"/>
            <a:r>
              <a:rPr lang="en-US" sz="2200" b="1" dirty="0" smtClean="0"/>
              <a:t>Architectural Design:</a:t>
            </a:r>
            <a:r>
              <a:rPr lang="en-US" sz="2200" dirty="0" smtClean="0"/>
              <a:t> System design is broken down further into modules taking up different functionalities. The data transfer and communication between the internal modules and with the outside world (other systems) is clearly understood.</a:t>
            </a:r>
          </a:p>
          <a:p>
            <a:pPr algn="just"/>
            <a:r>
              <a:rPr lang="en-US" sz="2200" b="1" dirty="0" smtClean="0"/>
              <a:t>Module Design:</a:t>
            </a:r>
            <a:r>
              <a:rPr lang="en-US" sz="2200" dirty="0" smtClean="0"/>
              <a:t> In this phase the system breaks down into small modules. The detailed design of modules is specified, also known as Low-Level Design (LLD).</a:t>
            </a:r>
          </a:p>
          <a:p>
            <a:pPr algn="just"/>
            <a:endParaRPr lang="en-US" sz="2200" dirty="0"/>
          </a:p>
        </p:txBody>
      </p:sp>
    </p:spTree>
    <p:extLst>
      <p:ext uri="{BB962C8B-B14F-4D97-AF65-F5344CB8AC3E}">
        <p14:creationId xmlns:p14="http://schemas.microsoft.com/office/powerpoint/2010/main" val="2914860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Validation Phase of V-model:</a:t>
            </a:r>
            <a:endParaRPr lang="en-US" sz="3200" dirty="0"/>
          </a:p>
        </p:txBody>
      </p:sp>
      <p:sp>
        <p:nvSpPr>
          <p:cNvPr id="3" name="Content Placeholder 2"/>
          <p:cNvSpPr>
            <a:spLocks noGrp="1"/>
          </p:cNvSpPr>
          <p:nvPr>
            <p:ph idx="1"/>
          </p:nvPr>
        </p:nvSpPr>
        <p:spPr/>
        <p:txBody>
          <a:bodyPr>
            <a:normAutofit/>
          </a:bodyPr>
          <a:lstStyle/>
          <a:p>
            <a:pPr algn="just"/>
            <a:r>
              <a:rPr lang="en-US" sz="2200" b="1" dirty="0" smtClean="0"/>
              <a:t>Unit Testing:</a:t>
            </a:r>
            <a:r>
              <a:rPr lang="en-US" sz="2200" dirty="0" smtClean="0"/>
              <a:t> Unit Test Plans are developed during module design phase. These Unit Test Plans are executed to eliminate bugs at code or unit level.</a:t>
            </a:r>
          </a:p>
          <a:p>
            <a:pPr algn="just"/>
            <a:r>
              <a:rPr lang="en-US" sz="2200" b="1" dirty="0" smtClean="0"/>
              <a:t>Integration testing:</a:t>
            </a:r>
            <a:r>
              <a:rPr lang="en-US" sz="2200" dirty="0" smtClean="0"/>
              <a:t> After completion of unit testing Integration testing is performed. In integration testing, the modules are integrated and the system is tested. Integration testing is performed on the Architecture design phase. This test verifies the communication of modules among themselves.</a:t>
            </a:r>
          </a:p>
          <a:p>
            <a:pPr algn="just"/>
            <a:r>
              <a:rPr lang="en-US" sz="2200" b="1" dirty="0" smtClean="0"/>
              <a:t>System Testing:</a:t>
            </a:r>
            <a:r>
              <a:rPr lang="en-US" sz="2200" dirty="0" smtClean="0"/>
              <a:t> System testing test the complete application with its functionality, inter dependency, and communication . It tests the functional and non-functional requirements of the developed application.</a:t>
            </a:r>
          </a:p>
          <a:p>
            <a:pPr algn="just"/>
            <a:r>
              <a:rPr lang="en-US" sz="2200" b="1" dirty="0" smtClean="0"/>
              <a:t>User Acceptance Testing (UAT):</a:t>
            </a:r>
            <a:r>
              <a:rPr lang="en-US" sz="2200" dirty="0" smtClean="0"/>
              <a:t> UAT is performed in a user environment that resembles the production environment. UAT verifies that the delivered system meets user’s requirement and system is ready for use in real world.</a:t>
            </a:r>
          </a:p>
          <a:p>
            <a:pPr algn="just"/>
            <a:endParaRPr lang="en-US" sz="2200" dirty="0"/>
          </a:p>
        </p:txBody>
      </p:sp>
    </p:spTree>
    <p:extLst>
      <p:ext uri="{BB962C8B-B14F-4D97-AF65-F5344CB8AC3E}">
        <p14:creationId xmlns:p14="http://schemas.microsoft.com/office/powerpoint/2010/main" val="2847084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Principles of V-Model:</a:t>
            </a:r>
            <a:endParaRPr lang="en-US" sz="3200" dirty="0"/>
          </a:p>
        </p:txBody>
      </p:sp>
      <p:sp>
        <p:nvSpPr>
          <p:cNvPr id="3" name="Content Placeholder 2"/>
          <p:cNvSpPr>
            <a:spLocks noGrp="1"/>
          </p:cNvSpPr>
          <p:nvPr>
            <p:ph idx="1"/>
          </p:nvPr>
        </p:nvSpPr>
        <p:spPr/>
        <p:txBody>
          <a:bodyPr>
            <a:normAutofit fontScale="77500" lnSpcReduction="20000"/>
          </a:bodyPr>
          <a:lstStyle/>
          <a:p>
            <a:pPr algn="just"/>
            <a:r>
              <a:rPr lang="en-US" b="1" dirty="0" smtClean="0"/>
              <a:t>Large to Small:</a:t>
            </a:r>
            <a:r>
              <a:rPr lang="en-US" dirty="0" smtClean="0"/>
              <a:t> In V-Model, testing is done in a hierarchical perspective, For example, requirements identified by the project team, create High-Level Design, and Detailed Design phases of the project. As each of these phases is completed the requirements, they are defining become more and more refined and detailed.</a:t>
            </a:r>
          </a:p>
          <a:p>
            <a:pPr algn="just"/>
            <a:r>
              <a:rPr lang="en-US" b="1" dirty="0" smtClean="0"/>
              <a:t>Data/Process Integrity:</a:t>
            </a:r>
            <a:r>
              <a:rPr lang="en-US" dirty="0" smtClean="0"/>
              <a:t> This principle states that the successful design of any project requires the incorporation and cohesion of both data and processes. Process elements must be identified at each and every requirements.</a:t>
            </a:r>
          </a:p>
          <a:p>
            <a:pPr algn="just"/>
            <a:r>
              <a:rPr lang="en-US" b="1" dirty="0" smtClean="0"/>
              <a:t>Scalability:</a:t>
            </a:r>
            <a:r>
              <a:rPr lang="en-US" dirty="0" smtClean="0"/>
              <a:t> This principle states that the V-Model concept has the flexibility to accommodate any IT project irrespective of its size, complexity or duration.</a:t>
            </a:r>
          </a:p>
          <a:p>
            <a:pPr algn="just"/>
            <a:r>
              <a:rPr lang="en-US" b="1" dirty="0" smtClean="0"/>
              <a:t>Cross Referencing:</a:t>
            </a:r>
            <a:r>
              <a:rPr lang="en-US" dirty="0" smtClean="0"/>
              <a:t> Direct correlation between requirements and corresponding testing activity is known as cross-referencing.</a:t>
            </a:r>
          </a:p>
          <a:p>
            <a:pPr algn="just"/>
            <a:r>
              <a:rPr lang="en-US" b="1" dirty="0" smtClean="0"/>
              <a:t>Tangible Documentation:</a:t>
            </a:r>
            <a:r>
              <a:rPr lang="en-US" dirty="0" smtClean="0"/>
              <a:t> This principle states that every project needs to create a document. This documentation is required and applied by both the project development team and the support team. Documentation is used to maintaining the application once it is available in a production environment.</a:t>
            </a:r>
          </a:p>
          <a:p>
            <a:pPr algn="just"/>
            <a:endParaRPr lang="en-US" dirty="0"/>
          </a:p>
        </p:txBody>
      </p:sp>
    </p:spTree>
    <p:extLst>
      <p:ext uri="{BB962C8B-B14F-4D97-AF65-F5344CB8AC3E}">
        <p14:creationId xmlns:p14="http://schemas.microsoft.com/office/powerpoint/2010/main" val="2605041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893</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Software Engineering</vt:lpstr>
      <vt:lpstr>SDLC- V Model</vt:lpstr>
      <vt:lpstr>V-Model</vt:lpstr>
      <vt:lpstr>V-model representation</vt:lpstr>
      <vt:lpstr>V-Model representing the document released after each phase that assist in corresponding testing</vt:lpstr>
      <vt:lpstr>Continue…</vt:lpstr>
      <vt:lpstr>Verification Phase of V-model:</vt:lpstr>
      <vt:lpstr>Validation Phase of V-model:</vt:lpstr>
      <vt:lpstr>Principles of V-Model:</vt:lpstr>
      <vt:lpstr>Why preferred?</vt:lpstr>
      <vt:lpstr>When to use V-Model?</vt:lpstr>
      <vt:lpstr>Advantages:</vt:lpstr>
      <vt:lpstr>Disadvantages: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USER</dc:creator>
  <cp:lastModifiedBy>USER</cp:lastModifiedBy>
  <cp:revision>13</cp:revision>
  <dcterms:created xsi:type="dcterms:W3CDTF">2020-08-09T13:05:56Z</dcterms:created>
  <dcterms:modified xsi:type="dcterms:W3CDTF">2020-10-06T02:41:39Z</dcterms:modified>
</cp:coreProperties>
</file>