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1" r:id="rId6"/>
    <p:sldId id="262" r:id="rId7"/>
    <p:sldId id="263" r:id="rId8"/>
    <p:sldId id="264"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ED9FB9-5595-42CC-BBD0-0FEFA414C6B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398745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D9FB9-5595-42CC-BBD0-0FEFA414C6B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208661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D9FB9-5595-42CC-BBD0-0FEFA414C6B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287204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D9FB9-5595-42CC-BBD0-0FEFA414C6B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13511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ED9FB9-5595-42CC-BBD0-0FEFA414C6B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226904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D9FB9-5595-42CC-BBD0-0FEFA414C6B4}"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21887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D9FB9-5595-42CC-BBD0-0FEFA414C6B4}" type="datetimeFigureOut">
              <a:rPr lang="en-US" smtClean="0"/>
              <a:t>8/11/2020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201461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D9FB9-5595-42CC-BBD0-0FEFA414C6B4}" type="datetimeFigureOut">
              <a:rPr lang="en-US" smtClean="0"/>
              <a:t>8/11/2020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102207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D9FB9-5595-42CC-BBD0-0FEFA414C6B4}" type="datetimeFigureOut">
              <a:rPr lang="en-US" smtClean="0"/>
              <a:t>8/11/2020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424059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D9FB9-5595-42CC-BBD0-0FEFA414C6B4}"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306776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D9FB9-5595-42CC-BBD0-0FEFA414C6B4}"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3BA8-DE07-4FA4-B6A3-7430FF8F2617}" type="slidenum">
              <a:rPr lang="en-US" smtClean="0"/>
              <a:t>‹#›</a:t>
            </a:fld>
            <a:endParaRPr lang="en-US"/>
          </a:p>
        </p:txBody>
      </p:sp>
    </p:spTree>
    <p:extLst>
      <p:ext uri="{BB962C8B-B14F-4D97-AF65-F5344CB8AC3E}">
        <p14:creationId xmlns:p14="http://schemas.microsoft.com/office/powerpoint/2010/main" val="287630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D9FB9-5595-42CC-BBD0-0FEFA414C6B4}" type="datetimeFigureOut">
              <a:rPr lang="en-US" smtClean="0"/>
              <a:t>8/11/2020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3BA8-DE07-4FA4-B6A3-7430FF8F2617}" type="slidenum">
              <a:rPr lang="en-US" smtClean="0"/>
              <a:t>‹#›</a:t>
            </a:fld>
            <a:endParaRPr lang="en-US"/>
          </a:p>
        </p:txBody>
      </p:sp>
    </p:spTree>
    <p:extLst>
      <p:ext uri="{BB962C8B-B14F-4D97-AF65-F5344CB8AC3E}">
        <p14:creationId xmlns:p14="http://schemas.microsoft.com/office/powerpoint/2010/main" val="4268844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Software Engineering</a:t>
            </a:r>
            <a:endParaRPr lang="en-US" sz="4000" b="1" dirty="0"/>
          </a:p>
        </p:txBody>
      </p:sp>
      <p:sp>
        <p:nvSpPr>
          <p:cNvPr id="3" name="Subtitle 2"/>
          <p:cNvSpPr>
            <a:spLocks noGrp="1"/>
          </p:cNvSpPr>
          <p:nvPr>
            <p:ph type="subTitle" idx="1"/>
          </p:nvPr>
        </p:nvSpPr>
        <p:spPr/>
        <p:txBody>
          <a:bodyPr/>
          <a:lstStyle/>
          <a:p>
            <a:r>
              <a:rPr lang="en-US" dirty="0" smtClean="0"/>
              <a:t>Prepared by: Neha </a:t>
            </a:r>
            <a:r>
              <a:rPr lang="en-US" dirty="0" err="1" smtClean="0"/>
              <a:t>Tripathi</a:t>
            </a:r>
            <a:endParaRPr lang="en-US" dirty="0"/>
          </a:p>
        </p:txBody>
      </p:sp>
    </p:spTree>
    <p:extLst>
      <p:ext uri="{BB962C8B-B14F-4D97-AF65-F5344CB8AC3E}">
        <p14:creationId xmlns:p14="http://schemas.microsoft.com/office/powerpoint/2010/main" val="4173868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b="1" dirty="0" smtClean="0"/>
              <a:t>Thank You!</a:t>
            </a:r>
            <a:endParaRPr lang="en-US" sz="3200" b="1" dirty="0"/>
          </a:p>
        </p:txBody>
      </p:sp>
    </p:spTree>
    <p:extLst>
      <p:ext uri="{BB962C8B-B14F-4D97-AF65-F5344CB8AC3E}">
        <p14:creationId xmlns:p14="http://schemas.microsoft.com/office/powerpoint/2010/main" val="2714749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b="1" dirty="0"/>
          </a:p>
        </p:txBody>
      </p:sp>
      <p:sp>
        <p:nvSpPr>
          <p:cNvPr id="3" name="Content Placeholder 2"/>
          <p:cNvSpPr>
            <a:spLocks noGrp="1"/>
          </p:cNvSpPr>
          <p:nvPr>
            <p:ph idx="1"/>
          </p:nvPr>
        </p:nvSpPr>
        <p:spPr/>
        <p:txBody>
          <a:bodyPr/>
          <a:lstStyle/>
          <a:p>
            <a:pPr marL="0" indent="0" algn="ctr">
              <a:buNone/>
            </a:pPr>
            <a:r>
              <a:rPr lang="en-US" b="1" dirty="0"/>
              <a:t/>
            </a:r>
            <a:br>
              <a:rPr lang="en-US" b="1" dirty="0"/>
            </a:br>
            <a:r>
              <a:rPr lang="en-US" b="1" dirty="0"/>
              <a:t>Rapid Application </a:t>
            </a:r>
            <a:r>
              <a:rPr lang="en-US" b="1" dirty="0" smtClean="0"/>
              <a:t>Development </a:t>
            </a:r>
            <a:r>
              <a:rPr lang="en-US" b="1" dirty="0"/>
              <a:t>(RAD) Model</a:t>
            </a:r>
            <a:br>
              <a:rPr lang="en-US" b="1" dirty="0"/>
            </a:br>
            <a:endParaRPr lang="en-US" dirty="0"/>
          </a:p>
        </p:txBody>
      </p:sp>
    </p:spTree>
    <p:extLst>
      <p:ext uri="{BB962C8B-B14F-4D97-AF65-F5344CB8AC3E}">
        <p14:creationId xmlns:p14="http://schemas.microsoft.com/office/powerpoint/2010/main" val="1826004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RAD Model</a:t>
            </a:r>
            <a:endParaRPr lang="en-US" sz="3200" b="1" dirty="0"/>
          </a:p>
        </p:txBody>
      </p:sp>
      <p:sp>
        <p:nvSpPr>
          <p:cNvPr id="3" name="Content Placeholder 2"/>
          <p:cNvSpPr>
            <a:spLocks noGrp="1"/>
          </p:cNvSpPr>
          <p:nvPr>
            <p:ph idx="1"/>
          </p:nvPr>
        </p:nvSpPr>
        <p:spPr/>
        <p:txBody>
          <a:bodyPr>
            <a:noAutofit/>
          </a:bodyPr>
          <a:lstStyle/>
          <a:p>
            <a:pPr algn="just"/>
            <a:r>
              <a:rPr lang="en-US" sz="2000" dirty="0">
                <a:latin typeface="+mj-lt"/>
              </a:rPr>
              <a:t>The Rapid Application Development Model was first proposed by </a:t>
            </a:r>
            <a:r>
              <a:rPr lang="en-US" sz="2000" b="1" dirty="0">
                <a:latin typeface="+mj-lt"/>
              </a:rPr>
              <a:t>IBM in 1980’s</a:t>
            </a:r>
            <a:r>
              <a:rPr lang="en-US" sz="2000" dirty="0">
                <a:latin typeface="+mj-lt"/>
              </a:rPr>
              <a:t>. </a:t>
            </a:r>
            <a:endParaRPr lang="en-US" sz="2000" dirty="0" smtClean="0">
              <a:latin typeface="+mj-lt"/>
            </a:endParaRPr>
          </a:p>
          <a:p>
            <a:pPr algn="just"/>
            <a:r>
              <a:rPr lang="en-US" sz="2000" dirty="0" smtClean="0">
                <a:latin typeface="+mj-lt"/>
              </a:rPr>
              <a:t>It is based on </a:t>
            </a:r>
            <a:r>
              <a:rPr lang="en-US" sz="2000" b="1" dirty="0" smtClean="0">
                <a:latin typeface="+mj-lt"/>
              </a:rPr>
              <a:t>prototyping and iterative development </a:t>
            </a:r>
            <a:r>
              <a:rPr lang="en-US" sz="2000" dirty="0" smtClean="0">
                <a:latin typeface="+mj-lt"/>
              </a:rPr>
              <a:t>with no specific planning involved.</a:t>
            </a:r>
          </a:p>
          <a:p>
            <a:pPr algn="just"/>
            <a:r>
              <a:rPr lang="en-US" sz="2000" dirty="0">
                <a:latin typeface="+mj-lt"/>
              </a:rPr>
              <a:t>Using the RAD model, software product is developed in a </a:t>
            </a:r>
            <a:r>
              <a:rPr lang="en-US" sz="2000" b="1" dirty="0">
                <a:latin typeface="+mj-lt"/>
              </a:rPr>
              <a:t>short period of </a:t>
            </a:r>
            <a:r>
              <a:rPr lang="en-US" sz="2000" b="1" dirty="0" smtClean="0">
                <a:latin typeface="+mj-lt"/>
              </a:rPr>
              <a:t>time(60-90 days).</a:t>
            </a:r>
          </a:p>
          <a:p>
            <a:pPr algn="just"/>
            <a:r>
              <a:rPr lang="en-US" sz="2000" dirty="0" smtClean="0">
                <a:latin typeface="+mj-lt"/>
              </a:rPr>
              <a:t>The </a:t>
            </a:r>
            <a:r>
              <a:rPr lang="en-US" sz="2000" dirty="0">
                <a:latin typeface="+mj-lt"/>
              </a:rPr>
              <a:t>critical feature of this model is the </a:t>
            </a:r>
            <a:r>
              <a:rPr lang="en-US" sz="2000" b="1" dirty="0">
                <a:latin typeface="+mj-lt"/>
              </a:rPr>
              <a:t>use of powerful development tools and techniques</a:t>
            </a:r>
            <a:r>
              <a:rPr lang="en-US" sz="2000" dirty="0" smtClean="0">
                <a:latin typeface="+mj-lt"/>
              </a:rPr>
              <a:t>.</a:t>
            </a:r>
          </a:p>
          <a:p>
            <a:pPr algn="just"/>
            <a:r>
              <a:rPr lang="en-US" sz="2000" dirty="0" smtClean="0">
                <a:latin typeface="+mj-lt"/>
              </a:rPr>
              <a:t>In RAD model the components or functions are developed in </a:t>
            </a:r>
            <a:r>
              <a:rPr lang="en-US" sz="2000" b="1" dirty="0" smtClean="0">
                <a:latin typeface="+mj-lt"/>
              </a:rPr>
              <a:t>parallel</a:t>
            </a:r>
            <a:r>
              <a:rPr lang="en-US" sz="2000" dirty="0" smtClean="0">
                <a:latin typeface="+mj-lt"/>
              </a:rPr>
              <a:t> as if they were mini projects. The developments are </a:t>
            </a:r>
            <a:r>
              <a:rPr lang="en-US" sz="2000" b="1" dirty="0" smtClean="0">
                <a:latin typeface="+mj-lt"/>
              </a:rPr>
              <a:t>time boxed, delivered and then assembled into a working prototype</a:t>
            </a:r>
            <a:r>
              <a:rPr lang="en-US" sz="2000" dirty="0" smtClean="0">
                <a:latin typeface="+mj-lt"/>
              </a:rPr>
              <a:t>. </a:t>
            </a:r>
          </a:p>
          <a:p>
            <a:pPr algn="just"/>
            <a:r>
              <a:rPr lang="en-US" sz="2000" dirty="0" smtClean="0">
                <a:latin typeface="+mj-lt"/>
              </a:rPr>
              <a:t>This can </a:t>
            </a:r>
            <a:r>
              <a:rPr lang="en-US" sz="2000" b="1" dirty="0" smtClean="0">
                <a:latin typeface="+mj-lt"/>
              </a:rPr>
              <a:t>quickly give the customer something to see and use and to provide feedback </a:t>
            </a:r>
            <a:r>
              <a:rPr lang="en-US" sz="2000" dirty="0" smtClean="0">
                <a:latin typeface="+mj-lt"/>
              </a:rPr>
              <a:t>regarding the delivery and their requirements.</a:t>
            </a:r>
          </a:p>
          <a:p>
            <a:pPr algn="just"/>
            <a:r>
              <a:rPr lang="en-US" sz="2000" dirty="0">
                <a:latin typeface="+mj-lt"/>
              </a:rPr>
              <a:t> </a:t>
            </a:r>
            <a:r>
              <a:rPr lang="en-US" sz="2000" dirty="0" smtClean="0">
                <a:latin typeface="+mj-lt"/>
              </a:rPr>
              <a:t>Rapid </a:t>
            </a:r>
            <a:r>
              <a:rPr lang="en-US" sz="2000" dirty="0">
                <a:latin typeface="+mj-lt"/>
              </a:rPr>
              <a:t>Application Development focuses on gathering customer requirements through workshops or focus groups, early testing of the prototypes by the customer using iterative concept, reuse of the existing prototypes (components), continuous integration and rapid delivery. </a:t>
            </a:r>
          </a:p>
        </p:txBody>
      </p:sp>
    </p:spTree>
    <p:extLst>
      <p:ext uri="{BB962C8B-B14F-4D97-AF65-F5344CB8AC3E}">
        <p14:creationId xmlns:p14="http://schemas.microsoft.com/office/powerpoint/2010/main" val="910890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RAD Model representation</a:t>
            </a:r>
            <a:endParaRPr lang="en-US" sz="3200" b="1" dirty="0"/>
          </a:p>
        </p:txBody>
      </p:sp>
      <p:pic>
        <p:nvPicPr>
          <p:cNvPr id="4" name="Content Placeholder 3"/>
          <p:cNvPicPr>
            <a:picLocks noGrp="1" noChangeAspect="1"/>
          </p:cNvPicPr>
          <p:nvPr>
            <p:ph idx="1"/>
          </p:nvPr>
        </p:nvPicPr>
        <p:blipFill>
          <a:blip r:embed="rId2"/>
          <a:stretch>
            <a:fillRect/>
          </a:stretch>
        </p:blipFill>
        <p:spPr>
          <a:xfrm>
            <a:off x="1790701" y="1690688"/>
            <a:ext cx="6997700" cy="4659311"/>
          </a:xfrm>
          <a:prstGeom prst="rect">
            <a:avLst/>
          </a:prstGeom>
        </p:spPr>
      </p:pic>
    </p:spTree>
    <p:extLst>
      <p:ext uri="{BB962C8B-B14F-4D97-AF65-F5344CB8AC3E}">
        <p14:creationId xmlns:p14="http://schemas.microsoft.com/office/powerpoint/2010/main" val="2168778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a:t>
            </a:r>
            <a:r>
              <a:rPr lang="en-US" sz="3200" b="1" dirty="0" smtClean="0"/>
              <a:t>hases </a:t>
            </a:r>
            <a:r>
              <a:rPr lang="en-US" sz="3200" b="1" dirty="0"/>
              <a:t>of </a:t>
            </a:r>
            <a:r>
              <a:rPr lang="en-US" sz="3200" b="1" dirty="0" smtClean="0"/>
              <a:t>RAD Model</a:t>
            </a:r>
            <a:r>
              <a:rPr lang="en-US" sz="3200" b="1" dirty="0"/>
              <a:t/>
            </a:r>
            <a:br>
              <a:rPr lang="en-US" sz="3200" b="1" dirty="0"/>
            </a:br>
            <a:endParaRPr lang="en-US" sz="3200" b="1"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b="1" dirty="0"/>
              <a:t>1.Business Modelling:</a:t>
            </a:r>
            <a:r>
              <a:rPr lang="en-US" dirty="0"/>
              <a:t> The information flow among business functions is defined by answering questions like what data drives the business process, what data is generated, who generates it, where does the information go, who process it and so on.</a:t>
            </a:r>
          </a:p>
          <a:p>
            <a:pPr marL="0" indent="0" algn="just">
              <a:buNone/>
            </a:pPr>
            <a:r>
              <a:rPr lang="en-US" b="1" dirty="0"/>
              <a:t>2. Data Modelling:</a:t>
            </a:r>
            <a:r>
              <a:rPr lang="en-US" dirty="0"/>
              <a:t> The data collected from business modeling is refined into a set of data objects (entities) that are needed to support the business. The attributes (character of each entity) are identified, and the relation between these data objects (entities) is defined.</a:t>
            </a:r>
          </a:p>
          <a:p>
            <a:pPr marL="0" indent="0" algn="just">
              <a:buNone/>
            </a:pPr>
            <a:r>
              <a:rPr lang="en-US" b="1" dirty="0"/>
              <a:t>3. Process Modelling:</a:t>
            </a:r>
            <a:r>
              <a:rPr lang="en-US" dirty="0"/>
              <a:t> The information object defined in the data modeling phase are transformed to achieve the data flow necessary to implement a business function. Processing descriptions are created for adding, modifying, deleting, or retrieving a data object.</a:t>
            </a:r>
          </a:p>
          <a:p>
            <a:pPr marL="0" indent="0" algn="just">
              <a:buNone/>
            </a:pPr>
            <a:r>
              <a:rPr lang="en-US" b="1" dirty="0"/>
              <a:t>4. Application Generation:</a:t>
            </a:r>
            <a:r>
              <a:rPr lang="en-US" dirty="0"/>
              <a:t> Automated tools are used to facilitate construction of the software; even they use the 4th GL techniques.</a:t>
            </a:r>
          </a:p>
          <a:p>
            <a:pPr marL="0" indent="0" algn="just">
              <a:buNone/>
            </a:pPr>
            <a:r>
              <a:rPr lang="en-US" b="1" dirty="0"/>
              <a:t>5. Testing &amp; Turnover:</a:t>
            </a:r>
            <a:r>
              <a:rPr lang="en-US" dirty="0"/>
              <a:t> Many of the programming components have already been tested since RAD emphasis reuse. This reduces the overall testing time. But the new part must be tested, and all interfaces must be fully exercised.</a:t>
            </a:r>
          </a:p>
          <a:p>
            <a:pPr marL="0" indent="0" algn="just">
              <a:buNone/>
            </a:pPr>
            <a:endParaRPr lang="en-US" dirty="0"/>
          </a:p>
        </p:txBody>
      </p:sp>
    </p:spTree>
    <p:extLst>
      <p:ext uri="{BB962C8B-B14F-4D97-AF65-F5344CB8AC3E}">
        <p14:creationId xmlns:p14="http://schemas.microsoft.com/office/powerpoint/2010/main" val="3177290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When to use RAD Model?</a:t>
            </a:r>
            <a:br>
              <a:rPr lang="en-US" sz="3200" b="1" dirty="0"/>
            </a:br>
            <a:endParaRPr lang="en-US" sz="3200" b="1" dirty="0"/>
          </a:p>
        </p:txBody>
      </p:sp>
      <p:sp>
        <p:nvSpPr>
          <p:cNvPr id="3" name="Content Placeholder 2"/>
          <p:cNvSpPr>
            <a:spLocks noGrp="1"/>
          </p:cNvSpPr>
          <p:nvPr>
            <p:ph idx="1"/>
          </p:nvPr>
        </p:nvSpPr>
        <p:spPr/>
        <p:txBody>
          <a:bodyPr>
            <a:normAutofit/>
          </a:bodyPr>
          <a:lstStyle/>
          <a:p>
            <a:pPr algn="just"/>
            <a:r>
              <a:rPr lang="en-US" sz="2200" dirty="0"/>
              <a:t>RAD should be used only when a system can be </a:t>
            </a:r>
            <a:r>
              <a:rPr lang="en-US" sz="2200" b="1" dirty="0"/>
              <a:t>modularized</a:t>
            </a:r>
            <a:r>
              <a:rPr lang="en-US" sz="2200" dirty="0"/>
              <a:t> to be delivered in an incremental manner.</a:t>
            </a:r>
          </a:p>
          <a:p>
            <a:pPr algn="just"/>
            <a:r>
              <a:rPr lang="en-US" sz="2200" dirty="0"/>
              <a:t>It should be used if there is a </a:t>
            </a:r>
            <a:r>
              <a:rPr lang="en-US" sz="2200" b="1" dirty="0"/>
              <a:t>high availability of designers </a:t>
            </a:r>
            <a:r>
              <a:rPr lang="en-US" sz="2200" dirty="0"/>
              <a:t>for Modelling.</a:t>
            </a:r>
          </a:p>
          <a:p>
            <a:pPr algn="just"/>
            <a:r>
              <a:rPr lang="en-US" sz="2200" dirty="0"/>
              <a:t>It should be used only if the </a:t>
            </a:r>
            <a:r>
              <a:rPr lang="en-US" sz="2200" b="1" dirty="0"/>
              <a:t>budget permits </a:t>
            </a:r>
            <a:r>
              <a:rPr lang="en-US" sz="2200" dirty="0"/>
              <a:t>use of automated code generating tools.</a:t>
            </a:r>
          </a:p>
          <a:p>
            <a:pPr algn="just"/>
            <a:r>
              <a:rPr lang="en-US" sz="2200" dirty="0"/>
              <a:t>RAD SDLC model should be chosen only if </a:t>
            </a:r>
            <a:r>
              <a:rPr lang="en-US" sz="2200" b="1" dirty="0"/>
              <a:t>domain experts are available </a:t>
            </a:r>
            <a:r>
              <a:rPr lang="en-US" sz="2200" dirty="0"/>
              <a:t>with relevant business knowledge.</a:t>
            </a:r>
          </a:p>
          <a:p>
            <a:pPr algn="just"/>
            <a:r>
              <a:rPr lang="en-US" sz="2200" dirty="0"/>
              <a:t>Should be used where the requirements change during the project and working prototypes are to be presented to customer in </a:t>
            </a:r>
            <a:r>
              <a:rPr lang="en-US" sz="2200" b="1" dirty="0"/>
              <a:t>small iterations of 2-3 months</a:t>
            </a:r>
            <a:r>
              <a:rPr lang="en-US" sz="2200" dirty="0"/>
              <a:t>.</a:t>
            </a:r>
          </a:p>
          <a:p>
            <a:pPr algn="just"/>
            <a:endParaRPr lang="en-US" sz="2200" dirty="0"/>
          </a:p>
        </p:txBody>
      </p:sp>
    </p:spTree>
    <p:extLst>
      <p:ext uri="{BB962C8B-B14F-4D97-AF65-F5344CB8AC3E}">
        <p14:creationId xmlns:p14="http://schemas.microsoft.com/office/powerpoint/2010/main" val="3510092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Advantages </a:t>
            </a:r>
            <a:r>
              <a:rPr lang="en-US" sz="3200" b="1" dirty="0"/>
              <a:t>of RAD Model</a:t>
            </a:r>
            <a:br>
              <a:rPr lang="en-US" sz="3200" b="1" dirty="0"/>
            </a:br>
            <a:endParaRPr lang="en-US" sz="3200" b="1" dirty="0"/>
          </a:p>
        </p:txBody>
      </p:sp>
      <p:sp>
        <p:nvSpPr>
          <p:cNvPr id="3" name="Content Placeholder 2"/>
          <p:cNvSpPr>
            <a:spLocks noGrp="1"/>
          </p:cNvSpPr>
          <p:nvPr>
            <p:ph idx="1"/>
          </p:nvPr>
        </p:nvSpPr>
        <p:spPr/>
        <p:txBody>
          <a:bodyPr>
            <a:normAutofit/>
          </a:bodyPr>
          <a:lstStyle/>
          <a:p>
            <a:pPr algn="just"/>
            <a:r>
              <a:rPr lang="en-US" sz="2200" dirty="0" smtClean="0"/>
              <a:t>Reduced development time.</a:t>
            </a:r>
          </a:p>
          <a:p>
            <a:pPr algn="just"/>
            <a:r>
              <a:rPr lang="en-US" sz="2200" dirty="0" smtClean="0"/>
              <a:t>Increases reusability of components</a:t>
            </a:r>
          </a:p>
          <a:p>
            <a:pPr algn="just"/>
            <a:r>
              <a:rPr lang="en-US" sz="2200" dirty="0" smtClean="0"/>
              <a:t>Quick initial reviews occur</a:t>
            </a:r>
          </a:p>
          <a:p>
            <a:pPr algn="just"/>
            <a:r>
              <a:rPr lang="en-US" sz="2200" dirty="0" smtClean="0"/>
              <a:t>Encourages customer feedback</a:t>
            </a:r>
          </a:p>
          <a:p>
            <a:pPr algn="just"/>
            <a:r>
              <a:rPr lang="en-US" sz="2200" dirty="0" smtClean="0"/>
              <a:t>Integration from very beginning solves a lot of </a:t>
            </a:r>
            <a:r>
              <a:rPr lang="en-US" sz="2200" b="1" dirty="0" smtClean="0"/>
              <a:t>integration issues.</a:t>
            </a:r>
            <a:endParaRPr lang="en-US" sz="2200" dirty="0"/>
          </a:p>
        </p:txBody>
      </p:sp>
    </p:spTree>
    <p:extLst>
      <p:ext uri="{BB962C8B-B14F-4D97-AF65-F5344CB8AC3E}">
        <p14:creationId xmlns:p14="http://schemas.microsoft.com/office/powerpoint/2010/main" val="3154393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Disadvantages </a:t>
            </a:r>
            <a:r>
              <a:rPr lang="en-US" sz="3200" b="1" dirty="0"/>
              <a:t>of RAD Model</a:t>
            </a:r>
            <a:br>
              <a:rPr lang="en-US" sz="3200" b="1" dirty="0"/>
            </a:br>
            <a:endParaRPr lang="en-US" sz="3200" b="1" dirty="0"/>
          </a:p>
        </p:txBody>
      </p:sp>
      <p:sp>
        <p:nvSpPr>
          <p:cNvPr id="3" name="Content Placeholder 2"/>
          <p:cNvSpPr>
            <a:spLocks noGrp="1"/>
          </p:cNvSpPr>
          <p:nvPr>
            <p:ph idx="1"/>
          </p:nvPr>
        </p:nvSpPr>
        <p:spPr/>
        <p:txBody>
          <a:bodyPr>
            <a:normAutofit/>
          </a:bodyPr>
          <a:lstStyle/>
          <a:p>
            <a:pPr algn="just"/>
            <a:r>
              <a:rPr lang="en-US" sz="2200" dirty="0" smtClean="0"/>
              <a:t>Depends </a:t>
            </a:r>
            <a:r>
              <a:rPr lang="en-US" sz="2200" dirty="0"/>
              <a:t>on strong team and individual performances for identifying business requirements.</a:t>
            </a:r>
          </a:p>
          <a:p>
            <a:pPr algn="just"/>
            <a:r>
              <a:rPr lang="en-US" sz="2200" dirty="0"/>
              <a:t>Only system that can be modularized can be built using RAD</a:t>
            </a:r>
          </a:p>
          <a:p>
            <a:pPr algn="just"/>
            <a:r>
              <a:rPr lang="en-US" sz="2200" dirty="0"/>
              <a:t>Requires highly skilled developers/designers.</a:t>
            </a:r>
          </a:p>
          <a:p>
            <a:pPr algn="just"/>
            <a:r>
              <a:rPr lang="en-US" sz="2200" dirty="0"/>
              <a:t>High dependency on modeling </a:t>
            </a:r>
            <a:r>
              <a:rPr lang="en-US" sz="2200" dirty="0" smtClean="0"/>
              <a:t>skills.</a:t>
            </a:r>
          </a:p>
          <a:p>
            <a:pPr algn="just"/>
            <a:r>
              <a:rPr lang="en-US" sz="2200" dirty="0" smtClean="0"/>
              <a:t>For smaller projects, we cannot use the RAD model.</a:t>
            </a:r>
            <a:endParaRPr lang="en-US" sz="2200" dirty="0"/>
          </a:p>
          <a:p>
            <a:pPr algn="just"/>
            <a:r>
              <a:rPr lang="en-US" sz="2200" dirty="0"/>
              <a:t>Inapplicable to cheaper projects as cost of modeling and automated code generation is very high.</a:t>
            </a:r>
          </a:p>
          <a:p>
            <a:pPr algn="just"/>
            <a:endParaRPr lang="en-US" sz="2200" dirty="0"/>
          </a:p>
          <a:p>
            <a:pPr algn="just"/>
            <a:endParaRPr lang="en-US" sz="2200" dirty="0"/>
          </a:p>
        </p:txBody>
      </p:sp>
    </p:spTree>
    <p:extLst>
      <p:ext uri="{BB962C8B-B14F-4D97-AF65-F5344CB8AC3E}">
        <p14:creationId xmlns:p14="http://schemas.microsoft.com/office/powerpoint/2010/main" val="2691236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RAD Model Vs Traditional SDLC</a:t>
            </a:r>
            <a:br>
              <a:rPr lang="en-US" sz="3200" b="1" dirty="0"/>
            </a:br>
            <a:endParaRPr lang="en-US" sz="3200" b="1" dirty="0"/>
          </a:p>
        </p:txBody>
      </p:sp>
      <p:sp>
        <p:nvSpPr>
          <p:cNvPr id="3" name="Content Placeholder 2"/>
          <p:cNvSpPr>
            <a:spLocks noGrp="1"/>
          </p:cNvSpPr>
          <p:nvPr>
            <p:ph idx="1"/>
          </p:nvPr>
        </p:nvSpPr>
        <p:spPr/>
        <p:txBody>
          <a:bodyPr>
            <a:normAutofit/>
          </a:bodyPr>
          <a:lstStyle/>
          <a:p>
            <a:pPr algn="just"/>
            <a:r>
              <a:rPr lang="en-US" sz="2200" dirty="0" smtClean="0"/>
              <a:t>The traditional SDLC follows a rigid process models with high emphasis on requirement analysis and gathering before the coding starts. It puts pressure on the customer to sign off the requirements before the project starts and the customer doesn’t get the feel of the product as there is no working build available for a long time.</a:t>
            </a:r>
          </a:p>
          <a:p>
            <a:pPr algn="just"/>
            <a:r>
              <a:rPr lang="en-US" sz="2200" dirty="0" smtClean="0"/>
              <a:t>The customer may need some changes after he gets to see the software. However, the change process is quite rigid and it may not be feasible to incorporate major changes in the product in the traditional SDLC.</a:t>
            </a:r>
          </a:p>
          <a:p>
            <a:pPr algn="just"/>
            <a:r>
              <a:rPr lang="en-US" sz="2200" dirty="0" smtClean="0"/>
              <a:t>The RAD model focuses on iterative and incremental delivery of working models to the customer. This results in rapid delivery to the customer and customer involvement during the complete development cycle of product reducing the risk of non-conformance with the actual user requirements.</a:t>
            </a:r>
          </a:p>
          <a:p>
            <a:pPr algn="just"/>
            <a:endParaRPr lang="en-US" sz="2200" dirty="0"/>
          </a:p>
        </p:txBody>
      </p:sp>
    </p:spTree>
    <p:extLst>
      <p:ext uri="{BB962C8B-B14F-4D97-AF65-F5344CB8AC3E}">
        <p14:creationId xmlns:p14="http://schemas.microsoft.com/office/powerpoint/2010/main" val="4284555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476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Software Engineering</vt:lpstr>
      <vt:lpstr>PowerPoint Presentation</vt:lpstr>
      <vt:lpstr>RAD Model</vt:lpstr>
      <vt:lpstr>RAD Model representation</vt:lpstr>
      <vt:lpstr>Phases of RAD Model </vt:lpstr>
      <vt:lpstr>When to use RAD Model? </vt:lpstr>
      <vt:lpstr>Advantages of RAD Model </vt:lpstr>
      <vt:lpstr>Disadvantages of RAD Model </vt:lpstr>
      <vt:lpstr>RAD Model Vs Traditional SDLC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USER</cp:lastModifiedBy>
  <cp:revision>11</cp:revision>
  <dcterms:created xsi:type="dcterms:W3CDTF">2020-08-09T18:40:02Z</dcterms:created>
  <dcterms:modified xsi:type="dcterms:W3CDTF">2020-08-10T19:32:27Z</dcterms:modified>
</cp:coreProperties>
</file>