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A92B-FD0F-41F5-9273-19D79DBAD6C8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840F-D4B3-4090-973D-DB6BF93C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6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A92B-FD0F-41F5-9273-19D79DBAD6C8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840F-D4B3-4090-973D-DB6BF93C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1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A92B-FD0F-41F5-9273-19D79DBAD6C8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840F-D4B3-4090-973D-DB6BF93C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3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A92B-FD0F-41F5-9273-19D79DBAD6C8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840F-D4B3-4090-973D-DB6BF93C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8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A92B-FD0F-41F5-9273-19D79DBAD6C8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840F-D4B3-4090-973D-DB6BF93C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6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A92B-FD0F-41F5-9273-19D79DBAD6C8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840F-D4B3-4090-973D-DB6BF93C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1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A92B-FD0F-41F5-9273-19D79DBAD6C8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840F-D4B3-4090-973D-DB6BF93C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8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A92B-FD0F-41F5-9273-19D79DBAD6C8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840F-D4B3-4090-973D-DB6BF93C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0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A92B-FD0F-41F5-9273-19D79DBAD6C8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840F-D4B3-4090-973D-DB6BF93C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1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A92B-FD0F-41F5-9273-19D79DBAD6C8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840F-D4B3-4090-973D-DB6BF93C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5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A92B-FD0F-41F5-9273-19D79DBAD6C8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840F-D4B3-4090-973D-DB6BF93C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EA92B-FD0F-41F5-9273-19D79DBAD6C8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D840F-D4B3-4090-973D-DB6BF93CD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2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Software Engineering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 Neha </a:t>
            </a:r>
            <a:r>
              <a:rPr lang="en-US" dirty="0" err="1" smtClean="0"/>
              <a:t>Tripathi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23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Plan-driven and agile specification</a:t>
            </a:r>
            <a:r>
              <a:rPr lang="en-GB" sz="3200" b="1" dirty="0" smtClean="0"/>
              <a:t> 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8100" y="1780216"/>
            <a:ext cx="6352880" cy="401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3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Agile Methods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err="1"/>
              <a:t>eXtreme</a:t>
            </a:r>
            <a:r>
              <a:rPr lang="en-US" sz="2200" b="1" dirty="0"/>
              <a:t> Programming(XP</a:t>
            </a:r>
            <a:r>
              <a:rPr lang="en-US" sz="2200" b="1" dirty="0" smtClean="0"/>
              <a:t>)</a:t>
            </a:r>
            <a:r>
              <a:rPr lang="en-US" sz="2200" dirty="0" smtClean="0"/>
              <a:t>?</a:t>
            </a:r>
            <a:endParaRPr lang="en-US" sz="2200" dirty="0"/>
          </a:p>
          <a:p>
            <a:r>
              <a:rPr lang="en-US" sz="2200" b="1" dirty="0" smtClean="0"/>
              <a:t>Scrum ?</a:t>
            </a:r>
            <a:endParaRPr lang="en-US" sz="2200" b="1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3090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Thank You!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4753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Agile Software Development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err="1" smtClean="0"/>
              <a:t>eX</a:t>
            </a:r>
            <a:r>
              <a:rPr lang="en-US" sz="2200" b="1" dirty="0" err="1" smtClean="0"/>
              <a:t>treme</a:t>
            </a:r>
            <a:r>
              <a:rPr lang="en-US" sz="2200" b="1" dirty="0" smtClean="0"/>
              <a:t> </a:t>
            </a:r>
            <a:r>
              <a:rPr lang="en-US" sz="2200" b="1" dirty="0" smtClean="0"/>
              <a:t>P</a:t>
            </a:r>
            <a:r>
              <a:rPr lang="en-US" sz="2200" b="1" dirty="0" smtClean="0"/>
              <a:t>rogramming(XP)</a:t>
            </a:r>
            <a:endParaRPr lang="en-US" sz="2200" b="1" dirty="0" smtClean="0"/>
          </a:p>
          <a:p>
            <a:r>
              <a:rPr lang="en-US" sz="2200" b="1" dirty="0" smtClean="0"/>
              <a:t>Scrum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46823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Rapid software development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/>
              <a:t>Rapid development and delivery is now often the most important requirement for software systems</a:t>
            </a:r>
          </a:p>
          <a:p>
            <a:pPr lvl="1" algn="just"/>
            <a:r>
              <a:rPr lang="en-US" sz="2200" dirty="0" smtClean="0"/>
              <a:t>Businesses operate in a fast –changing requirement and it is practically impossible to produce a set of stable software requirements</a:t>
            </a:r>
          </a:p>
          <a:p>
            <a:pPr lvl="1" algn="just"/>
            <a:r>
              <a:rPr lang="en-US" sz="2200" dirty="0" smtClean="0"/>
              <a:t>Software has to evolve quickly to reflect changing business needs.</a:t>
            </a:r>
          </a:p>
          <a:p>
            <a:pPr algn="just"/>
            <a:r>
              <a:rPr lang="en-US" sz="2200" dirty="0" smtClean="0"/>
              <a:t>Rapid software development</a:t>
            </a:r>
          </a:p>
          <a:p>
            <a:pPr lvl="1" algn="just"/>
            <a:r>
              <a:rPr lang="en-US" sz="2200" b="1" dirty="0" smtClean="0"/>
              <a:t>Specification, design and implementation are inter-leaved</a:t>
            </a:r>
          </a:p>
          <a:p>
            <a:pPr lvl="1" algn="just"/>
            <a:r>
              <a:rPr lang="en-US" sz="2200" b="1" dirty="0" smtClean="0"/>
              <a:t>System is developed as a series of versions with stakeholders involved in version evaluation</a:t>
            </a:r>
          </a:p>
          <a:p>
            <a:pPr lvl="1" algn="just"/>
            <a:r>
              <a:rPr lang="en-US" sz="2200" b="1" dirty="0" smtClean="0"/>
              <a:t>User interfaces are often developed using an IDE and graphical toolset.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1345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Agile methods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 smtClean="0"/>
              <a:t>Dissatisfaction with the overheads involved in software design methods of the 1980s and 1990s led to the creation of agile methods. These methods:</a:t>
            </a:r>
          </a:p>
          <a:p>
            <a:pPr lvl="1" algn="just"/>
            <a:r>
              <a:rPr lang="en-US" sz="2200" b="1" dirty="0" smtClean="0"/>
              <a:t>Focus on the code rather than the design</a:t>
            </a:r>
          </a:p>
          <a:p>
            <a:pPr lvl="1" algn="just"/>
            <a:r>
              <a:rPr lang="en-US" sz="2200" b="1" dirty="0" smtClean="0"/>
              <a:t>Are based on an iterative approach to software development</a:t>
            </a:r>
          </a:p>
          <a:p>
            <a:pPr lvl="1" algn="just"/>
            <a:r>
              <a:rPr lang="en-US" sz="2200" b="1" dirty="0" smtClean="0"/>
              <a:t>Are intended to deliver working software quickly and evolve this quickly to meet changing requirements.</a:t>
            </a:r>
          </a:p>
          <a:p>
            <a:pPr algn="just"/>
            <a:r>
              <a:rPr lang="en-US" sz="2200" dirty="0" smtClean="0"/>
              <a:t>The aim of agile methods is to reduce overheads in the software process (e.g. by limiting documentation) and to be able to respond quickly to changing requirements without excessive rework.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8518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Agile manifesto 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i="1" dirty="0" smtClean="0"/>
              <a:t>We are uncovering better ways of developing  software by doing it and helping others do it.  Through this work we have come to value:</a:t>
            </a:r>
            <a:endParaRPr lang="en-GB" sz="2200" dirty="0" smtClean="0"/>
          </a:p>
          <a:p>
            <a:pPr marL="457200" lvl="1" indent="0">
              <a:buNone/>
            </a:pPr>
            <a:r>
              <a:rPr lang="en-US" sz="2200" b="1" i="1" dirty="0" smtClean="0"/>
              <a:t>-Individuals and interactions over processes and tools</a:t>
            </a:r>
            <a:br>
              <a:rPr lang="en-US" sz="2200" b="1" i="1" dirty="0" smtClean="0"/>
            </a:br>
            <a:r>
              <a:rPr lang="en-US" sz="2200" b="1" i="1" dirty="0" smtClean="0"/>
              <a:t>-Working software over comprehensive documentation </a:t>
            </a:r>
            <a:br>
              <a:rPr lang="en-US" sz="2200" b="1" i="1" dirty="0" smtClean="0"/>
            </a:br>
            <a:r>
              <a:rPr lang="en-US" sz="2200" b="1" i="1" dirty="0" smtClean="0"/>
              <a:t>-Customer collaboration over contract negotiation </a:t>
            </a:r>
            <a:br>
              <a:rPr lang="en-US" sz="2200" b="1" i="1" dirty="0" smtClean="0"/>
            </a:br>
            <a:r>
              <a:rPr lang="en-US" sz="2200" b="1" i="1" dirty="0" smtClean="0"/>
              <a:t>-Responding to change over following a plan </a:t>
            </a:r>
            <a:endParaRPr lang="en-GB" sz="2200" b="1" dirty="0" smtClean="0"/>
          </a:p>
          <a:p>
            <a:pPr algn="just"/>
            <a:r>
              <a:rPr lang="en-US" sz="2200" i="1" dirty="0" smtClean="0"/>
              <a:t>That is, while there is value in the items on  the right, we value the items on the left more.</a:t>
            </a:r>
            <a:r>
              <a:rPr lang="en-GB" sz="2200" dirty="0" smtClean="0"/>
              <a:t> </a:t>
            </a:r>
            <a:endParaRPr lang="en-US" sz="2200" dirty="0" smtClean="0"/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17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The principles of agile methods</a:t>
            </a:r>
            <a:r>
              <a:rPr lang="en-GB" sz="3200" b="1" dirty="0" smtClean="0"/>
              <a:t> 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500" y="1604502"/>
            <a:ext cx="9423400" cy="465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8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Agile method applicability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200" dirty="0" smtClean="0"/>
              <a:t>Product development where a software company is developing a </a:t>
            </a:r>
            <a:r>
              <a:rPr lang="en-GB" sz="2200" b="1" dirty="0" smtClean="0"/>
              <a:t>small or medium-sized </a:t>
            </a:r>
            <a:r>
              <a:rPr lang="en-GB" sz="2200" dirty="0" smtClean="0"/>
              <a:t>product for sale. </a:t>
            </a:r>
          </a:p>
          <a:p>
            <a:pPr algn="just"/>
            <a:r>
              <a:rPr lang="en-GB" sz="2200" dirty="0" smtClean="0"/>
              <a:t>Custom system development within an organization, where there is a </a:t>
            </a:r>
            <a:r>
              <a:rPr lang="en-GB" sz="2200" b="1" dirty="0" smtClean="0"/>
              <a:t>clear commitment from the customer to become involved in the development process </a:t>
            </a:r>
            <a:r>
              <a:rPr lang="en-GB" sz="2200" dirty="0" smtClean="0"/>
              <a:t>and where there are not a lot of external rules and regulations that affect the software.</a:t>
            </a:r>
          </a:p>
          <a:p>
            <a:pPr algn="just"/>
            <a:r>
              <a:rPr lang="en-GB" sz="2200" dirty="0" smtClean="0"/>
              <a:t>Because of their focus on small, tightly-integrated teams, there are problems in scaling agile methods to large systems. </a:t>
            </a:r>
          </a:p>
          <a:p>
            <a:pPr algn="just"/>
            <a:endParaRPr lang="en-US" sz="2200" dirty="0" smtClean="0"/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7299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Problems with agile methods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It can be difficult to keep the </a:t>
            </a:r>
            <a:r>
              <a:rPr lang="en-US" sz="2200" b="1" dirty="0"/>
              <a:t>interest of customers </a:t>
            </a:r>
            <a:r>
              <a:rPr lang="en-US" sz="2200" dirty="0"/>
              <a:t>who are involved in the process.</a:t>
            </a:r>
          </a:p>
          <a:p>
            <a:pPr algn="just"/>
            <a:r>
              <a:rPr lang="en-US" sz="2200" dirty="0"/>
              <a:t>Team members may be unsuited to the </a:t>
            </a:r>
            <a:r>
              <a:rPr lang="en-US" sz="2200" b="1" dirty="0"/>
              <a:t>intense involvement</a:t>
            </a:r>
            <a:r>
              <a:rPr lang="en-US" sz="2200" dirty="0"/>
              <a:t> that </a:t>
            </a:r>
            <a:r>
              <a:rPr lang="en-US" sz="2200" dirty="0" smtClean="0"/>
              <a:t>characterizes </a:t>
            </a:r>
            <a:r>
              <a:rPr lang="en-US" sz="2200" dirty="0"/>
              <a:t>agile methods.</a:t>
            </a:r>
          </a:p>
          <a:p>
            <a:pPr algn="just"/>
            <a:r>
              <a:rPr lang="en-US" sz="2200" b="1" dirty="0" smtClean="0"/>
              <a:t>Prioritizing </a:t>
            </a:r>
            <a:r>
              <a:rPr lang="en-US" sz="2200" b="1" dirty="0"/>
              <a:t>changes </a:t>
            </a:r>
            <a:r>
              <a:rPr lang="en-US" sz="2200" dirty="0"/>
              <a:t>can be difficult where there are multiple stakeholders.</a:t>
            </a:r>
          </a:p>
          <a:p>
            <a:pPr algn="just"/>
            <a:r>
              <a:rPr lang="en-US" sz="2200" b="1" dirty="0"/>
              <a:t>Maintaining simplicity </a:t>
            </a:r>
            <a:r>
              <a:rPr lang="en-US" sz="2200" dirty="0"/>
              <a:t>requires extra work.</a:t>
            </a:r>
          </a:p>
          <a:p>
            <a:pPr algn="just"/>
            <a:r>
              <a:rPr lang="en-US" sz="2200" b="1" dirty="0"/>
              <a:t>Contracts may be a problem</a:t>
            </a:r>
            <a:r>
              <a:rPr lang="en-US" sz="2200" dirty="0"/>
              <a:t> as with other approaches to iterative development.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0186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Plan-driven and agile development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dirty="0" smtClean="0"/>
              <a:t>Plan-driven development</a:t>
            </a:r>
          </a:p>
          <a:p>
            <a:pPr lvl="1" algn="just"/>
            <a:r>
              <a:rPr lang="en-US" sz="2200" dirty="0" smtClean="0"/>
              <a:t>A plan-driven approach to software engineering is based around separate development stages with the outputs to be produced at each of these stages planned in advance.</a:t>
            </a:r>
          </a:p>
          <a:p>
            <a:pPr lvl="1" algn="just"/>
            <a:r>
              <a:rPr lang="en-US" sz="2200" dirty="0" smtClean="0"/>
              <a:t>Not necessarily waterfall model – plan-driven, incremental development is possible</a:t>
            </a:r>
          </a:p>
          <a:p>
            <a:pPr lvl="1" algn="just"/>
            <a:r>
              <a:rPr lang="en-US" sz="2200" dirty="0" smtClean="0"/>
              <a:t>Iteration occurs within activities. </a:t>
            </a:r>
          </a:p>
          <a:p>
            <a:pPr algn="just"/>
            <a:r>
              <a:rPr lang="en-US" sz="2200" b="1" dirty="0" smtClean="0"/>
              <a:t>Agile development</a:t>
            </a:r>
          </a:p>
          <a:p>
            <a:pPr lvl="1" algn="just"/>
            <a:r>
              <a:rPr lang="en-US" sz="2200" dirty="0" smtClean="0"/>
              <a:t>Specification, design, implementation and testing are inter-leaved and the outputs from the development process are decided through a process of negotiation during the software development process.</a:t>
            </a:r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8956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446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Software Engineering</vt:lpstr>
      <vt:lpstr>Agile Software Development</vt:lpstr>
      <vt:lpstr>Rapid software development</vt:lpstr>
      <vt:lpstr>Agile methods</vt:lpstr>
      <vt:lpstr>Agile manifesto </vt:lpstr>
      <vt:lpstr>The principles of agile methods </vt:lpstr>
      <vt:lpstr>Agile method applicability</vt:lpstr>
      <vt:lpstr>Problems with agile methods</vt:lpstr>
      <vt:lpstr>Plan-driven and agile development</vt:lpstr>
      <vt:lpstr>Plan-driven and agile specification </vt:lpstr>
      <vt:lpstr>Agile Methods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USER</dc:creator>
  <cp:lastModifiedBy>USER</cp:lastModifiedBy>
  <cp:revision>11</cp:revision>
  <dcterms:created xsi:type="dcterms:W3CDTF">2020-08-16T14:09:46Z</dcterms:created>
  <dcterms:modified xsi:type="dcterms:W3CDTF">2020-08-17T13:39:07Z</dcterms:modified>
</cp:coreProperties>
</file>