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CB5-0A8E-4B68-B737-E18D5DF11BE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3DCD-29D9-4717-9851-7EF931677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CB5-0A8E-4B68-B737-E18D5DF11BE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3DCD-29D9-4717-9851-7EF931677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CB5-0A8E-4B68-B737-E18D5DF11BE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3DCD-29D9-4717-9851-7EF931677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CB5-0A8E-4B68-B737-E18D5DF11BE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3DCD-29D9-4717-9851-7EF931677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CB5-0A8E-4B68-B737-E18D5DF11BE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3DCD-29D9-4717-9851-7EF931677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CB5-0A8E-4B68-B737-E18D5DF11BE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3DCD-29D9-4717-9851-7EF931677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CB5-0A8E-4B68-B737-E18D5DF11BE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3DCD-29D9-4717-9851-7EF931677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CB5-0A8E-4B68-B737-E18D5DF11BE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3DCD-29D9-4717-9851-7EF931677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CB5-0A8E-4B68-B737-E18D5DF11BE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3DCD-29D9-4717-9851-7EF931677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CB5-0A8E-4B68-B737-E18D5DF11BE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3DCD-29D9-4717-9851-7EF931677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CB5-0A8E-4B68-B737-E18D5DF11BE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3DCD-29D9-4717-9851-7EF931677D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ECB5-0A8E-4B68-B737-E18D5DF11BE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3DCD-29D9-4717-9851-7EF931677D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Neha </a:t>
            </a:r>
            <a:r>
              <a:rPr lang="en-US" smtClean="0"/>
              <a:t>Tripathi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 Crisis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b="1" dirty="0" smtClean="0"/>
              <a:t>Software crisis is the situation resulted due to the increment in failure rate of software development which leads to incomplete and degrading performance of software products</a:t>
            </a:r>
            <a:r>
              <a:rPr lang="en-IN" sz="2200" dirty="0" smtClean="0"/>
              <a:t>.</a:t>
            </a:r>
          </a:p>
          <a:p>
            <a:pPr lvl="0" algn="just"/>
            <a:r>
              <a:rPr lang="en-US" sz="2200" dirty="0"/>
              <a:t>Term was coined in the year 1968.</a:t>
            </a:r>
          </a:p>
          <a:p>
            <a:pPr lvl="0" algn="just"/>
            <a:r>
              <a:rPr lang="en-US" sz="2200" dirty="0"/>
              <a:t>In general it refers to poorly written, hard to read, error-prone software that often lacks good documentation.</a:t>
            </a:r>
          </a:p>
          <a:p>
            <a:pPr algn="just"/>
            <a:r>
              <a:rPr lang="en-US" sz="2200" dirty="0"/>
              <a:t>The term software crisis revolves around three concepts: </a:t>
            </a:r>
            <a:r>
              <a:rPr lang="en-US" sz="2200" b="1" dirty="0"/>
              <a:t>complexity, change and the expectations</a:t>
            </a:r>
            <a:r>
              <a:rPr lang="en-US" sz="2200" dirty="0"/>
              <a:t>.</a:t>
            </a:r>
          </a:p>
          <a:p>
            <a:pPr algn="just"/>
            <a:endParaRPr lang="en-IN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 Crisis</a:t>
            </a:r>
            <a:endParaRPr lang="en-US" sz="3200" dirty="0"/>
          </a:p>
        </p:txBody>
      </p:sp>
      <p:pic>
        <p:nvPicPr>
          <p:cNvPr id="4" name="Content Placeholder 3" descr="https://media.geeksforgeeks.org/wp-content/uploads/20190318213021/Untitled-Diagram-3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6972" y="1600200"/>
            <a:ext cx="63100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Crisis in terms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 smtClean="0"/>
              <a:t>success 16% </a:t>
            </a:r>
            <a:endParaRPr lang="en-IN" sz="2200" dirty="0" smtClean="0"/>
          </a:p>
          <a:p>
            <a:r>
              <a:rPr lang="en-IN" sz="2200" b="1" dirty="0" smtClean="0"/>
              <a:t>failure 31% </a:t>
            </a:r>
            <a:endParaRPr lang="en-IN" sz="2200" dirty="0" smtClean="0"/>
          </a:p>
          <a:p>
            <a:r>
              <a:rPr lang="en-IN" sz="2200" b="1" dirty="0" smtClean="0"/>
              <a:t>over budget 53% </a:t>
            </a:r>
            <a:endParaRPr lang="en-IN" sz="2200" dirty="0" smtClean="0"/>
          </a:p>
          <a:p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Problems of software crisis: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dirty="0" smtClean="0"/>
              <a:t>Projects running over-budget</a:t>
            </a:r>
          </a:p>
          <a:p>
            <a:pPr algn="just"/>
            <a:r>
              <a:rPr lang="en-IN" sz="2200" dirty="0" smtClean="0"/>
              <a:t>Projects running over-time</a:t>
            </a:r>
          </a:p>
          <a:p>
            <a:pPr algn="just"/>
            <a:r>
              <a:rPr lang="en-IN" sz="2200" dirty="0" smtClean="0"/>
              <a:t>Software was very inefficient</a:t>
            </a:r>
          </a:p>
          <a:p>
            <a:pPr algn="just"/>
            <a:r>
              <a:rPr lang="en-IN" sz="2200" dirty="0" smtClean="0"/>
              <a:t>Projects were unmanageable and code difficult to maintain</a:t>
            </a:r>
          </a:p>
          <a:p>
            <a:pPr algn="just"/>
            <a:r>
              <a:rPr lang="en-IN" sz="2200" dirty="0" smtClean="0"/>
              <a:t>Software was of low quality</a:t>
            </a:r>
          </a:p>
          <a:p>
            <a:pPr algn="just"/>
            <a:r>
              <a:rPr lang="en-IN" sz="2200" dirty="0" smtClean="0"/>
              <a:t>The software often did not meet requirements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 smtClean="0"/>
              <a:t>Factors contributing to the software crisis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800"/>
              </a:spcBef>
            </a:pPr>
            <a:r>
              <a:rPr lang="en-GB" altLang="en-US" sz="2200" dirty="0" smtClean="0"/>
              <a:t>Large and complex problems, </a:t>
            </a:r>
          </a:p>
          <a:p>
            <a:pPr algn="just">
              <a:spcBef>
                <a:spcPct val="0"/>
              </a:spcBef>
            </a:pPr>
            <a:r>
              <a:rPr lang="en-GB" altLang="en-US" sz="2200" dirty="0" smtClean="0"/>
              <a:t>Lack of adequate training in software engineering,</a:t>
            </a:r>
          </a:p>
          <a:p>
            <a:pPr algn="just">
              <a:spcBef>
                <a:spcPct val="0"/>
              </a:spcBef>
            </a:pPr>
            <a:r>
              <a:rPr lang="en-GB" altLang="en-US" sz="2200" dirty="0" smtClean="0"/>
              <a:t>Increasing skill shortage, </a:t>
            </a:r>
          </a:p>
          <a:p>
            <a:pPr algn="just">
              <a:spcBef>
                <a:spcPct val="0"/>
              </a:spcBef>
            </a:pPr>
            <a:r>
              <a:rPr lang="en-GB" altLang="en-US" sz="2200" dirty="0" smtClean="0"/>
              <a:t>Low productivity improvements</a:t>
            </a:r>
            <a:r>
              <a:rPr lang="en-GB" altLang="en-US" sz="2200" dirty="0"/>
              <a:t>,</a:t>
            </a:r>
            <a:endParaRPr lang="en-GB" altLang="en-US" sz="2200" dirty="0" smtClean="0"/>
          </a:p>
          <a:p>
            <a:pPr algn="just">
              <a:spcBef>
                <a:spcPct val="0"/>
              </a:spcBef>
            </a:pPr>
            <a:r>
              <a:rPr lang="en-GB" altLang="en-US" sz="2200" dirty="0" smtClean="0"/>
              <a:t>Requirement change is inevitable,</a:t>
            </a:r>
          </a:p>
          <a:p>
            <a:pPr algn="just">
              <a:spcBef>
                <a:spcPct val="0"/>
              </a:spcBef>
            </a:pPr>
            <a:r>
              <a:rPr lang="en-GB" altLang="en-US" sz="2200" dirty="0" smtClean="0"/>
              <a:t>Requirement gets frozen,</a:t>
            </a:r>
          </a:p>
          <a:p>
            <a:pPr algn="just">
              <a:spcBef>
                <a:spcPct val="0"/>
              </a:spcBef>
            </a:pPr>
            <a:r>
              <a:rPr lang="en-GB" altLang="en-US" sz="2200" dirty="0" smtClean="0"/>
              <a:t>Customer themselves are not clear with their requirements,</a:t>
            </a:r>
          </a:p>
          <a:p>
            <a:pPr algn="just">
              <a:spcBef>
                <a:spcPct val="0"/>
              </a:spcBef>
            </a:pPr>
            <a:r>
              <a:rPr lang="en-GB" altLang="en-US" sz="2200" dirty="0" smtClean="0"/>
              <a:t>Market demand/conditions changes,</a:t>
            </a:r>
          </a:p>
          <a:p>
            <a:pPr algn="just">
              <a:spcBef>
                <a:spcPct val="0"/>
              </a:spcBef>
            </a:pPr>
            <a:r>
              <a:rPr lang="en-GB" altLang="en-US" sz="2200" dirty="0" smtClean="0"/>
              <a:t>Manpower turnover,</a:t>
            </a:r>
          </a:p>
          <a:p>
            <a:pPr algn="just">
              <a:spcBef>
                <a:spcPct val="0"/>
              </a:spcBef>
            </a:pPr>
            <a:r>
              <a:rPr lang="en-GB" altLang="en-US" sz="2200" smtClean="0"/>
              <a:t>Technology/Process change,</a:t>
            </a:r>
            <a:endParaRPr lang="en-GB" altLang="en-US" sz="2200" dirty="0" smtClean="0"/>
          </a:p>
          <a:p>
            <a:pPr algn="just">
              <a:spcBef>
                <a:spcPct val="0"/>
              </a:spcBef>
            </a:pPr>
            <a:r>
              <a:rPr lang="en-GB" altLang="en-US" sz="2200" dirty="0"/>
              <a:t>e</a:t>
            </a:r>
            <a:r>
              <a:rPr lang="en-GB" altLang="en-US" sz="2200" dirty="0" smtClean="0"/>
              <a:t>tc.</a:t>
            </a:r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</a:t>
            </a:r>
            <a:r>
              <a:rPr lang="en-US" sz="3200" dirty="0" smtClean="0"/>
              <a:t>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b="1" i="1" dirty="0" smtClean="0"/>
              <a:t>Y2K problem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200" dirty="0" smtClean="0"/>
              <a:t>-related to date format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-problem arise in year 2000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- all the </a:t>
            </a:r>
            <a:r>
              <a:rPr lang="en-US" sz="2200" dirty="0" err="1" smtClean="0"/>
              <a:t>softwares</a:t>
            </a:r>
            <a:r>
              <a:rPr lang="en-US" sz="2200" dirty="0" smtClean="0"/>
              <a:t> stopped working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-format changed from </a:t>
            </a:r>
            <a:r>
              <a:rPr lang="en-US" sz="2200" dirty="0" err="1" smtClean="0"/>
              <a:t>ddmmyy</a:t>
            </a:r>
            <a:r>
              <a:rPr lang="en-US" sz="2200" dirty="0" smtClean="0"/>
              <a:t> to </a:t>
            </a:r>
            <a:r>
              <a:rPr lang="en-US" sz="2200" dirty="0" err="1" smtClean="0"/>
              <a:t>ddmmyyyy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-</a:t>
            </a:r>
            <a:r>
              <a:rPr lang="en-US" sz="2200" b="1" dirty="0" smtClean="0"/>
              <a:t>example: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   -In 19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century date format used was </a:t>
            </a:r>
            <a:r>
              <a:rPr lang="en-US" sz="2200" dirty="0" err="1" smtClean="0"/>
              <a:t>ddmmyy</a:t>
            </a:r>
            <a:r>
              <a:rPr lang="en-US" sz="2200" dirty="0" smtClean="0"/>
              <a:t>(say </a:t>
            </a:r>
            <a:r>
              <a:rPr lang="en-US" sz="2200" dirty="0"/>
              <a:t>1</a:t>
            </a:r>
            <a:r>
              <a:rPr lang="en-US" sz="2200" dirty="0" smtClean="0"/>
              <a:t>st </a:t>
            </a:r>
            <a:r>
              <a:rPr lang="en-US" sz="2200" dirty="0" err="1" smtClean="0"/>
              <a:t>jan</a:t>
            </a:r>
            <a:r>
              <a:rPr lang="en-US" sz="2200" dirty="0" smtClean="0"/>
              <a:t> 1999 was written as 010199 and it year is assumed to be 1999 by default )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- but, when 20 </a:t>
            </a:r>
            <a:r>
              <a:rPr lang="en-US" sz="2200" dirty="0" err="1" smtClean="0"/>
              <a:t>th</a:t>
            </a:r>
            <a:r>
              <a:rPr lang="en-US" sz="2200" dirty="0" smtClean="0"/>
              <a:t> century came, (say 1 </a:t>
            </a:r>
            <a:r>
              <a:rPr lang="en-US" sz="2200" dirty="0" err="1" smtClean="0"/>
              <a:t>st</a:t>
            </a:r>
            <a:r>
              <a:rPr lang="en-US" sz="2200" dirty="0" smtClean="0"/>
              <a:t> </a:t>
            </a:r>
            <a:r>
              <a:rPr lang="en-US" sz="2200" dirty="0" err="1" smtClean="0"/>
              <a:t>jan</a:t>
            </a:r>
            <a:r>
              <a:rPr lang="en-US" sz="2200" dirty="0" smtClean="0"/>
              <a:t> 2000 was written as 010100 and according to old format year was assumed to be 1900)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- so all the software failed.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-currently, we use </a:t>
            </a:r>
            <a:r>
              <a:rPr lang="en-US" sz="2200" dirty="0" err="1" smtClean="0"/>
              <a:t>yyyy</a:t>
            </a:r>
            <a:r>
              <a:rPr lang="en-US" sz="2200" dirty="0" smtClean="0"/>
              <a:t> instead of </a:t>
            </a:r>
            <a:r>
              <a:rPr lang="en-US" sz="2200" dirty="0" err="1" smtClean="0"/>
              <a:t>yy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2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309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Software Engineering</vt:lpstr>
      <vt:lpstr>Software Crisis</vt:lpstr>
      <vt:lpstr>Software Crisis</vt:lpstr>
      <vt:lpstr>Software Crisis in terms of statistics</vt:lpstr>
      <vt:lpstr>Problems of software crisis:</vt:lpstr>
      <vt:lpstr>Factors contributing to the software crisis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GEU</dc:creator>
  <cp:lastModifiedBy>USER</cp:lastModifiedBy>
  <cp:revision>10</cp:revision>
  <dcterms:created xsi:type="dcterms:W3CDTF">2020-07-09T02:16:15Z</dcterms:created>
  <dcterms:modified xsi:type="dcterms:W3CDTF">2020-10-06T02:40:06Z</dcterms:modified>
</cp:coreProperties>
</file>