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5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1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4E8A-4C76-4414-BD62-40402634396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41B4-4D56-4270-8D3B-E4DCD903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smtClean="0"/>
              <a:t>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1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Software life cycle model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or</a:t>
            </a:r>
          </a:p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b="1" i="1" dirty="0" smtClean="0"/>
              <a:t>Software </a:t>
            </a:r>
            <a:r>
              <a:rPr lang="en-US" b="1" i="1" dirty="0"/>
              <a:t>development life cycle </a:t>
            </a:r>
            <a:r>
              <a:rPr lang="en-US" b="1" dirty="0"/>
              <a:t>(SDLC) </a:t>
            </a:r>
            <a:r>
              <a:rPr lang="en-US" b="1" i="1" dirty="0" smtClean="0"/>
              <a:t>model</a:t>
            </a:r>
          </a:p>
          <a:p>
            <a:pPr marL="0" indent="0" algn="ctr">
              <a:buNone/>
            </a:pPr>
            <a:r>
              <a:rPr lang="en-US" b="1" i="1" dirty="0" smtClean="0"/>
              <a:t>or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b="1" i="1" dirty="0"/>
              <a:t>S</a:t>
            </a:r>
            <a:r>
              <a:rPr lang="en-US" b="1" i="1" dirty="0" smtClean="0"/>
              <a:t>oftware development </a:t>
            </a:r>
            <a:r>
              <a:rPr lang="en-US" b="1" i="1" dirty="0"/>
              <a:t>process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44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3200" b="1" dirty="0" smtClean="0">
                <a:latin typeface="+mn-lt"/>
              </a:rPr>
              <a:t>Software Life Cycle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25"/>
              </a:spcBef>
            </a:pPr>
            <a:r>
              <a:rPr lang="en-GB" altLang="en-US" sz="2200" dirty="0" smtClean="0"/>
              <a:t>Software life cycle (or software process):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b="1" dirty="0" smtClean="0"/>
              <a:t>series of identifiable stages that a software product undergoes during its life time</a:t>
            </a:r>
            <a:r>
              <a:rPr lang="en-GB" altLang="en-US" sz="2200" dirty="0" smtClean="0"/>
              <a:t>: 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dirty="0" smtClean="0"/>
              <a:t>Feasibility study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dirty="0"/>
              <a:t>R</a:t>
            </a:r>
            <a:r>
              <a:rPr lang="en-GB" altLang="en-US" sz="2200" dirty="0" smtClean="0"/>
              <a:t>equirements analysis and specification, 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dirty="0"/>
              <a:t>D</a:t>
            </a:r>
            <a:r>
              <a:rPr lang="en-GB" altLang="en-US" sz="2200" dirty="0" smtClean="0"/>
              <a:t>esign, 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dirty="0"/>
              <a:t>C</a:t>
            </a:r>
            <a:r>
              <a:rPr lang="en-GB" altLang="en-US" sz="2200" dirty="0" smtClean="0"/>
              <a:t>oding, 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dirty="0" smtClean="0"/>
              <a:t>Testing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dirty="0" smtClean="0"/>
              <a:t>Installation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dirty="0"/>
              <a:t>M</a:t>
            </a:r>
            <a:r>
              <a:rPr lang="en-GB" altLang="en-US" sz="2200" dirty="0" smtClean="0"/>
              <a:t>aintenance.</a:t>
            </a:r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35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3200" b="1" dirty="0" smtClean="0"/>
              <a:t>Software Life Cycle 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2200" b="1" dirty="0" smtClean="0"/>
              <a:t>A software life cycle model (or  process model):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dirty="0" smtClean="0"/>
              <a:t>a </a:t>
            </a:r>
            <a:r>
              <a:rPr lang="en-GB" altLang="en-US" sz="2200" b="1" dirty="0" smtClean="0"/>
              <a:t>descriptive and diagrammatic model </a:t>
            </a:r>
            <a:r>
              <a:rPr lang="en-GB" altLang="en-US" sz="2200" dirty="0" smtClean="0"/>
              <a:t>of software life cycle: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dirty="0" smtClean="0"/>
              <a:t>identifies all the </a:t>
            </a:r>
            <a:r>
              <a:rPr lang="en-GB" altLang="en-US" sz="2200" b="1" dirty="0" smtClean="0"/>
              <a:t>activities</a:t>
            </a:r>
            <a:r>
              <a:rPr lang="en-GB" altLang="en-US" sz="2200" dirty="0" smtClean="0"/>
              <a:t> required for product development, 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dirty="0" smtClean="0"/>
              <a:t>establishes a precedence </a:t>
            </a:r>
            <a:r>
              <a:rPr lang="en-GB" altLang="en-US" sz="2200" b="1" dirty="0" smtClean="0"/>
              <a:t>ordering</a:t>
            </a:r>
            <a:r>
              <a:rPr lang="en-GB" altLang="en-US" sz="2200" dirty="0" smtClean="0"/>
              <a:t> among the different activities,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dirty="0" smtClean="0"/>
              <a:t>Divides life cycle into </a:t>
            </a:r>
            <a:r>
              <a:rPr lang="en-GB" altLang="en-US" sz="2200" b="1" dirty="0" smtClean="0"/>
              <a:t>phases</a:t>
            </a:r>
            <a:r>
              <a:rPr lang="en-GB" altLang="en-US" sz="2200" dirty="0" smtClean="0"/>
              <a:t>.  </a:t>
            </a:r>
          </a:p>
          <a:p>
            <a:pPr algn="just">
              <a:spcBef>
                <a:spcPts val="888"/>
              </a:spcBef>
            </a:pPr>
            <a:r>
              <a:rPr lang="en-GB" altLang="en-US" sz="2200" dirty="0" smtClean="0"/>
              <a:t>Several different activities may be carried out in each life cycle phase.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dirty="0" smtClean="0"/>
              <a:t>For example, the design stage might consist of:</a:t>
            </a:r>
          </a:p>
          <a:p>
            <a:pPr lvl="2" algn="just">
              <a:spcBef>
                <a:spcPts val="625"/>
              </a:spcBef>
            </a:pPr>
            <a:r>
              <a:rPr lang="en-GB" altLang="en-US" sz="2200" dirty="0" smtClean="0"/>
              <a:t>structured analysis activity followed by  </a:t>
            </a:r>
          </a:p>
          <a:p>
            <a:pPr lvl="2" algn="just">
              <a:spcBef>
                <a:spcPts val="625"/>
              </a:spcBef>
            </a:pPr>
            <a:r>
              <a:rPr lang="en-GB" altLang="en-US" sz="2200" dirty="0" smtClean="0"/>
              <a:t>structured design activity.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3200" b="1" dirty="0" smtClean="0"/>
              <a:t>Why Model  Life Cycle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2200" dirty="0" smtClean="0"/>
              <a:t>A written description: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b="1" dirty="0" smtClean="0"/>
              <a:t>forms a common understanding of activities among the software developers.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b="1" dirty="0" smtClean="0"/>
              <a:t>helps  in identifying inconsistencies, redundancies, and omissions in the development process.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b="1" dirty="0" smtClean="0"/>
              <a:t>Helps in tailoring a process model for specific projects.</a:t>
            </a:r>
          </a:p>
          <a:p>
            <a:pPr algn="just"/>
            <a:r>
              <a:rPr lang="en-GB" altLang="en-US" sz="2200" dirty="0" smtClean="0"/>
              <a:t>The development team must identify a suitable life cycle model: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dirty="0" smtClean="0"/>
              <a:t>and then adhere to it.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dirty="0" smtClean="0"/>
              <a:t>Primary advantage of adhering to a life cycle model:</a:t>
            </a:r>
          </a:p>
          <a:p>
            <a:pPr lvl="2" algn="just">
              <a:spcBef>
                <a:spcPts val="625"/>
              </a:spcBef>
            </a:pPr>
            <a:r>
              <a:rPr lang="en-GB" altLang="en-US" sz="2200" b="1" dirty="0" smtClean="0"/>
              <a:t>helps development of software in a systematic and  disciplined manner</a:t>
            </a:r>
            <a:r>
              <a:rPr lang="en-GB" altLang="en-US" sz="2200" dirty="0" smtClean="0"/>
              <a:t>.</a:t>
            </a:r>
          </a:p>
          <a:p>
            <a:pPr algn="just">
              <a:spcBef>
                <a:spcPts val="800"/>
              </a:spcBef>
            </a:pPr>
            <a:r>
              <a:rPr lang="en-GB" altLang="en-US" sz="2200" dirty="0" smtClean="0"/>
              <a:t>When a program is developed by a single programmer ---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dirty="0" smtClean="0"/>
              <a:t>he has the freedom to decide his exact steps. 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47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2200" b="1" dirty="0" smtClean="0"/>
              <a:t>When a software product is being developed by a team: 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b="1" dirty="0" smtClean="0"/>
              <a:t>there must be a precise understanding among team members as to when to do what,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b="1" dirty="0" smtClean="0"/>
              <a:t>otherwise it would lead to chaos and project  failure. 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 A software project will never succeed if: </a:t>
            </a:r>
          </a:p>
          <a:p>
            <a:pPr lvl="1" algn="just">
              <a:spcBef>
                <a:spcPct val="0"/>
              </a:spcBef>
            </a:pPr>
            <a:r>
              <a:rPr lang="en-GB" altLang="en-US" sz="2200" dirty="0" smtClean="0"/>
              <a:t>one engineer starts writing code,</a:t>
            </a:r>
          </a:p>
          <a:p>
            <a:pPr lvl="1" algn="just">
              <a:spcBef>
                <a:spcPct val="0"/>
              </a:spcBef>
            </a:pPr>
            <a:r>
              <a:rPr lang="en-GB" altLang="en-US" sz="2200" dirty="0" smtClean="0"/>
              <a:t>another concentrates on writing the test document first, </a:t>
            </a:r>
          </a:p>
          <a:p>
            <a:pPr lvl="1" algn="just">
              <a:spcBef>
                <a:spcPct val="0"/>
              </a:spcBef>
            </a:pPr>
            <a:r>
              <a:rPr lang="en-GB" altLang="en-US" sz="2200" dirty="0" smtClean="0"/>
              <a:t>yet another engineer first defines the file structure</a:t>
            </a:r>
          </a:p>
          <a:p>
            <a:pPr lvl="1" algn="just">
              <a:spcBef>
                <a:spcPct val="0"/>
              </a:spcBef>
            </a:pPr>
            <a:r>
              <a:rPr lang="en-GB" altLang="en-US" sz="2200" dirty="0" smtClean="0"/>
              <a:t>another defines the I/O for his portion first.</a:t>
            </a:r>
          </a:p>
          <a:p>
            <a:pPr algn="just">
              <a:spcBef>
                <a:spcPct val="0"/>
              </a:spcBef>
            </a:pPr>
            <a:r>
              <a:rPr lang="en-GB" altLang="en-US" sz="2200" dirty="0" smtClean="0"/>
              <a:t>A life cycle model:</a:t>
            </a:r>
          </a:p>
          <a:p>
            <a:pPr lvl="1" algn="just">
              <a:spcBef>
                <a:spcPct val="0"/>
              </a:spcBef>
            </a:pPr>
            <a:r>
              <a:rPr lang="en-GB" altLang="en-US" sz="2200" b="1" dirty="0" smtClean="0"/>
              <a:t>defines  entry and exit criteria for every phase. </a:t>
            </a:r>
          </a:p>
          <a:p>
            <a:pPr lvl="1" algn="just">
              <a:spcBef>
                <a:spcPct val="0"/>
              </a:spcBef>
            </a:pPr>
            <a:r>
              <a:rPr lang="en-GB" altLang="en-US" sz="2200" b="1" dirty="0" smtClean="0"/>
              <a:t>A phase is considered to be complete:</a:t>
            </a:r>
          </a:p>
          <a:p>
            <a:pPr lvl="2" algn="just">
              <a:spcBef>
                <a:spcPct val="0"/>
              </a:spcBef>
            </a:pPr>
            <a:r>
              <a:rPr lang="en-GB" altLang="en-US" sz="2200" b="1" dirty="0" smtClean="0"/>
              <a:t>only when all its exit criteria are satisfied. 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39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altLang="en-US" sz="2200" dirty="0" smtClean="0"/>
              <a:t>The phase exit criteria for the software requirements specification phase: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dirty="0" smtClean="0"/>
              <a:t>Software Requirements Specification (SRS) document is complete, reviewed, and approved by the customer. </a:t>
            </a:r>
          </a:p>
          <a:p>
            <a:pPr algn="just"/>
            <a:r>
              <a:rPr lang="en-GB" altLang="en-US" sz="2200" dirty="0" smtClean="0"/>
              <a:t>A phase can start: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dirty="0" smtClean="0"/>
              <a:t>only if its phase-entry criteria have been satisfied. </a:t>
            </a:r>
          </a:p>
          <a:p>
            <a:pPr algn="just">
              <a:spcBef>
                <a:spcPts val="888"/>
              </a:spcBef>
            </a:pPr>
            <a:r>
              <a:rPr lang="en-GB" altLang="en-US" sz="2200" b="1" dirty="0" smtClean="0"/>
              <a:t>It becomes easier for software project managers:</a:t>
            </a:r>
          </a:p>
          <a:p>
            <a:pPr lvl="1" algn="just">
              <a:spcBef>
                <a:spcPts val="800"/>
              </a:spcBef>
            </a:pPr>
            <a:r>
              <a:rPr lang="en-GB" altLang="en-US" sz="2200" b="1" dirty="0" smtClean="0"/>
              <a:t>to monitor the progress of the project. </a:t>
            </a:r>
          </a:p>
          <a:p>
            <a:pPr algn="just">
              <a:spcBef>
                <a:spcPts val="625"/>
              </a:spcBef>
            </a:pPr>
            <a:r>
              <a:rPr lang="en-GB" altLang="en-US" sz="2200" dirty="0"/>
              <a:t>When a life cycle model is adhered to, 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b="1" dirty="0"/>
              <a:t>the project manager can at any time fairly accurately tell, 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b="1" dirty="0"/>
              <a:t>at which stage  (e.g., design, code, test, etc. ) of the project is. 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b="1" dirty="0"/>
              <a:t>Otherwise, it becomes very difficult to track the progress of the project  </a:t>
            </a:r>
          </a:p>
          <a:p>
            <a:pPr lvl="2" algn="just">
              <a:spcBef>
                <a:spcPts val="463"/>
              </a:spcBef>
            </a:pPr>
            <a:r>
              <a:rPr lang="en-GB" altLang="en-US" sz="2200" dirty="0"/>
              <a:t>the project manager would have to depend on the guesses of the team members</a:t>
            </a:r>
            <a:r>
              <a:rPr lang="en-GB" altLang="en-US" sz="2200" dirty="0" smtClean="0"/>
              <a:t>.</a:t>
            </a:r>
          </a:p>
          <a:p>
            <a:pPr algn="just">
              <a:spcBef>
                <a:spcPts val="888"/>
              </a:spcBef>
            </a:pPr>
            <a:r>
              <a:rPr lang="en-GB" altLang="en-US" sz="2200" dirty="0"/>
              <a:t>This usually leads to a problem:</a:t>
            </a:r>
          </a:p>
          <a:p>
            <a:pPr lvl="1" algn="just">
              <a:spcBef>
                <a:spcPts val="800"/>
              </a:spcBef>
            </a:pPr>
            <a:r>
              <a:rPr lang="en-GB" altLang="en-US" sz="2200" dirty="0"/>
              <a:t>known as the  99% complete syndrome.</a:t>
            </a:r>
          </a:p>
          <a:p>
            <a:pPr algn="just"/>
            <a:endParaRPr lang="en-US" sz="2200" dirty="0"/>
          </a:p>
          <a:p>
            <a:pPr lvl="2" algn="just">
              <a:spcBef>
                <a:spcPts val="463"/>
              </a:spcBef>
            </a:pPr>
            <a:endParaRPr lang="en-GB" altLang="en-US" sz="2200" dirty="0"/>
          </a:p>
          <a:p>
            <a:pPr lvl="1" algn="just">
              <a:spcBef>
                <a:spcPts val="800"/>
              </a:spcBef>
            </a:pPr>
            <a:endParaRPr lang="en-GB" altLang="en-US" sz="2200" dirty="0" smtClean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44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2200" dirty="0" smtClean="0"/>
              <a:t>Many life cycle models have been proposed. </a:t>
            </a:r>
          </a:p>
          <a:p>
            <a:pPr algn="just">
              <a:spcBef>
                <a:spcPts val="625"/>
              </a:spcBef>
            </a:pPr>
            <a:r>
              <a:rPr lang="en-GB" altLang="en-US" sz="2200" dirty="0" smtClean="0"/>
              <a:t>We will confine our attention to a few important and commonly used models. 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b="1" dirty="0" smtClean="0"/>
              <a:t>classical waterfall model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b="1" dirty="0" smtClean="0"/>
              <a:t>iterative waterfall, 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b="1" dirty="0" smtClean="0"/>
              <a:t>evolutionary, 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b="1" dirty="0" smtClean="0"/>
              <a:t>prototyping, and </a:t>
            </a:r>
          </a:p>
          <a:p>
            <a:pPr lvl="1" algn="just">
              <a:spcBef>
                <a:spcPts val="538"/>
              </a:spcBef>
            </a:pPr>
            <a:r>
              <a:rPr lang="en-GB" altLang="en-US" sz="2200" b="1" dirty="0" smtClean="0"/>
              <a:t>spiral model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74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3200" b="1" dirty="0" smtClean="0"/>
              <a:t> 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888"/>
              </a:spcBef>
            </a:pPr>
            <a:r>
              <a:rPr lang="en-GB" altLang="en-US" sz="2200" dirty="0" smtClean="0"/>
              <a:t>Software engineering is:</a:t>
            </a:r>
          </a:p>
          <a:p>
            <a:pPr lvl="1" algn="just">
              <a:spcBef>
                <a:spcPts val="800"/>
              </a:spcBef>
            </a:pPr>
            <a:r>
              <a:rPr lang="en-GB" altLang="en-US" sz="2200" b="1" dirty="0" smtClean="0"/>
              <a:t>systematic collection of decades of programming experience </a:t>
            </a:r>
          </a:p>
          <a:p>
            <a:pPr lvl="1" algn="just">
              <a:spcBef>
                <a:spcPts val="800"/>
              </a:spcBef>
            </a:pPr>
            <a:r>
              <a:rPr lang="en-GB" altLang="en-US" sz="2200" b="1" dirty="0" smtClean="0"/>
              <a:t>together with the innovations made by researchers.</a:t>
            </a:r>
          </a:p>
          <a:p>
            <a:pPr algn="just">
              <a:spcBef>
                <a:spcPts val="888"/>
              </a:spcBef>
            </a:pPr>
            <a:r>
              <a:rPr lang="en-GB" altLang="en-US" sz="2200" dirty="0" smtClean="0"/>
              <a:t>A fundamental necessity while developing any large software product: </a:t>
            </a:r>
          </a:p>
          <a:p>
            <a:pPr lvl="1" algn="just">
              <a:spcBef>
                <a:spcPts val="800"/>
              </a:spcBef>
            </a:pPr>
            <a:r>
              <a:rPr lang="en-GB" altLang="en-US" sz="2200" b="1" dirty="0" smtClean="0"/>
              <a:t>adoption of  a life cycle model. </a:t>
            </a:r>
          </a:p>
          <a:p>
            <a:pPr algn="just"/>
            <a:r>
              <a:rPr lang="en-GB" altLang="en-US" sz="2200" dirty="0"/>
              <a:t>Adherence to a software life cycle model: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b="1" dirty="0"/>
              <a:t>helps to do various development activities  in a systematic and disciplined manner.  </a:t>
            </a:r>
          </a:p>
          <a:p>
            <a:pPr lvl="1" algn="just">
              <a:spcBef>
                <a:spcPts val="725"/>
              </a:spcBef>
            </a:pPr>
            <a:r>
              <a:rPr lang="en-GB" altLang="en-US" sz="2200" b="1" dirty="0"/>
              <a:t>also makes it easier to manage a software development effort.</a:t>
            </a:r>
          </a:p>
          <a:p>
            <a:pPr algn="just"/>
            <a:endParaRPr lang="en-US" sz="2200" dirty="0"/>
          </a:p>
          <a:p>
            <a:pPr lvl="1" algn="just">
              <a:spcBef>
                <a:spcPts val="800"/>
              </a:spcBef>
            </a:pPr>
            <a:endParaRPr lang="en-GB" altLang="en-US" sz="2200" b="1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43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608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 Engineering</vt:lpstr>
      <vt:lpstr>PowerPoint Presentation</vt:lpstr>
      <vt:lpstr>Software Life Cycle</vt:lpstr>
      <vt:lpstr>Software Life Cycle Model</vt:lpstr>
      <vt:lpstr>Why Model  Life Cycle ?</vt:lpstr>
      <vt:lpstr>PowerPoint Presentation</vt:lpstr>
      <vt:lpstr>PowerPoint Presentation</vt:lpstr>
      <vt:lpstr>PowerPoint Presentation</vt:lpstr>
      <vt:lpstr>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USER</dc:creator>
  <cp:lastModifiedBy>USER</cp:lastModifiedBy>
  <cp:revision>12</cp:revision>
  <dcterms:created xsi:type="dcterms:W3CDTF">2020-07-21T19:29:54Z</dcterms:created>
  <dcterms:modified xsi:type="dcterms:W3CDTF">2020-10-06T02:43:06Z</dcterms:modified>
</cp:coreProperties>
</file>