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99E365-E2E3-4C8E-8CBE-52A77B035983}"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314829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99E365-E2E3-4C8E-8CBE-52A77B035983}"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342923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99E365-E2E3-4C8E-8CBE-52A77B035983}"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2522785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99E365-E2E3-4C8E-8CBE-52A77B035983}"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2296652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99E365-E2E3-4C8E-8CBE-52A77B035983}" type="datetimeFigureOut">
              <a:rPr lang="en-US" smtClean="0"/>
              <a:t>10/6/2020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298591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99E365-E2E3-4C8E-8CBE-52A77B035983}"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4043322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99E365-E2E3-4C8E-8CBE-52A77B035983}" type="datetimeFigureOut">
              <a:rPr lang="en-US" smtClean="0"/>
              <a:t>10/6/2020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1337412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99E365-E2E3-4C8E-8CBE-52A77B035983}" type="datetimeFigureOut">
              <a:rPr lang="en-US" smtClean="0"/>
              <a:t>10/6/2020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97466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99E365-E2E3-4C8E-8CBE-52A77B035983}" type="datetimeFigureOut">
              <a:rPr lang="en-US" smtClean="0"/>
              <a:t>10/6/2020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252389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99E365-E2E3-4C8E-8CBE-52A77B035983}"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217309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99E365-E2E3-4C8E-8CBE-52A77B035983}" type="datetimeFigureOut">
              <a:rPr lang="en-US" smtClean="0"/>
              <a:t>10/6/2020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6057C4-87AC-413F-80B8-AB6B6631CF06}" type="slidenum">
              <a:rPr lang="en-US" smtClean="0"/>
              <a:t>‹#›</a:t>
            </a:fld>
            <a:endParaRPr lang="en-US"/>
          </a:p>
        </p:txBody>
      </p:sp>
    </p:spTree>
    <p:extLst>
      <p:ext uri="{BB962C8B-B14F-4D97-AF65-F5344CB8AC3E}">
        <p14:creationId xmlns:p14="http://schemas.microsoft.com/office/powerpoint/2010/main" val="89745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9E365-E2E3-4C8E-8CBE-52A77B035983}" type="datetimeFigureOut">
              <a:rPr lang="en-US" smtClean="0"/>
              <a:t>10/6/2020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6057C4-87AC-413F-80B8-AB6B6631CF06}" type="slidenum">
              <a:rPr lang="en-US" smtClean="0"/>
              <a:t>‹#›</a:t>
            </a:fld>
            <a:endParaRPr lang="en-US"/>
          </a:p>
        </p:txBody>
      </p:sp>
    </p:spTree>
    <p:extLst>
      <p:ext uri="{BB962C8B-B14F-4D97-AF65-F5344CB8AC3E}">
        <p14:creationId xmlns:p14="http://schemas.microsoft.com/office/powerpoint/2010/main" val="130058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r>
              <a:rPr lang="en-US" dirty="0" smtClean="0"/>
              <a:t>Prepared by: Neha </a:t>
            </a:r>
            <a:r>
              <a:rPr lang="en-US" smtClean="0"/>
              <a:t>Tripathi</a:t>
            </a:r>
            <a:endParaRPr lang="en-US" dirty="0"/>
          </a:p>
        </p:txBody>
      </p:sp>
    </p:spTree>
    <p:extLst>
      <p:ext uri="{BB962C8B-B14F-4D97-AF65-F5344CB8AC3E}">
        <p14:creationId xmlns:p14="http://schemas.microsoft.com/office/powerpoint/2010/main" val="116881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200" b="1" dirty="0"/>
              <a:t>Design</a:t>
            </a:r>
            <a:endParaRPr lang="en-US" sz="3200" b="1" dirty="0"/>
          </a:p>
        </p:txBody>
      </p:sp>
      <p:sp>
        <p:nvSpPr>
          <p:cNvPr id="3" name="Content Placeholder 2"/>
          <p:cNvSpPr>
            <a:spLocks noGrp="1"/>
          </p:cNvSpPr>
          <p:nvPr>
            <p:ph idx="1"/>
          </p:nvPr>
        </p:nvSpPr>
        <p:spPr/>
        <p:txBody>
          <a:bodyPr>
            <a:normAutofit fontScale="92500" lnSpcReduction="10000"/>
          </a:bodyPr>
          <a:lstStyle/>
          <a:p>
            <a:pPr algn="just">
              <a:spcBef>
                <a:spcPts val="913"/>
              </a:spcBef>
            </a:pPr>
            <a:r>
              <a:rPr lang="en-GB" altLang="en-US" sz="2200" b="1" dirty="0" smtClean="0"/>
              <a:t>Design  phase transforms  requirements  specification:</a:t>
            </a:r>
          </a:p>
          <a:p>
            <a:pPr lvl="1" algn="just">
              <a:spcBef>
                <a:spcPts val="825"/>
              </a:spcBef>
            </a:pPr>
            <a:r>
              <a:rPr lang="en-GB" altLang="en-US" sz="2200" b="1" dirty="0" smtClean="0"/>
              <a:t> into a  form suitable for implementation in some programming language.</a:t>
            </a:r>
          </a:p>
          <a:p>
            <a:pPr lvl="1" algn="just">
              <a:spcBef>
                <a:spcPts val="825"/>
              </a:spcBef>
            </a:pPr>
            <a:r>
              <a:rPr lang="en-US" altLang="en-US" sz="2200" b="1" dirty="0" smtClean="0"/>
              <a:t>Plan a Solution</a:t>
            </a:r>
          </a:p>
          <a:p>
            <a:pPr lvl="1" algn="just">
              <a:spcBef>
                <a:spcPts val="825"/>
              </a:spcBef>
            </a:pPr>
            <a:r>
              <a:rPr lang="en-US" altLang="en-US" sz="2200" b="1" dirty="0" smtClean="0"/>
              <a:t>Diagrammatic representation</a:t>
            </a:r>
          </a:p>
          <a:p>
            <a:pPr lvl="1" algn="just">
              <a:spcBef>
                <a:spcPts val="825"/>
              </a:spcBef>
            </a:pPr>
            <a:r>
              <a:rPr lang="en-US" altLang="en-US" sz="2200" b="1" dirty="0" smtClean="0"/>
              <a:t>“How to do it”</a:t>
            </a:r>
          </a:p>
          <a:p>
            <a:pPr lvl="1" algn="just">
              <a:spcBef>
                <a:spcPts val="825"/>
              </a:spcBef>
            </a:pPr>
            <a:r>
              <a:rPr lang="en-US" dirty="0"/>
              <a:t>the system and software design documents are prepared as per the requirement specification document. </a:t>
            </a:r>
            <a:endParaRPr lang="en-US" altLang="en-US" sz="2200" b="1" dirty="0" smtClean="0"/>
          </a:p>
          <a:p>
            <a:pPr marL="228600" lvl="1" algn="just">
              <a:spcBef>
                <a:spcPts val="1000"/>
              </a:spcBef>
            </a:pPr>
            <a:r>
              <a:rPr lang="en-US" sz="2200" dirty="0" smtClean="0"/>
              <a:t>There are two kinds of design, </a:t>
            </a:r>
          </a:p>
          <a:p>
            <a:pPr marL="0" lvl="1" indent="0" algn="just">
              <a:spcBef>
                <a:spcPts val="1000"/>
              </a:spcBef>
              <a:buNone/>
            </a:pPr>
            <a:r>
              <a:rPr lang="en-US" sz="2200" b="1" dirty="0" smtClean="0"/>
              <a:t>         -high-level design and </a:t>
            </a:r>
          </a:p>
          <a:p>
            <a:pPr marL="0" lvl="1" indent="0" algn="just">
              <a:spcBef>
                <a:spcPts val="1000"/>
              </a:spcBef>
              <a:buNone/>
            </a:pPr>
            <a:r>
              <a:rPr lang="en-US" sz="2200" b="1" dirty="0"/>
              <a:t> </a:t>
            </a:r>
            <a:r>
              <a:rPr lang="en-US" sz="2200" b="1" dirty="0" smtClean="0"/>
              <a:t>        -low-level design.</a:t>
            </a:r>
            <a:endParaRPr lang="en-GB" altLang="en-US" sz="2200" b="1" dirty="0" smtClean="0"/>
          </a:p>
          <a:p>
            <a:pPr algn="just"/>
            <a:r>
              <a:rPr lang="en-US" sz="2200" dirty="0"/>
              <a:t>According to their definitions, a high-level design (HLD) is the overall plan of the system, while a low-level design (LLD) is a design of its components. </a:t>
            </a:r>
          </a:p>
        </p:txBody>
      </p:sp>
    </p:spTree>
    <p:extLst>
      <p:ext uri="{BB962C8B-B14F-4D97-AF65-F5344CB8AC3E}">
        <p14:creationId xmlns:p14="http://schemas.microsoft.com/office/powerpoint/2010/main" val="133152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Coding</a:t>
            </a:r>
            <a:endParaRPr lang="en-US" sz="3200" b="1" dirty="0"/>
          </a:p>
        </p:txBody>
      </p:sp>
      <p:sp>
        <p:nvSpPr>
          <p:cNvPr id="3" name="Content Placeholder 2"/>
          <p:cNvSpPr>
            <a:spLocks noGrp="1"/>
          </p:cNvSpPr>
          <p:nvPr>
            <p:ph idx="1"/>
          </p:nvPr>
        </p:nvSpPr>
        <p:spPr/>
        <p:txBody>
          <a:bodyPr>
            <a:normAutofit/>
          </a:bodyPr>
          <a:lstStyle/>
          <a:p>
            <a:pPr algn="just"/>
            <a:r>
              <a:rPr lang="en-US" sz="2200" dirty="0"/>
              <a:t>In this phase, developers start build the entire system by </a:t>
            </a:r>
            <a:r>
              <a:rPr lang="en-US" sz="2200" b="1" dirty="0"/>
              <a:t>writing code using the chosen programming language</a:t>
            </a:r>
            <a:r>
              <a:rPr lang="en-US" sz="2200" b="1" dirty="0" smtClean="0"/>
              <a:t>.</a:t>
            </a:r>
          </a:p>
          <a:p>
            <a:pPr algn="just"/>
            <a:r>
              <a:rPr lang="en-US" sz="2200" dirty="0" smtClean="0"/>
              <a:t> </a:t>
            </a:r>
            <a:r>
              <a:rPr lang="en-US" sz="2200" dirty="0"/>
              <a:t>In the coding phase, tasks are divided into units or modules and assigned to the various developers</a:t>
            </a:r>
            <a:r>
              <a:rPr lang="en-US" sz="2200" dirty="0" smtClean="0"/>
              <a:t>.</a:t>
            </a:r>
          </a:p>
          <a:p>
            <a:pPr algn="just"/>
            <a:r>
              <a:rPr lang="en-US" sz="2200" dirty="0" smtClean="0"/>
              <a:t> </a:t>
            </a:r>
            <a:r>
              <a:rPr lang="en-US" sz="2200" dirty="0"/>
              <a:t>It is the </a:t>
            </a:r>
            <a:r>
              <a:rPr lang="en-US" sz="2200" b="1" dirty="0"/>
              <a:t>longest phase </a:t>
            </a:r>
            <a:r>
              <a:rPr lang="en-US" sz="2200" dirty="0"/>
              <a:t>of the Software Development Life Cycle process</a:t>
            </a:r>
            <a:r>
              <a:rPr lang="en-US" sz="2200" dirty="0" smtClean="0"/>
              <a:t>.</a:t>
            </a:r>
          </a:p>
          <a:p>
            <a:pPr algn="just"/>
            <a:r>
              <a:rPr lang="en-US" sz="2200" dirty="0"/>
              <a:t>In this phase, Developer needs to follow certain predefined </a:t>
            </a:r>
            <a:r>
              <a:rPr lang="en-US" sz="2200" b="1" dirty="0"/>
              <a:t>coding </a:t>
            </a:r>
            <a:r>
              <a:rPr lang="en-US" sz="2200" b="1" dirty="0" smtClean="0"/>
              <a:t>standards and guidelines</a:t>
            </a:r>
            <a:r>
              <a:rPr lang="en-US" sz="2200" b="1" dirty="0"/>
              <a:t>. </a:t>
            </a:r>
            <a:endParaRPr lang="en-US" sz="2200" b="1" dirty="0" smtClean="0"/>
          </a:p>
          <a:p>
            <a:pPr algn="just"/>
            <a:r>
              <a:rPr lang="en-US" sz="2200" dirty="0" smtClean="0"/>
              <a:t>They </a:t>
            </a:r>
            <a:r>
              <a:rPr lang="en-US" sz="2200" dirty="0"/>
              <a:t>also need to use </a:t>
            </a:r>
            <a:r>
              <a:rPr lang="en-US" sz="2200" b="1" dirty="0"/>
              <a:t>programming tools </a:t>
            </a:r>
            <a:r>
              <a:rPr lang="en-US" sz="2200" dirty="0"/>
              <a:t>like compiler, interpreters, debugger to generate and implement the code.</a:t>
            </a:r>
          </a:p>
        </p:txBody>
      </p:sp>
    </p:spTree>
    <p:extLst>
      <p:ext uri="{BB962C8B-B14F-4D97-AF65-F5344CB8AC3E}">
        <p14:creationId xmlns:p14="http://schemas.microsoft.com/office/powerpoint/2010/main" val="239220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200" b="1" dirty="0"/>
              <a:t>Testing</a:t>
            </a:r>
            <a:endParaRPr lang="en-US" sz="3200" b="1" dirty="0"/>
          </a:p>
        </p:txBody>
      </p:sp>
      <p:sp>
        <p:nvSpPr>
          <p:cNvPr id="3" name="Content Placeholder 2"/>
          <p:cNvSpPr>
            <a:spLocks noGrp="1"/>
          </p:cNvSpPr>
          <p:nvPr>
            <p:ph idx="1"/>
          </p:nvPr>
        </p:nvSpPr>
        <p:spPr/>
        <p:txBody>
          <a:bodyPr>
            <a:normAutofit/>
          </a:bodyPr>
          <a:lstStyle/>
          <a:p>
            <a:pPr algn="just"/>
            <a:r>
              <a:rPr lang="en-US" sz="2200" dirty="0"/>
              <a:t>Once the software is complete, and it is deployed in the testing environment. </a:t>
            </a:r>
            <a:endParaRPr lang="en-US" sz="2200" dirty="0" smtClean="0"/>
          </a:p>
          <a:p>
            <a:pPr algn="just"/>
            <a:r>
              <a:rPr lang="en-US" sz="2200" dirty="0" smtClean="0"/>
              <a:t>The </a:t>
            </a:r>
            <a:r>
              <a:rPr lang="en-US" sz="2200" dirty="0"/>
              <a:t>testing team starts testing the </a:t>
            </a:r>
            <a:r>
              <a:rPr lang="en-US" sz="2200" b="1" dirty="0"/>
              <a:t>functionality</a:t>
            </a:r>
            <a:r>
              <a:rPr lang="en-US" sz="2200" dirty="0"/>
              <a:t> of the entire system. This is done to verify that the entire application works according to the customer requirement</a:t>
            </a:r>
            <a:r>
              <a:rPr lang="en-US" sz="2200" dirty="0" smtClean="0"/>
              <a:t>.</a:t>
            </a:r>
          </a:p>
          <a:p>
            <a:pPr algn="just"/>
            <a:r>
              <a:rPr lang="en-US" sz="2200" dirty="0" smtClean="0"/>
              <a:t>They also test all the </a:t>
            </a:r>
            <a:r>
              <a:rPr lang="en-US" sz="2200" b="1" dirty="0" smtClean="0"/>
              <a:t>non functional requirement </a:t>
            </a:r>
            <a:r>
              <a:rPr lang="en-US" sz="2200" dirty="0" smtClean="0"/>
              <a:t>to check the performance of the system.</a:t>
            </a:r>
          </a:p>
          <a:p>
            <a:pPr algn="just"/>
            <a:r>
              <a:rPr lang="en-US" sz="2200" dirty="0" smtClean="0"/>
              <a:t>They also check  whether system adhere to </a:t>
            </a:r>
            <a:r>
              <a:rPr lang="en-US" sz="2200" b="1" dirty="0" smtClean="0"/>
              <a:t>the quality standards </a:t>
            </a:r>
            <a:r>
              <a:rPr lang="en-US" sz="2200" dirty="0" smtClean="0"/>
              <a:t>or not. </a:t>
            </a:r>
            <a:r>
              <a:rPr lang="en-US" sz="2200" dirty="0"/>
              <a:t>It is impossible to deliver quality software without testing. </a:t>
            </a:r>
          </a:p>
          <a:p>
            <a:pPr algn="just"/>
            <a:r>
              <a:rPr lang="en-US" sz="2200" b="1" dirty="0"/>
              <a:t>During this phase, QA and testing team may find some bugs/defects which they communicate to developers. The development team fixes the bug and send back to QA for a re-test. This process continues until the software is bug-free, stable, and working according to the business needs of that system</a:t>
            </a:r>
            <a:r>
              <a:rPr lang="en-US" sz="2200" b="1" dirty="0" smtClean="0"/>
              <a:t>.</a:t>
            </a:r>
          </a:p>
          <a:p>
            <a:r>
              <a:rPr lang="en-US" sz="2200" b="1" dirty="0"/>
              <a:t>Unit testing </a:t>
            </a:r>
            <a:r>
              <a:rPr lang="en-US" sz="2200" b="1" dirty="0" smtClean="0"/>
              <a:t>,Integration testing, System testing </a:t>
            </a:r>
            <a:r>
              <a:rPr lang="en-US" sz="2200" dirty="0" smtClean="0"/>
              <a:t>etc.</a:t>
            </a:r>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2020381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Installation/Deployment</a:t>
            </a:r>
            <a:endParaRPr lang="en-US" sz="3200" b="1" dirty="0"/>
          </a:p>
        </p:txBody>
      </p:sp>
      <p:sp>
        <p:nvSpPr>
          <p:cNvPr id="3" name="Content Placeholder 2"/>
          <p:cNvSpPr>
            <a:spLocks noGrp="1"/>
          </p:cNvSpPr>
          <p:nvPr>
            <p:ph idx="1"/>
          </p:nvPr>
        </p:nvSpPr>
        <p:spPr/>
        <p:txBody>
          <a:bodyPr>
            <a:normAutofit/>
          </a:bodyPr>
          <a:lstStyle/>
          <a:p>
            <a:pPr algn="just"/>
            <a:r>
              <a:rPr lang="en-US" sz="2200" dirty="0"/>
              <a:t>Once the software testing phase is over and no bugs or errors left in the system then the </a:t>
            </a:r>
            <a:r>
              <a:rPr lang="en-US" sz="2200" b="1" dirty="0"/>
              <a:t>final deployment </a:t>
            </a:r>
            <a:r>
              <a:rPr lang="en-US" sz="2200" dirty="0"/>
              <a:t>process starts.</a:t>
            </a:r>
            <a:endParaRPr lang="en-US" sz="2200" dirty="0" smtClean="0"/>
          </a:p>
          <a:p>
            <a:pPr algn="just"/>
            <a:r>
              <a:rPr lang="en-US" sz="2200" dirty="0" smtClean="0"/>
              <a:t>At </a:t>
            </a:r>
            <a:r>
              <a:rPr lang="en-US" sz="2200" dirty="0"/>
              <a:t>this stage, </a:t>
            </a:r>
            <a:r>
              <a:rPr lang="en-US" sz="2200" b="1" dirty="0"/>
              <a:t>the goal is to deploy the software to the production environment so users can start using the </a:t>
            </a:r>
            <a:r>
              <a:rPr lang="en-US" sz="2200" b="1" dirty="0" smtClean="0"/>
              <a:t>product.</a:t>
            </a:r>
          </a:p>
          <a:p>
            <a:pPr algn="just"/>
            <a:r>
              <a:rPr lang="en-US" sz="2200" dirty="0"/>
              <a:t>Based on the feedback given by the project manager, the final software is </a:t>
            </a:r>
            <a:r>
              <a:rPr lang="en-US" sz="2200" b="1" dirty="0"/>
              <a:t>released and checked for deployment issues </a:t>
            </a:r>
            <a:r>
              <a:rPr lang="en-US" sz="2200" dirty="0"/>
              <a:t>if any.</a:t>
            </a:r>
          </a:p>
        </p:txBody>
      </p:sp>
    </p:spTree>
    <p:extLst>
      <p:ext uri="{BB962C8B-B14F-4D97-AF65-F5344CB8AC3E}">
        <p14:creationId xmlns:p14="http://schemas.microsoft.com/office/powerpoint/2010/main" val="2100361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ltLang="en-US" sz="3200" b="1" dirty="0" smtClean="0"/>
              <a:t>Maintenance</a:t>
            </a:r>
            <a:endParaRPr lang="en-US" sz="3200" b="1" dirty="0"/>
          </a:p>
        </p:txBody>
      </p:sp>
      <p:sp>
        <p:nvSpPr>
          <p:cNvPr id="3" name="Content Placeholder 2"/>
          <p:cNvSpPr>
            <a:spLocks noGrp="1"/>
          </p:cNvSpPr>
          <p:nvPr>
            <p:ph idx="1"/>
          </p:nvPr>
        </p:nvSpPr>
        <p:spPr/>
        <p:txBody>
          <a:bodyPr>
            <a:normAutofit/>
          </a:bodyPr>
          <a:lstStyle/>
          <a:p>
            <a:pPr algn="just"/>
            <a:r>
              <a:rPr lang="en-US" sz="2200" dirty="0"/>
              <a:t>Once the system is deployed, and customers start using the developed system, following 3 activities </a:t>
            </a:r>
            <a:r>
              <a:rPr lang="en-US" sz="2200" dirty="0" smtClean="0"/>
              <a:t>occurs due to which system requires a </a:t>
            </a:r>
            <a:r>
              <a:rPr lang="en-US" sz="2200" b="1" dirty="0" smtClean="0"/>
              <a:t>change</a:t>
            </a:r>
            <a:r>
              <a:rPr lang="en-US" sz="2200" dirty="0" smtClean="0"/>
              <a:t>:</a:t>
            </a:r>
            <a:endParaRPr lang="en-US" sz="2200" dirty="0"/>
          </a:p>
          <a:p>
            <a:pPr marL="0" indent="0" algn="just">
              <a:buNone/>
            </a:pPr>
            <a:r>
              <a:rPr lang="en-US" sz="2200" dirty="0" smtClean="0"/>
              <a:t>        -</a:t>
            </a:r>
            <a:r>
              <a:rPr lang="en-US" sz="2200" b="1" dirty="0" smtClean="0"/>
              <a:t>Bug </a:t>
            </a:r>
            <a:r>
              <a:rPr lang="en-US" sz="2200" b="1" dirty="0"/>
              <a:t>fixing </a:t>
            </a:r>
            <a:r>
              <a:rPr lang="en-US" sz="2200" dirty="0"/>
              <a:t>- bugs are reported because of some scenarios which are not tested at all</a:t>
            </a:r>
          </a:p>
          <a:p>
            <a:pPr marL="0" indent="0" algn="just">
              <a:buNone/>
            </a:pPr>
            <a:r>
              <a:rPr lang="en-US" sz="2200" dirty="0" smtClean="0"/>
              <a:t>        -</a:t>
            </a:r>
            <a:r>
              <a:rPr lang="en-US" sz="2200" b="1" dirty="0" smtClean="0"/>
              <a:t>Upgrade </a:t>
            </a:r>
            <a:r>
              <a:rPr lang="en-US" sz="2200" dirty="0"/>
              <a:t>- Upgrading the application to the newer versions of the Software</a:t>
            </a:r>
          </a:p>
          <a:p>
            <a:pPr marL="0" indent="0" algn="just">
              <a:buNone/>
            </a:pPr>
            <a:r>
              <a:rPr lang="en-US" sz="2200" dirty="0" smtClean="0"/>
              <a:t>        -</a:t>
            </a:r>
            <a:r>
              <a:rPr lang="en-US" sz="2200" b="1" dirty="0" smtClean="0"/>
              <a:t>Enhancement</a:t>
            </a:r>
            <a:r>
              <a:rPr lang="en-US" sz="2200" dirty="0" smtClean="0"/>
              <a:t> </a:t>
            </a:r>
            <a:r>
              <a:rPr lang="en-US" sz="2200" dirty="0"/>
              <a:t>- Adding some new features into the existing software</a:t>
            </a:r>
          </a:p>
          <a:p>
            <a:pPr algn="just"/>
            <a:r>
              <a:rPr lang="en-US" sz="2200" dirty="0"/>
              <a:t>The main focus of this SDLC phase is to ensure that needs continue to be met and that the system continues to perform as per the specification mentioned in the first phase</a:t>
            </a:r>
            <a:r>
              <a:rPr lang="en-US" sz="2200" dirty="0" smtClean="0"/>
              <a:t>.</a:t>
            </a:r>
          </a:p>
          <a:p>
            <a:pPr algn="just">
              <a:spcBef>
                <a:spcPts val="913"/>
              </a:spcBef>
            </a:pPr>
            <a:r>
              <a:rPr lang="en-GB" altLang="en-US" sz="2200" b="1" dirty="0" smtClean="0"/>
              <a:t>Maintenance of any software product: </a:t>
            </a:r>
          </a:p>
          <a:p>
            <a:pPr lvl="1" algn="just">
              <a:spcBef>
                <a:spcPts val="825"/>
              </a:spcBef>
            </a:pPr>
            <a:r>
              <a:rPr lang="en-GB" altLang="en-US" sz="2200" dirty="0" smtClean="0"/>
              <a:t>requires much more effort than the effort to develop the product itself.</a:t>
            </a:r>
          </a:p>
          <a:p>
            <a:pPr lvl="1" algn="just">
              <a:spcBef>
                <a:spcPts val="825"/>
              </a:spcBef>
            </a:pPr>
            <a:r>
              <a:rPr lang="en-GB" altLang="en-US" sz="2200" dirty="0" smtClean="0"/>
              <a:t>development effort to maintenance effort is typically 40:60.</a:t>
            </a:r>
          </a:p>
          <a:p>
            <a:pPr algn="just"/>
            <a:endParaRPr lang="en-US" sz="2200" dirty="0"/>
          </a:p>
          <a:p>
            <a:pPr algn="just"/>
            <a:endParaRPr lang="en-US" sz="2200" dirty="0"/>
          </a:p>
        </p:txBody>
      </p:sp>
    </p:spTree>
    <p:extLst>
      <p:ext uri="{BB962C8B-B14F-4D97-AF65-F5344CB8AC3E}">
        <p14:creationId xmlns:p14="http://schemas.microsoft.com/office/powerpoint/2010/main" val="126021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Maintenance</a:t>
            </a:r>
            <a:endParaRPr lang="en-US" dirty="0"/>
          </a:p>
        </p:txBody>
      </p:sp>
      <p:sp>
        <p:nvSpPr>
          <p:cNvPr id="3" name="Content Placeholder 2"/>
          <p:cNvSpPr>
            <a:spLocks noGrp="1"/>
          </p:cNvSpPr>
          <p:nvPr>
            <p:ph idx="1"/>
          </p:nvPr>
        </p:nvSpPr>
        <p:spPr/>
        <p:txBody>
          <a:bodyPr>
            <a:normAutofit/>
          </a:bodyPr>
          <a:lstStyle/>
          <a:p>
            <a:pPr algn="just">
              <a:spcBef>
                <a:spcPts val="638"/>
              </a:spcBef>
            </a:pPr>
            <a:r>
              <a:rPr lang="en-GB" altLang="en-US" sz="2200" b="1" u="sng" dirty="0"/>
              <a:t>Corrective maintenance:</a:t>
            </a:r>
            <a:r>
              <a:rPr lang="en-GB" altLang="en-US" sz="2200" b="1" dirty="0"/>
              <a:t> </a:t>
            </a:r>
          </a:p>
          <a:p>
            <a:pPr lvl="1" algn="just">
              <a:spcBef>
                <a:spcPts val="550"/>
              </a:spcBef>
            </a:pPr>
            <a:r>
              <a:rPr lang="en-GB" altLang="en-US" sz="2200" b="1" dirty="0"/>
              <a:t>Correct errors which were not discovered during the product development  phases.</a:t>
            </a:r>
          </a:p>
          <a:p>
            <a:pPr algn="just">
              <a:spcBef>
                <a:spcPts val="638"/>
              </a:spcBef>
            </a:pPr>
            <a:r>
              <a:rPr lang="en-GB" altLang="en-US" sz="2200" b="1" u="sng" dirty="0"/>
              <a:t>Perfective maintenance: </a:t>
            </a:r>
          </a:p>
          <a:p>
            <a:pPr lvl="1" algn="just">
              <a:spcBef>
                <a:spcPts val="550"/>
              </a:spcBef>
            </a:pPr>
            <a:r>
              <a:rPr lang="en-GB" altLang="en-US" sz="2200" b="1" dirty="0"/>
              <a:t>Improve implementation of the system</a:t>
            </a:r>
          </a:p>
          <a:p>
            <a:pPr lvl="1" algn="just">
              <a:spcBef>
                <a:spcPts val="550"/>
              </a:spcBef>
            </a:pPr>
            <a:r>
              <a:rPr lang="en-GB" altLang="en-US" sz="2200" b="1" dirty="0"/>
              <a:t>enhance functionalities of the system.</a:t>
            </a:r>
          </a:p>
          <a:p>
            <a:pPr algn="just">
              <a:spcBef>
                <a:spcPts val="638"/>
              </a:spcBef>
            </a:pPr>
            <a:r>
              <a:rPr lang="en-GB" altLang="en-US" sz="2200" b="1" u="sng" dirty="0"/>
              <a:t>Adaptive maintenance:</a:t>
            </a:r>
            <a:r>
              <a:rPr lang="en-GB" altLang="en-US" sz="2200" b="1" dirty="0"/>
              <a:t> </a:t>
            </a:r>
          </a:p>
          <a:p>
            <a:pPr lvl="1" algn="just">
              <a:spcBef>
                <a:spcPts val="550"/>
              </a:spcBef>
            </a:pPr>
            <a:r>
              <a:rPr lang="en-GB" altLang="en-US" sz="2200" b="1" dirty="0"/>
              <a:t>Port software to a new environment, </a:t>
            </a:r>
          </a:p>
          <a:p>
            <a:pPr lvl="2" algn="just">
              <a:spcBef>
                <a:spcPts val="463"/>
              </a:spcBef>
            </a:pPr>
            <a:r>
              <a:rPr lang="en-GB" altLang="en-US" sz="2200" b="1" dirty="0"/>
              <a:t>e.g. to a new computer or to a new operating system.</a:t>
            </a:r>
          </a:p>
          <a:p>
            <a:pPr algn="just"/>
            <a:r>
              <a:rPr lang="en-US" sz="2200" b="1" u="sng" dirty="0" smtClean="0"/>
              <a:t>Preventive maintenance:</a:t>
            </a:r>
          </a:p>
          <a:p>
            <a:pPr marL="0" indent="0" algn="just">
              <a:buNone/>
            </a:pPr>
            <a:r>
              <a:rPr lang="en-US" sz="2200" dirty="0"/>
              <a:t> </a:t>
            </a:r>
            <a:r>
              <a:rPr lang="en-US" sz="2200" dirty="0" smtClean="0"/>
              <a:t>        -to prevent system getting obsolete.</a:t>
            </a:r>
            <a:endParaRPr lang="en-US" sz="2200" b="1" u="sng" dirty="0"/>
          </a:p>
        </p:txBody>
      </p:sp>
    </p:spTree>
    <p:extLst>
      <p:ext uri="{BB962C8B-B14F-4D97-AF65-F5344CB8AC3E}">
        <p14:creationId xmlns:p14="http://schemas.microsoft.com/office/powerpoint/2010/main" val="1042323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3200" dirty="0" smtClean="0"/>
              <a:t>Thank You!</a:t>
            </a:r>
            <a:endParaRPr lang="en-US" sz="3200" dirty="0"/>
          </a:p>
        </p:txBody>
      </p:sp>
    </p:spTree>
    <p:extLst>
      <p:ext uri="{BB962C8B-B14F-4D97-AF65-F5344CB8AC3E}">
        <p14:creationId xmlns:p14="http://schemas.microsoft.com/office/powerpoint/2010/main" val="798902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endParaRPr lang="en-US" sz="3200" b="1" dirty="0"/>
          </a:p>
        </p:txBody>
      </p:sp>
      <p:sp>
        <p:nvSpPr>
          <p:cNvPr id="3" name="Content Placeholder 2"/>
          <p:cNvSpPr>
            <a:spLocks noGrp="1"/>
          </p:cNvSpPr>
          <p:nvPr>
            <p:ph idx="1"/>
          </p:nvPr>
        </p:nvSpPr>
        <p:spPr/>
        <p:txBody>
          <a:bodyPr>
            <a:normAutofit/>
          </a:bodyPr>
          <a:lstStyle/>
          <a:p>
            <a:pPr marL="0" indent="0" algn="ctr">
              <a:buNone/>
            </a:pPr>
            <a:r>
              <a:rPr lang="en-US" sz="4000" b="1" dirty="0" smtClean="0"/>
              <a:t>Software Development Life Cycle</a:t>
            </a:r>
          </a:p>
          <a:p>
            <a:pPr marL="0" indent="0" algn="ctr">
              <a:buNone/>
            </a:pPr>
            <a:r>
              <a:rPr lang="en-US" sz="4000" b="1" dirty="0" smtClean="0"/>
              <a:t>(SDLC)</a:t>
            </a:r>
            <a:endParaRPr lang="en-US" sz="4000" b="1" dirty="0"/>
          </a:p>
        </p:txBody>
      </p:sp>
    </p:spTree>
    <p:extLst>
      <p:ext uri="{BB962C8B-B14F-4D97-AF65-F5344CB8AC3E}">
        <p14:creationId xmlns:p14="http://schemas.microsoft.com/office/powerpoint/2010/main" val="261883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Software Development Life Cycle (SDLC)</a:t>
            </a:r>
          </a:p>
        </p:txBody>
      </p:sp>
      <p:sp>
        <p:nvSpPr>
          <p:cNvPr id="3" name="Content Placeholder 2"/>
          <p:cNvSpPr>
            <a:spLocks noGrp="1"/>
          </p:cNvSpPr>
          <p:nvPr>
            <p:ph idx="1"/>
          </p:nvPr>
        </p:nvSpPr>
        <p:spPr/>
        <p:txBody>
          <a:bodyPr>
            <a:noAutofit/>
          </a:bodyPr>
          <a:lstStyle/>
          <a:p>
            <a:pPr algn="just"/>
            <a:r>
              <a:rPr lang="en-US" sz="2200" b="1" dirty="0"/>
              <a:t>Software Development Life Cycle (SDLC) is a process used by the software industry to design, develop and test high quality </a:t>
            </a:r>
            <a:r>
              <a:rPr lang="en-US" sz="2200" b="1" dirty="0" smtClean="0"/>
              <a:t>software</a:t>
            </a:r>
            <a:r>
              <a:rPr lang="en-US" sz="2200" dirty="0" smtClean="0"/>
              <a:t>. </a:t>
            </a:r>
          </a:p>
          <a:p>
            <a:pPr algn="just"/>
            <a:r>
              <a:rPr lang="en-US" sz="2200" dirty="0" smtClean="0"/>
              <a:t>The </a:t>
            </a:r>
            <a:r>
              <a:rPr lang="en-US" sz="2200" dirty="0"/>
              <a:t>SDLC aims to produce a </a:t>
            </a:r>
            <a:r>
              <a:rPr lang="en-US" sz="2200" b="1" dirty="0"/>
              <a:t>high-quality software </a:t>
            </a:r>
            <a:r>
              <a:rPr lang="en-US" sz="2200" dirty="0"/>
              <a:t>that meets or exceeds customer expectations, reaches completion </a:t>
            </a:r>
            <a:r>
              <a:rPr lang="en-US" sz="2200" b="1" dirty="0"/>
              <a:t>within times and cost estimates</a:t>
            </a:r>
            <a:r>
              <a:rPr lang="en-US" sz="2200" dirty="0" smtClean="0"/>
              <a:t>.</a:t>
            </a:r>
          </a:p>
          <a:p>
            <a:pPr algn="just"/>
            <a:r>
              <a:rPr lang="en-US" sz="2200" dirty="0"/>
              <a:t>SDLC consists of a </a:t>
            </a:r>
            <a:r>
              <a:rPr lang="en-US" sz="2200" b="1" dirty="0"/>
              <a:t>detailed plan </a:t>
            </a:r>
            <a:r>
              <a:rPr lang="en-US" sz="2200" dirty="0"/>
              <a:t>which explains how to plan, build, and maintain specific software. </a:t>
            </a:r>
            <a:endParaRPr lang="en-US" sz="2200" dirty="0" smtClean="0"/>
          </a:p>
          <a:p>
            <a:pPr algn="just"/>
            <a:r>
              <a:rPr lang="en-US" sz="2200" b="1" dirty="0" smtClean="0"/>
              <a:t>Every </a:t>
            </a:r>
            <a:r>
              <a:rPr lang="en-US" sz="2200" b="1" dirty="0"/>
              <a:t>phase of the SDLC life cycle has its own process and deliverables that feed into the next phase.</a:t>
            </a:r>
          </a:p>
          <a:p>
            <a:pPr algn="just"/>
            <a:r>
              <a:rPr lang="en-US" sz="2200" dirty="0"/>
              <a:t>SDLC is the acronym of Software Development Life Cycle.</a:t>
            </a:r>
          </a:p>
          <a:p>
            <a:pPr algn="just"/>
            <a:r>
              <a:rPr lang="en-US" sz="2200" dirty="0"/>
              <a:t>It is also called as Software Development Process.</a:t>
            </a:r>
          </a:p>
          <a:p>
            <a:pPr algn="just"/>
            <a:r>
              <a:rPr lang="en-US" sz="2200" b="1" dirty="0"/>
              <a:t>SDLC is a framework defining tasks performed at each step in the software development process.</a:t>
            </a:r>
          </a:p>
          <a:p>
            <a:pPr algn="just"/>
            <a:endParaRPr lang="en-US" sz="2200" dirty="0"/>
          </a:p>
        </p:txBody>
      </p:sp>
    </p:spTree>
    <p:extLst>
      <p:ext uri="{BB962C8B-B14F-4D97-AF65-F5344CB8AC3E}">
        <p14:creationId xmlns:p14="http://schemas.microsoft.com/office/powerpoint/2010/main" val="1272035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Why SDLC?</a:t>
            </a:r>
            <a:br>
              <a:rPr lang="en-US" sz="3200" b="1" dirty="0"/>
            </a:br>
            <a:endParaRPr lang="en-US" sz="3200" dirty="0"/>
          </a:p>
        </p:txBody>
      </p:sp>
      <p:sp>
        <p:nvSpPr>
          <p:cNvPr id="3" name="Content Placeholder 2"/>
          <p:cNvSpPr>
            <a:spLocks noGrp="1"/>
          </p:cNvSpPr>
          <p:nvPr>
            <p:ph idx="1"/>
          </p:nvPr>
        </p:nvSpPr>
        <p:spPr/>
        <p:txBody>
          <a:bodyPr>
            <a:normAutofit/>
          </a:bodyPr>
          <a:lstStyle/>
          <a:p>
            <a:pPr algn="just"/>
            <a:r>
              <a:rPr lang="en-US" sz="2200" dirty="0"/>
              <a:t>It offers a basis for </a:t>
            </a:r>
            <a:r>
              <a:rPr lang="en-US" sz="2200" b="1" dirty="0"/>
              <a:t>project planning, scheduling, and estimating</a:t>
            </a:r>
          </a:p>
          <a:p>
            <a:pPr algn="just"/>
            <a:r>
              <a:rPr lang="en-US" sz="2200" dirty="0"/>
              <a:t>Provides a </a:t>
            </a:r>
            <a:r>
              <a:rPr lang="en-US" sz="2200" b="1" dirty="0"/>
              <a:t>framework</a:t>
            </a:r>
            <a:r>
              <a:rPr lang="en-US" sz="2200" dirty="0"/>
              <a:t> for a standard set of activities and deliverables</a:t>
            </a:r>
          </a:p>
          <a:p>
            <a:pPr algn="just"/>
            <a:r>
              <a:rPr lang="en-US" sz="2200" dirty="0"/>
              <a:t>It is a </a:t>
            </a:r>
            <a:r>
              <a:rPr lang="en-US" sz="2200" b="1" dirty="0"/>
              <a:t>mechanism for project tracking and control</a:t>
            </a:r>
          </a:p>
          <a:p>
            <a:pPr algn="just"/>
            <a:r>
              <a:rPr lang="en-US" sz="2200" b="1" dirty="0"/>
              <a:t>Increases visibility </a:t>
            </a:r>
            <a:r>
              <a:rPr lang="en-US" sz="2200" dirty="0"/>
              <a:t>of project planning to all involved </a:t>
            </a:r>
            <a:r>
              <a:rPr lang="en-US" sz="2200" b="1" dirty="0"/>
              <a:t>stakeholders</a:t>
            </a:r>
            <a:r>
              <a:rPr lang="en-US" sz="2200" dirty="0"/>
              <a:t> of the development process</a:t>
            </a:r>
          </a:p>
          <a:p>
            <a:pPr algn="just"/>
            <a:r>
              <a:rPr lang="en-US" sz="2200" b="1" dirty="0"/>
              <a:t>Increased and enhance development speed</a:t>
            </a:r>
          </a:p>
          <a:p>
            <a:pPr algn="just"/>
            <a:r>
              <a:rPr lang="en-US" sz="2200" b="1" dirty="0"/>
              <a:t>Improved client relations</a:t>
            </a:r>
          </a:p>
          <a:p>
            <a:pPr algn="just"/>
            <a:r>
              <a:rPr lang="en-US" sz="2200" dirty="0"/>
              <a:t>Helps you to </a:t>
            </a:r>
            <a:r>
              <a:rPr lang="en-US" sz="2200" b="1" dirty="0"/>
              <a:t>decrease project risk and project management plan overhead</a:t>
            </a:r>
          </a:p>
          <a:p>
            <a:pPr algn="just"/>
            <a:endParaRPr lang="en-US" sz="2200" dirty="0"/>
          </a:p>
        </p:txBody>
      </p:sp>
    </p:spTree>
    <p:extLst>
      <p:ext uri="{BB962C8B-B14F-4D97-AF65-F5344CB8AC3E}">
        <p14:creationId xmlns:p14="http://schemas.microsoft.com/office/powerpoint/2010/main" val="188372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SDLC Phases</a:t>
            </a:r>
            <a:br>
              <a:rPr lang="en-US" sz="3200" b="1" dirty="0"/>
            </a:br>
            <a:endParaRPr lang="en-US" sz="3200" dirty="0"/>
          </a:p>
        </p:txBody>
      </p:sp>
      <p:sp>
        <p:nvSpPr>
          <p:cNvPr id="3" name="Content Placeholder 2"/>
          <p:cNvSpPr>
            <a:spLocks noGrp="1"/>
          </p:cNvSpPr>
          <p:nvPr>
            <p:ph idx="1"/>
          </p:nvPr>
        </p:nvSpPr>
        <p:spPr/>
        <p:txBody>
          <a:bodyPr>
            <a:normAutofit/>
          </a:bodyPr>
          <a:lstStyle/>
          <a:p>
            <a:r>
              <a:rPr lang="en-US" sz="2200" b="1" dirty="0"/>
              <a:t>Phase 1: </a:t>
            </a:r>
            <a:r>
              <a:rPr lang="en-US" sz="2200" b="1" dirty="0" smtClean="0"/>
              <a:t>Feasibility study</a:t>
            </a:r>
          </a:p>
          <a:p>
            <a:r>
              <a:rPr lang="en-US" sz="2200" b="1" dirty="0" smtClean="0"/>
              <a:t>Phase </a:t>
            </a:r>
            <a:r>
              <a:rPr lang="en-US" sz="2200" b="1" dirty="0"/>
              <a:t>2: </a:t>
            </a:r>
            <a:r>
              <a:rPr lang="en-US" sz="2200" b="1" dirty="0" smtClean="0"/>
              <a:t>Requirement Analysis and Specification</a:t>
            </a:r>
          </a:p>
          <a:p>
            <a:r>
              <a:rPr lang="en-US" sz="2200" b="1" dirty="0" smtClean="0"/>
              <a:t>Phase </a:t>
            </a:r>
            <a:r>
              <a:rPr lang="en-US" sz="2200" b="1" dirty="0"/>
              <a:t>3: </a:t>
            </a:r>
            <a:r>
              <a:rPr lang="en-US" sz="2200" b="1" dirty="0" smtClean="0"/>
              <a:t>Design</a:t>
            </a:r>
            <a:endParaRPr lang="en-US" sz="2200" b="1" dirty="0"/>
          </a:p>
          <a:p>
            <a:r>
              <a:rPr lang="en-US" sz="2200" b="1" dirty="0"/>
              <a:t>Phase 4: </a:t>
            </a:r>
            <a:r>
              <a:rPr lang="en-US" sz="2200" b="1" dirty="0" smtClean="0"/>
              <a:t>Coding</a:t>
            </a:r>
            <a:endParaRPr lang="en-US" sz="2200" b="1" dirty="0"/>
          </a:p>
          <a:p>
            <a:r>
              <a:rPr lang="en-US" sz="2200" b="1" dirty="0"/>
              <a:t>Phase 5: </a:t>
            </a:r>
            <a:r>
              <a:rPr lang="en-US" sz="2200" b="1" dirty="0" smtClean="0"/>
              <a:t>Testing</a:t>
            </a:r>
            <a:endParaRPr lang="en-US" sz="2200" b="1" dirty="0"/>
          </a:p>
          <a:p>
            <a:r>
              <a:rPr lang="en-US" sz="2200" b="1" dirty="0"/>
              <a:t>Phase 6: </a:t>
            </a:r>
            <a:r>
              <a:rPr lang="en-US" sz="2200" b="1" dirty="0" smtClean="0"/>
              <a:t>Installation/Deployment</a:t>
            </a:r>
            <a:endParaRPr lang="en-US" sz="2200" b="1" dirty="0"/>
          </a:p>
          <a:p>
            <a:r>
              <a:rPr lang="en-US" sz="2200" b="1" dirty="0"/>
              <a:t>Phase 7: </a:t>
            </a:r>
            <a:r>
              <a:rPr lang="en-US" sz="2200" b="1" dirty="0" smtClean="0"/>
              <a:t>Maintenance</a:t>
            </a:r>
            <a:endParaRPr lang="en-US" sz="2200" b="1" dirty="0"/>
          </a:p>
          <a:p>
            <a:endParaRPr lang="en-US" sz="2200" b="1" dirty="0"/>
          </a:p>
        </p:txBody>
      </p:sp>
    </p:spTree>
    <p:extLst>
      <p:ext uri="{BB962C8B-B14F-4D97-AF65-F5344CB8AC3E}">
        <p14:creationId xmlns:p14="http://schemas.microsoft.com/office/powerpoint/2010/main" val="29317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Feasibility study:</a:t>
            </a:r>
            <a:br>
              <a:rPr lang="en-US" sz="3200" b="1" dirty="0"/>
            </a:br>
            <a:endParaRPr lang="en-US" sz="3200" dirty="0"/>
          </a:p>
        </p:txBody>
      </p:sp>
      <p:sp>
        <p:nvSpPr>
          <p:cNvPr id="3" name="Content Placeholder 2"/>
          <p:cNvSpPr>
            <a:spLocks noGrp="1"/>
          </p:cNvSpPr>
          <p:nvPr>
            <p:ph idx="1"/>
          </p:nvPr>
        </p:nvSpPr>
        <p:spPr/>
        <p:txBody>
          <a:bodyPr>
            <a:normAutofit/>
          </a:bodyPr>
          <a:lstStyle/>
          <a:p>
            <a:pPr algn="just">
              <a:spcBef>
                <a:spcPts val="638"/>
              </a:spcBef>
            </a:pPr>
            <a:r>
              <a:rPr lang="en-GB" altLang="en-US" sz="2200" dirty="0" smtClean="0"/>
              <a:t>Main aim of feasibility study:</a:t>
            </a:r>
          </a:p>
          <a:p>
            <a:pPr marL="0" indent="0" algn="just">
              <a:spcBef>
                <a:spcPts val="638"/>
              </a:spcBef>
              <a:buNone/>
            </a:pPr>
            <a:r>
              <a:rPr lang="en-GB" altLang="en-US" sz="2200" b="1" dirty="0" smtClean="0"/>
              <a:t>    -determine whether developing the product </a:t>
            </a:r>
          </a:p>
          <a:p>
            <a:pPr lvl="1" algn="just">
              <a:spcBef>
                <a:spcPts val="725"/>
              </a:spcBef>
            </a:pPr>
            <a:r>
              <a:rPr lang="en-GB" altLang="en-US" sz="2200" b="1" dirty="0" smtClean="0"/>
              <a:t> financially worthwhile</a:t>
            </a:r>
          </a:p>
          <a:p>
            <a:pPr lvl="1" algn="just">
              <a:spcBef>
                <a:spcPts val="725"/>
              </a:spcBef>
            </a:pPr>
            <a:r>
              <a:rPr lang="en-GB" altLang="en-US" sz="2200" b="1" dirty="0" smtClean="0"/>
              <a:t> technically feasible.</a:t>
            </a:r>
          </a:p>
          <a:p>
            <a:pPr lvl="1" algn="just">
              <a:spcBef>
                <a:spcPts val="725"/>
              </a:spcBef>
            </a:pPr>
            <a:r>
              <a:rPr lang="en-GB" altLang="en-US" sz="2200" b="1" dirty="0" smtClean="0"/>
              <a:t>i.e., implementable or not.</a:t>
            </a:r>
            <a:endParaRPr lang="en-GB" altLang="en-US" sz="2200" b="1" dirty="0"/>
          </a:p>
          <a:p>
            <a:pPr algn="just"/>
            <a:r>
              <a:rPr lang="en-GB" altLang="en-US" sz="2200" b="1" dirty="0" smtClean="0"/>
              <a:t>Work out an overall understanding of the problem.</a:t>
            </a:r>
          </a:p>
          <a:p>
            <a:pPr algn="just"/>
            <a:r>
              <a:rPr lang="en-GB" altLang="en-US" sz="2200" b="1" dirty="0" smtClean="0"/>
              <a:t>Formulate different solution strategies.</a:t>
            </a:r>
          </a:p>
          <a:p>
            <a:pPr algn="just"/>
            <a:r>
              <a:rPr lang="en-GB" altLang="en-US" sz="2200" b="1" dirty="0" smtClean="0"/>
              <a:t>Identify and Examine alternate solution</a:t>
            </a:r>
          </a:p>
          <a:p>
            <a:pPr marL="228600" lvl="1" algn="just">
              <a:spcBef>
                <a:spcPts val="1000"/>
              </a:spcBef>
            </a:pPr>
            <a:r>
              <a:rPr lang="en-GB" altLang="en-US" sz="2200" b="1" dirty="0" smtClean="0"/>
              <a:t> Determine which solution is the best. </a:t>
            </a:r>
          </a:p>
          <a:p>
            <a:pPr marL="228600" lvl="1" algn="just">
              <a:spcBef>
                <a:spcPts val="1000"/>
              </a:spcBef>
            </a:pPr>
            <a:r>
              <a:rPr lang="en-GB" altLang="en-US" sz="2200" b="1" dirty="0" smtClean="0"/>
              <a:t>Prepare feasibility report</a:t>
            </a:r>
          </a:p>
          <a:p>
            <a:pPr algn="just"/>
            <a:endParaRPr lang="en-US" sz="2200" dirty="0"/>
          </a:p>
        </p:txBody>
      </p:sp>
    </p:spTree>
    <p:extLst>
      <p:ext uri="{BB962C8B-B14F-4D97-AF65-F5344CB8AC3E}">
        <p14:creationId xmlns:p14="http://schemas.microsoft.com/office/powerpoint/2010/main" val="52968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Types of Feasibility</a:t>
            </a:r>
            <a:endParaRPr lang="en-US" sz="3200" dirty="0"/>
          </a:p>
        </p:txBody>
      </p:sp>
      <p:sp>
        <p:nvSpPr>
          <p:cNvPr id="3" name="Content Placeholder 2"/>
          <p:cNvSpPr>
            <a:spLocks noGrp="1"/>
          </p:cNvSpPr>
          <p:nvPr>
            <p:ph idx="1"/>
          </p:nvPr>
        </p:nvSpPr>
        <p:spPr/>
        <p:txBody>
          <a:bodyPr>
            <a:normAutofit/>
          </a:bodyPr>
          <a:lstStyle/>
          <a:p>
            <a:pPr algn="just"/>
            <a:r>
              <a:rPr lang="en-US" sz="2200" b="1" dirty="0"/>
              <a:t>Economic: </a:t>
            </a:r>
            <a:r>
              <a:rPr lang="en-US" sz="2200" dirty="0"/>
              <a:t>Can we complete the project within the budget or not?</a:t>
            </a:r>
          </a:p>
          <a:p>
            <a:pPr algn="just"/>
            <a:r>
              <a:rPr lang="en-US" sz="2200" b="1" dirty="0"/>
              <a:t>Legal:</a:t>
            </a:r>
            <a:r>
              <a:rPr lang="en-US" sz="2200" dirty="0"/>
              <a:t> Can we handle this project as cyber law and other regulatory framework/compliances.</a:t>
            </a:r>
          </a:p>
          <a:p>
            <a:pPr algn="just"/>
            <a:r>
              <a:rPr lang="en-US" sz="2200" b="1" dirty="0"/>
              <a:t>Operation feasibility:</a:t>
            </a:r>
            <a:r>
              <a:rPr lang="en-US" sz="2200" dirty="0"/>
              <a:t> Can we create operations which is expected by the client?</a:t>
            </a:r>
          </a:p>
          <a:p>
            <a:pPr algn="just"/>
            <a:r>
              <a:rPr lang="en-US" sz="2200" b="1" dirty="0"/>
              <a:t>Technical:</a:t>
            </a:r>
            <a:r>
              <a:rPr lang="en-US" sz="2200" dirty="0"/>
              <a:t> Need to check whether the current computer system can support the software</a:t>
            </a:r>
          </a:p>
          <a:p>
            <a:pPr algn="just"/>
            <a:r>
              <a:rPr lang="en-US" sz="2200" b="1" dirty="0"/>
              <a:t>Schedule:</a:t>
            </a:r>
            <a:r>
              <a:rPr lang="en-US" sz="2200" dirty="0"/>
              <a:t> Decide that the project can be completed within the given schedule or not.</a:t>
            </a:r>
          </a:p>
          <a:p>
            <a:pPr algn="just"/>
            <a:endParaRPr lang="en-US" sz="2200" dirty="0"/>
          </a:p>
        </p:txBody>
      </p:sp>
    </p:spTree>
    <p:extLst>
      <p:ext uri="{BB962C8B-B14F-4D97-AF65-F5344CB8AC3E}">
        <p14:creationId xmlns:p14="http://schemas.microsoft.com/office/powerpoint/2010/main" val="97089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Requirement Analysis and Specification</a:t>
            </a:r>
            <a:br>
              <a:rPr lang="en-US" sz="3200" dirty="0" smtClean="0"/>
            </a:br>
            <a:endParaRPr lang="en-US" sz="3200" dirty="0"/>
          </a:p>
        </p:txBody>
      </p:sp>
      <p:sp>
        <p:nvSpPr>
          <p:cNvPr id="3" name="Content Placeholder 2"/>
          <p:cNvSpPr>
            <a:spLocks noGrp="1"/>
          </p:cNvSpPr>
          <p:nvPr>
            <p:ph idx="1"/>
          </p:nvPr>
        </p:nvSpPr>
        <p:spPr/>
        <p:txBody>
          <a:bodyPr>
            <a:normAutofit/>
          </a:bodyPr>
          <a:lstStyle/>
          <a:p>
            <a:pPr algn="just">
              <a:spcBef>
                <a:spcPts val="825"/>
              </a:spcBef>
            </a:pPr>
            <a:r>
              <a:rPr lang="en-GB" altLang="en-US" sz="2200" u="sng" dirty="0" smtClean="0"/>
              <a:t>Aim of this phase:</a:t>
            </a:r>
          </a:p>
          <a:p>
            <a:pPr lvl="1" algn="just">
              <a:spcBef>
                <a:spcPts val="725"/>
              </a:spcBef>
            </a:pPr>
            <a:r>
              <a:rPr lang="en-GB" altLang="en-US" sz="2200" b="1" dirty="0" smtClean="0"/>
              <a:t>understand the </a:t>
            </a:r>
            <a:r>
              <a:rPr lang="en-GB" altLang="en-US" sz="2200" b="1" u="sng" dirty="0" smtClean="0"/>
              <a:t>exact requirements</a:t>
            </a:r>
            <a:r>
              <a:rPr lang="en-GB" altLang="en-US" sz="2200" b="1" dirty="0" smtClean="0"/>
              <a:t> of the customer,  </a:t>
            </a:r>
          </a:p>
          <a:p>
            <a:pPr lvl="1" algn="just">
              <a:spcBef>
                <a:spcPts val="725"/>
              </a:spcBef>
            </a:pPr>
            <a:r>
              <a:rPr lang="en-GB" altLang="en-US" sz="2200" b="1" dirty="0" smtClean="0"/>
              <a:t>document them properly.</a:t>
            </a:r>
          </a:p>
          <a:p>
            <a:pPr lvl="1" algn="just">
              <a:spcBef>
                <a:spcPts val="725"/>
              </a:spcBef>
            </a:pPr>
            <a:r>
              <a:rPr lang="en-GB" altLang="en-US" sz="2200" b="1" dirty="0" smtClean="0"/>
              <a:t>“What to do”</a:t>
            </a:r>
          </a:p>
          <a:p>
            <a:pPr algn="just">
              <a:spcBef>
                <a:spcPts val="825"/>
              </a:spcBef>
            </a:pPr>
            <a:r>
              <a:rPr lang="en-GB" altLang="en-US" sz="2200" dirty="0" smtClean="0"/>
              <a:t>Consists of two distinct activities: </a:t>
            </a:r>
          </a:p>
          <a:p>
            <a:pPr lvl="1" algn="just">
              <a:spcBef>
                <a:spcPts val="725"/>
              </a:spcBef>
            </a:pPr>
            <a:r>
              <a:rPr lang="en-GB" altLang="en-US" sz="2200" b="1" dirty="0" smtClean="0"/>
              <a:t>requirements gathering and analysis </a:t>
            </a:r>
          </a:p>
          <a:p>
            <a:pPr lvl="1" algn="just">
              <a:spcBef>
                <a:spcPts val="725"/>
              </a:spcBef>
            </a:pPr>
            <a:r>
              <a:rPr lang="en-GB" altLang="en-US" sz="2200" b="1" dirty="0" smtClean="0"/>
              <a:t>requirements specification.</a:t>
            </a:r>
          </a:p>
          <a:p>
            <a:pPr marL="457200" lvl="1" indent="0" algn="just">
              <a:spcBef>
                <a:spcPts val="725"/>
              </a:spcBef>
              <a:buNone/>
            </a:pPr>
            <a:endParaRPr lang="en-GB" altLang="en-US" sz="2200" b="1" dirty="0" smtClean="0"/>
          </a:p>
          <a:p>
            <a:pPr algn="just">
              <a:spcBef>
                <a:spcPct val="0"/>
              </a:spcBef>
            </a:pPr>
            <a:r>
              <a:rPr lang="en-GB" altLang="en-US" sz="2200" dirty="0" smtClean="0"/>
              <a:t>Collect all related data from the customer:</a:t>
            </a:r>
          </a:p>
          <a:p>
            <a:pPr lvl="1" algn="just">
              <a:spcBef>
                <a:spcPct val="0"/>
              </a:spcBef>
            </a:pPr>
            <a:r>
              <a:rPr lang="en-GB" altLang="en-US" sz="2200" dirty="0" err="1" smtClean="0"/>
              <a:t>analyze</a:t>
            </a:r>
            <a:r>
              <a:rPr lang="en-GB" altLang="en-US" sz="2200" dirty="0" smtClean="0"/>
              <a:t> the collected data to clearly understand what the customer wants,</a:t>
            </a:r>
          </a:p>
          <a:p>
            <a:pPr lvl="1" algn="just">
              <a:spcBef>
                <a:spcPct val="0"/>
              </a:spcBef>
            </a:pPr>
            <a:r>
              <a:rPr lang="en-GB" altLang="en-US" sz="2200" dirty="0" smtClean="0"/>
              <a:t>find out any inconsistencies and incompleteness in the requirements,</a:t>
            </a:r>
          </a:p>
          <a:p>
            <a:pPr lvl="1" algn="just">
              <a:spcBef>
                <a:spcPct val="0"/>
              </a:spcBef>
            </a:pPr>
            <a:r>
              <a:rPr lang="en-GB" altLang="en-US" sz="2200" dirty="0" smtClean="0"/>
              <a:t>resolve all inconsistencies and incompleteness.</a:t>
            </a:r>
          </a:p>
          <a:p>
            <a:pPr algn="just"/>
            <a:endParaRPr lang="en-US" sz="2200" dirty="0"/>
          </a:p>
        </p:txBody>
      </p:sp>
    </p:spTree>
    <p:extLst>
      <p:ext uri="{BB962C8B-B14F-4D97-AF65-F5344CB8AC3E}">
        <p14:creationId xmlns:p14="http://schemas.microsoft.com/office/powerpoint/2010/main" val="237407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Steps of  Requirement Analysis and Specification</a:t>
            </a:r>
            <a:br>
              <a:rPr lang="en-US" sz="3200" b="1" dirty="0" smtClean="0"/>
            </a:br>
            <a:endParaRPr lang="en-US" sz="3200" b="1" dirty="0"/>
          </a:p>
        </p:txBody>
      </p:sp>
      <p:sp>
        <p:nvSpPr>
          <p:cNvPr id="3" name="Content Placeholder 2"/>
          <p:cNvSpPr>
            <a:spLocks noGrp="1"/>
          </p:cNvSpPr>
          <p:nvPr>
            <p:ph idx="1"/>
          </p:nvPr>
        </p:nvSpPr>
        <p:spPr>
          <a:xfrm>
            <a:off x="838200" y="1825625"/>
            <a:ext cx="10782300" cy="4351338"/>
          </a:xfrm>
        </p:spPr>
        <p:txBody>
          <a:bodyPr>
            <a:normAutofit/>
          </a:bodyPr>
          <a:lstStyle/>
          <a:p>
            <a:pPr algn="just"/>
            <a:r>
              <a:rPr lang="en-GB" altLang="en-US" sz="2200" b="1" dirty="0"/>
              <a:t>Requirements </a:t>
            </a:r>
            <a:r>
              <a:rPr lang="en-GB" altLang="en-US" sz="2200" b="1" dirty="0" smtClean="0"/>
              <a:t>Gathering/Elicitation-</a:t>
            </a:r>
            <a:r>
              <a:rPr lang="en-GB" altLang="en-US" sz="2200" dirty="0" smtClean="0"/>
              <a:t>Functional/Non-functional requirements/Constraints</a:t>
            </a:r>
          </a:p>
          <a:p>
            <a:pPr algn="just"/>
            <a:r>
              <a:rPr lang="en-GB" altLang="en-US" sz="2200" b="1" dirty="0"/>
              <a:t>Requirements </a:t>
            </a:r>
            <a:r>
              <a:rPr lang="en-GB" altLang="en-US" sz="2200" b="1" dirty="0" smtClean="0"/>
              <a:t>Analysis-</a:t>
            </a:r>
          </a:p>
          <a:p>
            <a:pPr algn="just"/>
            <a:r>
              <a:rPr lang="en-GB" altLang="en-US" sz="2200" b="1" dirty="0" smtClean="0"/>
              <a:t>Requirement Specification-</a:t>
            </a:r>
            <a:r>
              <a:rPr lang="en-GB" altLang="en-US" sz="2200" dirty="0" smtClean="0"/>
              <a:t>Software </a:t>
            </a:r>
            <a:r>
              <a:rPr lang="en-GB" altLang="en-US" sz="2200" dirty="0"/>
              <a:t>R</a:t>
            </a:r>
            <a:r>
              <a:rPr lang="en-GB" altLang="en-US" sz="2200" dirty="0" smtClean="0"/>
              <a:t>equirement Specification (SRS) document</a:t>
            </a:r>
          </a:p>
          <a:p>
            <a:pPr algn="just"/>
            <a:r>
              <a:rPr lang="en-GB" altLang="en-US" sz="2200" b="1" dirty="0" smtClean="0"/>
              <a:t>Requirement Validation</a:t>
            </a:r>
          </a:p>
          <a:p>
            <a:pPr algn="just"/>
            <a:r>
              <a:rPr lang="en-GB" altLang="en-US" sz="2200" b="1" dirty="0" smtClean="0"/>
              <a:t>Requirement Management</a:t>
            </a:r>
          </a:p>
          <a:p>
            <a:pPr algn="just"/>
            <a:endParaRPr lang="en-US" sz="2200" b="1" dirty="0"/>
          </a:p>
        </p:txBody>
      </p:sp>
    </p:spTree>
    <p:extLst>
      <p:ext uri="{BB962C8B-B14F-4D97-AF65-F5344CB8AC3E}">
        <p14:creationId xmlns:p14="http://schemas.microsoft.com/office/powerpoint/2010/main" val="3285742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894</Words>
  <Application>Microsoft Office PowerPoint</Application>
  <PresentationFormat>Widescreen</PresentationFormat>
  <Paragraphs>113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Software Engineering</vt:lpstr>
      <vt:lpstr>PowerPoint Presentation</vt:lpstr>
      <vt:lpstr>Software Development Life Cycle (SDLC)</vt:lpstr>
      <vt:lpstr>Why SDLC? </vt:lpstr>
      <vt:lpstr>SDLC Phases </vt:lpstr>
      <vt:lpstr>Feasibility study: </vt:lpstr>
      <vt:lpstr>Types of Feasibility</vt:lpstr>
      <vt:lpstr>Requirement Analysis and Specification </vt:lpstr>
      <vt:lpstr>Steps of  Requirement Analysis and Specification </vt:lpstr>
      <vt:lpstr>Design</vt:lpstr>
      <vt:lpstr>Coding</vt:lpstr>
      <vt:lpstr>Testing</vt:lpstr>
      <vt:lpstr>Installation/Deployment</vt:lpstr>
      <vt:lpstr>Maintenance</vt:lpstr>
      <vt:lpstr>Types of Maintenance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USER</cp:lastModifiedBy>
  <cp:revision>20</cp:revision>
  <dcterms:created xsi:type="dcterms:W3CDTF">2020-07-26T18:48:52Z</dcterms:created>
  <dcterms:modified xsi:type="dcterms:W3CDTF">2020-10-06T02:42:53Z</dcterms:modified>
</cp:coreProperties>
</file>