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3" r:id="rId5"/>
    <p:sldId id="274"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B5C0B1-60E7-4426-B310-04CEB0429FB9}"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C6498-56DF-49CB-9706-736DCFAF69BF}" type="slidenum">
              <a:rPr lang="en-US" smtClean="0"/>
              <a:t>‹#›</a:t>
            </a:fld>
            <a:endParaRPr lang="en-US"/>
          </a:p>
        </p:txBody>
      </p:sp>
    </p:spTree>
    <p:extLst>
      <p:ext uri="{BB962C8B-B14F-4D97-AF65-F5344CB8AC3E}">
        <p14:creationId xmlns:p14="http://schemas.microsoft.com/office/powerpoint/2010/main" val="2542975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B5C0B1-60E7-4426-B310-04CEB0429FB9}"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C6498-56DF-49CB-9706-736DCFAF69BF}" type="slidenum">
              <a:rPr lang="en-US" smtClean="0"/>
              <a:t>‹#›</a:t>
            </a:fld>
            <a:endParaRPr lang="en-US"/>
          </a:p>
        </p:txBody>
      </p:sp>
    </p:spTree>
    <p:extLst>
      <p:ext uri="{BB962C8B-B14F-4D97-AF65-F5344CB8AC3E}">
        <p14:creationId xmlns:p14="http://schemas.microsoft.com/office/powerpoint/2010/main" val="3859892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B5C0B1-60E7-4426-B310-04CEB0429FB9}"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C6498-56DF-49CB-9706-736DCFAF69BF}" type="slidenum">
              <a:rPr lang="en-US" smtClean="0"/>
              <a:t>‹#›</a:t>
            </a:fld>
            <a:endParaRPr lang="en-US"/>
          </a:p>
        </p:txBody>
      </p:sp>
    </p:spTree>
    <p:extLst>
      <p:ext uri="{BB962C8B-B14F-4D97-AF65-F5344CB8AC3E}">
        <p14:creationId xmlns:p14="http://schemas.microsoft.com/office/powerpoint/2010/main" val="1842667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B5C0B1-60E7-4426-B310-04CEB0429FB9}"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C6498-56DF-49CB-9706-736DCFAF69BF}" type="slidenum">
              <a:rPr lang="en-US" smtClean="0"/>
              <a:t>‹#›</a:t>
            </a:fld>
            <a:endParaRPr lang="en-US"/>
          </a:p>
        </p:txBody>
      </p:sp>
    </p:spTree>
    <p:extLst>
      <p:ext uri="{BB962C8B-B14F-4D97-AF65-F5344CB8AC3E}">
        <p14:creationId xmlns:p14="http://schemas.microsoft.com/office/powerpoint/2010/main" val="1538169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7B5C0B1-60E7-4426-B310-04CEB0429FB9}"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C6498-56DF-49CB-9706-736DCFAF69BF}" type="slidenum">
              <a:rPr lang="en-US" smtClean="0"/>
              <a:t>‹#›</a:t>
            </a:fld>
            <a:endParaRPr lang="en-US"/>
          </a:p>
        </p:txBody>
      </p:sp>
    </p:spTree>
    <p:extLst>
      <p:ext uri="{BB962C8B-B14F-4D97-AF65-F5344CB8AC3E}">
        <p14:creationId xmlns:p14="http://schemas.microsoft.com/office/powerpoint/2010/main" val="917679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B5C0B1-60E7-4426-B310-04CEB0429FB9}"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C6498-56DF-49CB-9706-736DCFAF69BF}" type="slidenum">
              <a:rPr lang="en-US" smtClean="0"/>
              <a:t>‹#›</a:t>
            </a:fld>
            <a:endParaRPr lang="en-US"/>
          </a:p>
        </p:txBody>
      </p:sp>
    </p:spTree>
    <p:extLst>
      <p:ext uri="{BB962C8B-B14F-4D97-AF65-F5344CB8AC3E}">
        <p14:creationId xmlns:p14="http://schemas.microsoft.com/office/powerpoint/2010/main" val="4077426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B5C0B1-60E7-4426-B310-04CEB0429FB9}" type="datetimeFigureOut">
              <a:rPr lang="en-US" smtClean="0"/>
              <a:t>10/6/2020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0C6498-56DF-49CB-9706-736DCFAF69BF}" type="slidenum">
              <a:rPr lang="en-US" smtClean="0"/>
              <a:t>‹#›</a:t>
            </a:fld>
            <a:endParaRPr lang="en-US"/>
          </a:p>
        </p:txBody>
      </p:sp>
    </p:spTree>
    <p:extLst>
      <p:ext uri="{BB962C8B-B14F-4D97-AF65-F5344CB8AC3E}">
        <p14:creationId xmlns:p14="http://schemas.microsoft.com/office/powerpoint/2010/main" val="4274474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B5C0B1-60E7-4426-B310-04CEB0429FB9}" type="datetimeFigureOut">
              <a:rPr lang="en-US" smtClean="0"/>
              <a:t>10/6/2020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0C6498-56DF-49CB-9706-736DCFAF69BF}" type="slidenum">
              <a:rPr lang="en-US" smtClean="0"/>
              <a:t>‹#›</a:t>
            </a:fld>
            <a:endParaRPr lang="en-US"/>
          </a:p>
        </p:txBody>
      </p:sp>
    </p:spTree>
    <p:extLst>
      <p:ext uri="{BB962C8B-B14F-4D97-AF65-F5344CB8AC3E}">
        <p14:creationId xmlns:p14="http://schemas.microsoft.com/office/powerpoint/2010/main" val="1672068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B5C0B1-60E7-4426-B310-04CEB0429FB9}" type="datetimeFigureOut">
              <a:rPr lang="en-US" smtClean="0"/>
              <a:t>10/6/2020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0C6498-56DF-49CB-9706-736DCFAF69BF}" type="slidenum">
              <a:rPr lang="en-US" smtClean="0"/>
              <a:t>‹#›</a:t>
            </a:fld>
            <a:endParaRPr lang="en-US"/>
          </a:p>
        </p:txBody>
      </p:sp>
    </p:spTree>
    <p:extLst>
      <p:ext uri="{BB962C8B-B14F-4D97-AF65-F5344CB8AC3E}">
        <p14:creationId xmlns:p14="http://schemas.microsoft.com/office/powerpoint/2010/main" val="3808903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7B5C0B1-60E7-4426-B310-04CEB0429FB9}"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C6498-56DF-49CB-9706-736DCFAF69BF}" type="slidenum">
              <a:rPr lang="en-US" smtClean="0"/>
              <a:t>‹#›</a:t>
            </a:fld>
            <a:endParaRPr lang="en-US"/>
          </a:p>
        </p:txBody>
      </p:sp>
    </p:spTree>
    <p:extLst>
      <p:ext uri="{BB962C8B-B14F-4D97-AF65-F5344CB8AC3E}">
        <p14:creationId xmlns:p14="http://schemas.microsoft.com/office/powerpoint/2010/main" val="3886174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7B5C0B1-60E7-4426-B310-04CEB0429FB9}"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C6498-56DF-49CB-9706-736DCFAF69BF}" type="slidenum">
              <a:rPr lang="en-US" smtClean="0"/>
              <a:t>‹#›</a:t>
            </a:fld>
            <a:endParaRPr lang="en-US"/>
          </a:p>
        </p:txBody>
      </p:sp>
    </p:spTree>
    <p:extLst>
      <p:ext uri="{BB962C8B-B14F-4D97-AF65-F5344CB8AC3E}">
        <p14:creationId xmlns:p14="http://schemas.microsoft.com/office/powerpoint/2010/main" val="2723086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B5C0B1-60E7-4426-B310-04CEB0429FB9}" type="datetimeFigureOut">
              <a:rPr lang="en-US" smtClean="0"/>
              <a:t>10/6/2020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C6498-56DF-49CB-9706-736DCFAF69BF}" type="slidenum">
              <a:rPr lang="en-US" smtClean="0"/>
              <a:t>‹#›</a:t>
            </a:fld>
            <a:endParaRPr lang="en-US"/>
          </a:p>
        </p:txBody>
      </p:sp>
    </p:spTree>
    <p:extLst>
      <p:ext uri="{BB962C8B-B14F-4D97-AF65-F5344CB8AC3E}">
        <p14:creationId xmlns:p14="http://schemas.microsoft.com/office/powerpoint/2010/main" val="882099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t>Software Engineering</a:t>
            </a:r>
            <a:endParaRPr lang="en-US" sz="4000" b="1" dirty="0"/>
          </a:p>
        </p:txBody>
      </p:sp>
      <p:sp>
        <p:nvSpPr>
          <p:cNvPr id="3" name="Subtitle 2"/>
          <p:cNvSpPr>
            <a:spLocks noGrp="1"/>
          </p:cNvSpPr>
          <p:nvPr>
            <p:ph type="subTitle" idx="1"/>
          </p:nvPr>
        </p:nvSpPr>
        <p:spPr/>
        <p:txBody>
          <a:bodyPr>
            <a:normAutofit/>
          </a:bodyPr>
          <a:lstStyle/>
          <a:p>
            <a:r>
              <a:rPr lang="en-US" sz="3200" b="1" dirty="0" smtClean="0">
                <a:latin typeface="+mj-lt"/>
              </a:rPr>
              <a:t>Prepared by : Neha </a:t>
            </a:r>
            <a:r>
              <a:rPr lang="en-US" sz="3200" b="1" smtClean="0">
                <a:latin typeface="+mj-lt"/>
              </a:rPr>
              <a:t>Tripathi</a:t>
            </a:r>
            <a:endParaRPr lang="en-US" sz="3200" b="1" dirty="0">
              <a:latin typeface="+mj-lt"/>
            </a:endParaRPr>
          </a:p>
        </p:txBody>
      </p:sp>
    </p:spTree>
    <p:extLst>
      <p:ext uri="{BB962C8B-B14F-4D97-AF65-F5344CB8AC3E}">
        <p14:creationId xmlns:p14="http://schemas.microsoft.com/office/powerpoint/2010/main" val="13924315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When To Use </a:t>
            </a:r>
            <a:r>
              <a:rPr lang="en-US" sz="3200" b="1" dirty="0" smtClean="0"/>
              <a:t>Waterfall Model-Application</a:t>
            </a:r>
            <a:r>
              <a:rPr lang="en-US" sz="3200" b="1" dirty="0"/>
              <a:t/>
            </a:r>
            <a:br>
              <a:rPr lang="en-US" sz="3200" b="1" dirty="0"/>
            </a:br>
            <a:endParaRPr lang="en-US" sz="3200" dirty="0"/>
          </a:p>
        </p:txBody>
      </p:sp>
      <p:sp>
        <p:nvSpPr>
          <p:cNvPr id="3" name="Content Placeholder 2"/>
          <p:cNvSpPr>
            <a:spLocks noGrp="1"/>
          </p:cNvSpPr>
          <p:nvPr>
            <p:ph idx="1"/>
          </p:nvPr>
        </p:nvSpPr>
        <p:spPr/>
        <p:txBody>
          <a:bodyPr>
            <a:normAutofit/>
          </a:bodyPr>
          <a:lstStyle/>
          <a:p>
            <a:pPr marL="0" indent="0" algn="just">
              <a:buNone/>
            </a:pPr>
            <a:r>
              <a:rPr lang="en-US" sz="2200" b="1" dirty="0"/>
              <a:t>SDLC Waterfall model is used </a:t>
            </a:r>
            <a:r>
              <a:rPr lang="en-US" sz="2200" b="1" dirty="0" smtClean="0"/>
              <a:t>when</a:t>
            </a:r>
          </a:p>
          <a:p>
            <a:pPr algn="just"/>
            <a:r>
              <a:rPr lang="en-US" sz="2200" dirty="0" smtClean="0"/>
              <a:t>Requirements are initially well known</a:t>
            </a:r>
            <a:endParaRPr lang="en-US" sz="2200" dirty="0"/>
          </a:p>
          <a:p>
            <a:pPr algn="just"/>
            <a:r>
              <a:rPr lang="en-US" sz="2200" dirty="0"/>
              <a:t>Requirements are stable and not changed frequently.</a:t>
            </a:r>
          </a:p>
          <a:p>
            <a:pPr algn="just"/>
            <a:r>
              <a:rPr lang="en-US" sz="2200" dirty="0"/>
              <a:t>An application is small.</a:t>
            </a:r>
          </a:p>
          <a:p>
            <a:pPr algn="just"/>
            <a:r>
              <a:rPr lang="en-US" sz="2200" dirty="0"/>
              <a:t>There is no requirement which is not understood or not very clear.</a:t>
            </a:r>
          </a:p>
          <a:p>
            <a:pPr algn="just"/>
            <a:r>
              <a:rPr lang="en-US" sz="2200" dirty="0"/>
              <a:t>The environment is stable</a:t>
            </a:r>
          </a:p>
          <a:p>
            <a:pPr algn="just"/>
            <a:r>
              <a:rPr lang="en-US" sz="2200" dirty="0"/>
              <a:t>The tools and techniques used is stable and is not dynamic</a:t>
            </a:r>
          </a:p>
          <a:p>
            <a:pPr algn="just"/>
            <a:r>
              <a:rPr lang="en-US" sz="2200" dirty="0"/>
              <a:t>Resources are well trained and are available.</a:t>
            </a:r>
          </a:p>
          <a:p>
            <a:pPr algn="just"/>
            <a:endParaRPr lang="en-US" sz="2200" dirty="0"/>
          </a:p>
        </p:txBody>
      </p:sp>
    </p:spTree>
    <p:extLst>
      <p:ext uri="{BB962C8B-B14F-4D97-AF65-F5344CB8AC3E}">
        <p14:creationId xmlns:p14="http://schemas.microsoft.com/office/powerpoint/2010/main" val="31845329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Waterfall Model - Advantages</a:t>
            </a:r>
            <a:br>
              <a:rPr lang="en-US" sz="3200" b="1" dirty="0"/>
            </a:br>
            <a:endParaRPr lang="en-US" sz="3200" b="1" dirty="0"/>
          </a:p>
        </p:txBody>
      </p:sp>
      <p:sp>
        <p:nvSpPr>
          <p:cNvPr id="3" name="Content Placeholder 2"/>
          <p:cNvSpPr>
            <a:spLocks noGrp="1"/>
          </p:cNvSpPr>
          <p:nvPr>
            <p:ph idx="1"/>
          </p:nvPr>
        </p:nvSpPr>
        <p:spPr/>
        <p:txBody>
          <a:bodyPr>
            <a:normAutofit/>
          </a:bodyPr>
          <a:lstStyle/>
          <a:p>
            <a:pPr algn="just"/>
            <a:r>
              <a:rPr lang="en-US" sz="2200" dirty="0"/>
              <a:t>Simple and easy to understand and use</a:t>
            </a:r>
          </a:p>
          <a:p>
            <a:pPr algn="just"/>
            <a:r>
              <a:rPr lang="en-US" sz="2200" dirty="0"/>
              <a:t>Easy to manage due to the rigidity of the model. Each phase has specific deliverables and a review process.</a:t>
            </a:r>
          </a:p>
          <a:p>
            <a:pPr algn="just"/>
            <a:r>
              <a:rPr lang="en-US" sz="2200" dirty="0"/>
              <a:t>Phases are processed and completed one at a time.</a:t>
            </a:r>
          </a:p>
          <a:p>
            <a:pPr algn="just"/>
            <a:r>
              <a:rPr lang="en-US" sz="2200" dirty="0"/>
              <a:t>Works well for smaller projects where requirements are very well understood.</a:t>
            </a:r>
          </a:p>
          <a:p>
            <a:pPr algn="just"/>
            <a:r>
              <a:rPr lang="en-US" sz="2200" dirty="0"/>
              <a:t>Clearly defined stages.</a:t>
            </a:r>
          </a:p>
          <a:p>
            <a:pPr algn="just"/>
            <a:r>
              <a:rPr lang="en-US" sz="2200" dirty="0"/>
              <a:t>Well understood milestones.</a:t>
            </a:r>
          </a:p>
          <a:p>
            <a:pPr algn="just"/>
            <a:r>
              <a:rPr lang="en-US" sz="2200" dirty="0"/>
              <a:t>Easy to arrange tasks.</a:t>
            </a:r>
          </a:p>
          <a:p>
            <a:pPr algn="just"/>
            <a:r>
              <a:rPr lang="en-US" sz="2200" dirty="0"/>
              <a:t>Process and results are well documented.</a:t>
            </a:r>
          </a:p>
          <a:p>
            <a:pPr algn="just"/>
            <a:endParaRPr lang="en-US" sz="2200" dirty="0"/>
          </a:p>
        </p:txBody>
      </p:sp>
    </p:spTree>
    <p:extLst>
      <p:ext uri="{BB962C8B-B14F-4D97-AF65-F5344CB8AC3E}">
        <p14:creationId xmlns:p14="http://schemas.microsoft.com/office/powerpoint/2010/main" val="39862377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Waterfall Model - Disadvantages</a:t>
            </a:r>
            <a:br>
              <a:rPr lang="en-US" sz="3200" b="1" dirty="0"/>
            </a:br>
            <a:endParaRPr lang="en-US" sz="3200" b="1" dirty="0"/>
          </a:p>
        </p:txBody>
      </p:sp>
      <p:sp>
        <p:nvSpPr>
          <p:cNvPr id="3" name="Content Placeholder 2"/>
          <p:cNvSpPr>
            <a:spLocks noGrp="1"/>
          </p:cNvSpPr>
          <p:nvPr>
            <p:ph idx="1"/>
          </p:nvPr>
        </p:nvSpPr>
        <p:spPr/>
        <p:txBody>
          <a:bodyPr>
            <a:normAutofit fontScale="77500" lnSpcReduction="20000"/>
          </a:bodyPr>
          <a:lstStyle/>
          <a:p>
            <a:pPr marL="0" indent="0" algn="just" fontAlgn="base">
              <a:buNone/>
            </a:pPr>
            <a:r>
              <a:rPr lang="en-US" dirty="0"/>
              <a:t>Classical waterfall model suffers from various shortcomings, basically we can’t use it in real projects, but we use other software development lifecycle models which are based on the classical waterfall model. Below are some major drawbacks of this model:</a:t>
            </a:r>
          </a:p>
          <a:p>
            <a:pPr algn="just" fontAlgn="base"/>
            <a:r>
              <a:rPr lang="en-US" b="1" dirty="0"/>
              <a:t>No feedback path:</a:t>
            </a:r>
            <a:r>
              <a:rPr lang="en-US" dirty="0"/>
              <a:t> In classical waterfall model evolution of a software from one phase to another phase is like a waterfall. It assumes that no error is ever committed by developers during any phases. Therefore, it does not incorporate any mechanism for error correction.</a:t>
            </a:r>
          </a:p>
          <a:p>
            <a:pPr algn="just" fontAlgn="base"/>
            <a:r>
              <a:rPr lang="en-US" b="1" dirty="0"/>
              <a:t>Difficult to accommodate change requests:</a:t>
            </a:r>
            <a:r>
              <a:rPr lang="en-US" dirty="0"/>
              <a:t> This model assumes that all the customer requirements can be completely and correctly defined at the beginning of the project, but actually customers’ requirements keep on changing with time. It is difficult to accommodate any change requests after the requirements specification phase is complete.</a:t>
            </a:r>
          </a:p>
          <a:p>
            <a:pPr algn="just" fontAlgn="base"/>
            <a:r>
              <a:rPr lang="en-US" b="1" dirty="0"/>
              <a:t>No overlapping of phases:</a:t>
            </a:r>
            <a:r>
              <a:rPr lang="en-US" dirty="0"/>
              <a:t> This model recommends that new phase can start only after the completion of the previous phase. But in real projects, this can’t be maintained. To increase the efficiency and reduce the cost, phases may overlap.</a:t>
            </a:r>
          </a:p>
          <a:p>
            <a:pPr algn="just"/>
            <a:endParaRPr lang="en-US" dirty="0"/>
          </a:p>
        </p:txBody>
      </p:sp>
    </p:spTree>
    <p:extLst>
      <p:ext uri="{BB962C8B-B14F-4D97-AF65-F5344CB8AC3E}">
        <p14:creationId xmlns:p14="http://schemas.microsoft.com/office/powerpoint/2010/main" val="11136347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Other drawbacks includes:</a:t>
            </a:r>
            <a:br>
              <a:rPr lang="en-US" sz="3200" b="1" dirty="0"/>
            </a:br>
            <a:endParaRPr lang="en-US" sz="3200" dirty="0"/>
          </a:p>
        </p:txBody>
      </p:sp>
      <p:sp>
        <p:nvSpPr>
          <p:cNvPr id="3" name="Content Placeholder 2"/>
          <p:cNvSpPr>
            <a:spLocks noGrp="1"/>
          </p:cNvSpPr>
          <p:nvPr>
            <p:ph idx="1"/>
          </p:nvPr>
        </p:nvSpPr>
        <p:spPr>
          <a:xfrm>
            <a:off x="838200" y="1825624"/>
            <a:ext cx="10515600" cy="4778375"/>
          </a:xfrm>
        </p:spPr>
        <p:txBody>
          <a:bodyPr>
            <a:noAutofit/>
          </a:bodyPr>
          <a:lstStyle/>
          <a:p>
            <a:pPr algn="just"/>
            <a:r>
              <a:rPr lang="en-US" sz="2200" dirty="0" smtClean="0"/>
              <a:t>No working software is produced until late during the life cycle.</a:t>
            </a:r>
          </a:p>
          <a:p>
            <a:pPr algn="just"/>
            <a:r>
              <a:rPr lang="en-US" sz="2200" dirty="0" smtClean="0"/>
              <a:t>High amounts of risk and uncertainty.</a:t>
            </a:r>
          </a:p>
          <a:p>
            <a:pPr algn="just"/>
            <a:r>
              <a:rPr lang="en-US" sz="2200" dirty="0" smtClean="0"/>
              <a:t>Not a good model for complex and object-oriented projects.</a:t>
            </a:r>
          </a:p>
          <a:p>
            <a:pPr algn="just"/>
            <a:r>
              <a:rPr lang="en-US" sz="2200" dirty="0" smtClean="0"/>
              <a:t>Poor model for long and ongoing projects.</a:t>
            </a:r>
          </a:p>
          <a:p>
            <a:pPr algn="just"/>
            <a:r>
              <a:rPr lang="en-US" sz="2200" dirty="0" smtClean="0"/>
              <a:t>Not suitable for the projects where requirements are at a moderate to high risk of changing. So, risk and uncertainty is high with this process model.</a:t>
            </a:r>
          </a:p>
          <a:p>
            <a:pPr algn="just"/>
            <a:r>
              <a:rPr lang="en-US" sz="2200" dirty="0" smtClean="0"/>
              <a:t>It is difficult to measure progress within stages.</a:t>
            </a:r>
          </a:p>
          <a:p>
            <a:pPr algn="just"/>
            <a:r>
              <a:rPr lang="en-US" sz="2200" dirty="0" smtClean="0"/>
              <a:t>Cannot accommodate changing requirements.</a:t>
            </a:r>
          </a:p>
          <a:p>
            <a:pPr algn="just"/>
            <a:r>
              <a:rPr lang="en-US" sz="2200" dirty="0" smtClean="0"/>
              <a:t>Adjusting scope during the life cycle can end a project.</a:t>
            </a:r>
          </a:p>
          <a:p>
            <a:pPr algn="just"/>
            <a:r>
              <a:rPr lang="en-US" sz="2200" dirty="0" smtClean="0"/>
              <a:t>Integration is done as a "big-bang. at the very end, which doesn't allow identifying any technological or business bottleneck or challenges early.</a:t>
            </a:r>
          </a:p>
          <a:p>
            <a:pPr algn="just"/>
            <a:endParaRPr lang="en-US" sz="2200" dirty="0"/>
          </a:p>
        </p:txBody>
      </p:sp>
    </p:spTree>
    <p:extLst>
      <p:ext uri="{BB962C8B-B14F-4D97-AF65-F5344CB8AC3E}">
        <p14:creationId xmlns:p14="http://schemas.microsoft.com/office/powerpoint/2010/main" val="37631505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Iterative Waterfall Model</a:t>
            </a:r>
            <a:endParaRPr lang="en-US" sz="3200" b="1" dirty="0"/>
          </a:p>
        </p:txBody>
      </p:sp>
      <p:sp>
        <p:nvSpPr>
          <p:cNvPr id="3" name="Content Placeholder 2"/>
          <p:cNvSpPr>
            <a:spLocks noGrp="1"/>
          </p:cNvSpPr>
          <p:nvPr>
            <p:ph idx="1"/>
          </p:nvPr>
        </p:nvSpPr>
        <p:spPr/>
        <p:txBody>
          <a:bodyPr>
            <a:normAutofit/>
          </a:bodyPr>
          <a:lstStyle/>
          <a:p>
            <a:pPr algn="just">
              <a:spcBef>
                <a:spcPts val="825"/>
              </a:spcBef>
            </a:pPr>
            <a:r>
              <a:rPr lang="en-GB" altLang="en-US" sz="2200" b="1" dirty="0" smtClean="0"/>
              <a:t>Classical waterfall model is idealistic:</a:t>
            </a:r>
          </a:p>
          <a:p>
            <a:pPr lvl="1" algn="just">
              <a:spcBef>
                <a:spcPts val="725"/>
              </a:spcBef>
            </a:pPr>
            <a:r>
              <a:rPr lang="en-GB" altLang="en-US" sz="2200" b="1" dirty="0" smtClean="0"/>
              <a:t>assumes that no defect is introduced during any development activity.</a:t>
            </a:r>
          </a:p>
          <a:p>
            <a:pPr lvl="1" algn="just">
              <a:spcBef>
                <a:spcPts val="725"/>
              </a:spcBef>
            </a:pPr>
            <a:r>
              <a:rPr lang="en-GB" altLang="en-US" sz="2200" b="1" dirty="0" smtClean="0"/>
              <a:t>in practice: </a:t>
            </a:r>
          </a:p>
          <a:p>
            <a:pPr lvl="2" algn="just">
              <a:spcBef>
                <a:spcPts val="638"/>
              </a:spcBef>
            </a:pPr>
            <a:r>
              <a:rPr lang="en-GB" altLang="en-US" sz="2200" b="1" dirty="0" smtClean="0"/>
              <a:t>defects do get introduced in almost every phase of the life cycle. </a:t>
            </a:r>
          </a:p>
          <a:p>
            <a:pPr algn="just">
              <a:spcBef>
                <a:spcPts val="913"/>
              </a:spcBef>
            </a:pPr>
            <a:r>
              <a:rPr lang="en-GB" altLang="en-US" sz="2200" b="1" dirty="0" smtClean="0"/>
              <a:t>Defects usually get detected much later in the life cycle: </a:t>
            </a:r>
          </a:p>
          <a:p>
            <a:pPr lvl="1" algn="just">
              <a:spcBef>
                <a:spcPts val="825"/>
              </a:spcBef>
            </a:pPr>
            <a:r>
              <a:rPr lang="en-GB" altLang="en-US" sz="2200" dirty="0" smtClean="0"/>
              <a:t>For example, a design defect might go unnoticed till the coding or testing phase.</a:t>
            </a:r>
            <a:r>
              <a:rPr lang="en-GB" altLang="en-US" sz="2200" b="1" dirty="0" smtClean="0"/>
              <a:t> </a:t>
            </a:r>
          </a:p>
          <a:p>
            <a:pPr algn="just"/>
            <a:r>
              <a:rPr lang="en-GB" altLang="en-US" sz="2200" b="1" dirty="0" smtClean="0"/>
              <a:t>Once a defect is detected:</a:t>
            </a:r>
          </a:p>
          <a:p>
            <a:pPr lvl="1" algn="just">
              <a:spcBef>
                <a:spcPts val="725"/>
              </a:spcBef>
            </a:pPr>
            <a:r>
              <a:rPr lang="en-GB" altLang="en-US" sz="2200" b="1" dirty="0" smtClean="0"/>
              <a:t>we need to go back to the phase where it was introduced</a:t>
            </a:r>
          </a:p>
          <a:p>
            <a:pPr lvl="1" algn="just">
              <a:spcBef>
                <a:spcPts val="725"/>
              </a:spcBef>
            </a:pPr>
            <a:r>
              <a:rPr lang="en-GB" altLang="en-US" sz="2200" b="1" dirty="0" smtClean="0"/>
              <a:t> redo some of the work done during that and all subsequent phases. </a:t>
            </a:r>
          </a:p>
          <a:p>
            <a:pPr algn="just"/>
            <a:r>
              <a:rPr lang="en-GB" altLang="en-US" sz="2200" b="1" dirty="0" smtClean="0"/>
              <a:t>Therefore we need feedback paths in the classical waterfall model.</a:t>
            </a:r>
          </a:p>
          <a:p>
            <a:pPr algn="just"/>
            <a:endParaRPr lang="en-US" sz="2200" dirty="0"/>
          </a:p>
        </p:txBody>
      </p:sp>
    </p:spTree>
    <p:extLst>
      <p:ext uri="{BB962C8B-B14F-4D97-AF65-F5344CB8AC3E}">
        <p14:creationId xmlns:p14="http://schemas.microsoft.com/office/powerpoint/2010/main" val="34542277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Iterative Waterfall Model-representation</a:t>
            </a:r>
            <a:endParaRPr lang="en-US" sz="3200" b="1" dirty="0"/>
          </a:p>
        </p:txBody>
      </p:sp>
      <p:pic>
        <p:nvPicPr>
          <p:cNvPr id="4" name="Content Placeholder 3"/>
          <p:cNvPicPr>
            <a:picLocks noGrp="1" noChangeAspect="1"/>
          </p:cNvPicPr>
          <p:nvPr>
            <p:ph idx="1"/>
          </p:nvPr>
        </p:nvPicPr>
        <p:blipFill>
          <a:blip r:embed="rId2"/>
          <a:stretch>
            <a:fillRect/>
          </a:stretch>
        </p:blipFill>
        <p:spPr>
          <a:xfrm>
            <a:off x="2578101" y="1745159"/>
            <a:ext cx="7023100" cy="4504126"/>
          </a:xfrm>
          <a:prstGeom prst="rect">
            <a:avLst/>
          </a:prstGeom>
        </p:spPr>
      </p:pic>
    </p:spTree>
    <p:extLst>
      <p:ext uri="{BB962C8B-B14F-4D97-AF65-F5344CB8AC3E}">
        <p14:creationId xmlns:p14="http://schemas.microsoft.com/office/powerpoint/2010/main" val="17874083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lgn="just">
              <a:lnSpc>
                <a:spcPct val="85000"/>
              </a:lnSpc>
              <a:spcBef>
                <a:spcPts val="250"/>
              </a:spcBef>
            </a:pPr>
            <a:r>
              <a:rPr lang="en-GB" altLang="en-US" sz="2200" dirty="0" smtClean="0"/>
              <a:t>Errors should be detected in the same phase in which they are introduced.</a:t>
            </a:r>
          </a:p>
          <a:p>
            <a:pPr algn="just">
              <a:lnSpc>
                <a:spcPct val="85000"/>
              </a:lnSpc>
              <a:spcBef>
                <a:spcPts val="250"/>
              </a:spcBef>
            </a:pPr>
            <a:r>
              <a:rPr lang="en-GB" altLang="en-US" sz="2200" u="sng" dirty="0" smtClean="0"/>
              <a:t>For example:</a:t>
            </a:r>
            <a:r>
              <a:rPr lang="en-GB" altLang="en-US" sz="2200" dirty="0" smtClean="0"/>
              <a:t> </a:t>
            </a:r>
          </a:p>
          <a:p>
            <a:pPr lvl="1" algn="just">
              <a:lnSpc>
                <a:spcPct val="85000"/>
              </a:lnSpc>
              <a:spcBef>
                <a:spcPts val="175"/>
              </a:spcBef>
              <a:buFont typeface="Symbol" panose="05050102010706020507" pitchFamily="18" charset="2"/>
              <a:buChar char="·"/>
            </a:pPr>
            <a:r>
              <a:rPr lang="en-GB" altLang="en-US" sz="2200" dirty="0" smtClean="0"/>
              <a:t>if a design problem is  detected in the design phase itself, </a:t>
            </a:r>
          </a:p>
          <a:p>
            <a:pPr lvl="2" algn="just">
              <a:lnSpc>
                <a:spcPct val="85000"/>
              </a:lnSpc>
              <a:spcBef>
                <a:spcPts val="150"/>
              </a:spcBef>
              <a:buFont typeface="Symbol" panose="05050102010706020507" pitchFamily="18" charset="2"/>
              <a:buChar char="·"/>
            </a:pPr>
            <a:r>
              <a:rPr lang="en-GB" altLang="en-US" sz="2200" dirty="0" smtClean="0"/>
              <a:t>the problem can be taken care of much more easily</a:t>
            </a:r>
          </a:p>
          <a:p>
            <a:pPr lvl="2" algn="just">
              <a:lnSpc>
                <a:spcPct val="85000"/>
              </a:lnSpc>
              <a:spcBef>
                <a:spcPts val="150"/>
              </a:spcBef>
              <a:buFont typeface="Symbol" panose="05050102010706020507" pitchFamily="18" charset="2"/>
              <a:buChar char="·"/>
            </a:pPr>
            <a:r>
              <a:rPr lang="en-GB" altLang="en-US" sz="2200" dirty="0" smtClean="0"/>
              <a:t>than say if it is identified at the end of the integration and system testing phase.</a:t>
            </a:r>
          </a:p>
          <a:p>
            <a:pPr algn="just">
              <a:spcBef>
                <a:spcPts val="550"/>
              </a:spcBef>
            </a:pPr>
            <a:r>
              <a:rPr lang="en-GB" altLang="en-US" sz="2200" u="sng" dirty="0"/>
              <a:t>Reason:</a:t>
            </a:r>
            <a:r>
              <a:rPr lang="en-GB" altLang="en-US" sz="2200" dirty="0"/>
              <a:t> rework must be carried out not only to the design but also to  code and  test phases.</a:t>
            </a:r>
          </a:p>
          <a:p>
            <a:pPr algn="just">
              <a:spcBef>
                <a:spcPts val="550"/>
              </a:spcBef>
            </a:pPr>
            <a:r>
              <a:rPr lang="en-GB" altLang="en-US" sz="2200" dirty="0"/>
              <a:t>The </a:t>
            </a:r>
            <a:r>
              <a:rPr lang="en-GB" altLang="en-US" sz="2200" dirty="0" smtClean="0"/>
              <a:t>principle. </a:t>
            </a:r>
            <a:r>
              <a:rPr lang="en-GB" altLang="en-US" sz="2200" dirty="0"/>
              <a:t>of detecting errors as close to its point of introduction as </a:t>
            </a:r>
            <a:r>
              <a:rPr lang="en-GB" altLang="en-US" sz="2200" dirty="0" smtClean="0"/>
              <a:t>possible is </a:t>
            </a:r>
            <a:r>
              <a:rPr lang="en-GB" altLang="en-US" sz="2200" dirty="0"/>
              <a:t>known as </a:t>
            </a:r>
            <a:r>
              <a:rPr lang="en-GB" altLang="en-US" sz="2200" b="1" dirty="0" smtClean="0"/>
              <a:t>phase containment of errors</a:t>
            </a:r>
            <a:endParaRPr lang="en-GB" altLang="en-US" sz="2200" b="1" dirty="0"/>
          </a:p>
          <a:p>
            <a:pPr algn="just">
              <a:spcBef>
                <a:spcPts val="550"/>
              </a:spcBef>
            </a:pPr>
            <a:r>
              <a:rPr lang="en-GB" altLang="en-US" sz="2200" dirty="0"/>
              <a:t>Iterative waterfall model is by far the </a:t>
            </a:r>
            <a:r>
              <a:rPr lang="en-GB" altLang="en-US" sz="2200" b="1" dirty="0"/>
              <a:t>most widely used model</a:t>
            </a:r>
            <a:r>
              <a:rPr lang="en-GB" altLang="en-US" sz="2200" dirty="0"/>
              <a:t>.</a:t>
            </a:r>
          </a:p>
          <a:p>
            <a:pPr lvl="1" algn="just">
              <a:spcBef>
                <a:spcPts val="463"/>
              </a:spcBef>
            </a:pPr>
            <a:r>
              <a:rPr lang="en-GB" altLang="en-US" sz="2200" dirty="0"/>
              <a:t>Almost every other model is derived from the waterfall model.</a:t>
            </a:r>
          </a:p>
          <a:p>
            <a:pPr algn="just"/>
            <a:endParaRPr lang="en-US" sz="2200" dirty="0"/>
          </a:p>
        </p:txBody>
      </p:sp>
    </p:spTree>
    <p:extLst>
      <p:ext uri="{BB962C8B-B14F-4D97-AF65-F5344CB8AC3E}">
        <p14:creationId xmlns:p14="http://schemas.microsoft.com/office/powerpoint/2010/main" val="12652144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
            </a:r>
            <a:br>
              <a:rPr lang="en-US" sz="3200" b="1" dirty="0" smtClean="0"/>
            </a:br>
            <a:r>
              <a:rPr lang="en-US" sz="3200" b="1" dirty="0" smtClean="0"/>
              <a:t>Advantages of Iterative Waterfall Model</a:t>
            </a:r>
            <a:endParaRPr lang="en-US" sz="3200" dirty="0"/>
          </a:p>
        </p:txBody>
      </p:sp>
      <p:sp>
        <p:nvSpPr>
          <p:cNvPr id="3" name="Content Placeholder 2"/>
          <p:cNvSpPr>
            <a:spLocks noGrp="1"/>
          </p:cNvSpPr>
          <p:nvPr>
            <p:ph idx="1"/>
          </p:nvPr>
        </p:nvSpPr>
        <p:spPr/>
        <p:txBody>
          <a:bodyPr>
            <a:normAutofit/>
          </a:bodyPr>
          <a:lstStyle/>
          <a:p>
            <a:pPr algn="just" fontAlgn="base"/>
            <a:r>
              <a:rPr lang="en-US" sz="2200" b="1" dirty="0"/>
              <a:t>Feedback Path:</a:t>
            </a:r>
            <a:r>
              <a:rPr lang="en-US" sz="2200" dirty="0"/>
              <a:t> In the classical waterfall model, there are no feedback paths, so there is no mechanism for error correction. But in iterative waterfall model feedback path from one phase to its preceding phase allows correcting the errors that are committed and these changes are reflected in the later phases.</a:t>
            </a:r>
          </a:p>
          <a:p>
            <a:pPr algn="just" fontAlgn="base"/>
            <a:r>
              <a:rPr lang="en-US" sz="2200" b="1" dirty="0"/>
              <a:t>Simple:</a:t>
            </a:r>
            <a:r>
              <a:rPr lang="en-US" sz="2200" dirty="0"/>
              <a:t> Iterative waterfall model is very simple to understand and use. That’s why it is one of the most widely used software development models.</a:t>
            </a:r>
          </a:p>
          <a:p>
            <a:pPr algn="just"/>
            <a:endParaRPr lang="en-US" sz="2200" dirty="0"/>
          </a:p>
        </p:txBody>
      </p:sp>
    </p:spTree>
    <p:extLst>
      <p:ext uri="{BB962C8B-B14F-4D97-AF65-F5344CB8AC3E}">
        <p14:creationId xmlns:p14="http://schemas.microsoft.com/office/powerpoint/2010/main" val="19749921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Drawbacks of Iterative Waterfall Model</a:t>
            </a:r>
            <a:endParaRPr lang="en-US" sz="3200" dirty="0"/>
          </a:p>
        </p:txBody>
      </p:sp>
      <p:sp>
        <p:nvSpPr>
          <p:cNvPr id="3" name="Content Placeholder 2"/>
          <p:cNvSpPr>
            <a:spLocks noGrp="1"/>
          </p:cNvSpPr>
          <p:nvPr>
            <p:ph idx="1"/>
          </p:nvPr>
        </p:nvSpPr>
        <p:spPr>
          <a:xfrm>
            <a:off x="838200" y="1690688"/>
            <a:ext cx="10515600" cy="5002211"/>
          </a:xfrm>
        </p:spPr>
        <p:txBody>
          <a:bodyPr>
            <a:noAutofit/>
          </a:bodyPr>
          <a:lstStyle/>
          <a:p>
            <a:pPr algn="just" fontAlgn="base"/>
            <a:r>
              <a:rPr lang="en-US" sz="1900" b="1" dirty="0"/>
              <a:t>Difficult to incorporate change requests:</a:t>
            </a:r>
            <a:r>
              <a:rPr lang="en-US" sz="1900" dirty="0"/>
              <a:t> The major drawback of the iterative waterfall model is that all the requirements must be clearly stated before starting of the development phase. Customer may change requirements after some time but the iterative waterfall model does not leave any scope to incorporate change requests that are made after development phase starts.</a:t>
            </a:r>
          </a:p>
          <a:p>
            <a:pPr algn="just" fontAlgn="base"/>
            <a:r>
              <a:rPr lang="en-US" sz="1900" b="1" dirty="0"/>
              <a:t>Incremental delivery not supported:</a:t>
            </a:r>
            <a:r>
              <a:rPr lang="en-US" sz="1900" dirty="0"/>
              <a:t> In the iterative waterfall model, the full software is completely developed and tested before delivery to the customer. There is no scope for any intermediate delivery. So, customers have to wait long for getting the software.</a:t>
            </a:r>
          </a:p>
          <a:p>
            <a:pPr algn="just" fontAlgn="base"/>
            <a:r>
              <a:rPr lang="en-US" sz="1900" b="1" dirty="0"/>
              <a:t>Overlapping of phases not supported:</a:t>
            </a:r>
            <a:r>
              <a:rPr lang="en-US" sz="1900" dirty="0"/>
              <a:t> Iterative waterfall model assumes that one phase can start after completion of the previous phase, But in real projects, phases may overlap to reduce the effort and time needed to complete the project.</a:t>
            </a:r>
          </a:p>
          <a:p>
            <a:pPr algn="just" fontAlgn="base"/>
            <a:r>
              <a:rPr lang="en-US" sz="1900" b="1" dirty="0"/>
              <a:t>Risk handling not supported:</a:t>
            </a:r>
            <a:r>
              <a:rPr lang="en-US" sz="1900" dirty="0"/>
              <a:t> Projects may suffer from various types of risks. But, Iterative waterfall model has no mechanism for risk handling.</a:t>
            </a:r>
          </a:p>
          <a:p>
            <a:pPr algn="just" fontAlgn="base"/>
            <a:r>
              <a:rPr lang="en-US" sz="1900" b="1" dirty="0"/>
              <a:t>Limited customer interactions:</a:t>
            </a:r>
            <a:r>
              <a:rPr lang="en-US" sz="1900" dirty="0"/>
              <a:t> Customer interaction occurs at the start of the project at the time of requirement gathering and at project completion at the time of software delivery. These fewer interactions with the customers may lead to many problems as the finally developed software may differ from the customers’ actual requirements.</a:t>
            </a:r>
          </a:p>
          <a:p>
            <a:pPr algn="just"/>
            <a:endParaRPr lang="en-US" sz="1900" dirty="0"/>
          </a:p>
        </p:txBody>
      </p:sp>
    </p:spTree>
    <p:extLst>
      <p:ext uri="{BB962C8B-B14F-4D97-AF65-F5344CB8AC3E}">
        <p14:creationId xmlns:p14="http://schemas.microsoft.com/office/powerpoint/2010/main" val="41457832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3200" dirty="0" smtClean="0"/>
              <a:t>Thank You!</a:t>
            </a:r>
            <a:endParaRPr lang="en-US" sz="3200" dirty="0"/>
          </a:p>
        </p:txBody>
      </p:sp>
    </p:spTree>
    <p:extLst>
      <p:ext uri="{BB962C8B-B14F-4D97-AF65-F5344CB8AC3E}">
        <p14:creationId xmlns:p14="http://schemas.microsoft.com/office/powerpoint/2010/main" val="10152904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t>SDLC-Waterfall Model</a:t>
            </a:r>
            <a:br>
              <a:rPr lang="en-US" sz="3200" b="1" dirty="0" smtClean="0"/>
            </a:br>
            <a:endParaRPr lang="en-US" sz="3200" b="1" dirty="0"/>
          </a:p>
        </p:txBody>
      </p:sp>
      <p:sp>
        <p:nvSpPr>
          <p:cNvPr id="3" name="Content Placeholder 2"/>
          <p:cNvSpPr>
            <a:spLocks noGrp="1"/>
          </p:cNvSpPr>
          <p:nvPr>
            <p:ph idx="1"/>
          </p:nvPr>
        </p:nvSpPr>
        <p:spPr/>
        <p:txBody>
          <a:bodyPr>
            <a:normAutofit/>
          </a:bodyPr>
          <a:lstStyle/>
          <a:p>
            <a:r>
              <a:rPr lang="en-US" sz="2200" b="1" dirty="0" smtClean="0"/>
              <a:t>Classical Waterfall Model</a:t>
            </a:r>
          </a:p>
          <a:p>
            <a:r>
              <a:rPr lang="en-US" sz="2200" b="1" dirty="0" smtClean="0"/>
              <a:t>Iterative Waterfall Model</a:t>
            </a:r>
            <a:endParaRPr lang="en-US" sz="2200" b="1" dirty="0"/>
          </a:p>
        </p:txBody>
      </p:sp>
    </p:spTree>
    <p:extLst>
      <p:ext uri="{BB962C8B-B14F-4D97-AF65-F5344CB8AC3E}">
        <p14:creationId xmlns:p14="http://schemas.microsoft.com/office/powerpoint/2010/main" val="819456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Classical Waterfall Model</a:t>
            </a:r>
            <a:endParaRPr lang="en-US" sz="3200" b="1" dirty="0"/>
          </a:p>
        </p:txBody>
      </p:sp>
      <p:sp>
        <p:nvSpPr>
          <p:cNvPr id="3" name="Content Placeholder 2"/>
          <p:cNvSpPr>
            <a:spLocks noGrp="1"/>
          </p:cNvSpPr>
          <p:nvPr>
            <p:ph idx="1"/>
          </p:nvPr>
        </p:nvSpPr>
        <p:spPr/>
        <p:txBody>
          <a:bodyPr>
            <a:noAutofit/>
          </a:bodyPr>
          <a:lstStyle/>
          <a:p>
            <a:pPr algn="just"/>
            <a:r>
              <a:rPr lang="en-US" sz="1900" dirty="0"/>
              <a:t>The Waterfall Model was the </a:t>
            </a:r>
            <a:r>
              <a:rPr lang="en-US" sz="1900" b="1" dirty="0"/>
              <a:t>first Process Model </a:t>
            </a:r>
            <a:r>
              <a:rPr lang="en-US" sz="1900" dirty="0"/>
              <a:t>to be introduced</a:t>
            </a:r>
            <a:r>
              <a:rPr lang="en-US" sz="1900" dirty="0" smtClean="0"/>
              <a:t>.</a:t>
            </a:r>
          </a:p>
          <a:p>
            <a:pPr algn="just"/>
            <a:r>
              <a:rPr lang="en-US" sz="1900" dirty="0" smtClean="0"/>
              <a:t> </a:t>
            </a:r>
            <a:r>
              <a:rPr lang="en-US" sz="1900" dirty="0"/>
              <a:t>It is also referred to as a </a:t>
            </a:r>
            <a:r>
              <a:rPr lang="en-US" sz="1900" b="1" dirty="0"/>
              <a:t>linear-sequential life cycle model</a:t>
            </a:r>
            <a:r>
              <a:rPr lang="en-US" sz="1900" dirty="0"/>
              <a:t>. </a:t>
            </a:r>
            <a:endParaRPr lang="en-US" sz="1900" dirty="0" smtClean="0"/>
          </a:p>
          <a:p>
            <a:pPr algn="just"/>
            <a:r>
              <a:rPr lang="en-US" sz="1900" dirty="0" smtClean="0"/>
              <a:t>It </a:t>
            </a:r>
            <a:r>
              <a:rPr lang="en-US" sz="1900" dirty="0"/>
              <a:t>is very </a:t>
            </a:r>
            <a:r>
              <a:rPr lang="en-US" sz="1900" b="1" dirty="0"/>
              <a:t>simple to understand and use</a:t>
            </a:r>
            <a:r>
              <a:rPr lang="en-US" sz="1900" dirty="0" smtClean="0"/>
              <a:t>.</a:t>
            </a:r>
          </a:p>
          <a:p>
            <a:pPr algn="just"/>
            <a:r>
              <a:rPr lang="en-US" sz="1900" dirty="0" smtClean="0"/>
              <a:t>Classical waterfall model divides the </a:t>
            </a:r>
            <a:r>
              <a:rPr lang="en-US" sz="1900" b="1" dirty="0" smtClean="0"/>
              <a:t>life cycle into a set of phases </a:t>
            </a:r>
            <a:r>
              <a:rPr lang="en-US" sz="1900" dirty="0" smtClean="0"/>
              <a:t>and </a:t>
            </a:r>
            <a:r>
              <a:rPr lang="en-US" sz="1900" dirty="0"/>
              <a:t>each phase consists of a series of tasks and has different objectives</a:t>
            </a:r>
            <a:r>
              <a:rPr lang="en-US" sz="1900" dirty="0" smtClean="0"/>
              <a:t>. </a:t>
            </a:r>
          </a:p>
          <a:p>
            <a:pPr algn="just"/>
            <a:r>
              <a:rPr lang="en-US" sz="1900" dirty="0" smtClean="0"/>
              <a:t> </a:t>
            </a:r>
            <a:r>
              <a:rPr lang="en-US" sz="1900" dirty="0"/>
              <a:t>In a waterfall model, each phase must be completed before the next phase can begin and there </a:t>
            </a:r>
            <a:r>
              <a:rPr lang="en-US" sz="1900" b="1" dirty="0"/>
              <a:t>is no overlapping in the phases</a:t>
            </a:r>
            <a:r>
              <a:rPr lang="en-US" sz="1900" dirty="0" smtClean="0"/>
              <a:t>.</a:t>
            </a:r>
          </a:p>
          <a:p>
            <a:pPr algn="just"/>
            <a:r>
              <a:rPr lang="en-US" sz="1900" b="1" dirty="0"/>
              <a:t>Since the phases fall from a higher level to lower level, like a </a:t>
            </a:r>
            <a:r>
              <a:rPr lang="en-US" sz="1900" b="1" dirty="0" smtClean="0"/>
              <a:t>cascade of waterfall</a:t>
            </a:r>
            <a:r>
              <a:rPr lang="en-US" sz="1900" b="1" dirty="0"/>
              <a:t>, It’s named as the waterfall model</a:t>
            </a:r>
            <a:r>
              <a:rPr lang="en-US" sz="1900" b="1" dirty="0" smtClean="0"/>
              <a:t>.</a:t>
            </a:r>
          </a:p>
          <a:p>
            <a:pPr algn="just">
              <a:spcBef>
                <a:spcPts val="550"/>
              </a:spcBef>
              <a:buFont typeface="Symbol" pitchFamily="2" charset="2"/>
              <a:buChar char="·"/>
              <a:defRPr/>
            </a:pPr>
            <a:r>
              <a:rPr lang="en-GB" altLang="en-US" sz="1900" dirty="0"/>
              <a:t>Phases between feasibility study and testing </a:t>
            </a:r>
            <a:r>
              <a:rPr lang="en-GB" altLang="en-US" sz="1900" dirty="0" smtClean="0"/>
              <a:t>is known </a:t>
            </a:r>
            <a:r>
              <a:rPr lang="en-GB" altLang="en-US" sz="1900" dirty="0"/>
              <a:t>as </a:t>
            </a:r>
            <a:r>
              <a:rPr lang="en-GB" altLang="en-US" sz="1900" b="1" dirty="0"/>
              <a:t>development phases</a:t>
            </a:r>
            <a:r>
              <a:rPr lang="en-GB" altLang="en-US" sz="1900" dirty="0"/>
              <a:t>.</a:t>
            </a:r>
          </a:p>
          <a:p>
            <a:pPr algn="just">
              <a:spcBef>
                <a:spcPts val="550"/>
              </a:spcBef>
              <a:buFont typeface="Symbol" pitchFamily="2" charset="2"/>
              <a:buChar char="·"/>
              <a:defRPr/>
            </a:pPr>
            <a:r>
              <a:rPr lang="en-GB" altLang="en-US" sz="1900" dirty="0">
                <a:effectLst>
                  <a:outerShdw blurRad="38100" dist="38100" dir="2700000" algn="tl">
                    <a:srgbClr val="C0C0C0"/>
                  </a:outerShdw>
                </a:effectLst>
              </a:rPr>
              <a:t>Among all life cycle </a:t>
            </a:r>
            <a:r>
              <a:rPr lang="en-GB" altLang="en-US" sz="1900" dirty="0" smtClean="0">
                <a:effectLst>
                  <a:outerShdw blurRad="38100" dist="38100" dir="2700000" algn="tl">
                    <a:srgbClr val="C0C0C0"/>
                  </a:outerShdw>
                </a:effectLst>
              </a:rPr>
              <a:t>phases </a:t>
            </a:r>
            <a:r>
              <a:rPr lang="en-GB" altLang="en-US" sz="1900" b="1" dirty="0" smtClean="0">
                <a:effectLst>
                  <a:outerShdw blurRad="38100" dist="38100" dir="2700000" algn="tl">
                    <a:srgbClr val="C0C0C0"/>
                  </a:outerShdw>
                </a:effectLst>
              </a:rPr>
              <a:t>maintenance </a:t>
            </a:r>
            <a:r>
              <a:rPr lang="en-GB" altLang="en-US" sz="1900" b="1" dirty="0">
                <a:effectLst>
                  <a:outerShdw blurRad="38100" dist="38100" dir="2700000" algn="tl">
                    <a:srgbClr val="C0C0C0"/>
                  </a:outerShdw>
                </a:effectLst>
              </a:rPr>
              <a:t>phase consumes  maximum effort.</a:t>
            </a:r>
          </a:p>
          <a:p>
            <a:pPr algn="just">
              <a:spcBef>
                <a:spcPts val="550"/>
              </a:spcBef>
              <a:buFont typeface="Symbol" pitchFamily="2" charset="2"/>
              <a:buChar char="·"/>
              <a:defRPr/>
            </a:pPr>
            <a:r>
              <a:rPr lang="en-GB" altLang="en-US" sz="1900" dirty="0"/>
              <a:t>Among development </a:t>
            </a:r>
            <a:r>
              <a:rPr lang="en-GB" altLang="en-US" sz="1900" dirty="0" smtClean="0"/>
              <a:t>phases, </a:t>
            </a:r>
            <a:r>
              <a:rPr lang="en-GB" altLang="en-US" sz="1900" b="1" dirty="0" smtClean="0"/>
              <a:t>testing </a:t>
            </a:r>
            <a:r>
              <a:rPr lang="en-GB" altLang="en-US" sz="1900" b="1" dirty="0"/>
              <a:t>phase consumes the maximum effort</a:t>
            </a:r>
            <a:r>
              <a:rPr lang="en-GB" altLang="en-US" sz="1900" dirty="0"/>
              <a:t>.</a:t>
            </a:r>
          </a:p>
          <a:p>
            <a:pPr algn="just"/>
            <a:endParaRPr lang="en-US" sz="1900" dirty="0" smtClean="0"/>
          </a:p>
        </p:txBody>
      </p:sp>
    </p:spTree>
    <p:extLst>
      <p:ext uri="{BB962C8B-B14F-4D97-AF65-F5344CB8AC3E}">
        <p14:creationId xmlns:p14="http://schemas.microsoft.com/office/powerpoint/2010/main" val="1828958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Classical Waterfall Model </a:t>
            </a:r>
            <a:r>
              <a:rPr lang="en-US" sz="3200" b="1" dirty="0" smtClean="0"/>
              <a:t>– representation1</a:t>
            </a:r>
            <a:r>
              <a:rPr lang="en-US" sz="3200" b="1" dirty="0"/>
              <a:t/>
            </a:r>
            <a:br>
              <a:rPr lang="en-US" sz="3200" b="1" dirty="0"/>
            </a:br>
            <a:endParaRPr lang="en-US" sz="3200" dirty="0"/>
          </a:p>
        </p:txBody>
      </p:sp>
      <p:pic>
        <p:nvPicPr>
          <p:cNvPr id="4" name="Content Placeholder 3"/>
          <p:cNvPicPr>
            <a:picLocks noGrp="1" noChangeAspect="1"/>
          </p:cNvPicPr>
          <p:nvPr>
            <p:ph idx="1"/>
          </p:nvPr>
        </p:nvPicPr>
        <p:blipFill>
          <a:blip r:embed="rId2"/>
          <a:stretch>
            <a:fillRect/>
          </a:stretch>
        </p:blipFill>
        <p:spPr>
          <a:xfrm>
            <a:off x="3784600" y="1825624"/>
            <a:ext cx="4724400" cy="4562475"/>
          </a:xfrm>
          <a:prstGeom prst="rect">
            <a:avLst/>
          </a:prstGeom>
        </p:spPr>
      </p:pic>
    </p:spTree>
    <p:extLst>
      <p:ext uri="{BB962C8B-B14F-4D97-AF65-F5344CB8AC3E}">
        <p14:creationId xmlns:p14="http://schemas.microsoft.com/office/powerpoint/2010/main" val="19420386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Deliverables of Waterfall Model</a:t>
            </a:r>
            <a:endParaRPr lang="en-US" sz="3200" b="1" dirty="0"/>
          </a:p>
        </p:txBody>
      </p:sp>
      <p:pic>
        <p:nvPicPr>
          <p:cNvPr id="4" name="Content Placeholder 3"/>
          <p:cNvPicPr>
            <a:picLocks noGrp="1" noChangeAspect="1"/>
          </p:cNvPicPr>
          <p:nvPr>
            <p:ph idx="1"/>
          </p:nvPr>
        </p:nvPicPr>
        <p:blipFill>
          <a:blip r:embed="rId2"/>
          <a:stretch>
            <a:fillRect/>
          </a:stretch>
        </p:blipFill>
        <p:spPr>
          <a:xfrm>
            <a:off x="965200" y="1986756"/>
            <a:ext cx="9226550" cy="4029075"/>
          </a:xfrm>
          <a:prstGeom prst="rect">
            <a:avLst/>
          </a:prstGeom>
        </p:spPr>
      </p:pic>
    </p:spTree>
    <p:extLst>
      <p:ext uri="{BB962C8B-B14F-4D97-AF65-F5344CB8AC3E}">
        <p14:creationId xmlns:p14="http://schemas.microsoft.com/office/powerpoint/2010/main" val="34897852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Classical Waterfall </a:t>
            </a:r>
            <a:r>
              <a:rPr lang="en-US" sz="3200" b="1" dirty="0"/>
              <a:t>Model </a:t>
            </a:r>
            <a:r>
              <a:rPr lang="en-US" sz="3200" b="1" dirty="0" smtClean="0"/>
              <a:t>– representation2</a:t>
            </a:r>
            <a:r>
              <a:rPr lang="en-US" sz="3200" b="1" dirty="0"/>
              <a:t/>
            </a:r>
            <a:br>
              <a:rPr lang="en-US" sz="3200" b="1" dirty="0"/>
            </a:br>
            <a:endParaRPr lang="en-US" sz="3200" b="1" dirty="0"/>
          </a:p>
        </p:txBody>
      </p:sp>
      <p:pic>
        <p:nvPicPr>
          <p:cNvPr id="7" name="Content Placeholder 6"/>
          <p:cNvPicPr>
            <a:picLocks noGrp="1" noChangeAspect="1"/>
          </p:cNvPicPr>
          <p:nvPr>
            <p:ph idx="1"/>
          </p:nvPr>
        </p:nvPicPr>
        <p:blipFill>
          <a:blip r:embed="rId2"/>
          <a:stretch>
            <a:fillRect/>
          </a:stretch>
        </p:blipFill>
        <p:spPr>
          <a:xfrm>
            <a:off x="2379269" y="1690688"/>
            <a:ext cx="6677604" cy="4151312"/>
          </a:xfrm>
          <a:prstGeom prst="rect">
            <a:avLst/>
          </a:prstGeom>
        </p:spPr>
      </p:pic>
    </p:spTree>
    <p:extLst>
      <p:ext uri="{BB962C8B-B14F-4D97-AF65-F5344CB8AC3E}">
        <p14:creationId xmlns:p14="http://schemas.microsoft.com/office/powerpoint/2010/main" val="5712279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Phases of Classical waterfall Model</a:t>
            </a:r>
            <a:endParaRPr lang="en-US" sz="3200" b="1" dirty="0"/>
          </a:p>
        </p:txBody>
      </p:sp>
      <p:sp>
        <p:nvSpPr>
          <p:cNvPr id="3" name="Content Placeholder 2"/>
          <p:cNvSpPr>
            <a:spLocks noGrp="1"/>
          </p:cNvSpPr>
          <p:nvPr>
            <p:ph idx="1"/>
          </p:nvPr>
        </p:nvSpPr>
        <p:spPr/>
        <p:txBody>
          <a:bodyPr>
            <a:noAutofit/>
          </a:bodyPr>
          <a:lstStyle/>
          <a:p>
            <a:pPr marL="0" indent="0" algn="just" fontAlgn="base">
              <a:buNone/>
            </a:pPr>
            <a:r>
              <a:rPr lang="en-US" sz="1900" b="1" dirty="0" smtClean="0"/>
              <a:t>1. Feasibility </a:t>
            </a:r>
            <a:r>
              <a:rPr lang="en-US" sz="1900" b="1" dirty="0"/>
              <a:t>Study</a:t>
            </a:r>
            <a:r>
              <a:rPr lang="en-US" sz="1900" dirty="0"/>
              <a:t>: </a:t>
            </a:r>
            <a:r>
              <a:rPr lang="en-US" sz="1900" dirty="0" smtClean="0"/>
              <a:t>The </a:t>
            </a:r>
            <a:r>
              <a:rPr lang="en-US" sz="1900" dirty="0"/>
              <a:t>main goal of this phase is to determine whether it would be financially and technically feasible to develop the </a:t>
            </a:r>
            <a:r>
              <a:rPr lang="en-US" sz="1900" dirty="0" smtClean="0"/>
              <a:t>software. The </a:t>
            </a:r>
            <a:r>
              <a:rPr lang="en-US" sz="1900" dirty="0"/>
              <a:t>feasibility study involves understanding the problem and then determine the various possible strategies to solve the problem. These different identified solutions are analyzed based on their benefits and drawbacks, The best solution is chosen and all the other phases are carried out as per this solution strategy.</a:t>
            </a:r>
          </a:p>
          <a:p>
            <a:pPr marL="0" indent="0" algn="just" fontAlgn="base">
              <a:buNone/>
            </a:pPr>
            <a:r>
              <a:rPr lang="en-US" sz="1900" b="1" dirty="0" smtClean="0"/>
              <a:t>2. Requirements </a:t>
            </a:r>
            <a:r>
              <a:rPr lang="en-US" sz="1900" b="1" dirty="0"/>
              <a:t>analysis and </a:t>
            </a:r>
            <a:r>
              <a:rPr lang="en-US" sz="1900" b="1" dirty="0" smtClean="0"/>
              <a:t>specification</a:t>
            </a:r>
            <a:r>
              <a:rPr lang="en-US" sz="1900" dirty="0" smtClean="0"/>
              <a:t>: The </a:t>
            </a:r>
            <a:r>
              <a:rPr lang="en-US" sz="1900" dirty="0"/>
              <a:t>aim of the requirement analysis and specification phase is to understand the exact requirements of the customer and document them properly. This phase consists of two different activities.</a:t>
            </a:r>
          </a:p>
          <a:p>
            <a:pPr lvl="1" algn="just" fontAlgn="base"/>
            <a:r>
              <a:rPr lang="en-US" sz="1900" b="1" dirty="0"/>
              <a:t>Requirement gathering and analysis:</a:t>
            </a:r>
            <a:r>
              <a:rPr lang="en-US" sz="1900" dirty="0"/>
              <a:t> Firstly all the requirements regarding the software are gathered from the customer and then the gathered requirements are analyzed. The goal of the analysis part is to remove incompleteness </a:t>
            </a:r>
            <a:r>
              <a:rPr lang="en-US" sz="1900" dirty="0" smtClean="0"/>
              <a:t>and inconsistencies.</a:t>
            </a:r>
          </a:p>
          <a:p>
            <a:pPr lvl="1" algn="just" fontAlgn="base"/>
            <a:r>
              <a:rPr lang="en-US" sz="1900" b="1" dirty="0" smtClean="0"/>
              <a:t>Requirement specification:</a:t>
            </a:r>
            <a:r>
              <a:rPr lang="en-US" sz="1900" dirty="0" smtClean="0"/>
              <a:t> These analyzed requirements are documented in a software requirement specification (SRS) document. SRS document serves as a contract between development team and customers. Any future dispute between the customers and the developers can be settled by examining the SRS document.</a:t>
            </a:r>
            <a:endParaRPr lang="en-US" sz="1900" b="1" dirty="0" smtClean="0"/>
          </a:p>
          <a:p>
            <a:pPr lvl="1" algn="just" fontAlgn="base"/>
            <a:endParaRPr lang="en-US" sz="1900" dirty="0"/>
          </a:p>
          <a:p>
            <a:pPr algn="just"/>
            <a:endParaRPr lang="en-US" sz="1900" dirty="0"/>
          </a:p>
        </p:txBody>
      </p:sp>
    </p:spTree>
    <p:extLst>
      <p:ext uri="{BB962C8B-B14F-4D97-AF65-F5344CB8AC3E}">
        <p14:creationId xmlns:p14="http://schemas.microsoft.com/office/powerpoint/2010/main" val="35987465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4"/>
            <a:ext cx="10515600" cy="4791075"/>
          </a:xfrm>
        </p:spPr>
        <p:txBody>
          <a:bodyPr>
            <a:noAutofit/>
          </a:bodyPr>
          <a:lstStyle/>
          <a:p>
            <a:pPr marL="0" indent="0" algn="just" fontAlgn="base">
              <a:buNone/>
            </a:pPr>
            <a:r>
              <a:rPr lang="en-US" sz="1900" b="1" dirty="0" smtClean="0"/>
              <a:t>3. Design</a:t>
            </a:r>
            <a:r>
              <a:rPr lang="en-US" sz="1900" dirty="0"/>
              <a:t>: The aim of the design phase is to transform the requirements specified in the SRS document into a structure that is suitable for implementation in some programming language.</a:t>
            </a:r>
          </a:p>
          <a:p>
            <a:pPr marL="0" indent="0" algn="just" fontAlgn="base">
              <a:buNone/>
            </a:pPr>
            <a:r>
              <a:rPr lang="en-US" sz="1900" b="1" dirty="0" smtClean="0"/>
              <a:t>4. Coding </a:t>
            </a:r>
            <a:r>
              <a:rPr lang="en-US" sz="1900" b="1" dirty="0"/>
              <a:t>and Unit testing</a:t>
            </a:r>
            <a:r>
              <a:rPr lang="en-US" sz="1900" dirty="0"/>
              <a:t>: In coding phase software design is translated into source code using any suitable programming language. Thus each designed module is coded. The aim of the unit testing phase is to check whether each module is working properly or not.</a:t>
            </a:r>
          </a:p>
          <a:p>
            <a:pPr marL="0" indent="0" algn="just" fontAlgn="base">
              <a:buNone/>
            </a:pPr>
            <a:r>
              <a:rPr lang="en-US" sz="1900" b="1" dirty="0" smtClean="0"/>
              <a:t>5. Integration </a:t>
            </a:r>
            <a:r>
              <a:rPr lang="en-US" sz="1900" b="1" dirty="0"/>
              <a:t>and System testing</a:t>
            </a:r>
            <a:r>
              <a:rPr lang="en-US" sz="1900" dirty="0"/>
              <a:t>: Integration of different modules are undertaken soon after they have been coded and unit tested. Integration of various modules is carried out incrementally over a number of steps. During each integration step, previously planned modules are added to the partially integrated system and the resultant system is tested. Finally, after all the modules have been successfully integrated and tested, the full working system is obtained and system testing is carried out on this</a:t>
            </a:r>
            <a:r>
              <a:rPr lang="en-US" sz="1900" dirty="0" smtClean="0"/>
              <a:t>.</a:t>
            </a:r>
          </a:p>
          <a:p>
            <a:pPr marL="0" indent="0" algn="just" fontAlgn="base">
              <a:buNone/>
            </a:pPr>
            <a:r>
              <a:rPr lang="en-US" sz="1900" dirty="0" smtClean="0"/>
              <a:t>System </a:t>
            </a:r>
            <a:r>
              <a:rPr lang="en-US" sz="1900" dirty="0"/>
              <a:t>testing consists three different kinds of testing activities as described below </a:t>
            </a:r>
            <a:r>
              <a:rPr lang="en-US" sz="1900" dirty="0" smtClean="0"/>
              <a:t>:</a:t>
            </a:r>
          </a:p>
          <a:p>
            <a:pPr algn="just" fontAlgn="base"/>
            <a:r>
              <a:rPr lang="en-US" sz="1900" b="1" dirty="0" smtClean="0"/>
              <a:t>Alpha testing:</a:t>
            </a:r>
            <a:r>
              <a:rPr lang="en-US" sz="1900" dirty="0" smtClean="0"/>
              <a:t> Alpha testing is the system testing performed by the development team.</a:t>
            </a:r>
          </a:p>
          <a:p>
            <a:pPr algn="just" fontAlgn="base"/>
            <a:r>
              <a:rPr lang="en-US" sz="1900" b="1" dirty="0" smtClean="0"/>
              <a:t>Beta testing:</a:t>
            </a:r>
            <a:r>
              <a:rPr lang="en-US" sz="1900" dirty="0" smtClean="0"/>
              <a:t> Beta testing is the system testing performed by a friendly set of customers.</a:t>
            </a:r>
          </a:p>
          <a:p>
            <a:pPr algn="just" fontAlgn="base"/>
            <a:r>
              <a:rPr lang="en-US" sz="1900" b="1" dirty="0" smtClean="0"/>
              <a:t>Acceptance testing:</a:t>
            </a:r>
            <a:r>
              <a:rPr lang="en-US" sz="1900" dirty="0" smtClean="0"/>
              <a:t> After the software has been delivered, the customer performed the acceptance testing to determine whether to accept the delivered software or to reject it.</a:t>
            </a:r>
          </a:p>
          <a:p>
            <a:pPr marL="0" indent="0" algn="just" fontAlgn="base">
              <a:buNone/>
            </a:pPr>
            <a:endParaRPr lang="en-US" sz="1900" dirty="0" smtClean="0"/>
          </a:p>
        </p:txBody>
      </p:sp>
    </p:spTree>
    <p:extLst>
      <p:ext uri="{BB962C8B-B14F-4D97-AF65-F5344CB8AC3E}">
        <p14:creationId xmlns:p14="http://schemas.microsoft.com/office/powerpoint/2010/main" val="5212715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just" fontAlgn="base">
              <a:buNone/>
            </a:pPr>
            <a:endParaRPr lang="en-US" sz="1900" dirty="0" smtClean="0"/>
          </a:p>
          <a:p>
            <a:pPr marL="0" indent="0" algn="just" fontAlgn="base">
              <a:buNone/>
            </a:pPr>
            <a:r>
              <a:rPr lang="en-US" sz="1900" b="1" dirty="0" smtClean="0"/>
              <a:t>6. Deployment </a:t>
            </a:r>
            <a:r>
              <a:rPr lang="en-US" sz="1900" b="1" dirty="0"/>
              <a:t>of system</a:t>
            </a:r>
            <a:r>
              <a:rPr lang="en-US" sz="1900" dirty="0"/>
              <a:t> − Once the functional and non-functional testing is done; the product is deployed in the customer environment or released into the </a:t>
            </a:r>
            <a:r>
              <a:rPr lang="en-US" sz="1900" dirty="0" smtClean="0"/>
              <a:t>market.</a:t>
            </a:r>
            <a:endParaRPr lang="en-US" sz="1900" b="1" dirty="0" smtClean="0"/>
          </a:p>
          <a:p>
            <a:pPr marL="0" indent="0" algn="just" fontAlgn="base">
              <a:buNone/>
            </a:pPr>
            <a:r>
              <a:rPr lang="en-US" sz="1900" b="1" dirty="0" smtClean="0"/>
              <a:t>7. Maintenance</a:t>
            </a:r>
            <a:r>
              <a:rPr lang="en-US" sz="1900" b="1" dirty="0"/>
              <a:t>:</a:t>
            </a:r>
            <a:r>
              <a:rPr lang="en-US" sz="1900" dirty="0"/>
              <a:t> Maintenance is the most important phase of a software life cycle. The effort spent on maintenance is the 60% of the total effort spent to develop a full software. There are basically three types of </a:t>
            </a:r>
            <a:r>
              <a:rPr lang="en-US" sz="1900" dirty="0" smtClean="0"/>
              <a:t>maintenance:</a:t>
            </a:r>
          </a:p>
          <a:p>
            <a:pPr algn="just" fontAlgn="base"/>
            <a:r>
              <a:rPr lang="en-US" sz="1900" dirty="0" smtClean="0"/>
              <a:t> </a:t>
            </a:r>
            <a:r>
              <a:rPr lang="en-US" sz="1900" b="1" dirty="0" smtClean="0"/>
              <a:t>Corrective </a:t>
            </a:r>
            <a:r>
              <a:rPr lang="en-US" sz="1900" b="1" dirty="0"/>
              <a:t>Maintenance:</a:t>
            </a:r>
            <a:r>
              <a:rPr lang="en-US" sz="1900" dirty="0"/>
              <a:t> This type of maintenance is carried out to correct errors that were not discovered during the product development </a:t>
            </a:r>
            <a:r>
              <a:rPr lang="en-US" sz="1900" dirty="0" smtClean="0"/>
              <a:t>phase.</a:t>
            </a:r>
          </a:p>
          <a:p>
            <a:pPr algn="just" fontAlgn="base"/>
            <a:r>
              <a:rPr lang="en-US" sz="1900" b="1" dirty="0" smtClean="0"/>
              <a:t>Perfective </a:t>
            </a:r>
            <a:r>
              <a:rPr lang="en-US" sz="1900" b="1" dirty="0"/>
              <a:t>Maintenance:</a:t>
            </a:r>
            <a:r>
              <a:rPr lang="en-US" sz="1900" dirty="0"/>
              <a:t> This type of maintenance is carried out to enhance the functionalities of the system based on the customer’s request.</a:t>
            </a:r>
          </a:p>
          <a:p>
            <a:pPr algn="just" fontAlgn="base"/>
            <a:r>
              <a:rPr lang="en-US" sz="1900" b="1" dirty="0"/>
              <a:t>Adaptive Maintenance:</a:t>
            </a:r>
            <a:r>
              <a:rPr lang="en-US" sz="1900" dirty="0"/>
              <a:t> Adaptive maintenance is usually required for porting the software to work in a new environment such as work on a new computer platform or with a new operating system.</a:t>
            </a:r>
          </a:p>
          <a:p>
            <a:pPr algn="just"/>
            <a:endParaRPr lang="en-US" sz="1900" dirty="0"/>
          </a:p>
        </p:txBody>
      </p:sp>
    </p:spTree>
    <p:extLst>
      <p:ext uri="{BB962C8B-B14F-4D97-AF65-F5344CB8AC3E}">
        <p14:creationId xmlns:p14="http://schemas.microsoft.com/office/powerpoint/2010/main" val="1339158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926</Words>
  <Application>Microsoft Office PowerPoint</Application>
  <PresentationFormat>Widescreen</PresentationFormat>
  <Paragraphs>100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Symbol</vt:lpstr>
      <vt:lpstr>Office Theme</vt:lpstr>
      <vt:lpstr>Software Engineering</vt:lpstr>
      <vt:lpstr>SDLC-Waterfall Model </vt:lpstr>
      <vt:lpstr>Classical Waterfall Model</vt:lpstr>
      <vt:lpstr>Classical Waterfall Model – representation1 </vt:lpstr>
      <vt:lpstr>Deliverables of Waterfall Model</vt:lpstr>
      <vt:lpstr>Classical Waterfall Model – representation2 </vt:lpstr>
      <vt:lpstr>Phases of Classical waterfall Model</vt:lpstr>
      <vt:lpstr>PowerPoint Presentation</vt:lpstr>
      <vt:lpstr>PowerPoint Presentation</vt:lpstr>
      <vt:lpstr>When To Use Waterfall Model-Application </vt:lpstr>
      <vt:lpstr>Waterfall Model - Advantages </vt:lpstr>
      <vt:lpstr>Waterfall Model - Disadvantages </vt:lpstr>
      <vt:lpstr>Other drawbacks includes: </vt:lpstr>
      <vt:lpstr>Iterative Waterfall Model</vt:lpstr>
      <vt:lpstr>Iterative Waterfall Model-representation</vt:lpstr>
      <vt:lpstr>PowerPoint Presentation</vt:lpstr>
      <vt:lpstr> Advantages of Iterative Waterfall Model</vt:lpstr>
      <vt:lpstr>Drawbacks of Iterative Waterfall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USER</dc:creator>
  <cp:lastModifiedBy>USER</cp:lastModifiedBy>
  <cp:revision>18</cp:revision>
  <dcterms:created xsi:type="dcterms:W3CDTF">2020-07-27T19:13:04Z</dcterms:created>
  <dcterms:modified xsi:type="dcterms:W3CDTF">2020-10-06T02:42:42Z</dcterms:modified>
</cp:coreProperties>
</file>