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13"/>
  </p:notesMasterIdLst>
  <p:handoutMasterIdLst>
    <p:handoutMasterId r:id="rId14"/>
  </p:handoutMasterIdLst>
  <p:sldIdLst>
    <p:sldId id="302" r:id="rId2"/>
    <p:sldId id="317" r:id="rId3"/>
    <p:sldId id="260" r:id="rId4"/>
    <p:sldId id="261" r:id="rId5"/>
    <p:sldId id="318" r:id="rId6"/>
    <p:sldId id="319" r:id="rId7"/>
    <p:sldId id="320" r:id="rId8"/>
    <p:sldId id="321" r:id="rId9"/>
    <p:sldId id="262" r:id="rId10"/>
    <p:sldId id="323" r:id="rId11"/>
    <p:sldId id="324" r:id="rId12"/>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6912" autoAdjust="0"/>
    <p:restoredTop sz="94660"/>
  </p:normalViewPr>
  <p:slideViewPr>
    <p:cSldViewPr snapToGrid="0" snapToObjects="1">
      <p:cViewPr varScale="1">
        <p:scale>
          <a:sx n="71" d="100"/>
          <a:sy n="71" d="100"/>
        </p:scale>
        <p:origin x="714"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8/24/2020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36965487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8/24/2020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219057501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58F93498-B4D2-4010-B65E-AACDC65A4246}" type="datetime1">
              <a:rPr lang="en-US" smtClean="0"/>
              <a:t>8/24/2020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8A6632A1-E96B-D240-A8CB-6EE7FCFAC9F9}"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E21841B-331F-4421-8D08-242E59A02616}" type="datetime1">
              <a:rPr lang="en-US" smtClean="0"/>
              <a:t>8/24/2020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3463E0A2-0798-9745-87DA-7E77F2F38D9A}"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622FC4A-ECDB-4706-80D4-82A73706DE1F}" type="datetime1">
              <a:rPr lang="en-US" smtClean="0"/>
              <a:t>8/24/2020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5B7A154E-9DB1-494A-8AF2-8A9764AB2719}"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B8CD9F42-14F2-48F7-8568-161868B07F11}" type="datetime1">
              <a:rPr lang="en-US" smtClean="0"/>
              <a:t>8/24/2020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6A4D3DC4-9E7F-1C47-B729-896D53019E3D}"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93ECFC77-E070-4D61-A3A9-11AB6B16480F}" type="datetime1">
              <a:rPr lang="en-US" smtClean="0"/>
              <a:t>8/24/2020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D7DFF1E1-6940-BA49-963A-85FADE0EAFB2}"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9CC6290-3BFB-43C7-8F9D-6A5D62B9181E}" type="datetime1">
              <a:rPr lang="en-US" smtClean="0"/>
              <a:t>8/24/2020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p:txBody>
          <a:bodyPr/>
          <a:lstStyle>
            <a:lvl1pPr>
              <a:defRPr/>
            </a:lvl1pPr>
          </a:lstStyle>
          <a:p>
            <a:pPr>
              <a:defRPr/>
            </a:pPr>
            <a:fld id="{C2FAEA27-515E-094A-842B-7E18C3B58789}"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6203E784-978D-48CF-8251-D7A538CC4F9E}" type="datetime1">
              <a:rPr lang="en-US" smtClean="0"/>
              <a:t>8/24/2020</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9" name="Slide Number Placeholder 5"/>
          <p:cNvSpPr>
            <a:spLocks noGrp="1"/>
          </p:cNvSpPr>
          <p:nvPr>
            <p:ph type="sldNum" sz="quarter" idx="12"/>
          </p:nvPr>
        </p:nvSpPr>
        <p:spPr/>
        <p:txBody>
          <a:bodyPr/>
          <a:lstStyle>
            <a:lvl1pPr>
              <a:defRPr/>
            </a:lvl1pPr>
          </a:lstStyle>
          <a:p>
            <a:pPr>
              <a:defRPr/>
            </a:pPr>
            <a:fld id="{1CB38100-995D-D845-AEB2-0A3B47AC4C36}"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AD3CBDED-98CA-4BAB-A194-FF9B00DC6A98}" type="datetime1">
              <a:rPr lang="en-US" smtClean="0"/>
              <a:t>8/24/2020</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5" name="Slide Number Placeholder 5"/>
          <p:cNvSpPr>
            <a:spLocks noGrp="1"/>
          </p:cNvSpPr>
          <p:nvPr>
            <p:ph type="sldNum" sz="quarter" idx="12"/>
          </p:nvPr>
        </p:nvSpPr>
        <p:spPr/>
        <p:txBody>
          <a:bodyPr/>
          <a:lstStyle>
            <a:lvl1pPr>
              <a:defRPr/>
            </a:lvl1pPr>
          </a:lstStyle>
          <a:p>
            <a:pPr>
              <a:defRPr/>
            </a:pPr>
            <a:fld id="{5323AA34-E435-CB43-B1EC-D16A672B4041}"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6AAE976-43AE-4B12-AC0E-01729C0D4085}" type="datetime1">
              <a:rPr lang="en-US" smtClean="0"/>
              <a:t>8/24/2020</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4" name="Slide Number Placeholder 5"/>
          <p:cNvSpPr>
            <a:spLocks noGrp="1"/>
          </p:cNvSpPr>
          <p:nvPr>
            <p:ph type="sldNum" sz="quarter" idx="12"/>
          </p:nvPr>
        </p:nvSpPr>
        <p:spPr/>
        <p:txBody>
          <a:bodyPr/>
          <a:lstStyle>
            <a:lvl1pPr>
              <a:defRPr/>
            </a:lvl1pPr>
          </a:lstStyle>
          <a:p>
            <a:pPr>
              <a:defRPr/>
            </a:pPr>
            <a:fld id="{483CC7AD-8559-7E43-A1EB-295EC20609A1}"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856F9F0-F8C7-4373-B7CF-D7CC99E8CF85}" type="datetime1">
              <a:rPr lang="en-US" smtClean="0"/>
              <a:t>8/24/2020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p:txBody>
          <a:bodyPr/>
          <a:lstStyle>
            <a:lvl1pPr>
              <a:defRPr/>
            </a:lvl1pPr>
          </a:lstStyle>
          <a:p>
            <a:pPr>
              <a:defRPr/>
            </a:pPr>
            <a:fld id="{9CCF4E67-007C-EC49-A171-0CCACA5728AA}"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C46E13A-EAB3-494F-B89F-51653E82ABE7}" type="datetime1">
              <a:rPr lang="en-US" smtClean="0"/>
              <a:t>8/24/2020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p:txBody>
          <a:bodyPr/>
          <a:lstStyle>
            <a:lvl1pPr>
              <a:defRPr/>
            </a:lvl1pPr>
          </a:lstStyle>
          <a:p>
            <a:pPr>
              <a:defRPr/>
            </a:pPr>
            <a:fld id="{6F498F28-1EFD-694F-A2AA-842B8894902D}"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27AFB59E-89BB-4022-97E4-733AB0B81248}" type="datetime1">
              <a:rPr lang="en-US" smtClean="0"/>
              <a:t>8/24/2020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1  Introduction</a:t>
            </a:r>
            <a:endParaRPr lang="en-US" dirty="0" smtClean="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FC0CE10A-1ABB-4B47-8A20-2A1E99C99C63}" type="slidenum">
              <a:rPr lang="en-US" smtClean="0"/>
              <a:pPr>
                <a:defRPr/>
              </a:pPr>
              <a:t>‹#›</a:t>
            </a:fld>
            <a:endParaRPr lang="en-US" dirty="0"/>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8" name="Picture 7" descr="Cover.jpg"/>
          <p:cNvPicPr>
            <a:picLocks noChangeAspect="1"/>
          </p:cNvPicPr>
          <p:nvPr userDrawn="1"/>
        </p:nvPicPr>
        <p:blipFill>
          <a:blip r:embed="rId13"/>
          <a:stretch>
            <a:fillRect/>
          </a:stretch>
        </p:blipFill>
        <p:spPr>
          <a:xfrm>
            <a:off x="7750432" y="287213"/>
            <a:ext cx="923795" cy="1143000"/>
          </a:xfrm>
          <a:prstGeom prst="rect">
            <a:avLst/>
          </a:prstGeom>
        </p:spPr>
      </p:pic>
      <p:cxnSp>
        <p:nvCxnSpPr>
          <p:cNvPr id="10" name="Straight Connector 9"/>
          <p:cNvCxnSpPr/>
          <p:nvPr userDrawn="1"/>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studies</a:t>
            </a:r>
            <a:endParaRPr lang="en-US" dirty="0"/>
          </a:p>
        </p:txBody>
      </p:sp>
      <p:sp>
        <p:nvSpPr>
          <p:cNvPr id="3" name="Content Placeholder 2"/>
          <p:cNvSpPr>
            <a:spLocks noGrp="1"/>
          </p:cNvSpPr>
          <p:nvPr>
            <p:ph idx="1"/>
          </p:nvPr>
        </p:nvSpPr>
        <p:spPr/>
        <p:txBody>
          <a:bodyPr/>
          <a:lstStyle/>
          <a:p>
            <a:pPr algn="just"/>
            <a:r>
              <a:rPr lang="en-US" dirty="0" smtClean="0"/>
              <a:t>A personal insulin pump</a:t>
            </a:r>
          </a:p>
          <a:p>
            <a:pPr lvl="1" algn="just"/>
            <a:r>
              <a:rPr lang="en-US" dirty="0" smtClean="0"/>
              <a:t>An embedded system in an insulin pump used by diabetics to maintain blood glucose control.</a:t>
            </a:r>
          </a:p>
          <a:p>
            <a:pPr algn="just"/>
            <a:r>
              <a:rPr lang="en-US" dirty="0" smtClean="0"/>
              <a:t>A mental health </a:t>
            </a:r>
            <a:r>
              <a:rPr lang="en-US" dirty="0" smtClean="0"/>
              <a:t>care </a:t>
            </a:r>
            <a:r>
              <a:rPr lang="en-US" dirty="0" smtClean="0"/>
              <a:t>patient management </a:t>
            </a:r>
            <a:r>
              <a:rPr lang="en-US" dirty="0" smtClean="0"/>
              <a:t>system(MHC-PMS)</a:t>
            </a:r>
            <a:endParaRPr lang="en-US" dirty="0" smtClean="0"/>
          </a:p>
          <a:p>
            <a:pPr lvl="1" algn="just"/>
            <a:r>
              <a:rPr lang="en-US" dirty="0" smtClean="0"/>
              <a:t>A system used to maintain records of people receiving care for mental health problems.</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MHC-PMS key features</a:t>
            </a:r>
            <a:endParaRPr lang="en-US" dirty="0"/>
          </a:p>
        </p:txBody>
      </p:sp>
      <p:sp>
        <p:nvSpPr>
          <p:cNvPr id="3" name="Content Placeholder 2"/>
          <p:cNvSpPr>
            <a:spLocks noGrp="1"/>
          </p:cNvSpPr>
          <p:nvPr>
            <p:ph idx="1"/>
          </p:nvPr>
        </p:nvSpPr>
        <p:spPr>
          <a:xfrm>
            <a:off x="457200" y="1600200"/>
            <a:ext cx="8473992" cy="4525963"/>
          </a:xfrm>
        </p:spPr>
        <p:txBody>
          <a:bodyPr/>
          <a:lstStyle/>
          <a:p>
            <a:pPr algn="just"/>
            <a:r>
              <a:rPr lang="en-GB" dirty="0" smtClean="0"/>
              <a:t>Individual care management</a:t>
            </a:r>
          </a:p>
          <a:p>
            <a:pPr lvl="1" algn="just"/>
            <a:r>
              <a:rPr lang="en-GB" dirty="0" smtClean="0"/>
              <a:t>Clinicians can create records for patients, edit the information in the system, view patient history, etc. The system supports data summaries so that doctors can quickly learn about the key problems and treatments that have been prescribed.</a:t>
            </a:r>
          </a:p>
          <a:p>
            <a:pPr algn="just"/>
            <a:r>
              <a:rPr lang="en-GB" dirty="0" smtClean="0"/>
              <a:t>Patient monitoring</a:t>
            </a:r>
          </a:p>
          <a:p>
            <a:pPr lvl="1" algn="just"/>
            <a:r>
              <a:rPr lang="en-GB" dirty="0" smtClean="0"/>
              <a:t>The system monitors the records of patients that are involved in treatment and issues warnings if possible problems are detected.</a:t>
            </a:r>
          </a:p>
          <a:p>
            <a:pPr algn="just"/>
            <a:r>
              <a:rPr lang="en-GB" dirty="0" smtClean="0"/>
              <a:t>Administrative reporting</a:t>
            </a:r>
          </a:p>
          <a:p>
            <a:pPr lvl="1" algn="just"/>
            <a:r>
              <a:rPr lang="en-GB" dirty="0" smtClean="0"/>
              <a:t>The system generates monthly management reports showing the number of patients treated at each clinic, the number of patients who have entered and left the care system, number of patients sectioned, the drugs prescribed and their costs, etc. </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MHC-PMS concerns</a:t>
            </a:r>
            <a:endParaRPr lang="en-US" dirty="0"/>
          </a:p>
        </p:txBody>
      </p:sp>
      <p:sp>
        <p:nvSpPr>
          <p:cNvPr id="3" name="Content Placeholder 2"/>
          <p:cNvSpPr>
            <a:spLocks noGrp="1"/>
          </p:cNvSpPr>
          <p:nvPr>
            <p:ph idx="1"/>
          </p:nvPr>
        </p:nvSpPr>
        <p:spPr/>
        <p:txBody>
          <a:bodyPr/>
          <a:lstStyle/>
          <a:p>
            <a:pPr algn="just"/>
            <a:r>
              <a:rPr lang="en-US" dirty="0" smtClean="0"/>
              <a:t>Privacy</a:t>
            </a:r>
          </a:p>
          <a:p>
            <a:pPr lvl="1" algn="just"/>
            <a:r>
              <a:rPr lang="en-GB" dirty="0" smtClean="0"/>
              <a:t>It is essential that patient information is confidential and is never disclosed to anyone apart from authorised medical staff and the patient themselves. </a:t>
            </a:r>
            <a:endParaRPr lang="en-US" dirty="0" smtClean="0"/>
          </a:p>
          <a:p>
            <a:pPr algn="just"/>
            <a:r>
              <a:rPr lang="en-US" dirty="0" smtClean="0"/>
              <a:t>Safety</a:t>
            </a:r>
          </a:p>
          <a:p>
            <a:pPr lvl="1" algn="just"/>
            <a:r>
              <a:rPr lang="en-GB" dirty="0" smtClean="0"/>
              <a:t>Some mental illnesses cause patients to become suicidal or a danger to other people. Wherever possible, the system should warn medical staff about potentially suicidal or dangerous patients.</a:t>
            </a:r>
          </a:p>
          <a:p>
            <a:pPr lvl="1" algn="just"/>
            <a:r>
              <a:rPr lang="en-GB" dirty="0" smtClean="0"/>
              <a:t>The system must be available when needed otherwise safety may be compromised and it may be impossible to prescribe the correct medication to patients. </a:t>
            </a:r>
            <a:endParaRPr lang="en-US" dirty="0" smtClean="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11</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Insulin pump control system</a:t>
            </a:r>
            <a:endParaRPr lang="en-US" dirty="0"/>
          </a:p>
        </p:txBody>
      </p:sp>
      <p:sp>
        <p:nvSpPr>
          <p:cNvPr id="3" name="Content Placeholder 2"/>
          <p:cNvSpPr>
            <a:spLocks noGrp="1"/>
          </p:cNvSpPr>
          <p:nvPr>
            <p:ph idx="1"/>
          </p:nvPr>
        </p:nvSpPr>
        <p:spPr>
          <a:xfrm>
            <a:off x="457200" y="1627496"/>
            <a:ext cx="8229600" cy="4525963"/>
          </a:xfrm>
        </p:spPr>
        <p:txBody>
          <a:bodyPr/>
          <a:lstStyle/>
          <a:p>
            <a:pPr algn="just"/>
            <a:r>
              <a:rPr lang="en-US" dirty="0" smtClean="0"/>
              <a:t>Collects data from a blood sugar sensor and calculates the amount of insulin required to be injected.</a:t>
            </a:r>
          </a:p>
          <a:p>
            <a:pPr algn="just"/>
            <a:r>
              <a:rPr lang="en-US" dirty="0" smtClean="0"/>
              <a:t>Calculation based on the rate of change of blood sugar levels.</a:t>
            </a:r>
          </a:p>
          <a:p>
            <a:pPr algn="just"/>
            <a:r>
              <a:rPr lang="en-US" dirty="0" smtClean="0"/>
              <a:t>Sends signals to a micro-pump to deliver the correct dose of insulin.</a:t>
            </a:r>
          </a:p>
          <a:p>
            <a:pPr algn="just"/>
            <a:r>
              <a:rPr lang="en-US" dirty="0" smtClean="0"/>
              <a:t>Safety-critical system as low blood sugars can lead to brain malfunctioning, coma and death; high-blood sugar levels have long-term consequences such as eye and kidney damage.</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GB" dirty="0" smtClean="0"/>
              <a:t>Insulin pump hardware architecture</a:t>
            </a:r>
            <a:endParaRPr lang="en-US" dirty="0" smtClean="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a:t>
            </a:fld>
            <a:endParaRPr lang="en-US"/>
          </a:p>
        </p:txBody>
      </p:sp>
      <p:pic>
        <p:nvPicPr>
          <p:cNvPr id="4" name="Picture 3" descr="1.4 InsulinPumpHW.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911696" y="2068286"/>
            <a:ext cx="5345447" cy="3401648"/>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GB" dirty="0" smtClean="0"/>
              <a:t>Activity model of the insulin pump</a:t>
            </a:r>
            <a:endParaRPr lang="en-US" dirty="0" smtClean="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a:t>
            </a:fld>
            <a:endParaRPr lang="en-US"/>
          </a:p>
        </p:txBody>
      </p:sp>
      <p:pic>
        <p:nvPicPr>
          <p:cNvPr id="4" name="Picture 3" descr="1.5 InsulinPumpActDiag.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522043" y="2497946"/>
            <a:ext cx="6537900" cy="2239007"/>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Essential high-level requirements</a:t>
            </a:r>
            <a:endParaRPr lang="en-US" dirty="0"/>
          </a:p>
        </p:txBody>
      </p:sp>
      <p:sp>
        <p:nvSpPr>
          <p:cNvPr id="3" name="Content Placeholder 2"/>
          <p:cNvSpPr>
            <a:spLocks noGrp="1"/>
          </p:cNvSpPr>
          <p:nvPr>
            <p:ph idx="1"/>
          </p:nvPr>
        </p:nvSpPr>
        <p:spPr/>
        <p:txBody>
          <a:bodyPr/>
          <a:lstStyle/>
          <a:p>
            <a:pPr algn="just"/>
            <a:r>
              <a:rPr lang="en-GB" dirty="0" smtClean="0"/>
              <a:t>The system shall be available to deliver insulin when required. </a:t>
            </a:r>
          </a:p>
          <a:p>
            <a:pPr algn="just"/>
            <a:r>
              <a:rPr lang="en-GB" dirty="0" smtClean="0"/>
              <a:t>The system shall perform reliably and deliver the correct amount of insulin to counteract the current level of blood sugar.</a:t>
            </a:r>
          </a:p>
          <a:p>
            <a:pPr algn="just"/>
            <a:r>
              <a:rPr lang="en-GB" dirty="0" smtClean="0"/>
              <a:t>The system must therefore be designed and implemented to ensure that the system always meets these requirements. </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patient information system for mental health care</a:t>
            </a:r>
            <a:endParaRPr lang="en-US" dirty="0"/>
          </a:p>
        </p:txBody>
      </p:sp>
      <p:sp>
        <p:nvSpPr>
          <p:cNvPr id="3" name="Content Placeholder 2"/>
          <p:cNvSpPr>
            <a:spLocks noGrp="1"/>
          </p:cNvSpPr>
          <p:nvPr>
            <p:ph idx="1"/>
          </p:nvPr>
        </p:nvSpPr>
        <p:spPr/>
        <p:txBody>
          <a:bodyPr/>
          <a:lstStyle/>
          <a:p>
            <a:pPr algn="just"/>
            <a:r>
              <a:rPr lang="en-GB" dirty="0" smtClean="0"/>
              <a:t>A patient information system to support mental health care is a medical information system that maintains information about patients suffering from mental health problems and the treatments that they have received.</a:t>
            </a:r>
          </a:p>
          <a:p>
            <a:pPr algn="just"/>
            <a:r>
              <a:rPr lang="en-GB" dirty="0" smtClean="0"/>
              <a:t>Most mental health patients do not require dedicated hospital treatment but need to attend specialist clinics regularly where they can meet a doctor who has detailed knowledge of their problems.</a:t>
            </a:r>
          </a:p>
          <a:p>
            <a:pPr algn="just"/>
            <a:r>
              <a:rPr lang="en-GB" dirty="0" smtClean="0"/>
              <a:t>To make it easier for patients to attend, these clinics are not just run in hospitals. They may also be held in local medical practices or community centres. </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MHC-PMS</a:t>
            </a:r>
            <a:endParaRPr lang="en-US" dirty="0"/>
          </a:p>
        </p:txBody>
      </p:sp>
      <p:sp>
        <p:nvSpPr>
          <p:cNvPr id="3" name="Content Placeholder 2"/>
          <p:cNvSpPr>
            <a:spLocks noGrp="1"/>
          </p:cNvSpPr>
          <p:nvPr>
            <p:ph idx="1"/>
          </p:nvPr>
        </p:nvSpPr>
        <p:spPr/>
        <p:txBody>
          <a:bodyPr/>
          <a:lstStyle/>
          <a:p>
            <a:pPr algn="just"/>
            <a:r>
              <a:rPr lang="en-GB" dirty="0" smtClean="0"/>
              <a:t>The MHC-PMS (Mental Health Care-Patient Management System) is an information system that is intended for use in clinics.</a:t>
            </a:r>
          </a:p>
          <a:p>
            <a:pPr algn="just"/>
            <a:r>
              <a:rPr lang="en-GB" dirty="0" smtClean="0"/>
              <a:t>It makes use of a centralized database of patient information but has also been designed to run on a PC, so that it may be accessed and used from sites that do not have secure network connectivity.</a:t>
            </a:r>
          </a:p>
          <a:p>
            <a:pPr algn="just"/>
            <a:r>
              <a:rPr lang="en-GB" dirty="0" smtClean="0"/>
              <a:t>When the local systems have secure network access, they use patient information in the database but they can download and use local copies of patient records when they are disconnected. </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MHC-PMS goals</a:t>
            </a:r>
            <a:endParaRPr lang="en-US" dirty="0"/>
          </a:p>
        </p:txBody>
      </p:sp>
      <p:sp>
        <p:nvSpPr>
          <p:cNvPr id="3" name="Content Placeholder 2"/>
          <p:cNvSpPr>
            <a:spLocks noGrp="1"/>
          </p:cNvSpPr>
          <p:nvPr>
            <p:ph idx="1"/>
          </p:nvPr>
        </p:nvSpPr>
        <p:spPr/>
        <p:txBody>
          <a:bodyPr/>
          <a:lstStyle/>
          <a:p>
            <a:pPr algn="just"/>
            <a:r>
              <a:rPr lang="en-GB" dirty="0" smtClean="0"/>
              <a:t>To generate management information that allows health service managers to assess performance against local and government targets.</a:t>
            </a:r>
          </a:p>
          <a:p>
            <a:pPr algn="just"/>
            <a:r>
              <a:rPr lang="en-GB" dirty="0" smtClean="0"/>
              <a:t>To provide medical staff with timely information to support the treatment of patients.</a:t>
            </a:r>
          </a:p>
          <a:p>
            <a:pPr algn="just"/>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GB" dirty="0" smtClean="0"/>
              <a:t>The organization of the MHC-PMS </a:t>
            </a:r>
            <a:endParaRPr lang="en-US" dirty="0" smtClean="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9</a:t>
            </a:fld>
            <a:endParaRPr lang="en-US"/>
          </a:p>
        </p:txBody>
      </p:sp>
      <p:pic>
        <p:nvPicPr>
          <p:cNvPr id="4" name="Picture 3" descr="1.6 MHC-PM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203904" y="1899312"/>
            <a:ext cx="5289771" cy="3339728"/>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1825</TotalTime>
  <Words>629</Words>
  <Application>Microsoft Office PowerPoint</Application>
  <PresentationFormat>On-screen Show (4:3)</PresentationFormat>
  <Paragraphs>52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ＭＳ Ｐゴシック</vt:lpstr>
      <vt:lpstr>Arial</vt:lpstr>
      <vt:lpstr>Calibri</vt:lpstr>
      <vt:lpstr>Wingdings</vt:lpstr>
      <vt:lpstr>SE9</vt:lpstr>
      <vt:lpstr>Case studies</vt:lpstr>
      <vt:lpstr>Insulin pump control system</vt:lpstr>
      <vt:lpstr>Insulin pump hardware architecture</vt:lpstr>
      <vt:lpstr>Activity model of the insulin pump</vt:lpstr>
      <vt:lpstr>Essential high-level requirements</vt:lpstr>
      <vt:lpstr>A patient information system for mental health care</vt:lpstr>
      <vt:lpstr>MHC-PMS</vt:lpstr>
      <vt:lpstr>MHC-PMS goals</vt:lpstr>
      <vt:lpstr>The organization of the MHC-PMS </vt:lpstr>
      <vt:lpstr>MHC-PMS key features</vt:lpstr>
      <vt:lpstr>MHC-PMS concerns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USER</cp:lastModifiedBy>
  <cp:revision>19</cp:revision>
  <dcterms:created xsi:type="dcterms:W3CDTF">2009-12-29T10:39:27Z</dcterms:created>
  <dcterms:modified xsi:type="dcterms:W3CDTF">2020-08-23T20:05:26Z</dcterms:modified>
</cp:coreProperties>
</file>