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F359-E9A0-41CC-B629-981BCA0D6A9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4F48-72EB-455B-9BC4-FEF6DD6B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br>
              <a:rPr lang="en-US" sz="4000" b="1" dirty="0" smtClean="0"/>
            </a:br>
            <a:r>
              <a:rPr lang="en-US" sz="4000" b="1" dirty="0" smtClean="0"/>
              <a:t>Unit-II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Prepared by: </a:t>
            </a:r>
            <a:r>
              <a:rPr lang="en-US" b="1" dirty="0"/>
              <a:t>N</a:t>
            </a:r>
            <a:r>
              <a:rPr lang="en-US" b="1" dirty="0" smtClean="0"/>
              <a:t>eha </a:t>
            </a:r>
            <a:r>
              <a:rPr lang="en-US" b="1" dirty="0" err="1" smtClean="0"/>
              <a:t>Tripathi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42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Stakeholders in the MHC-PMS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Patients</a:t>
            </a:r>
            <a:r>
              <a:rPr lang="en-US" sz="2200" i="1" dirty="0" smtClean="0"/>
              <a:t> </a:t>
            </a:r>
            <a:r>
              <a:rPr lang="en-US" sz="2200" dirty="0" smtClean="0"/>
              <a:t>whose information is recorded in the system.</a:t>
            </a:r>
            <a:endParaRPr lang="en-GB" sz="2200" dirty="0" smtClean="0"/>
          </a:p>
          <a:p>
            <a:pPr algn="just"/>
            <a:r>
              <a:rPr lang="en-US" sz="2200" b="1" dirty="0" smtClean="0"/>
              <a:t>Doctors</a:t>
            </a:r>
            <a:r>
              <a:rPr lang="en-US" sz="2200" i="1" dirty="0" smtClean="0"/>
              <a:t> </a:t>
            </a:r>
            <a:r>
              <a:rPr lang="en-US" sz="2200" dirty="0" smtClean="0"/>
              <a:t>who are responsible for assessing and treating patients.</a:t>
            </a:r>
            <a:endParaRPr lang="en-GB" sz="2200" dirty="0" smtClean="0"/>
          </a:p>
          <a:p>
            <a:pPr algn="just"/>
            <a:r>
              <a:rPr lang="en-US" sz="2200" b="1" dirty="0" smtClean="0"/>
              <a:t>Nurses</a:t>
            </a:r>
            <a:r>
              <a:rPr lang="en-US" sz="2200" dirty="0" smtClean="0"/>
              <a:t> who coordinate the consultations with doctors and administer some treatments.</a:t>
            </a:r>
            <a:endParaRPr lang="en-GB" sz="2200" dirty="0" smtClean="0"/>
          </a:p>
          <a:p>
            <a:pPr algn="just"/>
            <a:r>
              <a:rPr lang="en-US" sz="2200" b="1" dirty="0" smtClean="0"/>
              <a:t>Medical receptionists</a:t>
            </a:r>
            <a:r>
              <a:rPr lang="en-US" sz="2200" b="1" i="1" dirty="0" smtClean="0"/>
              <a:t> </a:t>
            </a:r>
            <a:r>
              <a:rPr lang="en-US" sz="2200" dirty="0" smtClean="0"/>
              <a:t>who manage patients’ appointments.</a:t>
            </a:r>
            <a:endParaRPr lang="en-GB" sz="2200" dirty="0" smtClean="0"/>
          </a:p>
          <a:p>
            <a:pPr algn="just"/>
            <a:r>
              <a:rPr lang="en-US" sz="2200" b="1" dirty="0" smtClean="0"/>
              <a:t>IT staff </a:t>
            </a:r>
            <a:r>
              <a:rPr lang="en-US" sz="2200" dirty="0" smtClean="0"/>
              <a:t>who are responsible for installing and maintaining the system.</a:t>
            </a:r>
            <a:endParaRPr lang="en-GB" sz="2200" dirty="0" smtClean="0"/>
          </a:p>
          <a:p>
            <a:pPr algn="just"/>
            <a:r>
              <a:rPr lang="en-US" sz="2200" dirty="0" smtClean="0"/>
              <a:t>A </a:t>
            </a:r>
            <a:r>
              <a:rPr lang="en-US" sz="2200" b="1" dirty="0" smtClean="0"/>
              <a:t>medical ethics manager </a:t>
            </a:r>
            <a:r>
              <a:rPr lang="en-US" sz="2200" dirty="0" smtClean="0"/>
              <a:t>who must ensure that the system meets current ethical guidelines for patient care.</a:t>
            </a:r>
            <a:endParaRPr lang="en-GB" sz="2200" dirty="0" smtClean="0"/>
          </a:p>
          <a:p>
            <a:pPr algn="just"/>
            <a:r>
              <a:rPr lang="en-US" sz="2200" b="1" dirty="0" smtClean="0"/>
              <a:t>Health care managers</a:t>
            </a:r>
            <a:r>
              <a:rPr lang="en-US" sz="2200" b="1" i="1" dirty="0" smtClean="0"/>
              <a:t> </a:t>
            </a:r>
            <a:r>
              <a:rPr lang="en-US" sz="2200" dirty="0" smtClean="0"/>
              <a:t>who obtain management information from the system.</a:t>
            </a:r>
            <a:endParaRPr lang="en-GB" sz="2200" dirty="0" smtClean="0"/>
          </a:p>
          <a:p>
            <a:pPr algn="just"/>
            <a:r>
              <a:rPr lang="en-US" sz="2200" b="1" dirty="0" smtClean="0"/>
              <a:t>Medical records staff</a:t>
            </a:r>
            <a:r>
              <a:rPr lang="en-US" sz="2200" b="1" i="1" dirty="0" smtClean="0"/>
              <a:t> </a:t>
            </a:r>
            <a:r>
              <a:rPr lang="en-US" sz="2200" dirty="0" smtClean="0"/>
              <a:t>who are responsible for ensuring that system information can be maintained and preserved, and that record keeping procedures have been properly implemented.</a:t>
            </a:r>
            <a:endParaRPr lang="en-GB" sz="2200" dirty="0" smtClean="0"/>
          </a:p>
          <a:p>
            <a:pPr algn="just"/>
            <a:endParaRPr lang="en-US" sz="2200" dirty="0" smtClean="0"/>
          </a:p>
          <a:p>
            <a:pPr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470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Requirement Elicitation techniques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50165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000" dirty="0"/>
              <a:t>Requirements Elicitation is the process to find out the requirements for an intended software system by communicating with client, end users, system users and others who have a stake in the software system development.</a:t>
            </a:r>
          </a:p>
          <a:p>
            <a:pPr algn="just"/>
            <a:r>
              <a:rPr lang="en-US" sz="4000" dirty="0"/>
              <a:t>There are various ways to discover requirements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b="1" dirty="0" smtClean="0"/>
              <a:t>Interviews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Questionnaires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Onsite observation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Survey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Existing manuals and documentation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</a:t>
            </a:r>
            <a:r>
              <a:rPr lang="en-US" b="1" dirty="0" smtClean="0"/>
              <a:t>www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Group discussion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Scenarios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Use cases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Prototyping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Ethnography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- </a:t>
            </a:r>
            <a:r>
              <a:rPr lang="en-US" b="1" dirty="0" smtClean="0"/>
              <a:t>Brainstorming   etc.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Problems of requirements elicitation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Stakeholders don’t know what they really want.</a:t>
            </a:r>
          </a:p>
          <a:p>
            <a:r>
              <a:rPr lang="en-GB" sz="2200" dirty="0"/>
              <a:t>Stakeholders express requirements in their own terms.</a:t>
            </a:r>
          </a:p>
          <a:p>
            <a:r>
              <a:rPr lang="en-GB" sz="2200" dirty="0"/>
              <a:t>Different stakeholders may have conflicting requirements.</a:t>
            </a:r>
          </a:p>
          <a:p>
            <a:r>
              <a:rPr lang="en-GB" sz="2200" dirty="0"/>
              <a:t>Organisational and political factors may influence the system requirements.</a:t>
            </a:r>
          </a:p>
          <a:p>
            <a:r>
              <a:rPr lang="en-GB" sz="2200" dirty="0"/>
              <a:t>The requirements change during the analysis process. New stakeholders may emerge and the business environment change.</a:t>
            </a:r>
          </a:p>
        </p:txBody>
      </p:sp>
    </p:spTree>
    <p:extLst>
      <p:ext uri="{BB962C8B-B14F-4D97-AF65-F5344CB8AC3E}">
        <p14:creationId xmlns:p14="http://schemas.microsoft.com/office/powerpoint/2010/main" val="133015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Thank You!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34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Requirement Elicitation and Analysis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8699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Requirement </a:t>
            </a:r>
            <a:r>
              <a:rPr lang="en-US" sz="3200" b="1" dirty="0"/>
              <a:t>Engineering Process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It </a:t>
            </a:r>
            <a:r>
              <a:rPr lang="en-US" sz="2200" dirty="0"/>
              <a:t>is a four-step process, which includes -</a:t>
            </a:r>
          </a:p>
          <a:p>
            <a:pPr marL="0" indent="0" algn="just">
              <a:buNone/>
            </a:pPr>
            <a:r>
              <a:rPr lang="en-US" sz="2200" dirty="0" smtClean="0"/>
              <a:t>      - Feasibility </a:t>
            </a:r>
            <a:r>
              <a:rPr lang="en-US" sz="2200" dirty="0"/>
              <a:t>Study</a:t>
            </a:r>
          </a:p>
          <a:p>
            <a:pPr marL="0" indent="0" algn="just">
              <a:buNone/>
            </a:pPr>
            <a:r>
              <a:rPr lang="en-US" sz="2200" dirty="0" smtClean="0"/>
              <a:t>      </a:t>
            </a:r>
            <a:r>
              <a:rPr lang="en-US" sz="2200" b="1" dirty="0" smtClean="0"/>
              <a:t>- Requirement </a:t>
            </a:r>
            <a:r>
              <a:rPr lang="en-US" sz="2200" b="1" dirty="0"/>
              <a:t>Elicitation and Analysis</a:t>
            </a:r>
          </a:p>
          <a:p>
            <a:pPr marL="0" indent="0" algn="just">
              <a:buNone/>
            </a:pPr>
            <a:r>
              <a:rPr lang="en-US" sz="2200" b="1" dirty="0" smtClean="0"/>
              <a:t>      </a:t>
            </a:r>
            <a:r>
              <a:rPr lang="en-US" sz="2200" dirty="0" smtClean="0"/>
              <a:t>- Software </a:t>
            </a:r>
            <a:r>
              <a:rPr lang="en-US" sz="2200" dirty="0"/>
              <a:t>Requirement Specification</a:t>
            </a:r>
          </a:p>
          <a:p>
            <a:pPr marL="0" indent="0" algn="just">
              <a:buNone/>
            </a:pPr>
            <a:r>
              <a:rPr lang="en-US" sz="2200" dirty="0" smtClean="0"/>
              <a:t>      - Software </a:t>
            </a:r>
            <a:r>
              <a:rPr lang="en-US" sz="2200" dirty="0"/>
              <a:t>Requirement Validation</a:t>
            </a:r>
          </a:p>
          <a:p>
            <a:pPr marL="0" indent="0" algn="just">
              <a:buNone/>
            </a:pPr>
            <a:r>
              <a:rPr lang="en-US" sz="2200" dirty="0" smtClean="0"/>
              <a:t>      - Software </a:t>
            </a:r>
            <a:r>
              <a:rPr lang="en-US" sz="2200" dirty="0"/>
              <a:t>Requirement Management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437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Requirement Engineering Process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015331"/>
            <a:ext cx="8242300" cy="42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2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3200" b="1" dirty="0" smtClean="0"/>
              <a:t>2.Requirements Elicitation and Analysis: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 </a:t>
            </a:r>
            <a:r>
              <a:rPr lang="en-US" sz="2200" dirty="0"/>
              <a:t>After an initial feasibility study, the next stage of the requirements engineering process is requirements elicitation and analysis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This is also known as the </a:t>
            </a:r>
            <a:r>
              <a:rPr lang="en-US" sz="2200" b="1" dirty="0"/>
              <a:t>gathering of requirements</a:t>
            </a:r>
            <a:r>
              <a:rPr lang="en-US" sz="2200" dirty="0"/>
              <a:t>. Here, requirements are identified with the help of customers and existing systems processes, if available.</a:t>
            </a:r>
          </a:p>
          <a:p>
            <a:pPr algn="just"/>
            <a:r>
              <a:rPr lang="en-US" sz="2200" dirty="0" smtClean="0"/>
              <a:t>In </a:t>
            </a:r>
            <a:r>
              <a:rPr lang="en-US" sz="2200" dirty="0"/>
              <a:t>this activity, software engineers work with customers and system end-users to find out about the application domain, what services the system should provide, the required performance of the system, hardware constraints, and so on. </a:t>
            </a:r>
            <a:endParaRPr lang="en-US" sz="2200" dirty="0" smtClean="0"/>
          </a:p>
          <a:p>
            <a:pPr algn="just"/>
            <a:r>
              <a:rPr lang="en-US" sz="2200" b="1" dirty="0" smtClean="0"/>
              <a:t>Analysis</a:t>
            </a:r>
            <a:r>
              <a:rPr lang="en-US" sz="2200" dirty="0" smtClean="0"/>
              <a:t> of requirements starts with requirement elicitation. The requirements are analyzed to identify </a:t>
            </a:r>
            <a:r>
              <a:rPr lang="en-US" sz="2200" b="1" dirty="0" smtClean="0"/>
              <a:t>inconsistencies, ambiguities, redundancies, defects, omission</a:t>
            </a:r>
            <a:r>
              <a:rPr lang="en-US" sz="2200" dirty="0" smtClean="0"/>
              <a:t>, etc. We describe requirements in terms of relationships and also resolve conflicts if any.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63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Requirements Elicitation and Analysis-Stages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Software engineers work with a range of system stakeholders to find out about the application domain, the services that the system should provide, the required system performance, hardware constraints, other systems, etc.</a:t>
            </a:r>
          </a:p>
          <a:p>
            <a:pPr algn="just"/>
            <a:r>
              <a:rPr lang="en-US" sz="2200" dirty="0" smtClean="0"/>
              <a:t>Stages include:</a:t>
            </a:r>
          </a:p>
          <a:p>
            <a:pPr lvl="1" algn="just"/>
            <a:r>
              <a:rPr lang="en-US" sz="2200" b="1" dirty="0" smtClean="0"/>
              <a:t>Requirements discovery,</a:t>
            </a:r>
          </a:p>
          <a:p>
            <a:pPr lvl="1" algn="just"/>
            <a:r>
              <a:rPr lang="en-US" sz="2200" b="1" dirty="0" smtClean="0"/>
              <a:t>Requirements classification and organization,</a:t>
            </a:r>
          </a:p>
          <a:p>
            <a:pPr lvl="1" algn="just"/>
            <a:r>
              <a:rPr lang="en-US" sz="2200" b="1" dirty="0" smtClean="0"/>
              <a:t>Requirements prioritization and negotiation,</a:t>
            </a:r>
          </a:p>
          <a:p>
            <a:pPr lvl="1" algn="just"/>
            <a:r>
              <a:rPr lang="en-US" sz="2200" b="1" dirty="0" smtClean="0"/>
              <a:t>Requirements specification.</a:t>
            </a:r>
          </a:p>
          <a:p>
            <a:pPr algn="just"/>
            <a:endParaRPr lang="en-US" sz="2200" b="1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738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requirements elicitation and analysis process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576" y="2045012"/>
            <a:ext cx="5690847" cy="39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3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Process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b="1" dirty="0" smtClean="0"/>
              <a:t>Requirements discovery</a:t>
            </a:r>
          </a:p>
          <a:p>
            <a:pPr lvl="1" algn="just"/>
            <a:r>
              <a:rPr lang="en-GB" sz="2200" dirty="0" smtClean="0"/>
              <a:t>Interacting with stakeholders to discover their requirements. Domain requirements are also discovered at this stage.</a:t>
            </a:r>
          </a:p>
          <a:p>
            <a:pPr algn="just"/>
            <a:r>
              <a:rPr lang="en-GB" sz="2200" b="1" dirty="0" smtClean="0"/>
              <a:t>Requirements classification and organisation</a:t>
            </a:r>
          </a:p>
          <a:p>
            <a:pPr lvl="1" algn="just"/>
            <a:r>
              <a:rPr lang="en-GB" sz="2200" dirty="0" smtClean="0"/>
              <a:t>Groups related requirements and organises them into coherent clusters.</a:t>
            </a:r>
          </a:p>
          <a:p>
            <a:pPr algn="just"/>
            <a:r>
              <a:rPr lang="en-GB" sz="2200" b="1" dirty="0" smtClean="0"/>
              <a:t>Prioritisation </a:t>
            </a:r>
            <a:r>
              <a:rPr lang="en-GB" sz="2200" b="1" dirty="0" smtClean="0"/>
              <a:t>and negotiation</a:t>
            </a:r>
          </a:p>
          <a:p>
            <a:pPr lvl="1" algn="just"/>
            <a:r>
              <a:rPr lang="en-GB" sz="2200" dirty="0" smtClean="0"/>
              <a:t>Prioritising requirements and resolving requirements conflicts.</a:t>
            </a:r>
          </a:p>
          <a:p>
            <a:pPr algn="just"/>
            <a:r>
              <a:rPr lang="en-GB" sz="2200" b="1" dirty="0" smtClean="0"/>
              <a:t>Requirements specification</a:t>
            </a:r>
          </a:p>
          <a:p>
            <a:pPr lvl="1" algn="just"/>
            <a:r>
              <a:rPr lang="en-GB" sz="2200" dirty="0" smtClean="0"/>
              <a:t>Requirements are documented and input into the next round of the spiral.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87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Requirements discovery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The </a:t>
            </a:r>
            <a:r>
              <a:rPr lang="en-US" sz="2200" b="1" dirty="0" smtClean="0"/>
              <a:t>process of gathering information </a:t>
            </a:r>
            <a:r>
              <a:rPr lang="en-US" sz="2200" dirty="0" smtClean="0"/>
              <a:t>about the required and existing systems and distilling the user and system requirements from this information.</a:t>
            </a:r>
          </a:p>
          <a:p>
            <a:pPr algn="just"/>
            <a:r>
              <a:rPr lang="en-US" sz="2200" dirty="0" smtClean="0"/>
              <a:t>Interaction is with system stakeholders from managers to external regulators.</a:t>
            </a:r>
          </a:p>
          <a:p>
            <a:pPr algn="just"/>
            <a:r>
              <a:rPr lang="en-US" sz="2200" dirty="0" smtClean="0"/>
              <a:t>Systems normally have a range of </a:t>
            </a:r>
            <a:r>
              <a:rPr lang="en-US" sz="2200" b="1" dirty="0" smtClean="0"/>
              <a:t>stakeholders.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501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Engineering Unit-II</vt:lpstr>
      <vt:lpstr>PowerPoint Presentation</vt:lpstr>
      <vt:lpstr> Requirement Engineering Process </vt:lpstr>
      <vt:lpstr> Requirement Engineering Process </vt:lpstr>
      <vt:lpstr>  2.Requirements Elicitation and Analysis: </vt:lpstr>
      <vt:lpstr>Requirements Elicitation and Analysis-Stages</vt:lpstr>
      <vt:lpstr>The requirements elicitation and analysis process </vt:lpstr>
      <vt:lpstr>Process activities</vt:lpstr>
      <vt:lpstr>Requirements discovery</vt:lpstr>
      <vt:lpstr>Stakeholders in the MHC-PMS</vt:lpstr>
      <vt:lpstr>Requirement Elicitation techniques</vt:lpstr>
      <vt:lpstr>Problems of requirements elicitation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Unit-II</dc:title>
  <dc:creator>USER</dc:creator>
  <cp:lastModifiedBy>USER</cp:lastModifiedBy>
  <cp:revision>12</cp:revision>
  <dcterms:created xsi:type="dcterms:W3CDTF">2020-08-24T20:28:15Z</dcterms:created>
  <dcterms:modified xsi:type="dcterms:W3CDTF">2020-08-31T01:58:59Z</dcterms:modified>
</cp:coreProperties>
</file>