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4" r:id="rId9"/>
    <p:sldId id="267" r:id="rId10"/>
    <p:sldId id="265" r:id="rId11"/>
    <p:sldId id="266" r:id="rId12"/>
    <p:sldId id="263"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7886C2-BFF7-49AC-A7DB-78E45B7A7C42}"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708-8E1B-4F59-8CD8-8807C2FF35F5}" type="slidenum">
              <a:rPr lang="en-US" smtClean="0"/>
              <a:t>‹#›</a:t>
            </a:fld>
            <a:endParaRPr lang="en-US"/>
          </a:p>
        </p:txBody>
      </p:sp>
    </p:spTree>
    <p:extLst>
      <p:ext uri="{BB962C8B-B14F-4D97-AF65-F5344CB8AC3E}">
        <p14:creationId xmlns:p14="http://schemas.microsoft.com/office/powerpoint/2010/main" val="73543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7886C2-BFF7-49AC-A7DB-78E45B7A7C42}"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708-8E1B-4F59-8CD8-8807C2FF35F5}" type="slidenum">
              <a:rPr lang="en-US" smtClean="0"/>
              <a:t>‹#›</a:t>
            </a:fld>
            <a:endParaRPr lang="en-US"/>
          </a:p>
        </p:txBody>
      </p:sp>
    </p:spTree>
    <p:extLst>
      <p:ext uri="{BB962C8B-B14F-4D97-AF65-F5344CB8AC3E}">
        <p14:creationId xmlns:p14="http://schemas.microsoft.com/office/powerpoint/2010/main" val="2844047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7886C2-BFF7-49AC-A7DB-78E45B7A7C42}"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708-8E1B-4F59-8CD8-8807C2FF35F5}" type="slidenum">
              <a:rPr lang="en-US" smtClean="0"/>
              <a:t>‹#›</a:t>
            </a:fld>
            <a:endParaRPr lang="en-US"/>
          </a:p>
        </p:txBody>
      </p:sp>
    </p:spTree>
    <p:extLst>
      <p:ext uri="{BB962C8B-B14F-4D97-AF65-F5344CB8AC3E}">
        <p14:creationId xmlns:p14="http://schemas.microsoft.com/office/powerpoint/2010/main" val="2935459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7886C2-BFF7-49AC-A7DB-78E45B7A7C42}"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708-8E1B-4F59-8CD8-8807C2FF35F5}" type="slidenum">
              <a:rPr lang="en-US" smtClean="0"/>
              <a:t>‹#›</a:t>
            </a:fld>
            <a:endParaRPr lang="en-US"/>
          </a:p>
        </p:txBody>
      </p:sp>
    </p:spTree>
    <p:extLst>
      <p:ext uri="{BB962C8B-B14F-4D97-AF65-F5344CB8AC3E}">
        <p14:creationId xmlns:p14="http://schemas.microsoft.com/office/powerpoint/2010/main" val="340292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7886C2-BFF7-49AC-A7DB-78E45B7A7C42}"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708-8E1B-4F59-8CD8-8807C2FF35F5}" type="slidenum">
              <a:rPr lang="en-US" smtClean="0"/>
              <a:t>‹#›</a:t>
            </a:fld>
            <a:endParaRPr lang="en-US"/>
          </a:p>
        </p:txBody>
      </p:sp>
    </p:spTree>
    <p:extLst>
      <p:ext uri="{BB962C8B-B14F-4D97-AF65-F5344CB8AC3E}">
        <p14:creationId xmlns:p14="http://schemas.microsoft.com/office/powerpoint/2010/main" val="2819223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7886C2-BFF7-49AC-A7DB-78E45B7A7C42}"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D07708-8E1B-4F59-8CD8-8807C2FF35F5}" type="slidenum">
              <a:rPr lang="en-US" smtClean="0"/>
              <a:t>‹#›</a:t>
            </a:fld>
            <a:endParaRPr lang="en-US"/>
          </a:p>
        </p:txBody>
      </p:sp>
    </p:spTree>
    <p:extLst>
      <p:ext uri="{BB962C8B-B14F-4D97-AF65-F5344CB8AC3E}">
        <p14:creationId xmlns:p14="http://schemas.microsoft.com/office/powerpoint/2010/main" val="638912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7886C2-BFF7-49AC-A7DB-78E45B7A7C42}" type="datetimeFigureOut">
              <a:rPr lang="en-US" smtClean="0"/>
              <a:t>9/1/2020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D07708-8E1B-4F59-8CD8-8807C2FF35F5}" type="slidenum">
              <a:rPr lang="en-US" smtClean="0"/>
              <a:t>‹#›</a:t>
            </a:fld>
            <a:endParaRPr lang="en-US"/>
          </a:p>
        </p:txBody>
      </p:sp>
    </p:spTree>
    <p:extLst>
      <p:ext uri="{BB962C8B-B14F-4D97-AF65-F5344CB8AC3E}">
        <p14:creationId xmlns:p14="http://schemas.microsoft.com/office/powerpoint/2010/main" val="2796391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7886C2-BFF7-49AC-A7DB-78E45B7A7C42}" type="datetimeFigureOut">
              <a:rPr lang="en-US" smtClean="0"/>
              <a:t>9/1/2020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D07708-8E1B-4F59-8CD8-8807C2FF35F5}" type="slidenum">
              <a:rPr lang="en-US" smtClean="0"/>
              <a:t>‹#›</a:t>
            </a:fld>
            <a:endParaRPr lang="en-US"/>
          </a:p>
        </p:txBody>
      </p:sp>
    </p:spTree>
    <p:extLst>
      <p:ext uri="{BB962C8B-B14F-4D97-AF65-F5344CB8AC3E}">
        <p14:creationId xmlns:p14="http://schemas.microsoft.com/office/powerpoint/2010/main" val="3980894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886C2-BFF7-49AC-A7DB-78E45B7A7C42}" type="datetimeFigureOut">
              <a:rPr lang="en-US" smtClean="0"/>
              <a:t>9/1/2020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D07708-8E1B-4F59-8CD8-8807C2FF35F5}" type="slidenum">
              <a:rPr lang="en-US" smtClean="0"/>
              <a:t>‹#›</a:t>
            </a:fld>
            <a:endParaRPr lang="en-US"/>
          </a:p>
        </p:txBody>
      </p:sp>
    </p:spTree>
    <p:extLst>
      <p:ext uri="{BB962C8B-B14F-4D97-AF65-F5344CB8AC3E}">
        <p14:creationId xmlns:p14="http://schemas.microsoft.com/office/powerpoint/2010/main" val="88629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7886C2-BFF7-49AC-A7DB-78E45B7A7C42}"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D07708-8E1B-4F59-8CD8-8807C2FF35F5}" type="slidenum">
              <a:rPr lang="en-US" smtClean="0"/>
              <a:t>‹#›</a:t>
            </a:fld>
            <a:endParaRPr lang="en-US"/>
          </a:p>
        </p:txBody>
      </p:sp>
    </p:spTree>
    <p:extLst>
      <p:ext uri="{BB962C8B-B14F-4D97-AF65-F5344CB8AC3E}">
        <p14:creationId xmlns:p14="http://schemas.microsoft.com/office/powerpoint/2010/main" val="1153447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7886C2-BFF7-49AC-A7DB-78E45B7A7C42}"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D07708-8E1B-4F59-8CD8-8807C2FF35F5}" type="slidenum">
              <a:rPr lang="en-US" smtClean="0"/>
              <a:t>‹#›</a:t>
            </a:fld>
            <a:endParaRPr lang="en-US"/>
          </a:p>
        </p:txBody>
      </p:sp>
    </p:spTree>
    <p:extLst>
      <p:ext uri="{BB962C8B-B14F-4D97-AF65-F5344CB8AC3E}">
        <p14:creationId xmlns:p14="http://schemas.microsoft.com/office/powerpoint/2010/main" val="4257681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886C2-BFF7-49AC-A7DB-78E45B7A7C42}" type="datetimeFigureOut">
              <a:rPr lang="en-US" smtClean="0"/>
              <a:t>9/1/2020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07708-8E1B-4F59-8CD8-8807C2FF35F5}" type="slidenum">
              <a:rPr lang="en-US" smtClean="0"/>
              <a:t>‹#›</a:t>
            </a:fld>
            <a:endParaRPr lang="en-US"/>
          </a:p>
        </p:txBody>
      </p:sp>
    </p:spTree>
    <p:extLst>
      <p:ext uri="{BB962C8B-B14F-4D97-AF65-F5344CB8AC3E}">
        <p14:creationId xmlns:p14="http://schemas.microsoft.com/office/powerpoint/2010/main" val="4285021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t>Software Engineering</a:t>
            </a:r>
            <a:br>
              <a:rPr lang="en-US" sz="4000" b="1" dirty="0" smtClean="0"/>
            </a:br>
            <a:r>
              <a:rPr lang="en-US" sz="4000" b="1" dirty="0" smtClean="0"/>
              <a:t>Unit-II</a:t>
            </a:r>
            <a:endParaRPr lang="en-US" sz="4000" b="1" dirty="0"/>
          </a:p>
        </p:txBody>
      </p:sp>
      <p:sp>
        <p:nvSpPr>
          <p:cNvPr id="3" name="Subtitle 2"/>
          <p:cNvSpPr>
            <a:spLocks noGrp="1"/>
          </p:cNvSpPr>
          <p:nvPr>
            <p:ph type="subTitle" idx="1"/>
          </p:nvPr>
        </p:nvSpPr>
        <p:spPr/>
        <p:txBody>
          <a:bodyPr/>
          <a:lstStyle/>
          <a:p>
            <a:r>
              <a:rPr lang="en-US" dirty="0" smtClean="0"/>
              <a:t>Prepared by: Neha </a:t>
            </a:r>
            <a:r>
              <a:rPr lang="en-US" dirty="0" err="1" smtClean="0"/>
              <a:t>Tripathi</a:t>
            </a:r>
            <a:endParaRPr lang="en-US" dirty="0"/>
          </a:p>
        </p:txBody>
      </p:sp>
    </p:spTree>
    <p:extLst>
      <p:ext uri="{BB962C8B-B14F-4D97-AF65-F5344CB8AC3E}">
        <p14:creationId xmlns:p14="http://schemas.microsoft.com/office/powerpoint/2010/main" val="3560952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The structure of a requirements document</a:t>
            </a:r>
            <a:r>
              <a:rPr lang="en-GB" sz="3200" b="1" dirty="0" smtClean="0"/>
              <a:t> </a:t>
            </a:r>
            <a:endParaRPr lang="en-US" sz="3200" b="1" dirty="0"/>
          </a:p>
        </p:txBody>
      </p:sp>
      <p:pic>
        <p:nvPicPr>
          <p:cNvPr id="4" name="Content Placeholder 3"/>
          <p:cNvPicPr>
            <a:picLocks noGrp="1" noChangeAspect="1"/>
          </p:cNvPicPr>
          <p:nvPr>
            <p:ph idx="1"/>
          </p:nvPr>
        </p:nvPicPr>
        <p:blipFill>
          <a:blip r:embed="rId2"/>
          <a:stretch>
            <a:fillRect/>
          </a:stretch>
        </p:blipFill>
        <p:spPr>
          <a:xfrm>
            <a:off x="965200" y="1628762"/>
            <a:ext cx="10388600" cy="4441838"/>
          </a:xfrm>
          <a:prstGeom prst="rect">
            <a:avLst/>
          </a:prstGeom>
        </p:spPr>
      </p:pic>
    </p:spTree>
    <p:extLst>
      <p:ext uri="{BB962C8B-B14F-4D97-AF65-F5344CB8AC3E}">
        <p14:creationId xmlns:p14="http://schemas.microsoft.com/office/powerpoint/2010/main" val="2957990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698900"/>
            <a:ext cx="10515600" cy="4397100"/>
          </a:xfrm>
          <a:prstGeom prst="rect">
            <a:avLst/>
          </a:prstGeom>
        </p:spPr>
      </p:pic>
    </p:spTree>
    <p:extLst>
      <p:ext uri="{BB962C8B-B14F-4D97-AF65-F5344CB8AC3E}">
        <p14:creationId xmlns:p14="http://schemas.microsoft.com/office/powerpoint/2010/main" val="3064464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Problems without a SRS document</a:t>
            </a:r>
          </a:p>
        </p:txBody>
      </p:sp>
      <p:sp>
        <p:nvSpPr>
          <p:cNvPr id="3" name="Content Placeholder 2"/>
          <p:cNvSpPr>
            <a:spLocks noGrp="1"/>
          </p:cNvSpPr>
          <p:nvPr>
            <p:ph idx="1"/>
          </p:nvPr>
        </p:nvSpPr>
        <p:spPr/>
        <p:txBody>
          <a:bodyPr>
            <a:normAutofit/>
          </a:bodyPr>
          <a:lstStyle/>
          <a:p>
            <a:pPr algn="just"/>
            <a:r>
              <a:rPr lang="en-US" sz="2200" dirty="0"/>
              <a:t>Without developing the SRS document, the system would not </a:t>
            </a:r>
            <a:r>
              <a:rPr lang="en-US" sz="2200" dirty="0" smtClean="0"/>
              <a:t>be implemented </a:t>
            </a:r>
            <a:r>
              <a:rPr lang="en-US" sz="2200" dirty="0"/>
              <a:t>according to customer needs.</a:t>
            </a:r>
          </a:p>
          <a:p>
            <a:pPr algn="just"/>
            <a:r>
              <a:rPr lang="en-US" sz="2200" dirty="0" smtClean="0"/>
              <a:t>Software </a:t>
            </a:r>
            <a:r>
              <a:rPr lang="en-US" sz="2200" dirty="0"/>
              <a:t>developers would not know whether what they </a:t>
            </a:r>
            <a:r>
              <a:rPr lang="en-US" sz="2200" dirty="0" smtClean="0"/>
              <a:t>are developing </a:t>
            </a:r>
            <a:r>
              <a:rPr lang="en-US" sz="2200" dirty="0"/>
              <a:t>is what exactly required by the customer.</a:t>
            </a:r>
          </a:p>
          <a:p>
            <a:pPr algn="just"/>
            <a:r>
              <a:rPr lang="en-US" sz="2200" dirty="0" smtClean="0"/>
              <a:t>Without </a:t>
            </a:r>
            <a:r>
              <a:rPr lang="en-US" sz="2200" dirty="0"/>
              <a:t>SRS document, it will be very much difficult for </a:t>
            </a:r>
            <a:r>
              <a:rPr lang="en-US" sz="2200" dirty="0" smtClean="0"/>
              <a:t>the maintenance </a:t>
            </a:r>
            <a:r>
              <a:rPr lang="en-US" sz="2200" dirty="0"/>
              <a:t>engineers to understand the functionality of the system.</a:t>
            </a:r>
          </a:p>
          <a:p>
            <a:pPr algn="just"/>
            <a:r>
              <a:rPr lang="en-US" sz="2200" dirty="0" smtClean="0"/>
              <a:t>It </a:t>
            </a:r>
            <a:r>
              <a:rPr lang="en-US" sz="2200" dirty="0"/>
              <a:t>will be very much difficult for user document writers to write </a:t>
            </a:r>
            <a:r>
              <a:rPr lang="en-US" sz="2200" dirty="0" smtClean="0"/>
              <a:t>the users</a:t>
            </a:r>
            <a:r>
              <a:rPr lang="en-US" sz="2200" dirty="0"/>
              <a:t>’ manuals properly without understanding the SRS document.</a:t>
            </a:r>
          </a:p>
        </p:txBody>
      </p:sp>
    </p:spTree>
    <p:extLst>
      <p:ext uri="{BB962C8B-B14F-4D97-AF65-F5344CB8AC3E}">
        <p14:creationId xmlns:p14="http://schemas.microsoft.com/office/powerpoint/2010/main" val="3858735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3200" b="1" dirty="0" smtClean="0"/>
              <a:t>Thank You!</a:t>
            </a:r>
            <a:endParaRPr lang="en-US" sz="3200" b="1" dirty="0"/>
          </a:p>
        </p:txBody>
      </p:sp>
    </p:spTree>
    <p:extLst>
      <p:ext uri="{BB962C8B-B14F-4D97-AF65-F5344CB8AC3E}">
        <p14:creationId xmlns:p14="http://schemas.microsoft.com/office/powerpoint/2010/main" val="370751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3200" b="1" dirty="0" smtClean="0"/>
              <a:t>Software Requirement Specification</a:t>
            </a:r>
            <a:endParaRPr lang="en-US" sz="3200" b="1" dirty="0"/>
          </a:p>
        </p:txBody>
      </p:sp>
    </p:spTree>
    <p:extLst>
      <p:ext uri="{BB962C8B-B14F-4D97-AF65-F5344CB8AC3E}">
        <p14:creationId xmlns:p14="http://schemas.microsoft.com/office/powerpoint/2010/main" val="1609473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Requirement Engineering Process</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2200" dirty="0"/>
              <a:t> </a:t>
            </a:r>
            <a:r>
              <a:rPr lang="en-US" sz="2200" b="1" dirty="0"/>
              <a:t>- </a:t>
            </a:r>
            <a:r>
              <a:rPr lang="en-US" sz="2200" dirty="0"/>
              <a:t>Requirement Elicitation and Analysis</a:t>
            </a:r>
          </a:p>
          <a:p>
            <a:pPr marL="0" indent="0">
              <a:buNone/>
            </a:pPr>
            <a:r>
              <a:rPr lang="en-US" sz="2200" b="1" dirty="0"/>
              <a:t> </a:t>
            </a:r>
            <a:r>
              <a:rPr lang="en-US" sz="2200" dirty="0" smtClean="0"/>
              <a:t>- </a:t>
            </a:r>
            <a:r>
              <a:rPr lang="en-US" sz="2200" b="1" dirty="0" smtClean="0"/>
              <a:t>Software</a:t>
            </a:r>
            <a:r>
              <a:rPr lang="en-US" sz="2200" dirty="0" smtClean="0"/>
              <a:t> </a:t>
            </a:r>
            <a:r>
              <a:rPr lang="en-US" sz="2200" b="1" dirty="0" smtClean="0"/>
              <a:t>Requirement </a:t>
            </a:r>
            <a:r>
              <a:rPr lang="en-US" sz="2200" b="1" dirty="0"/>
              <a:t>Specification</a:t>
            </a:r>
          </a:p>
          <a:p>
            <a:pPr marL="0" indent="0">
              <a:buNone/>
            </a:pPr>
            <a:r>
              <a:rPr lang="en-US" sz="2200" dirty="0"/>
              <a:t> </a:t>
            </a:r>
            <a:r>
              <a:rPr lang="en-US" sz="2200" dirty="0" smtClean="0"/>
              <a:t>- </a:t>
            </a:r>
            <a:r>
              <a:rPr lang="en-US" sz="2200" dirty="0" smtClean="0"/>
              <a:t>Software </a:t>
            </a:r>
            <a:r>
              <a:rPr lang="en-US" sz="2200" dirty="0" smtClean="0"/>
              <a:t>Requirement </a:t>
            </a:r>
            <a:r>
              <a:rPr lang="en-US" sz="2200" dirty="0"/>
              <a:t>Validation</a:t>
            </a:r>
          </a:p>
          <a:p>
            <a:pPr marL="0" indent="0">
              <a:buNone/>
            </a:pPr>
            <a:r>
              <a:rPr lang="en-US" sz="2200" dirty="0"/>
              <a:t> </a:t>
            </a:r>
            <a:r>
              <a:rPr lang="en-US" sz="2200" dirty="0" smtClean="0"/>
              <a:t>- </a:t>
            </a:r>
            <a:r>
              <a:rPr lang="en-US" sz="2200" dirty="0" smtClean="0"/>
              <a:t>Software </a:t>
            </a:r>
            <a:r>
              <a:rPr lang="en-US" sz="2200" dirty="0" smtClean="0"/>
              <a:t>Requirement </a:t>
            </a:r>
            <a:r>
              <a:rPr lang="en-US" sz="2200" dirty="0"/>
              <a:t>Management</a:t>
            </a:r>
          </a:p>
        </p:txBody>
      </p:sp>
    </p:spTree>
    <p:extLst>
      <p:ext uri="{BB962C8B-B14F-4D97-AF65-F5344CB8AC3E}">
        <p14:creationId xmlns:p14="http://schemas.microsoft.com/office/powerpoint/2010/main" val="2529880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0275"/>
          </a:xfrm>
        </p:spPr>
        <p:txBody>
          <a:bodyPr>
            <a:normAutofit/>
          </a:bodyPr>
          <a:lstStyle/>
          <a:p>
            <a:r>
              <a:rPr lang="en-US" sz="3200" b="1" dirty="0"/>
              <a:t>SOFTWARE REQUIREMENTS SPECIFICATION (SRS)</a:t>
            </a:r>
          </a:p>
        </p:txBody>
      </p:sp>
      <p:sp>
        <p:nvSpPr>
          <p:cNvPr id="3" name="Content Placeholder 2"/>
          <p:cNvSpPr>
            <a:spLocks noGrp="1"/>
          </p:cNvSpPr>
          <p:nvPr>
            <p:ph idx="1"/>
          </p:nvPr>
        </p:nvSpPr>
        <p:spPr>
          <a:xfrm>
            <a:off x="838200" y="1473200"/>
            <a:ext cx="10515600" cy="5105399"/>
          </a:xfrm>
        </p:spPr>
        <p:txBody>
          <a:bodyPr>
            <a:noAutofit/>
          </a:bodyPr>
          <a:lstStyle/>
          <a:p>
            <a:pPr algn="just"/>
            <a:r>
              <a:rPr lang="en-US" sz="2100" dirty="0"/>
              <a:t>After the analyst has gathered all the required information regarding </a:t>
            </a:r>
            <a:r>
              <a:rPr lang="en-US" sz="2100" dirty="0" smtClean="0"/>
              <a:t>the software </a:t>
            </a:r>
            <a:r>
              <a:rPr lang="en-US" sz="2100" dirty="0"/>
              <a:t>to be developed, and has removed all </a:t>
            </a:r>
            <a:r>
              <a:rPr lang="en-US" sz="2100" dirty="0" smtClean="0"/>
              <a:t>incompleteness, inconsistencies</a:t>
            </a:r>
            <a:r>
              <a:rPr lang="en-US" sz="2100" dirty="0"/>
              <a:t>, and anomalies from the specification, he starts </a:t>
            </a:r>
            <a:r>
              <a:rPr lang="en-US" sz="2100" dirty="0" smtClean="0"/>
              <a:t>to </a:t>
            </a:r>
            <a:r>
              <a:rPr lang="en-US" sz="2100" b="1" dirty="0" smtClean="0"/>
              <a:t>systematically organize </a:t>
            </a:r>
            <a:r>
              <a:rPr lang="en-US" sz="2100" b="1" dirty="0"/>
              <a:t>the requirements</a:t>
            </a:r>
            <a:r>
              <a:rPr lang="en-US" sz="2100" dirty="0"/>
              <a:t> in the form of an </a:t>
            </a:r>
            <a:r>
              <a:rPr lang="en-US" sz="2100" dirty="0" smtClean="0"/>
              <a:t>SRS document</a:t>
            </a:r>
            <a:r>
              <a:rPr lang="en-US" sz="2100" dirty="0"/>
              <a:t>. </a:t>
            </a:r>
          </a:p>
          <a:p>
            <a:pPr algn="just"/>
            <a:r>
              <a:rPr lang="en-US" sz="2100" dirty="0" smtClean="0"/>
              <a:t>The SRS </a:t>
            </a:r>
            <a:r>
              <a:rPr lang="en-US" sz="2100" dirty="0"/>
              <a:t>is the </a:t>
            </a:r>
            <a:r>
              <a:rPr lang="en-US" sz="2100" b="1" dirty="0"/>
              <a:t>official statement </a:t>
            </a:r>
            <a:r>
              <a:rPr lang="en-US" sz="2100" dirty="0"/>
              <a:t>of what is required of the system developers. </a:t>
            </a:r>
          </a:p>
          <a:p>
            <a:pPr algn="just"/>
            <a:r>
              <a:rPr lang="en-US" sz="2100" dirty="0" smtClean="0"/>
              <a:t>It include </a:t>
            </a:r>
            <a:r>
              <a:rPr lang="en-US" sz="2100" dirty="0"/>
              <a:t>definition of user requirements and a specification of the system requirements. </a:t>
            </a:r>
          </a:p>
          <a:p>
            <a:pPr algn="just"/>
            <a:r>
              <a:rPr lang="en-US" sz="2100" dirty="0" smtClean="0"/>
              <a:t> SRS </a:t>
            </a:r>
            <a:r>
              <a:rPr lang="en-US" sz="2100" dirty="0"/>
              <a:t>should set of </a:t>
            </a:r>
            <a:r>
              <a:rPr lang="en-US" sz="2100" b="1" dirty="0"/>
              <a:t>WHAT the system should do rather than HOW it should do it</a:t>
            </a:r>
            <a:r>
              <a:rPr lang="en-US" sz="2100" dirty="0"/>
              <a:t>. </a:t>
            </a:r>
          </a:p>
          <a:p>
            <a:pPr algn="just"/>
            <a:r>
              <a:rPr lang="en-US" sz="2100" dirty="0" smtClean="0"/>
              <a:t>Among </a:t>
            </a:r>
            <a:r>
              <a:rPr lang="en-US" sz="2100" dirty="0"/>
              <a:t>all the documents produced during a software development </a:t>
            </a:r>
            <a:r>
              <a:rPr lang="en-US" sz="2100" dirty="0" smtClean="0"/>
              <a:t>life cycle</a:t>
            </a:r>
            <a:r>
              <a:rPr lang="en-US" sz="2100" dirty="0"/>
              <a:t>, SRS document is probably the </a:t>
            </a:r>
            <a:r>
              <a:rPr lang="en-US" sz="2100" b="1" dirty="0"/>
              <a:t>most important document </a:t>
            </a:r>
            <a:r>
              <a:rPr lang="en-US" sz="2100" dirty="0"/>
              <a:t>and is </a:t>
            </a:r>
            <a:r>
              <a:rPr lang="en-US" sz="2100" dirty="0" smtClean="0"/>
              <a:t>the toughest </a:t>
            </a:r>
            <a:r>
              <a:rPr lang="en-US" sz="2100" dirty="0"/>
              <a:t>to write. One reason for this difficulty is that the SRS document </a:t>
            </a:r>
            <a:r>
              <a:rPr lang="en-US" sz="2100" dirty="0" smtClean="0"/>
              <a:t>is expected </a:t>
            </a:r>
            <a:r>
              <a:rPr lang="en-US" sz="2100" dirty="0"/>
              <a:t>to cater to the needs of a wide variety of audience</a:t>
            </a:r>
            <a:r>
              <a:rPr lang="en-US" sz="2100" dirty="0" smtClean="0"/>
              <a:t>.</a:t>
            </a:r>
          </a:p>
          <a:p>
            <a:pPr algn="just"/>
            <a:r>
              <a:rPr lang="en-US" sz="2100" b="1" dirty="0"/>
              <a:t>Users of SRS </a:t>
            </a:r>
            <a:r>
              <a:rPr lang="en-US" sz="2100" b="1" dirty="0" smtClean="0"/>
              <a:t>Document-</a:t>
            </a:r>
            <a:r>
              <a:rPr lang="en-US" sz="2100" b="1" dirty="0"/>
              <a:t> </a:t>
            </a:r>
            <a:r>
              <a:rPr lang="en-US" sz="2100" dirty="0"/>
              <a:t>Users, customers, and marketing </a:t>
            </a:r>
            <a:r>
              <a:rPr lang="en-US" sz="2100" dirty="0" smtClean="0"/>
              <a:t>personnel,</a:t>
            </a:r>
            <a:r>
              <a:rPr lang="en-US" sz="2100" dirty="0"/>
              <a:t> Software </a:t>
            </a:r>
            <a:r>
              <a:rPr lang="en-US" sz="2100" dirty="0" smtClean="0"/>
              <a:t>developers,</a:t>
            </a:r>
            <a:r>
              <a:rPr lang="en-US" sz="2100" dirty="0"/>
              <a:t> Test </a:t>
            </a:r>
            <a:r>
              <a:rPr lang="en-US" sz="2100" dirty="0" smtClean="0"/>
              <a:t>engineers,</a:t>
            </a:r>
            <a:r>
              <a:rPr lang="en-US" sz="2100" dirty="0"/>
              <a:t> User documentation </a:t>
            </a:r>
            <a:r>
              <a:rPr lang="en-US" sz="2100" dirty="0" smtClean="0"/>
              <a:t>writers,</a:t>
            </a:r>
            <a:r>
              <a:rPr lang="en-US" sz="2100" dirty="0"/>
              <a:t> </a:t>
            </a:r>
            <a:r>
              <a:rPr lang="en-US" sz="2100" dirty="0" smtClean="0"/>
              <a:t>Project managers,</a:t>
            </a:r>
            <a:r>
              <a:rPr lang="en-US" sz="2100" dirty="0"/>
              <a:t> Maintenance </a:t>
            </a:r>
            <a:r>
              <a:rPr lang="en-US" sz="2100" dirty="0" smtClean="0"/>
              <a:t>engineers etc.</a:t>
            </a:r>
            <a:endParaRPr lang="en-US" sz="2100" dirty="0"/>
          </a:p>
        </p:txBody>
      </p:sp>
    </p:spTree>
    <p:extLst>
      <p:ext uri="{BB962C8B-B14F-4D97-AF65-F5344CB8AC3E}">
        <p14:creationId xmlns:p14="http://schemas.microsoft.com/office/powerpoint/2010/main" val="2287585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375"/>
          </a:xfrm>
        </p:spPr>
        <p:txBody>
          <a:bodyPr>
            <a:normAutofit/>
          </a:bodyPr>
          <a:lstStyle/>
          <a:p>
            <a:r>
              <a:rPr lang="en-US" sz="3200" b="1" dirty="0" smtClean="0"/>
              <a:t>SRS</a:t>
            </a:r>
            <a:endParaRPr lang="en-US" sz="3200" b="1" dirty="0"/>
          </a:p>
        </p:txBody>
      </p:sp>
      <p:sp>
        <p:nvSpPr>
          <p:cNvPr id="3" name="Content Placeholder 2"/>
          <p:cNvSpPr>
            <a:spLocks noGrp="1"/>
          </p:cNvSpPr>
          <p:nvPr>
            <p:ph idx="1"/>
          </p:nvPr>
        </p:nvSpPr>
        <p:spPr>
          <a:xfrm>
            <a:off x="838200" y="1206500"/>
            <a:ext cx="10515600" cy="5092700"/>
          </a:xfrm>
        </p:spPr>
        <p:txBody>
          <a:bodyPr>
            <a:noAutofit/>
          </a:bodyPr>
          <a:lstStyle/>
          <a:p>
            <a:pPr algn="just"/>
            <a:r>
              <a:rPr lang="en-US" sz="2200" dirty="0" smtClean="0"/>
              <a:t> </a:t>
            </a:r>
            <a:r>
              <a:rPr lang="en-US" sz="2200" dirty="0"/>
              <a:t>SRS </a:t>
            </a:r>
            <a:r>
              <a:rPr lang="en-US" sz="2200" dirty="0" smtClean="0"/>
              <a:t>document is considered  </a:t>
            </a:r>
            <a:r>
              <a:rPr lang="en-US" sz="2200" dirty="0"/>
              <a:t>to be </a:t>
            </a:r>
            <a:r>
              <a:rPr lang="en-US" sz="2200" dirty="0" smtClean="0"/>
              <a:t>a </a:t>
            </a:r>
            <a:r>
              <a:rPr lang="en-US" sz="2200" b="1" dirty="0" smtClean="0"/>
              <a:t>basic reference </a:t>
            </a:r>
            <a:r>
              <a:rPr lang="en-US" sz="2200" b="1" dirty="0"/>
              <a:t>document</a:t>
            </a:r>
            <a:r>
              <a:rPr lang="en-US" sz="2200" dirty="0" smtClean="0"/>
              <a:t>.</a:t>
            </a:r>
          </a:p>
          <a:p>
            <a:pPr algn="just"/>
            <a:r>
              <a:rPr lang="en-US" sz="2200" dirty="0" smtClean="0"/>
              <a:t>SRS document serves </a:t>
            </a:r>
            <a:r>
              <a:rPr lang="en-US" sz="2200" dirty="0"/>
              <a:t>as the </a:t>
            </a:r>
            <a:r>
              <a:rPr lang="en-US" sz="2200" b="1" dirty="0"/>
              <a:t>documentation of a contract </a:t>
            </a:r>
            <a:r>
              <a:rPr lang="en-US" sz="2200" dirty="0"/>
              <a:t>between the </a:t>
            </a:r>
            <a:r>
              <a:rPr lang="en-US" sz="2200" dirty="0" smtClean="0"/>
              <a:t>development team </a:t>
            </a:r>
            <a:r>
              <a:rPr lang="en-US" sz="2200" dirty="0"/>
              <a:t>and the customer. </a:t>
            </a:r>
            <a:endParaRPr lang="en-US" sz="2200" dirty="0" smtClean="0"/>
          </a:p>
          <a:p>
            <a:pPr algn="just"/>
            <a:r>
              <a:rPr lang="en-US" sz="2200" dirty="0" smtClean="0"/>
              <a:t>SRS serves as an </a:t>
            </a:r>
            <a:r>
              <a:rPr lang="en-US" sz="2200" b="1" dirty="0" smtClean="0"/>
              <a:t>agreement</a:t>
            </a:r>
            <a:r>
              <a:rPr lang="en-US" sz="2200" dirty="0" smtClean="0"/>
              <a:t> as it is signed by Customer and developers both .</a:t>
            </a:r>
            <a:endParaRPr lang="en-US" sz="2200" dirty="0" smtClean="0"/>
          </a:p>
          <a:p>
            <a:pPr algn="just"/>
            <a:r>
              <a:rPr lang="en-US" sz="2200" dirty="0" smtClean="0"/>
              <a:t>The </a:t>
            </a:r>
            <a:r>
              <a:rPr lang="en-US" sz="2200" dirty="0"/>
              <a:t>SRS document can be used to </a:t>
            </a:r>
            <a:r>
              <a:rPr lang="en-US" sz="2200" b="1" dirty="0" smtClean="0"/>
              <a:t>resolve any </a:t>
            </a:r>
            <a:r>
              <a:rPr lang="en-US" sz="2200" b="1" dirty="0"/>
              <a:t>disagreements</a:t>
            </a:r>
            <a:r>
              <a:rPr lang="en-US" sz="2200" dirty="0"/>
              <a:t> between the developers and the customers that may </a:t>
            </a:r>
            <a:r>
              <a:rPr lang="en-US" sz="2200" dirty="0" smtClean="0"/>
              <a:t>arise in </a:t>
            </a:r>
            <a:r>
              <a:rPr lang="en-US" sz="2200" dirty="0"/>
              <a:t>the future</a:t>
            </a:r>
            <a:r>
              <a:rPr lang="en-US" sz="2200" dirty="0" smtClean="0"/>
              <a:t>.</a:t>
            </a:r>
          </a:p>
          <a:p>
            <a:pPr algn="just"/>
            <a:r>
              <a:rPr lang="en-US" sz="2200" dirty="0" smtClean="0"/>
              <a:t>The </a:t>
            </a:r>
            <a:r>
              <a:rPr lang="en-US" sz="2200" dirty="0"/>
              <a:t>SRS document can even be used as a </a:t>
            </a:r>
            <a:r>
              <a:rPr lang="en-US" sz="2200" b="1" dirty="0"/>
              <a:t>legal document </a:t>
            </a:r>
            <a:r>
              <a:rPr lang="en-US" sz="2200" dirty="0" smtClean="0"/>
              <a:t>to settle </a:t>
            </a:r>
            <a:r>
              <a:rPr lang="en-US" sz="2200" dirty="0"/>
              <a:t>disputes between the customers and the developers in a court of law.</a:t>
            </a:r>
          </a:p>
          <a:p>
            <a:pPr algn="just"/>
            <a:r>
              <a:rPr lang="en-US" sz="2200" dirty="0"/>
              <a:t>Once the customer agrees to the SRS document, the development </a:t>
            </a:r>
            <a:r>
              <a:rPr lang="en-US" sz="2200" dirty="0" smtClean="0"/>
              <a:t>team proceeds </a:t>
            </a:r>
            <a:r>
              <a:rPr lang="en-US" sz="2200" dirty="0"/>
              <a:t>to develop the software and ensure that it conforms to all </a:t>
            </a:r>
            <a:r>
              <a:rPr lang="en-US" sz="2200" dirty="0" smtClean="0"/>
              <a:t>the requirements </a:t>
            </a:r>
            <a:r>
              <a:rPr lang="en-US" sz="2200" dirty="0"/>
              <a:t>mentioned in the SRS document</a:t>
            </a:r>
            <a:r>
              <a:rPr lang="en-US" sz="2200" dirty="0" smtClean="0"/>
              <a:t>.</a:t>
            </a:r>
          </a:p>
          <a:p>
            <a:pPr algn="just"/>
            <a:r>
              <a:rPr lang="en-US" sz="2200" dirty="0"/>
              <a:t>The SRS document should describe the system to be developed as a black box, </a:t>
            </a:r>
            <a:r>
              <a:rPr lang="en-US" sz="2200" dirty="0" smtClean="0"/>
              <a:t>and should </a:t>
            </a:r>
            <a:r>
              <a:rPr lang="en-US" sz="2200" dirty="0"/>
              <a:t>specify only the externally visible </a:t>
            </a:r>
            <a:r>
              <a:rPr lang="en-US" sz="2200" dirty="0" smtClean="0"/>
              <a:t>behavior </a:t>
            </a:r>
            <a:r>
              <a:rPr lang="en-US" sz="2200" dirty="0"/>
              <a:t>of the system. For this reason, </a:t>
            </a:r>
            <a:r>
              <a:rPr lang="en-US" sz="2200" b="1" dirty="0" smtClean="0"/>
              <a:t>the SRS </a:t>
            </a:r>
            <a:r>
              <a:rPr lang="en-US" sz="2200" b="1" dirty="0"/>
              <a:t>document is also called the </a:t>
            </a:r>
            <a:r>
              <a:rPr lang="en-US" sz="2200" b="1" i="1" dirty="0"/>
              <a:t>black-box </a:t>
            </a:r>
            <a:r>
              <a:rPr lang="en-US" sz="2200" b="1" dirty="0"/>
              <a:t>specification of the software </a:t>
            </a:r>
            <a:r>
              <a:rPr lang="en-US" sz="2200" b="1" dirty="0" smtClean="0"/>
              <a:t>being</a:t>
            </a:r>
            <a:r>
              <a:rPr lang="en-US" sz="2200" b="1" dirty="0"/>
              <a:t> developed.</a:t>
            </a:r>
          </a:p>
        </p:txBody>
      </p:sp>
    </p:spTree>
    <p:extLst>
      <p:ext uri="{BB962C8B-B14F-4D97-AF65-F5344CB8AC3E}">
        <p14:creationId xmlns:p14="http://schemas.microsoft.com/office/powerpoint/2010/main" val="1104336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Parts of a SRS document </a:t>
            </a:r>
          </a:p>
        </p:txBody>
      </p:sp>
      <p:sp>
        <p:nvSpPr>
          <p:cNvPr id="3" name="Content Placeholder 2"/>
          <p:cNvSpPr>
            <a:spLocks noGrp="1"/>
          </p:cNvSpPr>
          <p:nvPr>
            <p:ph idx="1"/>
          </p:nvPr>
        </p:nvSpPr>
        <p:spPr/>
        <p:txBody>
          <a:bodyPr>
            <a:normAutofit/>
          </a:bodyPr>
          <a:lstStyle/>
          <a:p>
            <a:pPr marL="0" indent="0" algn="just">
              <a:buNone/>
            </a:pPr>
            <a:r>
              <a:rPr lang="en-US" dirty="0"/>
              <a:t>The important parts of SRS document are: </a:t>
            </a:r>
          </a:p>
          <a:p>
            <a:pPr algn="just"/>
            <a:r>
              <a:rPr lang="en-US" dirty="0"/>
              <a:t>Functional requirements of the </a:t>
            </a:r>
            <a:r>
              <a:rPr lang="en-US" dirty="0" smtClean="0"/>
              <a:t>system-</a:t>
            </a:r>
            <a:r>
              <a:rPr lang="en-US" sz="1800" dirty="0" smtClean="0"/>
              <a:t>functional </a:t>
            </a:r>
            <a:r>
              <a:rPr lang="en-US" sz="1800" dirty="0"/>
              <a:t>system requirements describe the system functions, its inputs and outputs, exceptions, etc., in detail. </a:t>
            </a:r>
            <a:endParaRPr lang="en-US" sz="1800" dirty="0" smtClean="0"/>
          </a:p>
          <a:p>
            <a:pPr algn="just"/>
            <a:r>
              <a:rPr lang="en-US" dirty="0" smtClean="0"/>
              <a:t> </a:t>
            </a:r>
            <a:r>
              <a:rPr lang="en-US" dirty="0"/>
              <a:t>Non-functional requirements of the </a:t>
            </a:r>
            <a:r>
              <a:rPr lang="en-US" dirty="0" smtClean="0"/>
              <a:t>system -</a:t>
            </a:r>
            <a:r>
              <a:rPr lang="en-US" sz="1900" dirty="0" smtClean="0"/>
              <a:t>Nonfunctional </a:t>
            </a:r>
            <a:r>
              <a:rPr lang="en-US" sz="1900" dirty="0"/>
              <a:t>requirements deal with the characteristics of the system which can not be expressed as functions - such as the maintainability of the system, portability of the system, usability of the system, etc. </a:t>
            </a:r>
          </a:p>
          <a:p>
            <a:pPr algn="just"/>
            <a:r>
              <a:rPr lang="en-US" dirty="0" smtClean="0"/>
              <a:t> </a:t>
            </a:r>
            <a:r>
              <a:rPr lang="en-US" dirty="0"/>
              <a:t>Goals of </a:t>
            </a:r>
            <a:r>
              <a:rPr lang="en-US" dirty="0" smtClean="0"/>
              <a:t>implementation-</a:t>
            </a:r>
            <a:r>
              <a:rPr lang="en-US" sz="1800" dirty="0"/>
              <a:t>The goals of implementation part documents some general suggestions regarding development. These suggestions guide trade-off among design goals. The goals of implementation section might document issues such as revisions to the system functionalities that may be required in the future, new devices to be supported in the future, reusability issues, etc. </a:t>
            </a:r>
            <a:r>
              <a:rPr lang="en-US" sz="1800" dirty="0" smtClean="0"/>
              <a:t> </a:t>
            </a:r>
            <a:endParaRPr lang="en-US" sz="1800" dirty="0"/>
          </a:p>
        </p:txBody>
      </p:sp>
    </p:spTree>
    <p:extLst>
      <p:ext uri="{BB962C8B-B14F-4D97-AF65-F5344CB8AC3E}">
        <p14:creationId xmlns:p14="http://schemas.microsoft.com/office/powerpoint/2010/main" val="92597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Characteristics of a Good SRS Document</a:t>
            </a:r>
          </a:p>
        </p:txBody>
      </p:sp>
      <p:sp>
        <p:nvSpPr>
          <p:cNvPr id="3" name="Content Placeholder 2"/>
          <p:cNvSpPr>
            <a:spLocks noGrp="1"/>
          </p:cNvSpPr>
          <p:nvPr>
            <p:ph idx="1"/>
          </p:nvPr>
        </p:nvSpPr>
        <p:spPr/>
        <p:txBody>
          <a:bodyPr>
            <a:normAutofit/>
          </a:bodyPr>
          <a:lstStyle/>
          <a:p>
            <a:pPr algn="just"/>
            <a:r>
              <a:rPr lang="en-US" sz="2200" b="1" dirty="0" smtClean="0"/>
              <a:t>Concise </a:t>
            </a:r>
            <a:endParaRPr lang="en-US" sz="2200" b="1" dirty="0"/>
          </a:p>
          <a:p>
            <a:pPr algn="just"/>
            <a:r>
              <a:rPr lang="en-US" sz="2200" b="1" dirty="0" smtClean="0"/>
              <a:t>Structured </a:t>
            </a:r>
          </a:p>
          <a:p>
            <a:pPr algn="just"/>
            <a:r>
              <a:rPr lang="en-US" sz="2200" b="1" dirty="0" smtClean="0"/>
              <a:t>Black-box view </a:t>
            </a:r>
          </a:p>
          <a:p>
            <a:pPr algn="just"/>
            <a:r>
              <a:rPr lang="en-US" sz="2200" b="1" dirty="0" smtClean="0"/>
              <a:t>Conceptual integrity </a:t>
            </a:r>
          </a:p>
          <a:p>
            <a:pPr algn="just"/>
            <a:r>
              <a:rPr lang="en-US" sz="2200" b="1" dirty="0" smtClean="0"/>
              <a:t>Response </a:t>
            </a:r>
            <a:r>
              <a:rPr lang="en-US" sz="2200" b="1" dirty="0"/>
              <a:t>to undesired </a:t>
            </a:r>
            <a:r>
              <a:rPr lang="en-US" sz="2200" b="1" dirty="0" smtClean="0"/>
              <a:t>events</a:t>
            </a:r>
          </a:p>
          <a:p>
            <a:pPr algn="just"/>
            <a:r>
              <a:rPr lang="en-US" sz="2200" b="1" dirty="0" smtClean="0"/>
              <a:t>Verifiable </a:t>
            </a:r>
          </a:p>
          <a:p>
            <a:pPr algn="just"/>
            <a:r>
              <a:rPr lang="en-US" sz="2200" b="1" dirty="0" smtClean="0"/>
              <a:t>Modifiable/Maintainable</a:t>
            </a:r>
          </a:p>
          <a:p>
            <a:pPr algn="just"/>
            <a:r>
              <a:rPr lang="en-US" sz="2200" b="1" dirty="0" smtClean="0"/>
              <a:t>Traceable</a:t>
            </a:r>
          </a:p>
          <a:p>
            <a:pPr algn="just"/>
            <a:r>
              <a:rPr lang="en-US" sz="2200" b="1" dirty="0" smtClean="0"/>
              <a:t>Scalable</a:t>
            </a:r>
          </a:p>
          <a:p>
            <a:pPr algn="just"/>
            <a:r>
              <a:rPr lang="en-US" sz="2200" b="1" dirty="0" smtClean="0"/>
              <a:t>Testable</a:t>
            </a:r>
            <a:endParaRPr lang="en-US" sz="2200" b="1" dirty="0"/>
          </a:p>
        </p:txBody>
      </p:sp>
    </p:spTree>
    <p:extLst>
      <p:ext uri="{BB962C8B-B14F-4D97-AF65-F5344CB8AC3E}">
        <p14:creationId xmlns:p14="http://schemas.microsoft.com/office/powerpoint/2010/main" val="360247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Attributes of Bad SRS Documents</a:t>
            </a:r>
          </a:p>
        </p:txBody>
      </p:sp>
      <p:sp>
        <p:nvSpPr>
          <p:cNvPr id="3" name="Content Placeholder 2"/>
          <p:cNvSpPr>
            <a:spLocks noGrp="1"/>
          </p:cNvSpPr>
          <p:nvPr>
            <p:ph idx="1"/>
          </p:nvPr>
        </p:nvSpPr>
        <p:spPr/>
        <p:txBody>
          <a:bodyPr>
            <a:normAutofit/>
          </a:bodyPr>
          <a:lstStyle/>
          <a:p>
            <a:r>
              <a:rPr lang="en-US" sz="2200" b="1" dirty="0" smtClean="0"/>
              <a:t>Over-specification</a:t>
            </a:r>
          </a:p>
          <a:p>
            <a:r>
              <a:rPr lang="en-US" sz="2200" b="1" dirty="0"/>
              <a:t>Forward </a:t>
            </a:r>
            <a:r>
              <a:rPr lang="en-US" sz="2200" b="1" dirty="0" smtClean="0"/>
              <a:t>references</a:t>
            </a:r>
          </a:p>
          <a:p>
            <a:r>
              <a:rPr lang="en-US" sz="2200" b="1" dirty="0"/>
              <a:t>Wishful </a:t>
            </a:r>
            <a:r>
              <a:rPr lang="en-US" sz="2200" b="1" dirty="0" smtClean="0"/>
              <a:t>thinking</a:t>
            </a:r>
          </a:p>
          <a:p>
            <a:r>
              <a:rPr lang="en-US" sz="2200" b="1" dirty="0" smtClean="0"/>
              <a:t>Noise</a:t>
            </a:r>
            <a:endParaRPr lang="en-US" sz="2200" dirty="0"/>
          </a:p>
        </p:txBody>
      </p:sp>
    </p:spTree>
    <p:extLst>
      <p:ext uri="{BB962C8B-B14F-4D97-AF65-F5344CB8AC3E}">
        <p14:creationId xmlns:p14="http://schemas.microsoft.com/office/powerpoint/2010/main" val="162210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Ways of writing a system requirements specification </a:t>
            </a:r>
            <a:endParaRPr lang="en-US" sz="3200" b="1" dirty="0"/>
          </a:p>
        </p:txBody>
      </p:sp>
      <p:pic>
        <p:nvPicPr>
          <p:cNvPr id="5" name="Content Placeholder 4"/>
          <p:cNvPicPr>
            <a:picLocks noGrp="1" noChangeAspect="1"/>
          </p:cNvPicPr>
          <p:nvPr>
            <p:ph idx="1"/>
          </p:nvPr>
        </p:nvPicPr>
        <p:blipFill>
          <a:blip r:embed="rId2"/>
          <a:stretch>
            <a:fillRect/>
          </a:stretch>
        </p:blipFill>
        <p:spPr>
          <a:xfrm>
            <a:off x="952500" y="1690688"/>
            <a:ext cx="10401300" cy="4494212"/>
          </a:xfrm>
          <a:prstGeom prst="rect">
            <a:avLst/>
          </a:prstGeom>
        </p:spPr>
      </p:pic>
    </p:spTree>
    <p:extLst>
      <p:ext uri="{BB962C8B-B14F-4D97-AF65-F5344CB8AC3E}">
        <p14:creationId xmlns:p14="http://schemas.microsoft.com/office/powerpoint/2010/main" val="2501508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655</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Software Engineering Unit-II</vt:lpstr>
      <vt:lpstr>PowerPoint Presentation</vt:lpstr>
      <vt:lpstr> Requirement Engineering Process </vt:lpstr>
      <vt:lpstr>SOFTWARE REQUIREMENTS SPECIFICATION (SRS)</vt:lpstr>
      <vt:lpstr>SRS</vt:lpstr>
      <vt:lpstr>Parts of a SRS document </vt:lpstr>
      <vt:lpstr>Characteristics of a Good SRS Document</vt:lpstr>
      <vt:lpstr>Attributes of Bad SRS Documents</vt:lpstr>
      <vt:lpstr>Ways of writing a system requirements specification </vt:lpstr>
      <vt:lpstr>The structure of a requirements document </vt:lpstr>
      <vt:lpstr>PowerPoint Presentation</vt:lpstr>
      <vt:lpstr>Problems without a SRS document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Unit-II</dc:title>
  <dc:creator>USER</dc:creator>
  <cp:lastModifiedBy>USER</cp:lastModifiedBy>
  <cp:revision>20</cp:revision>
  <dcterms:created xsi:type="dcterms:W3CDTF">2020-09-01T01:54:22Z</dcterms:created>
  <dcterms:modified xsi:type="dcterms:W3CDTF">2020-09-01T02:57:04Z</dcterms:modified>
</cp:coreProperties>
</file>