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 id="262" r:id="rId9"/>
    <p:sldId id="264" r:id="rId10"/>
    <p:sldId id="265" r:id="rId11"/>
    <p:sldId id="270"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562C0A-54EE-40D9-BCDE-2A7DB67DC8AE}"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54261-0BD1-43B9-B48F-6B3DCEA5070E}" type="slidenum">
              <a:rPr lang="en-US" smtClean="0"/>
              <a:t>‹#›</a:t>
            </a:fld>
            <a:endParaRPr lang="en-US"/>
          </a:p>
        </p:txBody>
      </p:sp>
    </p:spTree>
    <p:extLst>
      <p:ext uri="{BB962C8B-B14F-4D97-AF65-F5344CB8AC3E}">
        <p14:creationId xmlns:p14="http://schemas.microsoft.com/office/powerpoint/2010/main" val="1299904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62C0A-54EE-40D9-BCDE-2A7DB67DC8AE}"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54261-0BD1-43B9-B48F-6B3DCEA5070E}" type="slidenum">
              <a:rPr lang="en-US" smtClean="0"/>
              <a:t>‹#›</a:t>
            </a:fld>
            <a:endParaRPr lang="en-US"/>
          </a:p>
        </p:txBody>
      </p:sp>
    </p:spTree>
    <p:extLst>
      <p:ext uri="{BB962C8B-B14F-4D97-AF65-F5344CB8AC3E}">
        <p14:creationId xmlns:p14="http://schemas.microsoft.com/office/powerpoint/2010/main" val="63704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62C0A-54EE-40D9-BCDE-2A7DB67DC8AE}"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54261-0BD1-43B9-B48F-6B3DCEA5070E}" type="slidenum">
              <a:rPr lang="en-US" smtClean="0"/>
              <a:t>‹#›</a:t>
            </a:fld>
            <a:endParaRPr lang="en-US"/>
          </a:p>
        </p:txBody>
      </p:sp>
    </p:spTree>
    <p:extLst>
      <p:ext uri="{BB962C8B-B14F-4D97-AF65-F5344CB8AC3E}">
        <p14:creationId xmlns:p14="http://schemas.microsoft.com/office/powerpoint/2010/main" val="4144926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62C0A-54EE-40D9-BCDE-2A7DB67DC8AE}"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54261-0BD1-43B9-B48F-6B3DCEA5070E}" type="slidenum">
              <a:rPr lang="en-US" smtClean="0"/>
              <a:t>‹#›</a:t>
            </a:fld>
            <a:endParaRPr lang="en-US"/>
          </a:p>
        </p:txBody>
      </p:sp>
    </p:spTree>
    <p:extLst>
      <p:ext uri="{BB962C8B-B14F-4D97-AF65-F5344CB8AC3E}">
        <p14:creationId xmlns:p14="http://schemas.microsoft.com/office/powerpoint/2010/main" val="1231378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562C0A-54EE-40D9-BCDE-2A7DB67DC8AE}"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54261-0BD1-43B9-B48F-6B3DCEA5070E}" type="slidenum">
              <a:rPr lang="en-US" smtClean="0"/>
              <a:t>‹#›</a:t>
            </a:fld>
            <a:endParaRPr lang="en-US"/>
          </a:p>
        </p:txBody>
      </p:sp>
    </p:spTree>
    <p:extLst>
      <p:ext uri="{BB962C8B-B14F-4D97-AF65-F5344CB8AC3E}">
        <p14:creationId xmlns:p14="http://schemas.microsoft.com/office/powerpoint/2010/main" val="3866613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562C0A-54EE-40D9-BCDE-2A7DB67DC8AE}" type="datetimeFigureOut">
              <a:rPr lang="en-US" smtClean="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54261-0BD1-43B9-B48F-6B3DCEA5070E}" type="slidenum">
              <a:rPr lang="en-US" smtClean="0"/>
              <a:t>‹#›</a:t>
            </a:fld>
            <a:endParaRPr lang="en-US"/>
          </a:p>
        </p:txBody>
      </p:sp>
    </p:spTree>
    <p:extLst>
      <p:ext uri="{BB962C8B-B14F-4D97-AF65-F5344CB8AC3E}">
        <p14:creationId xmlns:p14="http://schemas.microsoft.com/office/powerpoint/2010/main" val="2457322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562C0A-54EE-40D9-BCDE-2A7DB67DC8AE}" type="datetimeFigureOut">
              <a:rPr lang="en-US" smtClean="0"/>
              <a:t>9/8/2020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254261-0BD1-43B9-B48F-6B3DCEA5070E}" type="slidenum">
              <a:rPr lang="en-US" smtClean="0"/>
              <a:t>‹#›</a:t>
            </a:fld>
            <a:endParaRPr lang="en-US"/>
          </a:p>
        </p:txBody>
      </p:sp>
    </p:spTree>
    <p:extLst>
      <p:ext uri="{BB962C8B-B14F-4D97-AF65-F5344CB8AC3E}">
        <p14:creationId xmlns:p14="http://schemas.microsoft.com/office/powerpoint/2010/main" val="58704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562C0A-54EE-40D9-BCDE-2A7DB67DC8AE}" type="datetimeFigureOut">
              <a:rPr lang="en-US" smtClean="0"/>
              <a:t>9/8/2020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254261-0BD1-43B9-B48F-6B3DCEA5070E}" type="slidenum">
              <a:rPr lang="en-US" smtClean="0"/>
              <a:t>‹#›</a:t>
            </a:fld>
            <a:endParaRPr lang="en-US"/>
          </a:p>
        </p:txBody>
      </p:sp>
    </p:spTree>
    <p:extLst>
      <p:ext uri="{BB962C8B-B14F-4D97-AF65-F5344CB8AC3E}">
        <p14:creationId xmlns:p14="http://schemas.microsoft.com/office/powerpoint/2010/main" val="3373866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562C0A-54EE-40D9-BCDE-2A7DB67DC8AE}" type="datetimeFigureOut">
              <a:rPr lang="en-US" smtClean="0"/>
              <a:t>9/8/2020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254261-0BD1-43B9-B48F-6B3DCEA5070E}" type="slidenum">
              <a:rPr lang="en-US" smtClean="0"/>
              <a:t>‹#›</a:t>
            </a:fld>
            <a:endParaRPr lang="en-US"/>
          </a:p>
        </p:txBody>
      </p:sp>
    </p:spTree>
    <p:extLst>
      <p:ext uri="{BB962C8B-B14F-4D97-AF65-F5344CB8AC3E}">
        <p14:creationId xmlns:p14="http://schemas.microsoft.com/office/powerpoint/2010/main" val="1520575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562C0A-54EE-40D9-BCDE-2A7DB67DC8AE}" type="datetimeFigureOut">
              <a:rPr lang="en-US" smtClean="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54261-0BD1-43B9-B48F-6B3DCEA5070E}" type="slidenum">
              <a:rPr lang="en-US" smtClean="0"/>
              <a:t>‹#›</a:t>
            </a:fld>
            <a:endParaRPr lang="en-US"/>
          </a:p>
        </p:txBody>
      </p:sp>
    </p:spTree>
    <p:extLst>
      <p:ext uri="{BB962C8B-B14F-4D97-AF65-F5344CB8AC3E}">
        <p14:creationId xmlns:p14="http://schemas.microsoft.com/office/powerpoint/2010/main" val="2557106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562C0A-54EE-40D9-BCDE-2A7DB67DC8AE}" type="datetimeFigureOut">
              <a:rPr lang="en-US" smtClean="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54261-0BD1-43B9-B48F-6B3DCEA5070E}" type="slidenum">
              <a:rPr lang="en-US" smtClean="0"/>
              <a:t>‹#›</a:t>
            </a:fld>
            <a:endParaRPr lang="en-US"/>
          </a:p>
        </p:txBody>
      </p:sp>
    </p:spTree>
    <p:extLst>
      <p:ext uri="{BB962C8B-B14F-4D97-AF65-F5344CB8AC3E}">
        <p14:creationId xmlns:p14="http://schemas.microsoft.com/office/powerpoint/2010/main" val="358495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562C0A-54EE-40D9-BCDE-2A7DB67DC8AE}" type="datetimeFigureOut">
              <a:rPr lang="en-US" smtClean="0"/>
              <a:t>9/8/2020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254261-0BD1-43B9-B48F-6B3DCEA5070E}" type="slidenum">
              <a:rPr lang="en-US" smtClean="0"/>
              <a:t>‹#›</a:t>
            </a:fld>
            <a:endParaRPr lang="en-US"/>
          </a:p>
        </p:txBody>
      </p:sp>
    </p:spTree>
    <p:extLst>
      <p:ext uri="{BB962C8B-B14F-4D97-AF65-F5344CB8AC3E}">
        <p14:creationId xmlns:p14="http://schemas.microsoft.com/office/powerpoint/2010/main" val="242931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Engineering</a:t>
            </a:r>
            <a:br>
              <a:rPr lang="en-US" dirty="0" smtClean="0"/>
            </a:br>
            <a:r>
              <a:rPr lang="en-US" dirty="0" smtClean="0"/>
              <a:t>Unit-II</a:t>
            </a:r>
            <a:endParaRPr lang="en-US" dirty="0"/>
          </a:p>
        </p:txBody>
      </p:sp>
      <p:sp>
        <p:nvSpPr>
          <p:cNvPr id="3" name="Subtitle 2"/>
          <p:cNvSpPr>
            <a:spLocks noGrp="1"/>
          </p:cNvSpPr>
          <p:nvPr>
            <p:ph type="subTitle" idx="1"/>
          </p:nvPr>
        </p:nvSpPr>
        <p:spPr/>
        <p:txBody>
          <a:bodyPr/>
          <a:lstStyle/>
          <a:p>
            <a:r>
              <a:rPr lang="en-US" dirty="0" smtClean="0"/>
              <a:t>Prepared by: Neha </a:t>
            </a:r>
            <a:r>
              <a:rPr lang="en-US" dirty="0" err="1" smtClean="0"/>
              <a:t>Tripathi</a:t>
            </a:r>
            <a:endParaRPr lang="en-US" dirty="0"/>
          </a:p>
        </p:txBody>
      </p:sp>
    </p:spTree>
    <p:extLst>
      <p:ext uri="{BB962C8B-B14F-4D97-AF65-F5344CB8AC3E}">
        <p14:creationId xmlns:p14="http://schemas.microsoft.com/office/powerpoint/2010/main" val="29741788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
            </a:r>
            <a:br>
              <a:rPr lang="en-US" sz="2800" b="1" dirty="0" smtClean="0"/>
            </a:br>
            <a:r>
              <a:rPr lang="en-US" sz="2800" b="1" dirty="0" smtClean="0"/>
              <a:t>Balancing DFDs:</a:t>
            </a:r>
            <a:br>
              <a:rPr lang="en-US" sz="2800" b="1" dirty="0" smtClean="0"/>
            </a:br>
            <a:r>
              <a:rPr lang="en-US" sz="2200" dirty="0" smtClean="0"/>
              <a:t>The data that flow into or out of a bubble must match the data flow at the next level of DFD. This is known as balancing a DFD.</a:t>
            </a:r>
            <a:r>
              <a:rPr lang="en-US" sz="2800" b="1" dirty="0" smtClean="0"/>
              <a:t/>
            </a:r>
            <a:br>
              <a:rPr lang="en-US" sz="2800" b="1" dirty="0" smtClean="0"/>
            </a:br>
            <a:endParaRPr lang="en-US" sz="2800" b="1" dirty="0"/>
          </a:p>
        </p:txBody>
      </p:sp>
      <p:pic>
        <p:nvPicPr>
          <p:cNvPr id="7" name="Content Placeholder 6"/>
          <p:cNvPicPr>
            <a:picLocks noGrp="1" noChangeAspect="1"/>
          </p:cNvPicPr>
          <p:nvPr>
            <p:ph sz="half" idx="2"/>
          </p:nvPr>
        </p:nvPicPr>
        <p:blipFill>
          <a:blip r:embed="rId2"/>
          <a:stretch>
            <a:fillRect/>
          </a:stretch>
        </p:blipFill>
        <p:spPr>
          <a:xfrm>
            <a:off x="6172200" y="1921493"/>
            <a:ext cx="5181600" cy="4159601"/>
          </a:xfrm>
          <a:prstGeom prst="rect">
            <a:avLst/>
          </a:prstGeom>
        </p:spPr>
      </p:pic>
      <p:pic>
        <p:nvPicPr>
          <p:cNvPr id="6" name="Picture 5"/>
          <p:cNvPicPr>
            <a:picLocks noChangeAspect="1"/>
          </p:cNvPicPr>
          <p:nvPr/>
        </p:nvPicPr>
        <p:blipFill>
          <a:blip r:embed="rId3"/>
          <a:stretch>
            <a:fillRect/>
          </a:stretch>
        </p:blipFill>
        <p:spPr>
          <a:xfrm>
            <a:off x="1338889" y="2844800"/>
            <a:ext cx="3816379" cy="2660650"/>
          </a:xfrm>
          <a:prstGeom prst="rect">
            <a:avLst/>
          </a:prstGeom>
        </p:spPr>
      </p:pic>
      <p:pic>
        <p:nvPicPr>
          <p:cNvPr id="8" name="Content Placeholder 7"/>
          <p:cNvPicPr>
            <a:picLocks noGrp="1" noChangeAspect="1"/>
          </p:cNvPicPr>
          <p:nvPr>
            <p:ph sz="half" idx="1"/>
          </p:nvPr>
        </p:nvPicPr>
        <p:blipFill>
          <a:blip r:embed="rId3"/>
          <a:stretch>
            <a:fillRect/>
          </a:stretch>
        </p:blipFill>
        <p:spPr>
          <a:xfrm>
            <a:off x="838200" y="1921492"/>
            <a:ext cx="5181600" cy="4159601"/>
          </a:xfrm>
          <a:prstGeom prst="rect">
            <a:avLst/>
          </a:prstGeom>
        </p:spPr>
      </p:pic>
    </p:spTree>
    <p:extLst>
      <p:ext uri="{BB962C8B-B14F-4D97-AF65-F5344CB8AC3E}">
        <p14:creationId xmlns:p14="http://schemas.microsoft.com/office/powerpoint/2010/main" val="1231203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Numbering of bubbles</a:t>
            </a:r>
          </a:p>
        </p:txBody>
      </p:sp>
      <p:sp>
        <p:nvSpPr>
          <p:cNvPr id="5" name="Content Placeholder 4"/>
          <p:cNvSpPr>
            <a:spLocks noGrp="1"/>
          </p:cNvSpPr>
          <p:nvPr>
            <p:ph idx="1"/>
          </p:nvPr>
        </p:nvSpPr>
        <p:spPr/>
        <p:txBody>
          <a:bodyPr>
            <a:normAutofit/>
          </a:bodyPr>
          <a:lstStyle/>
          <a:p>
            <a:pPr algn="just"/>
            <a:r>
              <a:rPr lang="en-US" sz="2200" dirty="0"/>
              <a:t>It is necessary to number the different bubbles occurring in the DFD.</a:t>
            </a:r>
          </a:p>
          <a:p>
            <a:pPr algn="just"/>
            <a:r>
              <a:rPr lang="en-US" sz="2200" dirty="0"/>
              <a:t>These numbers help in uniquely identifying any bubble in the DFD </a:t>
            </a:r>
            <a:r>
              <a:rPr lang="en-US" sz="2200" dirty="0" smtClean="0"/>
              <a:t>from its </a:t>
            </a:r>
            <a:r>
              <a:rPr lang="en-US" sz="2200" dirty="0"/>
              <a:t>bubble number. </a:t>
            </a:r>
            <a:endParaRPr lang="en-US" sz="2200" dirty="0" smtClean="0"/>
          </a:p>
          <a:p>
            <a:pPr algn="just"/>
            <a:r>
              <a:rPr lang="en-US" sz="2200" dirty="0" smtClean="0"/>
              <a:t>The </a:t>
            </a:r>
            <a:r>
              <a:rPr lang="en-US" sz="2200" dirty="0"/>
              <a:t>bubble at the context level is usually </a:t>
            </a:r>
            <a:r>
              <a:rPr lang="en-US" sz="2200" dirty="0" smtClean="0"/>
              <a:t>assigned the </a:t>
            </a:r>
            <a:r>
              <a:rPr lang="en-US" sz="2200" dirty="0"/>
              <a:t>number 0 to indicate that it is the 0 level DFD</a:t>
            </a:r>
            <a:r>
              <a:rPr lang="en-US" sz="2200" dirty="0" smtClean="0"/>
              <a:t>.</a:t>
            </a:r>
          </a:p>
          <a:p>
            <a:pPr algn="just"/>
            <a:r>
              <a:rPr lang="en-US" sz="2200" dirty="0" smtClean="0"/>
              <a:t> </a:t>
            </a:r>
            <a:r>
              <a:rPr lang="en-US" sz="2200" dirty="0"/>
              <a:t>Bubbles at level </a:t>
            </a:r>
            <a:r>
              <a:rPr lang="en-US" sz="2200" dirty="0" smtClean="0"/>
              <a:t>1 are </a:t>
            </a:r>
            <a:r>
              <a:rPr lang="en-US" sz="2200" dirty="0"/>
              <a:t>numbered, 0.1, 0.2, 0.3, etc. When a bubble numbered x </a:t>
            </a:r>
            <a:r>
              <a:rPr lang="en-US" sz="2200" dirty="0" smtClean="0"/>
              <a:t>is decomposed</a:t>
            </a:r>
            <a:r>
              <a:rPr lang="en-US" sz="2200" dirty="0"/>
              <a:t>, its children bubble are numbered x.1, x.2, x.3, etc. </a:t>
            </a:r>
            <a:endParaRPr lang="en-US" sz="2200" dirty="0" smtClean="0"/>
          </a:p>
          <a:p>
            <a:pPr algn="just"/>
            <a:r>
              <a:rPr lang="en-US" sz="2200" dirty="0" smtClean="0"/>
              <a:t>In this numbering </a:t>
            </a:r>
            <a:r>
              <a:rPr lang="en-US" sz="2200" dirty="0"/>
              <a:t>scheme, by looking at the number of a bubble we </a:t>
            </a:r>
            <a:r>
              <a:rPr lang="en-US" sz="2200" dirty="0" smtClean="0"/>
              <a:t>can unambiguously </a:t>
            </a:r>
            <a:r>
              <a:rPr lang="en-US" sz="2200" dirty="0"/>
              <a:t>determine its level, its ancestors, and its successors.</a:t>
            </a:r>
          </a:p>
        </p:txBody>
      </p:sp>
    </p:spTree>
    <p:extLst>
      <p:ext uri="{BB962C8B-B14F-4D97-AF65-F5344CB8AC3E}">
        <p14:creationId xmlns:p14="http://schemas.microsoft.com/office/powerpoint/2010/main" val="870165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DEVELOPING THE DFD MODEL OF A SYSTEM</a:t>
            </a:r>
          </a:p>
        </p:txBody>
      </p:sp>
      <p:sp>
        <p:nvSpPr>
          <p:cNvPr id="5" name="Content Placeholder 4"/>
          <p:cNvSpPr>
            <a:spLocks noGrp="1"/>
          </p:cNvSpPr>
          <p:nvPr>
            <p:ph idx="1"/>
          </p:nvPr>
        </p:nvSpPr>
        <p:spPr/>
        <p:txBody>
          <a:bodyPr>
            <a:normAutofit/>
          </a:bodyPr>
          <a:lstStyle/>
          <a:p>
            <a:pPr algn="just"/>
            <a:r>
              <a:rPr lang="en-US" sz="2200" dirty="0"/>
              <a:t>A DFD model of a system graphically represents how each input data </a:t>
            </a:r>
            <a:r>
              <a:rPr lang="en-US" sz="2200" dirty="0" smtClean="0"/>
              <a:t>is transformed </a:t>
            </a:r>
            <a:r>
              <a:rPr lang="en-US" sz="2200" dirty="0"/>
              <a:t>to its corresponding output data through a hierarchy of DFDs</a:t>
            </a:r>
            <a:r>
              <a:rPr lang="en-US" sz="2200" dirty="0" smtClean="0"/>
              <a:t>.</a:t>
            </a:r>
          </a:p>
          <a:p>
            <a:pPr algn="just"/>
            <a:r>
              <a:rPr lang="en-US" sz="2200" dirty="0"/>
              <a:t>The DFD model of a problem consists of </a:t>
            </a:r>
            <a:r>
              <a:rPr lang="en-US" sz="2200" dirty="0" smtClean="0"/>
              <a:t>many </a:t>
            </a:r>
            <a:r>
              <a:rPr lang="en-US" sz="2200" dirty="0"/>
              <a:t>DFDs and a single data dictionary</a:t>
            </a:r>
            <a:r>
              <a:rPr lang="en-US" sz="2200" dirty="0" smtClean="0"/>
              <a:t>.</a:t>
            </a:r>
          </a:p>
          <a:p>
            <a:pPr algn="just"/>
            <a:r>
              <a:rPr lang="en-US" sz="2200" dirty="0"/>
              <a:t>The DFD model of a system </a:t>
            </a:r>
            <a:r>
              <a:rPr lang="en-US" sz="2200" dirty="0" err="1"/>
              <a:t>i</a:t>
            </a:r>
            <a:r>
              <a:rPr lang="en-US" sz="2200" dirty="0"/>
              <a:t> s constructed by using a hierarchy of </a:t>
            </a:r>
            <a:r>
              <a:rPr lang="en-US" sz="2200" dirty="0" smtClean="0"/>
              <a:t>DFDs called as Levels.</a:t>
            </a:r>
          </a:p>
          <a:p>
            <a:pPr marL="0" indent="0" algn="just">
              <a:buNone/>
            </a:pPr>
            <a:endParaRPr lang="en-US" sz="2200" dirty="0"/>
          </a:p>
        </p:txBody>
      </p:sp>
    </p:spTree>
    <p:extLst>
      <p:ext uri="{BB962C8B-B14F-4D97-AF65-F5344CB8AC3E}">
        <p14:creationId xmlns:p14="http://schemas.microsoft.com/office/powerpoint/2010/main" val="20987186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Levels of DFD</a:t>
            </a:r>
            <a:endParaRPr lang="en-US" sz="3200" b="1" dirty="0"/>
          </a:p>
        </p:txBody>
      </p:sp>
      <p:sp>
        <p:nvSpPr>
          <p:cNvPr id="3" name="Content Placeholder 2"/>
          <p:cNvSpPr>
            <a:spLocks noGrp="1"/>
          </p:cNvSpPr>
          <p:nvPr>
            <p:ph idx="1"/>
          </p:nvPr>
        </p:nvSpPr>
        <p:spPr/>
        <p:txBody>
          <a:bodyPr>
            <a:normAutofit/>
          </a:bodyPr>
          <a:lstStyle/>
          <a:p>
            <a:r>
              <a:rPr lang="en-US" sz="2200" b="1" dirty="0" smtClean="0"/>
              <a:t>0-Level/Context DFD: </a:t>
            </a:r>
          </a:p>
          <a:p>
            <a:pPr marL="0" indent="0" algn="just">
              <a:buNone/>
            </a:pPr>
            <a:r>
              <a:rPr lang="en-US" sz="1800" dirty="0" smtClean="0"/>
              <a:t>The context diagram is the most abstract (highest level) data flow representation of a system. It represents the entire system as a single bubble. It </a:t>
            </a:r>
            <a:r>
              <a:rPr lang="en-US" sz="1800" dirty="0"/>
              <a:t>establishes the context in which the system operates; that </a:t>
            </a:r>
            <a:r>
              <a:rPr lang="en-US" sz="1800" dirty="0" smtClean="0"/>
              <a:t>is, who </a:t>
            </a:r>
            <a:r>
              <a:rPr lang="en-US" sz="1800" dirty="0"/>
              <a:t>are the users, what data do they input to the system, and what data </a:t>
            </a:r>
            <a:r>
              <a:rPr lang="en-US" sz="1800" dirty="0" smtClean="0"/>
              <a:t>they received </a:t>
            </a:r>
            <a:r>
              <a:rPr lang="en-US" sz="1800" dirty="0"/>
              <a:t>by the system.</a:t>
            </a:r>
            <a:endParaRPr lang="en-US" sz="1800" dirty="0" smtClean="0"/>
          </a:p>
          <a:p>
            <a:r>
              <a:rPr lang="en-US" sz="2200" b="1" dirty="0" smtClean="0"/>
              <a:t>1-Level DFD:</a:t>
            </a:r>
          </a:p>
          <a:p>
            <a:pPr marL="0" indent="0" algn="just">
              <a:buNone/>
            </a:pPr>
            <a:r>
              <a:rPr lang="en-US" sz="1800" dirty="0" smtClean="0"/>
              <a:t>The </a:t>
            </a:r>
            <a:r>
              <a:rPr lang="en-US" sz="1800" dirty="0"/>
              <a:t>level 1 DFD usually contains three to seven bubbles. That is, </a:t>
            </a:r>
            <a:r>
              <a:rPr lang="en-US" sz="1800" dirty="0" smtClean="0"/>
              <a:t>the system </a:t>
            </a:r>
            <a:r>
              <a:rPr lang="en-US" sz="1800" dirty="0"/>
              <a:t>is represented as performing three to seven important </a:t>
            </a:r>
            <a:r>
              <a:rPr lang="en-US" sz="1800" dirty="0" smtClean="0"/>
              <a:t>functions. To </a:t>
            </a:r>
            <a:r>
              <a:rPr lang="en-US" sz="1800" dirty="0"/>
              <a:t>develop the level 1 DFD, examine the high-level </a:t>
            </a:r>
            <a:r>
              <a:rPr lang="en-US" sz="1800" dirty="0" smtClean="0"/>
              <a:t>functional requirements </a:t>
            </a:r>
            <a:r>
              <a:rPr lang="en-US" sz="1800" dirty="0"/>
              <a:t>in the SRS document.</a:t>
            </a:r>
            <a:endParaRPr lang="en-US" sz="1800" b="1" dirty="0" smtClean="0"/>
          </a:p>
          <a:p>
            <a:pPr algn="just"/>
            <a:r>
              <a:rPr lang="en-US" sz="2200" b="1" dirty="0" smtClean="0"/>
              <a:t>2-Level/Detailed DFD:</a:t>
            </a:r>
            <a:endParaRPr lang="en-US" sz="2200" dirty="0" smtClean="0"/>
          </a:p>
          <a:p>
            <a:pPr marL="0" indent="0" algn="just">
              <a:buNone/>
            </a:pPr>
            <a:r>
              <a:rPr lang="en-US" sz="2200" dirty="0"/>
              <a:t> </a:t>
            </a:r>
            <a:r>
              <a:rPr lang="en-US" sz="1800" dirty="0" smtClean="0"/>
              <a:t>The level 2 DFD is made for those bubbles in level 1 DFD whose details /decomposition is possible.</a:t>
            </a:r>
            <a:endParaRPr lang="en-US" sz="1800" dirty="0"/>
          </a:p>
        </p:txBody>
      </p:sp>
    </p:spTree>
    <p:extLst>
      <p:ext uri="{BB962C8B-B14F-4D97-AF65-F5344CB8AC3E}">
        <p14:creationId xmlns:p14="http://schemas.microsoft.com/office/powerpoint/2010/main" val="1255451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Rules for constructing DFD systematically in Levels:</a:t>
            </a:r>
            <a:endParaRPr lang="en-US" sz="3200" b="1" dirty="0"/>
          </a:p>
        </p:txBody>
      </p:sp>
      <p:sp>
        <p:nvSpPr>
          <p:cNvPr id="3" name="Content Placeholder 2"/>
          <p:cNvSpPr>
            <a:spLocks noGrp="1"/>
          </p:cNvSpPr>
          <p:nvPr>
            <p:ph idx="1"/>
          </p:nvPr>
        </p:nvSpPr>
        <p:spPr>
          <a:xfrm>
            <a:off x="838200" y="1690688"/>
            <a:ext cx="10515600" cy="4710111"/>
          </a:xfrm>
        </p:spPr>
        <p:txBody>
          <a:bodyPr>
            <a:noAutofit/>
          </a:bodyPr>
          <a:lstStyle/>
          <a:p>
            <a:pPr marL="0" indent="0" algn="just">
              <a:buNone/>
            </a:pPr>
            <a:r>
              <a:rPr lang="en-US" sz="1800" dirty="0"/>
              <a:t>1. </a:t>
            </a:r>
            <a:r>
              <a:rPr lang="en-US" sz="1800" b="1" dirty="0"/>
              <a:t>Construction of context diagram: </a:t>
            </a:r>
            <a:r>
              <a:rPr lang="en-US" sz="1800" dirty="0"/>
              <a:t>Examine the SRS document </a:t>
            </a:r>
            <a:r>
              <a:rPr lang="en-US" sz="1800" dirty="0" smtClean="0"/>
              <a:t>to determine</a:t>
            </a:r>
            <a:r>
              <a:rPr lang="en-US" sz="1800" dirty="0"/>
              <a:t>:</a:t>
            </a:r>
          </a:p>
          <a:p>
            <a:pPr marL="0" indent="0" algn="just">
              <a:buNone/>
            </a:pPr>
            <a:r>
              <a:rPr lang="en-US" sz="1800" i="1" dirty="0"/>
              <a:t>• </a:t>
            </a:r>
            <a:r>
              <a:rPr lang="en-US" sz="1800" dirty="0"/>
              <a:t>Different high-level functions that the system needs to perform.</a:t>
            </a:r>
          </a:p>
          <a:p>
            <a:pPr marL="0" indent="0" algn="just">
              <a:buNone/>
            </a:pPr>
            <a:r>
              <a:rPr lang="en-US" sz="1800" i="1" dirty="0"/>
              <a:t>• </a:t>
            </a:r>
            <a:r>
              <a:rPr lang="en-US" sz="1800" dirty="0"/>
              <a:t>Data input to every high-level function.</a:t>
            </a:r>
          </a:p>
          <a:p>
            <a:pPr marL="0" indent="0" algn="just">
              <a:buNone/>
            </a:pPr>
            <a:r>
              <a:rPr lang="en-US" sz="1800" i="1" dirty="0"/>
              <a:t>• </a:t>
            </a:r>
            <a:r>
              <a:rPr lang="en-US" sz="1800" dirty="0"/>
              <a:t>Data output from every high-level function.</a:t>
            </a:r>
          </a:p>
          <a:p>
            <a:pPr marL="0" indent="0" algn="just">
              <a:buNone/>
            </a:pPr>
            <a:r>
              <a:rPr lang="en-US" sz="1800" i="1" dirty="0"/>
              <a:t>• </a:t>
            </a:r>
            <a:r>
              <a:rPr lang="en-US" sz="1800" dirty="0"/>
              <a:t>Interactions (data flow) among the identified high-level functions.</a:t>
            </a:r>
          </a:p>
          <a:p>
            <a:pPr marL="0" indent="0" algn="just">
              <a:buNone/>
            </a:pPr>
            <a:r>
              <a:rPr lang="en-US" sz="1800" dirty="0"/>
              <a:t>Represent these aspects of the high-level functions in a </a:t>
            </a:r>
            <a:r>
              <a:rPr lang="en-US" sz="1800" dirty="0" smtClean="0"/>
              <a:t>diagrammatic form</a:t>
            </a:r>
            <a:r>
              <a:rPr lang="en-US" sz="1800" dirty="0"/>
              <a:t>. This would form the top-level data flow diagram (DFD), </a:t>
            </a:r>
            <a:r>
              <a:rPr lang="en-US" sz="1800" dirty="0" smtClean="0"/>
              <a:t>usually called </a:t>
            </a:r>
            <a:r>
              <a:rPr lang="en-US" sz="1800" dirty="0"/>
              <a:t>the DFD 0</a:t>
            </a:r>
            <a:r>
              <a:rPr lang="en-US" sz="1800" dirty="0" smtClean="0"/>
              <a:t>.</a:t>
            </a:r>
          </a:p>
          <a:p>
            <a:pPr marL="0" indent="0" algn="just">
              <a:buNone/>
            </a:pPr>
            <a:r>
              <a:rPr lang="en-US" sz="1800" b="1" dirty="0" smtClean="0"/>
              <a:t>2.Construction </a:t>
            </a:r>
            <a:r>
              <a:rPr lang="en-US" sz="1800" b="1" dirty="0"/>
              <a:t>of level 1 diagram</a:t>
            </a:r>
            <a:r>
              <a:rPr lang="en-US" sz="1800" b="1" dirty="0" smtClean="0"/>
              <a:t>:</a:t>
            </a:r>
          </a:p>
          <a:p>
            <a:pPr marL="0" indent="0" algn="just">
              <a:buNone/>
            </a:pPr>
            <a:r>
              <a:rPr lang="en-US" sz="1800" b="1" dirty="0" smtClean="0"/>
              <a:t> </a:t>
            </a:r>
            <a:r>
              <a:rPr lang="en-US" sz="1800" dirty="0"/>
              <a:t>Examine the high-level </a:t>
            </a:r>
            <a:r>
              <a:rPr lang="en-US" sz="1800" dirty="0" smtClean="0"/>
              <a:t>functions described </a:t>
            </a:r>
            <a:r>
              <a:rPr lang="en-US" sz="1800" dirty="0"/>
              <a:t>in the SRS document. </a:t>
            </a:r>
            <a:endParaRPr lang="en-US" sz="1800" dirty="0" smtClean="0"/>
          </a:p>
          <a:p>
            <a:pPr algn="just"/>
            <a:r>
              <a:rPr lang="en-US" sz="1800" dirty="0"/>
              <a:t> </a:t>
            </a:r>
            <a:r>
              <a:rPr lang="en-US" sz="1800" dirty="0" smtClean="0"/>
              <a:t>If </a:t>
            </a:r>
            <a:r>
              <a:rPr lang="en-US" sz="1800" dirty="0"/>
              <a:t>there are three to seven </a:t>
            </a:r>
            <a:r>
              <a:rPr lang="en-US" sz="1800" dirty="0" smtClean="0"/>
              <a:t>high-level requirements </a:t>
            </a:r>
            <a:r>
              <a:rPr lang="en-US" sz="1800" dirty="0"/>
              <a:t>in the SRS document, then represent each of the </a:t>
            </a:r>
            <a:r>
              <a:rPr lang="en-US" sz="1800" dirty="0" smtClean="0"/>
              <a:t>high-level function </a:t>
            </a:r>
            <a:r>
              <a:rPr lang="en-US" sz="1800" dirty="0"/>
              <a:t>in the form of a bubble</a:t>
            </a:r>
            <a:r>
              <a:rPr lang="en-US" sz="1800" dirty="0" smtClean="0"/>
              <a:t>.</a:t>
            </a:r>
          </a:p>
          <a:p>
            <a:pPr algn="just"/>
            <a:r>
              <a:rPr lang="en-US" sz="1800" dirty="0" smtClean="0"/>
              <a:t> </a:t>
            </a:r>
            <a:r>
              <a:rPr lang="en-US" sz="1800" dirty="0"/>
              <a:t>If there are more than seven </a:t>
            </a:r>
            <a:r>
              <a:rPr lang="en-US" sz="1800" dirty="0" smtClean="0"/>
              <a:t>bubbles, then </a:t>
            </a:r>
            <a:r>
              <a:rPr lang="en-US" sz="1800" dirty="0"/>
              <a:t>some of them have to be </a:t>
            </a:r>
            <a:r>
              <a:rPr lang="en-US" sz="1800" dirty="0" smtClean="0"/>
              <a:t>combined.</a:t>
            </a:r>
          </a:p>
          <a:p>
            <a:pPr algn="just"/>
            <a:r>
              <a:rPr lang="en-US" sz="1800" dirty="0" smtClean="0"/>
              <a:t>If </a:t>
            </a:r>
            <a:r>
              <a:rPr lang="en-US" sz="1800" dirty="0"/>
              <a:t>there are less than </a:t>
            </a:r>
            <a:r>
              <a:rPr lang="en-US" sz="1800" dirty="0" smtClean="0"/>
              <a:t>three bubbles</a:t>
            </a:r>
            <a:r>
              <a:rPr lang="en-US" sz="1800" dirty="0"/>
              <a:t>, then some of these have to be split.</a:t>
            </a:r>
          </a:p>
        </p:txBody>
      </p:sp>
    </p:spTree>
    <p:extLst>
      <p:ext uri="{BB962C8B-B14F-4D97-AF65-F5344CB8AC3E}">
        <p14:creationId xmlns:p14="http://schemas.microsoft.com/office/powerpoint/2010/main" val="799068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sz="1800" b="1" dirty="0" smtClean="0"/>
              <a:t>3. Construction </a:t>
            </a:r>
            <a:r>
              <a:rPr lang="en-US" sz="1800" b="1" dirty="0"/>
              <a:t>of lower-level diagrams: </a:t>
            </a:r>
            <a:r>
              <a:rPr lang="en-US" sz="1800" dirty="0"/>
              <a:t>Decompose each high-level </a:t>
            </a:r>
            <a:r>
              <a:rPr lang="en-US" sz="1800" dirty="0" smtClean="0"/>
              <a:t>function into </a:t>
            </a:r>
            <a:r>
              <a:rPr lang="en-US" sz="1800" dirty="0"/>
              <a:t>its constituent </a:t>
            </a:r>
            <a:r>
              <a:rPr lang="en-US" sz="1800" dirty="0" smtClean="0"/>
              <a:t>sub-functions </a:t>
            </a:r>
            <a:r>
              <a:rPr lang="en-US" sz="1800" dirty="0"/>
              <a:t>through the following set of activities:</a:t>
            </a:r>
          </a:p>
          <a:p>
            <a:pPr marL="0" indent="0" algn="just">
              <a:buNone/>
            </a:pPr>
            <a:r>
              <a:rPr lang="en-US" sz="1800" i="1" dirty="0" smtClean="0"/>
              <a:t>• </a:t>
            </a:r>
            <a:r>
              <a:rPr lang="en-US" sz="1800" dirty="0" smtClean="0"/>
              <a:t>Identify </a:t>
            </a:r>
            <a:r>
              <a:rPr lang="en-US" sz="1800" dirty="0"/>
              <a:t>the different </a:t>
            </a:r>
            <a:r>
              <a:rPr lang="en-US" sz="1800" dirty="0" smtClean="0"/>
              <a:t>sub-functions </a:t>
            </a:r>
            <a:r>
              <a:rPr lang="en-US" sz="1800" dirty="0"/>
              <a:t>of the high-level function.</a:t>
            </a:r>
          </a:p>
          <a:p>
            <a:pPr marL="0" indent="0" algn="just">
              <a:buNone/>
            </a:pPr>
            <a:r>
              <a:rPr lang="en-US" sz="1800" i="1" dirty="0" smtClean="0"/>
              <a:t>• </a:t>
            </a:r>
            <a:r>
              <a:rPr lang="en-US" sz="1800" dirty="0" smtClean="0"/>
              <a:t>Identify </a:t>
            </a:r>
            <a:r>
              <a:rPr lang="en-US" sz="1800" dirty="0"/>
              <a:t>the data input to each of these </a:t>
            </a:r>
            <a:r>
              <a:rPr lang="en-US" sz="1800" dirty="0" smtClean="0"/>
              <a:t>sub-functions</a:t>
            </a:r>
            <a:r>
              <a:rPr lang="en-US" sz="1800" dirty="0"/>
              <a:t>.</a:t>
            </a:r>
          </a:p>
          <a:p>
            <a:pPr marL="0" indent="0" algn="just">
              <a:buNone/>
            </a:pPr>
            <a:r>
              <a:rPr lang="en-US" sz="1800" i="1" dirty="0" smtClean="0"/>
              <a:t>• </a:t>
            </a:r>
            <a:r>
              <a:rPr lang="en-US" sz="1800" dirty="0" smtClean="0"/>
              <a:t>Identify </a:t>
            </a:r>
            <a:r>
              <a:rPr lang="en-US" sz="1800" dirty="0"/>
              <a:t>the data output from each of these </a:t>
            </a:r>
            <a:r>
              <a:rPr lang="en-US" sz="1800" dirty="0" smtClean="0"/>
              <a:t>sub-functions</a:t>
            </a:r>
            <a:r>
              <a:rPr lang="en-US" sz="1800" dirty="0"/>
              <a:t>.</a:t>
            </a:r>
          </a:p>
          <a:p>
            <a:pPr marL="0" indent="0" algn="just">
              <a:buNone/>
            </a:pPr>
            <a:r>
              <a:rPr lang="en-US" sz="1800" i="1" dirty="0" smtClean="0"/>
              <a:t>• </a:t>
            </a:r>
            <a:r>
              <a:rPr lang="en-US" sz="1800" dirty="0" smtClean="0"/>
              <a:t>Identify </a:t>
            </a:r>
            <a:r>
              <a:rPr lang="en-US" sz="1800" dirty="0"/>
              <a:t>the interactions (data flow) among these </a:t>
            </a:r>
            <a:r>
              <a:rPr lang="en-US" sz="1800" dirty="0" smtClean="0"/>
              <a:t>sub-functions</a:t>
            </a:r>
            <a:r>
              <a:rPr lang="en-US" sz="1800" dirty="0"/>
              <a:t>.</a:t>
            </a:r>
          </a:p>
          <a:p>
            <a:pPr marL="0" indent="0" algn="just">
              <a:buNone/>
            </a:pPr>
            <a:r>
              <a:rPr lang="en-US" sz="1800" dirty="0"/>
              <a:t>Represent these aspects in a diagrammatic form using a </a:t>
            </a:r>
            <a:r>
              <a:rPr lang="en-US" sz="1800" dirty="0" smtClean="0"/>
              <a:t>DFD. Recursively </a:t>
            </a:r>
            <a:r>
              <a:rPr lang="en-US" sz="1800" dirty="0"/>
              <a:t>repeat Step 3 for each </a:t>
            </a:r>
            <a:r>
              <a:rPr lang="en-US" sz="1800" dirty="0" smtClean="0"/>
              <a:t>sub-function </a:t>
            </a:r>
            <a:r>
              <a:rPr lang="en-US" sz="1800" dirty="0"/>
              <a:t>until a </a:t>
            </a:r>
            <a:r>
              <a:rPr lang="en-US" sz="1800" dirty="0" smtClean="0"/>
              <a:t>sub-function </a:t>
            </a:r>
            <a:r>
              <a:rPr lang="en-US" sz="1800" dirty="0"/>
              <a:t>can </a:t>
            </a:r>
            <a:r>
              <a:rPr lang="en-US" sz="1800" dirty="0" smtClean="0"/>
              <a:t>be represented </a:t>
            </a:r>
            <a:r>
              <a:rPr lang="en-US" sz="1800" dirty="0"/>
              <a:t>by using a simple algorithm.</a:t>
            </a:r>
          </a:p>
        </p:txBody>
      </p:sp>
    </p:spTree>
    <p:extLst>
      <p:ext uri="{BB962C8B-B14F-4D97-AF65-F5344CB8AC3E}">
        <p14:creationId xmlns:p14="http://schemas.microsoft.com/office/powerpoint/2010/main" val="16575537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Example :</a:t>
            </a:r>
            <a:r>
              <a:rPr lang="en-US" sz="3200" b="1" dirty="0" smtClean="0"/>
              <a:t> </a:t>
            </a:r>
            <a:r>
              <a:rPr lang="en-US" sz="3200" b="1" dirty="0"/>
              <a:t>(RMS Calculating Software)</a:t>
            </a:r>
            <a:endParaRPr lang="en-US" sz="3200" dirty="0"/>
          </a:p>
        </p:txBody>
      </p:sp>
      <p:sp>
        <p:nvSpPr>
          <p:cNvPr id="3" name="Content Placeholder 2"/>
          <p:cNvSpPr>
            <a:spLocks noGrp="1"/>
          </p:cNvSpPr>
          <p:nvPr>
            <p:ph idx="1"/>
          </p:nvPr>
        </p:nvSpPr>
        <p:spPr/>
        <p:txBody>
          <a:bodyPr>
            <a:normAutofit/>
          </a:bodyPr>
          <a:lstStyle/>
          <a:p>
            <a:pPr algn="just"/>
            <a:r>
              <a:rPr lang="en-US" sz="2200" dirty="0"/>
              <a:t>A software system called </a:t>
            </a:r>
            <a:r>
              <a:rPr lang="en-US" sz="2200" dirty="0" smtClean="0"/>
              <a:t>RMS calculating </a:t>
            </a:r>
            <a:r>
              <a:rPr lang="en-US" sz="2200" dirty="0"/>
              <a:t>software would read three integral numbers from the user in </a:t>
            </a:r>
            <a:r>
              <a:rPr lang="en-US" sz="2200" dirty="0" smtClean="0"/>
              <a:t>the range </a:t>
            </a:r>
            <a:r>
              <a:rPr lang="en-US" sz="2200" dirty="0"/>
              <a:t>of –1000 and +1000 and would determine the root mean square (</a:t>
            </a:r>
            <a:r>
              <a:rPr lang="en-US" sz="2200" dirty="0" smtClean="0"/>
              <a:t>RMS)of </a:t>
            </a:r>
            <a:r>
              <a:rPr lang="en-US" sz="2200" dirty="0"/>
              <a:t>the three input numbers and display it</a:t>
            </a:r>
            <a:r>
              <a:rPr lang="en-US" sz="2200" dirty="0" smtClean="0"/>
              <a:t>.</a:t>
            </a:r>
          </a:p>
          <a:p>
            <a:pPr algn="just"/>
            <a:r>
              <a:rPr lang="en-US" sz="2200" dirty="0" smtClean="0"/>
              <a:t>0-Level/Context DFD:</a:t>
            </a:r>
          </a:p>
          <a:p>
            <a:pPr algn="just"/>
            <a:endParaRPr lang="en-US" sz="2200" dirty="0"/>
          </a:p>
        </p:txBody>
      </p:sp>
      <p:pic>
        <p:nvPicPr>
          <p:cNvPr id="4" name="Picture 3"/>
          <p:cNvPicPr>
            <a:picLocks noChangeAspect="1"/>
          </p:cNvPicPr>
          <p:nvPr/>
        </p:nvPicPr>
        <p:blipFill>
          <a:blip r:embed="rId2"/>
          <a:stretch>
            <a:fillRect/>
          </a:stretch>
        </p:blipFill>
        <p:spPr>
          <a:xfrm>
            <a:off x="3568701" y="3854450"/>
            <a:ext cx="4406900" cy="2203450"/>
          </a:xfrm>
          <a:prstGeom prst="rect">
            <a:avLst/>
          </a:prstGeom>
        </p:spPr>
      </p:pic>
    </p:spTree>
    <p:extLst>
      <p:ext uri="{BB962C8B-B14F-4D97-AF65-F5344CB8AC3E}">
        <p14:creationId xmlns:p14="http://schemas.microsoft.com/office/powerpoint/2010/main" val="13360883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1-Level DFD:</a:t>
            </a:r>
          </a:p>
          <a:p>
            <a:endParaRPr lang="en-US" dirty="0"/>
          </a:p>
        </p:txBody>
      </p:sp>
      <p:pic>
        <p:nvPicPr>
          <p:cNvPr id="4" name="Picture 3"/>
          <p:cNvPicPr>
            <a:picLocks noChangeAspect="1"/>
          </p:cNvPicPr>
          <p:nvPr/>
        </p:nvPicPr>
        <p:blipFill>
          <a:blip r:embed="rId2"/>
          <a:stretch>
            <a:fillRect/>
          </a:stretch>
        </p:blipFill>
        <p:spPr>
          <a:xfrm>
            <a:off x="1714500" y="2829719"/>
            <a:ext cx="8127999" cy="2224881"/>
          </a:xfrm>
          <a:prstGeom prst="rect">
            <a:avLst/>
          </a:prstGeom>
        </p:spPr>
      </p:pic>
    </p:spTree>
    <p:extLst>
      <p:ext uri="{BB962C8B-B14F-4D97-AF65-F5344CB8AC3E}">
        <p14:creationId xmlns:p14="http://schemas.microsoft.com/office/powerpoint/2010/main" val="2476164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2-Level/Detailed DFD</a:t>
            </a:r>
          </a:p>
          <a:p>
            <a:endParaRPr lang="en-US" dirty="0"/>
          </a:p>
        </p:txBody>
      </p:sp>
      <p:pic>
        <p:nvPicPr>
          <p:cNvPr id="4" name="Picture 3"/>
          <p:cNvPicPr>
            <a:picLocks noChangeAspect="1"/>
          </p:cNvPicPr>
          <p:nvPr/>
        </p:nvPicPr>
        <p:blipFill>
          <a:blip r:embed="rId2"/>
          <a:stretch>
            <a:fillRect/>
          </a:stretch>
        </p:blipFill>
        <p:spPr>
          <a:xfrm>
            <a:off x="1816100" y="2362200"/>
            <a:ext cx="8077200" cy="3644900"/>
          </a:xfrm>
          <a:prstGeom prst="rect">
            <a:avLst/>
          </a:prstGeom>
        </p:spPr>
      </p:pic>
    </p:spTree>
    <p:extLst>
      <p:ext uri="{BB962C8B-B14F-4D97-AF65-F5344CB8AC3E}">
        <p14:creationId xmlns:p14="http://schemas.microsoft.com/office/powerpoint/2010/main" val="9291577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Shortcomings of the DFD model</a:t>
            </a:r>
          </a:p>
        </p:txBody>
      </p:sp>
      <p:sp>
        <p:nvSpPr>
          <p:cNvPr id="3" name="Content Placeholder 2"/>
          <p:cNvSpPr>
            <a:spLocks noGrp="1"/>
          </p:cNvSpPr>
          <p:nvPr>
            <p:ph idx="1"/>
          </p:nvPr>
        </p:nvSpPr>
        <p:spPr/>
        <p:txBody>
          <a:bodyPr>
            <a:normAutofit/>
          </a:bodyPr>
          <a:lstStyle/>
          <a:p>
            <a:pPr algn="just"/>
            <a:r>
              <a:rPr lang="en-US" sz="2200" b="1" dirty="0"/>
              <a:t>Imprecise DFDs leave ample scope to be imprecise</a:t>
            </a:r>
            <a:r>
              <a:rPr lang="en-US" sz="2200" b="1" dirty="0" smtClean="0"/>
              <a:t>.</a:t>
            </a:r>
          </a:p>
          <a:p>
            <a:pPr algn="just"/>
            <a:r>
              <a:rPr lang="en-US" sz="2200" b="1" dirty="0"/>
              <a:t>Not-well defined control aspects are not defined by a </a:t>
            </a:r>
            <a:r>
              <a:rPr lang="en-US" sz="2200" b="1" dirty="0" smtClean="0"/>
              <a:t>DFD.</a:t>
            </a:r>
          </a:p>
          <a:p>
            <a:pPr algn="just"/>
            <a:r>
              <a:rPr lang="en-US" sz="2200" b="1" dirty="0"/>
              <a:t>Decomposition: </a:t>
            </a:r>
            <a:r>
              <a:rPr lang="en-US" sz="2200" dirty="0"/>
              <a:t>The method of carrying out decomposition to arrive </a:t>
            </a:r>
            <a:r>
              <a:rPr lang="en-US" sz="2200" dirty="0" smtClean="0"/>
              <a:t>at the </a:t>
            </a:r>
            <a:r>
              <a:rPr lang="en-US" sz="2200" dirty="0"/>
              <a:t>successive levels and the ultimate level to </a:t>
            </a:r>
            <a:r>
              <a:rPr lang="en-US" sz="2200" dirty="0" smtClean="0"/>
              <a:t>which decomposition is carried </a:t>
            </a:r>
            <a:r>
              <a:rPr lang="en-US" sz="2200" dirty="0"/>
              <a:t>out are highly subjective and depend on the choice </a:t>
            </a:r>
            <a:r>
              <a:rPr lang="en-US" sz="2200" dirty="0" smtClean="0"/>
              <a:t>and judgment </a:t>
            </a:r>
            <a:r>
              <a:rPr lang="en-US" sz="2200" dirty="0"/>
              <a:t>of the analyst</a:t>
            </a:r>
            <a:r>
              <a:rPr lang="en-US" sz="2200" dirty="0" smtClean="0"/>
              <a:t>.</a:t>
            </a:r>
          </a:p>
          <a:p>
            <a:pPr algn="just"/>
            <a:r>
              <a:rPr lang="en-US" sz="2200" b="1" dirty="0"/>
              <a:t>Improper data flow diagram: </a:t>
            </a:r>
            <a:r>
              <a:rPr lang="en-US" sz="2200" dirty="0"/>
              <a:t>T he da ta flow diagramming </a:t>
            </a:r>
            <a:r>
              <a:rPr lang="en-US" sz="2200" dirty="0" smtClean="0"/>
              <a:t>technique does </a:t>
            </a:r>
            <a:r>
              <a:rPr lang="en-US" sz="2200" dirty="0"/>
              <a:t>not provide any specific guidance as to how exactly to </a:t>
            </a:r>
            <a:r>
              <a:rPr lang="en-US" sz="2200" dirty="0" smtClean="0"/>
              <a:t>decompose a </a:t>
            </a:r>
            <a:r>
              <a:rPr lang="en-US" sz="2200" dirty="0"/>
              <a:t>given function into its </a:t>
            </a:r>
            <a:r>
              <a:rPr lang="en-US" sz="2200" dirty="0" smtClean="0"/>
              <a:t>sub-functions </a:t>
            </a:r>
            <a:r>
              <a:rPr lang="en-US" sz="2200" dirty="0"/>
              <a:t>and we have to use </a:t>
            </a:r>
            <a:r>
              <a:rPr lang="en-US" sz="2200" dirty="0" smtClean="0"/>
              <a:t>subjective judgment </a:t>
            </a:r>
            <a:r>
              <a:rPr lang="en-US" sz="2200" dirty="0"/>
              <a:t>to carry out decomposition.</a:t>
            </a:r>
          </a:p>
        </p:txBody>
      </p:sp>
    </p:spTree>
    <p:extLst>
      <p:ext uri="{BB962C8B-B14F-4D97-AF65-F5344CB8AC3E}">
        <p14:creationId xmlns:p14="http://schemas.microsoft.com/office/powerpoint/2010/main" val="666197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Analysis Tools</a:t>
            </a:r>
            <a:endParaRPr lang="en-US" sz="3200" b="1" dirty="0"/>
          </a:p>
        </p:txBody>
      </p:sp>
      <p:sp>
        <p:nvSpPr>
          <p:cNvPr id="3" name="Content Placeholder 2"/>
          <p:cNvSpPr>
            <a:spLocks noGrp="1"/>
          </p:cNvSpPr>
          <p:nvPr>
            <p:ph idx="1"/>
          </p:nvPr>
        </p:nvSpPr>
        <p:spPr/>
        <p:txBody>
          <a:bodyPr>
            <a:normAutofit/>
          </a:bodyPr>
          <a:lstStyle/>
          <a:p>
            <a:r>
              <a:rPr lang="en-US" sz="2200" b="1" dirty="0" smtClean="0"/>
              <a:t>Data Flow Diagrams(DFDs)</a:t>
            </a:r>
          </a:p>
          <a:p>
            <a:r>
              <a:rPr lang="en-US" sz="2200" dirty="0" smtClean="0"/>
              <a:t>Data Dictionary</a:t>
            </a:r>
          </a:p>
          <a:p>
            <a:r>
              <a:rPr lang="en-US" sz="2200" dirty="0" smtClean="0"/>
              <a:t>Decision Tree</a:t>
            </a:r>
          </a:p>
          <a:p>
            <a:r>
              <a:rPr lang="en-US" sz="2200" dirty="0" smtClean="0"/>
              <a:t>Decision </a:t>
            </a:r>
            <a:r>
              <a:rPr lang="en-US" sz="2200" dirty="0" smtClean="0"/>
              <a:t>Table</a:t>
            </a:r>
          </a:p>
          <a:p>
            <a:r>
              <a:rPr lang="en-US" sz="2200" dirty="0" smtClean="0"/>
              <a:t>Structured Chart</a:t>
            </a:r>
            <a:endParaRPr lang="en-US" sz="2200" dirty="0" smtClean="0"/>
          </a:p>
          <a:p>
            <a:pPr marL="0" indent="0">
              <a:buNone/>
            </a:pPr>
            <a:r>
              <a:rPr lang="en-US" sz="2200" dirty="0"/>
              <a:t>e</a:t>
            </a:r>
            <a:r>
              <a:rPr lang="en-US" sz="2200" dirty="0" smtClean="0"/>
              <a:t>tc</a:t>
            </a:r>
            <a:r>
              <a:rPr lang="en-US" sz="2200" dirty="0" smtClean="0"/>
              <a:t>.</a:t>
            </a:r>
            <a:endParaRPr lang="en-US" sz="2200" dirty="0"/>
          </a:p>
        </p:txBody>
      </p:sp>
    </p:spTree>
    <p:extLst>
      <p:ext uri="{BB962C8B-B14F-4D97-AF65-F5344CB8AC3E}">
        <p14:creationId xmlns:p14="http://schemas.microsoft.com/office/powerpoint/2010/main" val="28969261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STRUCTURED DESIGN</a:t>
            </a:r>
          </a:p>
        </p:txBody>
      </p:sp>
      <p:sp>
        <p:nvSpPr>
          <p:cNvPr id="3" name="Content Placeholder 2"/>
          <p:cNvSpPr>
            <a:spLocks noGrp="1"/>
          </p:cNvSpPr>
          <p:nvPr>
            <p:ph idx="1"/>
          </p:nvPr>
        </p:nvSpPr>
        <p:spPr/>
        <p:txBody>
          <a:bodyPr>
            <a:normAutofit/>
          </a:bodyPr>
          <a:lstStyle/>
          <a:p>
            <a:pPr algn="just"/>
            <a:r>
              <a:rPr lang="en-US" sz="2200" dirty="0"/>
              <a:t>The aim of structured design is to transform the results of the </a:t>
            </a:r>
            <a:r>
              <a:rPr lang="en-US" sz="2200" dirty="0" smtClean="0"/>
              <a:t>structured analysis </a:t>
            </a:r>
            <a:r>
              <a:rPr lang="en-US" sz="2200" dirty="0"/>
              <a:t>(that </a:t>
            </a:r>
            <a:r>
              <a:rPr lang="en-US" sz="2200" dirty="0" smtClean="0"/>
              <a:t>is</a:t>
            </a:r>
            <a:r>
              <a:rPr lang="en-US" sz="2200" dirty="0"/>
              <a:t>, the DFD model) into a structure chart. </a:t>
            </a:r>
            <a:endParaRPr lang="en-US" sz="2200" dirty="0" smtClean="0"/>
          </a:p>
          <a:p>
            <a:pPr algn="just"/>
            <a:r>
              <a:rPr lang="en-US" sz="2200" dirty="0" smtClean="0"/>
              <a:t>A structure chart </a:t>
            </a:r>
            <a:r>
              <a:rPr lang="en-US" sz="2200" dirty="0"/>
              <a:t>represents the software architecture. </a:t>
            </a:r>
            <a:endParaRPr lang="en-US" sz="2200" dirty="0" smtClean="0"/>
          </a:p>
          <a:p>
            <a:pPr algn="just"/>
            <a:r>
              <a:rPr lang="en-US" sz="2200" dirty="0" smtClean="0"/>
              <a:t>The </a:t>
            </a:r>
            <a:r>
              <a:rPr lang="en-US" sz="2200" dirty="0"/>
              <a:t>various modules </a:t>
            </a:r>
            <a:r>
              <a:rPr lang="en-US" sz="2200" dirty="0" smtClean="0"/>
              <a:t>making up </a:t>
            </a:r>
            <a:r>
              <a:rPr lang="en-US" sz="2200" dirty="0"/>
              <a:t>the system, the module dependency (i.e. which module calls </a:t>
            </a:r>
            <a:r>
              <a:rPr lang="en-US" sz="2200" dirty="0" smtClean="0"/>
              <a:t>which other </a:t>
            </a:r>
            <a:r>
              <a:rPr lang="en-US" sz="2200" dirty="0"/>
              <a:t>modules), and the parameters that are passed among </a:t>
            </a:r>
            <a:r>
              <a:rPr lang="en-US" sz="2200" dirty="0" smtClean="0"/>
              <a:t>the different </a:t>
            </a:r>
            <a:r>
              <a:rPr lang="en-US" sz="2200" dirty="0"/>
              <a:t>modules</a:t>
            </a:r>
            <a:r>
              <a:rPr lang="en-US" sz="2200" dirty="0" smtClean="0"/>
              <a:t>.</a:t>
            </a:r>
          </a:p>
          <a:p>
            <a:pPr algn="just"/>
            <a:r>
              <a:rPr lang="en-US" sz="2200" dirty="0"/>
              <a:t>The structure chart representation can be </a:t>
            </a:r>
            <a:r>
              <a:rPr lang="en-US" sz="2200" dirty="0" smtClean="0"/>
              <a:t>easily implemented </a:t>
            </a:r>
            <a:r>
              <a:rPr lang="en-US" sz="2200" dirty="0"/>
              <a:t>using some programming language. </a:t>
            </a:r>
          </a:p>
        </p:txBody>
      </p:sp>
    </p:spTree>
    <p:extLst>
      <p:ext uri="{BB962C8B-B14F-4D97-AF65-F5344CB8AC3E}">
        <p14:creationId xmlns:p14="http://schemas.microsoft.com/office/powerpoint/2010/main" val="25061735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Notations Used:</a:t>
            </a:r>
            <a:endParaRPr lang="en-US" sz="3200" b="1" dirty="0"/>
          </a:p>
        </p:txBody>
      </p:sp>
      <p:sp>
        <p:nvSpPr>
          <p:cNvPr id="3" name="Content Placeholder 2"/>
          <p:cNvSpPr>
            <a:spLocks noGrp="1"/>
          </p:cNvSpPr>
          <p:nvPr>
            <p:ph idx="1"/>
          </p:nvPr>
        </p:nvSpPr>
        <p:spPr/>
        <p:txBody>
          <a:bodyPr>
            <a:noAutofit/>
          </a:bodyPr>
          <a:lstStyle/>
          <a:p>
            <a:pPr algn="just"/>
            <a:r>
              <a:rPr lang="en-US" sz="2200" b="1" dirty="0"/>
              <a:t>Rectangular boxes: </a:t>
            </a:r>
            <a:r>
              <a:rPr lang="en-US" sz="2200" dirty="0"/>
              <a:t>A rectangular box represents a module</a:t>
            </a:r>
            <a:r>
              <a:rPr lang="en-US" sz="2200" dirty="0" smtClean="0"/>
              <a:t>.</a:t>
            </a:r>
          </a:p>
          <a:p>
            <a:pPr algn="just"/>
            <a:r>
              <a:rPr lang="en-US" sz="2200" b="1" dirty="0"/>
              <a:t>Module invocation arrows: </a:t>
            </a:r>
            <a:r>
              <a:rPr lang="en-US" sz="2200" dirty="0"/>
              <a:t>An arrow connecting two modules implies </a:t>
            </a:r>
            <a:r>
              <a:rPr lang="en-US" sz="2200" dirty="0" smtClean="0"/>
              <a:t>that during </a:t>
            </a:r>
            <a:r>
              <a:rPr lang="en-US" sz="2200" dirty="0"/>
              <a:t>program execution control is passed from one module to the other </a:t>
            </a:r>
            <a:r>
              <a:rPr lang="en-US" sz="2200" dirty="0" smtClean="0"/>
              <a:t>in the </a:t>
            </a:r>
            <a:r>
              <a:rPr lang="en-US" sz="2200" dirty="0"/>
              <a:t>direction of the connecting arrow</a:t>
            </a:r>
            <a:r>
              <a:rPr lang="en-US" sz="2200" dirty="0" smtClean="0"/>
              <a:t>.</a:t>
            </a:r>
          </a:p>
          <a:p>
            <a:pPr algn="just"/>
            <a:r>
              <a:rPr lang="en-US" sz="2200" b="1" dirty="0"/>
              <a:t>Data flow arrows: </a:t>
            </a:r>
            <a:r>
              <a:rPr lang="en-US" sz="2200" dirty="0"/>
              <a:t>These are small arrows appearing alongside the </a:t>
            </a:r>
            <a:r>
              <a:rPr lang="en-US" sz="2200" dirty="0" smtClean="0"/>
              <a:t>module invocation </a:t>
            </a:r>
            <a:r>
              <a:rPr lang="en-US" sz="2200" dirty="0"/>
              <a:t>arrows. The data flow arrows are annotated with </a:t>
            </a:r>
            <a:r>
              <a:rPr lang="en-US" sz="2200" dirty="0" smtClean="0"/>
              <a:t>the corresponding </a:t>
            </a:r>
            <a:r>
              <a:rPr lang="en-US" sz="2200" dirty="0"/>
              <a:t>data name</a:t>
            </a:r>
            <a:r>
              <a:rPr lang="en-US" sz="2200" dirty="0" smtClean="0"/>
              <a:t>.</a:t>
            </a:r>
          </a:p>
          <a:p>
            <a:pPr algn="just"/>
            <a:r>
              <a:rPr lang="en-US" sz="2200" b="1" dirty="0"/>
              <a:t>Library modules: </a:t>
            </a:r>
            <a:r>
              <a:rPr lang="en-US" sz="2200" dirty="0"/>
              <a:t>A library module is usually represented by a rectangle </a:t>
            </a:r>
            <a:r>
              <a:rPr lang="en-US" sz="2200" dirty="0" smtClean="0"/>
              <a:t>with double </a:t>
            </a:r>
            <a:r>
              <a:rPr lang="en-US" sz="2200" dirty="0"/>
              <a:t>edges. Libraries comprise the frequently called modules</a:t>
            </a:r>
            <a:r>
              <a:rPr lang="en-US" sz="2200" dirty="0" smtClean="0"/>
              <a:t>.</a:t>
            </a:r>
          </a:p>
          <a:p>
            <a:pPr algn="just"/>
            <a:r>
              <a:rPr lang="en-US" sz="2200" b="1" dirty="0"/>
              <a:t>Selection: </a:t>
            </a:r>
            <a:r>
              <a:rPr lang="en-US" sz="2200" dirty="0"/>
              <a:t>The diamond symbol represents the fact that one module of </a:t>
            </a:r>
            <a:r>
              <a:rPr lang="en-US" sz="2200" dirty="0" smtClean="0"/>
              <a:t>several modules </a:t>
            </a:r>
            <a:r>
              <a:rPr lang="en-US" sz="2200" dirty="0"/>
              <a:t>connected with the diamond symbol </a:t>
            </a:r>
            <a:r>
              <a:rPr lang="en-US" sz="2200" dirty="0" err="1"/>
              <a:t>i</a:t>
            </a:r>
            <a:r>
              <a:rPr lang="en-US" sz="2200" dirty="0"/>
              <a:t> s invoked depending on </a:t>
            </a:r>
            <a:r>
              <a:rPr lang="en-US" sz="2200" dirty="0" smtClean="0"/>
              <a:t>the outcome </a:t>
            </a:r>
            <a:r>
              <a:rPr lang="en-US" sz="2200" dirty="0"/>
              <a:t>of the condition attached with the diamond symbol</a:t>
            </a:r>
            <a:r>
              <a:rPr lang="en-US" sz="2200" dirty="0" smtClean="0"/>
              <a:t>.</a:t>
            </a:r>
          </a:p>
          <a:p>
            <a:pPr algn="just"/>
            <a:r>
              <a:rPr lang="en-US" sz="2200" b="1" dirty="0"/>
              <a:t>Repetition: </a:t>
            </a:r>
            <a:r>
              <a:rPr lang="en-US" sz="2200" dirty="0"/>
              <a:t>A loop around the control flow arrows denotes that the </a:t>
            </a:r>
            <a:r>
              <a:rPr lang="en-US" sz="2200" dirty="0" smtClean="0"/>
              <a:t>respective modules </a:t>
            </a:r>
            <a:r>
              <a:rPr lang="en-US" sz="2200" dirty="0"/>
              <a:t>are invoked repeatedly.</a:t>
            </a:r>
            <a:endParaRPr lang="en-US" sz="2200" b="1" dirty="0"/>
          </a:p>
        </p:txBody>
      </p:sp>
    </p:spTree>
    <p:extLst>
      <p:ext uri="{BB962C8B-B14F-4D97-AF65-F5344CB8AC3E}">
        <p14:creationId xmlns:p14="http://schemas.microsoft.com/office/powerpoint/2010/main" val="3062020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Example of Properly and poorly Layered design</a:t>
            </a:r>
            <a:endParaRPr lang="en-US" sz="3200" b="1" dirty="0"/>
          </a:p>
        </p:txBody>
      </p:sp>
      <p:pic>
        <p:nvPicPr>
          <p:cNvPr id="8" name="Content Placeholder 7"/>
          <p:cNvPicPr>
            <a:picLocks noGrp="1" noChangeAspect="1"/>
          </p:cNvPicPr>
          <p:nvPr>
            <p:ph idx="1"/>
          </p:nvPr>
        </p:nvPicPr>
        <p:blipFill>
          <a:blip r:embed="rId2"/>
          <a:stretch>
            <a:fillRect/>
          </a:stretch>
        </p:blipFill>
        <p:spPr>
          <a:xfrm>
            <a:off x="2146300" y="2591594"/>
            <a:ext cx="8178799" cy="3313906"/>
          </a:xfrm>
          <a:prstGeom prst="rect">
            <a:avLst/>
          </a:prstGeom>
        </p:spPr>
      </p:pic>
    </p:spTree>
    <p:extLst>
      <p:ext uri="{BB962C8B-B14F-4D97-AF65-F5344CB8AC3E}">
        <p14:creationId xmlns:p14="http://schemas.microsoft.com/office/powerpoint/2010/main" val="14024032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Transformation of a DFD Model into </a:t>
            </a:r>
            <a:r>
              <a:rPr lang="en-US" sz="3200" b="1" dirty="0" smtClean="0"/>
              <a:t>Structured </a:t>
            </a:r>
            <a:r>
              <a:rPr lang="en-US" sz="3200" b="1" dirty="0"/>
              <a:t>Chart</a:t>
            </a:r>
          </a:p>
        </p:txBody>
      </p:sp>
      <p:sp>
        <p:nvSpPr>
          <p:cNvPr id="3" name="Content Placeholder 2"/>
          <p:cNvSpPr>
            <a:spLocks noGrp="1"/>
          </p:cNvSpPr>
          <p:nvPr>
            <p:ph idx="1"/>
          </p:nvPr>
        </p:nvSpPr>
        <p:spPr/>
        <p:txBody>
          <a:bodyPr>
            <a:noAutofit/>
          </a:bodyPr>
          <a:lstStyle/>
          <a:p>
            <a:pPr algn="just"/>
            <a:r>
              <a:rPr lang="en-US" sz="2200" dirty="0"/>
              <a:t>Structured design provides two strategies to guide </a:t>
            </a:r>
            <a:r>
              <a:rPr lang="en-US" sz="2200" dirty="0" smtClean="0"/>
              <a:t>transformation of </a:t>
            </a:r>
            <a:r>
              <a:rPr lang="en-US" sz="2200" dirty="0"/>
              <a:t>a DFD into a structure </a:t>
            </a:r>
            <a:r>
              <a:rPr lang="en-US" sz="2200" dirty="0" smtClean="0"/>
              <a:t>chart:</a:t>
            </a:r>
          </a:p>
          <a:p>
            <a:pPr marL="0" indent="0" algn="just">
              <a:buNone/>
            </a:pPr>
            <a:r>
              <a:rPr lang="en-US" sz="2200" dirty="0"/>
              <a:t> </a:t>
            </a:r>
            <a:r>
              <a:rPr lang="en-US" sz="2200" dirty="0" smtClean="0"/>
              <a:t>    -</a:t>
            </a:r>
            <a:r>
              <a:rPr lang="en-US" sz="2200" b="1" dirty="0" smtClean="0"/>
              <a:t>Transform </a:t>
            </a:r>
            <a:r>
              <a:rPr lang="en-US" sz="2200" b="1" dirty="0"/>
              <a:t>analysis</a:t>
            </a:r>
          </a:p>
          <a:p>
            <a:pPr marL="0" indent="0" algn="just">
              <a:buNone/>
            </a:pPr>
            <a:r>
              <a:rPr lang="en-US" sz="2200" b="1" dirty="0" smtClean="0"/>
              <a:t>     -Transaction analysis</a:t>
            </a:r>
          </a:p>
          <a:p>
            <a:pPr algn="just"/>
            <a:r>
              <a:rPr lang="en-US" sz="2200" b="1" dirty="0"/>
              <a:t>If all the data flow into the diagram are processed in similar ways </a:t>
            </a:r>
            <a:r>
              <a:rPr lang="en-US" sz="2200" dirty="0"/>
              <a:t>(i.e. </a:t>
            </a:r>
            <a:r>
              <a:rPr lang="en-US" sz="2200" dirty="0" smtClean="0"/>
              <a:t>if all </a:t>
            </a:r>
            <a:r>
              <a:rPr lang="en-US" sz="2200" dirty="0"/>
              <a:t>the input data flow arrows are incident on the same bubble in </a:t>
            </a:r>
            <a:r>
              <a:rPr lang="en-US" sz="2200" dirty="0" smtClean="0"/>
              <a:t>the DFD</a:t>
            </a:r>
            <a:r>
              <a:rPr lang="en-US" sz="2200" dirty="0"/>
              <a:t>) </a:t>
            </a:r>
            <a:r>
              <a:rPr lang="en-US" sz="2200" dirty="0" smtClean="0"/>
              <a:t>the </a:t>
            </a:r>
            <a:r>
              <a:rPr lang="en-US" sz="2200" b="1" dirty="0" smtClean="0"/>
              <a:t>transform </a:t>
            </a:r>
            <a:r>
              <a:rPr lang="en-US" sz="2200" b="1" dirty="0"/>
              <a:t>analysis is applicable. </a:t>
            </a:r>
            <a:endParaRPr lang="en-US" sz="2200" b="1" dirty="0" smtClean="0"/>
          </a:p>
          <a:p>
            <a:pPr algn="just"/>
            <a:r>
              <a:rPr lang="en-US" sz="2200" b="1" dirty="0" smtClean="0"/>
              <a:t>Otherwise</a:t>
            </a:r>
            <a:r>
              <a:rPr lang="en-US" sz="2200" b="1" dirty="0"/>
              <a:t>, </a:t>
            </a:r>
            <a:r>
              <a:rPr lang="en-US" sz="2200" b="1" dirty="0" smtClean="0"/>
              <a:t>transaction analysis is applicable</a:t>
            </a:r>
            <a:r>
              <a:rPr lang="en-US" sz="2200" b="1" dirty="0"/>
              <a:t>. </a:t>
            </a:r>
            <a:endParaRPr lang="en-US" sz="2200" b="1" dirty="0" smtClean="0"/>
          </a:p>
          <a:p>
            <a:pPr algn="just"/>
            <a:r>
              <a:rPr lang="en-US" sz="2200" dirty="0" smtClean="0"/>
              <a:t>Normally</a:t>
            </a:r>
            <a:r>
              <a:rPr lang="en-US" sz="2200" dirty="0"/>
              <a:t>, transform analysis is applicable only </a:t>
            </a:r>
            <a:r>
              <a:rPr lang="en-US" sz="2200" dirty="0" smtClean="0"/>
              <a:t>to very </a:t>
            </a:r>
            <a:r>
              <a:rPr lang="en-US" sz="2200" dirty="0"/>
              <a:t>simple processing.</a:t>
            </a:r>
            <a:endParaRPr lang="en-US" sz="2200" dirty="0" smtClean="0"/>
          </a:p>
          <a:p>
            <a:pPr algn="just"/>
            <a:r>
              <a:rPr lang="en-US" sz="2200" b="1" dirty="0" smtClean="0"/>
              <a:t>Note: </a:t>
            </a:r>
            <a:r>
              <a:rPr lang="en-US" sz="2200" dirty="0"/>
              <a:t>one would start with the level 1 DFD, transform it into </a:t>
            </a:r>
            <a:r>
              <a:rPr lang="en-US" sz="2200" dirty="0" smtClean="0"/>
              <a:t>module representation </a:t>
            </a:r>
            <a:r>
              <a:rPr lang="en-US" sz="2200" dirty="0"/>
              <a:t>using either the transform or transaction analysis and then </a:t>
            </a:r>
            <a:r>
              <a:rPr lang="en-US" sz="2200" dirty="0" smtClean="0"/>
              <a:t>proceed toward </a:t>
            </a:r>
            <a:r>
              <a:rPr lang="en-US" sz="2200" dirty="0"/>
              <a:t>the lower level DFDs.</a:t>
            </a:r>
          </a:p>
        </p:txBody>
      </p:sp>
    </p:spTree>
    <p:extLst>
      <p:ext uri="{BB962C8B-B14F-4D97-AF65-F5344CB8AC3E}">
        <p14:creationId xmlns:p14="http://schemas.microsoft.com/office/powerpoint/2010/main" val="7593593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Transform analysis</a:t>
            </a:r>
          </a:p>
        </p:txBody>
      </p:sp>
      <p:sp>
        <p:nvSpPr>
          <p:cNvPr id="3" name="Content Placeholder 2"/>
          <p:cNvSpPr>
            <a:spLocks noGrp="1"/>
          </p:cNvSpPr>
          <p:nvPr>
            <p:ph idx="1"/>
          </p:nvPr>
        </p:nvSpPr>
        <p:spPr/>
        <p:txBody>
          <a:bodyPr>
            <a:normAutofit fontScale="70000" lnSpcReduction="20000"/>
          </a:bodyPr>
          <a:lstStyle/>
          <a:p>
            <a:pPr algn="just"/>
            <a:r>
              <a:rPr lang="en-US" dirty="0"/>
              <a:t>Transform analysis identifies the primary functional </a:t>
            </a:r>
            <a:r>
              <a:rPr lang="en-US" dirty="0" smtClean="0"/>
              <a:t>components (modules</a:t>
            </a:r>
            <a:r>
              <a:rPr lang="en-US" dirty="0"/>
              <a:t>) and the input and output data for these components. </a:t>
            </a:r>
            <a:r>
              <a:rPr lang="en-US" dirty="0" smtClean="0"/>
              <a:t>The first </a:t>
            </a:r>
            <a:r>
              <a:rPr lang="en-US" dirty="0"/>
              <a:t>step in transform analysis is to divide the DFD into three types </a:t>
            </a:r>
            <a:r>
              <a:rPr lang="en-US" dirty="0" smtClean="0"/>
              <a:t>of parts:</a:t>
            </a:r>
          </a:p>
          <a:p>
            <a:pPr marL="0" indent="0" algn="just">
              <a:buNone/>
            </a:pPr>
            <a:r>
              <a:rPr lang="en-US" i="1" dirty="0" smtClean="0"/>
              <a:t>       - </a:t>
            </a:r>
            <a:r>
              <a:rPr lang="en-US" b="1" dirty="0"/>
              <a:t>Input.</a:t>
            </a:r>
          </a:p>
          <a:p>
            <a:pPr marL="0" indent="0" algn="just">
              <a:buNone/>
            </a:pPr>
            <a:r>
              <a:rPr lang="en-US" b="1" i="1" dirty="0" smtClean="0"/>
              <a:t>       - </a:t>
            </a:r>
            <a:r>
              <a:rPr lang="en-US" b="1" dirty="0"/>
              <a:t>Processing.</a:t>
            </a:r>
          </a:p>
          <a:p>
            <a:pPr marL="0" indent="0" algn="just">
              <a:buNone/>
            </a:pPr>
            <a:r>
              <a:rPr lang="en-US" b="1" i="1" dirty="0" smtClean="0"/>
              <a:t>       - </a:t>
            </a:r>
            <a:r>
              <a:rPr lang="en-US" b="1" dirty="0"/>
              <a:t>Output.</a:t>
            </a:r>
          </a:p>
          <a:p>
            <a:pPr algn="just"/>
            <a:r>
              <a:rPr lang="en-US" dirty="0"/>
              <a:t>The input portion in the DFD includes processes that transform input </a:t>
            </a:r>
            <a:r>
              <a:rPr lang="en-US" dirty="0" smtClean="0"/>
              <a:t>data from </a:t>
            </a:r>
            <a:r>
              <a:rPr lang="en-US" dirty="0"/>
              <a:t>physical (</a:t>
            </a:r>
            <a:r>
              <a:rPr lang="en-US" dirty="0" err="1"/>
              <a:t>e.g</a:t>
            </a:r>
            <a:r>
              <a:rPr lang="en-US" dirty="0"/>
              <a:t>, character from terminal) to logical form (e.g. </a:t>
            </a:r>
            <a:r>
              <a:rPr lang="en-US" dirty="0" smtClean="0"/>
              <a:t>internal tables</a:t>
            </a:r>
            <a:r>
              <a:rPr lang="en-US" dirty="0"/>
              <a:t>, lists, etc.). Each input portion is called an </a:t>
            </a:r>
            <a:r>
              <a:rPr lang="en-US" b="1" dirty="0"/>
              <a:t>afferent </a:t>
            </a:r>
            <a:r>
              <a:rPr lang="en-US" b="1" dirty="0" smtClean="0"/>
              <a:t>branch</a:t>
            </a:r>
            <a:r>
              <a:rPr lang="en-US" dirty="0" smtClean="0"/>
              <a:t>. </a:t>
            </a:r>
          </a:p>
          <a:p>
            <a:pPr algn="just"/>
            <a:r>
              <a:rPr lang="en-US" dirty="0" smtClean="0"/>
              <a:t>The </a:t>
            </a:r>
            <a:r>
              <a:rPr lang="en-US" dirty="0"/>
              <a:t>output portion of a DFD transforms output data from logical form </a:t>
            </a:r>
            <a:r>
              <a:rPr lang="en-US" dirty="0" smtClean="0"/>
              <a:t>to physical </a:t>
            </a:r>
            <a:r>
              <a:rPr lang="en-US" dirty="0"/>
              <a:t>form. Each output portion is called an </a:t>
            </a:r>
            <a:r>
              <a:rPr lang="en-US" b="1" dirty="0"/>
              <a:t>efferent branch</a:t>
            </a:r>
            <a:r>
              <a:rPr lang="en-US" dirty="0"/>
              <a:t>. </a:t>
            </a:r>
            <a:endParaRPr lang="en-US" dirty="0" smtClean="0"/>
          </a:p>
          <a:p>
            <a:pPr algn="just"/>
            <a:r>
              <a:rPr lang="en-US" dirty="0" smtClean="0"/>
              <a:t>The remaining portion </a:t>
            </a:r>
            <a:r>
              <a:rPr lang="en-US" dirty="0"/>
              <a:t>of a DFD is called </a:t>
            </a:r>
            <a:r>
              <a:rPr lang="en-US" b="1" dirty="0"/>
              <a:t>central </a:t>
            </a:r>
            <a:r>
              <a:rPr lang="en-US" b="1" dirty="0" smtClean="0"/>
              <a:t>transform</a:t>
            </a:r>
            <a:r>
              <a:rPr lang="en-US" dirty="0" smtClean="0"/>
              <a:t>. </a:t>
            </a:r>
          </a:p>
          <a:p>
            <a:pPr algn="just"/>
            <a:r>
              <a:rPr lang="en-US" dirty="0" smtClean="0"/>
              <a:t>In </a:t>
            </a:r>
            <a:r>
              <a:rPr lang="en-US" dirty="0"/>
              <a:t>the next step of transform analysis, the structure chart is derived </a:t>
            </a:r>
            <a:r>
              <a:rPr lang="en-US" dirty="0" smtClean="0"/>
              <a:t>by drawing </a:t>
            </a:r>
            <a:r>
              <a:rPr lang="en-US" dirty="0"/>
              <a:t>one functional component each for the central transform, </a:t>
            </a:r>
            <a:r>
              <a:rPr lang="en-US" dirty="0" smtClean="0"/>
              <a:t>the afferent </a:t>
            </a:r>
            <a:r>
              <a:rPr lang="en-US" dirty="0"/>
              <a:t>and efferent branches. These are drawn below a root module, </a:t>
            </a:r>
            <a:r>
              <a:rPr lang="en-US" dirty="0" smtClean="0"/>
              <a:t>which would </a:t>
            </a:r>
            <a:r>
              <a:rPr lang="en-US" dirty="0"/>
              <a:t>invoke these modules.</a:t>
            </a:r>
          </a:p>
        </p:txBody>
      </p:sp>
    </p:spTree>
    <p:extLst>
      <p:ext uri="{BB962C8B-B14F-4D97-AF65-F5344CB8AC3E}">
        <p14:creationId xmlns:p14="http://schemas.microsoft.com/office/powerpoint/2010/main" val="18868431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200" dirty="0" smtClean="0"/>
              <a:t>The first level o f structure chart is produced by representing each input and output unit as a box and each </a:t>
            </a:r>
            <a:r>
              <a:rPr lang="pt-BR" sz="2200" dirty="0" smtClean="0"/>
              <a:t>central transform as a single box.</a:t>
            </a:r>
          </a:p>
          <a:p>
            <a:pPr algn="just"/>
            <a:r>
              <a:rPr lang="en-US" sz="2200" dirty="0" smtClean="0"/>
              <a:t>In the third step of transform analysis, the structure chart is refined by adding sub-functions required by each of the high-level functional components.</a:t>
            </a:r>
          </a:p>
          <a:p>
            <a:pPr algn="just"/>
            <a:r>
              <a:rPr lang="en-US" sz="2200" dirty="0" smtClean="0"/>
              <a:t>Many levels of functional components may be added. This process of breaking functional components into subcomponents is called factoring.</a:t>
            </a:r>
          </a:p>
          <a:p>
            <a:pPr algn="just"/>
            <a:r>
              <a:rPr lang="en-US" sz="2200" dirty="0" smtClean="0"/>
              <a:t>The factoring process is continued until all bubbles in the DFD are represented in the structure chart.</a:t>
            </a:r>
            <a:endParaRPr lang="en-US" sz="2200" dirty="0"/>
          </a:p>
        </p:txBody>
      </p:sp>
    </p:spTree>
    <p:extLst>
      <p:ext uri="{BB962C8B-B14F-4D97-AF65-F5344CB8AC3E}">
        <p14:creationId xmlns:p14="http://schemas.microsoft.com/office/powerpoint/2010/main" val="12519853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Example :</a:t>
            </a:r>
            <a:r>
              <a:rPr lang="en-US" sz="3200" b="1" dirty="0" smtClean="0"/>
              <a:t> </a:t>
            </a:r>
            <a:r>
              <a:rPr lang="en-US" sz="3200" b="1" dirty="0"/>
              <a:t>Draw the structure chart for the RMS software</a:t>
            </a:r>
          </a:p>
        </p:txBody>
      </p:sp>
      <p:sp>
        <p:nvSpPr>
          <p:cNvPr id="3" name="Content Placeholder 2"/>
          <p:cNvSpPr>
            <a:spLocks noGrp="1"/>
          </p:cNvSpPr>
          <p:nvPr>
            <p:ph idx="1"/>
          </p:nvPr>
        </p:nvSpPr>
        <p:spPr/>
        <p:txBody>
          <a:bodyPr>
            <a:normAutofit/>
          </a:bodyPr>
          <a:lstStyle/>
          <a:p>
            <a:pPr algn="just"/>
            <a:r>
              <a:rPr lang="en-US" sz="2200" dirty="0"/>
              <a:t>By observing the level 1 </a:t>
            </a:r>
            <a:r>
              <a:rPr lang="en-US" sz="2200" dirty="0" smtClean="0"/>
              <a:t>DFD, </a:t>
            </a:r>
            <a:r>
              <a:rPr lang="en-US" sz="2200" dirty="0"/>
              <a:t>we can identify validate-input </a:t>
            </a:r>
            <a:r>
              <a:rPr lang="en-US" sz="2200" dirty="0" smtClean="0"/>
              <a:t>as the </a:t>
            </a:r>
            <a:r>
              <a:rPr lang="en-US" sz="2200" dirty="0"/>
              <a:t>afferent branch and write-output as the efferent branch. The </a:t>
            </a:r>
            <a:r>
              <a:rPr lang="en-US" sz="2200" dirty="0" smtClean="0"/>
              <a:t>remaining (i.e</a:t>
            </a:r>
            <a:r>
              <a:rPr lang="en-US" sz="2200" dirty="0"/>
              <a:t>., compute-</a:t>
            </a:r>
            <a:r>
              <a:rPr lang="en-US" sz="2200" dirty="0" err="1"/>
              <a:t>rms</a:t>
            </a:r>
            <a:r>
              <a:rPr lang="en-US" sz="2200" dirty="0"/>
              <a:t>) as the central transform. </a:t>
            </a:r>
            <a:endParaRPr lang="en-US" sz="2200" dirty="0" smtClean="0"/>
          </a:p>
          <a:p>
            <a:pPr algn="just"/>
            <a:r>
              <a:rPr lang="en-US" sz="2200" dirty="0" smtClean="0"/>
              <a:t>By </a:t>
            </a:r>
            <a:r>
              <a:rPr lang="en-US" sz="2200" dirty="0"/>
              <a:t>applying the step 2 and </a:t>
            </a:r>
            <a:r>
              <a:rPr lang="en-US" sz="2200" dirty="0" smtClean="0"/>
              <a:t>step 3 </a:t>
            </a:r>
            <a:r>
              <a:rPr lang="en-US" sz="2200" dirty="0"/>
              <a:t>of transform analysis, we get the structure chart</a:t>
            </a:r>
          </a:p>
        </p:txBody>
      </p:sp>
    </p:spTree>
    <p:extLst>
      <p:ext uri="{BB962C8B-B14F-4D97-AF65-F5344CB8AC3E}">
        <p14:creationId xmlns:p14="http://schemas.microsoft.com/office/powerpoint/2010/main" val="1703978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273300" y="2044700"/>
            <a:ext cx="7264400" cy="3822700"/>
          </a:xfrm>
          <a:prstGeom prst="rect">
            <a:avLst/>
          </a:prstGeom>
        </p:spPr>
      </p:pic>
    </p:spTree>
    <p:extLst>
      <p:ext uri="{BB962C8B-B14F-4D97-AF65-F5344CB8AC3E}">
        <p14:creationId xmlns:p14="http://schemas.microsoft.com/office/powerpoint/2010/main" val="25183026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Transaction analysis</a:t>
            </a:r>
          </a:p>
        </p:txBody>
      </p:sp>
      <p:sp>
        <p:nvSpPr>
          <p:cNvPr id="3" name="Content Placeholder 2"/>
          <p:cNvSpPr>
            <a:spLocks noGrp="1"/>
          </p:cNvSpPr>
          <p:nvPr>
            <p:ph idx="1"/>
          </p:nvPr>
        </p:nvSpPr>
        <p:spPr/>
        <p:txBody>
          <a:bodyPr>
            <a:normAutofit fontScale="70000" lnSpcReduction="20000"/>
          </a:bodyPr>
          <a:lstStyle/>
          <a:p>
            <a:pPr algn="just"/>
            <a:r>
              <a:rPr lang="en-US" dirty="0"/>
              <a:t>As in transform analysis, first all data entering into the DFD need to </a:t>
            </a:r>
            <a:r>
              <a:rPr lang="en-US" dirty="0" smtClean="0"/>
              <a:t>be identified.</a:t>
            </a:r>
          </a:p>
          <a:p>
            <a:pPr algn="just"/>
            <a:r>
              <a:rPr lang="en-US" dirty="0" smtClean="0"/>
              <a:t> </a:t>
            </a:r>
            <a:r>
              <a:rPr lang="en-US" dirty="0"/>
              <a:t>In a transaction-driven system, different data items may </a:t>
            </a:r>
            <a:r>
              <a:rPr lang="en-US" dirty="0" smtClean="0"/>
              <a:t>pass through </a:t>
            </a:r>
            <a:r>
              <a:rPr lang="en-US" dirty="0"/>
              <a:t>different computation paths through the DFD. This is in contrast to </a:t>
            </a:r>
            <a:r>
              <a:rPr lang="en-US" dirty="0" smtClean="0"/>
              <a:t>a transform </a:t>
            </a:r>
            <a:r>
              <a:rPr lang="en-US" dirty="0"/>
              <a:t>centered system where each data item entering the DFD </a:t>
            </a:r>
            <a:r>
              <a:rPr lang="en-US" dirty="0" smtClean="0"/>
              <a:t>goes through </a:t>
            </a:r>
            <a:r>
              <a:rPr lang="en-US" dirty="0"/>
              <a:t>the same processing steps</a:t>
            </a:r>
            <a:r>
              <a:rPr lang="en-US" dirty="0" smtClean="0"/>
              <a:t>.</a:t>
            </a:r>
          </a:p>
          <a:p>
            <a:pPr algn="just"/>
            <a:r>
              <a:rPr lang="en-US" dirty="0" smtClean="0"/>
              <a:t> </a:t>
            </a:r>
            <a:r>
              <a:rPr lang="en-US" dirty="0"/>
              <a:t>Each different way in which input data </a:t>
            </a:r>
            <a:r>
              <a:rPr lang="en-US" dirty="0" smtClean="0"/>
              <a:t>is processed </a:t>
            </a:r>
            <a:r>
              <a:rPr lang="en-US" dirty="0"/>
              <a:t>is a transaction. </a:t>
            </a:r>
            <a:endParaRPr lang="en-US" dirty="0" smtClean="0"/>
          </a:p>
          <a:p>
            <a:pPr algn="just"/>
            <a:r>
              <a:rPr lang="en-US" dirty="0" smtClean="0"/>
              <a:t>A </a:t>
            </a:r>
            <a:r>
              <a:rPr lang="en-US" dirty="0"/>
              <a:t>simple way to identify a transaction is </a:t>
            </a:r>
            <a:r>
              <a:rPr lang="en-US" dirty="0" smtClean="0"/>
              <a:t>the following</a:t>
            </a:r>
            <a:r>
              <a:rPr lang="en-US" dirty="0"/>
              <a:t>. Check the input data. The number of bubbles on which the </a:t>
            </a:r>
            <a:r>
              <a:rPr lang="en-US" dirty="0" smtClean="0"/>
              <a:t>input data </a:t>
            </a:r>
            <a:r>
              <a:rPr lang="en-US" dirty="0"/>
              <a:t>to the DFD are incident defines the number of transactions. </a:t>
            </a:r>
            <a:r>
              <a:rPr lang="en-US" dirty="0" smtClean="0"/>
              <a:t>However, some </a:t>
            </a:r>
            <a:r>
              <a:rPr lang="en-US" dirty="0"/>
              <a:t>transactions may not require any input data. These transactions can </a:t>
            </a:r>
            <a:r>
              <a:rPr lang="en-US" dirty="0" smtClean="0"/>
              <a:t>be identified </a:t>
            </a:r>
            <a:r>
              <a:rPr lang="en-US" dirty="0"/>
              <a:t>based on the experience gained from solving a large number </a:t>
            </a:r>
            <a:r>
              <a:rPr lang="en-US" dirty="0" smtClean="0"/>
              <a:t>of examples</a:t>
            </a:r>
            <a:r>
              <a:rPr lang="en-US" dirty="0"/>
              <a:t>.</a:t>
            </a:r>
          </a:p>
          <a:p>
            <a:pPr algn="just"/>
            <a:r>
              <a:rPr lang="en-US" dirty="0"/>
              <a:t>For each identified transaction, trace the input data to the output. All </a:t>
            </a:r>
            <a:r>
              <a:rPr lang="en-US" dirty="0" smtClean="0"/>
              <a:t>the traversed </a:t>
            </a:r>
            <a:r>
              <a:rPr lang="en-US" dirty="0"/>
              <a:t>bubbles belong to the transaction. These bubbles should </a:t>
            </a:r>
            <a:r>
              <a:rPr lang="en-US" dirty="0" smtClean="0"/>
              <a:t>be mapped </a:t>
            </a:r>
            <a:r>
              <a:rPr lang="en-US" dirty="0"/>
              <a:t>to the same module on the structure chart</a:t>
            </a:r>
            <a:r>
              <a:rPr lang="en-US" dirty="0" smtClean="0"/>
              <a:t>.</a:t>
            </a:r>
          </a:p>
          <a:p>
            <a:pPr algn="just"/>
            <a:r>
              <a:rPr lang="en-US" dirty="0" smtClean="0"/>
              <a:t> </a:t>
            </a:r>
            <a:r>
              <a:rPr lang="en-US" dirty="0"/>
              <a:t>In the structure </a:t>
            </a:r>
            <a:r>
              <a:rPr lang="en-US" dirty="0" smtClean="0"/>
              <a:t>chart, draw </a:t>
            </a:r>
            <a:r>
              <a:rPr lang="en-US" dirty="0"/>
              <a:t>a root module and below this module draw each identified </a:t>
            </a:r>
            <a:r>
              <a:rPr lang="en-US" dirty="0" smtClean="0"/>
              <a:t>transaction as </a:t>
            </a:r>
            <a:r>
              <a:rPr lang="en-US" dirty="0"/>
              <a:t>a module. </a:t>
            </a:r>
            <a:endParaRPr lang="en-US" dirty="0" smtClean="0"/>
          </a:p>
          <a:p>
            <a:pPr algn="just"/>
            <a:r>
              <a:rPr lang="en-US" dirty="0" smtClean="0"/>
              <a:t>Every </a:t>
            </a:r>
            <a:r>
              <a:rPr lang="en-US" dirty="0"/>
              <a:t>transaction carries a tag identifying its type. </a:t>
            </a:r>
            <a:r>
              <a:rPr lang="en-US" dirty="0" smtClean="0"/>
              <a:t>Transaction analysis </a:t>
            </a:r>
            <a:r>
              <a:rPr lang="en-US" dirty="0"/>
              <a:t>uses this tag to divide the system into transaction modules </a:t>
            </a:r>
            <a:r>
              <a:rPr lang="en-US" dirty="0" smtClean="0"/>
              <a:t>and a transaction-center </a:t>
            </a:r>
            <a:r>
              <a:rPr lang="en-US" dirty="0"/>
              <a:t>module.</a:t>
            </a:r>
          </a:p>
        </p:txBody>
      </p:sp>
    </p:spTree>
    <p:extLst>
      <p:ext uri="{BB962C8B-B14F-4D97-AF65-F5344CB8AC3E}">
        <p14:creationId xmlns:p14="http://schemas.microsoft.com/office/powerpoint/2010/main" val="25548421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3200" b="1" dirty="0" smtClean="0"/>
              <a:t>Thank You!</a:t>
            </a:r>
            <a:endParaRPr lang="en-US" sz="3200" b="1" dirty="0"/>
          </a:p>
        </p:txBody>
      </p:sp>
    </p:spTree>
    <p:extLst>
      <p:ext uri="{BB962C8B-B14F-4D97-AF65-F5344CB8AC3E}">
        <p14:creationId xmlns:p14="http://schemas.microsoft.com/office/powerpoint/2010/main" val="26931444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Design Approaches and Types</a:t>
            </a:r>
            <a:endParaRPr lang="en-US" sz="3200" b="1" dirty="0"/>
          </a:p>
        </p:txBody>
      </p:sp>
      <p:sp>
        <p:nvSpPr>
          <p:cNvPr id="3" name="Content Placeholder 2"/>
          <p:cNvSpPr>
            <a:spLocks noGrp="1"/>
          </p:cNvSpPr>
          <p:nvPr>
            <p:ph idx="1"/>
          </p:nvPr>
        </p:nvSpPr>
        <p:spPr/>
        <p:txBody>
          <a:bodyPr>
            <a:normAutofit/>
          </a:bodyPr>
          <a:lstStyle/>
          <a:p>
            <a:pPr algn="just"/>
            <a:r>
              <a:rPr lang="en-US" sz="2200" b="1" dirty="0" smtClean="0"/>
              <a:t>Function Oriented approach</a:t>
            </a:r>
          </a:p>
          <a:p>
            <a:pPr algn="just"/>
            <a:r>
              <a:rPr lang="en-US" sz="2200" dirty="0" smtClean="0"/>
              <a:t>Object Oriented approach</a:t>
            </a:r>
          </a:p>
          <a:p>
            <a:pPr marL="0" indent="0" algn="just">
              <a:buNone/>
            </a:pPr>
            <a:r>
              <a:rPr lang="en-US" sz="2200" dirty="0" smtClean="0"/>
              <a:t>			</a:t>
            </a:r>
            <a:endParaRPr lang="en-US" sz="2200" dirty="0"/>
          </a:p>
          <a:p>
            <a:pPr algn="just"/>
            <a:r>
              <a:rPr lang="en-US" sz="2200" b="1" dirty="0" smtClean="0"/>
              <a:t>Types of Design:</a:t>
            </a:r>
            <a:r>
              <a:rPr lang="en-US" sz="2200" dirty="0" smtClean="0"/>
              <a:t>	       System Design	  Structured Analysis(SA)</a:t>
            </a:r>
          </a:p>
          <a:p>
            <a:pPr marL="0" indent="0" algn="just">
              <a:buNone/>
            </a:pPr>
            <a:r>
              <a:rPr lang="en-US" sz="2200" dirty="0" smtClean="0"/>
              <a:t>			      Detailed design	  Structured Design(SD)</a:t>
            </a:r>
            <a:endParaRPr lang="en-US" sz="2200" dirty="0"/>
          </a:p>
          <a:p>
            <a:pPr algn="just"/>
            <a:endParaRPr lang="en-US" sz="2200" dirty="0" smtClean="0"/>
          </a:p>
          <a:p>
            <a:pPr algn="just"/>
            <a:r>
              <a:rPr lang="en-US" sz="2200" dirty="0" smtClean="0"/>
              <a:t>Structured Analysis Tools:  </a:t>
            </a:r>
            <a:r>
              <a:rPr lang="en-US" sz="2200" b="1" dirty="0" smtClean="0"/>
              <a:t>DFDs</a:t>
            </a:r>
            <a:r>
              <a:rPr lang="en-US" sz="2200" dirty="0" smtClean="0"/>
              <a:t>, Data dictionary, Decision Tree, Decision Table, ERDs etc.</a:t>
            </a:r>
          </a:p>
          <a:p>
            <a:pPr algn="just"/>
            <a:r>
              <a:rPr lang="en-US" sz="2200" dirty="0" smtClean="0"/>
              <a:t>Structured Design Tools: </a:t>
            </a:r>
            <a:r>
              <a:rPr lang="en-US" sz="2200" b="1" dirty="0" smtClean="0"/>
              <a:t>Structured chart</a:t>
            </a:r>
            <a:r>
              <a:rPr lang="en-US" sz="2200" dirty="0" smtClean="0"/>
              <a:t>/Module dependency Graph</a:t>
            </a:r>
            <a:endParaRPr lang="en-US" sz="2200" dirty="0"/>
          </a:p>
        </p:txBody>
      </p:sp>
      <p:cxnSp>
        <p:nvCxnSpPr>
          <p:cNvPr id="5" name="Straight Arrow Connector 4"/>
          <p:cNvCxnSpPr/>
          <p:nvPr/>
        </p:nvCxnSpPr>
        <p:spPr>
          <a:xfrm>
            <a:off x="3321050" y="3368676"/>
            <a:ext cx="723900" cy="352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321050" y="3298826"/>
            <a:ext cx="723900" cy="69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880100" y="3298826"/>
            <a:ext cx="533400" cy="422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880100" y="3235328"/>
            <a:ext cx="647700" cy="6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442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Structured </a:t>
            </a:r>
            <a:r>
              <a:rPr lang="en-US" sz="3200" b="1" dirty="0" smtClean="0"/>
              <a:t>Analysis/ </a:t>
            </a:r>
            <a:r>
              <a:rPr lang="fr-FR" sz="3200" b="1" dirty="0" smtClean="0"/>
              <a:t>Structured design </a:t>
            </a:r>
            <a:r>
              <a:rPr lang="fr-FR" sz="3200" b="1" dirty="0"/>
              <a:t>(SA/SD)</a:t>
            </a:r>
            <a:endParaRPr lang="en-US" sz="3200" b="1" dirty="0"/>
          </a:p>
        </p:txBody>
      </p:sp>
      <p:sp>
        <p:nvSpPr>
          <p:cNvPr id="3" name="Content Placeholder 2"/>
          <p:cNvSpPr>
            <a:spLocks noGrp="1"/>
          </p:cNvSpPr>
          <p:nvPr>
            <p:ph idx="1"/>
          </p:nvPr>
        </p:nvSpPr>
        <p:spPr/>
        <p:txBody>
          <a:bodyPr>
            <a:normAutofit/>
          </a:bodyPr>
          <a:lstStyle/>
          <a:p>
            <a:pPr algn="just"/>
            <a:r>
              <a:rPr lang="en-US" sz="2200" dirty="0"/>
              <a:t>SA/SD methodology involves carrying out </a:t>
            </a:r>
            <a:r>
              <a:rPr lang="en-US" sz="2200" dirty="0" smtClean="0"/>
              <a:t>two distinct </a:t>
            </a:r>
            <a:r>
              <a:rPr lang="en-US" sz="2200" dirty="0"/>
              <a:t>activities:</a:t>
            </a:r>
          </a:p>
          <a:p>
            <a:pPr marL="0" indent="0" algn="just">
              <a:buNone/>
            </a:pPr>
            <a:r>
              <a:rPr lang="en-US" sz="2200" dirty="0" smtClean="0"/>
              <a:t>      </a:t>
            </a:r>
            <a:r>
              <a:rPr lang="en-US" sz="2200" b="1" dirty="0" smtClean="0"/>
              <a:t>-Structured </a:t>
            </a:r>
            <a:r>
              <a:rPr lang="en-US" sz="2200" b="1" dirty="0"/>
              <a:t>analysis (SA)</a:t>
            </a:r>
          </a:p>
          <a:p>
            <a:pPr marL="0" indent="0" algn="just">
              <a:buNone/>
            </a:pPr>
            <a:r>
              <a:rPr lang="en-US" sz="2200" b="1" dirty="0" smtClean="0"/>
              <a:t>      -Structured </a:t>
            </a:r>
            <a:r>
              <a:rPr lang="en-US" sz="2200" b="1" dirty="0"/>
              <a:t>design (SD)</a:t>
            </a:r>
          </a:p>
          <a:p>
            <a:pPr algn="just"/>
            <a:r>
              <a:rPr lang="en-US" sz="2200" dirty="0" smtClean="0"/>
              <a:t>During </a:t>
            </a:r>
            <a:r>
              <a:rPr lang="en-US" sz="2200" dirty="0"/>
              <a:t>structured analysis, the SRS document is transformed into </a:t>
            </a:r>
            <a:r>
              <a:rPr lang="en-US" sz="2200" dirty="0" smtClean="0"/>
              <a:t>a data </a:t>
            </a:r>
            <a:r>
              <a:rPr lang="en-US" sz="2200" dirty="0"/>
              <a:t>flow diagram (DFD) model.</a:t>
            </a:r>
          </a:p>
          <a:p>
            <a:pPr algn="just"/>
            <a:r>
              <a:rPr lang="en-US" sz="2200" dirty="0"/>
              <a:t>During structured design, the DFD model is transformed into </a:t>
            </a:r>
            <a:r>
              <a:rPr lang="en-US" sz="2200" dirty="0" smtClean="0"/>
              <a:t>a structure </a:t>
            </a:r>
            <a:r>
              <a:rPr lang="en-US" sz="2200" dirty="0"/>
              <a:t>chart.</a:t>
            </a:r>
          </a:p>
        </p:txBody>
      </p:sp>
    </p:spTree>
    <p:extLst>
      <p:ext uri="{BB962C8B-B14F-4D97-AF65-F5344CB8AC3E}">
        <p14:creationId xmlns:p14="http://schemas.microsoft.com/office/powerpoint/2010/main" val="982240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a:stretch>
            <a:fillRect/>
          </a:stretch>
        </p:blipFill>
        <p:spPr>
          <a:xfrm>
            <a:off x="1379537" y="1690688"/>
            <a:ext cx="9229725" cy="2733675"/>
          </a:xfrm>
          <a:prstGeom prst="rect">
            <a:avLst/>
          </a:prstGeom>
        </p:spPr>
      </p:pic>
    </p:spTree>
    <p:extLst>
      <p:ext uri="{BB962C8B-B14F-4D97-AF65-F5344CB8AC3E}">
        <p14:creationId xmlns:p14="http://schemas.microsoft.com/office/powerpoint/2010/main" val="3433171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Structured Analysis </a:t>
            </a:r>
          </a:p>
        </p:txBody>
      </p:sp>
      <p:sp>
        <p:nvSpPr>
          <p:cNvPr id="3" name="Content Placeholder 2"/>
          <p:cNvSpPr>
            <a:spLocks noGrp="1"/>
          </p:cNvSpPr>
          <p:nvPr>
            <p:ph idx="1"/>
          </p:nvPr>
        </p:nvSpPr>
        <p:spPr/>
        <p:txBody>
          <a:bodyPr>
            <a:normAutofit/>
          </a:bodyPr>
          <a:lstStyle/>
          <a:p>
            <a:pPr algn="just"/>
            <a:r>
              <a:rPr lang="en-US" sz="2200" dirty="0"/>
              <a:t>Structured analysis is used to carry out the top-down decomposition of a set of high-level functions depicted in the problem description and to represent them graphically. During structured analysis, functional decomposition of the system is achieved. That is, each function that the system performs is analyzed and hierarchically decomposed into more detailed functions. </a:t>
            </a:r>
            <a:endParaRPr lang="en-US" sz="2200" dirty="0" smtClean="0"/>
          </a:p>
          <a:p>
            <a:pPr algn="just"/>
            <a:r>
              <a:rPr lang="en-US" sz="2200" dirty="0" smtClean="0"/>
              <a:t>Structured </a:t>
            </a:r>
            <a:r>
              <a:rPr lang="en-US" sz="2200" dirty="0"/>
              <a:t>analysis </a:t>
            </a:r>
            <a:r>
              <a:rPr lang="en-US" sz="2200" dirty="0" smtClean="0"/>
              <a:t>technique </a:t>
            </a:r>
            <a:r>
              <a:rPr lang="en-US" sz="2200" dirty="0"/>
              <a:t>is based on the following essential underlying principles: </a:t>
            </a:r>
            <a:endParaRPr lang="en-US" sz="2200" dirty="0" smtClean="0"/>
          </a:p>
          <a:p>
            <a:pPr algn="just"/>
            <a:endParaRPr lang="en-US" sz="2200" dirty="0"/>
          </a:p>
          <a:p>
            <a:pPr marL="0" indent="0" algn="just">
              <a:buNone/>
            </a:pPr>
            <a:r>
              <a:rPr lang="en-US" sz="2200" b="1" dirty="0" smtClean="0"/>
              <a:t>    • </a:t>
            </a:r>
            <a:r>
              <a:rPr lang="en-US" sz="2200" b="1" dirty="0"/>
              <a:t>Top-down decomposition approach. </a:t>
            </a:r>
          </a:p>
          <a:p>
            <a:pPr marL="0" indent="0" algn="just">
              <a:buNone/>
            </a:pPr>
            <a:r>
              <a:rPr lang="en-US" sz="2200" b="1" dirty="0" smtClean="0"/>
              <a:t>    • </a:t>
            </a:r>
            <a:r>
              <a:rPr lang="en-US" sz="2200" b="1" dirty="0"/>
              <a:t>Divide and conquer principle. Each function is decomposed independently. </a:t>
            </a:r>
          </a:p>
          <a:p>
            <a:pPr marL="0" indent="0" algn="just">
              <a:buNone/>
            </a:pPr>
            <a:r>
              <a:rPr lang="en-US" sz="2200" b="1" dirty="0" smtClean="0"/>
              <a:t>    • </a:t>
            </a:r>
            <a:r>
              <a:rPr lang="en-US" sz="2200" b="1" dirty="0"/>
              <a:t>Graphical representation of the analysis results using Data Flow Diagrams(DFDs). </a:t>
            </a:r>
          </a:p>
          <a:p>
            <a:pPr algn="just"/>
            <a:endParaRPr lang="en-US" sz="2200" dirty="0"/>
          </a:p>
          <a:p>
            <a:pPr algn="just"/>
            <a:endParaRPr lang="en-US" sz="2200" dirty="0"/>
          </a:p>
        </p:txBody>
      </p:sp>
    </p:spTree>
    <p:extLst>
      <p:ext uri="{BB962C8B-B14F-4D97-AF65-F5344CB8AC3E}">
        <p14:creationId xmlns:p14="http://schemas.microsoft.com/office/powerpoint/2010/main" val="2767872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Data Flow Diagram (DFD) </a:t>
            </a:r>
          </a:p>
        </p:txBody>
      </p:sp>
      <p:sp>
        <p:nvSpPr>
          <p:cNvPr id="3" name="Content Placeholder 2"/>
          <p:cNvSpPr>
            <a:spLocks noGrp="1"/>
          </p:cNvSpPr>
          <p:nvPr>
            <p:ph idx="1"/>
          </p:nvPr>
        </p:nvSpPr>
        <p:spPr/>
        <p:txBody>
          <a:bodyPr>
            <a:normAutofit/>
          </a:bodyPr>
          <a:lstStyle/>
          <a:p>
            <a:pPr algn="just"/>
            <a:r>
              <a:rPr lang="en-US" sz="2200" dirty="0"/>
              <a:t>The DFD (also known as a </a:t>
            </a:r>
            <a:r>
              <a:rPr lang="en-US" sz="2200" b="1" dirty="0"/>
              <a:t>bubble chart</a:t>
            </a:r>
            <a:r>
              <a:rPr lang="en-US" sz="2200" dirty="0"/>
              <a:t>) is a hierarchical graphical model of a system that shows the different processing activities or functions that the system performs and the data interchange among these functions</a:t>
            </a:r>
            <a:r>
              <a:rPr lang="en-US" sz="2200" dirty="0" smtClean="0"/>
              <a:t>.</a:t>
            </a:r>
          </a:p>
          <a:p>
            <a:pPr algn="just"/>
            <a:r>
              <a:rPr lang="en-US" sz="2200" dirty="0" smtClean="0"/>
              <a:t> </a:t>
            </a:r>
            <a:r>
              <a:rPr lang="en-US" sz="2200" dirty="0"/>
              <a:t>Each function is considered as a processing station (or process) that consumes some input data and produces some output data</a:t>
            </a:r>
            <a:r>
              <a:rPr lang="en-US" sz="2200" dirty="0" smtClean="0"/>
              <a:t>.</a:t>
            </a:r>
          </a:p>
          <a:p>
            <a:pPr algn="just"/>
            <a:r>
              <a:rPr lang="en-US" sz="2200" dirty="0" smtClean="0"/>
              <a:t> </a:t>
            </a:r>
            <a:r>
              <a:rPr lang="en-US" sz="2200" dirty="0"/>
              <a:t>The system is represented in terms of the input data to the system, various processing carried out on these data, and the output data generated by the system</a:t>
            </a:r>
            <a:r>
              <a:rPr lang="en-US" sz="2200" dirty="0" smtClean="0"/>
              <a:t>.</a:t>
            </a:r>
          </a:p>
          <a:p>
            <a:pPr algn="just"/>
            <a:r>
              <a:rPr lang="en-US" sz="2200" dirty="0" smtClean="0"/>
              <a:t> </a:t>
            </a:r>
            <a:r>
              <a:rPr lang="en-US" sz="2200" dirty="0"/>
              <a:t>A DFD model uses a very limited number of primitive symbols </a:t>
            </a:r>
            <a:r>
              <a:rPr lang="en-US" sz="2200" dirty="0" smtClean="0"/>
              <a:t>to </a:t>
            </a:r>
            <a:r>
              <a:rPr lang="en-US" sz="2200" dirty="0"/>
              <a:t>represent the functions performed by a system and the data flow among these functions. </a:t>
            </a:r>
          </a:p>
        </p:txBody>
      </p:sp>
    </p:spTree>
    <p:extLst>
      <p:ext uri="{BB962C8B-B14F-4D97-AF65-F5344CB8AC3E}">
        <p14:creationId xmlns:p14="http://schemas.microsoft.com/office/powerpoint/2010/main" val="2633364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Primitive symbols used for constructing DFDs</a:t>
            </a:r>
          </a:p>
        </p:txBody>
      </p:sp>
      <p:pic>
        <p:nvPicPr>
          <p:cNvPr id="4" name="Content Placeholder 3"/>
          <p:cNvPicPr>
            <a:picLocks noGrp="1" noChangeAspect="1"/>
          </p:cNvPicPr>
          <p:nvPr>
            <p:ph idx="1"/>
          </p:nvPr>
        </p:nvPicPr>
        <p:blipFill>
          <a:blip r:embed="rId2"/>
          <a:stretch>
            <a:fillRect/>
          </a:stretch>
        </p:blipFill>
        <p:spPr>
          <a:xfrm>
            <a:off x="2354262" y="2021681"/>
            <a:ext cx="6772275" cy="2790825"/>
          </a:xfrm>
          <a:prstGeom prst="rect">
            <a:avLst/>
          </a:prstGeom>
        </p:spPr>
      </p:pic>
    </p:spTree>
    <p:extLst>
      <p:ext uri="{BB962C8B-B14F-4D97-AF65-F5344CB8AC3E}">
        <p14:creationId xmlns:p14="http://schemas.microsoft.com/office/powerpoint/2010/main" val="3792794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200" b="1" dirty="0"/>
              <a:t>Important concepts associated with constructing DFD models</a:t>
            </a:r>
          </a:p>
        </p:txBody>
      </p:sp>
      <p:sp>
        <p:nvSpPr>
          <p:cNvPr id="3" name="Content Placeholder 2"/>
          <p:cNvSpPr>
            <a:spLocks noGrp="1"/>
          </p:cNvSpPr>
          <p:nvPr>
            <p:ph idx="1"/>
          </p:nvPr>
        </p:nvSpPr>
        <p:spPr/>
        <p:txBody>
          <a:bodyPr/>
          <a:lstStyle/>
          <a:p>
            <a:r>
              <a:rPr lang="en-US" dirty="0"/>
              <a:t>Synchronous and A</a:t>
            </a:r>
            <a:r>
              <a:rPr lang="en-US" dirty="0" smtClean="0"/>
              <a:t>synchronous DFD</a:t>
            </a:r>
          </a:p>
          <a:p>
            <a:endParaRPr lang="en-US" dirty="0"/>
          </a:p>
        </p:txBody>
      </p:sp>
      <p:pic>
        <p:nvPicPr>
          <p:cNvPr id="4" name="Picture 3"/>
          <p:cNvPicPr>
            <a:picLocks noChangeAspect="1"/>
          </p:cNvPicPr>
          <p:nvPr/>
        </p:nvPicPr>
        <p:blipFill>
          <a:blip r:embed="rId2"/>
          <a:stretch>
            <a:fillRect/>
          </a:stretch>
        </p:blipFill>
        <p:spPr>
          <a:xfrm>
            <a:off x="1141412" y="2703512"/>
            <a:ext cx="9401175" cy="2390775"/>
          </a:xfrm>
          <a:prstGeom prst="rect">
            <a:avLst/>
          </a:prstGeom>
        </p:spPr>
      </p:pic>
    </p:spTree>
    <p:extLst>
      <p:ext uri="{BB962C8B-B14F-4D97-AF65-F5344CB8AC3E}">
        <p14:creationId xmlns:p14="http://schemas.microsoft.com/office/powerpoint/2010/main" val="30104314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2010</Words>
  <Application>Microsoft Office PowerPoint</Application>
  <PresentationFormat>Widescreen</PresentationFormat>
  <Paragraphs>131</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Software Engineering Unit-II</vt:lpstr>
      <vt:lpstr>Analysis Tools</vt:lpstr>
      <vt:lpstr>Design Approaches and Types</vt:lpstr>
      <vt:lpstr>Structured Analysis/ Structured design (SA/SD)</vt:lpstr>
      <vt:lpstr>PowerPoint Presentation</vt:lpstr>
      <vt:lpstr>Structured Analysis </vt:lpstr>
      <vt:lpstr>Data Flow Diagram (DFD) </vt:lpstr>
      <vt:lpstr>Primitive symbols used for constructing DFDs</vt:lpstr>
      <vt:lpstr>Important concepts associated with constructing DFD models</vt:lpstr>
      <vt:lpstr> Balancing DFDs: The data that flow into or out of a bubble must match the data flow at the next level of DFD. This is known as balancing a DFD. </vt:lpstr>
      <vt:lpstr>Numbering of bubbles</vt:lpstr>
      <vt:lpstr>DEVELOPING THE DFD MODEL OF A SYSTEM</vt:lpstr>
      <vt:lpstr>Levels of DFD</vt:lpstr>
      <vt:lpstr>Rules for constructing DFD systematically in Levels:</vt:lpstr>
      <vt:lpstr>PowerPoint Presentation</vt:lpstr>
      <vt:lpstr>Example : (RMS Calculating Software)</vt:lpstr>
      <vt:lpstr>PowerPoint Presentation</vt:lpstr>
      <vt:lpstr>PowerPoint Presentation</vt:lpstr>
      <vt:lpstr>Shortcomings of the DFD model</vt:lpstr>
      <vt:lpstr>STRUCTURED DESIGN</vt:lpstr>
      <vt:lpstr>Notations Used:</vt:lpstr>
      <vt:lpstr>Example of Properly and poorly Layered design</vt:lpstr>
      <vt:lpstr>Transformation of a DFD Model into Structured Chart</vt:lpstr>
      <vt:lpstr>Transform analysis</vt:lpstr>
      <vt:lpstr>PowerPoint Presentation</vt:lpstr>
      <vt:lpstr>Example : Draw the structure chart for the RMS software</vt:lpstr>
      <vt:lpstr>PowerPoint Presentation</vt:lpstr>
      <vt:lpstr>Transaction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Unit-II</dc:title>
  <dc:creator>USER</dc:creator>
  <cp:lastModifiedBy>USER</cp:lastModifiedBy>
  <cp:revision>17</cp:revision>
  <dcterms:created xsi:type="dcterms:W3CDTF">2020-09-07T17:47:24Z</dcterms:created>
  <dcterms:modified xsi:type="dcterms:W3CDTF">2020-09-08T03:18:44Z</dcterms:modified>
</cp:coreProperties>
</file>