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E34A-00C3-4C2B-B6CF-31148A302D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A596-D72A-4A7B-8D25-5FE9D26E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Unit-II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err="1" smtClean="0"/>
              <a:t>by:Neha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Structure of Decision Table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1" y="2425701"/>
            <a:ext cx="6492784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Decision </a:t>
            </a:r>
            <a:r>
              <a:rPr lang="en-US" altLang="en-US" sz="3200" b="1" dirty="0"/>
              <a:t>table for payroll system example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1793334"/>
            <a:ext cx="8458200" cy="3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Constructing Decision Table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b="1" dirty="0" smtClean="0">
                <a:latin typeface="+mj-lt"/>
              </a:rPr>
              <a:t>Name the conditions and the values each condition can assume</a:t>
            </a:r>
          </a:p>
          <a:p>
            <a:r>
              <a:rPr lang="en-US" altLang="en-US" sz="2200" b="1" dirty="0" smtClean="0">
                <a:latin typeface="+mj-lt"/>
              </a:rPr>
              <a:t>Name all possible actions that can occur</a:t>
            </a:r>
          </a:p>
          <a:p>
            <a:r>
              <a:rPr lang="en-US" altLang="en-US" sz="2200" b="1" dirty="0" smtClean="0">
                <a:latin typeface="+mj-lt"/>
              </a:rPr>
              <a:t>List all possible rules</a:t>
            </a:r>
          </a:p>
          <a:p>
            <a:r>
              <a:rPr lang="en-US" altLang="en-US" sz="2200" b="1" dirty="0" smtClean="0">
                <a:latin typeface="+mj-lt"/>
              </a:rPr>
              <a:t>Define the actions for each rule</a:t>
            </a:r>
          </a:p>
          <a:p>
            <a:r>
              <a:rPr lang="en-US" altLang="en-US" sz="2200" b="1" dirty="0" smtClean="0">
                <a:latin typeface="+mj-lt"/>
              </a:rPr>
              <a:t>Simplify the decision table</a:t>
            </a:r>
          </a:p>
          <a:p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5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Simplified Decision Table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19" y="1866901"/>
            <a:ext cx="6300439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Decision table </a:t>
            </a:r>
            <a:r>
              <a:rPr lang="en-US" sz="3200" b="1" i="1" dirty="0"/>
              <a:t>versus </a:t>
            </a:r>
            <a:r>
              <a:rPr lang="en-US" sz="3200" b="1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+mj-lt"/>
              </a:rPr>
              <a:t>Even though both decision tables and decision trees can be used </a:t>
            </a:r>
            <a:r>
              <a:rPr lang="en-US" dirty="0" smtClean="0">
                <a:latin typeface="+mj-lt"/>
              </a:rPr>
              <a:t>to represent </a:t>
            </a:r>
            <a:r>
              <a:rPr lang="en-US" dirty="0">
                <a:latin typeface="+mj-lt"/>
              </a:rPr>
              <a:t>complex program logic, they can be distinguishable on </a:t>
            </a:r>
            <a:r>
              <a:rPr lang="en-US" dirty="0" smtClean="0">
                <a:latin typeface="+mj-lt"/>
              </a:rPr>
              <a:t>the following </a:t>
            </a:r>
            <a:r>
              <a:rPr lang="en-US" dirty="0">
                <a:latin typeface="+mj-lt"/>
              </a:rPr>
              <a:t>three considerations:</a:t>
            </a:r>
          </a:p>
          <a:p>
            <a:pPr algn="just"/>
            <a:r>
              <a:rPr lang="en-US" b="1" dirty="0">
                <a:latin typeface="+mj-lt"/>
              </a:rPr>
              <a:t>Readability: </a:t>
            </a:r>
            <a:r>
              <a:rPr lang="en-US" dirty="0">
                <a:latin typeface="+mj-lt"/>
              </a:rPr>
              <a:t>Decision trees are easier to read and understand when </a:t>
            </a:r>
            <a:r>
              <a:rPr lang="en-US" dirty="0" smtClean="0">
                <a:latin typeface="+mj-lt"/>
              </a:rPr>
              <a:t>the number </a:t>
            </a:r>
            <a:r>
              <a:rPr lang="en-US" dirty="0">
                <a:latin typeface="+mj-lt"/>
              </a:rPr>
              <a:t>of conditions are small. On the other hand, a decision table </a:t>
            </a:r>
            <a:r>
              <a:rPr lang="en-US" dirty="0" smtClean="0">
                <a:latin typeface="+mj-lt"/>
              </a:rPr>
              <a:t>causes the </a:t>
            </a:r>
            <a:r>
              <a:rPr lang="en-US" dirty="0">
                <a:latin typeface="+mj-lt"/>
              </a:rPr>
              <a:t>analyst to look at every possible combination of conditions which </a:t>
            </a:r>
            <a:r>
              <a:rPr lang="en-US" dirty="0" smtClean="0">
                <a:latin typeface="+mj-lt"/>
              </a:rPr>
              <a:t>he might </a:t>
            </a:r>
            <a:r>
              <a:rPr lang="en-US" dirty="0">
                <a:latin typeface="+mj-lt"/>
              </a:rPr>
              <a:t>otherwise omit.</a:t>
            </a:r>
          </a:p>
          <a:p>
            <a:pPr algn="just"/>
            <a:r>
              <a:rPr lang="en-US" b="1" dirty="0">
                <a:latin typeface="+mj-lt"/>
              </a:rPr>
              <a:t>Explicit representation of the order of decision making: </a:t>
            </a:r>
            <a:r>
              <a:rPr lang="en-US" dirty="0">
                <a:latin typeface="+mj-lt"/>
              </a:rPr>
              <a:t>In contrast </a:t>
            </a:r>
            <a:r>
              <a:rPr lang="en-US" dirty="0" smtClean="0">
                <a:latin typeface="+mj-lt"/>
              </a:rPr>
              <a:t>to the decision </a:t>
            </a:r>
            <a:r>
              <a:rPr lang="en-US" dirty="0">
                <a:latin typeface="+mj-lt"/>
              </a:rPr>
              <a:t>trees, the order of decision making is abstracted out in </a:t>
            </a:r>
            <a:r>
              <a:rPr lang="en-US" dirty="0" smtClean="0">
                <a:latin typeface="+mj-lt"/>
              </a:rPr>
              <a:t>decision tables</a:t>
            </a:r>
            <a:r>
              <a:rPr lang="en-US" dirty="0">
                <a:latin typeface="+mj-lt"/>
              </a:rPr>
              <a:t>. A situation where decision tree is more useful is when </a:t>
            </a:r>
            <a:r>
              <a:rPr lang="en-US" dirty="0" smtClean="0">
                <a:latin typeface="+mj-lt"/>
              </a:rPr>
              <a:t>multilevel decision </a:t>
            </a:r>
            <a:r>
              <a:rPr lang="en-US" dirty="0">
                <a:latin typeface="+mj-lt"/>
              </a:rPr>
              <a:t>making is required. Decision trees can more intuitively </a:t>
            </a:r>
            <a:r>
              <a:rPr lang="en-US" dirty="0" smtClean="0">
                <a:latin typeface="+mj-lt"/>
              </a:rPr>
              <a:t>represent multilevel </a:t>
            </a:r>
            <a:r>
              <a:rPr lang="en-US" dirty="0">
                <a:latin typeface="+mj-lt"/>
              </a:rPr>
              <a:t>decision making hierarchically, whereas decision tables can </a:t>
            </a:r>
            <a:r>
              <a:rPr lang="en-US" dirty="0" smtClean="0">
                <a:latin typeface="+mj-lt"/>
              </a:rPr>
              <a:t>only represent </a:t>
            </a:r>
            <a:r>
              <a:rPr lang="en-US" dirty="0">
                <a:latin typeface="+mj-lt"/>
              </a:rPr>
              <a:t>a single decision to select the appropriate action for execution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b="1" dirty="0">
                <a:latin typeface="+mj-lt"/>
              </a:rPr>
              <a:t>Representing complex decision logic: </a:t>
            </a:r>
            <a:r>
              <a:rPr lang="en-US" dirty="0">
                <a:latin typeface="+mj-lt"/>
              </a:rPr>
              <a:t>Decision trees become </a:t>
            </a:r>
            <a:r>
              <a:rPr lang="en-US" dirty="0" smtClean="0">
                <a:latin typeface="+mj-lt"/>
              </a:rPr>
              <a:t>very complex to understand </a:t>
            </a:r>
            <a:r>
              <a:rPr lang="en-US" dirty="0">
                <a:latin typeface="+mj-lt"/>
              </a:rPr>
              <a:t>when the number of conditions and actions </a:t>
            </a:r>
            <a:r>
              <a:rPr lang="en-US" dirty="0" smtClean="0">
                <a:latin typeface="+mj-lt"/>
              </a:rPr>
              <a:t>increase. It </a:t>
            </a:r>
            <a:r>
              <a:rPr lang="en-US" dirty="0">
                <a:latin typeface="+mj-lt"/>
              </a:rPr>
              <a:t>may even </a:t>
            </a:r>
            <a:r>
              <a:rPr lang="en-US" dirty="0" smtClean="0">
                <a:latin typeface="+mj-lt"/>
              </a:rPr>
              <a:t>be difficult </a:t>
            </a:r>
            <a:r>
              <a:rPr lang="en-US" dirty="0">
                <a:latin typeface="+mj-lt"/>
              </a:rPr>
              <a:t>to draw the tree on a single page. When very large number </a:t>
            </a:r>
            <a:r>
              <a:rPr lang="en-US" dirty="0" smtClean="0">
                <a:latin typeface="+mj-lt"/>
              </a:rPr>
              <a:t>of decisions </a:t>
            </a:r>
            <a:r>
              <a:rPr lang="en-US" dirty="0">
                <a:latin typeface="+mj-lt"/>
              </a:rPr>
              <a:t>are involved, the decision table representation may be preferred.</a:t>
            </a:r>
          </a:p>
        </p:txBody>
      </p:sp>
    </p:spTree>
    <p:extLst>
      <p:ext uri="{BB962C8B-B14F-4D97-AF65-F5344CB8AC3E}">
        <p14:creationId xmlns:p14="http://schemas.microsoft.com/office/powerpoint/2010/main" val="36144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37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Analysis Tools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Flow Diagrams(DFDs)</a:t>
            </a:r>
          </a:p>
          <a:p>
            <a:r>
              <a:rPr lang="en-US" sz="2200" b="1" dirty="0" smtClean="0"/>
              <a:t>Data </a:t>
            </a:r>
            <a:r>
              <a:rPr lang="en-US" sz="2200" b="1" dirty="0" smtClean="0"/>
              <a:t>dictionary</a:t>
            </a:r>
          </a:p>
          <a:p>
            <a:r>
              <a:rPr lang="en-US" sz="2200" b="1" dirty="0" smtClean="0"/>
              <a:t>Decision Tree</a:t>
            </a:r>
          </a:p>
          <a:p>
            <a:r>
              <a:rPr lang="en-US" sz="2200" b="1" dirty="0" smtClean="0"/>
              <a:t>Decision Table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522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Data dictionary</a:t>
            </a:r>
            <a:br>
              <a:rPr lang="en-US" sz="3200" dirty="0" smtClean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+mj-lt"/>
              </a:rPr>
              <a:t>Every </a:t>
            </a:r>
            <a:r>
              <a:rPr lang="en-US" sz="2200" b="1" dirty="0">
                <a:latin typeface="+mj-lt"/>
              </a:rPr>
              <a:t>DFD model of a system must be accompanied by a data dictionary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A data </a:t>
            </a:r>
            <a:r>
              <a:rPr lang="en-US" sz="2200" dirty="0">
                <a:latin typeface="+mj-lt"/>
              </a:rPr>
              <a:t>dictionary </a:t>
            </a:r>
            <a:r>
              <a:rPr lang="en-US" sz="2200" b="1" dirty="0">
                <a:latin typeface="+mj-lt"/>
              </a:rPr>
              <a:t>lists all data items </a:t>
            </a:r>
            <a:r>
              <a:rPr lang="en-US" sz="2200" dirty="0">
                <a:latin typeface="+mj-lt"/>
              </a:rPr>
              <a:t>that appear in a DFD model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data items </a:t>
            </a:r>
            <a:r>
              <a:rPr lang="en-US" sz="2200" dirty="0">
                <a:latin typeface="+mj-lt"/>
              </a:rPr>
              <a:t>listed include all data flows and the contents of all data </a:t>
            </a:r>
            <a:r>
              <a:rPr lang="en-US" sz="2200" dirty="0" smtClean="0">
                <a:latin typeface="+mj-lt"/>
              </a:rPr>
              <a:t>stores appearing </a:t>
            </a:r>
            <a:r>
              <a:rPr lang="en-US" sz="2200" dirty="0">
                <a:latin typeface="+mj-lt"/>
              </a:rPr>
              <a:t>on all the DFDs in a DFD model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b="1" dirty="0" smtClean="0">
                <a:latin typeface="+mj-lt"/>
              </a:rPr>
              <a:t>A data dictionary lists the purpose of all data items and the definition of all composite data items in terms of their component data items.</a:t>
            </a:r>
          </a:p>
          <a:p>
            <a:pPr algn="just"/>
            <a:r>
              <a:rPr lang="en-US" sz="2200" dirty="0">
                <a:latin typeface="+mj-lt"/>
              </a:rPr>
              <a:t>For example, a data dictionary entry may represent that the data </a:t>
            </a:r>
            <a:r>
              <a:rPr lang="en-US" sz="2200" dirty="0" err="1" smtClean="0">
                <a:latin typeface="+mj-lt"/>
              </a:rPr>
              <a:t>grossPay</a:t>
            </a:r>
            <a:r>
              <a:rPr lang="en-US" sz="2200" dirty="0" smtClean="0">
                <a:latin typeface="+mj-lt"/>
              </a:rPr>
              <a:t> consists </a:t>
            </a:r>
            <a:r>
              <a:rPr lang="en-US" sz="2200" dirty="0">
                <a:latin typeface="+mj-lt"/>
              </a:rPr>
              <a:t>of the components </a:t>
            </a:r>
            <a:r>
              <a:rPr lang="en-US" sz="2200" dirty="0" err="1">
                <a:latin typeface="+mj-lt"/>
              </a:rPr>
              <a:t>regularPay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overtimePay</a:t>
            </a:r>
            <a:r>
              <a:rPr lang="en-US" sz="2200" dirty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sz="2200" i="1" dirty="0" smtClean="0">
                <a:latin typeface="+mj-lt"/>
              </a:rPr>
              <a:t>          </a:t>
            </a:r>
            <a:r>
              <a:rPr lang="en-US" sz="2200" i="1" dirty="0" err="1" smtClean="0">
                <a:latin typeface="+mj-lt"/>
              </a:rPr>
              <a:t>grossP</a:t>
            </a:r>
            <a:r>
              <a:rPr lang="en-US" sz="2200" i="1" dirty="0" smtClean="0">
                <a:latin typeface="+mj-lt"/>
              </a:rPr>
              <a:t> </a:t>
            </a:r>
            <a:r>
              <a:rPr lang="en-US" sz="2200" i="1" dirty="0">
                <a:latin typeface="+mj-lt"/>
              </a:rPr>
              <a:t>ay </a:t>
            </a:r>
            <a:r>
              <a:rPr lang="en-US" sz="2200" dirty="0">
                <a:latin typeface="+mj-lt"/>
              </a:rPr>
              <a:t>= </a:t>
            </a:r>
            <a:r>
              <a:rPr lang="en-US" sz="2200" i="1" dirty="0" err="1">
                <a:latin typeface="+mj-lt"/>
              </a:rPr>
              <a:t>regularP</a:t>
            </a:r>
            <a:r>
              <a:rPr lang="en-US" sz="2200" i="1" dirty="0">
                <a:latin typeface="+mj-lt"/>
              </a:rPr>
              <a:t> ay </a:t>
            </a:r>
            <a:r>
              <a:rPr lang="en-US" sz="2200" dirty="0">
                <a:latin typeface="+mj-lt"/>
              </a:rPr>
              <a:t>+ </a:t>
            </a:r>
            <a:r>
              <a:rPr lang="en-US" sz="2200" i="1" dirty="0" err="1" smtClean="0">
                <a:latin typeface="+mj-lt"/>
              </a:rPr>
              <a:t>overtimePay</a:t>
            </a:r>
            <a:endParaRPr lang="en-US" sz="2200" i="1" dirty="0" smtClean="0">
              <a:latin typeface="+mj-lt"/>
            </a:endParaRPr>
          </a:p>
          <a:p>
            <a:pPr algn="just"/>
            <a:r>
              <a:rPr lang="en-US" sz="2200" dirty="0">
                <a:latin typeface="+mj-lt"/>
              </a:rPr>
              <a:t>For the smallest units of data items, the data dictionary simply lists </a:t>
            </a:r>
            <a:r>
              <a:rPr lang="en-US" sz="2200" dirty="0" smtClean="0">
                <a:latin typeface="+mj-lt"/>
              </a:rPr>
              <a:t>their name </a:t>
            </a:r>
            <a:r>
              <a:rPr lang="en-US" sz="2200" dirty="0">
                <a:latin typeface="+mj-lt"/>
              </a:rPr>
              <a:t>and their type. Composite data items are expressed in terms </a:t>
            </a:r>
            <a:r>
              <a:rPr lang="en-US" sz="2200" dirty="0" smtClean="0">
                <a:latin typeface="+mj-lt"/>
              </a:rPr>
              <a:t>of the </a:t>
            </a:r>
            <a:r>
              <a:rPr lang="en-US" sz="2200" dirty="0">
                <a:latin typeface="+mj-lt"/>
              </a:rPr>
              <a:t>component data items using certain operators.</a:t>
            </a:r>
          </a:p>
        </p:txBody>
      </p:sp>
    </p:spTree>
    <p:extLst>
      <p:ext uri="{BB962C8B-B14F-4D97-AF65-F5344CB8AC3E}">
        <p14:creationId xmlns:p14="http://schemas.microsoft.com/office/powerpoint/2010/main" val="17493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Importance/Benefits of Data Dictionary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A data dictionary provides a </a:t>
            </a:r>
            <a:r>
              <a:rPr lang="en-US" sz="2200" b="1" dirty="0">
                <a:latin typeface="+mj-lt"/>
              </a:rPr>
              <a:t>standard terminology </a:t>
            </a:r>
            <a:r>
              <a:rPr lang="en-US" sz="2200" dirty="0">
                <a:latin typeface="+mj-lt"/>
              </a:rPr>
              <a:t>for all relevant </a:t>
            </a:r>
            <a:r>
              <a:rPr lang="en-US" sz="2200" dirty="0" smtClean="0">
                <a:latin typeface="+mj-lt"/>
              </a:rPr>
              <a:t>data for </a:t>
            </a:r>
            <a:r>
              <a:rPr lang="en-US" sz="2200" dirty="0">
                <a:latin typeface="+mj-lt"/>
              </a:rPr>
              <a:t>use by the developers working in a project. A consistent </a:t>
            </a:r>
            <a:r>
              <a:rPr lang="en-US" sz="2200" dirty="0" smtClean="0">
                <a:latin typeface="+mj-lt"/>
              </a:rPr>
              <a:t>vocabulary for </a:t>
            </a:r>
            <a:r>
              <a:rPr lang="en-US" sz="2200" dirty="0">
                <a:latin typeface="+mj-lt"/>
              </a:rPr>
              <a:t>data items is very important, since in large projects </a:t>
            </a:r>
            <a:r>
              <a:rPr lang="en-US" sz="2200" dirty="0" smtClean="0">
                <a:latin typeface="+mj-lt"/>
              </a:rPr>
              <a:t>different developers </a:t>
            </a:r>
            <a:r>
              <a:rPr lang="en-US" sz="2200" dirty="0">
                <a:latin typeface="+mj-lt"/>
              </a:rPr>
              <a:t>of the project have a tendency to use different terms </a:t>
            </a:r>
            <a:r>
              <a:rPr lang="en-US" sz="2200" dirty="0" smtClean="0">
                <a:latin typeface="+mj-lt"/>
              </a:rPr>
              <a:t>to refer </a:t>
            </a:r>
            <a:r>
              <a:rPr lang="en-US" sz="2200" dirty="0">
                <a:latin typeface="+mj-lt"/>
              </a:rPr>
              <a:t>to the same data, which unnecessarily causes confusion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The data dictionary helps the developers to </a:t>
            </a:r>
            <a:r>
              <a:rPr lang="en-US" sz="2200" b="1" dirty="0">
                <a:latin typeface="+mj-lt"/>
              </a:rPr>
              <a:t>determine the definition </a:t>
            </a:r>
            <a:r>
              <a:rPr lang="en-US" sz="2200" dirty="0" smtClean="0">
                <a:latin typeface="+mj-lt"/>
              </a:rPr>
              <a:t>of different </a:t>
            </a:r>
            <a:r>
              <a:rPr lang="en-US" sz="2200" dirty="0">
                <a:latin typeface="+mj-lt"/>
              </a:rPr>
              <a:t>data structures in terms of their component elements </a:t>
            </a:r>
            <a:r>
              <a:rPr lang="en-US" sz="2200" dirty="0" smtClean="0">
                <a:latin typeface="+mj-lt"/>
              </a:rPr>
              <a:t>while implementing </a:t>
            </a:r>
            <a:r>
              <a:rPr lang="en-US" sz="2200" dirty="0">
                <a:latin typeface="+mj-lt"/>
              </a:rPr>
              <a:t>the design.</a:t>
            </a:r>
          </a:p>
          <a:p>
            <a:pPr algn="just"/>
            <a:r>
              <a:rPr lang="en-US" sz="2200" dirty="0">
                <a:latin typeface="+mj-lt"/>
              </a:rPr>
              <a:t>The data dictionary helps to </a:t>
            </a:r>
            <a:r>
              <a:rPr lang="en-US" sz="2200" b="1" dirty="0">
                <a:latin typeface="+mj-lt"/>
              </a:rPr>
              <a:t>perform impact analysis</a:t>
            </a:r>
            <a:r>
              <a:rPr lang="en-US" sz="2200" dirty="0">
                <a:latin typeface="+mj-lt"/>
              </a:rPr>
              <a:t>. That is, it </a:t>
            </a:r>
            <a:r>
              <a:rPr lang="en-US" sz="2200" dirty="0" smtClean="0">
                <a:latin typeface="+mj-lt"/>
              </a:rPr>
              <a:t>is possible </a:t>
            </a:r>
            <a:r>
              <a:rPr lang="en-US" sz="2200" dirty="0">
                <a:latin typeface="+mj-lt"/>
              </a:rPr>
              <a:t>to determine the effect of some data on various </a:t>
            </a:r>
            <a:r>
              <a:rPr lang="en-US" sz="2200" dirty="0" smtClean="0">
                <a:latin typeface="+mj-lt"/>
              </a:rPr>
              <a:t>processing activities </a:t>
            </a:r>
            <a:r>
              <a:rPr lang="en-US" sz="2200" dirty="0">
                <a:latin typeface="+mj-lt"/>
              </a:rPr>
              <a:t>and vice versa. Such impact analysis is especially useful </a:t>
            </a:r>
            <a:r>
              <a:rPr lang="en-US" sz="2200" dirty="0" smtClean="0">
                <a:latin typeface="+mj-lt"/>
              </a:rPr>
              <a:t>when one </a:t>
            </a:r>
            <a:r>
              <a:rPr lang="en-US" sz="2200" dirty="0">
                <a:latin typeface="+mj-lt"/>
              </a:rPr>
              <a:t>wants to check the impact of changing an input value type, or </a:t>
            </a:r>
            <a:r>
              <a:rPr lang="en-US" sz="2200" dirty="0" smtClean="0">
                <a:latin typeface="+mj-lt"/>
              </a:rPr>
              <a:t>a bug </a:t>
            </a:r>
            <a:r>
              <a:rPr lang="en-US" sz="2200" dirty="0">
                <a:latin typeface="+mj-lt"/>
              </a:rPr>
              <a:t>in some functionality, etc.</a:t>
            </a:r>
          </a:p>
        </p:txBody>
      </p:sp>
    </p:spTree>
    <p:extLst>
      <p:ext uri="{BB962C8B-B14F-4D97-AF65-F5344CB8AC3E}">
        <p14:creationId xmlns:p14="http://schemas.microsoft.com/office/powerpoint/2010/main" val="11417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Tool support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+mj-lt"/>
              </a:rPr>
              <a:t>For large systems, the data dictionary can become extremely complex </a:t>
            </a:r>
            <a:r>
              <a:rPr lang="en-US" dirty="0" smtClean="0">
                <a:latin typeface="+mj-lt"/>
              </a:rPr>
              <a:t>and voluminous</a:t>
            </a:r>
            <a:r>
              <a:rPr lang="en-US" dirty="0">
                <a:latin typeface="+mj-lt"/>
              </a:rPr>
              <a:t>. Even moderate-sized projects can have thousands of entries </a:t>
            </a:r>
            <a:r>
              <a:rPr lang="en-US" dirty="0" smtClean="0">
                <a:latin typeface="+mj-lt"/>
              </a:rPr>
              <a:t>in the </a:t>
            </a:r>
            <a:r>
              <a:rPr lang="en-US" dirty="0">
                <a:latin typeface="+mj-lt"/>
              </a:rPr>
              <a:t>data dictionary. It becomes extremely </a:t>
            </a:r>
            <a:r>
              <a:rPr lang="en-US" dirty="0" smtClean="0">
                <a:latin typeface="+mj-lt"/>
              </a:rPr>
              <a:t>difficult </a:t>
            </a:r>
            <a:r>
              <a:rPr lang="en-US" dirty="0">
                <a:latin typeface="+mj-lt"/>
              </a:rPr>
              <a:t>to maintain a </a:t>
            </a:r>
            <a:r>
              <a:rPr lang="en-US" dirty="0" smtClean="0">
                <a:latin typeface="+mj-lt"/>
              </a:rPr>
              <a:t>voluminous dictionary </a:t>
            </a:r>
            <a:r>
              <a:rPr lang="en-US" dirty="0">
                <a:latin typeface="+mj-lt"/>
              </a:rPr>
              <a:t>manually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Computer-aided software engineering (CASE) tools </a:t>
            </a:r>
            <a:r>
              <a:rPr lang="en-US" dirty="0" smtClean="0">
                <a:latin typeface="+mj-lt"/>
              </a:rPr>
              <a:t>come handy </a:t>
            </a:r>
            <a:r>
              <a:rPr lang="en-US" dirty="0">
                <a:latin typeface="+mj-lt"/>
              </a:rPr>
              <a:t>to overcome this problem. Most CASE tools usually capture the </a:t>
            </a:r>
            <a:r>
              <a:rPr lang="en-US" dirty="0" smtClean="0">
                <a:latin typeface="+mj-lt"/>
              </a:rPr>
              <a:t>data items </a:t>
            </a:r>
            <a:r>
              <a:rPr lang="en-US" dirty="0">
                <a:latin typeface="+mj-lt"/>
              </a:rPr>
              <a:t>appearing in a DFD as the DFD is drawn, and </a:t>
            </a:r>
            <a:r>
              <a:rPr lang="en-US" b="1" dirty="0">
                <a:latin typeface="+mj-lt"/>
              </a:rPr>
              <a:t>automatically </a:t>
            </a:r>
            <a:r>
              <a:rPr lang="en-US" b="1" dirty="0" smtClean="0">
                <a:latin typeface="+mj-lt"/>
              </a:rPr>
              <a:t>generate the </a:t>
            </a:r>
            <a:r>
              <a:rPr lang="en-US" b="1" dirty="0">
                <a:latin typeface="+mj-lt"/>
              </a:rPr>
              <a:t>data dictionary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As a result, the designers do not have to spend </a:t>
            </a:r>
            <a:r>
              <a:rPr lang="en-US" dirty="0" smtClean="0">
                <a:latin typeface="+mj-lt"/>
              </a:rPr>
              <a:t>almost any </a:t>
            </a:r>
            <a:r>
              <a:rPr lang="en-US" dirty="0">
                <a:latin typeface="+mj-lt"/>
              </a:rPr>
              <a:t>effort in creating the data </a:t>
            </a:r>
            <a:r>
              <a:rPr lang="en-US" dirty="0" smtClean="0">
                <a:latin typeface="+mj-lt"/>
              </a:rPr>
              <a:t>dictionary. </a:t>
            </a:r>
          </a:p>
          <a:p>
            <a:pPr algn="just"/>
            <a:r>
              <a:rPr lang="en-US" dirty="0" smtClean="0">
                <a:latin typeface="+mj-lt"/>
              </a:rPr>
              <a:t>These </a:t>
            </a:r>
            <a:r>
              <a:rPr lang="en-US" dirty="0">
                <a:latin typeface="+mj-lt"/>
              </a:rPr>
              <a:t>CASE tools also support </a:t>
            </a:r>
            <a:r>
              <a:rPr lang="en-US" dirty="0" smtClean="0">
                <a:latin typeface="+mj-lt"/>
              </a:rPr>
              <a:t>some query </a:t>
            </a:r>
            <a:r>
              <a:rPr lang="en-US" dirty="0">
                <a:latin typeface="+mj-lt"/>
              </a:rPr>
              <a:t>language facility to query about the definition and usage of data items.</a:t>
            </a:r>
          </a:p>
          <a:p>
            <a:pPr algn="just"/>
            <a:r>
              <a:rPr lang="en-US" dirty="0">
                <a:latin typeface="+mj-lt"/>
              </a:rPr>
              <a:t>For example, queries may be formulated to determine which data </a:t>
            </a:r>
            <a:r>
              <a:rPr lang="en-US" dirty="0" smtClean="0">
                <a:latin typeface="+mj-lt"/>
              </a:rPr>
              <a:t>item affects </a:t>
            </a:r>
            <a:r>
              <a:rPr lang="en-US" dirty="0">
                <a:latin typeface="+mj-lt"/>
              </a:rPr>
              <a:t>which processes, or a process affects which data items, or </a:t>
            </a:r>
            <a:r>
              <a:rPr lang="en-US" dirty="0" smtClean="0">
                <a:latin typeface="+mj-lt"/>
              </a:rPr>
              <a:t>the definition </a:t>
            </a:r>
            <a:r>
              <a:rPr lang="en-US" dirty="0">
                <a:latin typeface="+mj-lt"/>
              </a:rPr>
              <a:t>and usage of specific data items, etc. </a:t>
            </a:r>
            <a:endParaRPr lang="en-US" dirty="0" smtClean="0">
              <a:latin typeface="+mj-lt"/>
            </a:endParaRPr>
          </a:p>
          <a:p>
            <a:pPr algn="just"/>
            <a:r>
              <a:rPr lang="en-US" b="1" dirty="0" smtClean="0">
                <a:latin typeface="+mj-lt"/>
              </a:rPr>
              <a:t>Query </a:t>
            </a:r>
            <a:r>
              <a:rPr lang="en-US" b="1" dirty="0">
                <a:latin typeface="+mj-lt"/>
              </a:rPr>
              <a:t>handling </a:t>
            </a:r>
            <a:r>
              <a:rPr lang="en-US" dirty="0">
                <a:latin typeface="+mj-lt"/>
              </a:rPr>
              <a:t>is </a:t>
            </a:r>
            <a:r>
              <a:rPr lang="en-US" dirty="0" smtClean="0">
                <a:latin typeface="+mj-lt"/>
              </a:rPr>
              <a:t>facilitated by </a:t>
            </a:r>
            <a:r>
              <a:rPr lang="en-US" dirty="0">
                <a:latin typeface="+mj-lt"/>
              </a:rPr>
              <a:t>storing the data dictionary in a relational database management </a:t>
            </a:r>
            <a:r>
              <a:rPr lang="en-US" dirty="0" smtClean="0">
                <a:latin typeface="+mj-lt"/>
              </a:rPr>
              <a:t>system (RDBMS</a:t>
            </a:r>
            <a:r>
              <a:rPr lang="en-US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184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>
            <a:normAutofit/>
          </a:bodyPr>
          <a:lstStyle/>
          <a:p>
            <a:r>
              <a:rPr lang="en-US" sz="3200" b="1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000"/>
            <a:ext cx="10515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+mj-lt"/>
              </a:rPr>
              <a:t>Composite data items can be defined in terms of primitive data </a:t>
            </a:r>
            <a:r>
              <a:rPr lang="en-US" sz="2200" dirty="0" smtClean="0">
                <a:latin typeface="+mj-lt"/>
              </a:rPr>
              <a:t>items using </a:t>
            </a:r>
            <a:r>
              <a:rPr lang="en-US" sz="2200" dirty="0">
                <a:latin typeface="+mj-lt"/>
              </a:rPr>
              <a:t>the following data definition operators.</a:t>
            </a:r>
          </a:p>
          <a:p>
            <a:pPr algn="just"/>
            <a:r>
              <a:rPr lang="en-US" sz="2200" b="1" dirty="0">
                <a:latin typeface="+mj-lt"/>
              </a:rPr>
              <a:t>+: </a:t>
            </a:r>
            <a:r>
              <a:rPr lang="en-US" sz="2200" b="1" dirty="0" smtClean="0"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   denotes </a:t>
            </a:r>
            <a:r>
              <a:rPr lang="en-US" sz="2200" b="1" dirty="0">
                <a:latin typeface="+mj-lt"/>
              </a:rPr>
              <a:t>composition </a:t>
            </a:r>
            <a:r>
              <a:rPr lang="en-US" sz="2200" dirty="0">
                <a:latin typeface="+mj-lt"/>
              </a:rPr>
              <a:t>of two data items, e.g. 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 represents data a and b.</a:t>
            </a:r>
          </a:p>
          <a:p>
            <a:pPr algn="just"/>
            <a:r>
              <a:rPr lang="en-US" sz="2200" b="1" dirty="0" smtClean="0">
                <a:latin typeface="+mj-lt"/>
              </a:rPr>
              <a:t>[,,]: </a:t>
            </a:r>
            <a:r>
              <a:rPr lang="en-US" sz="2200" dirty="0" smtClean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represents </a:t>
            </a:r>
            <a:r>
              <a:rPr lang="en-US" sz="2200" b="1" dirty="0">
                <a:latin typeface="+mj-lt"/>
              </a:rPr>
              <a:t>selection</a:t>
            </a:r>
            <a:r>
              <a:rPr lang="en-US" sz="2200" dirty="0">
                <a:latin typeface="+mj-lt"/>
              </a:rPr>
              <a:t>, i.e. any one of the data items listed inside </a:t>
            </a:r>
            <a:r>
              <a:rPr lang="en-US" sz="2200" dirty="0" smtClean="0">
                <a:latin typeface="+mj-lt"/>
              </a:rPr>
              <a:t>the square </a:t>
            </a:r>
            <a:r>
              <a:rPr lang="en-US" sz="2200" dirty="0">
                <a:latin typeface="+mj-lt"/>
              </a:rPr>
              <a:t>bracket can occur For example, [</a:t>
            </a:r>
            <a:r>
              <a:rPr lang="en-US" sz="2200" dirty="0" err="1">
                <a:latin typeface="+mj-lt"/>
              </a:rPr>
              <a:t>a,b</a:t>
            </a:r>
            <a:r>
              <a:rPr lang="en-US" sz="2200" dirty="0">
                <a:latin typeface="+mj-lt"/>
              </a:rPr>
              <a:t>] represents either a occurs o r </a:t>
            </a:r>
            <a:r>
              <a:rPr lang="en-US" sz="2200" dirty="0" smtClean="0">
                <a:latin typeface="+mj-lt"/>
              </a:rPr>
              <a:t>b occurs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b="1" dirty="0" smtClean="0">
                <a:latin typeface="+mj-lt"/>
              </a:rPr>
              <a:t>(): </a:t>
            </a:r>
            <a:r>
              <a:rPr lang="en-US" sz="2200" dirty="0" smtClean="0">
                <a:latin typeface="+mj-lt"/>
              </a:rPr>
              <a:t>   the </a:t>
            </a:r>
            <a:r>
              <a:rPr lang="en-US" sz="2200" dirty="0">
                <a:latin typeface="+mj-lt"/>
              </a:rPr>
              <a:t>contents inside the bracket represent </a:t>
            </a:r>
            <a:r>
              <a:rPr lang="en-US" sz="2200" b="1" dirty="0">
                <a:latin typeface="+mj-lt"/>
              </a:rPr>
              <a:t>optional</a:t>
            </a:r>
            <a:r>
              <a:rPr lang="en-US" sz="2200" dirty="0">
                <a:latin typeface="+mj-lt"/>
              </a:rPr>
              <a:t> data which may or </a:t>
            </a:r>
            <a:r>
              <a:rPr lang="en-US" sz="2200" dirty="0" smtClean="0">
                <a:latin typeface="+mj-lt"/>
              </a:rPr>
              <a:t>may not appear. a</a:t>
            </a:r>
            <a:r>
              <a:rPr lang="en-US" sz="2200" dirty="0">
                <a:latin typeface="+mj-lt"/>
              </a:rPr>
              <a:t>+(b) </a:t>
            </a:r>
            <a:r>
              <a:rPr lang="en-US" sz="2200" dirty="0" smtClean="0">
                <a:latin typeface="+mj-lt"/>
              </a:rPr>
              <a:t> represents </a:t>
            </a:r>
            <a:r>
              <a:rPr lang="en-US" sz="2200" dirty="0">
                <a:latin typeface="+mj-lt"/>
              </a:rPr>
              <a:t>either a or 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 occurs.</a:t>
            </a:r>
          </a:p>
          <a:p>
            <a:pPr algn="just"/>
            <a:r>
              <a:rPr lang="en-US" sz="2200" b="1" dirty="0">
                <a:latin typeface="+mj-lt"/>
              </a:rPr>
              <a:t>{}: </a:t>
            </a:r>
            <a:r>
              <a:rPr lang="en-US" sz="2200" dirty="0" smtClean="0">
                <a:latin typeface="+mj-lt"/>
              </a:rPr>
              <a:t>  represents </a:t>
            </a:r>
            <a:r>
              <a:rPr lang="en-US" sz="2200" b="1" dirty="0">
                <a:latin typeface="+mj-lt"/>
              </a:rPr>
              <a:t>iterative data </a:t>
            </a:r>
            <a:r>
              <a:rPr lang="en-US" sz="2200" dirty="0">
                <a:latin typeface="+mj-lt"/>
              </a:rPr>
              <a:t>definition, e.g. </a:t>
            </a:r>
            <a:r>
              <a:rPr lang="en-US" sz="2200" i="1" dirty="0">
                <a:latin typeface="+mj-lt"/>
              </a:rPr>
              <a:t>{</a:t>
            </a:r>
            <a:r>
              <a:rPr lang="en-US" sz="2200" dirty="0">
                <a:latin typeface="+mj-lt"/>
              </a:rPr>
              <a:t>name</a:t>
            </a:r>
            <a:r>
              <a:rPr lang="en-US" sz="2200" i="1" dirty="0">
                <a:latin typeface="+mj-lt"/>
              </a:rPr>
              <a:t>}</a:t>
            </a:r>
            <a:r>
              <a:rPr lang="en-US" sz="2200" dirty="0">
                <a:latin typeface="+mj-lt"/>
              </a:rPr>
              <a:t>5 represents five name data</a:t>
            </a:r>
            <a:r>
              <a:rPr lang="en-US" sz="2200" dirty="0" smtClean="0">
                <a:latin typeface="+mj-lt"/>
              </a:rPr>
              <a:t>. </a:t>
            </a:r>
            <a:r>
              <a:rPr lang="en-US" sz="2200" i="1" dirty="0" smtClean="0">
                <a:latin typeface="+mj-lt"/>
              </a:rPr>
              <a:t>{</a:t>
            </a:r>
            <a:r>
              <a:rPr lang="en-US" sz="2200" dirty="0">
                <a:latin typeface="+mj-lt"/>
              </a:rPr>
              <a:t>name</a:t>
            </a:r>
            <a:r>
              <a:rPr lang="en-US" sz="2200" i="1" dirty="0" smtClean="0">
                <a:latin typeface="+mj-lt"/>
              </a:rPr>
              <a:t>}</a:t>
            </a:r>
            <a:r>
              <a:rPr lang="en-US" sz="2200" dirty="0" smtClean="0">
                <a:latin typeface="+mj-lt"/>
              </a:rPr>
              <a:t>*   </a:t>
            </a:r>
            <a:r>
              <a:rPr lang="en-US" sz="2200" dirty="0">
                <a:latin typeface="+mj-lt"/>
              </a:rPr>
              <a:t>represents zero or more instances of name data.</a:t>
            </a:r>
          </a:p>
          <a:p>
            <a:pPr algn="just"/>
            <a:r>
              <a:rPr lang="en-US" sz="2200" b="1" dirty="0">
                <a:latin typeface="+mj-lt"/>
              </a:rPr>
              <a:t>=: </a:t>
            </a:r>
            <a:r>
              <a:rPr lang="en-US" sz="2200" dirty="0" smtClean="0">
                <a:latin typeface="+mj-lt"/>
              </a:rPr>
              <a:t>   represents </a:t>
            </a:r>
            <a:r>
              <a:rPr lang="en-US" sz="2200" b="1" dirty="0">
                <a:latin typeface="+mj-lt"/>
              </a:rPr>
              <a:t>equivalence</a:t>
            </a:r>
            <a:r>
              <a:rPr lang="en-US" sz="2200" dirty="0">
                <a:latin typeface="+mj-lt"/>
              </a:rPr>
              <a:t>, e.g. a=</a:t>
            </a:r>
            <a:r>
              <a:rPr lang="en-US" sz="2200" dirty="0" err="1">
                <a:latin typeface="+mj-lt"/>
              </a:rPr>
              <a:t>b+c</a:t>
            </a:r>
            <a:r>
              <a:rPr lang="en-US" sz="2200" dirty="0">
                <a:latin typeface="+mj-lt"/>
              </a:rPr>
              <a:t> means that a is a composite data </a:t>
            </a:r>
            <a:r>
              <a:rPr lang="en-US" sz="2200" dirty="0" smtClean="0">
                <a:latin typeface="+mj-lt"/>
              </a:rPr>
              <a:t>item comprising </a:t>
            </a:r>
            <a:r>
              <a:rPr lang="en-US" sz="2200" dirty="0">
                <a:latin typeface="+mj-lt"/>
              </a:rPr>
              <a:t>of both b and c.</a:t>
            </a:r>
          </a:p>
          <a:p>
            <a:pPr algn="just"/>
            <a:r>
              <a:rPr lang="en-US" sz="2200" b="1" dirty="0">
                <a:latin typeface="+mj-lt"/>
              </a:rPr>
              <a:t>/* */: </a:t>
            </a:r>
            <a:r>
              <a:rPr lang="en-US" sz="2200" dirty="0">
                <a:latin typeface="+mj-lt"/>
              </a:rPr>
              <a:t>Anything appearing within /* and */ is considered as </a:t>
            </a:r>
            <a:r>
              <a:rPr lang="en-US" sz="2200" b="1" dirty="0">
                <a:latin typeface="+mj-lt"/>
              </a:rPr>
              <a:t>comment</a:t>
            </a:r>
            <a:r>
              <a:rPr lang="en-US" sz="2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Decision </a:t>
            </a:r>
            <a:r>
              <a:rPr lang="en-US" sz="3200" b="1" dirty="0" smtClean="0"/>
              <a:t>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A decision tree gives a graphic view of the processing logic involved </a:t>
            </a:r>
            <a:r>
              <a:rPr lang="en-US" sz="2200" dirty="0" smtClean="0">
                <a:latin typeface="+mj-lt"/>
              </a:rPr>
              <a:t>in decision </a:t>
            </a:r>
            <a:r>
              <a:rPr lang="en-US" sz="2200" dirty="0">
                <a:latin typeface="+mj-lt"/>
              </a:rPr>
              <a:t>making and the corresponding actions taken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It is </a:t>
            </a:r>
            <a:r>
              <a:rPr lang="en-US" sz="2200" b="1" dirty="0" smtClean="0">
                <a:latin typeface="+mj-lt"/>
              </a:rPr>
              <a:t>a </a:t>
            </a:r>
            <a:r>
              <a:rPr lang="en-US" sz="2200" b="1" dirty="0">
                <a:latin typeface="+mj-lt"/>
              </a:rPr>
              <a:t>g</a:t>
            </a:r>
            <a:r>
              <a:rPr lang="en-US" altLang="en-US" sz="2200" b="1" dirty="0" smtClean="0">
                <a:latin typeface="+mj-lt"/>
              </a:rPr>
              <a:t>raphical technique representing decisions using a series of nodes and branches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Each node is a decision point - a choice has to be made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Each branch has a corresponding value to the decision choice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Subsequent action is the result</a:t>
            </a:r>
          </a:p>
          <a:p>
            <a:pPr marL="0" indent="0" algn="just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6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Example of Decision Tree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796980"/>
            <a:ext cx="8140699" cy="44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Decision Tables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2200" dirty="0" smtClean="0">
                <a:latin typeface="+mj-lt"/>
              </a:rPr>
              <a:t>A </a:t>
            </a:r>
            <a:r>
              <a:rPr lang="en-US" altLang="en-US" sz="2200" b="1" dirty="0" smtClean="0">
                <a:latin typeface="+mj-lt"/>
              </a:rPr>
              <a:t>matrix representation of the logic of a decision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Specifies the possible conditions and the resulting actions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Based on a set of conditions, different actions will be performed</a:t>
            </a:r>
          </a:p>
          <a:p>
            <a:pPr algn="just"/>
            <a:r>
              <a:rPr lang="en-US" altLang="en-US" sz="2200" dirty="0" smtClean="0">
                <a:latin typeface="+mj-lt"/>
              </a:rPr>
              <a:t>Best used for complicated decision logic</a:t>
            </a:r>
          </a:p>
          <a:p>
            <a:pPr algn="just"/>
            <a:r>
              <a:rPr lang="en-US" altLang="en-US" sz="2200" b="1" dirty="0" smtClean="0">
                <a:latin typeface="+mj-lt"/>
              </a:rPr>
              <a:t>Consists of three parts: </a:t>
            </a:r>
          </a:p>
          <a:p>
            <a:pPr lvl="1" algn="just"/>
            <a:r>
              <a:rPr lang="en-US" altLang="en-US" sz="2200" b="1" dirty="0" smtClean="0">
                <a:latin typeface="+mj-lt"/>
              </a:rPr>
              <a:t>Condition stubs</a:t>
            </a:r>
          </a:p>
          <a:p>
            <a:pPr lvl="2" algn="just"/>
            <a:r>
              <a:rPr lang="en-US" altLang="en-US" sz="2200" dirty="0" smtClean="0">
                <a:latin typeface="+mj-lt"/>
              </a:rPr>
              <a:t>Lists condition relevant to decision</a:t>
            </a:r>
          </a:p>
          <a:p>
            <a:pPr lvl="1" algn="just"/>
            <a:r>
              <a:rPr lang="en-US" altLang="en-US" sz="2200" b="1" dirty="0" smtClean="0">
                <a:latin typeface="+mj-lt"/>
              </a:rPr>
              <a:t>Action stubs</a:t>
            </a:r>
          </a:p>
          <a:p>
            <a:pPr lvl="2" algn="just"/>
            <a:r>
              <a:rPr lang="en-US" altLang="en-US" sz="2200" dirty="0" smtClean="0">
                <a:latin typeface="+mj-lt"/>
              </a:rPr>
              <a:t>Actions that result from a given set of conditions</a:t>
            </a:r>
          </a:p>
          <a:p>
            <a:pPr lvl="1" algn="just"/>
            <a:r>
              <a:rPr lang="en-US" altLang="en-US" sz="2200" b="1" dirty="0" smtClean="0">
                <a:latin typeface="+mj-lt"/>
              </a:rPr>
              <a:t>Rules</a:t>
            </a:r>
          </a:p>
          <a:p>
            <a:pPr lvl="2" algn="just"/>
            <a:r>
              <a:rPr lang="en-US" altLang="en-US" sz="2200" dirty="0" smtClean="0">
                <a:latin typeface="+mj-lt"/>
              </a:rPr>
              <a:t>Specify which actions are to be followed for a given set of conditions</a:t>
            </a:r>
          </a:p>
          <a:p>
            <a:pPr algn="just"/>
            <a:endParaRPr lang="en-US" altLang="en-US" sz="2200" dirty="0" smtClean="0">
              <a:latin typeface="+mj-lt"/>
            </a:endParaRPr>
          </a:p>
          <a:p>
            <a:pPr algn="just">
              <a:buNone/>
            </a:pPr>
            <a:endParaRPr lang="en-US" altLang="en-US" sz="2200" dirty="0" smtClean="0">
              <a:latin typeface="+mj-lt"/>
            </a:endParaRPr>
          </a:p>
          <a:p>
            <a:pPr algn="just"/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2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Engineering Unit-II</vt:lpstr>
      <vt:lpstr>Analysis Tools</vt:lpstr>
      <vt:lpstr> Data dictionary </vt:lpstr>
      <vt:lpstr>Importance/Benefits of Data Dictionary</vt:lpstr>
      <vt:lpstr>Tool support</vt:lpstr>
      <vt:lpstr>Data definition</vt:lpstr>
      <vt:lpstr>Decision Tree</vt:lpstr>
      <vt:lpstr>Example of Decision Tree</vt:lpstr>
      <vt:lpstr>Decision Tables</vt:lpstr>
      <vt:lpstr>Structure of Decision Table</vt:lpstr>
      <vt:lpstr>Decision table for payroll system example</vt:lpstr>
      <vt:lpstr>Constructing Decision Table</vt:lpstr>
      <vt:lpstr>Simplified Decision Table</vt:lpstr>
      <vt:lpstr>Decision table versus decision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Unit-II</dc:title>
  <dc:creator>USER</dc:creator>
  <cp:lastModifiedBy>USER</cp:lastModifiedBy>
  <cp:revision>14</cp:revision>
  <dcterms:created xsi:type="dcterms:W3CDTF">2020-09-08T09:35:31Z</dcterms:created>
  <dcterms:modified xsi:type="dcterms:W3CDTF">2020-09-10T03:10:22Z</dcterms:modified>
</cp:coreProperties>
</file>