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626E-042C-4282-B77F-18E32B9D962C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CC76-8E57-42EC-B3BB-FE3B89A40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626E-042C-4282-B77F-18E32B9D962C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CC76-8E57-42EC-B3BB-FE3B89A40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626E-042C-4282-B77F-18E32B9D962C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CC76-8E57-42EC-B3BB-FE3B89A40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626E-042C-4282-B77F-18E32B9D962C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CC76-8E57-42EC-B3BB-FE3B89A40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626E-042C-4282-B77F-18E32B9D962C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CC76-8E57-42EC-B3BB-FE3B89A40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626E-042C-4282-B77F-18E32B9D962C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CC76-8E57-42EC-B3BB-FE3B89A40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626E-042C-4282-B77F-18E32B9D962C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CC76-8E57-42EC-B3BB-FE3B89A40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626E-042C-4282-B77F-18E32B9D962C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CC76-8E57-42EC-B3BB-FE3B89A40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626E-042C-4282-B77F-18E32B9D962C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CC76-8E57-42EC-B3BB-FE3B89A40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626E-042C-4282-B77F-18E32B9D962C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CC76-8E57-42EC-B3BB-FE3B89A40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626E-042C-4282-B77F-18E32B9D962C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CC76-8E57-42EC-B3BB-FE3B89A40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1626E-042C-4282-B77F-18E32B9D962C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4CC76-8E57-42EC-B3BB-FE3B89A40A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Design</a:t>
            </a:r>
            <a:br>
              <a:rPr lang="en-US" dirty="0" smtClean="0"/>
            </a:br>
            <a:r>
              <a:rPr lang="en-US" dirty="0" smtClean="0"/>
              <a:t>Basic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-3</a:t>
            </a:r>
          </a:p>
          <a:p>
            <a:r>
              <a:rPr lang="en-US" dirty="0" smtClean="0"/>
              <a:t>Prepared by: </a:t>
            </a:r>
            <a:r>
              <a:rPr lang="en-US" dirty="0" err="1" smtClean="0"/>
              <a:t>Neha</a:t>
            </a:r>
            <a:r>
              <a:rPr lang="en-US" dirty="0" smtClean="0"/>
              <a:t> </a:t>
            </a:r>
            <a:r>
              <a:rPr lang="en-US" dirty="0" err="1" smtClean="0"/>
              <a:t>Tripathi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Fan-in/Fan-out</a:t>
            </a:r>
            <a:endParaRPr lang="en-US" sz="3200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1" y="2158836"/>
            <a:ext cx="7761168" cy="340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Thank You!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195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Software design and its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b="1" dirty="0"/>
              <a:t>Software design </a:t>
            </a:r>
            <a:r>
              <a:rPr lang="en-US" sz="2000" dirty="0"/>
              <a:t>deals with transforming the customer requirements, </a:t>
            </a:r>
            <a:r>
              <a:rPr lang="en-US" sz="2000" dirty="0" smtClean="0"/>
              <a:t>as described </a:t>
            </a:r>
            <a:r>
              <a:rPr lang="en-US" sz="2000" dirty="0"/>
              <a:t>in the SRS document, into a form (a set of documents) that is </a:t>
            </a:r>
            <a:r>
              <a:rPr lang="en-US" sz="2000" dirty="0" smtClean="0"/>
              <a:t>suitable for </a:t>
            </a:r>
            <a:r>
              <a:rPr lang="en-US" sz="2000" dirty="0"/>
              <a:t>implementation in a programming language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b="1" dirty="0" smtClean="0"/>
              <a:t>Following items are designed during the design phase:</a:t>
            </a:r>
            <a:endParaRPr lang="en-US" sz="2000" b="1" dirty="0"/>
          </a:p>
          <a:p>
            <a:pPr algn="just">
              <a:buNone/>
            </a:pPr>
            <a:r>
              <a:rPr lang="en-US" sz="2000" dirty="0" smtClean="0"/>
              <a:t>          • </a:t>
            </a:r>
            <a:r>
              <a:rPr lang="en-US" sz="2000" b="1" dirty="0"/>
              <a:t>Different modules </a:t>
            </a:r>
            <a:r>
              <a:rPr lang="en-US" sz="2000" dirty="0"/>
              <a:t>required to implement the design solution</a:t>
            </a:r>
            <a:r>
              <a:rPr lang="en-US" sz="2000" dirty="0" smtClean="0"/>
              <a:t>.</a:t>
            </a:r>
          </a:p>
          <a:p>
            <a:pPr algn="just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• </a:t>
            </a:r>
            <a:r>
              <a:rPr lang="en-US" sz="2000" b="1" dirty="0"/>
              <a:t>Control relationship </a:t>
            </a:r>
            <a:r>
              <a:rPr lang="en-US" sz="2000" dirty="0"/>
              <a:t>among the identified modules. The relationship is </a:t>
            </a:r>
            <a:r>
              <a:rPr lang="en-US" sz="2000" dirty="0" smtClean="0"/>
              <a:t>also known </a:t>
            </a:r>
            <a:r>
              <a:rPr lang="en-US" sz="2000" dirty="0"/>
              <a:t>as the call relationship or invocation relationship among modules.</a:t>
            </a:r>
          </a:p>
          <a:p>
            <a:pPr algn="just">
              <a:buNone/>
            </a:pPr>
            <a:r>
              <a:rPr lang="en-US" sz="2000" dirty="0" smtClean="0"/>
              <a:t>          • </a:t>
            </a:r>
            <a:r>
              <a:rPr lang="en-US" sz="2000" b="1" dirty="0"/>
              <a:t>Interface</a:t>
            </a:r>
            <a:r>
              <a:rPr lang="en-US" sz="2000" dirty="0"/>
              <a:t> among different modules. The interface among different </a:t>
            </a:r>
            <a:r>
              <a:rPr lang="en-US" sz="2000" dirty="0" smtClean="0"/>
              <a:t>modules identifies </a:t>
            </a:r>
            <a:r>
              <a:rPr lang="en-US" sz="2000" dirty="0"/>
              <a:t>the exact data items exchanged among the modules.</a:t>
            </a:r>
          </a:p>
          <a:p>
            <a:pPr algn="just">
              <a:buNone/>
            </a:pPr>
            <a:r>
              <a:rPr lang="en-US" sz="2000" dirty="0" smtClean="0"/>
              <a:t>          • </a:t>
            </a:r>
            <a:r>
              <a:rPr lang="en-US" sz="2000" b="1" dirty="0"/>
              <a:t>Data structures </a:t>
            </a:r>
            <a:r>
              <a:rPr lang="en-US" sz="2000" dirty="0"/>
              <a:t>of the individual modules.</a:t>
            </a:r>
          </a:p>
          <a:p>
            <a:pPr algn="just">
              <a:buNone/>
            </a:pPr>
            <a:r>
              <a:rPr lang="en-US" sz="2000" dirty="0" smtClean="0"/>
              <a:t>          • </a:t>
            </a:r>
            <a:r>
              <a:rPr lang="en-US" sz="2000" b="1" dirty="0"/>
              <a:t>Algorithms</a:t>
            </a:r>
            <a:r>
              <a:rPr lang="en-US" sz="2000" dirty="0"/>
              <a:t> required to implement each individual module.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Design activities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200" dirty="0"/>
              <a:t>Design activities can be broadly </a:t>
            </a:r>
            <a:r>
              <a:rPr lang="en-US" sz="2200" dirty="0" smtClean="0"/>
              <a:t>classified into  two </a:t>
            </a:r>
            <a:r>
              <a:rPr lang="en-US" sz="2200" dirty="0"/>
              <a:t>important parts:</a:t>
            </a:r>
          </a:p>
          <a:p>
            <a:pPr algn="just"/>
            <a:r>
              <a:rPr lang="en-US" sz="2200" b="1" dirty="0" smtClean="0"/>
              <a:t> </a:t>
            </a:r>
            <a:r>
              <a:rPr lang="en-US" sz="2200" b="1" dirty="0"/>
              <a:t>Preliminary (or high-level) design </a:t>
            </a:r>
            <a:r>
              <a:rPr lang="en-US" sz="2200" b="1" dirty="0" smtClean="0"/>
              <a:t>:</a:t>
            </a:r>
          </a:p>
          <a:p>
            <a:pPr algn="just">
              <a:buNone/>
            </a:pPr>
            <a:r>
              <a:rPr lang="en-US" sz="2200" dirty="0" smtClean="0"/>
              <a:t>      High-level design </a:t>
            </a:r>
            <a:r>
              <a:rPr lang="en-US" sz="2200" dirty="0"/>
              <a:t>means identification </a:t>
            </a:r>
            <a:r>
              <a:rPr lang="en-US" sz="2200" dirty="0" smtClean="0"/>
              <a:t>of </a:t>
            </a:r>
            <a:r>
              <a:rPr lang="en-US" sz="2200" dirty="0"/>
              <a:t>different modules and the control </a:t>
            </a:r>
            <a:r>
              <a:rPr lang="en-US" sz="2200" dirty="0" smtClean="0"/>
              <a:t>relationships among </a:t>
            </a:r>
            <a:r>
              <a:rPr lang="en-US" sz="2200" dirty="0"/>
              <a:t>them and the definition of the interfaces among these modules. </a:t>
            </a:r>
            <a:r>
              <a:rPr lang="en-US" sz="2200" dirty="0" smtClean="0"/>
              <a:t>The outcome </a:t>
            </a:r>
            <a:r>
              <a:rPr lang="en-US" sz="2200" dirty="0"/>
              <a:t>of high-level design is called </a:t>
            </a:r>
            <a:r>
              <a:rPr lang="en-US" sz="2200" dirty="0" smtClean="0"/>
              <a:t>the program </a:t>
            </a:r>
            <a:r>
              <a:rPr lang="en-US" sz="2200" dirty="0"/>
              <a:t>structure or </a:t>
            </a:r>
            <a:r>
              <a:rPr lang="en-US" sz="2200" dirty="0" smtClean="0"/>
              <a:t>software architecture, i.e. Structured chart</a:t>
            </a:r>
            <a:endParaRPr lang="en-US" sz="2200" dirty="0"/>
          </a:p>
          <a:p>
            <a:pPr algn="just"/>
            <a:r>
              <a:rPr lang="en-US" sz="2200" b="1" dirty="0" smtClean="0"/>
              <a:t> </a:t>
            </a:r>
            <a:r>
              <a:rPr lang="en-US" sz="2200" b="1" dirty="0"/>
              <a:t>Detailed </a:t>
            </a:r>
            <a:r>
              <a:rPr lang="en-US" sz="2200" b="1" dirty="0" smtClean="0"/>
              <a:t>design:</a:t>
            </a:r>
          </a:p>
          <a:p>
            <a:pPr algn="just">
              <a:buNone/>
            </a:pPr>
            <a:r>
              <a:rPr lang="en-US" sz="2200" b="1" dirty="0" smtClean="0"/>
              <a:t>      </a:t>
            </a:r>
            <a:r>
              <a:rPr lang="en-US" sz="2200" dirty="0"/>
              <a:t>During detailed design, the data structure and the algorithms</a:t>
            </a:r>
          </a:p>
          <a:p>
            <a:pPr algn="just">
              <a:buNone/>
            </a:pPr>
            <a:r>
              <a:rPr lang="en-US" sz="2200" dirty="0" smtClean="0"/>
              <a:t>     of the </a:t>
            </a:r>
            <a:r>
              <a:rPr lang="en-US" sz="2200" dirty="0"/>
              <a:t>different modules are designed. The outcome of the detailed design </a:t>
            </a:r>
            <a:r>
              <a:rPr lang="en-US" sz="2200" dirty="0" smtClean="0"/>
              <a:t>stage is </a:t>
            </a:r>
            <a:r>
              <a:rPr lang="en-US" sz="2200" dirty="0"/>
              <a:t>usually known as the module-specification document.</a:t>
            </a:r>
            <a:endParaRPr lang="en-US" sz="22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Characteristics of a good software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200" dirty="0"/>
              <a:t>• </a:t>
            </a:r>
            <a:r>
              <a:rPr lang="en-US" sz="2200" b="1" dirty="0"/>
              <a:t>Correctness: </a:t>
            </a:r>
            <a:r>
              <a:rPr lang="en-US" sz="2200" dirty="0"/>
              <a:t>A good design should correctly implement all </a:t>
            </a:r>
            <a:r>
              <a:rPr lang="en-US" sz="2200" dirty="0" smtClean="0"/>
              <a:t>the functionalities </a:t>
            </a:r>
            <a:r>
              <a:rPr lang="en-US" sz="2200" dirty="0"/>
              <a:t>identified in the SRS document.</a:t>
            </a:r>
          </a:p>
          <a:p>
            <a:pPr algn="just">
              <a:buNone/>
            </a:pPr>
            <a:r>
              <a:rPr lang="en-US" sz="2200" dirty="0"/>
              <a:t>• </a:t>
            </a:r>
            <a:r>
              <a:rPr lang="en-US" sz="2200" b="1" dirty="0"/>
              <a:t>Understandability: </a:t>
            </a:r>
            <a:r>
              <a:rPr lang="en-US" sz="2200" dirty="0"/>
              <a:t>A good design is easily understandable</a:t>
            </a:r>
            <a:r>
              <a:rPr lang="en-US" sz="2200" dirty="0" smtClean="0"/>
              <a:t>.</a:t>
            </a:r>
          </a:p>
          <a:p>
            <a:pPr algn="just">
              <a:buNone/>
            </a:pPr>
            <a:r>
              <a:rPr lang="en-US" sz="2200" dirty="0"/>
              <a:t>• </a:t>
            </a:r>
            <a:r>
              <a:rPr lang="en-US" sz="2200" b="1" dirty="0"/>
              <a:t>Efficiency: </a:t>
            </a:r>
            <a:r>
              <a:rPr lang="en-US" sz="2200" dirty="0"/>
              <a:t>It should be efficient.</a:t>
            </a:r>
            <a:endParaRPr lang="en-US" sz="2200" dirty="0" smtClean="0"/>
          </a:p>
          <a:p>
            <a:pPr algn="just">
              <a:buNone/>
            </a:pPr>
            <a:r>
              <a:rPr lang="en-US" sz="2200" dirty="0"/>
              <a:t>• </a:t>
            </a:r>
            <a:r>
              <a:rPr lang="en-US" sz="2200" b="1" dirty="0"/>
              <a:t>Maintainability</a:t>
            </a:r>
            <a:r>
              <a:rPr lang="en-US" sz="2200" dirty="0"/>
              <a:t>: It should be easily amenable to change.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/>
              <a:t>Continue….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b="1" dirty="0" smtClean="0"/>
              <a:t> Understandability</a:t>
            </a:r>
            <a:r>
              <a:rPr lang="en-US" sz="2200" dirty="0" smtClean="0"/>
              <a:t> of </a:t>
            </a:r>
            <a:r>
              <a:rPr lang="en-US" sz="2200" dirty="0"/>
              <a:t>a design is a major issue:</a:t>
            </a:r>
          </a:p>
          <a:p>
            <a:pPr algn="just">
              <a:buNone/>
            </a:pPr>
            <a:r>
              <a:rPr lang="en-US" sz="2200" dirty="0" smtClean="0"/>
              <a:t>            -determines  goodness </a:t>
            </a:r>
            <a:r>
              <a:rPr lang="en-US" sz="2200" dirty="0"/>
              <a:t>of design</a:t>
            </a:r>
            <a:r>
              <a:rPr lang="en-US" sz="2200" dirty="0" smtClean="0"/>
              <a:t>:</a:t>
            </a:r>
            <a:endParaRPr lang="en-US" sz="2200" dirty="0"/>
          </a:p>
          <a:p>
            <a:pPr algn="just">
              <a:buNone/>
            </a:pPr>
            <a:r>
              <a:rPr lang="en-US" sz="2200" dirty="0" smtClean="0"/>
              <a:t>            -a </a:t>
            </a:r>
            <a:r>
              <a:rPr lang="en-US" sz="2200" dirty="0"/>
              <a:t>design that is easy to </a:t>
            </a:r>
            <a:r>
              <a:rPr lang="en-US" sz="2200" dirty="0" smtClean="0"/>
              <a:t>understand </a:t>
            </a:r>
          </a:p>
          <a:p>
            <a:pPr algn="just">
              <a:buNone/>
            </a:pPr>
            <a:r>
              <a:rPr lang="en-US" sz="2200" dirty="0" smtClean="0"/>
              <a:t>            -</a:t>
            </a:r>
            <a:r>
              <a:rPr lang="en-US" sz="2200" dirty="0" smtClean="0"/>
              <a:t>also </a:t>
            </a:r>
            <a:r>
              <a:rPr lang="en-US" sz="2200" dirty="0"/>
              <a:t>easy </a:t>
            </a:r>
            <a:r>
              <a:rPr lang="en-US" sz="2200" dirty="0" smtClean="0"/>
              <a:t>to </a:t>
            </a:r>
            <a:r>
              <a:rPr lang="en-US" sz="2200" dirty="0"/>
              <a:t>maintain and change </a:t>
            </a:r>
            <a:endParaRPr lang="en-US" sz="2200" dirty="0" smtClean="0"/>
          </a:p>
          <a:p>
            <a:pPr algn="just"/>
            <a:r>
              <a:rPr lang="en-US" sz="2200" dirty="0" smtClean="0"/>
              <a:t>Unless </a:t>
            </a:r>
            <a:r>
              <a:rPr lang="en-US" sz="2200" dirty="0"/>
              <a:t>a design is easy to understand, </a:t>
            </a:r>
            <a:endParaRPr lang="en-US" sz="2200" dirty="0" smtClean="0"/>
          </a:p>
          <a:p>
            <a:pPr algn="just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-</a:t>
            </a:r>
            <a:r>
              <a:rPr lang="en-US" sz="2200" dirty="0"/>
              <a:t>tremendous effort needed to maintain it</a:t>
            </a:r>
          </a:p>
          <a:p>
            <a:pPr algn="just">
              <a:buNone/>
            </a:pPr>
            <a:r>
              <a:rPr lang="en-US" sz="2200" dirty="0" smtClean="0"/>
              <a:t>            - maintenance </a:t>
            </a:r>
            <a:r>
              <a:rPr lang="en-US" sz="2200" dirty="0"/>
              <a:t>effort would increase many times</a:t>
            </a:r>
            <a:r>
              <a:rPr lang="en-US" sz="2200" dirty="0" smtClean="0"/>
              <a:t>.</a:t>
            </a:r>
          </a:p>
          <a:p>
            <a:pPr algn="just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- We already know that about 60% effort is spent in         maintenance. </a:t>
            </a:r>
            <a:endParaRPr lang="en-US" sz="2200" dirty="0"/>
          </a:p>
          <a:p>
            <a:pPr algn="just">
              <a:buNone/>
            </a:pPr>
            <a:endParaRPr lang="en-US" sz="2200" dirty="0"/>
          </a:p>
          <a:p>
            <a:pPr algn="just"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/>
              <a:t>Continue…..  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2200" dirty="0" smtClean="0"/>
              <a:t>In order to facilitate understandability, the design should have the  following  features:</a:t>
            </a:r>
          </a:p>
          <a:p>
            <a:pPr algn="just"/>
            <a:endParaRPr lang="en-US" sz="2200" dirty="0" smtClean="0"/>
          </a:p>
          <a:p>
            <a:pPr algn="just"/>
            <a:r>
              <a:rPr lang="en-US" sz="2200" dirty="0" smtClean="0"/>
              <a:t>Use </a:t>
            </a:r>
            <a:r>
              <a:rPr lang="en-US" sz="2200" b="1" dirty="0"/>
              <a:t>consistent and meaningful </a:t>
            </a:r>
            <a:r>
              <a:rPr lang="en-US" sz="2200" b="1" dirty="0" smtClean="0"/>
              <a:t>names </a:t>
            </a:r>
          </a:p>
          <a:p>
            <a:pPr algn="just">
              <a:buNone/>
            </a:pPr>
            <a:r>
              <a:rPr lang="en-US" sz="2200" dirty="0" smtClean="0"/>
              <a:t>      -for various </a:t>
            </a:r>
            <a:r>
              <a:rPr lang="en-US" sz="2200" dirty="0"/>
              <a:t>design components,</a:t>
            </a:r>
          </a:p>
          <a:p>
            <a:pPr algn="just"/>
            <a:r>
              <a:rPr lang="en-US" sz="2200" dirty="0" smtClean="0"/>
              <a:t>Design </a:t>
            </a:r>
            <a:r>
              <a:rPr lang="en-US" sz="2200" dirty="0"/>
              <a:t>solution should consist of:</a:t>
            </a:r>
          </a:p>
          <a:p>
            <a:pPr algn="just">
              <a:buNone/>
            </a:pPr>
            <a:r>
              <a:rPr lang="en-US" sz="2200" dirty="0" smtClean="0"/>
              <a:t>      -a </a:t>
            </a:r>
            <a:r>
              <a:rPr lang="en-US" sz="2200" b="1" dirty="0" smtClean="0"/>
              <a:t>cleanly decomposed </a:t>
            </a:r>
            <a:r>
              <a:rPr lang="en-US" sz="2200" dirty="0" smtClean="0"/>
              <a:t>set of modules (</a:t>
            </a:r>
            <a:r>
              <a:rPr lang="en-US" sz="2200" b="1" dirty="0" smtClean="0"/>
              <a:t>modularity</a:t>
            </a:r>
            <a:r>
              <a:rPr lang="en-US" sz="2200" dirty="0"/>
              <a:t>), </a:t>
            </a:r>
          </a:p>
          <a:p>
            <a:pPr algn="just"/>
            <a:r>
              <a:rPr lang="en-US" sz="2200" dirty="0" smtClean="0"/>
              <a:t>Different </a:t>
            </a:r>
            <a:r>
              <a:rPr lang="en-US" sz="2200" dirty="0"/>
              <a:t>modules should be </a:t>
            </a:r>
            <a:r>
              <a:rPr lang="en-US" sz="2200" b="1" dirty="0"/>
              <a:t>neatly arranged </a:t>
            </a:r>
            <a:r>
              <a:rPr lang="en-US" sz="2200" dirty="0"/>
              <a:t>in a hierarchy:</a:t>
            </a:r>
          </a:p>
          <a:p>
            <a:pPr algn="just">
              <a:buNone/>
            </a:pPr>
            <a:r>
              <a:rPr lang="en-US" sz="2200" dirty="0" smtClean="0"/>
              <a:t>      -in </a:t>
            </a:r>
            <a:r>
              <a:rPr lang="en-US" sz="2200" dirty="0"/>
              <a:t>a neat tree-like diagram.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Modularity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b="1" dirty="0" smtClean="0"/>
              <a:t>Modularity </a:t>
            </a:r>
            <a:r>
              <a:rPr lang="en-US" sz="2200" dirty="0"/>
              <a:t>is a fundamental attributes of any good design.</a:t>
            </a:r>
          </a:p>
          <a:p>
            <a:pPr algn="just">
              <a:buNone/>
            </a:pPr>
            <a:r>
              <a:rPr lang="en-US" sz="2200" dirty="0" smtClean="0"/>
              <a:t>   -Decomposition </a:t>
            </a:r>
            <a:r>
              <a:rPr lang="en-US" sz="2200" dirty="0"/>
              <a:t>of a problem cleanly into modules:</a:t>
            </a:r>
          </a:p>
          <a:p>
            <a:pPr algn="just">
              <a:buNone/>
            </a:pPr>
            <a:r>
              <a:rPr lang="en-US" sz="2200" dirty="0" smtClean="0"/>
              <a:t>   -Modules </a:t>
            </a:r>
            <a:r>
              <a:rPr lang="en-US" sz="2200" dirty="0"/>
              <a:t>are almost independent of each </a:t>
            </a:r>
            <a:r>
              <a:rPr lang="en-US" sz="2200" dirty="0" smtClean="0"/>
              <a:t>other</a:t>
            </a:r>
            <a:endParaRPr lang="en-US" sz="2200" dirty="0"/>
          </a:p>
          <a:p>
            <a:pPr algn="just">
              <a:buNone/>
            </a:pPr>
            <a:r>
              <a:rPr lang="en-US" sz="2200" dirty="0" smtClean="0"/>
              <a:t>   -divide and conquer principle. </a:t>
            </a:r>
          </a:p>
          <a:p>
            <a:pPr algn="just"/>
            <a:r>
              <a:rPr lang="en-US" sz="2200" b="1" dirty="0"/>
              <a:t>Module Independence</a:t>
            </a:r>
          </a:p>
          <a:p>
            <a:pPr algn="just">
              <a:buNone/>
            </a:pPr>
            <a:r>
              <a:rPr lang="en-US" sz="2200" dirty="0" smtClean="0"/>
              <a:t>If </a:t>
            </a:r>
            <a:r>
              <a:rPr lang="en-US" sz="2200" dirty="0"/>
              <a:t>modules are independent: </a:t>
            </a:r>
          </a:p>
          <a:p>
            <a:pPr algn="just">
              <a:buNone/>
            </a:pPr>
            <a:r>
              <a:rPr lang="en-US" sz="2200" dirty="0" smtClean="0"/>
              <a:t>   -modules </a:t>
            </a:r>
            <a:r>
              <a:rPr lang="en-US" sz="2200" dirty="0"/>
              <a:t>can be understood separately, </a:t>
            </a:r>
          </a:p>
          <a:p>
            <a:pPr algn="just">
              <a:buNone/>
            </a:pPr>
            <a:r>
              <a:rPr lang="en-US" sz="2200" dirty="0" smtClean="0"/>
              <a:t>   -reduces </a:t>
            </a:r>
            <a:r>
              <a:rPr lang="en-US" sz="2200" dirty="0"/>
              <a:t>the complexity greatly. </a:t>
            </a:r>
          </a:p>
          <a:p>
            <a:pPr algn="just">
              <a:buNone/>
            </a:pPr>
            <a:r>
              <a:rPr lang="en-US" sz="2200" dirty="0" smtClean="0"/>
              <a:t>To </a:t>
            </a:r>
            <a:r>
              <a:rPr lang="en-US" sz="2200" dirty="0"/>
              <a:t>understand why this is so, </a:t>
            </a:r>
          </a:p>
          <a:p>
            <a:pPr algn="just">
              <a:buNone/>
            </a:pPr>
            <a:r>
              <a:rPr lang="en-US" sz="2200" dirty="0" smtClean="0"/>
              <a:t>   -remember </a:t>
            </a:r>
            <a:r>
              <a:rPr lang="en-US" sz="2200" dirty="0"/>
              <a:t>that it is very difficult to break a bunch of sticks but very easy to break the sticks individually.</a:t>
            </a:r>
          </a:p>
          <a:p>
            <a:pPr algn="just">
              <a:buNone/>
            </a:pPr>
            <a:endParaRPr lang="en-US" sz="2200" dirty="0" smtClean="0"/>
          </a:p>
          <a:p>
            <a:pPr algn="just">
              <a:buNone/>
            </a:pPr>
            <a:endParaRPr lang="en-US" sz="2200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Example of Cleanly and Non-cleanly Decomposed Modules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66812" y="2215356"/>
            <a:ext cx="68103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Neat arrangement of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2800" b="1" dirty="0"/>
              <a:t>low fan-out </a:t>
            </a:r>
          </a:p>
          <a:p>
            <a:pPr algn="just"/>
            <a:r>
              <a:rPr lang="en-US" sz="2800" b="1" dirty="0" smtClean="0"/>
              <a:t>Abstraction</a:t>
            </a:r>
            <a:endParaRPr lang="en-US" sz="2800" b="1" dirty="0"/>
          </a:p>
          <a:p>
            <a:pPr algn="just"/>
            <a:r>
              <a:rPr lang="en-US" sz="2800" b="1" dirty="0" smtClean="0"/>
              <a:t>Depth</a:t>
            </a:r>
            <a:r>
              <a:rPr lang="en-US" sz="2800" b="1" dirty="0"/>
              <a:t>:</a:t>
            </a:r>
          </a:p>
          <a:p>
            <a:pPr algn="just">
              <a:buNone/>
            </a:pPr>
            <a:r>
              <a:rPr lang="en-US" sz="2800" b="1" dirty="0" smtClean="0"/>
              <a:t>      -</a:t>
            </a:r>
            <a:r>
              <a:rPr lang="en-US" sz="2800" dirty="0" smtClean="0"/>
              <a:t>number </a:t>
            </a:r>
            <a:r>
              <a:rPr lang="en-US" sz="2800" dirty="0"/>
              <a:t>of levels of control</a:t>
            </a:r>
          </a:p>
          <a:p>
            <a:pPr algn="just"/>
            <a:r>
              <a:rPr lang="en-US" sz="2800" b="1" dirty="0" smtClean="0"/>
              <a:t>Width</a:t>
            </a:r>
            <a:r>
              <a:rPr lang="en-US" sz="2800" b="1" dirty="0"/>
              <a:t>:</a:t>
            </a:r>
          </a:p>
          <a:p>
            <a:pPr algn="just">
              <a:buNone/>
            </a:pPr>
            <a:r>
              <a:rPr lang="en-US" sz="2800" dirty="0" smtClean="0"/>
              <a:t>       - overall span </a:t>
            </a:r>
            <a:r>
              <a:rPr lang="en-US" sz="2800" dirty="0"/>
              <a:t>of control.</a:t>
            </a:r>
          </a:p>
          <a:p>
            <a:pPr algn="just"/>
            <a:r>
              <a:rPr lang="en-US" sz="2800" b="1" dirty="0" smtClean="0"/>
              <a:t>Fan-out</a:t>
            </a:r>
            <a:r>
              <a:rPr lang="en-US" sz="2800" b="1" dirty="0"/>
              <a:t>:</a:t>
            </a:r>
          </a:p>
          <a:p>
            <a:pPr algn="just">
              <a:buNone/>
            </a:pPr>
            <a:r>
              <a:rPr lang="en-US" sz="2800" dirty="0" smtClean="0"/>
              <a:t>       -A measure </a:t>
            </a:r>
            <a:r>
              <a:rPr lang="en-US" sz="2800" dirty="0"/>
              <a:t>of the number of modules directly </a:t>
            </a:r>
            <a:r>
              <a:rPr lang="en-US" sz="2800" dirty="0" smtClean="0"/>
              <a:t>controlled </a:t>
            </a:r>
            <a:r>
              <a:rPr lang="en-US" sz="2800" dirty="0"/>
              <a:t>by given module.</a:t>
            </a:r>
          </a:p>
          <a:p>
            <a:pPr algn="just"/>
            <a:r>
              <a:rPr lang="en-US" sz="2800" b="1" dirty="0" smtClean="0"/>
              <a:t>Fan-in</a:t>
            </a:r>
            <a:r>
              <a:rPr lang="en-US" sz="2800" b="1" dirty="0"/>
              <a:t>: </a:t>
            </a:r>
          </a:p>
          <a:p>
            <a:pPr algn="just">
              <a:buNone/>
            </a:pPr>
            <a:r>
              <a:rPr lang="en-US" sz="2800" dirty="0" smtClean="0"/>
              <a:t>      -indicates </a:t>
            </a:r>
            <a:r>
              <a:rPr lang="en-US" sz="2800" dirty="0"/>
              <a:t>how many modules directly invoke a given module.</a:t>
            </a:r>
          </a:p>
          <a:p>
            <a:pPr algn="just">
              <a:buNone/>
            </a:pPr>
            <a:r>
              <a:rPr lang="en-US" sz="2800" dirty="0" smtClean="0"/>
              <a:t>      -High </a:t>
            </a:r>
            <a:r>
              <a:rPr lang="en-US" sz="2800" dirty="0"/>
              <a:t>fan-in represents code reuse and is in general encouraged.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597</Words>
  <Application>Microsoft Office PowerPoint</Application>
  <PresentationFormat>On-screen Show (4:3)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Software Design Basic concepts</vt:lpstr>
      <vt:lpstr>Software design and its activities</vt:lpstr>
      <vt:lpstr>Design activities</vt:lpstr>
      <vt:lpstr>Characteristics of a good software design</vt:lpstr>
      <vt:lpstr>Continue….</vt:lpstr>
      <vt:lpstr>Continue…..   </vt:lpstr>
      <vt:lpstr>Modularity</vt:lpstr>
      <vt:lpstr>Example of Cleanly and Non-cleanly Decomposed Modules</vt:lpstr>
      <vt:lpstr>Neat arrangement of modules</vt:lpstr>
      <vt:lpstr>Fan-in/Fan-out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GEU</dc:creator>
  <cp:lastModifiedBy>USER</cp:lastModifiedBy>
  <cp:revision>22</cp:revision>
  <dcterms:created xsi:type="dcterms:W3CDTF">2020-03-24T07:32:20Z</dcterms:created>
  <dcterms:modified xsi:type="dcterms:W3CDTF">2020-09-21T09:14:02Z</dcterms:modified>
</cp:coreProperties>
</file>