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5236-33CF-47E0-9039-BFA8532E30ED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FC63-136B-4E62-8724-157D97241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5236-33CF-47E0-9039-BFA8532E30ED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FC63-136B-4E62-8724-157D97241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5236-33CF-47E0-9039-BFA8532E30ED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FC63-136B-4E62-8724-157D97241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5236-33CF-47E0-9039-BFA8532E30ED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FC63-136B-4E62-8724-157D97241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5236-33CF-47E0-9039-BFA8532E30ED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FC63-136B-4E62-8724-157D97241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5236-33CF-47E0-9039-BFA8532E30ED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FC63-136B-4E62-8724-157D97241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5236-33CF-47E0-9039-BFA8532E30ED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FC63-136B-4E62-8724-157D97241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5236-33CF-47E0-9039-BFA8532E30ED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FC63-136B-4E62-8724-157D97241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5236-33CF-47E0-9039-BFA8532E30ED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FC63-136B-4E62-8724-157D97241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5236-33CF-47E0-9039-BFA8532E30ED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FC63-136B-4E62-8724-157D97241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5236-33CF-47E0-9039-BFA8532E30ED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FC63-136B-4E62-8724-157D97241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C5236-33CF-47E0-9039-BFA8532E30ED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2FC63-136B-4E62-8724-157D97241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Approaches:</a:t>
            </a:r>
            <a:br>
              <a:rPr lang="en-US" dirty="0" smtClean="0"/>
            </a:br>
            <a:r>
              <a:rPr lang="en-US" dirty="0" smtClean="0"/>
              <a:t>Function oriented and Object Oriented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-3 </a:t>
            </a:r>
          </a:p>
          <a:p>
            <a:r>
              <a:rPr lang="en-US" dirty="0" smtClean="0"/>
              <a:t>Prepared by –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Tripathi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According to Function Oriented Approach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 smtClean="0"/>
              <a:t> Types of Design :</a:t>
            </a:r>
          </a:p>
          <a:p>
            <a:pPr algn="just">
              <a:buNone/>
            </a:pPr>
            <a:endParaRPr lang="en-US" sz="2200" b="1" dirty="0" smtClean="0"/>
          </a:p>
          <a:p>
            <a:pPr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-</a:t>
            </a:r>
            <a:r>
              <a:rPr lang="en-US" sz="2200" b="1" dirty="0" smtClean="0"/>
              <a:t>System Design</a:t>
            </a:r>
          </a:p>
          <a:p>
            <a:pPr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-</a:t>
            </a:r>
            <a:r>
              <a:rPr lang="en-US" sz="2200" b="1" dirty="0" smtClean="0"/>
              <a:t>Structured Analysis </a:t>
            </a:r>
            <a:r>
              <a:rPr lang="en-US" sz="2200" dirty="0" smtClean="0"/>
              <a:t>(DFD, Data Dictionary, Decision Tree,     Decision Table , ERD)</a:t>
            </a:r>
          </a:p>
          <a:p>
            <a:pPr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-</a:t>
            </a:r>
            <a:r>
              <a:rPr lang="en-US" sz="2200" b="1" dirty="0" smtClean="0"/>
              <a:t>Structured Design </a:t>
            </a:r>
            <a:r>
              <a:rPr lang="en-US" sz="2200" dirty="0" smtClean="0"/>
              <a:t>(Structured Chart)</a:t>
            </a:r>
          </a:p>
          <a:p>
            <a:pPr algn="just">
              <a:buNone/>
            </a:pPr>
            <a:endParaRPr lang="en-US" sz="2200" dirty="0" smtClean="0"/>
          </a:p>
          <a:p>
            <a:pPr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-</a:t>
            </a:r>
            <a:r>
              <a:rPr lang="en-US" sz="2200" b="1" dirty="0" smtClean="0"/>
              <a:t>Detailed Design </a:t>
            </a:r>
            <a:r>
              <a:rPr lang="en-US" sz="2200" dirty="0" smtClean="0"/>
              <a:t>(MSPEC-Module Specification Document)</a:t>
            </a:r>
            <a:endParaRPr 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According to Object </a:t>
            </a:r>
            <a:r>
              <a:rPr lang="en-US" sz="3200" b="1" dirty="0"/>
              <a:t>O</a:t>
            </a:r>
            <a:r>
              <a:rPr lang="en-US" sz="3200" b="1" dirty="0" smtClean="0"/>
              <a:t>riented approach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b="1" dirty="0"/>
              <a:t>Object Modeling </a:t>
            </a:r>
            <a:r>
              <a:rPr lang="en-US" sz="2200" dirty="0" smtClean="0"/>
              <a:t>using UML</a:t>
            </a:r>
          </a:p>
          <a:p>
            <a:pPr algn="just">
              <a:buNone/>
            </a:pPr>
            <a:r>
              <a:rPr lang="en-US" sz="2200" dirty="0" smtClean="0"/>
              <a:t>         </a:t>
            </a:r>
            <a:r>
              <a:rPr lang="en-US" sz="2200" dirty="0"/>
              <a:t>A </a:t>
            </a:r>
            <a:r>
              <a:rPr lang="en-US" sz="2200" b="1" dirty="0"/>
              <a:t>model</a:t>
            </a:r>
            <a:r>
              <a:rPr lang="en-US" sz="2200" dirty="0"/>
              <a:t> captures aspects important for some application while omitting (</a:t>
            </a:r>
            <a:r>
              <a:rPr lang="en-US" sz="2200" dirty="0" smtClean="0"/>
              <a:t>or abstracting</a:t>
            </a:r>
            <a:r>
              <a:rPr lang="en-US" sz="2200" dirty="0"/>
              <a:t>) the rest</a:t>
            </a:r>
            <a:r>
              <a:rPr lang="en-US" sz="2200" dirty="0" smtClean="0"/>
              <a:t>.  </a:t>
            </a:r>
          </a:p>
          <a:p>
            <a:pPr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</a:t>
            </a:r>
            <a:r>
              <a:rPr lang="en-US" sz="2200" b="1" dirty="0"/>
              <a:t>Graphical models </a:t>
            </a:r>
            <a:r>
              <a:rPr lang="en-US" sz="2200" dirty="0"/>
              <a:t>are very </a:t>
            </a:r>
            <a:r>
              <a:rPr lang="en-US" sz="2200" dirty="0" smtClean="0"/>
              <a:t>popular because </a:t>
            </a:r>
            <a:r>
              <a:rPr lang="en-US" sz="2200" dirty="0"/>
              <a:t>they are easy to understand and construct. UML is primarily a </a:t>
            </a:r>
            <a:r>
              <a:rPr lang="en-US" sz="2200" dirty="0" smtClean="0"/>
              <a:t>graphical modeling </a:t>
            </a:r>
            <a:r>
              <a:rPr lang="en-US" sz="2200" dirty="0"/>
              <a:t>tool</a:t>
            </a:r>
            <a:r>
              <a:rPr lang="en-US" sz="2200" dirty="0" smtClean="0"/>
              <a:t>.</a:t>
            </a:r>
          </a:p>
          <a:p>
            <a:pPr algn="just">
              <a:buNone/>
            </a:pPr>
            <a:r>
              <a:rPr lang="en-US" sz="2200" b="1" dirty="0" smtClean="0"/>
              <a:t>       Unified </a:t>
            </a:r>
            <a:r>
              <a:rPr lang="en-US" sz="2200" b="1" dirty="0"/>
              <a:t>Modeling Language (UML</a:t>
            </a:r>
            <a:r>
              <a:rPr lang="en-US" sz="2200" b="1" dirty="0" smtClean="0"/>
              <a:t>):</a:t>
            </a:r>
          </a:p>
          <a:p>
            <a:pPr algn="just">
              <a:buNone/>
            </a:pPr>
            <a:r>
              <a:rPr lang="en-US" sz="2200" dirty="0" smtClean="0"/>
              <a:t>          UML</a:t>
            </a:r>
            <a:r>
              <a:rPr lang="en-US" sz="2200" dirty="0"/>
              <a:t>, as the name implies, is a modeling language. It may be used to </a:t>
            </a:r>
            <a:r>
              <a:rPr lang="en-US" sz="2200" dirty="0" smtClean="0"/>
              <a:t>visualize, specify</a:t>
            </a:r>
            <a:r>
              <a:rPr lang="en-US" sz="2200" dirty="0"/>
              <a:t>, construct, and document the artifacts of a software system. It provides </a:t>
            </a:r>
            <a:r>
              <a:rPr lang="en-US" sz="2200" dirty="0" smtClean="0"/>
              <a:t>a set </a:t>
            </a:r>
            <a:r>
              <a:rPr lang="en-US" sz="2200" dirty="0"/>
              <a:t>of notations (e.g. rectangles, lines, </a:t>
            </a:r>
            <a:r>
              <a:rPr lang="en-US" sz="2200" dirty="0" smtClean="0"/>
              <a:t>ellipses</a:t>
            </a:r>
            <a:r>
              <a:rPr lang="en-US" sz="2200" dirty="0"/>
              <a:t>, etc.) to </a:t>
            </a:r>
            <a:r>
              <a:rPr lang="en-US" sz="2200" dirty="0" smtClean="0"/>
              <a:t>create </a:t>
            </a:r>
            <a:r>
              <a:rPr lang="en-US" sz="2200" dirty="0"/>
              <a:t>a visual model </a:t>
            </a:r>
            <a:r>
              <a:rPr lang="en-US" sz="2200" dirty="0" smtClean="0"/>
              <a:t>of the </a:t>
            </a:r>
            <a:r>
              <a:rPr lang="en-US" sz="2200" dirty="0"/>
              <a:t>system</a:t>
            </a:r>
            <a:r>
              <a:rPr lang="en-US" sz="2200" dirty="0" smtClean="0"/>
              <a:t>.</a:t>
            </a:r>
          </a:p>
          <a:p>
            <a:pPr algn="just">
              <a:buNone/>
            </a:pPr>
            <a:r>
              <a:rPr lang="en-US" sz="2200" dirty="0" smtClean="0"/>
              <a:t>       </a:t>
            </a:r>
            <a:r>
              <a:rPr lang="en-US" sz="2200" b="1" dirty="0" smtClean="0"/>
              <a:t>UML diagrams: </a:t>
            </a:r>
            <a:r>
              <a:rPr lang="en-US" sz="2200" dirty="0" smtClean="0"/>
              <a:t> use case model , sequence diagram, class diagram, etc.</a:t>
            </a:r>
            <a:endParaRPr lang="en-US" sz="22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Case Studies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 smtClean="0"/>
              <a:t>A personal insulin pump</a:t>
            </a:r>
          </a:p>
          <a:p>
            <a:pPr lvl="1"/>
            <a:r>
              <a:rPr lang="en-US" sz="2200" dirty="0" smtClean="0"/>
              <a:t>An embedded system in an insulin pump used by diabetics to maintain blood glucose control.</a:t>
            </a:r>
          </a:p>
          <a:p>
            <a:r>
              <a:rPr lang="en-US" sz="2200" b="1" dirty="0" smtClean="0"/>
              <a:t>A mental health case patient management system</a:t>
            </a:r>
          </a:p>
          <a:p>
            <a:pPr lvl="1"/>
            <a:r>
              <a:rPr lang="en-US" sz="2200" dirty="0" smtClean="0"/>
              <a:t>A system used to maintain records of people receiving care for mental health problems.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589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Design Approaches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200" dirty="0" smtClean="0"/>
              <a:t> There are  fundamentally 2 </a:t>
            </a:r>
            <a:r>
              <a:rPr lang="en-US" sz="2200" dirty="0"/>
              <a:t>different software design approaches:</a:t>
            </a:r>
          </a:p>
          <a:p>
            <a:pPr algn="just">
              <a:buNone/>
            </a:pPr>
            <a:r>
              <a:rPr lang="en-US" sz="2200" b="1" dirty="0" smtClean="0"/>
              <a:t>        -Function-oriented </a:t>
            </a:r>
            <a:r>
              <a:rPr lang="en-US" sz="2200" b="1" dirty="0"/>
              <a:t>design</a:t>
            </a:r>
          </a:p>
          <a:p>
            <a:pPr algn="just">
              <a:buNone/>
            </a:pPr>
            <a:r>
              <a:rPr lang="en-US" sz="2200" b="1" dirty="0" smtClean="0"/>
              <a:t>        -Object-oriented </a:t>
            </a:r>
            <a:r>
              <a:rPr lang="en-US" sz="2200" b="1" dirty="0"/>
              <a:t>design</a:t>
            </a:r>
          </a:p>
          <a:p>
            <a:pPr algn="just"/>
            <a:r>
              <a:rPr lang="en-US" sz="2200" dirty="0"/>
              <a:t>These two design approaches are radically different. </a:t>
            </a:r>
            <a:r>
              <a:rPr lang="en-US" sz="2200" dirty="0" smtClean="0"/>
              <a:t>However</a:t>
            </a:r>
            <a:r>
              <a:rPr lang="en-US" sz="2200" dirty="0"/>
              <a:t>, are </a:t>
            </a:r>
            <a:r>
              <a:rPr lang="en-US" sz="2200" b="1" dirty="0" smtClean="0"/>
              <a:t>complementary</a:t>
            </a:r>
            <a:r>
              <a:rPr lang="en-US" sz="2200" dirty="0" smtClean="0"/>
              <a:t> rather than </a:t>
            </a:r>
            <a:r>
              <a:rPr lang="en-US" sz="2200" dirty="0"/>
              <a:t>competing techniques.</a:t>
            </a:r>
          </a:p>
          <a:p>
            <a:pPr algn="just"/>
            <a:r>
              <a:rPr lang="en-US" sz="2200" dirty="0" smtClean="0"/>
              <a:t>Each </a:t>
            </a:r>
            <a:r>
              <a:rPr lang="en-US" sz="2200" dirty="0"/>
              <a:t>technique is applicable </a:t>
            </a:r>
            <a:r>
              <a:rPr lang="en-US" sz="2200" dirty="0" smtClean="0"/>
              <a:t>at </a:t>
            </a:r>
            <a:r>
              <a:rPr lang="en-US" sz="2200" b="1" dirty="0" smtClean="0"/>
              <a:t>different </a:t>
            </a:r>
            <a:r>
              <a:rPr lang="en-US" sz="2200" b="1" dirty="0"/>
              <a:t>stages </a:t>
            </a:r>
            <a:r>
              <a:rPr lang="en-US" sz="2200" dirty="0"/>
              <a:t>of the design process.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Function-Oriented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/>
              <a:t>A system is looked upon as </a:t>
            </a:r>
            <a:r>
              <a:rPr lang="en-US" sz="2200" dirty="0" smtClean="0"/>
              <a:t>something</a:t>
            </a:r>
          </a:p>
          <a:p>
            <a:pPr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-that </a:t>
            </a:r>
            <a:r>
              <a:rPr lang="en-US" sz="2200" b="1" dirty="0"/>
              <a:t>performs a set of functions</a:t>
            </a:r>
            <a:r>
              <a:rPr lang="en-US" sz="2200" dirty="0"/>
              <a:t>. </a:t>
            </a:r>
            <a:endParaRPr lang="en-US" sz="2200" dirty="0" smtClean="0"/>
          </a:p>
          <a:p>
            <a:pPr algn="just">
              <a:buNone/>
            </a:pPr>
            <a:endParaRPr lang="en-US" sz="2200" dirty="0"/>
          </a:p>
          <a:p>
            <a:pPr algn="just"/>
            <a:r>
              <a:rPr lang="en-US" sz="2200" dirty="0" smtClean="0"/>
              <a:t>Starting </a:t>
            </a:r>
            <a:r>
              <a:rPr lang="en-US" sz="2200" dirty="0"/>
              <a:t>at this </a:t>
            </a:r>
            <a:r>
              <a:rPr lang="en-US" sz="2200" b="1" dirty="0"/>
              <a:t>high-level view </a:t>
            </a:r>
            <a:r>
              <a:rPr lang="en-US" sz="2200" dirty="0"/>
              <a:t>of the system:</a:t>
            </a:r>
          </a:p>
          <a:p>
            <a:pPr algn="just">
              <a:buNone/>
            </a:pPr>
            <a:r>
              <a:rPr lang="en-US" sz="2200" dirty="0" smtClean="0"/>
              <a:t>      -each </a:t>
            </a:r>
            <a:r>
              <a:rPr lang="en-US" sz="2200" dirty="0"/>
              <a:t>function is successively refined into more detailed functions.</a:t>
            </a:r>
          </a:p>
          <a:p>
            <a:pPr algn="just">
              <a:buNone/>
            </a:pPr>
            <a:r>
              <a:rPr lang="en-US" sz="2200" dirty="0" smtClean="0"/>
              <a:t>      -Functions </a:t>
            </a:r>
            <a:r>
              <a:rPr lang="en-US" sz="2200" dirty="0"/>
              <a:t>are mapped to a module structure.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Example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For example, consider </a:t>
            </a:r>
            <a:r>
              <a:rPr lang="en-US" sz="2400" b="1" dirty="0"/>
              <a:t>a function </a:t>
            </a:r>
            <a:r>
              <a:rPr lang="en-US" sz="2400" b="1" dirty="0" smtClean="0"/>
              <a:t>create-new library-member </a:t>
            </a:r>
            <a:r>
              <a:rPr lang="en-US" sz="2400" dirty="0"/>
              <a:t>which essentially creates the record for a new </a:t>
            </a:r>
            <a:r>
              <a:rPr lang="en-US" sz="2400" dirty="0" smtClean="0"/>
              <a:t>member, assigns </a:t>
            </a:r>
            <a:r>
              <a:rPr lang="en-US" sz="2400" dirty="0"/>
              <a:t>a unique membership number to him, and prints a bill towards </a:t>
            </a:r>
            <a:r>
              <a:rPr lang="en-US" sz="2400" dirty="0" smtClean="0"/>
              <a:t>his membership </a:t>
            </a:r>
            <a:r>
              <a:rPr lang="en-US" sz="2400" dirty="0"/>
              <a:t>charge. 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      -Create-library-member function </a:t>
            </a:r>
            <a:r>
              <a:rPr lang="en-US" sz="2400" dirty="0"/>
              <a:t>consists of the following </a:t>
            </a:r>
            <a:r>
              <a:rPr lang="en-US" sz="2400" b="1" dirty="0"/>
              <a:t>sub-functions: </a:t>
            </a:r>
          </a:p>
          <a:p>
            <a:pPr algn="just">
              <a:buNone/>
            </a:pPr>
            <a:r>
              <a:rPr lang="en-US" sz="2400" dirty="0" smtClean="0"/>
              <a:t>             -assign-membership-number</a:t>
            </a:r>
            <a:endParaRPr lang="en-US" sz="2400" dirty="0"/>
          </a:p>
          <a:p>
            <a:pPr algn="just">
              <a:buNone/>
            </a:pPr>
            <a:r>
              <a:rPr lang="en-US" sz="2400" dirty="0" smtClean="0"/>
              <a:t>             -create-member-record</a:t>
            </a:r>
            <a:endParaRPr lang="en-US" sz="2400" dirty="0"/>
          </a:p>
          <a:p>
            <a:pPr algn="just">
              <a:buNone/>
            </a:pPr>
            <a:r>
              <a:rPr lang="en-US" sz="2400" dirty="0" smtClean="0"/>
              <a:t>             -print-bill</a:t>
            </a:r>
          </a:p>
          <a:p>
            <a:pPr algn="just">
              <a:buNone/>
            </a:pPr>
            <a:r>
              <a:rPr lang="en-US" sz="2400" dirty="0" smtClean="0"/>
              <a:t>      -Each </a:t>
            </a:r>
            <a:r>
              <a:rPr lang="en-US" sz="2400" dirty="0" err="1"/>
              <a:t>subfunction</a:t>
            </a:r>
            <a:r>
              <a:rPr lang="en-US" sz="2400" dirty="0"/>
              <a:t>: </a:t>
            </a:r>
          </a:p>
          <a:p>
            <a:pPr algn="just">
              <a:buNone/>
            </a:pPr>
            <a:r>
              <a:rPr lang="en-US" sz="2400" dirty="0" smtClean="0"/>
              <a:t>              -split </a:t>
            </a:r>
            <a:r>
              <a:rPr lang="en-US" sz="2400" dirty="0"/>
              <a:t>into more </a:t>
            </a:r>
            <a:r>
              <a:rPr lang="en-US" sz="2400" b="1" dirty="0"/>
              <a:t>detailed </a:t>
            </a:r>
            <a:r>
              <a:rPr lang="en-US" sz="2400" b="1" dirty="0" err="1"/>
              <a:t>subfunctions</a:t>
            </a:r>
            <a:r>
              <a:rPr lang="en-US" sz="2400" b="1" dirty="0"/>
              <a:t> </a:t>
            </a:r>
            <a:r>
              <a:rPr lang="en-US" sz="2400" dirty="0"/>
              <a:t>and so on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-</a:t>
            </a:r>
            <a:r>
              <a:rPr lang="en-US" sz="2400" dirty="0"/>
              <a:t>The system state is </a:t>
            </a:r>
            <a:r>
              <a:rPr lang="en-US" sz="2400" b="1" dirty="0"/>
              <a:t>centralized and shared </a:t>
            </a:r>
            <a:r>
              <a:rPr lang="en-US" sz="2400" dirty="0"/>
              <a:t>among different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Object-Oriented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System is viewed as </a:t>
            </a:r>
            <a:r>
              <a:rPr lang="en-US" sz="2200" dirty="0" smtClean="0"/>
              <a:t>a</a:t>
            </a:r>
          </a:p>
          <a:p>
            <a:pPr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- </a:t>
            </a:r>
            <a:r>
              <a:rPr lang="en-US" sz="2200" b="1" dirty="0"/>
              <a:t>collection of objects </a:t>
            </a:r>
            <a:r>
              <a:rPr lang="en-US" sz="2200" dirty="0"/>
              <a:t>(i.e. entities). </a:t>
            </a:r>
            <a:endParaRPr lang="en-US" sz="2200" dirty="0" smtClean="0"/>
          </a:p>
          <a:p>
            <a:pPr algn="just"/>
            <a:r>
              <a:rPr lang="en-US" sz="2200" dirty="0" smtClean="0"/>
              <a:t>System </a:t>
            </a:r>
            <a:r>
              <a:rPr lang="en-US" sz="2200" dirty="0"/>
              <a:t>state is </a:t>
            </a:r>
            <a:r>
              <a:rPr lang="en-US" sz="2200" b="1" dirty="0"/>
              <a:t>decentralized </a:t>
            </a:r>
            <a:r>
              <a:rPr lang="en-US" sz="2200" dirty="0"/>
              <a:t>among the objects:</a:t>
            </a:r>
          </a:p>
          <a:p>
            <a:pPr algn="just">
              <a:buNone/>
            </a:pPr>
            <a:r>
              <a:rPr lang="en-US" sz="2200" dirty="0" smtClean="0"/>
              <a:t>           -each </a:t>
            </a:r>
            <a:r>
              <a:rPr lang="en-US" sz="2200" dirty="0"/>
              <a:t>object manages its own state </a:t>
            </a:r>
            <a:r>
              <a:rPr lang="en-US" sz="2200" dirty="0" smtClean="0"/>
              <a:t> information</a:t>
            </a:r>
            <a:r>
              <a:rPr lang="en-US" sz="2200" dirty="0"/>
              <a:t>.</a:t>
            </a:r>
          </a:p>
          <a:p>
            <a:pPr algn="just"/>
            <a:r>
              <a:rPr lang="en-US" sz="2200" dirty="0" smtClean="0"/>
              <a:t>Objects have their own </a:t>
            </a:r>
            <a:r>
              <a:rPr lang="en-US" sz="2200" b="1" dirty="0" smtClean="0"/>
              <a:t>internal data</a:t>
            </a:r>
            <a:r>
              <a:rPr lang="en-US" sz="2200" dirty="0" smtClean="0"/>
              <a:t>: </a:t>
            </a:r>
          </a:p>
          <a:p>
            <a:pPr algn="just">
              <a:buNone/>
            </a:pPr>
            <a:r>
              <a:rPr lang="en-US" sz="2200" dirty="0" smtClean="0"/>
              <a:t>           -defines their state.</a:t>
            </a:r>
          </a:p>
          <a:p>
            <a:pPr algn="just"/>
            <a:r>
              <a:rPr lang="en-US" sz="2200" dirty="0" smtClean="0"/>
              <a:t>Similar objects constitute a </a:t>
            </a:r>
            <a:r>
              <a:rPr lang="en-US" sz="2200" b="1" dirty="0" smtClean="0"/>
              <a:t>class</a:t>
            </a:r>
            <a:r>
              <a:rPr lang="en-US" sz="2200" dirty="0" smtClean="0"/>
              <a:t>. </a:t>
            </a:r>
          </a:p>
          <a:p>
            <a:pPr algn="just">
              <a:buNone/>
            </a:pPr>
            <a:r>
              <a:rPr lang="en-US" sz="2200" dirty="0" smtClean="0"/>
              <a:t>           -each object is a member of some class. </a:t>
            </a:r>
          </a:p>
          <a:p>
            <a:pPr algn="just"/>
            <a:r>
              <a:rPr lang="en-US" sz="2200" dirty="0" smtClean="0"/>
              <a:t>Classes may</a:t>
            </a:r>
            <a:r>
              <a:rPr lang="en-US" sz="2200" b="1" dirty="0" smtClean="0"/>
              <a:t> inherit </a:t>
            </a:r>
            <a:r>
              <a:rPr lang="en-US" sz="2200" dirty="0" smtClean="0"/>
              <a:t>features </a:t>
            </a:r>
          </a:p>
          <a:p>
            <a:pPr algn="just">
              <a:buNone/>
            </a:pPr>
            <a:r>
              <a:rPr lang="en-US" sz="2200" dirty="0" smtClean="0"/>
              <a:t>           -from a super class. </a:t>
            </a:r>
          </a:p>
          <a:p>
            <a:pPr algn="just"/>
            <a:r>
              <a:rPr lang="en-US" sz="2200" dirty="0" smtClean="0"/>
              <a:t>Conceptually, objects communicate by </a:t>
            </a:r>
            <a:r>
              <a:rPr lang="en-US" sz="2200" b="1" dirty="0" smtClean="0"/>
              <a:t>message passing</a:t>
            </a:r>
            <a:r>
              <a:rPr lang="en-US" sz="2200" dirty="0" smtClean="0"/>
              <a:t>. 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Example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/>
              <a:t>Library Automation Software:</a:t>
            </a:r>
          </a:p>
          <a:p>
            <a:pPr algn="just">
              <a:buNone/>
            </a:pPr>
            <a:r>
              <a:rPr lang="en-US" sz="2200" dirty="0" smtClean="0"/>
              <a:t>      -</a:t>
            </a:r>
            <a:r>
              <a:rPr lang="en-US" sz="2200" b="1" dirty="0" smtClean="0"/>
              <a:t>each </a:t>
            </a:r>
            <a:r>
              <a:rPr lang="en-US" sz="2200" b="1" dirty="0"/>
              <a:t>library member </a:t>
            </a:r>
            <a:r>
              <a:rPr lang="en-US" sz="2200" dirty="0"/>
              <a:t>is a separate </a:t>
            </a:r>
            <a:r>
              <a:rPr lang="en-US" sz="2200" b="1" dirty="0"/>
              <a:t>object</a:t>
            </a:r>
            <a:r>
              <a:rPr lang="en-US" sz="2200" dirty="0"/>
              <a:t> </a:t>
            </a:r>
          </a:p>
          <a:p>
            <a:pPr algn="just">
              <a:buNone/>
            </a:pPr>
            <a:r>
              <a:rPr lang="en-US" sz="2200" dirty="0" smtClean="0"/>
              <a:t>            -with </a:t>
            </a:r>
            <a:r>
              <a:rPr lang="en-US" sz="2200" dirty="0"/>
              <a:t>its own data and functions. </a:t>
            </a:r>
          </a:p>
          <a:p>
            <a:pPr algn="just"/>
            <a:r>
              <a:rPr lang="en-US" sz="2200" dirty="0" smtClean="0"/>
              <a:t>Functions </a:t>
            </a:r>
            <a:r>
              <a:rPr lang="en-US" sz="2200" dirty="0"/>
              <a:t>defined for one object:</a:t>
            </a:r>
          </a:p>
          <a:p>
            <a:pPr algn="just">
              <a:buNone/>
            </a:pPr>
            <a:r>
              <a:rPr lang="en-US" sz="2200" dirty="0" smtClean="0"/>
              <a:t>      </a:t>
            </a:r>
            <a:r>
              <a:rPr lang="en-US" sz="2200" b="1" dirty="0" smtClean="0"/>
              <a:t>-cannot </a:t>
            </a:r>
            <a:r>
              <a:rPr lang="en-US" sz="2200" b="1" dirty="0"/>
              <a:t>directly refer </a:t>
            </a:r>
            <a:r>
              <a:rPr lang="en-US" sz="2200" b="1" dirty="0" smtClean="0"/>
              <a:t>to or </a:t>
            </a:r>
            <a:r>
              <a:rPr lang="en-US" sz="2200" b="1" dirty="0"/>
              <a:t>change </a:t>
            </a:r>
            <a:r>
              <a:rPr lang="en-US" sz="2200" dirty="0"/>
              <a:t>data of </a:t>
            </a:r>
            <a:r>
              <a:rPr lang="en-US" sz="2200" dirty="0" smtClean="0"/>
              <a:t>other </a:t>
            </a:r>
            <a:r>
              <a:rPr lang="en-US" sz="2200" dirty="0"/>
              <a:t>objects</a:t>
            </a:r>
            <a:r>
              <a:rPr lang="en-US" sz="2200" dirty="0" smtClean="0"/>
              <a:t>.</a:t>
            </a:r>
          </a:p>
          <a:p>
            <a:pPr algn="just">
              <a:buNone/>
            </a:pPr>
            <a:endParaRPr lang="en-US" sz="2200" dirty="0"/>
          </a:p>
          <a:p>
            <a:pPr algn="just"/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Object-Oriented versus Function-Oriented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b="1" dirty="0" smtClean="0"/>
              <a:t>Unlike </a:t>
            </a:r>
            <a:r>
              <a:rPr lang="en-US" sz="2400" b="1" dirty="0"/>
              <a:t>function-oriented design, </a:t>
            </a:r>
          </a:p>
          <a:p>
            <a:pPr algn="just">
              <a:buNone/>
            </a:pPr>
            <a:r>
              <a:rPr lang="en-US" sz="2400" dirty="0" smtClean="0"/>
              <a:t>       -in </a:t>
            </a:r>
            <a:r>
              <a:rPr lang="en-US" sz="2400" dirty="0"/>
              <a:t>OOD the basic abstraction is not </a:t>
            </a:r>
            <a:r>
              <a:rPr lang="en-US" sz="2400" dirty="0" smtClean="0"/>
              <a:t> functions </a:t>
            </a:r>
            <a:r>
              <a:rPr lang="en-US" sz="2400" dirty="0"/>
              <a:t>such as “sort”, “display”, “track”, etc., </a:t>
            </a:r>
          </a:p>
          <a:p>
            <a:pPr algn="just">
              <a:buNone/>
            </a:pPr>
            <a:r>
              <a:rPr lang="en-US" sz="2400" dirty="0" smtClean="0"/>
              <a:t>       -but </a:t>
            </a:r>
            <a:r>
              <a:rPr lang="en-US" sz="2400" b="1" dirty="0"/>
              <a:t>real-world entities</a:t>
            </a:r>
            <a:r>
              <a:rPr lang="en-US" sz="2400" dirty="0"/>
              <a:t> such as “employee”, “picture”, “machine”, “radar system”, etc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b="1" dirty="0" smtClean="0"/>
              <a:t>In </a:t>
            </a:r>
            <a:r>
              <a:rPr lang="en-US" sz="2400" b="1" dirty="0"/>
              <a:t>OOD</a:t>
            </a:r>
            <a:r>
              <a:rPr lang="en-US" sz="2400" dirty="0"/>
              <a:t>: </a:t>
            </a:r>
          </a:p>
          <a:p>
            <a:pPr algn="just">
              <a:buNone/>
            </a:pPr>
            <a:r>
              <a:rPr lang="en-US" sz="2400" dirty="0" smtClean="0"/>
              <a:t>          -software </a:t>
            </a:r>
            <a:r>
              <a:rPr lang="en-US" sz="2400" dirty="0"/>
              <a:t>is not developed by designing functions such as:</a:t>
            </a:r>
          </a:p>
          <a:p>
            <a:pPr algn="just">
              <a:buNone/>
            </a:pPr>
            <a:r>
              <a:rPr lang="en-US" sz="2400" dirty="0" smtClean="0"/>
              <a:t>                 -update-employee-record</a:t>
            </a:r>
            <a:r>
              <a:rPr lang="en-US" sz="2400" dirty="0"/>
              <a:t>, </a:t>
            </a:r>
          </a:p>
          <a:p>
            <a:pPr algn="just">
              <a:buNone/>
            </a:pPr>
            <a:r>
              <a:rPr lang="en-US" sz="2400" dirty="0" smtClean="0"/>
              <a:t>                 -get-employee-address</a:t>
            </a:r>
            <a:r>
              <a:rPr lang="en-US" sz="2400" dirty="0"/>
              <a:t>, etc. </a:t>
            </a:r>
          </a:p>
          <a:p>
            <a:pPr algn="just">
              <a:buNone/>
            </a:pPr>
            <a:r>
              <a:rPr lang="en-US" sz="2400" dirty="0" smtClean="0"/>
              <a:t>          -but </a:t>
            </a:r>
            <a:r>
              <a:rPr lang="en-US" sz="2400" dirty="0"/>
              <a:t>by </a:t>
            </a:r>
            <a:r>
              <a:rPr lang="en-US" sz="2400" b="1" dirty="0"/>
              <a:t>designing objects </a:t>
            </a:r>
            <a:r>
              <a:rPr lang="en-US" sz="2400" dirty="0"/>
              <a:t>such as:</a:t>
            </a:r>
          </a:p>
          <a:p>
            <a:pPr algn="just">
              <a:buNone/>
            </a:pPr>
            <a:r>
              <a:rPr lang="en-US" sz="2400" dirty="0" smtClean="0"/>
              <a:t>                  -employees</a:t>
            </a:r>
            <a:r>
              <a:rPr lang="en-US" sz="2400" dirty="0"/>
              <a:t>, </a:t>
            </a:r>
          </a:p>
          <a:p>
            <a:pPr algn="just">
              <a:buNone/>
            </a:pPr>
            <a:r>
              <a:rPr lang="en-US" sz="2400" dirty="0" smtClean="0"/>
              <a:t>                  -departments</a:t>
            </a:r>
            <a:r>
              <a:rPr lang="en-US" sz="2400" dirty="0"/>
              <a:t>, etc.</a:t>
            </a:r>
          </a:p>
          <a:p>
            <a:pPr algn="just">
              <a:buNone/>
            </a:pPr>
            <a:endParaRPr lang="en-US" sz="2200" dirty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c</a:t>
            </a:r>
            <a:r>
              <a:rPr lang="en-US" sz="3200" b="1" dirty="0" smtClean="0"/>
              <a:t>ontinue…..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200" b="1" dirty="0" smtClean="0"/>
              <a:t>Grady </a:t>
            </a:r>
            <a:r>
              <a:rPr lang="en-US" sz="2200" b="1" dirty="0" err="1"/>
              <a:t>Booch</a:t>
            </a:r>
            <a:r>
              <a:rPr lang="en-US" sz="2200" b="1" dirty="0"/>
              <a:t> </a:t>
            </a:r>
            <a:r>
              <a:rPr lang="en-US" sz="2200" dirty="0"/>
              <a:t>sums up this fundamental difference saying:</a:t>
            </a:r>
          </a:p>
          <a:p>
            <a:pPr algn="just">
              <a:buNone/>
            </a:pPr>
            <a:r>
              <a:rPr lang="en-US" sz="2200" dirty="0" smtClean="0"/>
              <a:t>           -“</a:t>
            </a:r>
            <a:r>
              <a:rPr lang="en-US" sz="2200" dirty="0"/>
              <a:t>Identify </a:t>
            </a:r>
            <a:r>
              <a:rPr lang="en-US" sz="2200" b="1" dirty="0"/>
              <a:t>verbs</a:t>
            </a:r>
            <a:r>
              <a:rPr lang="en-US" sz="2200" dirty="0"/>
              <a:t> if you are after </a:t>
            </a:r>
            <a:r>
              <a:rPr lang="en-US" sz="2200" b="1" dirty="0"/>
              <a:t>procedural design </a:t>
            </a:r>
            <a:r>
              <a:rPr lang="en-US" sz="2200" dirty="0"/>
              <a:t>and </a:t>
            </a:r>
            <a:r>
              <a:rPr lang="en-US" sz="2200" b="1" dirty="0"/>
              <a:t>noun</a:t>
            </a:r>
            <a:r>
              <a:rPr lang="en-US" sz="2200" dirty="0"/>
              <a:t>s if you are after </a:t>
            </a:r>
            <a:r>
              <a:rPr lang="en-US" sz="2200" b="1" dirty="0"/>
              <a:t>object-oriented design</a:t>
            </a:r>
            <a:r>
              <a:rPr lang="en-US" sz="2200" dirty="0" smtClean="0"/>
              <a:t>.”</a:t>
            </a:r>
          </a:p>
          <a:p>
            <a:pPr algn="just"/>
            <a:r>
              <a:rPr lang="en-US" sz="2200" b="1" dirty="0" smtClean="0"/>
              <a:t>In </a:t>
            </a:r>
            <a:r>
              <a:rPr lang="en-US" sz="2200" b="1" dirty="0"/>
              <a:t>OOD:</a:t>
            </a:r>
          </a:p>
          <a:p>
            <a:pPr algn="just">
              <a:buNone/>
            </a:pPr>
            <a:r>
              <a:rPr lang="en-US" sz="2200" dirty="0" smtClean="0"/>
              <a:t>           -state </a:t>
            </a:r>
            <a:r>
              <a:rPr lang="en-US" sz="2200" dirty="0"/>
              <a:t>information is </a:t>
            </a:r>
            <a:r>
              <a:rPr lang="en-US" sz="2200" b="1" dirty="0"/>
              <a:t>not shared </a:t>
            </a:r>
            <a:r>
              <a:rPr lang="en-US" sz="2200" dirty="0"/>
              <a:t>in a centralized data.</a:t>
            </a:r>
          </a:p>
          <a:p>
            <a:pPr algn="just">
              <a:buNone/>
            </a:pPr>
            <a:r>
              <a:rPr lang="en-US" sz="2200" dirty="0" smtClean="0"/>
              <a:t>           -but </a:t>
            </a:r>
            <a:r>
              <a:rPr lang="en-US" sz="2200" dirty="0"/>
              <a:t>is </a:t>
            </a:r>
            <a:r>
              <a:rPr lang="en-US" sz="2200" b="1" dirty="0"/>
              <a:t>distributed</a:t>
            </a:r>
            <a:r>
              <a:rPr lang="en-US" sz="2200" dirty="0"/>
              <a:t> among the objects of the system.</a:t>
            </a:r>
          </a:p>
          <a:p>
            <a:pPr algn="just">
              <a:buNone/>
            </a:pPr>
            <a:r>
              <a:rPr lang="en-US" sz="2200" b="1" dirty="0" smtClean="0"/>
              <a:t>        Example</a:t>
            </a:r>
          </a:p>
          <a:p>
            <a:pPr algn="just">
              <a:buNone/>
            </a:pPr>
            <a:r>
              <a:rPr lang="en-US" sz="2200" dirty="0" smtClean="0"/>
              <a:t>          -In an </a:t>
            </a:r>
            <a:r>
              <a:rPr lang="en-US" sz="2200" b="1" dirty="0" smtClean="0"/>
              <a:t>employee pay-roll system</a:t>
            </a:r>
            <a:r>
              <a:rPr lang="en-US" sz="2200" dirty="0" smtClean="0"/>
              <a:t>, the following can be </a:t>
            </a:r>
            <a:r>
              <a:rPr lang="en-US" sz="2200" b="1" dirty="0" smtClean="0"/>
              <a:t>global data</a:t>
            </a:r>
            <a:r>
              <a:rPr lang="en-US" sz="2200" dirty="0" smtClean="0"/>
              <a:t>:</a:t>
            </a:r>
          </a:p>
          <a:p>
            <a:pPr algn="just">
              <a:buNone/>
            </a:pPr>
            <a:r>
              <a:rPr lang="en-US" sz="2200" dirty="0" smtClean="0"/>
              <a:t>                -names of the employees, </a:t>
            </a:r>
          </a:p>
          <a:p>
            <a:pPr algn="just">
              <a:buNone/>
            </a:pPr>
            <a:r>
              <a:rPr lang="en-US" sz="2200" dirty="0" smtClean="0"/>
              <a:t>                -their code numbers, </a:t>
            </a:r>
          </a:p>
          <a:p>
            <a:pPr algn="just">
              <a:buNone/>
            </a:pPr>
            <a:r>
              <a:rPr lang="en-US" sz="2200" dirty="0" smtClean="0"/>
              <a:t>                -basic salaries, etc. </a:t>
            </a:r>
          </a:p>
          <a:p>
            <a:pPr algn="just">
              <a:buNone/>
            </a:pPr>
            <a:r>
              <a:rPr lang="en-US" sz="2200" dirty="0" smtClean="0"/>
              <a:t>          -Whereas, in object oriented systems:</a:t>
            </a:r>
          </a:p>
          <a:p>
            <a:pPr algn="just">
              <a:buNone/>
            </a:pPr>
            <a:r>
              <a:rPr lang="en-US" sz="2200" dirty="0" smtClean="0"/>
              <a:t>               -</a:t>
            </a:r>
            <a:r>
              <a:rPr lang="en-US" sz="2200" b="1" dirty="0" smtClean="0"/>
              <a:t>data is distributed </a:t>
            </a:r>
            <a:r>
              <a:rPr lang="en-US" sz="2200" dirty="0" smtClean="0"/>
              <a:t>among different employee objects of the system.</a:t>
            </a:r>
          </a:p>
          <a:p>
            <a:pPr algn="just"/>
            <a:endParaRPr lang="en-US" sz="2200" b="1" dirty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c</a:t>
            </a:r>
            <a:r>
              <a:rPr lang="en-US" sz="3200" b="1" dirty="0" smtClean="0"/>
              <a:t>ontinue….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200" b="1" dirty="0" smtClean="0"/>
              <a:t>Objects </a:t>
            </a:r>
            <a:r>
              <a:rPr lang="en-US" sz="2200" dirty="0" smtClean="0"/>
              <a:t>communicate by </a:t>
            </a:r>
            <a:r>
              <a:rPr lang="en-US" sz="2200" b="1" dirty="0" smtClean="0"/>
              <a:t>message passing</a:t>
            </a:r>
            <a:r>
              <a:rPr lang="en-US" sz="2200" dirty="0" smtClean="0"/>
              <a:t>. </a:t>
            </a:r>
          </a:p>
          <a:p>
            <a:pPr algn="just">
              <a:buNone/>
            </a:pPr>
            <a:r>
              <a:rPr lang="en-US" sz="2200" dirty="0" smtClean="0"/>
              <a:t>          -</a:t>
            </a:r>
            <a:r>
              <a:rPr lang="en-US" sz="2200" b="1" dirty="0" smtClean="0"/>
              <a:t>one object may discover the state information of another object by interrogating it. </a:t>
            </a:r>
          </a:p>
          <a:p>
            <a:pPr algn="just"/>
            <a:r>
              <a:rPr lang="en-US" sz="2200" dirty="0" smtClean="0"/>
              <a:t>Of course, somewhere or other the functions must be implemented:</a:t>
            </a:r>
          </a:p>
          <a:p>
            <a:pPr algn="just">
              <a:buNone/>
            </a:pPr>
            <a:r>
              <a:rPr lang="en-US" sz="2200" dirty="0" smtClean="0"/>
              <a:t>          -</a:t>
            </a:r>
            <a:r>
              <a:rPr lang="en-US" sz="2200" b="1" dirty="0" smtClean="0"/>
              <a:t>the functions are usually associated with specific real-world entities (objects) </a:t>
            </a:r>
          </a:p>
          <a:p>
            <a:pPr algn="just">
              <a:buNone/>
            </a:pPr>
            <a:r>
              <a:rPr lang="en-US" sz="2200" dirty="0" smtClean="0"/>
              <a:t>          -</a:t>
            </a:r>
            <a:r>
              <a:rPr lang="en-US" sz="2200" b="1" dirty="0" smtClean="0"/>
              <a:t>directly access only part of the system state information.</a:t>
            </a:r>
          </a:p>
          <a:p>
            <a:pPr algn="just"/>
            <a:r>
              <a:rPr lang="en-US" sz="2400" b="1" dirty="0" smtClean="0"/>
              <a:t>Function-oriented </a:t>
            </a:r>
            <a:r>
              <a:rPr lang="en-US" sz="2400" b="1" dirty="0"/>
              <a:t>techniques </a:t>
            </a:r>
            <a:r>
              <a:rPr lang="en-US" sz="2400" dirty="0"/>
              <a:t>group functions together if:</a:t>
            </a:r>
          </a:p>
          <a:p>
            <a:pPr algn="just">
              <a:buNone/>
            </a:pPr>
            <a:r>
              <a:rPr lang="en-US" sz="2400" dirty="0" smtClean="0"/>
              <a:t>         -as </a:t>
            </a:r>
            <a:r>
              <a:rPr lang="en-US" sz="2400" dirty="0"/>
              <a:t>a group, they constitute a </a:t>
            </a:r>
            <a:r>
              <a:rPr lang="en-US" sz="2400" b="1" dirty="0"/>
              <a:t>higher level function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 smtClean="0"/>
              <a:t>On </a:t>
            </a:r>
            <a:r>
              <a:rPr lang="en-US" sz="2400" dirty="0"/>
              <a:t>the other hand, </a:t>
            </a:r>
            <a:r>
              <a:rPr lang="en-US" sz="2400" b="1" dirty="0"/>
              <a:t>object-oriented techniques </a:t>
            </a:r>
            <a:r>
              <a:rPr lang="en-US" sz="2400" dirty="0"/>
              <a:t>group functions together: </a:t>
            </a:r>
          </a:p>
          <a:p>
            <a:pPr algn="just">
              <a:buNone/>
            </a:pPr>
            <a:r>
              <a:rPr lang="en-US" sz="2400" dirty="0" smtClean="0"/>
              <a:t>         -on </a:t>
            </a:r>
            <a:r>
              <a:rPr lang="en-US" sz="2400" dirty="0"/>
              <a:t>the basis of the </a:t>
            </a:r>
            <a:r>
              <a:rPr lang="en-US" sz="2400" b="1" dirty="0"/>
              <a:t>data they operate on.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864</Words>
  <Application>Microsoft Office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Design Approaches: Function oriented and Object Oriented design</vt:lpstr>
      <vt:lpstr>Design Approaches</vt:lpstr>
      <vt:lpstr>Function-Oriented Design</vt:lpstr>
      <vt:lpstr>Example</vt:lpstr>
      <vt:lpstr>Object-Oriented Design</vt:lpstr>
      <vt:lpstr>Example</vt:lpstr>
      <vt:lpstr>Object-Oriented versus Function-Oriented Design </vt:lpstr>
      <vt:lpstr>continue…..</vt:lpstr>
      <vt:lpstr>continue….</vt:lpstr>
      <vt:lpstr>According to Function Oriented Approach</vt:lpstr>
      <vt:lpstr>According to Object Oriented approach</vt:lpstr>
      <vt:lpstr>Case Studies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Approaches Function oriented and Object oriented design</dc:title>
  <dc:creator>GEU</dc:creator>
  <cp:lastModifiedBy>USER</cp:lastModifiedBy>
  <cp:revision>27</cp:revision>
  <dcterms:created xsi:type="dcterms:W3CDTF">2020-03-25T11:39:43Z</dcterms:created>
  <dcterms:modified xsi:type="dcterms:W3CDTF">2020-09-21T09:21:19Z</dcterms:modified>
</cp:coreProperties>
</file>