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5"/>
  </p:notesMasterIdLst>
  <p:handoutMasterIdLst>
    <p:handoutMasterId r:id="rId26"/>
  </p:handoutMasterIdLst>
  <p:sldIdLst>
    <p:sldId id="256" r:id="rId2"/>
    <p:sldId id="281" r:id="rId3"/>
    <p:sldId id="291" r:id="rId4"/>
    <p:sldId id="292" r:id="rId5"/>
    <p:sldId id="264" r:id="rId6"/>
    <p:sldId id="265" r:id="rId7"/>
    <p:sldId id="266" r:id="rId8"/>
    <p:sldId id="310" r:id="rId9"/>
    <p:sldId id="300" r:id="rId10"/>
    <p:sldId id="301" r:id="rId11"/>
    <p:sldId id="267" r:id="rId12"/>
    <p:sldId id="268" r:id="rId13"/>
    <p:sldId id="293" r:id="rId14"/>
    <p:sldId id="269" r:id="rId15"/>
    <p:sldId id="294" r:id="rId16"/>
    <p:sldId id="295" r:id="rId17"/>
    <p:sldId id="270" r:id="rId18"/>
    <p:sldId id="302" r:id="rId19"/>
    <p:sldId id="278" r:id="rId20"/>
    <p:sldId id="272" r:id="rId21"/>
    <p:sldId id="273" r:id="rId22"/>
    <p:sldId id="277" r:id="rId23"/>
    <p:sldId id="311" r:id="rId2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1" d="100"/>
          <a:sy n="71" d="100"/>
        </p:scale>
        <p:origin x="1356"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82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D25C6-313E-4545-B4B5-AC2334263EEA}" type="datetimeFigureOut">
              <a:rPr lang="en-US" smtClean="0"/>
              <a:pPr/>
              <a:t>9/21/2020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1F3E5A-B7A4-4146-BBFE-14EF41541C3E}" type="slidenum">
              <a:rPr lang="en-US" smtClean="0"/>
              <a:pPr/>
              <a:t>‹#›</a:t>
            </a:fld>
            <a:endParaRPr lang="en-US"/>
          </a:p>
        </p:txBody>
      </p:sp>
    </p:spTree>
    <p:extLst>
      <p:ext uri="{BB962C8B-B14F-4D97-AF65-F5344CB8AC3E}">
        <p14:creationId xmlns:p14="http://schemas.microsoft.com/office/powerpoint/2010/main" val="9419807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3C50A-ECEA-8349-9BCF-E4AC4170F50E}" type="datetimeFigureOut">
              <a:rPr lang="en-US" smtClean="0"/>
              <a:pPr/>
              <a:t>9/21/2020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9B78F-7C08-ED42-8E36-4ED23DEF8F74}" type="slidenum">
              <a:rPr lang="en-US" smtClean="0"/>
              <a:pPr/>
              <a:t>‹#›</a:t>
            </a:fld>
            <a:endParaRPr lang="en-US"/>
          </a:p>
        </p:txBody>
      </p:sp>
    </p:spTree>
    <p:extLst>
      <p:ext uri="{BB962C8B-B14F-4D97-AF65-F5344CB8AC3E}">
        <p14:creationId xmlns:p14="http://schemas.microsoft.com/office/powerpoint/2010/main" val="162119478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7ED2533-D80B-4321-9989-3D2E8D22DB51}" type="datetime1">
              <a:rPr lang="en-US" smtClean="0"/>
              <a:t>9/21/2020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9FE8DFF9-44C4-6B4E-B5A3-96ED369AFD93}"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7FF63FF-9018-4102-B097-72DEC7A7683E}" type="datetime1">
              <a:rPr lang="en-US" smtClean="0"/>
              <a:t>9/21/2020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869BD90-93E8-7D4C-B473-7191F00429CB}"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8A29BB1-2AC1-4AF1-A3DC-24E71979A7F3}" type="datetime1">
              <a:rPr lang="en-US" smtClean="0"/>
              <a:t>9/21/2020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A7DC435-2897-F34A-8447-1EC8A691D11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E5CDD11-2813-4DDF-913B-5C5FEAB1FCAE}" type="datetime1">
              <a:rPr lang="en-US" smtClean="0"/>
              <a:t>9/21/2020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DEC9DA09-039A-A841-BA90-58CFCFBF8E01}"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2BCAD75-0E01-4171-ABE2-B77A4391E8B4}" type="datetime1">
              <a:rPr lang="en-US" smtClean="0"/>
              <a:t>9/21/2020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50F2F7EC-46EB-964D-B691-B03AC1106FC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027CBC7-4E3F-4980-8D66-B6ECC9196896}" type="datetime1">
              <a:rPr lang="en-US" smtClean="0"/>
              <a:t>9/21/2020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1F6D4F7-D30A-2D46-8C56-BBD860B78FB6}"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9E3287F-39D4-40BF-A90F-4E7791EFD87A}" type="datetime1">
              <a:rPr lang="en-US" smtClean="0"/>
              <a:t>9/21/2020</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D227A3EF-D9D8-3141-91A2-80F03BEF3F9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BE21B6B7-7689-4023-86C9-A7A2F98FBF96}" type="datetime1">
              <a:rPr lang="en-US" smtClean="0"/>
              <a:t>9/21/2020</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964AD586-7C25-0244-A129-E014CC0A164A}"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E406EB4-718F-4BF0-B942-B7743D8E7543}" type="datetime1">
              <a:rPr lang="en-US" smtClean="0"/>
              <a:t>9/21/2020</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9941E2DB-6B26-1148-BBB7-224489DC4320}"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8E9F528-9D81-44E3-8619-10F2BF45589B}" type="datetime1">
              <a:rPr lang="en-US" smtClean="0"/>
              <a:t>9/21/2020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0C7EC744-B227-4A42-B0B8-DD1F9FC186DB}"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7B584FF-7EA2-4974-9A75-0C60379FC572}" type="datetime1">
              <a:rPr lang="en-US" smtClean="0"/>
              <a:t>9/21/2020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026C30EE-4725-9040-82E4-7631508820E2}"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E1BEDD8D-C08B-47B6-940D-2558142203D8}" type="datetime1">
              <a:rPr lang="en-US" smtClean="0"/>
              <a:t>9/21/2020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5 System modeling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5AC5F77F-66C9-B04B-B94C-B68F71024283}"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d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d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4.pd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6.pd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0.pd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d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d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d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pPr algn="ctr"/>
            <a:r>
              <a:rPr lang="en-US" smtClean="0"/>
              <a:t>  </a:t>
            </a:r>
            <a:r>
              <a:rPr lang="en-US" dirty="0" smtClean="0"/>
              <a:t>Object </a:t>
            </a:r>
            <a:r>
              <a:rPr lang="en-US" dirty="0"/>
              <a:t>O</a:t>
            </a:r>
            <a:r>
              <a:rPr lang="en-US" dirty="0" smtClean="0"/>
              <a:t>riented </a:t>
            </a:r>
            <a:r>
              <a:rPr lang="en-US" dirty="0"/>
              <a:t>D</a:t>
            </a:r>
            <a:r>
              <a:rPr lang="en-US" dirty="0" smtClean="0"/>
              <a:t>esign</a:t>
            </a:r>
            <a:br>
              <a:rPr lang="en-US" dirty="0" smtClean="0"/>
            </a:br>
            <a:r>
              <a:rPr lang="en-US" dirty="0" smtClean="0"/>
              <a:t>System Modeling</a:t>
            </a:r>
          </a:p>
        </p:txBody>
      </p:sp>
      <p:sp>
        <p:nvSpPr>
          <p:cNvPr id="4" name="Content Placeholder 3"/>
          <p:cNvSpPr>
            <a:spLocks noGrp="1"/>
          </p:cNvSpPr>
          <p:nvPr>
            <p:ph idx="1"/>
          </p:nvPr>
        </p:nvSpPr>
        <p:spPr>
          <a:xfrm>
            <a:off x="457200" y="3632200"/>
            <a:ext cx="8229600" cy="2493963"/>
          </a:xfrm>
        </p:spPr>
        <p:txBody>
          <a:bodyPr/>
          <a:lstStyle/>
          <a:p>
            <a:pPr algn="ctr">
              <a:buNone/>
            </a:pPr>
            <a:r>
              <a:rPr lang="en-US" dirty="0" smtClean="0"/>
              <a:t>Part-</a:t>
            </a:r>
            <a:r>
              <a:rPr lang="en-US" dirty="0" smtClean="0"/>
              <a:t> 3</a:t>
            </a:r>
            <a:endParaRPr lang="en-US" dirty="0" smtClean="0"/>
          </a:p>
          <a:p>
            <a:pPr algn="ctr">
              <a:buNone/>
            </a:pP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sp>
        <p:nvSpPr>
          <p:cNvPr id="3" name="Content Placeholder 2"/>
          <p:cNvSpPr>
            <a:spLocks noGrp="1"/>
          </p:cNvSpPr>
          <p:nvPr>
            <p:ph idx="1"/>
          </p:nvPr>
        </p:nvSpPr>
        <p:spPr/>
        <p:txBody>
          <a:bodyPr/>
          <a:lstStyle/>
          <a:p>
            <a:r>
              <a:rPr lang="en-US" sz="2100" dirty="0" smtClean="0"/>
              <a:t>In modeling systems, it is often useful to examine the classes in a system to see if there is scope for generalization. If changes are proposed, then you do not have to look at all classes in the system to see if they are affected by the change.</a:t>
            </a:r>
          </a:p>
          <a:p>
            <a:r>
              <a:rPr lang="en-US" sz="2100" dirty="0" smtClean="0"/>
              <a:t>In object-oriented languages, such as Java, generalization is implemented using the class inheritance mechanisms built into the language.</a:t>
            </a:r>
          </a:p>
          <a:p>
            <a:r>
              <a:rPr lang="en-US" sz="2100" dirty="0" smtClean="0"/>
              <a:t>In a generalization, the attributes and operations associated with higher-level classes are also associated with the lower-level classes.</a:t>
            </a:r>
          </a:p>
          <a:p>
            <a:r>
              <a:rPr lang="en-US" sz="2100" dirty="0" smtClean="0"/>
              <a:t> The lower-level classes are subclasses inherit the attributes and operations from their </a:t>
            </a:r>
            <a:r>
              <a:rPr lang="en-US" sz="2100" dirty="0" err="1" smtClean="0"/>
              <a:t>superclasses</a:t>
            </a:r>
            <a:r>
              <a:rPr lang="en-US" sz="2100" dirty="0" smtClean="0"/>
              <a:t>. These lower-level classes then add more specific attributes and operations. </a:t>
            </a:r>
            <a:endParaRPr lang="en-US" sz="2100"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t>A generalization hierarchy</a:t>
            </a:r>
          </a:p>
        </p:txBody>
      </p:sp>
      <p:pic>
        <p:nvPicPr>
          <p:cNvPr id="4" name="Picture 3" descr="5.11 GeneralizationHierarchy.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374900" y="2133600"/>
            <a:ext cx="4495800" cy="3238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t>A generalization hierarchy with added detail</a:t>
            </a:r>
          </a:p>
        </p:txBody>
      </p:sp>
      <p:pic>
        <p:nvPicPr>
          <p:cNvPr id="4" name="Picture 3" descr="5.12 GeneralisationDetail.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432049" y="1879600"/>
            <a:ext cx="4576879" cy="37719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87" tIns="44450" rIns="90487" bIns="44450"/>
          <a:lstStyle/>
          <a:p>
            <a:r>
              <a:rPr lang="en-GB" dirty="0"/>
              <a:t>Object</a:t>
            </a:r>
            <a:r>
              <a:rPr lang="en-GB" dirty="0" smtClean="0"/>
              <a:t> class aggregation models</a:t>
            </a:r>
            <a:endParaRPr lang="en-GB" dirty="0"/>
          </a:p>
        </p:txBody>
      </p:sp>
      <p:sp>
        <p:nvSpPr>
          <p:cNvPr id="25603" name="Rectangle 3"/>
          <p:cNvSpPr>
            <a:spLocks noGrp="1" noChangeArrowheads="1"/>
          </p:cNvSpPr>
          <p:nvPr>
            <p:ph type="body" idx="1"/>
          </p:nvPr>
        </p:nvSpPr>
        <p:spPr>
          <a:noFill/>
          <a:ln/>
        </p:spPr>
        <p:txBody>
          <a:bodyPr lIns="90487" tIns="44450" rIns="90487" bIns="44450"/>
          <a:lstStyle/>
          <a:p>
            <a:r>
              <a:rPr lang="en-GB" dirty="0"/>
              <a:t>An aggregation model shows how classes that are collections are composed of other classes.</a:t>
            </a:r>
          </a:p>
          <a:p>
            <a:r>
              <a:rPr lang="en-GB" dirty="0"/>
              <a:t>Aggregation models are similar to the part-of relationship in semantic data models</a:t>
            </a:r>
            <a:r>
              <a:rPr lang="en-GB" dirty="0" smtClean="0"/>
              <a:t>. </a:t>
            </a:r>
            <a:endParaRPr lang="en-GB"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13</a:t>
            </a:fld>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smtClean="0"/>
              <a:t>The aggregation association</a:t>
            </a:r>
          </a:p>
        </p:txBody>
      </p:sp>
      <p:pic>
        <p:nvPicPr>
          <p:cNvPr id="4" name="Picture 3" descr="5.13 Aggregation.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425699" y="2540000"/>
            <a:ext cx="4199467" cy="23622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models</a:t>
            </a:r>
            <a:endParaRPr lang="en-US" dirty="0"/>
          </a:p>
        </p:txBody>
      </p:sp>
      <p:sp>
        <p:nvSpPr>
          <p:cNvPr id="3" name="Content Placeholder 2"/>
          <p:cNvSpPr>
            <a:spLocks noGrp="1"/>
          </p:cNvSpPr>
          <p:nvPr>
            <p:ph idx="1"/>
          </p:nvPr>
        </p:nvSpPr>
        <p:spPr/>
        <p:txBody>
          <a:bodyPr/>
          <a:lstStyle/>
          <a:p>
            <a:r>
              <a:rPr lang="en-US" dirty="0" smtClean="0"/>
              <a:t>Behavioral models are models of the dynamic behavior of a system as it is executing. They show what happens or what is supposed to happen when a system responds to a stimulus from its environment. </a:t>
            </a:r>
          </a:p>
          <a:p>
            <a:r>
              <a:rPr lang="en-US" dirty="0" smtClean="0"/>
              <a:t>You can think of these stimuli as being of two types:</a:t>
            </a:r>
            <a:endParaRPr lang="en-GB" dirty="0" smtClean="0"/>
          </a:p>
          <a:p>
            <a:pPr lvl="1"/>
            <a:r>
              <a:rPr lang="en-US" dirty="0" smtClean="0">
                <a:solidFill>
                  <a:srgbClr val="FF0000"/>
                </a:solidFill>
              </a:rPr>
              <a:t>Data </a:t>
            </a:r>
            <a:r>
              <a:rPr lang="en-US" dirty="0" smtClean="0"/>
              <a:t>Some data arrives that has to be processed by the system.</a:t>
            </a:r>
            <a:endParaRPr lang="en-GB" dirty="0" smtClean="0"/>
          </a:p>
          <a:p>
            <a:pPr lvl="1"/>
            <a:r>
              <a:rPr lang="en-US" dirty="0" smtClean="0">
                <a:solidFill>
                  <a:srgbClr val="FF0000"/>
                </a:solidFill>
              </a:rPr>
              <a:t>Events </a:t>
            </a:r>
            <a:r>
              <a:rPr lang="en-US" dirty="0" smtClean="0"/>
              <a:t>Some event happens that triggers system processing. Events may have associated data, although this is not always the case.</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Data-driven modeling</a:t>
            </a:r>
            <a:endParaRPr lang="en-US" dirty="0"/>
          </a:p>
        </p:txBody>
      </p:sp>
      <p:sp>
        <p:nvSpPr>
          <p:cNvPr id="3" name="Content Placeholder 2"/>
          <p:cNvSpPr>
            <a:spLocks noGrp="1"/>
          </p:cNvSpPr>
          <p:nvPr>
            <p:ph idx="1"/>
          </p:nvPr>
        </p:nvSpPr>
        <p:spPr/>
        <p:txBody>
          <a:bodyPr/>
          <a:lstStyle/>
          <a:p>
            <a:r>
              <a:rPr lang="en-US" dirty="0" smtClean="0"/>
              <a:t>Many business systems are data-processing systems that are primarily driven by data. They are controlled by the data input to the system, with relatively little external event processing.</a:t>
            </a:r>
          </a:p>
          <a:p>
            <a:r>
              <a:rPr lang="en-US" dirty="0" smtClean="0"/>
              <a:t>Data-driven models show the sequence of actions involved in processing input data and generating an associated output.</a:t>
            </a:r>
          </a:p>
          <a:p>
            <a:r>
              <a:rPr lang="en-US" dirty="0" smtClean="0"/>
              <a:t>They are particularly useful during the analysis of requirements as they can be used to show end-to-end processing in a system.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t>An activity model of the insulin pump’s operation</a:t>
            </a:r>
          </a:p>
        </p:txBody>
      </p:sp>
      <p:pic>
        <p:nvPicPr>
          <p:cNvPr id="4" name="Picture 3" descr="5.14 PumpDFD.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035049" y="2355850"/>
            <a:ext cx="7215073" cy="245745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Event-driven modeling</a:t>
            </a:r>
            <a:endParaRPr lang="en-US" dirty="0"/>
          </a:p>
        </p:txBody>
      </p:sp>
      <p:sp>
        <p:nvSpPr>
          <p:cNvPr id="5" name="Content Placeholder 4"/>
          <p:cNvSpPr>
            <a:spLocks noGrp="1"/>
          </p:cNvSpPr>
          <p:nvPr>
            <p:ph idx="1"/>
          </p:nvPr>
        </p:nvSpPr>
        <p:spPr/>
        <p:txBody>
          <a:bodyPr/>
          <a:lstStyle/>
          <a:p>
            <a:r>
              <a:rPr lang="en-US" dirty="0" smtClean="0"/>
              <a:t>Real-time systems are often event-driven, with minimal data processing. For example, a landline phone switching system responds to events such as ‘receiver off hook’ bygenerating a dial tone.</a:t>
            </a:r>
          </a:p>
          <a:p>
            <a:r>
              <a:rPr lang="en-US" dirty="0" smtClean="0"/>
              <a:t>Event-driven modeling shows how a system responds to external and internal events.</a:t>
            </a:r>
          </a:p>
          <a:p>
            <a:r>
              <a:rPr lang="en-US" dirty="0" smtClean="0"/>
              <a:t>It is based on the assumption that a system has a finite number of states and that events (stimuli) may cause a transition from one state to another.</a:t>
            </a:r>
            <a:endParaRPr lang="en-US" dirty="0"/>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State machine models</a:t>
            </a:r>
          </a:p>
        </p:txBody>
      </p:sp>
      <p:sp>
        <p:nvSpPr>
          <p:cNvPr id="56323" name="Rectangle 3"/>
          <p:cNvSpPr>
            <a:spLocks noGrp="1" noChangeArrowheads="1"/>
          </p:cNvSpPr>
          <p:nvPr>
            <p:ph idx="1"/>
          </p:nvPr>
        </p:nvSpPr>
        <p:spPr/>
        <p:txBody>
          <a:bodyPr/>
          <a:lstStyle/>
          <a:p>
            <a:r>
              <a:rPr lang="en-GB" sz="2400"/>
              <a:t>These model the behaviour of the system in response to external and internal events.</a:t>
            </a:r>
          </a:p>
          <a:p>
            <a:r>
              <a:rPr lang="en-GB" sz="2400"/>
              <a:t>They show the system’s responses to stimuli so are often used for modelling real-time systems.</a:t>
            </a:r>
          </a:p>
          <a:p>
            <a:r>
              <a:rPr lang="en-GB" sz="2400"/>
              <a:t>State machine models show system states as nodes and events as arcs between these nodes. When an event occurs, the system moves from one state to another.</a:t>
            </a:r>
          </a:p>
          <a:p>
            <a:r>
              <a:rPr lang="en-GB" sz="2400"/>
              <a:t>Statecharts are an integral part of the UML and are used to represent state machine models.</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Context models</a:t>
            </a:r>
            <a:endParaRPr lang="en-GB" dirty="0" smtClean="0"/>
          </a:p>
          <a:p>
            <a:r>
              <a:rPr lang="en-US" dirty="0" smtClean="0"/>
              <a:t>Interaction models</a:t>
            </a:r>
            <a:endParaRPr lang="en-GB" dirty="0" smtClean="0"/>
          </a:p>
          <a:p>
            <a:r>
              <a:rPr lang="en-US" b="1" dirty="0" smtClean="0"/>
              <a:t>Structural models</a:t>
            </a:r>
            <a:endParaRPr lang="en-GB" b="1" dirty="0" smtClean="0"/>
          </a:p>
          <a:p>
            <a:r>
              <a:rPr lang="en-US" b="1" dirty="0" smtClean="0"/>
              <a:t>Behavioral models</a:t>
            </a:r>
            <a:endParaRPr lang="en-GB" b="1" dirty="0" smtClean="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State diagram of a microwave oven</a:t>
            </a:r>
          </a:p>
        </p:txBody>
      </p:sp>
      <p:pic>
        <p:nvPicPr>
          <p:cNvPr id="4" name="Picture 3" descr="5.16 MWOvenStateDiag.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276349" y="1689100"/>
            <a:ext cx="7086461" cy="43053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States and stimuli for the microwave oven (a)</a:t>
            </a:r>
          </a:p>
        </p:txBody>
      </p:sp>
      <p:graphicFrame>
        <p:nvGraphicFramePr>
          <p:cNvPr id="3" name="Table 2"/>
          <p:cNvGraphicFramePr>
            <a:graphicFrameLocks noGrp="1"/>
          </p:cNvGraphicFramePr>
          <p:nvPr/>
        </p:nvGraphicFramePr>
        <p:xfrm>
          <a:off x="431800" y="1727200"/>
          <a:ext cx="8089900" cy="4345305"/>
        </p:xfrm>
        <a:graphic>
          <a:graphicData uri="http://schemas.openxmlformats.org/drawingml/2006/table">
            <a:tbl>
              <a:tblPr/>
              <a:tblGrid>
                <a:gridCol w="18161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State</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charset="0"/>
                          <a:ea typeface="Times New Roman" charset="0"/>
                        </a:rPr>
                        <a:t>Description</a:t>
                      </a:r>
                      <a:endParaRPr kumimoji="0" lang="en-GB" sz="1600" b="1" i="0" u="none" strike="noStrike" cap="none" normalizeH="0" baseline="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charset="0"/>
                        </a:rPr>
                        <a:t>Waiting</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is waiting for input. The display shows the current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300 watts. The display shows ‘Half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600 watts. The display shows ‘Full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Set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cooking time is set to the user’s input value. The display shows the cooking time selected and is updated as the time is set.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Disabled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disabled for safety. Interior oven light is on. Display shows ‘Not ready’.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Enabled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enabled. Interior oven light is off. Display shows ‘Ready to cook’.</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Operation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Oven in operation. Interior oven light is on. Display shows the timer countdown. On completion of cooking, the buzzer is sounded for five seconds. Oven light is on. Display shows ‘Cooking complete’ while buzzer is sounding</a:t>
                      </a:r>
                      <a:r>
                        <a:rPr kumimoji="0" lang="en-GB" sz="1600" b="0" i="0" u="none" strike="noStrike" cap="none" normalizeH="0" baseline="0" dirty="0" smtClean="0">
                          <a:ln>
                            <a:noFill/>
                          </a:ln>
                          <a:solidFill>
                            <a:srgbClr val="000000"/>
                          </a:solidFill>
                          <a:effectLst/>
                          <a:latin typeface="Arial" charset="0"/>
                          <a:ea typeface="Times New Roman" charset="0"/>
                        </a:rPr>
                        <a:t>.</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States and stimuli for the microwave oven (</a:t>
            </a:r>
            <a:r>
              <a:rPr lang="en-US" dirty="0" err="1" smtClean="0"/>
              <a:t>b</a:t>
            </a:r>
            <a:r>
              <a:rPr lang="en-US" dirty="0" smtClean="0"/>
              <a:t>)</a:t>
            </a:r>
          </a:p>
        </p:txBody>
      </p:sp>
      <p:graphicFrame>
        <p:nvGraphicFramePr>
          <p:cNvPr id="3" name="Table 2"/>
          <p:cNvGraphicFramePr>
            <a:graphicFrameLocks noGrp="1"/>
          </p:cNvGraphicFramePr>
          <p:nvPr/>
        </p:nvGraphicFramePr>
        <p:xfrm>
          <a:off x="1419482" y="1841500"/>
          <a:ext cx="6330950" cy="3760470"/>
        </p:xfrm>
        <a:graphic>
          <a:graphicData uri="http://schemas.openxmlformats.org/drawingml/2006/table">
            <a:tbl>
              <a:tblPr/>
              <a:tblGrid>
                <a:gridCol w="1841500">
                  <a:extLst>
                    <a:ext uri="{9D8B030D-6E8A-4147-A177-3AD203B41FA5}">
                      <a16:colId xmlns:a16="http://schemas.microsoft.com/office/drawing/2014/main" val="20000"/>
                    </a:ext>
                  </a:extLst>
                </a:gridCol>
                <a:gridCol w="4489450">
                  <a:extLst>
                    <a:ext uri="{9D8B030D-6E8A-4147-A177-3AD203B41FA5}">
                      <a16:colId xmlns:a16="http://schemas.microsoft.com/office/drawing/2014/main" val="20001"/>
                    </a:ext>
                  </a:extLst>
                </a:gridCol>
              </a:tblGrid>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Stimulus</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Description</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charset="0"/>
                        </a:rPr>
                        <a:t>Half </a:t>
                      </a:r>
                      <a:r>
                        <a:rPr kumimoji="0" lang="en-GB" sz="1600" b="0" i="0" u="none" strike="noStrike" cap="none" normalizeH="0" baseline="0" dirty="0">
                          <a:ln>
                            <a:noFill/>
                          </a:ln>
                          <a:solidFill>
                            <a:srgbClr val="000000"/>
                          </a:solidFill>
                          <a:effectLst/>
                          <a:latin typeface="Arial" charset="0"/>
                          <a:ea typeface="Times New Roman" charset="0"/>
                        </a:rPr>
                        <a:t>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half-power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full-power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Timer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one of the timer buttons.</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Number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a numeric key.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open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not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Start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the Start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Cancel</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Cancel button</a:t>
                      </a:r>
                      <a:r>
                        <a:rPr kumimoji="0" lang="en-GB" sz="1600" b="0" i="0" u="none" strike="noStrike" cap="none" normalizeH="0" baseline="0" dirty="0" smtClean="0">
                          <a:ln>
                            <a:noFill/>
                          </a:ln>
                          <a:solidFill>
                            <a:srgbClr val="000000"/>
                          </a:solidFill>
                          <a:effectLst/>
                          <a:latin typeface="Arial" charset="0"/>
                          <a:ea typeface="Times New Roman" charset="0"/>
                        </a:rPr>
                        <a:t>. </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pPr marL="0" indent="0" algn="ctr">
              <a:buNone/>
            </a:pPr>
            <a:r>
              <a:rPr lang="en-US" b="1" dirty="0" smtClean="0"/>
              <a:t>Thank You!</a:t>
            </a:r>
            <a:endParaRPr lang="en-US" b="1" dirty="0"/>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23</a:t>
            </a:fld>
            <a:endParaRPr lang="en-US"/>
          </a:p>
        </p:txBody>
      </p:sp>
    </p:spTree>
    <p:extLst>
      <p:ext uri="{BB962C8B-B14F-4D97-AF65-F5344CB8AC3E}">
        <p14:creationId xmlns:p14="http://schemas.microsoft.com/office/powerpoint/2010/main" val="65741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models</a:t>
            </a:r>
            <a:endParaRPr lang="en-US" dirty="0"/>
          </a:p>
        </p:txBody>
      </p:sp>
      <p:sp>
        <p:nvSpPr>
          <p:cNvPr id="3" name="Content Placeholder 2"/>
          <p:cNvSpPr>
            <a:spLocks noGrp="1"/>
          </p:cNvSpPr>
          <p:nvPr>
            <p:ph idx="1"/>
          </p:nvPr>
        </p:nvSpPr>
        <p:spPr/>
        <p:txBody>
          <a:bodyPr/>
          <a:lstStyle/>
          <a:p>
            <a:r>
              <a:rPr lang="en-US" dirty="0" smtClean="0"/>
              <a:t>Structural models of software display the organization of a system in terms of the components that make up that system and their relationships.</a:t>
            </a:r>
          </a:p>
          <a:p>
            <a:r>
              <a:rPr lang="en-US" dirty="0" smtClean="0"/>
              <a:t>Structural models may be static models, which show the structure of the system design, or dynamic models, which show the organization of the system when it is executing.</a:t>
            </a:r>
          </a:p>
          <a:p>
            <a:r>
              <a:rPr lang="en-US" dirty="0" smtClean="0"/>
              <a:t>You create structural models of a system when you are discussing and designing the system architecture.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diagrams</a:t>
            </a:r>
            <a:endParaRPr lang="en-US" dirty="0"/>
          </a:p>
        </p:txBody>
      </p:sp>
      <p:sp>
        <p:nvSpPr>
          <p:cNvPr id="3" name="Content Placeholder 2"/>
          <p:cNvSpPr>
            <a:spLocks noGrp="1"/>
          </p:cNvSpPr>
          <p:nvPr>
            <p:ph idx="1"/>
          </p:nvPr>
        </p:nvSpPr>
        <p:spPr/>
        <p:txBody>
          <a:bodyPr/>
          <a:lstStyle/>
          <a:p>
            <a:r>
              <a:rPr lang="en-US" dirty="0" smtClean="0"/>
              <a:t>Class diagrams are used when developing an object-oriented system model to show the classes in a system and the associations between these classes.</a:t>
            </a:r>
          </a:p>
          <a:p>
            <a:r>
              <a:rPr lang="en-US" dirty="0" smtClean="0"/>
              <a:t>An object class can be thought of as a general definition of one kind of system object.</a:t>
            </a:r>
          </a:p>
          <a:p>
            <a:r>
              <a:rPr lang="en-US" dirty="0" smtClean="0"/>
              <a:t>An association is a link between classes that indicates that there is some relationship between these classes.</a:t>
            </a:r>
          </a:p>
          <a:p>
            <a:r>
              <a:rPr lang="en-US" dirty="0" smtClean="0"/>
              <a:t>When you are developing models during the early stages of the software engineering process, objects represent something in the real world, such as a patient, a prescription, doctor, etc.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UML classes and association</a:t>
            </a:r>
          </a:p>
        </p:txBody>
      </p:sp>
      <p:pic>
        <p:nvPicPr>
          <p:cNvPr id="4" name="Picture 3" descr="5.8 ClassAssoc.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076449" y="3060700"/>
            <a:ext cx="5312019" cy="952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Classes and associations in the MHC-PMS </a:t>
            </a:r>
          </a:p>
        </p:txBody>
      </p:sp>
      <p:pic>
        <p:nvPicPr>
          <p:cNvPr id="4" name="Picture 3" descr="5.9 MHCPMS-classe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073149" y="1746249"/>
            <a:ext cx="6677283" cy="4477707"/>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t>The Consultation class</a:t>
            </a:r>
          </a:p>
        </p:txBody>
      </p:sp>
      <p:pic>
        <p:nvPicPr>
          <p:cNvPr id="4" name="Picture 3" descr="5.10 Consultation Cla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3263900" y="1727199"/>
            <a:ext cx="2654300" cy="4550229"/>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5" name="Content Placeholder 4"/>
          <p:cNvSpPr>
            <a:spLocks noGrp="1"/>
          </p:cNvSpPr>
          <p:nvPr>
            <p:ph idx="1"/>
          </p:nvPr>
        </p:nvSpPr>
        <p:spPr/>
        <p:txBody>
          <a:bodyPr/>
          <a:lstStyle/>
          <a:p>
            <a:r>
              <a:rPr lang="en-GB" sz="2000" dirty="0" smtClean="0"/>
              <a:t>A model is an abstract view of a system that ignores system details. Complementary system models can be developed to show the system’s context, interactions, structure and </a:t>
            </a:r>
            <a:r>
              <a:rPr lang="en-GB" sz="2000" dirty="0" err="1" smtClean="0"/>
              <a:t>behavior</a:t>
            </a:r>
            <a:r>
              <a:rPr lang="en-GB" sz="2000" dirty="0" smtClean="0"/>
              <a:t>.</a:t>
            </a:r>
          </a:p>
          <a:p>
            <a:r>
              <a:rPr lang="en-GB" sz="2000" dirty="0" smtClean="0"/>
              <a:t>Context models show how a system that is being </a:t>
            </a:r>
            <a:r>
              <a:rPr lang="en-US" sz="2000" dirty="0" smtClean="0"/>
              <a:t>modeled is positioned in an environment with other systems and processes.</a:t>
            </a:r>
            <a:endParaRPr lang="en-GB" sz="2000" dirty="0" smtClean="0"/>
          </a:p>
          <a:p>
            <a:r>
              <a:rPr lang="en-US" sz="2000" dirty="0" smtClean="0"/>
              <a:t>Use case diagrams and sequence diagrams are used to describe the interactions between users and systems in the system being designed. Use cases describe interactions between a system and external actors; sequence diagrams add more information to these by showing interactions between system objects.</a:t>
            </a:r>
            <a:endParaRPr lang="en-GB" sz="2000" dirty="0" smtClean="0"/>
          </a:p>
          <a:p>
            <a:r>
              <a:rPr lang="en-US" sz="2000" dirty="0" smtClean="0"/>
              <a:t>Structural models show the organization and architecture of a system. Class diagrams are used to define the static structure of classes in a system and their associations.</a:t>
            </a:r>
            <a:endParaRPr lang="en-GB" sz="2000" dirty="0" smtClean="0"/>
          </a:p>
          <a:p>
            <a:endParaRPr lang="en-US" dirty="0"/>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sp>
        <p:nvSpPr>
          <p:cNvPr id="5" name="Content Placeholder 4"/>
          <p:cNvSpPr>
            <a:spLocks noGrp="1"/>
          </p:cNvSpPr>
          <p:nvPr>
            <p:ph idx="1"/>
          </p:nvPr>
        </p:nvSpPr>
        <p:spPr/>
        <p:txBody>
          <a:bodyPr/>
          <a:lstStyle/>
          <a:p>
            <a:r>
              <a:rPr lang="en-US" dirty="0" smtClean="0"/>
              <a:t>Generalization is an everyday technique that we use to manage complexity.</a:t>
            </a:r>
          </a:p>
          <a:p>
            <a:r>
              <a:rPr lang="en-US" dirty="0" smtClean="0"/>
              <a:t>Rather than learn the detailed characteristics of every entity that we experience, we place these entities in more general classes (animals, cars, houses, etc.) and learn the characteristics of these classes.</a:t>
            </a:r>
          </a:p>
          <a:p>
            <a:r>
              <a:rPr lang="en-US" dirty="0" smtClean="0"/>
              <a:t>This allows us to infer that different members of these classes have some common characteristics e.g. squirrels and rats are rodents. </a:t>
            </a:r>
            <a:endParaRPr lang="en-US" dirty="0"/>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616</TotalTime>
  <Words>1197</Words>
  <Application>Microsoft Office PowerPoint</Application>
  <PresentationFormat>On-screen Show (4:3)</PresentationFormat>
  <Paragraphs>119</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ＭＳ Ｐゴシック</vt:lpstr>
      <vt:lpstr>Arial</vt:lpstr>
      <vt:lpstr>Calibri</vt:lpstr>
      <vt:lpstr>Times New Roman</vt:lpstr>
      <vt:lpstr>Wingdings</vt:lpstr>
      <vt:lpstr>SE9</vt:lpstr>
      <vt:lpstr>  Object Oriented Design System Modeling</vt:lpstr>
      <vt:lpstr>Topics covered</vt:lpstr>
      <vt:lpstr>Structural models</vt:lpstr>
      <vt:lpstr>Class diagrams</vt:lpstr>
      <vt:lpstr>UML classes and association</vt:lpstr>
      <vt:lpstr>Classes and associations in the MHC-PMS </vt:lpstr>
      <vt:lpstr>The Consultation class</vt:lpstr>
      <vt:lpstr>Key points</vt:lpstr>
      <vt:lpstr>Generalization</vt:lpstr>
      <vt:lpstr>Generalization</vt:lpstr>
      <vt:lpstr>A generalization hierarchy</vt:lpstr>
      <vt:lpstr>A generalization hierarchy with added detail</vt:lpstr>
      <vt:lpstr>Object class aggregation models</vt:lpstr>
      <vt:lpstr>The aggregation association</vt:lpstr>
      <vt:lpstr>Behavioral models</vt:lpstr>
      <vt:lpstr>Data-driven modeling</vt:lpstr>
      <vt:lpstr>An activity model of the insulin pump’s operation</vt:lpstr>
      <vt:lpstr>Event-driven modeling</vt:lpstr>
      <vt:lpstr>State machine models</vt:lpstr>
      <vt:lpstr>State diagram of a microwave oven</vt:lpstr>
      <vt:lpstr>States and stimuli for the microwave oven (a)</vt:lpstr>
      <vt:lpstr>States and stimuli for the microwave oven (b)</vt:lpstr>
      <vt:lpstr>PowerPoint Presentation</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5</dc:title>
  <dc:creator>Ian Sommerville</dc:creator>
  <cp:lastModifiedBy>USER</cp:lastModifiedBy>
  <cp:revision>24</cp:revision>
  <dcterms:created xsi:type="dcterms:W3CDTF">2010-01-15T13:50:47Z</dcterms:created>
  <dcterms:modified xsi:type="dcterms:W3CDTF">2020-09-21T09:35:57Z</dcterms:modified>
</cp:coreProperties>
</file>