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Default Extension="pdf" ContentType="application/pdf"/>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3"/>
  </p:notesMasterIdLst>
  <p:handoutMasterIdLst>
    <p:handoutMasterId r:id="rId24"/>
  </p:handoutMasterIdLst>
  <p:sldIdLst>
    <p:sldId id="256" r:id="rId2"/>
    <p:sldId id="277" r:id="rId3"/>
    <p:sldId id="278" r:id="rId4"/>
    <p:sldId id="279" r:id="rId5"/>
    <p:sldId id="310" r:id="rId6"/>
    <p:sldId id="298" r:id="rId7"/>
    <p:sldId id="312" r:id="rId8"/>
    <p:sldId id="299" r:id="rId9"/>
    <p:sldId id="288" r:id="rId10"/>
    <p:sldId id="261" r:id="rId11"/>
    <p:sldId id="262" r:id="rId12"/>
    <p:sldId id="263" r:id="rId13"/>
    <p:sldId id="292" r:id="rId14"/>
    <p:sldId id="264" r:id="rId15"/>
    <p:sldId id="265" r:id="rId16"/>
    <p:sldId id="295" r:id="rId17"/>
    <p:sldId id="266" r:id="rId18"/>
    <p:sldId id="267" r:id="rId19"/>
    <p:sldId id="289" r:id="rId20"/>
    <p:sldId id="268" r:id="rId21"/>
    <p:sldId id="269"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napToObjects="1">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461AE22-D430-DF41-AE07-97EBDE150D96}" type="datetimeFigureOut">
              <a:rPr lang="en-US" smtClean="0"/>
              <a:pPr/>
              <a:t>07-Apr-20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35C6E44-75D0-C24F-A2A6-8C06F77DC669}"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161D37-7FE1-344E-983F-A3588F4C587F}" type="datetimeFigureOut">
              <a:rPr lang="en-US" smtClean="0"/>
              <a:pPr/>
              <a:t>07-Apr-20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58DA69-A571-1F49-91C0-61EBFAAB21F4}"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E1CAC08A-0798-49BD-81F8-75C8C43F4470}" type="datetime1">
              <a:rPr lang="en-US" smtClean="0"/>
              <a:t>07-Apr-20</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DF009655-44ED-4741-903D-E9E16ADD8D0C}" type="datetime1">
              <a:rPr lang="en-US" smtClean="0"/>
              <a:t>07-Apr-20</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8CA82B8B-6AE6-4EC2-8DA3-B985F1258ECB}" type="datetime1">
              <a:rPr lang="en-US" smtClean="0"/>
              <a:t>07-Apr-20</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fld id="{1336F44A-EFBE-4821-A696-8C8A61C62BCE}" type="datetime1">
              <a:rPr lang="en-US" smtClean="0"/>
              <a:t>07-Apr-20</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fld id="{0D4806F8-70E1-4D6E-AC63-F3BAF1B1A7C7}" type="datetime1">
              <a:rPr lang="en-US" smtClean="0"/>
              <a:t>07-Apr-20</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fld id="{E5617D48-EC4E-4532-9E03-1CD411178658}" type="datetime1">
              <a:rPr lang="en-US" smtClean="0"/>
              <a:t>07-Apr-20</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7"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fld id="{AB343CF4-0112-4658-9A78-179B37968D2C}" type="datetime1">
              <a:rPr lang="en-US" smtClean="0"/>
              <a:t>07-Apr-20</a:t>
            </a:fld>
            <a:endParaRPr lang="en-US"/>
          </a:p>
        </p:txBody>
      </p:sp>
      <p:sp>
        <p:nvSpPr>
          <p:cNvPr id="8"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9"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EBB20F7E-C9CD-4477-BB23-4A1148E31A0C}" type="datetime1">
              <a:rPr lang="en-US" smtClean="0"/>
              <a:t>07-Apr-20</a:t>
            </a:fld>
            <a:endParaRPr lang="en-US"/>
          </a:p>
        </p:txBody>
      </p:sp>
      <p:sp>
        <p:nvSpPr>
          <p:cNvPr id="4"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5"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5E839B74-C8C5-4F27-B94E-7772761D3613}" type="datetime1">
              <a:rPr lang="en-US" smtClean="0"/>
              <a:t>07-Apr-20</a:t>
            </a:fld>
            <a:endParaRPr lang="en-US"/>
          </a:p>
        </p:txBody>
      </p:sp>
      <p:sp>
        <p:nvSpPr>
          <p:cNvPr id="3"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4"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4732A5ED-BF22-49CC-9528-B526BFB00E39}" type="datetime1">
              <a:rPr lang="en-US" smtClean="0"/>
              <a:t>07-Apr-20</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7"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63E472D8-7436-4195-BE61-D69685E6E273}" type="datetime1">
              <a:rPr lang="en-US" smtClean="0"/>
              <a:t>07-Apr-20</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7"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6AAF5798-175E-45C1-ADED-5816999343BE}" type="datetime1">
              <a:rPr lang="en-US" smtClean="0"/>
              <a:t>07-Apr-20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smtClean="0"/>
              <a:t>Chapter 6 Architectural design</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EC33B370-F672-B743-B3AF-248A63C17270}" type="slidenum">
              <a:rPr lang="en-US" smtClean="0"/>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d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d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pd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4.pd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6.pd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Architectural Design</a:t>
            </a:r>
            <a:br>
              <a:rPr lang="en-US" dirty="0" smtClean="0"/>
            </a:br>
            <a:r>
              <a:rPr lang="en-US" dirty="0" smtClean="0"/>
              <a:t>Unit-III</a:t>
            </a:r>
            <a:endParaRPr lang="en-US" dirty="0"/>
          </a:p>
        </p:txBody>
      </p:sp>
      <p:sp>
        <p:nvSpPr>
          <p:cNvPr id="3" name="Subtitle 2"/>
          <p:cNvSpPr>
            <a:spLocks noGrp="1"/>
          </p:cNvSpPr>
          <p:nvPr>
            <p:ph type="subTitle" idx="1"/>
          </p:nvPr>
        </p:nvSpPr>
        <p:spPr/>
        <p:txBody>
          <a:bodyPr/>
          <a:lstStyle/>
          <a:p>
            <a:r>
              <a:rPr lang="en-US" dirty="0" smtClean="0"/>
              <a:t>Prepared by: </a:t>
            </a:r>
            <a:r>
              <a:rPr lang="en-US" dirty="0" err="1" smtClean="0"/>
              <a:t>Neha</a:t>
            </a:r>
            <a:r>
              <a:rPr lang="en-US" dirty="0" smtClean="0"/>
              <a:t> </a:t>
            </a:r>
            <a:r>
              <a:rPr lang="en-US" dirty="0" err="1" smtClean="0"/>
              <a:t>T</a:t>
            </a:r>
            <a:r>
              <a:rPr lang="en-US" dirty="0" err="1" smtClean="0"/>
              <a:t>ripathi</a:t>
            </a:r>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Layered architecture pattern</a:t>
            </a:r>
            <a:endParaRPr lang="en-US" dirty="0"/>
          </a:p>
        </p:txBody>
      </p:sp>
      <p:graphicFrame>
        <p:nvGraphicFramePr>
          <p:cNvPr id="4" name="Content Placeholder 3"/>
          <p:cNvGraphicFramePr>
            <a:graphicFrameLocks noGrp="1"/>
          </p:cNvGraphicFramePr>
          <p:nvPr>
            <p:ph idx="1"/>
          </p:nvPr>
        </p:nvGraphicFramePr>
        <p:xfrm>
          <a:off x="1024689" y="1621197"/>
          <a:ext cx="7190386" cy="4638040"/>
        </p:xfrm>
        <a:graphic>
          <a:graphicData uri="http://schemas.openxmlformats.org/drawingml/2006/table">
            <a:tbl>
              <a:tblPr firstRow="1" bandRow="1">
                <a:tableStyleId>{5C22544A-7EE6-4342-B048-85BDC9FD1C3A}</a:tableStyleId>
              </a:tblPr>
              <a:tblGrid>
                <a:gridCol w="1961618"/>
                <a:gridCol w="5228768"/>
              </a:tblGrid>
              <a:tr h="370840">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Name</a:t>
                      </a:r>
                      <a:endParaRPr lang="en-GB" sz="14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Layered </a:t>
                      </a:r>
                      <a:r>
                        <a:rPr lang="en-GB" sz="1400" b="1" dirty="0" smtClean="0">
                          <a:solidFill>
                            <a:srgbClr val="000000"/>
                          </a:solidFill>
                          <a:latin typeface="Helvetica"/>
                          <a:ea typeface="Times New Roman"/>
                          <a:cs typeface="Helvetica"/>
                        </a:rPr>
                        <a:t>architecture</a:t>
                      </a:r>
                      <a:endParaRPr lang="en-GB" sz="1400" b="1" dirty="0">
                        <a:solidFill>
                          <a:srgbClr val="000000"/>
                        </a:solidFill>
                        <a:latin typeface="Helvetica"/>
                        <a:ea typeface="Times New Roman"/>
                        <a:cs typeface="Helvetica"/>
                      </a:endParaRPr>
                    </a:p>
                  </a:txBody>
                  <a:tcPr marL="68580" marR="68580" marT="0" marB="0"/>
                </a:tc>
              </a:tr>
              <a:tr h="370840">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Description</a:t>
                      </a:r>
                      <a:endParaRPr lang="en-GB" sz="14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Organizes the system into layers with related functionality associated with each layer. A layer provides services to the layer above it so the lowest-level layers represent core services that are likely to be used throughout the system. See Figure 6.6.</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Example</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A layered model of a system for sharing copyright documents held in different libraries, as shown in Figure 6.7.</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Used when building new facilities on top of existing systems; when the development is spread across several teams with each team responsibility for a layer of functionality; when there is a requirement for multi-level security.</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Allows replacement of entire layers so long as the interface is maintained. Redundant facilities (e.g., authentication) can be provided in each layer to increase the dependability of the system.</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p>
                  </a:txBody>
                  <a:tcPr marL="68580" marR="68580" marT="0" marB="0"/>
                </a:tc>
                <a:tc>
                  <a:txBody>
                    <a:bodyPr/>
                    <a:lstStyle/>
                    <a:p>
                      <a:pPr algn="l">
                        <a:spcAft>
                          <a:spcPts val="0"/>
                        </a:spcAft>
                        <a:tabLst>
                          <a:tab pos="342900" algn="l"/>
                          <a:tab pos="685800" algn="l"/>
                          <a:tab pos="1028700" algn="l"/>
                        </a:tabLst>
                      </a:pPr>
                      <a:r>
                        <a:rPr lang="en-GB" sz="1400" dirty="0">
                          <a:solidFill>
                            <a:srgbClr val="000000"/>
                          </a:solidFill>
                          <a:latin typeface="Helvetica"/>
                          <a:ea typeface="Times New Roman"/>
                          <a:cs typeface="Helvetica"/>
                        </a:rPr>
                        <a:t>In practice, providing a clean separation between layers is often difficult and a high-level layer may have to interact directly with lower-level layers rather than through the layer immediately below it. Performance can be a problem because of multiple levels of interpretation of a service request as it is processed at each layer</a:t>
                      </a:r>
                      <a:r>
                        <a:rPr lang="en-GB" sz="1400" dirty="0" smtClean="0">
                          <a:solidFill>
                            <a:srgbClr val="000000"/>
                          </a:solidFill>
                          <a:latin typeface="Helvetica"/>
                          <a:ea typeface="Times New Roman"/>
                          <a:cs typeface="Helvetica"/>
                        </a:rPr>
                        <a:t>.</a:t>
                      </a:r>
                      <a:endParaRPr lang="en-GB" sz="1400" dirty="0">
                        <a:solidFill>
                          <a:srgbClr val="000000"/>
                        </a:solidFill>
                        <a:latin typeface="Helvetica"/>
                        <a:ea typeface="Times New Roman"/>
                        <a:cs typeface="Helvetica"/>
                      </a:endParaRPr>
                    </a:p>
                  </a:txBody>
                  <a:tcPr marL="68580" marR="68580" marT="0" marB="0"/>
                </a:tc>
              </a:tr>
            </a:tbl>
          </a:graphicData>
        </a:graphic>
      </p:graphicFrame>
      <p:sp>
        <p:nvSpPr>
          <p:cNvPr id="5" name="Slide Number Placeholder 4"/>
          <p:cNvSpPr>
            <a:spLocks noGrp="1"/>
          </p:cNvSpPr>
          <p:nvPr>
            <p:ph type="sldNum" sz="quarter" idx="12"/>
          </p:nvPr>
        </p:nvSpPr>
        <p:spPr/>
        <p:txBody>
          <a:bodyPr/>
          <a:lstStyle/>
          <a:p>
            <a:fld id="{EC33B370-F672-B743-B3AF-248A63C17270}"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generic layered architecture</a:t>
            </a:r>
            <a:endParaRPr lang="en-US" dirty="0"/>
          </a:p>
        </p:txBody>
      </p:sp>
      <p:pic>
        <p:nvPicPr>
          <p:cNvPr id="4" name="Content Placeholder 3" descr="6.6 LayeredArch.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16082" r="-16082"/>
              <a:stretch>
                <a:fillRect/>
              </a:stretch>
            </p:blipFill>
          </mc:Choice>
          <mc:Fallback>
            <p:blipFill>
              <a:blip r:embed="rId3"/>
              <a:srcRect l="-16082" r="-16082"/>
              <a:stretch>
                <a:fillRect/>
              </a:stretch>
            </p:blipFill>
          </mc:Fallback>
        </mc:AlternateContent>
        <p:spPr>
          <a:xfrm>
            <a:off x="740945" y="1600200"/>
            <a:ext cx="7271456" cy="3999021"/>
          </a:xfrm>
        </p:spPr>
      </p:pic>
      <p:sp>
        <p:nvSpPr>
          <p:cNvPr id="5" name="Slide Number Placeholder 4"/>
          <p:cNvSpPr>
            <a:spLocks noGrp="1"/>
          </p:cNvSpPr>
          <p:nvPr>
            <p:ph type="sldNum" sz="quarter" idx="12"/>
          </p:nvPr>
        </p:nvSpPr>
        <p:spPr/>
        <p:txBody>
          <a:bodyPr/>
          <a:lstStyle/>
          <a:p>
            <a:fld id="{EC33B370-F672-B743-B3AF-248A63C17270}"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architecture of the LIBSYS system</a:t>
            </a:r>
            <a:endParaRPr lang="en-US" dirty="0"/>
          </a:p>
        </p:txBody>
      </p:sp>
      <p:pic>
        <p:nvPicPr>
          <p:cNvPr id="4" name="Content Placeholder 3" descr="6.7 LIBSYSArch.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24079" r="-24079"/>
              <a:stretch>
                <a:fillRect/>
              </a:stretch>
            </p:blipFill>
          </mc:Choice>
          <mc:Fallback>
            <p:blipFill>
              <a:blip r:embed="rId3"/>
              <a:srcRect l="-24079" r="-24079"/>
              <a:stretch>
                <a:fillRect/>
              </a:stretch>
            </p:blipFill>
          </mc:Fallback>
        </mc:AlternateContent>
        <p:spPr/>
      </p:pic>
      <p:sp>
        <p:nvSpPr>
          <p:cNvPr id="5" name="Slide Number Placeholder 4"/>
          <p:cNvSpPr>
            <a:spLocks noGrp="1"/>
          </p:cNvSpPr>
          <p:nvPr>
            <p:ph type="sldNum" sz="quarter" idx="12"/>
          </p:nvPr>
        </p:nvSpPr>
        <p:spPr/>
        <p:txBody>
          <a:bodyPr/>
          <a:lstStyle/>
          <a:p>
            <a:fld id="{EC33B370-F672-B743-B3AF-248A63C17270}"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noFill/>
          <a:ln/>
        </p:spPr>
        <p:txBody>
          <a:bodyPr lIns="90487" tIns="44450" rIns="90487" bIns="44450"/>
          <a:lstStyle/>
          <a:p>
            <a:r>
              <a:rPr lang="en-GB" dirty="0" smtClean="0"/>
              <a:t>Repository architecture</a:t>
            </a:r>
            <a:endParaRPr lang="en-GB" dirty="0"/>
          </a:p>
        </p:txBody>
      </p:sp>
      <p:sp>
        <p:nvSpPr>
          <p:cNvPr id="13315" name="Rectangle 3"/>
          <p:cNvSpPr>
            <a:spLocks noGrp="1" noChangeArrowheads="1"/>
          </p:cNvSpPr>
          <p:nvPr>
            <p:ph idx="1"/>
          </p:nvPr>
        </p:nvSpPr>
        <p:spPr>
          <a:noFill/>
          <a:ln/>
        </p:spPr>
        <p:txBody>
          <a:bodyPr lIns="90487" tIns="44450" rIns="90487" bIns="44450"/>
          <a:lstStyle/>
          <a:p>
            <a:pPr>
              <a:lnSpc>
                <a:spcPct val="90000"/>
              </a:lnSpc>
            </a:pPr>
            <a:r>
              <a:rPr lang="en-GB" dirty="0"/>
              <a:t>Sub-systems must exchange data. This may be done in two ways:</a:t>
            </a:r>
          </a:p>
          <a:p>
            <a:pPr lvl="1">
              <a:lnSpc>
                <a:spcPct val="90000"/>
              </a:lnSpc>
            </a:pPr>
            <a:r>
              <a:rPr lang="en-GB" dirty="0"/>
              <a:t>Shared data is held in a central database or repository and may be accessed by all sub-systems;</a:t>
            </a:r>
          </a:p>
          <a:p>
            <a:pPr lvl="1">
              <a:lnSpc>
                <a:spcPct val="90000"/>
              </a:lnSpc>
            </a:pPr>
            <a:r>
              <a:rPr lang="en-GB" dirty="0"/>
              <a:t>Each sub-system maintains its own database and passes data explicitly to other sub-systems.</a:t>
            </a:r>
          </a:p>
          <a:p>
            <a:pPr>
              <a:lnSpc>
                <a:spcPct val="90000"/>
              </a:lnSpc>
            </a:pPr>
            <a:r>
              <a:rPr lang="en-GB" dirty="0"/>
              <a:t>When large amounts of data are to be shared, the repository model of sharing is most commonly </a:t>
            </a:r>
            <a:r>
              <a:rPr lang="en-GB" dirty="0" smtClean="0"/>
              <a:t>used a this is an efficient data sharing mechanism.</a:t>
            </a:r>
            <a:endParaRPr lang="en-GB"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13</a:t>
            </a:fld>
            <a:endParaRPr lang="en-US"/>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Repository pattern</a:t>
            </a:r>
            <a:endParaRPr lang="en-US" dirty="0"/>
          </a:p>
        </p:txBody>
      </p:sp>
      <p:graphicFrame>
        <p:nvGraphicFramePr>
          <p:cNvPr id="4" name="Content Placeholder 3"/>
          <p:cNvGraphicFramePr>
            <a:graphicFrameLocks noGrp="1"/>
          </p:cNvGraphicFramePr>
          <p:nvPr>
            <p:ph idx="1"/>
          </p:nvPr>
        </p:nvGraphicFramePr>
        <p:xfrm>
          <a:off x="1213851" y="1417638"/>
          <a:ext cx="6595874" cy="5064760"/>
        </p:xfrm>
        <a:graphic>
          <a:graphicData uri="http://schemas.openxmlformats.org/drawingml/2006/table">
            <a:tbl>
              <a:tblPr firstRow="1" bandRow="1">
                <a:tableStyleId>{5C22544A-7EE6-4342-B048-85BDC9FD1C3A}</a:tableStyleId>
              </a:tblPr>
              <a:tblGrid>
                <a:gridCol w="1550354"/>
                <a:gridCol w="5045520"/>
              </a:tblGrid>
              <a:tr h="370840">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Name</a:t>
                      </a:r>
                      <a:endParaRPr lang="en-GB" sz="14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Repository</a:t>
                      </a:r>
                    </a:p>
                  </a:txBody>
                  <a:tcPr marL="68580" marR="68580" marT="0" marB="0"/>
                </a:tc>
              </a:tr>
              <a:tr h="370840">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Description</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All data in a system is managed in a central repository that is accessible to all system components. Components do not interact directly, only through the repository. </a:t>
                      </a:r>
                    </a:p>
                  </a:txBody>
                  <a:tcPr marL="68580" marR="68580" marT="0" marB="0"/>
                </a:tc>
              </a:tr>
              <a:tr h="37084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Example</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Figure 6.9 is an example of an IDE where the components use a repository of system design information. Each software tool generates information which is then available for use by other tools.</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You should use this pattern when you have a system in which large volumes of information are generated that has to be stored for a long time. You may also use it in data-driven systems where the inclusion of data in the repository triggers an action or tool.</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Components can be independent—they do not need to know of the existence of other components. Changes made by one component can be propagated to all components. All data can be managed consistently (e.g., backups done at the same time) as it is all in one place. </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The repository is a single point of failure so problems in the repository affect the whole system. May be inefficiencies in organizing all communication through the repository. Distributing the repository across several computers may be difficult</a:t>
                      </a:r>
                      <a:r>
                        <a:rPr lang="en-GB" sz="1400" dirty="0" smtClean="0">
                          <a:solidFill>
                            <a:srgbClr val="000000"/>
                          </a:solidFill>
                          <a:latin typeface="Helvetica"/>
                          <a:ea typeface="Times New Roman"/>
                          <a:cs typeface="Helvetica"/>
                        </a:rPr>
                        <a:t>.</a:t>
                      </a:r>
                      <a:endParaRPr lang="en-GB" sz="1400" dirty="0">
                        <a:solidFill>
                          <a:srgbClr val="000000"/>
                        </a:solidFill>
                        <a:latin typeface="Helvetica"/>
                        <a:ea typeface="Times New Roman"/>
                        <a:cs typeface="Helvetica"/>
                      </a:endParaRPr>
                    </a:p>
                  </a:txBody>
                  <a:tcPr marL="68580" marR="68580" marT="0" marB="0"/>
                </a:tc>
              </a:tr>
            </a:tbl>
          </a:graphicData>
        </a:graphic>
      </p:graphicFrame>
      <p:sp>
        <p:nvSpPr>
          <p:cNvPr id="5" name="Slide Number Placeholder 4"/>
          <p:cNvSpPr>
            <a:spLocks noGrp="1"/>
          </p:cNvSpPr>
          <p:nvPr>
            <p:ph type="sldNum" sz="quarter" idx="12"/>
          </p:nvPr>
        </p:nvSpPr>
        <p:spPr/>
        <p:txBody>
          <a:bodyPr/>
          <a:lstStyle/>
          <a:p>
            <a:fld id="{EC33B370-F672-B743-B3AF-248A63C17270}"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repository architecture for an IDE</a:t>
            </a:r>
            <a:endParaRPr lang="en-US" dirty="0"/>
          </a:p>
        </p:txBody>
      </p:sp>
      <p:pic>
        <p:nvPicPr>
          <p:cNvPr id="4" name="Content Placeholder 3" descr="6.9 RepositoryIDE.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12287" b="-12287"/>
              <a:stretch>
                <a:fillRect/>
              </a:stretch>
            </p:blipFill>
          </mc:Choice>
          <mc:Fallback>
            <p:blipFill>
              <a:blip r:embed="rId3"/>
              <a:srcRect t="-12287" b="-12287"/>
              <a:stretch>
                <a:fillRect/>
              </a:stretch>
            </p:blipFill>
          </mc:Fallback>
        </mc:AlternateContent>
        <p:spPr>
          <a:xfrm>
            <a:off x="754456" y="1600200"/>
            <a:ext cx="7244433" cy="3984159"/>
          </a:xfrm>
        </p:spPr>
      </p:pic>
      <p:sp>
        <p:nvSpPr>
          <p:cNvPr id="5" name="Slide Number Placeholder 4"/>
          <p:cNvSpPr>
            <a:spLocks noGrp="1"/>
          </p:cNvSpPr>
          <p:nvPr>
            <p:ph type="sldNum" sz="quarter" idx="12"/>
          </p:nvPr>
        </p:nvSpPr>
        <p:spPr/>
        <p:txBody>
          <a:bodyPr/>
          <a:lstStyle/>
          <a:p>
            <a:fld id="{EC33B370-F672-B743-B3AF-248A63C17270}"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lIns="90487" tIns="44450" rIns="90487" bIns="44450"/>
          <a:lstStyle/>
          <a:p>
            <a:r>
              <a:rPr lang="en-GB" dirty="0"/>
              <a:t>Client-server</a:t>
            </a:r>
            <a:r>
              <a:rPr lang="en-GB" dirty="0" smtClean="0"/>
              <a:t> architecture</a:t>
            </a:r>
            <a:endParaRPr lang="en-GB" dirty="0"/>
          </a:p>
        </p:txBody>
      </p:sp>
      <p:sp>
        <p:nvSpPr>
          <p:cNvPr id="16387" name="Rectangle 3"/>
          <p:cNvSpPr>
            <a:spLocks noGrp="1" noChangeArrowheads="1"/>
          </p:cNvSpPr>
          <p:nvPr>
            <p:ph idx="1"/>
          </p:nvPr>
        </p:nvSpPr>
        <p:spPr>
          <a:noFill/>
          <a:ln/>
        </p:spPr>
        <p:txBody>
          <a:bodyPr lIns="90487" tIns="44450" rIns="90487" bIns="44450"/>
          <a:lstStyle/>
          <a:p>
            <a:pPr>
              <a:lnSpc>
                <a:spcPct val="90000"/>
              </a:lnSpc>
            </a:pPr>
            <a:r>
              <a:rPr lang="en-GB" dirty="0"/>
              <a:t>Distributed system model which shows how data and processing is distributed across a range of components</a:t>
            </a:r>
            <a:r>
              <a:rPr lang="en-GB" dirty="0" smtClean="0"/>
              <a:t>.</a:t>
            </a:r>
          </a:p>
          <a:p>
            <a:pPr lvl="1">
              <a:lnSpc>
                <a:spcPct val="90000"/>
              </a:lnSpc>
            </a:pPr>
            <a:r>
              <a:rPr lang="en-GB" dirty="0" smtClean="0"/>
              <a:t>Can be implemented on a single computer.</a:t>
            </a:r>
          </a:p>
          <a:p>
            <a:pPr>
              <a:lnSpc>
                <a:spcPct val="90000"/>
              </a:lnSpc>
            </a:pPr>
            <a:r>
              <a:rPr lang="en-GB" dirty="0"/>
              <a:t>Set of stand-alone servers which provide specific services such as printing, data management, etc.</a:t>
            </a:r>
          </a:p>
          <a:p>
            <a:pPr>
              <a:lnSpc>
                <a:spcPct val="90000"/>
              </a:lnSpc>
            </a:pPr>
            <a:r>
              <a:rPr lang="en-GB" dirty="0"/>
              <a:t>Set of clients which call on these services.</a:t>
            </a:r>
          </a:p>
          <a:p>
            <a:pPr>
              <a:lnSpc>
                <a:spcPct val="90000"/>
              </a:lnSpc>
            </a:pPr>
            <a:r>
              <a:rPr lang="en-GB" dirty="0"/>
              <a:t>Network which allows clients to access servers.</a:t>
            </a:r>
          </a:p>
        </p:txBody>
      </p:sp>
      <p:sp>
        <p:nvSpPr>
          <p:cNvPr id="4" name="Slide Number Placeholder 3"/>
          <p:cNvSpPr>
            <a:spLocks noGrp="1"/>
          </p:cNvSpPr>
          <p:nvPr>
            <p:ph type="sldNum" sz="quarter" idx="12"/>
          </p:nvPr>
        </p:nvSpPr>
        <p:spPr/>
        <p:txBody>
          <a:bodyPr/>
          <a:lstStyle/>
          <a:p>
            <a:fld id="{EC33B370-F672-B743-B3AF-248A63C17270}" type="slidenum">
              <a:rPr lang="en-US" smtClean="0"/>
              <a:pPr/>
              <a:t>16</a:t>
            </a:fld>
            <a:endParaRPr lang="en-US"/>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Client–server pattern</a:t>
            </a:r>
            <a:endParaRPr lang="en-US" dirty="0"/>
          </a:p>
        </p:txBody>
      </p:sp>
      <p:graphicFrame>
        <p:nvGraphicFramePr>
          <p:cNvPr id="4" name="Content Placeholder 3"/>
          <p:cNvGraphicFramePr>
            <a:graphicFrameLocks noGrp="1"/>
          </p:cNvGraphicFramePr>
          <p:nvPr>
            <p:ph idx="1"/>
          </p:nvPr>
        </p:nvGraphicFramePr>
        <p:xfrm>
          <a:off x="930107" y="1600200"/>
          <a:ext cx="7298479" cy="4211320"/>
        </p:xfrm>
        <a:graphic>
          <a:graphicData uri="http://schemas.openxmlformats.org/drawingml/2006/table">
            <a:tbl>
              <a:tblPr firstRow="1" bandRow="1">
                <a:tableStyleId>{5C22544A-7EE6-4342-B048-85BDC9FD1C3A}</a:tableStyleId>
              </a:tblPr>
              <a:tblGrid>
                <a:gridCol w="1847313"/>
                <a:gridCol w="5451166"/>
              </a:tblGrid>
              <a:tr h="370840">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Name</a:t>
                      </a:r>
                      <a:endParaRPr lang="en-GB" sz="14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Client-</a:t>
                      </a:r>
                      <a:r>
                        <a:rPr lang="en-GB" sz="1400" b="1" dirty="0" smtClean="0">
                          <a:solidFill>
                            <a:srgbClr val="000000"/>
                          </a:solidFill>
                          <a:latin typeface="Helvetica"/>
                          <a:ea typeface="Times New Roman"/>
                          <a:cs typeface="Helvetica"/>
                        </a:rPr>
                        <a:t>server</a:t>
                      </a:r>
                      <a:endParaRPr lang="en-GB" sz="1400" b="1" dirty="0">
                        <a:solidFill>
                          <a:srgbClr val="000000"/>
                        </a:solidFill>
                        <a:latin typeface="Helvetica"/>
                        <a:ea typeface="Times New Roman"/>
                        <a:cs typeface="Helvetica"/>
                      </a:endParaRPr>
                    </a:p>
                  </a:txBody>
                  <a:tcPr marL="68580" marR="68580" marT="0" marB="0"/>
                </a:tc>
              </a:tr>
              <a:tr h="339165">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Description</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In a client–server architecture, the functionality of the system is organized into services, with each service delivered from a separate server. Clients are users of these services and access servers to make use of them.</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Example</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Figure 6.11 is an example of a film and video/DVD library organized as a client–server system.</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Used when data in a shared database has to be accessed from a range of locations. Because servers can be replicated, may also be used when the load on a system is variable.</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The principal advantage of this model is that servers can be distributed across a network. General functionality (e.g., a printing service) can be available to all clients and does not need to be implemented by all services. </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Each service is a single point of failure so susceptible to denial of service attacks or server failure. Performance may be unpredictable because it depends on the network as well as the system. May be management problems if servers are owned by different organizations</a:t>
                      </a:r>
                      <a:r>
                        <a:rPr lang="en-GB" sz="1400" dirty="0" smtClean="0">
                          <a:solidFill>
                            <a:srgbClr val="000000"/>
                          </a:solidFill>
                          <a:latin typeface="Helvetica"/>
                          <a:ea typeface="Times New Roman"/>
                          <a:cs typeface="Helvetica"/>
                        </a:rPr>
                        <a:t>.</a:t>
                      </a:r>
                      <a:endParaRPr lang="en-GB" sz="1400" dirty="0">
                        <a:solidFill>
                          <a:srgbClr val="000000"/>
                        </a:solidFill>
                        <a:latin typeface="Helvetica"/>
                        <a:ea typeface="Times New Roman"/>
                        <a:cs typeface="Helvetica"/>
                      </a:endParaRPr>
                    </a:p>
                  </a:txBody>
                  <a:tcPr marL="68580" marR="68580" marT="0" marB="0"/>
                </a:tc>
              </a:tr>
            </a:tbl>
          </a:graphicData>
        </a:graphic>
      </p:graphicFrame>
      <p:sp>
        <p:nvSpPr>
          <p:cNvPr id="5" name="Slide Number Placeholder 4"/>
          <p:cNvSpPr>
            <a:spLocks noGrp="1"/>
          </p:cNvSpPr>
          <p:nvPr>
            <p:ph type="sldNum" sz="quarter" idx="12"/>
          </p:nvPr>
        </p:nvSpPr>
        <p:spPr/>
        <p:txBody>
          <a:bodyPr/>
          <a:lstStyle/>
          <a:p>
            <a:fld id="{EC33B370-F672-B743-B3AF-248A63C17270}"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client–server architecture for a film library</a:t>
            </a:r>
            <a:endParaRPr lang="en-US" dirty="0"/>
          </a:p>
        </p:txBody>
      </p:sp>
      <p:pic>
        <p:nvPicPr>
          <p:cNvPr id="4" name="Content Placeholder 3" descr="6.11 ClientServerFilmPhoto.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1062" r="-1062"/>
              <a:stretch>
                <a:fillRect/>
              </a:stretch>
            </p:blipFill>
          </mc:Choice>
          <mc:Fallback>
            <p:blipFill>
              <a:blip r:embed="rId3"/>
              <a:srcRect l="-1062" r="-1062"/>
              <a:stretch>
                <a:fillRect/>
              </a:stretch>
            </p:blipFill>
          </mc:Fallback>
        </mc:AlternateContent>
        <p:spPr>
          <a:xfrm>
            <a:off x="822014" y="1775831"/>
            <a:ext cx="7203898" cy="3961866"/>
          </a:xfrm>
        </p:spPr>
      </p:pic>
      <p:sp>
        <p:nvSpPr>
          <p:cNvPr id="5" name="Slide Number Placeholder 4"/>
          <p:cNvSpPr>
            <a:spLocks noGrp="1"/>
          </p:cNvSpPr>
          <p:nvPr>
            <p:ph type="sldNum" sz="quarter" idx="12"/>
          </p:nvPr>
        </p:nvSpPr>
        <p:spPr/>
        <p:txBody>
          <a:bodyPr/>
          <a:lstStyle/>
          <a:p>
            <a:fld id="{EC33B370-F672-B743-B3AF-248A63C17270}"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noFill/>
          <a:ln/>
        </p:spPr>
        <p:txBody>
          <a:bodyPr lIns="90487" tIns="44450" rIns="90487" bIns="44450"/>
          <a:lstStyle/>
          <a:p>
            <a:r>
              <a:rPr lang="en-GB" dirty="0" smtClean="0"/>
              <a:t>Pipe and filter architecture</a:t>
            </a:r>
            <a:endParaRPr lang="en-GB" dirty="0"/>
          </a:p>
        </p:txBody>
      </p:sp>
      <p:sp>
        <p:nvSpPr>
          <p:cNvPr id="33795" name="Rectangle 3"/>
          <p:cNvSpPr>
            <a:spLocks noGrp="1" noChangeArrowheads="1"/>
          </p:cNvSpPr>
          <p:nvPr>
            <p:ph idx="1"/>
          </p:nvPr>
        </p:nvSpPr>
        <p:spPr>
          <a:noFill/>
          <a:ln/>
        </p:spPr>
        <p:txBody>
          <a:bodyPr lIns="90487" tIns="44450" rIns="90487" bIns="44450"/>
          <a:lstStyle/>
          <a:p>
            <a:pPr>
              <a:lnSpc>
                <a:spcPct val="90000"/>
              </a:lnSpc>
            </a:pPr>
            <a:r>
              <a:rPr lang="en-GB"/>
              <a:t>Functional transformations process their inputs to produce outputs.</a:t>
            </a:r>
          </a:p>
          <a:p>
            <a:pPr>
              <a:lnSpc>
                <a:spcPct val="90000"/>
              </a:lnSpc>
            </a:pPr>
            <a:r>
              <a:rPr lang="en-GB"/>
              <a:t>May be referred to as a pipe and filter model (as in UNIX shell).</a:t>
            </a:r>
          </a:p>
          <a:p>
            <a:pPr>
              <a:lnSpc>
                <a:spcPct val="90000"/>
              </a:lnSpc>
            </a:pPr>
            <a:r>
              <a:rPr lang="en-GB"/>
              <a:t>Variants of this approach are very common. When transformations are sequential, this is a batch sequential model which is extensively used in data processing systems.</a:t>
            </a:r>
          </a:p>
          <a:p>
            <a:pPr>
              <a:lnSpc>
                <a:spcPct val="90000"/>
              </a:lnSpc>
            </a:pPr>
            <a:r>
              <a:rPr lang="en-GB"/>
              <a:t>Not really suitable for interactive systems.</a:t>
            </a:r>
          </a:p>
        </p:txBody>
      </p:sp>
      <p:sp>
        <p:nvSpPr>
          <p:cNvPr id="4" name="Slide Number Placeholder 3"/>
          <p:cNvSpPr>
            <a:spLocks noGrp="1"/>
          </p:cNvSpPr>
          <p:nvPr>
            <p:ph type="sldNum" sz="quarter" idx="12"/>
          </p:nvPr>
        </p:nvSpPr>
        <p:spPr/>
        <p:txBody>
          <a:bodyPr/>
          <a:lstStyle/>
          <a:p>
            <a:fld id="{EC33B370-F672-B743-B3AF-248A63C17270}" type="slidenum">
              <a:rPr lang="en-US" smtClean="0"/>
              <a:pPr/>
              <a:t>19</a:t>
            </a:fld>
            <a:endParaRPr lang="en-US"/>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Architectural </a:t>
            </a:r>
            <a:r>
              <a:rPr lang="en-US" dirty="0" smtClean="0"/>
              <a:t>views</a:t>
            </a:r>
            <a:endParaRPr lang="en-GB" dirty="0" smtClean="0"/>
          </a:p>
          <a:p>
            <a:r>
              <a:rPr lang="en-US" dirty="0" smtClean="0"/>
              <a:t>Architectural patterns</a:t>
            </a:r>
            <a:endParaRPr lang="en-GB" dirty="0" smtClean="0"/>
          </a:p>
          <a:p>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pipe and filter pattern</a:t>
            </a:r>
            <a:endParaRPr lang="en-US" dirty="0"/>
          </a:p>
        </p:txBody>
      </p:sp>
      <p:graphicFrame>
        <p:nvGraphicFramePr>
          <p:cNvPr id="4" name="Content Placeholder 3"/>
          <p:cNvGraphicFramePr>
            <a:graphicFrameLocks noGrp="1"/>
          </p:cNvGraphicFramePr>
          <p:nvPr>
            <p:ph idx="1"/>
          </p:nvPr>
        </p:nvGraphicFramePr>
        <p:xfrm>
          <a:off x="822014" y="1600200"/>
          <a:ext cx="7190386" cy="4211320"/>
        </p:xfrm>
        <a:graphic>
          <a:graphicData uri="http://schemas.openxmlformats.org/drawingml/2006/table">
            <a:tbl>
              <a:tblPr firstRow="1" bandRow="1">
                <a:tableStyleId>{5C22544A-7EE6-4342-B048-85BDC9FD1C3A}</a:tableStyleId>
              </a:tblPr>
              <a:tblGrid>
                <a:gridCol w="1477596"/>
                <a:gridCol w="5712790"/>
              </a:tblGrid>
              <a:tr h="370840">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Name</a:t>
                      </a:r>
                      <a:endParaRPr lang="en-GB" sz="14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Pipe and </a:t>
                      </a:r>
                      <a:r>
                        <a:rPr lang="en-GB" sz="1400" b="1" dirty="0" smtClean="0">
                          <a:solidFill>
                            <a:srgbClr val="000000"/>
                          </a:solidFill>
                          <a:latin typeface="Helvetica"/>
                          <a:ea typeface="Times New Roman"/>
                          <a:cs typeface="Helvetica"/>
                        </a:rPr>
                        <a:t>filter</a:t>
                      </a:r>
                      <a:endParaRPr lang="en-GB" sz="1400" b="1" dirty="0">
                        <a:solidFill>
                          <a:srgbClr val="000000"/>
                        </a:solidFill>
                        <a:latin typeface="Helvetica"/>
                        <a:ea typeface="Times New Roman"/>
                        <a:cs typeface="Helvetica"/>
                      </a:endParaRPr>
                    </a:p>
                  </a:txBody>
                  <a:tcPr marL="68580" marR="68580" marT="0" marB="0"/>
                </a:tc>
              </a:tr>
              <a:tr h="370840">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Description</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The processing of the data in a system is organized so that each processing component (filter) is discrete and carries out one type of data transformation. The data flows (as in a pipe) from one component to another for processing. </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Example</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Figure 6.13 is an example of a pipe and filter system used for processing invoices.</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Commonly used in data processing applications (both batch- and transaction-based) where inputs are processed in separate stages to generate related outputs.</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Easy to understand and supports transformation reuse. Workflow style matches the structure of many business processes. Evolution by adding transformations is straightforward. Can be implemented as either a sequential or concurrent system.</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The format for data transfer has to be agreed upon between communicating transformations. Each transformation must parse its input and </a:t>
                      </a:r>
                      <a:r>
                        <a:rPr lang="en-GB" sz="1400" dirty="0" err="1">
                          <a:solidFill>
                            <a:srgbClr val="000000"/>
                          </a:solidFill>
                          <a:latin typeface="Helvetica"/>
                          <a:ea typeface="Times New Roman"/>
                          <a:cs typeface="Helvetica"/>
                        </a:rPr>
                        <a:t>unparse</a:t>
                      </a:r>
                      <a:r>
                        <a:rPr lang="en-GB" sz="1400" dirty="0">
                          <a:solidFill>
                            <a:srgbClr val="000000"/>
                          </a:solidFill>
                          <a:latin typeface="Helvetica"/>
                          <a:ea typeface="Times New Roman"/>
                          <a:cs typeface="Helvetica"/>
                        </a:rPr>
                        <a:t> its output to the agreed form. This increases system overhead and may mean that it is impossible to reuse functional transformations that use incompatible data structures</a:t>
                      </a:r>
                      <a:r>
                        <a:rPr lang="en-GB" sz="1400" dirty="0" smtClean="0">
                          <a:solidFill>
                            <a:srgbClr val="000000"/>
                          </a:solidFill>
                          <a:latin typeface="Helvetica"/>
                          <a:ea typeface="Times New Roman"/>
                          <a:cs typeface="Helvetica"/>
                        </a:rPr>
                        <a:t>.</a:t>
                      </a:r>
                      <a:endParaRPr lang="en-GB" sz="1400" dirty="0">
                        <a:solidFill>
                          <a:srgbClr val="000000"/>
                        </a:solidFill>
                        <a:latin typeface="Helvetica"/>
                        <a:ea typeface="Times New Roman"/>
                        <a:cs typeface="Helvetica"/>
                      </a:endParaRPr>
                    </a:p>
                  </a:txBody>
                  <a:tcPr marL="68580" marR="68580" marT="0" marB="0"/>
                </a:tc>
              </a:tr>
            </a:tbl>
          </a:graphicData>
        </a:graphic>
      </p:graphicFrame>
      <p:sp>
        <p:nvSpPr>
          <p:cNvPr id="5" name="Slide Number Placeholder 4"/>
          <p:cNvSpPr>
            <a:spLocks noGrp="1"/>
          </p:cNvSpPr>
          <p:nvPr>
            <p:ph type="sldNum" sz="quarter" idx="12"/>
          </p:nvPr>
        </p:nvSpPr>
        <p:spPr/>
        <p:txBody>
          <a:bodyPr/>
          <a:lstStyle/>
          <a:p>
            <a:fld id="{EC33B370-F672-B743-B3AF-248A63C17270}"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 of the pipe and filter architecture</a:t>
            </a:r>
            <a:endParaRPr lang="en-US" dirty="0"/>
          </a:p>
        </p:txBody>
      </p:sp>
      <p:pic>
        <p:nvPicPr>
          <p:cNvPr id="4" name="Content Placeholder 3" descr="6.13 InvoiceProc.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46243" b="-46243"/>
              <a:stretch>
                <a:fillRect/>
              </a:stretch>
            </p:blipFill>
          </mc:Choice>
          <mc:Fallback>
            <p:blipFill>
              <a:blip r:embed="rId3"/>
              <a:srcRect t="-46243" b="-46243"/>
              <a:stretch>
                <a:fillRect/>
              </a:stretch>
            </p:blipFill>
          </mc:Fallback>
        </mc:AlternateContent>
        <p:spPr/>
      </p:pic>
      <p:sp>
        <p:nvSpPr>
          <p:cNvPr id="5" name="Slide Number Placeholder 4"/>
          <p:cNvSpPr>
            <a:spLocks noGrp="1"/>
          </p:cNvSpPr>
          <p:nvPr>
            <p:ph type="sldNum" sz="quarter" idx="12"/>
          </p:nvPr>
        </p:nvSpPr>
        <p:spPr/>
        <p:txBody>
          <a:bodyPr/>
          <a:lstStyle/>
          <a:p>
            <a:fld id="{EC33B370-F672-B743-B3AF-248A63C17270}" type="slidenum">
              <a:rPr lang="en-US" smtClean="0"/>
              <a:pPr/>
              <a:t>21</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dirty="0" smtClean="0"/>
              <a:t>Software architecture</a:t>
            </a:r>
            <a:endParaRPr lang="en-GB" dirty="0"/>
          </a:p>
        </p:txBody>
      </p:sp>
      <p:sp>
        <p:nvSpPr>
          <p:cNvPr id="44035" name="Rectangle 3"/>
          <p:cNvSpPr>
            <a:spLocks noGrp="1" noChangeArrowheads="1"/>
          </p:cNvSpPr>
          <p:nvPr>
            <p:ph idx="1"/>
          </p:nvPr>
        </p:nvSpPr>
        <p:spPr/>
        <p:txBody>
          <a:bodyPr/>
          <a:lstStyle/>
          <a:p>
            <a:r>
              <a:rPr lang="en-GB" dirty="0"/>
              <a:t>The design process for identifying the sub-systems making up a system and the framework for sub-system control and communication is </a:t>
            </a:r>
            <a:r>
              <a:rPr lang="en-GB" dirty="0">
                <a:solidFill>
                  <a:schemeClr val="accent1"/>
                </a:solidFill>
              </a:rPr>
              <a:t>architectural design</a:t>
            </a:r>
            <a:r>
              <a:rPr lang="en-GB" i="1" dirty="0"/>
              <a:t>.</a:t>
            </a:r>
          </a:p>
          <a:p>
            <a:r>
              <a:rPr lang="en-GB" dirty="0"/>
              <a:t>The output of this design process is a description of the</a:t>
            </a:r>
            <a:r>
              <a:rPr lang="en-GB" dirty="0">
                <a:solidFill>
                  <a:schemeClr val="accent1"/>
                </a:solidFill>
              </a:rPr>
              <a:t>software architecture</a:t>
            </a:r>
            <a:r>
              <a:rPr lang="en-GB" dirty="0" smtClean="0">
                <a:solidFill>
                  <a:schemeClr val="accent1"/>
                </a:solidFill>
              </a:rPr>
              <a:t>.</a:t>
            </a:r>
          </a:p>
          <a:p>
            <a:endParaRPr lang="en-GB"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a:t>Architectural design</a:t>
            </a:r>
          </a:p>
        </p:txBody>
      </p:sp>
      <p:sp>
        <p:nvSpPr>
          <p:cNvPr id="7171" name="Rectangle 3"/>
          <p:cNvSpPr>
            <a:spLocks noGrp="1" noChangeArrowheads="1"/>
          </p:cNvSpPr>
          <p:nvPr>
            <p:ph idx="1"/>
          </p:nvPr>
        </p:nvSpPr>
        <p:spPr>
          <a:noFill/>
          <a:ln/>
        </p:spPr>
        <p:txBody>
          <a:bodyPr lIns="90487" tIns="44450" rIns="90487" bIns="44450"/>
          <a:lstStyle/>
          <a:p>
            <a:r>
              <a:rPr lang="en-GB" dirty="0"/>
              <a:t>An early stage of the system design process.</a:t>
            </a:r>
          </a:p>
          <a:p>
            <a:r>
              <a:rPr lang="en-GB" dirty="0"/>
              <a:t>Represents the link between specification and design processes.</a:t>
            </a:r>
          </a:p>
          <a:p>
            <a:r>
              <a:rPr lang="en-GB" dirty="0"/>
              <a:t>Often carried out in parallel with some specification activities.</a:t>
            </a:r>
          </a:p>
          <a:p>
            <a:r>
              <a:rPr lang="en-GB" dirty="0"/>
              <a:t>It involves identifying major system components and their communications.</a:t>
            </a:r>
          </a:p>
        </p:txBody>
      </p:sp>
      <p:sp>
        <p:nvSpPr>
          <p:cNvPr id="4" name="Slide Number Placeholder 3"/>
          <p:cNvSpPr>
            <a:spLocks noGrp="1"/>
          </p:cNvSpPr>
          <p:nvPr>
            <p:ph type="sldNum" sz="quarter" idx="12"/>
          </p:nvPr>
        </p:nvSpPr>
        <p:spPr/>
        <p:txBody>
          <a:bodyPr/>
          <a:lstStyle/>
          <a:p>
            <a:fld id="{EC33B370-F672-B743-B3AF-248A63C17270}" type="slidenum">
              <a:rPr lang="en-US" smtClean="0"/>
              <a:pPr/>
              <a:t>4</a:t>
            </a:fld>
            <a:endParaRPr lang="en-US"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Use of architectural models</a:t>
            </a:r>
            <a:endParaRPr lang="en-US" dirty="0"/>
          </a:p>
        </p:txBody>
      </p:sp>
      <p:sp>
        <p:nvSpPr>
          <p:cNvPr id="3" name="Content Placeholder 2"/>
          <p:cNvSpPr>
            <a:spLocks noGrp="1"/>
          </p:cNvSpPr>
          <p:nvPr>
            <p:ph idx="1"/>
          </p:nvPr>
        </p:nvSpPr>
        <p:spPr/>
        <p:txBody>
          <a:bodyPr/>
          <a:lstStyle/>
          <a:p>
            <a:r>
              <a:rPr lang="en-US" dirty="0" smtClean="0"/>
              <a:t>As a way of facilitating discussion about the system design </a:t>
            </a:r>
          </a:p>
          <a:p>
            <a:pPr lvl="1"/>
            <a:r>
              <a:rPr lang="en-US" dirty="0" smtClean="0"/>
              <a:t>A high-level architectural view of a system is useful for communication with system stakeholders and project planning because it is not cluttered with detail. Stakeholders can relate to it and understand an abstract view of the system. They can then discuss the system as a whole without being confused by detail. </a:t>
            </a:r>
            <a:endParaRPr lang="en-GB" dirty="0" smtClean="0"/>
          </a:p>
          <a:p>
            <a:r>
              <a:rPr lang="en-US" dirty="0" smtClean="0"/>
              <a:t>As a way of documenting an architecture that has been designed </a:t>
            </a:r>
          </a:p>
          <a:p>
            <a:pPr lvl="1"/>
            <a:r>
              <a:rPr lang="en-US" dirty="0" smtClean="0"/>
              <a:t>The aim here is to produce a complete system model that shows the different components in a system, their interfaces and their connections. </a:t>
            </a:r>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 views</a:t>
            </a:r>
            <a:endParaRPr lang="en-US" dirty="0"/>
          </a:p>
        </p:txBody>
      </p:sp>
      <p:sp>
        <p:nvSpPr>
          <p:cNvPr id="3" name="Content Placeholder 2"/>
          <p:cNvSpPr>
            <a:spLocks noGrp="1"/>
          </p:cNvSpPr>
          <p:nvPr>
            <p:ph idx="1"/>
          </p:nvPr>
        </p:nvSpPr>
        <p:spPr/>
        <p:txBody>
          <a:bodyPr/>
          <a:lstStyle/>
          <a:p>
            <a:r>
              <a:rPr lang="en-US" dirty="0" smtClean="0"/>
              <a:t>What views or perspectives are useful when designing and documenting a system’s architecture?</a:t>
            </a:r>
            <a:endParaRPr lang="en-GB" dirty="0" smtClean="0"/>
          </a:p>
          <a:p>
            <a:r>
              <a:rPr lang="en-US" dirty="0" smtClean="0"/>
              <a:t>What notations should be used for describing architectural models?</a:t>
            </a:r>
          </a:p>
          <a:p>
            <a:r>
              <a:rPr lang="en-US" dirty="0" smtClean="0"/>
              <a:t>Each architectural model only shows one view or perspective of the system. </a:t>
            </a:r>
          </a:p>
          <a:p>
            <a:pPr lvl="1"/>
            <a:r>
              <a:rPr lang="en-US" dirty="0" smtClean="0"/>
              <a:t>It might show how a system is decomposed into modules, how the run-time processes interact or the different ways in which system components are distributed across a network. For both design and documentation, you usually need to present multiple views of the software architecture.</a:t>
            </a:r>
          </a:p>
          <a:p>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+ 1 view model of software architecture</a:t>
            </a:r>
            <a:endParaRPr lang="en-US" dirty="0"/>
          </a:p>
        </p:txBody>
      </p:sp>
      <p:sp>
        <p:nvSpPr>
          <p:cNvPr id="3" name="Content Placeholder 2"/>
          <p:cNvSpPr>
            <a:spLocks noGrp="1"/>
          </p:cNvSpPr>
          <p:nvPr>
            <p:ph idx="1"/>
          </p:nvPr>
        </p:nvSpPr>
        <p:spPr/>
        <p:txBody>
          <a:bodyPr/>
          <a:lstStyle/>
          <a:p>
            <a:r>
              <a:rPr lang="en-US" dirty="0" smtClean="0"/>
              <a:t>A logical view, which shows the key abstractions in the system as objects or object classes. </a:t>
            </a:r>
            <a:endParaRPr lang="en-GB" dirty="0" smtClean="0"/>
          </a:p>
          <a:p>
            <a:r>
              <a:rPr lang="en-US" dirty="0" smtClean="0"/>
              <a:t>A process view, which shows how, at run-time, the system is composed of interacting processes. </a:t>
            </a:r>
            <a:endParaRPr lang="en-GB" dirty="0" smtClean="0"/>
          </a:p>
          <a:p>
            <a:r>
              <a:rPr lang="en-US" dirty="0" smtClean="0"/>
              <a:t>A development view, which shows how the software is decomposed for development.</a:t>
            </a:r>
            <a:endParaRPr lang="en-GB" dirty="0" smtClean="0"/>
          </a:p>
          <a:p>
            <a:r>
              <a:rPr lang="en-US" dirty="0" smtClean="0"/>
              <a:t>A physical view, which shows the system hardware and how software components are distributed across the processors in the system.</a:t>
            </a:r>
          </a:p>
          <a:p>
            <a:r>
              <a:rPr lang="en-US" dirty="0" smtClean="0"/>
              <a:t>Related using use cases or scenarios (+1) </a:t>
            </a:r>
            <a:endParaRPr lang="en-GB" dirty="0" smtClean="0"/>
          </a:p>
          <a:p>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 patterns</a:t>
            </a:r>
            <a:endParaRPr lang="en-US" dirty="0"/>
          </a:p>
        </p:txBody>
      </p:sp>
      <p:sp>
        <p:nvSpPr>
          <p:cNvPr id="3" name="Content Placeholder 2"/>
          <p:cNvSpPr>
            <a:spLocks noGrp="1"/>
          </p:cNvSpPr>
          <p:nvPr>
            <p:ph idx="1"/>
          </p:nvPr>
        </p:nvSpPr>
        <p:spPr/>
        <p:txBody>
          <a:bodyPr/>
          <a:lstStyle/>
          <a:p>
            <a:r>
              <a:rPr lang="en-US" dirty="0" smtClean="0"/>
              <a:t>Patterns are a means of representing, sharing and reusing knowledge.</a:t>
            </a:r>
          </a:p>
          <a:p>
            <a:r>
              <a:rPr lang="en-US" dirty="0" smtClean="0"/>
              <a:t>An architectural pattern is a stylized description of good design practice, which has been tried and tested in different environments.</a:t>
            </a:r>
          </a:p>
          <a:p>
            <a:r>
              <a:rPr lang="en-US" dirty="0" smtClean="0"/>
              <a:t>Patterns should include information about when they are and when the are not useful.</a:t>
            </a:r>
          </a:p>
          <a:p>
            <a:r>
              <a:rPr lang="en-US" dirty="0" smtClean="0"/>
              <a:t>Patterns may be represented using tabular and graphical descriptions.</a:t>
            </a:r>
          </a:p>
          <a:p>
            <a:pPr>
              <a:buNone/>
            </a:pPr>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a:ln/>
        </p:spPr>
        <p:txBody>
          <a:bodyPr lIns="90487" tIns="44450" rIns="90487" bIns="44450"/>
          <a:lstStyle/>
          <a:p>
            <a:r>
              <a:rPr lang="en-GB" dirty="0" smtClean="0"/>
              <a:t>Layered architecture</a:t>
            </a:r>
            <a:endParaRPr lang="en-GB" dirty="0"/>
          </a:p>
        </p:txBody>
      </p:sp>
      <p:sp>
        <p:nvSpPr>
          <p:cNvPr id="19459" name="Rectangle 3"/>
          <p:cNvSpPr>
            <a:spLocks noGrp="1" noChangeArrowheads="1"/>
          </p:cNvSpPr>
          <p:nvPr>
            <p:ph idx="1"/>
          </p:nvPr>
        </p:nvSpPr>
        <p:spPr>
          <a:noFill/>
          <a:ln/>
        </p:spPr>
        <p:txBody>
          <a:bodyPr lIns="90487" tIns="44450" rIns="90487" bIns="44450"/>
          <a:lstStyle/>
          <a:p>
            <a:r>
              <a:rPr lang="en-GB" sz="2400"/>
              <a:t>Used to model the interfacing of sub-systems.</a:t>
            </a:r>
          </a:p>
          <a:p>
            <a:r>
              <a:rPr lang="en-GB" sz="2400"/>
              <a:t>Organises the system into a set of layers (or abstract machines) each of which provide a set of services.</a:t>
            </a:r>
          </a:p>
          <a:p>
            <a:r>
              <a:rPr lang="en-GB" sz="2400"/>
              <a:t>Supports the incremental development of sub-systems in different layers. When a layer interface changes, only the adjacent layer is affected.</a:t>
            </a:r>
          </a:p>
          <a:p>
            <a:r>
              <a:rPr lang="en-GB" sz="2400"/>
              <a:t>However, often artificial to structure systems in this way.</a:t>
            </a:r>
          </a:p>
        </p:txBody>
      </p:sp>
      <p:sp>
        <p:nvSpPr>
          <p:cNvPr id="4" name="Slide Number Placeholder 3"/>
          <p:cNvSpPr>
            <a:spLocks noGrp="1"/>
          </p:cNvSpPr>
          <p:nvPr>
            <p:ph type="sldNum" sz="quarter" idx="12"/>
          </p:nvPr>
        </p:nvSpPr>
        <p:spPr/>
        <p:txBody>
          <a:bodyPr/>
          <a:lstStyle/>
          <a:p>
            <a:fld id="{EC33B370-F672-B743-B3AF-248A63C17270}" type="slidenum">
              <a:rPr lang="en-US" smtClean="0"/>
              <a:pPr/>
              <a:t>9</a:t>
            </a:fld>
            <a:endParaRPr lang="en-US"/>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4616</TotalTime>
  <Words>1551</Words>
  <Application>Microsoft Macintosh PowerPoint</Application>
  <PresentationFormat>On-screen Show (4:3)</PresentationFormat>
  <Paragraphs>133</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SE9</vt:lpstr>
      <vt:lpstr>Architectural Design Unit-III</vt:lpstr>
      <vt:lpstr>Topics covered</vt:lpstr>
      <vt:lpstr>Software architecture</vt:lpstr>
      <vt:lpstr>Architectural design</vt:lpstr>
      <vt:lpstr>Use of architectural models</vt:lpstr>
      <vt:lpstr>Architectural views</vt:lpstr>
      <vt:lpstr>4 + 1 view model of software architecture</vt:lpstr>
      <vt:lpstr>Architectural patterns</vt:lpstr>
      <vt:lpstr>Layered architecture</vt:lpstr>
      <vt:lpstr>The Layered architecture pattern</vt:lpstr>
      <vt:lpstr>A generic layered architecture</vt:lpstr>
      <vt:lpstr>The architecture of the LIBSYS system</vt:lpstr>
      <vt:lpstr>Repository architecture</vt:lpstr>
      <vt:lpstr>The Repository pattern</vt:lpstr>
      <vt:lpstr>A repository architecture for an IDE</vt:lpstr>
      <vt:lpstr>Client-server architecture</vt:lpstr>
      <vt:lpstr>The Client–server pattern</vt:lpstr>
      <vt:lpstr>A client–server architecture for a film library</vt:lpstr>
      <vt:lpstr>Pipe and filter architecture</vt:lpstr>
      <vt:lpstr>The pipe and filter pattern</vt:lpstr>
      <vt:lpstr>An example of the pipe and filter architecture</vt:lpstr>
    </vt:vector>
  </TitlesOfParts>
  <Company>St Andrews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 – Chapter 6</dc:title>
  <dc:creator>Ian Sommerville</dc:creator>
  <cp:lastModifiedBy>GEU</cp:lastModifiedBy>
  <cp:revision>14</cp:revision>
  <dcterms:created xsi:type="dcterms:W3CDTF">2010-01-18T20:35:25Z</dcterms:created>
  <dcterms:modified xsi:type="dcterms:W3CDTF">2020-04-07T09:40:02Z</dcterms:modified>
</cp:coreProperties>
</file>