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sldIdLst>
    <p:sldId id="267" r:id="rId2"/>
    <p:sldId id="259" r:id="rId3"/>
    <p:sldId id="268" r:id="rId4"/>
    <p:sldId id="274" r:id="rId5"/>
    <p:sldId id="275" r:id="rId6"/>
    <p:sldId id="276" r:id="rId7"/>
    <p:sldId id="277" r:id="rId8"/>
    <p:sldId id="278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496" autoAdjust="0"/>
  </p:normalViewPr>
  <p:slideViewPr>
    <p:cSldViewPr snapToGrid="0">
      <p:cViewPr varScale="1">
        <p:scale>
          <a:sx n="80" d="100"/>
          <a:sy n="80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24901-80E4-43CB-8B59-650D81264311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6BD-2F42-44E2-8FB1-9CFF1143E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5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FADB0-672B-4E1C-AC34-5D80E4D45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0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6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5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1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6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0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5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0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8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F15B-63AE-4F42-9311-13D8700A3C3E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3288-F89D-4212-9A71-8595FA605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2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18367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Agile Software Development (TCS </a:t>
            </a:r>
            <a:r>
              <a:rPr lang="en-US" b="1" dirty="0" smtClean="0"/>
              <a:t>855)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2600" y="2264898"/>
            <a:ext cx="8686800" cy="3861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Prof.(Dr.) Santosh Kumar</a:t>
            </a:r>
          </a:p>
          <a:p>
            <a:pPr marL="0" indent="0">
              <a:buNone/>
            </a:pPr>
            <a:r>
              <a:rPr lang="en-US" dirty="0"/>
              <a:t>       Department of Computer Science and Engineering</a:t>
            </a:r>
          </a:p>
          <a:p>
            <a:pPr marL="0" indent="0" algn="ctr">
              <a:buNone/>
            </a:pPr>
            <a:r>
              <a:rPr lang="en-US" sz="3200" b="1" dirty="0"/>
              <a:t>Graphic Era Deemed to be University, Dehradun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Santosh</a:t>
            </a:r>
            <a:r>
              <a:rPr lang="en-US" dirty="0"/>
              <a:t> Kumar- Graphic Era Deemed to be University, Dehradun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434D-798B-4907-95B8-E97C1C9B2C62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2759775"/>
            <a:ext cx="14573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DE34C-AFCD-4A86-8796-E5B4E4691B30}"/>
              </a:ext>
            </a:extLst>
          </p:cNvPr>
          <p:cNvSpPr txBox="1"/>
          <p:nvPr/>
        </p:nvSpPr>
        <p:spPr>
          <a:xfrm>
            <a:off x="2096086" y="1041009"/>
            <a:ext cx="754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Software Development Method (DSDM)</a:t>
            </a:r>
          </a:p>
        </p:txBody>
      </p:sp>
    </p:spTree>
    <p:extLst>
      <p:ext uri="{BB962C8B-B14F-4D97-AF65-F5344CB8AC3E}">
        <p14:creationId xmlns:p14="http://schemas.microsoft.com/office/powerpoint/2010/main" val="33031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93"/>
    </mc:Choice>
    <mc:Fallback xmlns="">
      <p:transition spd="slow" advTm="30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6297A8-65E9-413C-AD25-8E8159BB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Agile Process Model</a:t>
            </a: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/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1026" name="Picture 2" descr="Agile Process Model">
            <a:extLst>
              <a:ext uri="{FF2B5EF4-FFF2-40B4-BE49-F238E27FC236}">
                <a16:creationId xmlns:a16="http://schemas.microsoft.com/office/drawing/2014/main" id="{445ECACA-3762-4625-B904-3DAD4A9BF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4062"/>
            <a:ext cx="10221686" cy="541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C25859-4473-465A-ADB1-687A6AE473A0}"/>
              </a:ext>
            </a:extLst>
          </p:cNvPr>
          <p:cNvSpPr txBox="1"/>
          <p:nvPr/>
        </p:nvSpPr>
        <p:spPr>
          <a:xfrm>
            <a:off x="3425371" y="6342743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Agile Process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29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C1E5-CF7C-453A-8E3B-9212F4B0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Dynamic Software Development Method (DSDM)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F02F-C89F-4E37-9EFA-ABD1D522A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994"/>
            <a:ext cx="10515600" cy="5866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DSDM is a </a:t>
            </a:r>
            <a:r>
              <a:rPr lang="en-US" b="1" dirty="0"/>
              <a:t>Rapid Application Development </a:t>
            </a:r>
            <a:r>
              <a:rPr lang="en-US" dirty="0"/>
              <a:t>(RAD) approach to software development and provides an agile project delivery </a:t>
            </a:r>
            <a:r>
              <a:rPr lang="en-US" dirty="0" smtClean="0"/>
              <a:t>framework.</a:t>
            </a:r>
          </a:p>
          <a:p>
            <a:pPr algn="just"/>
            <a:r>
              <a:rPr lang="en-US" dirty="0"/>
              <a:t>The important aspect of DSDM is that the users are required to be involved actively, and the teams are given the power to make decisions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Frequent delivery of product becomes the active focus with DSDM. The techniques used in DSDM </a:t>
            </a:r>
            <a:r>
              <a:rPr lang="en-US" dirty="0" smtClean="0"/>
              <a:t>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Boxing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MoSCoW</a:t>
            </a:r>
            <a:r>
              <a:rPr lang="en-US" dirty="0"/>
              <a:t>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Prototyping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4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959"/>
          </a:xfrm>
        </p:spPr>
        <p:txBody>
          <a:bodyPr>
            <a:normAutofit fontScale="90000"/>
          </a:bodyPr>
          <a:lstStyle/>
          <a:p>
            <a:r>
              <a:rPr lang="en-US" dirty="0"/>
              <a:t>Time Boxing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1736"/>
            <a:ext cx="10515600" cy="61962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timebox</a:t>
            </a:r>
            <a:r>
              <a:rPr lang="en-US" dirty="0"/>
              <a:t> is a previously agreed period of time during which a person or a team works steadily towards completion of some goal</a:t>
            </a:r>
            <a:r>
              <a:rPr lang="en-US" dirty="0" smtClean="0"/>
              <a:t>.</a:t>
            </a:r>
          </a:p>
          <a:p>
            <a:r>
              <a:rPr lang="en-US" dirty="0"/>
              <a:t>Rather than allow work to continue until the goal is reached, and evaluating the time taken, the </a:t>
            </a:r>
            <a:r>
              <a:rPr lang="en-US" dirty="0" err="1"/>
              <a:t>timebox</a:t>
            </a:r>
            <a:r>
              <a:rPr lang="en-US" dirty="0"/>
              <a:t> approach consists of stopping work when the time limit is reached and evaluating what was accomplished</a:t>
            </a:r>
            <a:r>
              <a:rPr lang="en-US" dirty="0" smtClean="0"/>
              <a:t>.</a:t>
            </a:r>
          </a:p>
          <a:p>
            <a:r>
              <a:rPr lang="en-US" dirty="0" err="1"/>
              <a:t>Timeboxes</a:t>
            </a:r>
            <a:r>
              <a:rPr lang="en-US" dirty="0"/>
              <a:t> can be used at varying time </a:t>
            </a:r>
            <a:r>
              <a:rPr lang="en-US" dirty="0" smtClean="0"/>
              <a:t>scales.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“</a:t>
            </a:r>
            <a:r>
              <a:rPr lang="en-US" b="1" dirty="0" err="1" smtClean="0"/>
              <a:t>pomodoro</a:t>
            </a:r>
            <a:r>
              <a:rPr lang="en-US" b="1" dirty="0" smtClean="0"/>
              <a:t> technique”</a:t>
            </a:r>
            <a:r>
              <a:rPr lang="en-US" dirty="0"/>
              <a:t> </a:t>
            </a:r>
            <a:r>
              <a:rPr lang="en-US" dirty="0" smtClean="0"/>
              <a:t>organizes </a:t>
            </a:r>
            <a:r>
              <a:rPr lang="en-US" dirty="0"/>
              <a:t>personal work around 25-minute </a:t>
            </a:r>
            <a:r>
              <a:rPr lang="en-US" dirty="0" err="1"/>
              <a:t>timeboxes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completely different domain </a:t>
            </a:r>
            <a:r>
              <a:rPr lang="en-US" dirty="0" smtClean="0"/>
              <a:t> </a:t>
            </a:r>
            <a:r>
              <a:rPr lang="en-US" b="1" dirty="0" smtClean="0"/>
              <a:t>“speed Dating” </a:t>
            </a:r>
            <a:r>
              <a:rPr lang="en-US" dirty="0"/>
              <a:t> is known for its seven-minute </a:t>
            </a:r>
            <a:r>
              <a:rPr lang="en-US" dirty="0" err="1"/>
              <a:t>timeboxes</a:t>
            </a:r>
            <a:r>
              <a:rPr lang="en-US" dirty="0"/>
              <a:t>. Time scales ranging from one day to several months have been used</a:t>
            </a:r>
            <a:r>
              <a:rPr lang="en-US" dirty="0" smtClean="0"/>
              <a:t>.</a:t>
            </a:r>
          </a:p>
          <a:p>
            <a:r>
              <a:rPr lang="en-US" dirty="0"/>
              <a:t>The critical rule of </a:t>
            </a:r>
            <a:r>
              <a:rPr lang="en-US" dirty="0" err="1"/>
              <a:t>timeboxed</a:t>
            </a:r>
            <a:r>
              <a:rPr lang="en-US" dirty="0"/>
              <a:t> work is that work should stop at the end of the </a:t>
            </a:r>
            <a:r>
              <a:rPr lang="en-US" dirty="0" err="1"/>
              <a:t>timebox</a:t>
            </a:r>
            <a:r>
              <a:rPr lang="en-US" dirty="0"/>
              <a:t>, and review progress: has the goal been met, or partially met if it included multiple </a:t>
            </a:r>
            <a:r>
              <a:rPr lang="en-US" dirty="0" smtClean="0"/>
              <a:t>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03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149"/>
          </a:xfrm>
        </p:spPr>
        <p:txBody>
          <a:bodyPr>
            <a:normAutofit fontScale="90000"/>
          </a:bodyPr>
          <a:lstStyle/>
          <a:p>
            <a:r>
              <a:rPr lang="en-US" dirty="0"/>
              <a:t>Origins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455068"/>
          </a:xfrm>
        </p:spPr>
        <p:txBody>
          <a:bodyPr/>
          <a:lstStyle/>
          <a:p>
            <a:r>
              <a:rPr lang="en-US" dirty="0" err="1" smtClean="0"/>
              <a:t>Timeboxed</a:t>
            </a:r>
            <a:r>
              <a:rPr lang="en-US" dirty="0" smtClean="0"/>
              <a:t> </a:t>
            </a:r>
            <a:r>
              <a:rPr lang="en-US" b="1" dirty="0" smtClean="0"/>
              <a:t>iterations</a:t>
            </a:r>
            <a:r>
              <a:rPr lang="en-US" dirty="0"/>
              <a:t> </a:t>
            </a:r>
            <a:r>
              <a:rPr lang="en-US" dirty="0" smtClean="0"/>
              <a:t>are </a:t>
            </a:r>
            <a:r>
              <a:rPr lang="en-US" dirty="0"/>
              <a:t>a distinctive feature of the early Agile approaches, </a:t>
            </a:r>
            <a:r>
              <a:rPr lang="en-US" dirty="0" smtClean="0"/>
              <a:t>notably Scrum</a:t>
            </a:r>
            <a:r>
              <a:rPr lang="en-US" dirty="0"/>
              <a:t> </a:t>
            </a:r>
            <a:r>
              <a:rPr lang="en-US" dirty="0" smtClean="0"/>
              <a:t>and Extreme Programing</a:t>
            </a:r>
            <a:r>
              <a:rPr lang="en-US" dirty="0"/>
              <a:t> </a:t>
            </a:r>
            <a:r>
              <a:rPr lang="en-US" dirty="0" smtClean="0"/>
              <a:t>, </a:t>
            </a:r>
            <a:r>
              <a:rPr lang="en-US" dirty="0"/>
              <a:t>but they have an earlier history:</a:t>
            </a:r>
          </a:p>
          <a:p>
            <a:r>
              <a:rPr lang="en-US" dirty="0"/>
              <a:t>1988: the “</a:t>
            </a:r>
            <a:r>
              <a:rPr lang="en-US" dirty="0" err="1"/>
              <a:t>timebox</a:t>
            </a:r>
            <a:r>
              <a:rPr lang="en-US" dirty="0"/>
              <a:t>” is </a:t>
            </a:r>
            <a:r>
              <a:rPr lang="en-US" dirty="0" smtClean="0"/>
              <a:t>described</a:t>
            </a:r>
            <a:r>
              <a:rPr lang="en-US" dirty="0"/>
              <a:t> as a cornerstone of Scott Schultz’s “Rapid Iterative Production Prototyping” approach in use at a Du Pont spin-off, Information Engineering Associates</a:t>
            </a:r>
          </a:p>
          <a:p>
            <a:r>
              <a:rPr lang="en-US" dirty="0"/>
              <a:t>1991: the details of the “</a:t>
            </a:r>
            <a:r>
              <a:rPr lang="en-US" dirty="0" err="1"/>
              <a:t>timebox</a:t>
            </a:r>
            <a:r>
              <a:rPr lang="en-US" dirty="0"/>
              <a:t>” are described at length in one chapter of James </a:t>
            </a:r>
            <a:r>
              <a:rPr lang="en-US" dirty="0" smtClean="0"/>
              <a:t>Martin’s “ Rapid Application Development”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42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142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dirty="0" err="1"/>
              <a:t>MoSCoW</a:t>
            </a:r>
            <a:r>
              <a:rPr lang="en-US" dirty="0"/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421"/>
            <a:ext cx="10515600" cy="56355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a DSDM project where time has been fixed, it is vital to understand the relative importance of the work to be done in order to make progress and keep to deadlines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Prioritisation</a:t>
            </a:r>
            <a:r>
              <a:rPr lang="en-US" dirty="0"/>
              <a:t> can be applied to requirements/User Stories, tasks, products, use cases, acceptance criteria and tests, although it is most commonly applied to requirements/ User Stories. </a:t>
            </a:r>
            <a:endParaRPr lang="en-US" dirty="0" smtClean="0"/>
          </a:p>
          <a:p>
            <a:pPr algn="just"/>
            <a:r>
              <a:rPr lang="en-US" dirty="0" smtClean="0"/>
              <a:t>User </a:t>
            </a:r>
            <a:r>
              <a:rPr lang="en-US" dirty="0"/>
              <a:t>Stories are a very effective way of defining requirements in an Agile style; see later chapter on Requirements and User Stories for more information</a:t>
            </a:r>
            <a:r>
              <a:rPr lang="en-US" dirty="0" smtClean="0"/>
              <a:t>.</a:t>
            </a:r>
          </a:p>
          <a:p>
            <a:r>
              <a:rPr lang="en-US" dirty="0" err="1"/>
              <a:t>MoSCoW</a:t>
            </a:r>
            <a:r>
              <a:rPr lang="en-US" dirty="0"/>
              <a:t> is a </a:t>
            </a:r>
            <a:r>
              <a:rPr lang="en-US" dirty="0" err="1"/>
              <a:t>prioritisation</a:t>
            </a:r>
            <a:r>
              <a:rPr lang="en-US" dirty="0"/>
              <a:t> technique for helping to understand and manage priorities. The letters stand for</a:t>
            </a:r>
            <a:r>
              <a:rPr lang="en-US" dirty="0" smtClean="0"/>
              <a:t>:</a:t>
            </a:r>
          </a:p>
          <a:p>
            <a:pPr marL="836613" indent="-571500">
              <a:buFont typeface="+mj-lt"/>
              <a:buAutoNum type="romanLcPeriod"/>
            </a:pPr>
            <a:r>
              <a:rPr lang="en-US" b="1" dirty="0"/>
              <a:t>M</a:t>
            </a:r>
            <a:r>
              <a:rPr lang="en-US" dirty="0"/>
              <a:t>ust Have</a:t>
            </a:r>
          </a:p>
          <a:p>
            <a:pPr marL="836613" indent="-571500">
              <a:buFont typeface="+mj-lt"/>
              <a:buAutoNum type="romanLcPeriod"/>
            </a:pPr>
            <a:r>
              <a:rPr lang="en-US" b="1" dirty="0"/>
              <a:t>S</a:t>
            </a:r>
            <a:r>
              <a:rPr lang="en-US" dirty="0"/>
              <a:t>hould Have</a:t>
            </a:r>
          </a:p>
          <a:p>
            <a:pPr marL="836613" indent="-571500">
              <a:buFont typeface="+mj-lt"/>
              <a:buAutoNum type="romanLcPeriod"/>
            </a:pPr>
            <a:r>
              <a:rPr lang="en-US" b="1" dirty="0"/>
              <a:t>C</a:t>
            </a:r>
            <a:r>
              <a:rPr lang="en-US" dirty="0"/>
              <a:t>ould Have</a:t>
            </a:r>
          </a:p>
          <a:p>
            <a:pPr marL="836613" indent="-571500">
              <a:buFont typeface="+mj-lt"/>
              <a:buAutoNum type="romanLcPeriod"/>
            </a:pPr>
            <a:r>
              <a:rPr lang="en-US" b="1" dirty="0"/>
              <a:t>W</a:t>
            </a:r>
            <a:r>
              <a:rPr lang="en-US" dirty="0"/>
              <a:t>on’t Have this time</a:t>
            </a:r>
          </a:p>
          <a:p>
            <a:endParaRPr lang="en-US" dirty="0"/>
          </a:p>
          <a:p>
            <a:r>
              <a:rPr lang="en-US" dirty="0" err="1" smtClean="0"/>
              <a:t>MoSCoW</a:t>
            </a:r>
            <a:r>
              <a:rPr lang="en-US" dirty="0"/>
              <a:t> </a:t>
            </a:r>
            <a:r>
              <a:rPr lang="en-US" b="1" dirty="0"/>
              <a:t>(Must Have, Should Have, Could Have, Won't Have this time)</a:t>
            </a:r>
            <a:r>
              <a:rPr lang="en-US" dirty="0"/>
              <a:t> is primarily used to </a:t>
            </a:r>
            <a:r>
              <a:rPr lang="en-US" dirty="0" err="1"/>
              <a:t>prioritise</a:t>
            </a:r>
            <a:r>
              <a:rPr lang="en-US" dirty="0"/>
              <a:t> requirements, although the practice is also useful in many other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39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79" y="344989"/>
            <a:ext cx="10515600" cy="344738"/>
          </a:xfrm>
        </p:spPr>
        <p:txBody>
          <a:bodyPr>
            <a:noAutofit/>
          </a:bodyPr>
          <a:lstStyle/>
          <a:p>
            <a:pPr marL="836613" lvl="0" indent="-571500">
              <a:spcBef>
                <a:spcPts val="1000"/>
              </a:spcBef>
            </a:pPr>
            <a:r>
              <a:rPr lang="en-US" sz="2800" dirty="0">
                <a:latin typeface="+mn-lt"/>
                <a:ea typeface="+mn-ea"/>
                <a:cs typeface="+mn-cs"/>
              </a:rPr>
              <a:t/>
            </a:r>
            <a:br>
              <a:rPr lang="en-US" sz="2800" dirty="0">
                <a:latin typeface="+mn-lt"/>
                <a:ea typeface="+mn-ea"/>
                <a:cs typeface="+mn-cs"/>
              </a:rPr>
            </a:br>
            <a:endParaRPr lang="en-I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517358"/>
            <a:ext cx="10728158" cy="634064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Must Have</a:t>
            </a:r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provide the Minimum Usable </a:t>
            </a:r>
            <a:r>
              <a:rPr lang="en-US" dirty="0" err="1"/>
              <a:t>SubseT</a:t>
            </a:r>
            <a:r>
              <a:rPr lang="en-US" dirty="0"/>
              <a:t> (MUST) of requirements which the project guarantees to deliver. These may be defined using some of the following:</a:t>
            </a:r>
          </a:p>
          <a:p>
            <a:pPr marL="722313" indent="-361950">
              <a:buFont typeface="Wingdings" panose="05000000000000000000" pitchFamily="2" charset="2"/>
              <a:buChar char="ü"/>
            </a:pPr>
            <a:r>
              <a:rPr lang="en-US" dirty="0"/>
              <a:t>No point in delivering on target date without this; if it were not delivered, there would be no point deploying the solution on the intended date</a:t>
            </a:r>
          </a:p>
          <a:p>
            <a:pPr marL="722313" indent="-361950">
              <a:buFont typeface="Wingdings" panose="05000000000000000000" pitchFamily="2" charset="2"/>
              <a:buChar char="ü"/>
            </a:pPr>
            <a:r>
              <a:rPr lang="en-US" dirty="0"/>
              <a:t>Not legal without it</a:t>
            </a:r>
          </a:p>
          <a:p>
            <a:pPr marL="722313" indent="-361950">
              <a:buFont typeface="Wingdings" panose="05000000000000000000" pitchFamily="2" charset="2"/>
              <a:buChar char="ü"/>
            </a:pPr>
            <a:r>
              <a:rPr lang="en-US" dirty="0"/>
              <a:t>Unsafe without it</a:t>
            </a:r>
          </a:p>
          <a:p>
            <a:pPr marL="722313" indent="-361950">
              <a:buFont typeface="Wingdings" panose="05000000000000000000" pitchFamily="2" charset="2"/>
              <a:buChar char="ü"/>
            </a:pPr>
            <a:r>
              <a:rPr lang="en-US" dirty="0"/>
              <a:t>Cannot deliver a viable solution without it</a:t>
            </a:r>
          </a:p>
          <a:p>
            <a:r>
              <a:rPr lang="en-IN" b="1" dirty="0"/>
              <a:t>Should </a:t>
            </a:r>
            <a:r>
              <a:rPr lang="en-IN" b="1" dirty="0" smtClean="0"/>
              <a:t>Have: </a:t>
            </a:r>
            <a:r>
              <a:rPr lang="en-US" dirty="0"/>
              <a:t>Should Have requirements are defined as: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Important but not vital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May be painful to leave out, but the solution is still viable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May need some kind of workaround, e.g. management of expectations, some inefficiency, an existing solution, paperwork etc. The workaround may be just a temporary one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2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5936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Could </a:t>
            </a:r>
            <a:r>
              <a:rPr lang="en-US" b="1" dirty="0" smtClean="0"/>
              <a:t>Have: </a:t>
            </a:r>
            <a:r>
              <a:rPr lang="en-US" dirty="0" smtClean="0"/>
              <a:t>Could </a:t>
            </a:r>
            <a:r>
              <a:rPr lang="en-US" dirty="0"/>
              <a:t>Have requirements are defined 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Wanted or desirable but less important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Less impact if left out (compared with a Should Have)</a:t>
            </a:r>
          </a:p>
          <a:p>
            <a:pPr marL="0" indent="0">
              <a:buNone/>
            </a:pPr>
            <a:r>
              <a:rPr lang="en-US" b="1" dirty="0"/>
              <a:t>Won’t Have this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These are requirements which the project team has agreed will not be delivered (as part of this timeframe).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They </a:t>
            </a:r>
            <a:r>
              <a:rPr lang="en-US" dirty="0"/>
              <a:t>are recorded in the </a:t>
            </a:r>
            <a:r>
              <a:rPr lang="en-US" dirty="0" err="1"/>
              <a:t>Prioritised</a:t>
            </a:r>
            <a:r>
              <a:rPr lang="en-US" dirty="0"/>
              <a:t> Requirements List where they help clarify the scope of the project.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14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DSDM project consists of 7 phases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Pre-project</a:t>
            </a:r>
            <a:endParaRPr lang="en-US" dirty="0"/>
          </a:p>
          <a:p>
            <a:r>
              <a:rPr lang="en-US" dirty="0"/>
              <a:t>Feasibility Study</a:t>
            </a:r>
          </a:p>
          <a:p>
            <a:r>
              <a:rPr lang="en-US" dirty="0"/>
              <a:t>Business Study</a:t>
            </a:r>
          </a:p>
          <a:p>
            <a:r>
              <a:rPr lang="en-US" dirty="0"/>
              <a:t>Functional Model Iteration</a:t>
            </a:r>
          </a:p>
          <a:p>
            <a:r>
              <a:rPr lang="en-US" dirty="0"/>
              <a:t>Design and build Iteration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Post-project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7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1019</TotalTime>
  <Words>559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Wingdings</vt:lpstr>
      <vt:lpstr>Office Theme</vt:lpstr>
      <vt:lpstr>Agile Software Development (TCS 855)</vt:lpstr>
      <vt:lpstr>Agile Process Model </vt:lpstr>
      <vt:lpstr>Dynamic Software Development Method (DSDM)</vt:lpstr>
      <vt:lpstr>Time Boxing </vt:lpstr>
      <vt:lpstr>Origins </vt:lpstr>
      <vt:lpstr>MoSCoW Rules</vt:lpstr>
      <vt:lpstr> </vt:lpstr>
      <vt:lpstr>PowerPoint Presentation</vt:lpstr>
      <vt:lpstr>The DSDM project consists of 7 phases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Santosh Kumar</dc:creator>
  <cp:lastModifiedBy>Manish</cp:lastModifiedBy>
  <cp:revision>35</cp:revision>
  <dcterms:created xsi:type="dcterms:W3CDTF">2021-07-30T06:38:34Z</dcterms:created>
  <dcterms:modified xsi:type="dcterms:W3CDTF">2024-02-20T11:30:17Z</dcterms:modified>
</cp:coreProperties>
</file>