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67" r:id="rId2"/>
    <p:sldId id="259" r:id="rId3"/>
    <p:sldId id="268" r:id="rId4"/>
    <p:sldId id="269" r:id="rId5"/>
    <p:sldId id="270" r:id="rId6"/>
    <p:sldId id="271"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96" autoAdjust="0"/>
  </p:normalViewPr>
  <p:slideViewPr>
    <p:cSldViewPr snapToGrid="0">
      <p:cViewPr varScale="1">
        <p:scale>
          <a:sx n="80" d="100"/>
          <a:sy n="80"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24901-80E4-43CB-8B59-650D8126431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BC6BD-2F42-44E2-8FB1-9CFF1143E74C}" type="slidenum">
              <a:rPr lang="en-IN" smtClean="0"/>
              <a:t>‹#›</a:t>
            </a:fld>
            <a:endParaRPr lang="en-IN"/>
          </a:p>
        </p:txBody>
      </p:sp>
    </p:spTree>
    <p:extLst>
      <p:ext uri="{BB962C8B-B14F-4D97-AF65-F5344CB8AC3E}">
        <p14:creationId xmlns:p14="http://schemas.microsoft.com/office/powerpoint/2010/main" val="170675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7FADB0-672B-4E1C-AC34-5D80E4D45AB1}" type="slidenum">
              <a:rPr lang="en-US" smtClean="0"/>
              <a:t>1</a:t>
            </a:fld>
            <a:endParaRPr lang="en-US"/>
          </a:p>
        </p:txBody>
      </p:sp>
    </p:spTree>
    <p:extLst>
      <p:ext uri="{BB962C8B-B14F-4D97-AF65-F5344CB8AC3E}">
        <p14:creationId xmlns:p14="http://schemas.microsoft.com/office/powerpoint/2010/main" val="28994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45810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0726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13685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67971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292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59970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7F15B-63AE-4F42-9311-13D8700A3C3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71825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7F15B-63AE-4F42-9311-13D8700A3C3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513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7F15B-63AE-4F42-9311-13D8700A3C3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23542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8738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36832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7F15B-63AE-4F42-9311-13D8700A3C3E}" type="datetimeFigureOut">
              <a:rPr lang="en-IN" smtClean="0"/>
              <a:t>20-02-2024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33288-F89D-4212-9A71-8595FA6050D9}" type="slidenum">
              <a:rPr lang="en-IN" smtClean="0"/>
              <a:t>‹#›</a:t>
            </a:fld>
            <a:endParaRPr lang="en-IN"/>
          </a:p>
        </p:txBody>
      </p:sp>
    </p:spTree>
    <p:extLst>
      <p:ext uri="{BB962C8B-B14F-4D97-AF65-F5344CB8AC3E}">
        <p14:creationId xmlns:p14="http://schemas.microsoft.com/office/powerpoint/2010/main" val="831121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18367"/>
            <a:ext cx="8458200" cy="1143000"/>
          </a:xfrm>
        </p:spPr>
        <p:txBody>
          <a:bodyPr>
            <a:normAutofit fontScale="90000"/>
          </a:bodyPr>
          <a:lstStyle/>
          <a:p>
            <a:r>
              <a:rPr lang="en-US" b="1" dirty="0"/>
              <a:t>Agile Software Development (</a:t>
            </a:r>
            <a:r>
              <a:rPr lang="en-US" b="1"/>
              <a:t>TCS </a:t>
            </a:r>
            <a:r>
              <a:rPr lang="en-US" b="1" smtClean="0"/>
              <a:t>855)</a:t>
            </a:r>
            <a:endParaRPr lang="en-US" b="1" dirty="0"/>
          </a:p>
        </p:txBody>
      </p:sp>
      <p:sp>
        <p:nvSpPr>
          <p:cNvPr id="5" name="Content Placeholder 4"/>
          <p:cNvSpPr>
            <a:spLocks noGrp="1"/>
          </p:cNvSpPr>
          <p:nvPr>
            <p:ph idx="1"/>
          </p:nvPr>
        </p:nvSpPr>
        <p:spPr>
          <a:xfrm>
            <a:off x="1752600" y="2264898"/>
            <a:ext cx="8686800" cy="3861266"/>
          </a:xfrm>
        </p:spPr>
        <p:txBody>
          <a:bodyPr>
            <a:normAutofit lnSpcReduction="10000"/>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Prof.(Dr.) Santosh Kumar</a:t>
            </a:r>
          </a:p>
          <a:p>
            <a:pPr marL="0" indent="0">
              <a:buNone/>
            </a:pPr>
            <a:r>
              <a:rPr lang="en-US" dirty="0"/>
              <a:t>       Department of Computer Science and Engineering</a:t>
            </a:r>
          </a:p>
          <a:p>
            <a:pPr marL="0" indent="0" algn="ctr">
              <a:buNone/>
            </a:pPr>
            <a:r>
              <a:rPr lang="en-US" sz="3200" b="1" dirty="0"/>
              <a:t>Graphic Era Deemed to be University, Dehradun</a:t>
            </a:r>
          </a:p>
          <a:p>
            <a:pPr marL="0" indent="0">
              <a:buNone/>
            </a:pPr>
            <a:endParaRPr lang="en-US" dirty="0"/>
          </a:p>
        </p:txBody>
      </p:sp>
      <p:sp>
        <p:nvSpPr>
          <p:cNvPr id="6" name="Footer Placeholder 5"/>
          <p:cNvSpPr>
            <a:spLocks noGrp="1"/>
          </p:cNvSpPr>
          <p:nvPr>
            <p:ph type="ftr" sz="quarter" idx="11"/>
          </p:nvPr>
        </p:nvSpPr>
        <p:spPr/>
        <p:txBody>
          <a:bodyPr/>
          <a:lstStyle/>
          <a:p>
            <a:r>
              <a:rPr lang="en-US" dirty="0"/>
              <a:t>Dr. </a:t>
            </a:r>
            <a:r>
              <a:rPr lang="en-US" dirty="0" err="1"/>
              <a:t>Santosh</a:t>
            </a:r>
            <a:r>
              <a:rPr lang="en-US" dirty="0"/>
              <a:t> Kumar- Graphic Era Deemed to be University, Dehradun</a:t>
            </a:r>
          </a:p>
        </p:txBody>
      </p:sp>
      <p:sp>
        <p:nvSpPr>
          <p:cNvPr id="7" name="Slide Number Placeholder 6"/>
          <p:cNvSpPr>
            <a:spLocks noGrp="1"/>
          </p:cNvSpPr>
          <p:nvPr>
            <p:ph type="sldNum" sz="quarter" idx="12"/>
          </p:nvPr>
        </p:nvSpPr>
        <p:spPr/>
        <p:txBody>
          <a:bodyPr/>
          <a:lstStyle/>
          <a:p>
            <a:fld id="{D136434D-798B-4907-95B8-E97C1C9B2C62}"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2759775"/>
            <a:ext cx="1457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53FDE34C-AFCD-4A86-8796-E5B4E4691B30}"/>
              </a:ext>
            </a:extLst>
          </p:cNvPr>
          <p:cNvSpPr txBox="1"/>
          <p:nvPr/>
        </p:nvSpPr>
        <p:spPr>
          <a:xfrm>
            <a:off x="1981200" y="992035"/>
            <a:ext cx="7540283" cy="369332"/>
          </a:xfrm>
          <a:prstGeom prst="rect">
            <a:avLst/>
          </a:prstGeom>
          <a:noFill/>
        </p:spPr>
        <p:txBody>
          <a:bodyPr wrap="square" rtlCol="0">
            <a:spAutoFit/>
          </a:bodyPr>
          <a:lstStyle/>
          <a:p>
            <a:pPr fontAlgn="base"/>
            <a:r>
              <a:rPr lang="en-US" b="1" dirty="0"/>
              <a:t>Extreme programming (XP)</a:t>
            </a:r>
            <a:endParaRPr lang="en-IN" b="1" dirty="0"/>
          </a:p>
        </p:txBody>
      </p:sp>
    </p:spTree>
    <p:extLst>
      <p:ext uri="{BB962C8B-B14F-4D97-AF65-F5344CB8AC3E}">
        <p14:creationId xmlns:p14="http://schemas.microsoft.com/office/powerpoint/2010/main" val="3303195769"/>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6297A8-65E9-413C-AD25-8E8159BB0F0C}"/>
              </a:ext>
            </a:extLst>
          </p:cNvPr>
          <p:cNvSpPr>
            <a:spLocks noGrp="1"/>
          </p:cNvSpPr>
          <p:nvPr>
            <p:ph type="title"/>
          </p:nvPr>
        </p:nvSpPr>
        <p:spPr>
          <a:xfrm>
            <a:off x="838200" y="365125"/>
            <a:ext cx="10515600" cy="478937"/>
          </a:xfrm>
        </p:spPr>
        <p:txBody>
          <a:bodyPr>
            <a:normAutofit fontScale="90000"/>
          </a:bodyPr>
          <a:lstStyle/>
          <a:p>
            <a:r>
              <a:rPr lang="en-IN" b="0" i="0" dirty="0">
                <a:solidFill>
                  <a:srgbClr val="222222"/>
                </a:solidFill>
                <a:effectLst/>
                <a:latin typeface="Source Sans Pro" panose="020B0503030403020204" pitchFamily="34" charset="0"/>
              </a:rPr>
              <a:t>Agile Process Model</a:t>
            </a:r>
            <a:r>
              <a:rPr lang="en-IN" b="1" i="0" dirty="0">
                <a:solidFill>
                  <a:srgbClr val="222222"/>
                </a:solidFill>
                <a:effectLst/>
                <a:latin typeface="Source Sans Pro" panose="020B0503030403020204" pitchFamily="34" charset="0"/>
              </a:rPr>
              <a:t/>
            </a:r>
            <a:br>
              <a:rPr lang="en-IN" b="1" i="0" dirty="0">
                <a:solidFill>
                  <a:srgbClr val="222222"/>
                </a:solidFill>
                <a:effectLst/>
                <a:latin typeface="Source Sans Pro" panose="020B0503030403020204" pitchFamily="34" charset="0"/>
              </a:rPr>
            </a:br>
            <a:endParaRPr lang="en-IN" dirty="0"/>
          </a:p>
        </p:txBody>
      </p:sp>
      <p:pic>
        <p:nvPicPr>
          <p:cNvPr id="1026" name="Picture 2" descr="Agile Process Model">
            <a:extLst>
              <a:ext uri="{FF2B5EF4-FFF2-40B4-BE49-F238E27FC236}">
                <a16:creationId xmlns:a16="http://schemas.microsoft.com/office/drawing/2014/main" id="{445ECACA-3762-4625-B904-3DAD4A9BF4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44062"/>
            <a:ext cx="10221686" cy="54115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5C25859-4473-465A-ADB1-687A6AE473A0}"/>
              </a:ext>
            </a:extLst>
          </p:cNvPr>
          <p:cNvSpPr txBox="1"/>
          <p:nvPr/>
        </p:nvSpPr>
        <p:spPr>
          <a:xfrm>
            <a:off x="3425371" y="6342743"/>
            <a:ext cx="3904343" cy="369332"/>
          </a:xfrm>
          <a:prstGeom prst="rect">
            <a:avLst/>
          </a:prstGeom>
          <a:noFill/>
        </p:spPr>
        <p:txBody>
          <a:bodyPr wrap="square" rtlCol="0">
            <a:spAutoFit/>
          </a:bodyPr>
          <a:lstStyle/>
          <a:p>
            <a:r>
              <a:rPr lang="en-US" dirty="0"/>
              <a:t>Figure: Agile Process Model</a:t>
            </a:r>
            <a:endParaRPr lang="en-IN" dirty="0"/>
          </a:p>
        </p:txBody>
      </p:sp>
    </p:spTree>
    <p:extLst>
      <p:ext uri="{BB962C8B-B14F-4D97-AF65-F5344CB8AC3E}">
        <p14:creationId xmlns:p14="http://schemas.microsoft.com/office/powerpoint/2010/main" val="268329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(XP)</a:t>
            </a:r>
            <a:endParaRPr lang="en-IN" dirty="0"/>
          </a:p>
        </p:txBody>
      </p:sp>
      <p:sp>
        <p:nvSpPr>
          <p:cNvPr id="3" name="Content Placeholder 2"/>
          <p:cNvSpPr>
            <a:spLocks noGrp="1"/>
          </p:cNvSpPr>
          <p:nvPr>
            <p:ph idx="1"/>
          </p:nvPr>
        </p:nvSpPr>
        <p:spPr/>
        <p:txBody>
          <a:bodyPr/>
          <a:lstStyle/>
          <a:p>
            <a:r>
              <a:rPr lang="en-US" dirty="0"/>
              <a:t>Extreme programming (XP) is one of the most important software development framework of Agile models</a:t>
            </a:r>
            <a:r>
              <a:rPr lang="en-US" dirty="0" smtClean="0"/>
              <a:t>.</a:t>
            </a:r>
          </a:p>
          <a:p>
            <a:r>
              <a:rPr lang="en-US" dirty="0"/>
              <a:t>It is used to improve software quality and responsive to customer requirements</a:t>
            </a:r>
            <a:r>
              <a:rPr lang="en-US" dirty="0" smtClean="0"/>
              <a:t>.</a:t>
            </a:r>
          </a:p>
          <a:p>
            <a:r>
              <a:rPr lang="en-US" dirty="0" smtClean="0"/>
              <a:t>The </a:t>
            </a:r>
            <a:r>
              <a:rPr lang="en-US" dirty="0"/>
              <a:t>extreme programming model recommends taking the best practices that have worked well in the past in program development projects to extreme levels.</a:t>
            </a:r>
            <a:endParaRPr lang="en-IN" dirty="0"/>
          </a:p>
        </p:txBody>
      </p:sp>
    </p:spTree>
    <p:extLst>
      <p:ext uri="{BB962C8B-B14F-4D97-AF65-F5344CB8AC3E}">
        <p14:creationId xmlns:p14="http://schemas.microsoft.com/office/powerpoint/2010/main" val="62237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6747"/>
          </a:xfrm>
        </p:spPr>
        <p:txBody>
          <a:bodyPr>
            <a:normAutofit fontScale="90000"/>
          </a:bodyPr>
          <a:lstStyle/>
          <a:p>
            <a:r>
              <a:rPr lang="en-US" b="1" dirty="0"/>
              <a:t>Good practices needs to practiced extreme programming:</a:t>
            </a:r>
            <a:endParaRPr lang="en-IN" dirty="0"/>
          </a:p>
        </p:txBody>
      </p:sp>
      <p:sp>
        <p:nvSpPr>
          <p:cNvPr id="3" name="Content Placeholder 2"/>
          <p:cNvSpPr>
            <a:spLocks noGrp="1"/>
          </p:cNvSpPr>
          <p:nvPr>
            <p:ph idx="1"/>
          </p:nvPr>
        </p:nvSpPr>
        <p:spPr>
          <a:xfrm>
            <a:off x="838200" y="1046748"/>
            <a:ext cx="10515600" cy="5811252"/>
          </a:xfrm>
        </p:spPr>
        <p:txBody>
          <a:bodyPr>
            <a:normAutofit fontScale="85000" lnSpcReduction="20000"/>
          </a:bodyPr>
          <a:lstStyle/>
          <a:p>
            <a:pPr marL="0" indent="0">
              <a:buNone/>
            </a:pPr>
            <a:r>
              <a:rPr lang="en-US" dirty="0" smtClean="0"/>
              <a:t>Some </a:t>
            </a:r>
            <a:r>
              <a:rPr lang="en-US" dirty="0"/>
              <a:t>of the good practices that have been recognized in the extreme programming model and suggested to maximize their use are given below</a:t>
            </a:r>
            <a:r>
              <a:rPr lang="en-US" dirty="0" smtClean="0"/>
              <a:t>:</a:t>
            </a:r>
          </a:p>
          <a:p>
            <a:pPr fontAlgn="base"/>
            <a:r>
              <a:rPr lang="en-US" b="1" dirty="0"/>
              <a:t>Code Review:</a:t>
            </a:r>
            <a:r>
              <a:rPr lang="en-US" dirty="0"/>
              <a:t> Code review detects and corrects errors efficiently. It suggests pair programming as coding and reviewing of written code carried out by a pair of programmers who switch their works between them every hour.</a:t>
            </a:r>
          </a:p>
          <a:p>
            <a:pPr fontAlgn="base"/>
            <a:r>
              <a:rPr lang="en-US" b="1" dirty="0"/>
              <a:t>Testing:</a:t>
            </a:r>
            <a:r>
              <a:rPr lang="en-US" dirty="0"/>
              <a:t> Testing code helps to remove errors and improves its reliability. XP suggests test-driven development (TDD) to continually write and execute test cases. In the TDD approach test cases are written even before any code is written.</a:t>
            </a:r>
          </a:p>
          <a:p>
            <a:pPr fontAlgn="base"/>
            <a:r>
              <a:rPr lang="en-US" b="1" dirty="0"/>
              <a:t>Incremental development: </a:t>
            </a:r>
            <a:r>
              <a:rPr lang="en-US" dirty="0"/>
              <a:t>Incremental development is very good because customer feedback is gained and based on this development team come up with new increments every few days after each iteration.</a:t>
            </a:r>
          </a:p>
          <a:p>
            <a:pPr fontAlgn="base"/>
            <a:r>
              <a:rPr lang="en-US" b="1" dirty="0"/>
              <a:t>Simplicity: </a:t>
            </a:r>
            <a:r>
              <a:rPr lang="en-US" dirty="0"/>
              <a:t>Simplicity makes it easier to develop good quality code as well as to test and debug it.</a:t>
            </a:r>
          </a:p>
          <a:p>
            <a:pPr fontAlgn="base"/>
            <a:r>
              <a:rPr lang="en-US" b="1" dirty="0"/>
              <a:t>Design: </a:t>
            </a:r>
            <a:r>
              <a:rPr lang="en-US" dirty="0"/>
              <a:t>Good quality design is important to develop a good quality software. So, everybody should design daily.</a:t>
            </a:r>
          </a:p>
          <a:p>
            <a:pPr fontAlgn="base"/>
            <a:r>
              <a:rPr lang="en-US" b="1" dirty="0"/>
              <a:t>Integration testing:</a:t>
            </a:r>
            <a:r>
              <a:rPr lang="en-US" dirty="0"/>
              <a:t> It helps to identify bugs at the interfaces of different functionalities. Extreme programming suggests that the developers should achieve continuous integration by building and performing integration testing several times a day.</a:t>
            </a:r>
          </a:p>
          <a:p>
            <a:endParaRPr lang="en-IN" dirty="0"/>
          </a:p>
        </p:txBody>
      </p:sp>
    </p:spTree>
    <p:extLst>
      <p:ext uri="{BB962C8B-B14F-4D97-AF65-F5344CB8AC3E}">
        <p14:creationId xmlns:p14="http://schemas.microsoft.com/office/powerpoint/2010/main" val="180829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30968"/>
            <a:ext cx="11454063" cy="5727031"/>
          </a:xfrm>
        </p:spPr>
        <p:txBody>
          <a:bodyPr>
            <a:normAutofit/>
          </a:bodyPr>
          <a:lstStyle/>
          <a:p>
            <a:r>
              <a:rPr lang="en-US" sz="2400" dirty="0" smtClean="0"/>
              <a:t>XP is based on the frequent iteration through which the developers implement User Stories. </a:t>
            </a:r>
          </a:p>
          <a:p>
            <a:r>
              <a:rPr lang="en-US" sz="2400" dirty="0" smtClean="0"/>
              <a:t>User stories are simple and informal statements of the customer about the functionalities needed.</a:t>
            </a:r>
          </a:p>
          <a:p>
            <a:r>
              <a:rPr lang="en-US" sz="2400" dirty="0" smtClean="0"/>
              <a:t>A User story is a conventional description by the user about a feature of the required system. </a:t>
            </a:r>
          </a:p>
          <a:p>
            <a:r>
              <a:rPr lang="en-US" sz="2400" dirty="0" smtClean="0"/>
              <a:t> It does not mention finer details such as the different scenarios that can occur. On the basis of User stories, the project team proposes Metaphors. </a:t>
            </a:r>
          </a:p>
          <a:p>
            <a:r>
              <a:rPr lang="en-US" sz="2400" dirty="0" smtClean="0"/>
              <a:t>Metaphors are a common vision of how the system would work. The development team may decide to build a Spike for some feature. </a:t>
            </a:r>
          </a:p>
          <a:p>
            <a:r>
              <a:rPr lang="en-US" sz="2400" dirty="0" smtClean="0"/>
              <a:t>A Spike is a very simple program that is constructed to explore the suitability of a solution being proposed. It can be considered similar to a prototype.</a:t>
            </a:r>
            <a:endParaRPr lang="en-IN" sz="2400" dirty="0"/>
          </a:p>
        </p:txBody>
      </p:sp>
      <p:sp>
        <p:nvSpPr>
          <p:cNvPr id="2" name="Title 1"/>
          <p:cNvSpPr>
            <a:spLocks noGrp="1"/>
          </p:cNvSpPr>
          <p:nvPr>
            <p:ph type="title"/>
          </p:nvPr>
        </p:nvSpPr>
        <p:spPr>
          <a:xfrm>
            <a:off x="838200" y="0"/>
            <a:ext cx="10515600" cy="613611"/>
          </a:xfrm>
        </p:spPr>
        <p:txBody>
          <a:bodyPr>
            <a:normAutofit fontScale="90000"/>
          </a:bodyPr>
          <a:lstStyle/>
          <a:p>
            <a:r>
              <a:rPr lang="en-US" b="1" dirty="0"/>
              <a:t>Basic principles of Extreme programming</a:t>
            </a:r>
            <a:endParaRPr lang="en-IN" dirty="0"/>
          </a:p>
        </p:txBody>
      </p:sp>
    </p:spTree>
    <p:extLst>
      <p:ext uri="{BB962C8B-B14F-4D97-AF65-F5344CB8AC3E}">
        <p14:creationId xmlns:p14="http://schemas.microsoft.com/office/powerpoint/2010/main" val="336364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9" y="108284"/>
            <a:ext cx="11903242" cy="709864"/>
          </a:xfrm>
        </p:spPr>
        <p:txBody>
          <a:bodyPr>
            <a:normAutofit/>
          </a:bodyPr>
          <a:lstStyle/>
          <a:p>
            <a:r>
              <a:rPr lang="en-US" dirty="0" smtClean="0"/>
              <a:t>Basic activities in Software Development (Using XP)</a:t>
            </a:r>
            <a:endParaRPr lang="en-IN" dirty="0"/>
          </a:p>
        </p:txBody>
      </p:sp>
      <p:sp>
        <p:nvSpPr>
          <p:cNvPr id="3" name="Content Placeholder 2"/>
          <p:cNvSpPr>
            <a:spLocks noGrp="1"/>
          </p:cNvSpPr>
          <p:nvPr>
            <p:ph idx="1"/>
          </p:nvPr>
        </p:nvSpPr>
        <p:spPr>
          <a:xfrm>
            <a:off x="288758" y="818148"/>
            <a:ext cx="11646568" cy="6039852"/>
          </a:xfrm>
        </p:spPr>
        <p:txBody>
          <a:bodyPr>
            <a:normAutofit fontScale="77500" lnSpcReduction="20000"/>
          </a:bodyPr>
          <a:lstStyle/>
          <a:p>
            <a:pPr marL="0" indent="0">
              <a:buNone/>
            </a:pPr>
            <a:r>
              <a:rPr lang="en-US" dirty="0"/>
              <a:t>Some of the basic activities that are followed during software development by using XP model are </a:t>
            </a:r>
            <a:r>
              <a:rPr lang="en-US" dirty="0" smtClean="0"/>
              <a:t>given below:</a:t>
            </a:r>
          </a:p>
          <a:p>
            <a:pPr algn="just" fontAlgn="base"/>
            <a:r>
              <a:rPr lang="en-US" b="1" dirty="0"/>
              <a:t>Coding:</a:t>
            </a:r>
            <a:r>
              <a:rPr lang="en-US" dirty="0"/>
              <a:t> The concept of coding which is used in XP model is slightly different from traditional coding. </a:t>
            </a:r>
            <a:r>
              <a:rPr lang="en-US" dirty="0" smtClean="0"/>
              <a:t>The coding </a:t>
            </a:r>
            <a:r>
              <a:rPr lang="en-US" dirty="0"/>
              <a:t>activity includes drawing diagrams (modeling) that will be transformed into code, scripting a web-based system and choosing among several alternative solutions.</a:t>
            </a:r>
          </a:p>
          <a:p>
            <a:pPr algn="just" fontAlgn="base"/>
            <a:r>
              <a:rPr lang="en-US" b="1" dirty="0"/>
              <a:t>Testing:</a:t>
            </a:r>
            <a:r>
              <a:rPr lang="en-US" dirty="0"/>
              <a:t> XP model gives high importance on testing and considers it be the primary factor to develop a fault-free software.</a:t>
            </a:r>
          </a:p>
          <a:p>
            <a:pPr algn="just" fontAlgn="base"/>
            <a:r>
              <a:rPr lang="en-US" b="1" dirty="0"/>
              <a:t>Listening:</a:t>
            </a:r>
            <a:r>
              <a:rPr lang="en-US" dirty="0"/>
              <a:t> The developers needs to carefully listen to the customers if they have to develop a good quality software. Sometimes programmers may not have the depth knowledge of the system to be developed. So, it is desirable for the programmers to understand properly the functionality of the system and they have to listen to the customers.</a:t>
            </a:r>
          </a:p>
          <a:p>
            <a:pPr algn="just" fontAlgn="base"/>
            <a:r>
              <a:rPr lang="en-US" b="1" dirty="0"/>
              <a:t>Designing:</a:t>
            </a:r>
            <a:r>
              <a:rPr lang="en-US" dirty="0"/>
              <a:t> Without a proper design, a system implementation becomes too complex and very difficult to understand the solution, thus it makes maintenance expensive. A good design results elimination of complex dependencies within a system. So, effective use of suitable design is emphasized.</a:t>
            </a:r>
          </a:p>
          <a:p>
            <a:pPr algn="just" fontAlgn="base"/>
            <a:r>
              <a:rPr lang="en-US" b="1" dirty="0"/>
              <a:t>Feedback:</a:t>
            </a:r>
            <a:r>
              <a:rPr lang="en-US" dirty="0"/>
              <a:t> One of the most important aspects of the XP model is to gain feedback to understand the exact customer needs. Frequent contact with the customer makes the development effective.</a:t>
            </a:r>
          </a:p>
          <a:p>
            <a:pPr algn="just" fontAlgn="base"/>
            <a:r>
              <a:rPr lang="en-US" b="1" dirty="0"/>
              <a:t>Simplicity:</a:t>
            </a:r>
            <a:r>
              <a:rPr lang="en-US" dirty="0"/>
              <a:t> The main principle of the XP model is to develop a simple system that will work efficiently in present time, rather than trying to build something that would take time and it may never be used. It focuses on some specific features that are immediately needed, rather than engaging time and effort on speculations of future requirements.</a:t>
            </a:r>
          </a:p>
          <a:p>
            <a:endParaRPr lang="en-IN" dirty="0"/>
          </a:p>
        </p:txBody>
      </p:sp>
    </p:spTree>
    <p:extLst>
      <p:ext uri="{BB962C8B-B14F-4D97-AF65-F5344CB8AC3E}">
        <p14:creationId xmlns:p14="http://schemas.microsoft.com/office/powerpoint/2010/main" val="245498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Extreme Programming (XP)</a:t>
            </a:r>
            <a:endParaRPr lang="en-IN" dirty="0"/>
          </a:p>
        </p:txBody>
      </p:sp>
      <p:sp>
        <p:nvSpPr>
          <p:cNvPr id="3" name="Content Placeholder 2"/>
          <p:cNvSpPr>
            <a:spLocks noGrp="1"/>
          </p:cNvSpPr>
          <p:nvPr>
            <p:ph idx="1"/>
          </p:nvPr>
        </p:nvSpPr>
        <p:spPr>
          <a:xfrm>
            <a:off x="838199" y="1431758"/>
            <a:ext cx="10784305" cy="4745205"/>
          </a:xfrm>
        </p:spPr>
        <p:txBody>
          <a:bodyPr/>
          <a:lstStyle/>
          <a:p>
            <a:pPr marL="0" indent="0">
              <a:buNone/>
            </a:pPr>
            <a:r>
              <a:rPr lang="en-US" dirty="0"/>
              <a:t>Some of the projects that are suitable to develop using XP model are given below</a:t>
            </a:r>
            <a:r>
              <a:rPr lang="en-US" dirty="0" smtClean="0"/>
              <a:t>:</a:t>
            </a:r>
          </a:p>
          <a:p>
            <a:r>
              <a:rPr lang="en-US" b="1" dirty="0"/>
              <a:t>Small projects:</a:t>
            </a:r>
            <a:r>
              <a:rPr lang="en-US" dirty="0"/>
              <a:t> XP model is very useful in small projects consisting of small teams as face to face meeting is easier to achieve.</a:t>
            </a:r>
          </a:p>
          <a:p>
            <a:r>
              <a:rPr lang="en-US" b="1" dirty="0"/>
              <a:t>Projects involving new technology or Research projects:</a:t>
            </a:r>
            <a:r>
              <a:rPr lang="en-US" dirty="0"/>
              <a:t> This type of projects face changing of requirements rapidly and technical problems. So XP model is used to complete this type of projects.</a:t>
            </a:r>
          </a:p>
          <a:p>
            <a:pPr marL="0" indent="0">
              <a:buNone/>
            </a:pPr>
            <a:endParaRPr lang="en-IN" dirty="0"/>
          </a:p>
        </p:txBody>
      </p:sp>
    </p:spTree>
    <p:extLst>
      <p:ext uri="{BB962C8B-B14F-4D97-AF65-F5344CB8AC3E}">
        <p14:creationId xmlns:p14="http://schemas.microsoft.com/office/powerpoint/2010/main" val="3875995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1649</TotalTime>
  <Words>226</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Source Sans Pro</vt:lpstr>
      <vt:lpstr>Office Theme</vt:lpstr>
      <vt:lpstr>Agile Software Development (TCS 855)</vt:lpstr>
      <vt:lpstr>Agile Process Model </vt:lpstr>
      <vt:lpstr>Extreme programming (XP)</vt:lpstr>
      <vt:lpstr>Good practices needs to practiced extreme programming:</vt:lpstr>
      <vt:lpstr>Basic principles of Extreme programming</vt:lpstr>
      <vt:lpstr>Basic activities in Software Development (Using XP)</vt:lpstr>
      <vt:lpstr>Applications of Extreme Programming (XP)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Santosh Kumar</dc:creator>
  <cp:lastModifiedBy>Manish</cp:lastModifiedBy>
  <cp:revision>57</cp:revision>
  <dcterms:created xsi:type="dcterms:W3CDTF">2021-07-30T06:38:34Z</dcterms:created>
  <dcterms:modified xsi:type="dcterms:W3CDTF">2024-02-20T11:33:46Z</dcterms:modified>
</cp:coreProperties>
</file>