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577" y="-2286"/>
            <a:ext cx="1143284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1717" y="4500778"/>
            <a:ext cx="806767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468630" indent="1918970">
              <a:lnSpc>
                <a:spcPct val="109600"/>
              </a:lnSpc>
              <a:spcBef>
                <a:spcPts val="100"/>
              </a:spcBef>
            </a:pPr>
            <a:r>
              <a:rPr sz="2800" spc="-60" dirty="0">
                <a:latin typeface="Calibri"/>
                <a:cs typeface="Calibri"/>
              </a:rPr>
              <a:t>Prof.(Dr.) </a:t>
            </a:r>
            <a:r>
              <a:rPr sz="2800" spc="-15" dirty="0">
                <a:latin typeface="Calibri"/>
                <a:cs typeface="Calibri"/>
              </a:rPr>
              <a:t>Santosh </a:t>
            </a:r>
            <a:r>
              <a:rPr sz="2800" spc="-20" dirty="0">
                <a:latin typeface="Calibri"/>
                <a:cs typeface="Calibri"/>
              </a:rPr>
              <a:t>Kumar  </a:t>
            </a:r>
            <a:r>
              <a:rPr sz="2800" spc="-10" dirty="0">
                <a:latin typeface="Calibri"/>
                <a:cs typeface="Calibri"/>
              </a:rPr>
              <a:t>Department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Computer Science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3200" b="1" spc="-10" dirty="0">
                <a:latin typeface="Calibri"/>
                <a:cs typeface="Calibri"/>
              </a:rPr>
              <a:t>Graphic </a:t>
            </a:r>
            <a:r>
              <a:rPr sz="3200" b="1" spc="-25" dirty="0">
                <a:latin typeface="Calibri"/>
                <a:cs typeface="Calibri"/>
              </a:rPr>
              <a:t>Era </a:t>
            </a:r>
            <a:r>
              <a:rPr sz="3200" b="1" spc="-5" dirty="0">
                <a:latin typeface="Calibri"/>
                <a:cs typeface="Calibri"/>
              </a:rPr>
              <a:t>Deemed </a:t>
            </a:r>
            <a:r>
              <a:rPr sz="3200" b="1" spc="-20" dirty="0">
                <a:latin typeface="Calibri"/>
                <a:cs typeface="Calibri"/>
              </a:rPr>
              <a:t>to </a:t>
            </a:r>
            <a:r>
              <a:rPr sz="3200" b="1" dirty="0">
                <a:latin typeface="Calibri"/>
                <a:cs typeface="Calibri"/>
              </a:rPr>
              <a:t>be </a:t>
            </a:r>
            <a:r>
              <a:rPr sz="3200" b="1" spc="-25" dirty="0">
                <a:latin typeface="Calibri"/>
                <a:cs typeface="Calibri"/>
              </a:rPr>
              <a:t>University,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Dehradun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1302" y="6335369"/>
            <a:ext cx="35483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Santosh Kumar- Graphic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Era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Deemed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be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University,</a:t>
            </a:r>
            <a:endParaRPr sz="12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Dehradun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1828" y="2759964"/>
            <a:ext cx="145694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60194" y="322181"/>
            <a:ext cx="7717155" cy="10369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pc="-20" dirty="0"/>
              <a:t>Agile </a:t>
            </a:r>
            <a:r>
              <a:rPr spc="-45" dirty="0"/>
              <a:t>Software Development </a:t>
            </a:r>
            <a:r>
              <a:rPr spc="-40" dirty="0"/>
              <a:t>(</a:t>
            </a:r>
            <a:r>
              <a:rPr spc="-40"/>
              <a:t>TCS</a:t>
            </a:r>
            <a:r>
              <a:rPr spc="-295"/>
              <a:t> </a:t>
            </a:r>
            <a:r>
              <a:rPr lang="en-US" spc="-25" smtClean="0"/>
              <a:t>855</a:t>
            </a:r>
            <a:r>
              <a:rPr spc="-25" smtClean="0"/>
              <a:t>)</a:t>
            </a:r>
            <a:endParaRPr spc="-25" dirty="0"/>
          </a:p>
          <a:p>
            <a:pPr marL="127635">
              <a:lnSpc>
                <a:spcPct val="100000"/>
              </a:lnSpc>
              <a:spcBef>
                <a:spcPts val="315"/>
              </a:spcBef>
            </a:pPr>
            <a:r>
              <a:rPr sz="1800" b="1" spc="-10" dirty="0">
                <a:latin typeface="Calibri"/>
                <a:cs typeface="Calibri"/>
              </a:rPr>
              <a:t>Crystal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methodologies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4223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212121"/>
                </a:solidFill>
                <a:latin typeface="Source Sans Pro"/>
                <a:cs typeface="Source Sans Pro"/>
              </a:rPr>
              <a:t>Agile Process</a:t>
            </a:r>
            <a:r>
              <a:rPr b="0" spc="-20" dirty="0">
                <a:solidFill>
                  <a:srgbClr val="212121"/>
                </a:solidFill>
                <a:latin typeface="Source Sans Pro"/>
                <a:cs typeface="Source Sans Pro"/>
              </a:rPr>
              <a:t> </a:t>
            </a:r>
            <a:r>
              <a:rPr b="0" spc="-5" dirty="0">
                <a:solidFill>
                  <a:srgbClr val="212121"/>
                </a:solidFill>
                <a:latin typeface="Source Sans Pro"/>
                <a:cs typeface="Source Sans Pro"/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844296"/>
            <a:ext cx="10221468" cy="5411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04438" y="6362191"/>
            <a:ext cx="2587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Figure: </a:t>
            </a:r>
            <a:r>
              <a:rPr sz="1800" spc="-5" dirty="0">
                <a:latin typeface="Calibri"/>
                <a:cs typeface="Calibri"/>
              </a:rPr>
              <a:t>Agile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455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Crystal</a:t>
            </a:r>
            <a:r>
              <a:rPr spc="-65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761237"/>
            <a:ext cx="10358120" cy="56210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marR="5715" indent="-228600">
              <a:lnSpc>
                <a:spcPct val="70000"/>
              </a:lnSpc>
              <a:spcBef>
                <a:spcPts val="8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Crystal </a:t>
            </a:r>
            <a:r>
              <a:rPr sz="2200" spc="-5" dirty="0">
                <a:latin typeface="Calibri"/>
                <a:cs typeface="Calibri"/>
              </a:rPr>
              <a:t>method </a:t>
            </a:r>
            <a:r>
              <a:rPr sz="2200" spc="-15" dirty="0">
                <a:latin typeface="Calibri"/>
                <a:cs typeface="Calibri"/>
              </a:rPr>
              <a:t>was </a:t>
            </a:r>
            <a:r>
              <a:rPr sz="2200" spc="-10" dirty="0">
                <a:latin typeface="Calibri"/>
                <a:cs typeface="Calibri"/>
              </a:rPr>
              <a:t>developed by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American scientist named Alistair Cockburn </a:t>
            </a:r>
            <a:r>
              <a:rPr sz="2200" spc="-5" dirty="0">
                <a:latin typeface="Calibri"/>
                <a:cs typeface="Calibri"/>
              </a:rPr>
              <a:t>who  </a:t>
            </a:r>
            <a:r>
              <a:rPr sz="2200" spc="-20" dirty="0">
                <a:latin typeface="Calibri"/>
                <a:cs typeface="Calibri"/>
              </a:rPr>
              <a:t>worked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IBM.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He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decided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focus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step-by-step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developmental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strategies,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team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b="1" spc="-15" dirty="0">
                <a:latin typeface="Calibri"/>
                <a:cs typeface="Calibri"/>
              </a:rPr>
              <a:t>collaboration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communication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Some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traits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Cockburn’s </a:t>
            </a:r>
            <a:r>
              <a:rPr sz="2200" spc="-15" dirty="0">
                <a:latin typeface="Calibri"/>
                <a:cs typeface="Calibri"/>
              </a:rPr>
              <a:t>Crystal </a:t>
            </a:r>
            <a:r>
              <a:rPr sz="2200" spc="-5" dirty="0">
                <a:latin typeface="Calibri"/>
                <a:cs typeface="Calibri"/>
              </a:rPr>
              <a:t>method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were:</a:t>
            </a:r>
            <a:endParaRPr sz="2200">
              <a:latin typeface="Calibri"/>
              <a:cs typeface="Calibri"/>
            </a:endParaRPr>
          </a:p>
          <a:p>
            <a:pPr marL="744220" lvl="1" indent="-514350">
              <a:lnSpc>
                <a:spcPts val="2245"/>
              </a:lnSpc>
              <a:spcBef>
                <a:spcPts val="215"/>
              </a:spcBef>
              <a:buFont typeface="Wingdings"/>
              <a:buChar char=""/>
              <a:tabLst>
                <a:tab pos="744220" algn="l"/>
                <a:tab pos="744855" algn="l"/>
              </a:tabLst>
            </a:pPr>
            <a:r>
              <a:rPr sz="2200" spc="-10" dirty="0">
                <a:latin typeface="Calibri"/>
                <a:cs typeface="Calibri"/>
              </a:rPr>
              <a:t>Human-powered </a:t>
            </a:r>
            <a:r>
              <a:rPr sz="2200" spc="-5" dirty="0">
                <a:latin typeface="Calibri"/>
                <a:cs typeface="Calibri"/>
              </a:rPr>
              <a:t>i.e. the </a:t>
            </a:r>
            <a:r>
              <a:rPr sz="2200" spc="-15" dirty="0">
                <a:latin typeface="Calibri"/>
                <a:cs typeface="Calibri"/>
              </a:rPr>
              <a:t>project </a:t>
            </a:r>
            <a:r>
              <a:rPr sz="2200" spc="-5" dirty="0">
                <a:latin typeface="Calibri"/>
                <a:cs typeface="Calibri"/>
              </a:rPr>
              <a:t>should be </a:t>
            </a:r>
            <a:r>
              <a:rPr sz="2200" spc="-10" dirty="0">
                <a:latin typeface="Calibri"/>
                <a:cs typeface="Calibri"/>
              </a:rPr>
              <a:t>flexible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people </a:t>
            </a:r>
            <a:r>
              <a:rPr sz="2200" spc="-15" dirty="0">
                <a:latin typeface="Calibri"/>
                <a:cs typeface="Calibri"/>
              </a:rPr>
              <a:t>involved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preferred</a:t>
            </a:r>
            <a:endParaRPr sz="2200">
              <a:latin typeface="Calibri"/>
              <a:cs typeface="Calibri"/>
            </a:endParaRPr>
          </a:p>
          <a:p>
            <a:pPr marL="744220">
              <a:lnSpc>
                <a:spcPts val="2245"/>
              </a:lnSpc>
            </a:pPr>
            <a:r>
              <a:rPr sz="2200" spc="-10" dirty="0">
                <a:latin typeface="Calibri"/>
                <a:cs typeface="Calibri"/>
              </a:rPr>
              <a:t>work.</a:t>
            </a:r>
            <a:endParaRPr sz="2200">
              <a:latin typeface="Calibri"/>
              <a:cs typeface="Calibri"/>
            </a:endParaRPr>
          </a:p>
          <a:p>
            <a:pPr marL="744220" marR="637540" lvl="1" indent="-514350">
              <a:lnSpc>
                <a:spcPct val="70000"/>
              </a:lnSpc>
              <a:spcBef>
                <a:spcPts val="1000"/>
              </a:spcBef>
              <a:buFont typeface="Wingdings"/>
              <a:buChar char=""/>
              <a:tabLst>
                <a:tab pos="744220" algn="l"/>
                <a:tab pos="744855" algn="l"/>
              </a:tabLst>
            </a:pPr>
            <a:r>
              <a:rPr sz="2200" spc="-10" dirty="0">
                <a:latin typeface="Calibri"/>
                <a:cs typeface="Calibri"/>
              </a:rPr>
              <a:t>Adaptive </a:t>
            </a:r>
            <a:r>
              <a:rPr sz="2200" spc="-5" dirty="0">
                <a:latin typeface="Calibri"/>
                <a:cs typeface="Calibri"/>
              </a:rPr>
              <a:t>i.e. </a:t>
            </a:r>
            <a:r>
              <a:rPr sz="2200" spc="-10" dirty="0">
                <a:latin typeface="Calibri"/>
                <a:cs typeface="Calibri"/>
              </a:rPr>
              <a:t>approaches doesn’t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20" dirty="0">
                <a:latin typeface="Calibri"/>
                <a:cs typeface="Calibri"/>
              </a:rPr>
              <a:t>fixed </a:t>
            </a:r>
            <a:r>
              <a:rPr sz="2200" spc="-10" dirty="0">
                <a:latin typeface="Calibri"/>
                <a:cs typeface="Calibri"/>
              </a:rPr>
              <a:t>tools but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changed anytime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spc="-10" dirty="0">
                <a:latin typeface="Calibri"/>
                <a:cs typeface="Calibri"/>
              </a:rPr>
              <a:t>meet </a:t>
            </a:r>
            <a:r>
              <a:rPr sz="2200" spc="-30" dirty="0">
                <a:latin typeface="Calibri"/>
                <a:cs typeface="Calibri"/>
              </a:rPr>
              <a:t>team’s </a:t>
            </a:r>
            <a:r>
              <a:rPr sz="2200" spc="-10" dirty="0">
                <a:latin typeface="Calibri"/>
                <a:cs typeface="Calibri"/>
              </a:rPr>
              <a:t>specific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needs.</a:t>
            </a:r>
            <a:endParaRPr sz="2200">
              <a:latin typeface="Calibri"/>
              <a:cs typeface="Calibri"/>
            </a:endParaRPr>
          </a:p>
          <a:p>
            <a:pPr marL="744220" lvl="1" indent="-514350">
              <a:lnSpc>
                <a:spcPct val="100000"/>
              </a:lnSpc>
              <a:spcBef>
                <a:spcPts val="204"/>
              </a:spcBef>
              <a:buFont typeface="Wingdings"/>
              <a:buChar char=""/>
              <a:tabLst>
                <a:tab pos="744220" algn="l"/>
                <a:tab pos="744855" algn="l"/>
              </a:tabLst>
            </a:pPr>
            <a:r>
              <a:rPr sz="2200" spc="-15" dirty="0">
                <a:latin typeface="Calibri"/>
                <a:cs typeface="Calibri"/>
              </a:rPr>
              <a:t>Ultra-light </a:t>
            </a:r>
            <a:r>
              <a:rPr sz="2200" spc="-5" dirty="0">
                <a:latin typeface="Calibri"/>
                <a:cs typeface="Calibri"/>
              </a:rPr>
              <a:t>i.e. this methodology doesn’t </a:t>
            </a:r>
            <a:r>
              <a:rPr sz="2200" spc="-10" dirty="0">
                <a:latin typeface="Calibri"/>
                <a:cs typeface="Calibri"/>
              </a:rPr>
              <a:t>require much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documentation.</a:t>
            </a:r>
            <a:endParaRPr sz="2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7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Crystal </a:t>
            </a:r>
            <a:r>
              <a:rPr sz="2200" spc="-5" dirty="0">
                <a:latin typeface="Calibri"/>
                <a:cs typeface="Calibri"/>
              </a:rPr>
              <a:t>method is a agile </a:t>
            </a:r>
            <a:r>
              <a:rPr sz="2200" spc="-15" dirty="0">
                <a:latin typeface="Calibri"/>
                <a:cs typeface="Calibri"/>
              </a:rPr>
              <a:t>framework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considered </a:t>
            </a:r>
            <a:r>
              <a:rPr sz="2200" spc="-5" dirty="0">
                <a:latin typeface="Calibri"/>
                <a:cs typeface="Calibri"/>
              </a:rPr>
              <a:t>as a </a:t>
            </a:r>
            <a:r>
              <a:rPr sz="2200" spc="-10" dirty="0">
                <a:latin typeface="Calibri"/>
                <a:cs typeface="Calibri"/>
              </a:rPr>
              <a:t>lightweight </a:t>
            </a:r>
            <a:r>
              <a:rPr sz="2200" spc="-5" dirty="0">
                <a:latin typeface="Calibri"/>
                <a:cs typeface="Calibri"/>
              </a:rPr>
              <a:t>or agile  methodologies which </a:t>
            </a:r>
            <a:r>
              <a:rPr sz="2200" b="1" spc="-5" dirty="0">
                <a:latin typeface="Calibri"/>
                <a:cs typeface="Calibri"/>
              </a:rPr>
              <a:t>focuses on individuals </a:t>
            </a:r>
            <a:r>
              <a:rPr sz="2200" b="1" spc="-10" dirty="0">
                <a:latin typeface="Calibri"/>
                <a:cs typeface="Calibri"/>
              </a:rPr>
              <a:t>and the interactions</a:t>
            </a:r>
            <a:r>
              <a:rPr sz="2200" spc="-10" dirty="0">
                <a:latin typeface="Calibri"/>
                <a:cs typeface="Calibri"/>
              </a:rPr>
              <a:t>. </a:t>
            </a:r>
            <a:r>
              <a:rPr sz="2200" spc="-5" dirty="0">
                <a:latin typeface="Calibri"/>
                <a:cs typeface="Calibri"/>
              </a:rPr>
              <a:t>The methods </a:t>
            </a:r>
            <a:r>
              <a:rPr sz="2200" spc="-10" dirty="0">
                <a:latin typeface="Calibri"/>
                <a:cs typeface="Calibri"/>
              </a:rPr>
              <a:t>are  color-coded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signify risk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human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life.</a:t>
            </a:r>
            <a:endParaRPr sz="2200">
              <a:latin typeface="Calibri"/>
              <a:cs typeface="Calibri"/>
            </a:endParaRPr>
          </a:p>
          <a:p>
            <a:pPr marL="241300" indent="-228600" algn="just">
              <a:lnSpc>
                <a:spcPts val="2245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40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mainly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short-term</a:t>
            </a:r>
            <a:r>
              <a:rPr sz="2200" b="1" spc="39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projects</a:t>
            </a:r>
            <a:r>
              <a:rPr sz="2200" b="1" spc="3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team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developers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working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single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10" dirty="0">
                <a:latin typeface="Calibri"/>
                <a:cs typeface="Calibri"/>
              </a:rPr>
              <a:t>workspace.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200" spc="-45" dirty="0">
                <a:latin typeface="Calibri"/>
                <a:cs typeface="Calibri"/>
              </a:rPr>
              <a:t>Two </a:t>
            </a:r>
            <a:r>
              <a:rPr sz="2200" spc="-20" dirty="0">
                <a:latin typeface="Calibri"/>
                <a:cs typeface="Calibri"/>
              </a:rPr>
              <a:t>core </a:t>
            </a:r>
            <a:r>
              <a:rPr sz="2200" spc="-10" dirty="0">
                <a:latin typeface="Calibri"/>
                <a:cs typeface="Calibri"/>
              </a:rPr>
              <a:t>belief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Crystal </a:t>
            </a:r>
            <a:r>
              <a:rPr sz="2200" spc="-10" dirty="0">
                <a:latin typeface="Calibri"/>
                <a:cs typeface="Calibri"/>
              </a:rPr>
              <a:t>method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b="1" spc="-10" dirty="0">
                <a:latin typeface="Calibri"/>
                <a:cs typeface="Calibri"/>
              </a:rPr>
              <a:t>own </a:t>
            </a:r>
            <a:r>
              <a:rPr sz="2200" b="1" spc="-30" dirty="0">
                <a:latin typeface="Calibri"/>
                <a:cs typeface="Calibri"/>
              </a:rPr>
              <a:t>way </a:t>
            </a:r>
            <a:r>
              <a:rPr sz="2200" b="1" spc="-10" dirty="0">
                <a:latin typeface="Calibri"/>
                <a:cs typeface="Calibri"/>
              </a:rPr>
              <a:t>and methods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optimize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workflow.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libri"/>
                <a:cs typeface="Calibri"/>
              </a:rPr>
              <a:t>Make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unique </a:t>
            </a:r>
            <a:r>
              <a:rPr sz="2200" spc="-5" dirty="0">
                <a:latin typeface="Calibri"/>
                <a:cs typeface="Calibri"/>
              </a:rPr>
              <a:t>methods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25" dirty="0">
                <a:latin typeface="Calibri"/>
                <a:cs typeface="Calibri"/>
              </a:rPr>
              <a:t>make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project </a:t>
            </a:r>
            <a:r>
              <a:rPr sz="2200" spc="-10" dirty="0">
                <a:latin typeface="Calibri"/>
                <a:cs typeface="Calibri"/>
              </a:rPr>
              <a:t>unique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dynamic.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020"/>
            <a:ext cx="7536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Properties </a:t>
            </a:r>
            <a:r>
              <a:rPr spc="-15" dirty="0"/>
              <a:t>of </a:t>
            </a:r>
            <a:r>
              <a:rPr spc="-45" dirty="0"/>
              <a:t>Crystal </a:t>
            </a:r>
            <a:r>
              <a:rPr spc="-20" dirty="0"/>
              <a:t>Agile</a:t>
            </a:r>
            <a:r>
              <a:rPr spc="-235" dirty="0"/>
              <a:t> </a:t>
            </a:r>
            <a:r>
              <a:rPr spc="-50"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62025"/>
            <a:ext cx="10332085" cy="557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ts val="2039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Calibri"/>
                <a:cs typeface="Calibri"/>
              </a:rPr>
              <a:t>Frequent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Delivery-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1680"/>
              </a:lnSpc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allows you </a:t>
            </a:r>
            <a:r>
              <a:rPr sz="2000" spc="-5" dirty="0">
                <a:latin typeface="Calibri"/>
                <a:cs typeface="Calibri"/>
              </a:rPr>
              <a:t>regularly </a:t>
            </a:r>
            <a:r>
              <a:rPr sz="2000" spc="-10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products, </a:t>
            </a:r>
            <a:r>
              <a:rPr sz="2000" b="1" spc="-15" dirty="0">
                <a:latin typeface="Calibri"/>
                <a:cs typeface="Calibri"/>
              </a:rPr>
              <a:t>test </a:t>
            </a:r>
            <a:r>
              <a:rPr sz="2000" b="1" spc="-5" dirty="0">
                <a:latin typeface="Calibri"/>
                <a:cs typeface="Calibri"/>
              </a:rPr>
              <a:t>code </a:t>
            </a:r>
            <a:r>
              <a:rPr sz="2000" b="1" spc="-10" dirty="0">
                <a:latin typeface="Calibri"/>
                <a:cs typeface="Calibri"/>
              </a:rPr>
              <a:t>to real </a:t>
            </a:r>
            <a:r>
              <a:rPr sz="2000" b="1" spc="-5" dirty="0">
                <a:latin typeface="Calibri"/>
                <a:cs typeface="Calibri"/>
              </a:rPr>
              <a:t>users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dirty="0">
                <a:latin typeface="Calibri"/>
                <a:cs typeface="Calibri"/>
              </a:rPr>
              <a:t>Without this,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2039"/>
              </a:lnSpc>
            </a:pP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nobody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039"/>
              </a:lnSpc>
              <a:spcBef>
                <a:spcPts val="27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Calibri"/>
                <a:cs typeface="Calibri"/>
              </a:rPr>
              <a:t>Reflective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Improvement-</a:t>
            </a:r>
            <a:endParaRPr sz="2000">
              <a:latin typeface="Calibri"/>
              <a:cs typeface="Calibri"/>
            </a:endParaRPr>
          </a:p>
          <a:p>
            <a:pPr marL="527685" marR="266700">
              <a:lnSpc>
                <a:spcPct val="70000"/>
              </a:lnSpc>
              <a:spcBef>
                <a:spcPts val="359"/>
              </a:spcBef>
            </a:pPr>
            <a:r>
              <a:rPr sz="2000" dirty="0">
                <a:latin typeface="Calibri"/>
                <a:cs typeface="Calibri"/>
              </a:rPr>
              <a:t>No </a:t>
            </a:r>
            <a:r>
              <a:rPr sz="2000" spc="-15" dirty="0">
                <a:latin typeface="Calibri"/>
                <a:cs typeface="Calibri"/>
              </a:rPr>
              <a:t>matter </a:t>
            </a:r>
            <a:r>
              <a:rPr sz="2000" spc="-5" dirty="0">
                <a:latin typeface="Calibri"/>
                <a:cs typeface="Calibri"/>
              </a:rPr>
              <a:t>how good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done </a:t>
            </a:r>
            <a:r>
              <a:rPr sz="2000" spc="-5" dirty="0">
                <a:latin typeface="Calibri"/>
                <a:cs typeface="Calibri"/>
              </a:rPr>
              <a:t>or how bad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done. </a:t>
            </a:r>
            <a:r>
              <a:rPr sz="2000" spc="-5" dirty="0">
                <a:latin typeface="Calibri"/>
                <a:cs typeface="Calibri"/>
              </a:rPr>
              <a:t>Since there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15" dirty="0">
                <a:latin typeface="Calibri"/>
                <a:cs typeface="Calibri"/>
              </a:rPr>
              <a:t>always </a:t>
            </a:r>
            <a:r>
              <a:rPr sz="2000" spc="-5" dirty="0">
                <a:latin typeface="Calibri"/>
                <a:cs typeface="Calibri"/>
              </a:rPr>
              <a:t>areas  where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spc="-5" dirty="0">
                <a:latin typeface="Calibri"/>
                <a:cs typeface="Calibri"/>
              </a:rPr>
              <a:t>can be </a:t>
            </a:r>
            <a:r>
              <a:rPr sz="2000" spc="-10" dirty="0">
                <a:latin typeface="Calibri"/>
                <a:cs typeface="Calibri"/>
              </a:rPr>
              <a:t>improved, </a:t>
            </a: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teams can implement </a:t>
            </a:r>
            <a:r>
              <a:rPr sz="2000" spc="-15" dirty="0">
                <a:latin typeface="Calibri"/>
                <a:cs typeface="Calibri"/>
              </a:rPr>
              <a:t>to improve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future  practices.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039"/>
              </a:lnSpc>
              <a:spcBef>
                <a:spcPts val="29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000" b="1" dirty="0">
                <a:latin typeface="Calibri"/>
                <a:cs typeface="Calibri"/>
              </a:rPr>
              <a:t>Osmotic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Communication-</a:t>
            </a:r>
            <a:endParaRPr sz="2000">
              <a:latin typeface="Calibri"/>
              <a:cs typeface="Calibri"/>
            </a:endParaRPr>
          </a:p>
          <a:p>
            <a:pPr marL="527685" marR="556260">
              <a:lnSpc>
                <a:spcPct val="70000"/>
              </a:lnSpc>
              <a:spcBef>
                <a:spcPts val="360"/>
              </a:spcBef>
            </a:pPr>
            <a:r>
              <a:rPr sz="2000" spc="-10" dirty="0">
                <a:latin typeface="Calibri"/>
                <a:cs typeface="Calibri"/>
              </a:rPr>
              <a:t>Alistair </a:t>
            </a:r>
            <a:r>
              <a:rPr sz="2000" spc="-20" dirty="0">
                <a:latin typeface="Calibri"/>
                <a:cs typeface="Calibri"/>
              </a:rPr>
              <a:t>stated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having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teams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10" dirty="0">
                <a:latin typeface="Calibri"/>
                <a:cs typeface="Calibri"/>
              </a:rPr>
              <a:t>physical </a:t>
            </a:r>
            <a:r>
              <a:rPr sz="2000" dirty="0">
                <a:latin typeface="Calibri"/>
                <a:cs typeface="Calibri"/>
              </a:rPr>
              <a:t>phase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very </a:t>
            </a:r>
            <a:r>
              <a:rPr sz="2000" spc="-5" dirty="0">
                <a:latin typeface="Calibri"/>
                <a:cs typeface="Calibri"/>
              </a:rPr>
              <a:t>much important </a:t>
            </a:r>
            <a:r>
              <a:rPr sz="2000" dirty="0">
                <a:latin typeface="Calibri"/>
                <a:cs typeface="Calibri"/>
              </a:rPr>
              <a:t>as it  </a:t>
            </a:r>
            <a:r>
              <a:rPr sz="2000" spc="-10" dirty="0">
                <a:latin typeface="Calibri"/>
                <a:cs typeface="Calibri"/>
              </a:rPr>
              <a:t>allows information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flow in between </a:t>
            </a:r>
            <a:r>
              <a:rPr sz="2000" spc="-10" dirty="0">
                <a:latin typeface="Calibri"/>
                <a:cs typeface="Calibri"/>
              </a:rPr>
              <a:t>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team </a:t>
            </a:r>
            <a:r>
              <a:rPr sz="2000" dirty="0">
                <a:latin typeface="Calibri"/>
                <a:cs typeface="Calibri"/>
              </a:rPr>
              <a:t>as in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osmosis.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039"/>
              </a:lnSpc>
              <a:spcBef>
                <a:spcPts val="275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Calibri"/>
                <a:cs typeface="Calibri"/>
              </a:rPr>
              <a:t>Personal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Safety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1680"/>
              </a:lnSpc>
            </a:pPr>
            <a:r>
              <a:rPr sz="2000" spc="-10" dirty="0">
                <a:latin typeface="Calibri"/>
                <a:cs typeface="Calibri"/>
              </a:rPr>
              <a:t>There are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bad suggestions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10" dirty="0">
                <a:latin typeface="Calibri"/>
                <a:cs typeface="Calibri"/>
              </a:rPr>
              <a:t>crystal </a:t>
            </a:r>
            <a:r>
              <a:rPr sz="2000" spc="-5" dirty="0">
                <a:latin typeface="Calibri"/>
                <a:cs typeface="Calibri"/>
              </a:rPr>
              <a:t>team, team </a:t>
            </a:r>
            <a:r>
              <a:rPr sz="2000" spc="-10" dirty="0">
                <a:latin typeface="Calibri"/>
                <a:cs typeface="Calibri"/>
              </a:rPr>
              <a:t>members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spc="-15" dirty="0">
                <a:latin typeface="Calibri"/>
                <a:cs typeface="Calibri"/>
              </a:rPr>
              <a:t>feel </a:t>
            </a:r>
            <a:r>
              <a:rPr sz="2000" spc="-20" dirty="0">
                <a:latin typeface="Calibri"/>
                <a:cs typeface="Calibri"/>
              </a:rPr>
              <a:t>safe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discuss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ideas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2039"/>
              </a:lnSpc>
            </a:pPr>
            <a:r>
              <a:rPr sz="2000" spc="-5" dirty="0">
                <a:latin typeface="Calibri"/>
                <a:cs typeface="Calibri"/>
              </a:rPr>
              <a:t>openly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fear.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039"/>
              </a:lnSpc>
              <a:spcBef>
                <a:spcPts val="2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000" b="1" spc="-5" dirty="0">
                <a:latin typeface="Calibri"/>
                <a:cs typeface="Calibri"/>
              </a:rPr>
              <a:t>Focus</a:t>
            </a:r>
            <a:endParaRPr sz="2000">
              <a:latin typeface="Calibri"/>
              <a:cs typeface="Calibri"/>
            </a:endParaRPr>
          </a:p>
          <a:p>
            <a:pPr marL="527685" marR="145415">
              <a:lnSpc>
                <a:spcPct val="70000"/>
              </a:lnSpc>
              <a:spcBef>
                <a:spcPts val="360"/>
              </a:spcBef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member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team </a:t>
            </a:r>
            <a:r>
              <a:rPr sz="2000" spc="-5" dirty="0">
                <a:latin typeface="Calibri"/>
                <a:cs typeface="Calibri"/>
              </a:rPr>
              <a:t>knows </a:t>
            </a:r>
            <a:r>
              <a:rPr sz="2000" spc="-15" dirty="0">
                <a:latin typeface="Calibri"/>
                <a:cs typeface="Calibri"/>
              </a:rPr>
              <a:t>exactly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do, </a:t>
            </a:r>
            <a:r>
              <a:rPr sz="2000" dirty="0">
                <a:latin typeface="Calibri"/>
                <a:cs typeface="Calibri"/>
              </a:rPr>
              <a:t>which enables them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focus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10" dirty="0">
                <a:latin typeface="Calibri"/>
                <a:cs typeface="Calibri"/>
              </a:rPr>
              <a:t>attention.  </a:t>
            </a:r>
            <a:r>
              <a:rPr sz="2000" spc="-5" dirty="0">
                <a:latin typeface="Calibri"/>
                <a:cs typeface="Calibri"/>
              </a:rPr>
              <a:t>This boosts team </a:t>
            </a:r>
            <a:r>
              <a:rPr sz="2000" spc="-10" dirty="0">
                <a:latin typeface="Calibri"/>
                <a:cs typeface="Calibri"/>
              </a:rPr>
              <a:t>interaction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work </a:t>
            </a:r>
            <a:r>
              <a:rPr sz="2000" spc="-15" dirty="0">
                <a:latin typeface="Calibri"/>
                <a:cs typeface="Calibri"/>
              </a:rPr>
              <a:t>towards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goal.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039"/>
              </a:lnSpc>
              <a:spcBef>
                <a:spcPts val="290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000" b="1" spc="-20" dirty="0">
                <a:latin typeface="Calibri"/>
                <a:cs typeface="Calibri"/>
              </a:rPr>
              <a:t>Easy </a:t>
            </a:r>
            <a:r>
              <a:rPr sz="2000" b="1" spc="-5" dirty="0">
                <a:latin typeface="Calibri"/>
                <a:cs typeface="Calibri"/>
              </a:rPr>
              <a:t>access </a:t>
            </a:r>
            <a:r>
              <a:rPr sz="2000" b="1" spc="-10" dirty="0">
                <a:latin typeface="Calibri"/>
                <a:cs typeface="Calibri"/>
              </a:rPr>
              <a:t>to expert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2039"/>
              </a:lnSpc>
            </a:pPr>
            <a:r>
              <a:rPr sz="2000" dirty="0">
                <a:latin typeface="Calibri"/>
                <a:cs typeface="Calibri"/>
              </a:rPr>
              <a:t>It enhances the </a:t>
            </a:r>
            <a:r>
              <a:rPr sz="2000" spc="-5" dirty="0">
                <a:latin typeface="Calibri"/>
                <a:cs typeface="Calibri"/>
              </a:rPr>
              <a:t>team communication with </a:t>
            </a:r>
            <a:r>
              <a:rPr sz="2000" spc="-15" dirty="0">
                <a:latin typeface="Calibri"/>
                <a:cs typeface="Calibri"/>
              </a:rPr>
              <a:t>users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get </a:t>
            </a:r>
            <a:r>
              <a:rPr sz="2000" spc="-5" dirty="0">
                <a:latin typeface="Calibri"/>
                <a:cs typeface="Calibri"/>
              </a:rPr>
              <a:t>regular feedback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real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039"/>
              </a:lnSpc>
              <a:spcBef>
                <a:spcPts val="275"/>
              </a:spcBef>
              <a:buAutoNum type="arabicPeriod" startAt="7"/>
              <a:tabLst>
                <a:tab pos="527685" algn="l"/>
                <a:tab pos="528320" algn="l"/>
              </a:tabLst>
            </a:pPr>
            <a:r>
              <a:rPr sz="2000" b="1" spc="-20" dirty="0">
                <a:latin typeface="Calibri"/>
                <a:cs typeface="Calibri"/>
              </a:rPr>
              <a:t>Technical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tooling</a:t>
            </a:r>
            <a:endParaRPr sz="2000">
              <a:latin typeface="Calibri"/>
              <a:cs typeface="Calibri"/>
            </a:endParaRPr>
          </a:p>
          <a:p>
            <a:pPr marL="527685" marR="15240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contains very </a:t>
            </a:r>
            <a:r>
              <a:rPr sz="2000" spc="-5" dirty="0">
                <a:latin typeface="Calibri"/>
                <a:cs typeface="Calibri"/>
              </a:rPr>
              <a:t>specific technical </a:t>
            </a:r>
            <a:r>
              <a:rPr sz="2000" spc="-10" dirty="0">
                <a:latin typeface="Calibri"/>
                <a:cs typeface="Calibri"/>
              </a:rPr>
              <a:t>tools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used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software development </a:t>
            </a:r>
            <a:r>
              <a:rPr sz="2000" spc="-5" dirty="0">
                <a:latin typeface="Calibri"/>
                <a:cs typeface="Calibri"/>
              </a:rPr>
              <a:t>team during  testing, management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configuration. </a:t>
            </a:r>
            <a:r>
              <a:rPr sz="2000" spc="-5" dirty="0">
                <a:latin typeface="Calibri"/>
                <a:cs typeface="Calibri"/>
              </a:rPr>
              <a:t>These </a:t>
            </a:r>
            <a:r>
              <a:rPr sz="2000" spc="-10" dirty="0">
                <a:latin typeface="Calibri"/>
                <a:cs typeface="Calibri"/>
              </a:rPr>
              <a:t>tools </a:t>
            </a:r>
            <a:r>
              <a:rPr sz="2000" spc="-15" dirty="0">
                <a:latin typeface="Calibri"/>
                <a:cs typeface="Calibri"/>
              </a:rPr>
              <a:t>make </a:t>
            </a:r>
            <a:r>
              <a:rPr sz="2000" dirty="0">
                <a:latin typeface="Calibri"/>
                <a:cs typeface="Calibri"/>
              </a:rPr>
              <a:t>it enable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team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identify  </a:t>
            </a:r>
            <a:r>
              <a:rPr sz="2000" spc="-10" dirty="0">
                <a:latin typeface="Calibri"/>
                <a:cs typeface="Calibri"/>
              </a:rPr>
              <a:t>any error </a:t>
            </a:r>
            <a:r>
              <a:rPr sz="2000" spc="-5" dirty="0">
                <a:latin typeface="Calibri"/>
                <a:cs typeface="Calibri"/>
              </a:rPr>
              <a:t>within less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558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How </a:t>
            </a:r>
            <a:r>
              <a:rPr dirty="0"/>
              <a:t>does </a:t>
            </a:r>
            <a:r>
              <a:rPr spc="-25" dirty="0"/>
              <a:t>Crystal</a:t>
            </a:r>
            <a:r>
              <a:rPr spc="-1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86180"/>
            <a:ext cx="10358120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35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Crystal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family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15" dirty="0">
                <a:latin typeface="Calibri"/>
                <a:cs typeface="Calibri"/>
              </a:rPr>
              <a:t>developmental </a:t>
            </a:r>
            <a:r>
              <a:rPr sz="2800" spc="-10" dirty="0">
                <a:latin typeface="Calibri"/>
                <a:cs typeface="Calibri"/>
              </a:rPr>
              <a:t>approaches,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not  a </a:t>
            </a:r>
            <a:r>
              <a:rPr sz="2800" spc="-15" dirty="0">
                <a:latin typeface="Calibri"/>
                <a:cs typeface="Calibri"/>
              </a:rPr>
              <a:t>group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prescribed </a:t>
            </a:r>
            <a:r>
              <a:rPr sz="2800" spc="-15" dirty="0">
                <a:latin typeface="Calibri"/>
                <a:cs typeface="Calibri"/>
              </a:rPr>
              <a:t>developmental </a:t>
            </a:r>
            <a:r>
              <a:rPr sz="2800" spc="-10" dirty="0">
                <a:latin typeface="Calibri"/>
                <a:cs typeface="Calibri"/>
              </a:rPr>
              <a:t>tools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methods.</a:t>
            </a:r>
            <a:endParaRPr sz="2800">
              <a:latin typeface="Calibri"/>
              <a:cs typeface="Calibri"/>
            </a:endParaRPr>
          </a:p>
          <a:p>
            <a:pPr marL="241300" marR="6985" indent="-228600" algn="just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beginning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approach is set </a:t>
            </a: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considering </a:t>
            </a:r>
            <a:r>
              <a:rPr sz="2800" spc="-5" dirty="0">
                <a:latin typeface="Calibri"/>
                <a:cs typeface="Calibri"/>
              </a:rPr>
              <a:t>the business  </a:t>
            </a:r>
            <a:r>
              <a:rPr sz="2800" spc="-15" dirty="0">
                <a:latin typeface="Calibri"/>
                <a:cs typeface="Calibri"/>
              </a:rPr>
              <a:t>requirements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0" dirty="0">
                <a:latin typeface="Calibri"/>
                <a:cs typeface="Calibri"/>
              </a:rPr>
              <a:t>needs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Various </a:t>
            </a:r>
            <a:r>
              <a:rPr sz="2800" spc="-10" dirty="0">
                <a:latin typeface="Calibri"/>
                <a:cs typeface="Calibri"/>
              </a:rPr>
              <a:t>methodologies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Crystal family </a:t>
            </a:r>
            <a:r>
              <a:rPr sz="2800" spc="-5" dirty="0">
                <a:latin typeface="Calibri"/>
                <a:cs typeface="Calibri"/>
              </a:rPr>
              <a:t>also known as </a:t>
            </a:r>
            <a:r>
              <a:rPr sz="2800" spc="-10" dirty="0">
                <a:latin typeface="Calibri"/>
                <a:cs typeface="Calibri"/>
              </a:rPr>
              <a:t>weights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15" dirty="0">
                <a:latin typeface="Calibri"/>
                <a:cs typeface="Calibri"/>
              </a:rPr>
              <a:t>Crystal </a:t>
            </a:r>
            <a:r>
              <a:rPr sz="2800" spc="-10" dirty="0">
                <a:latin typeface="Calibri"/>
                <a:cs typeface="Calibri"/>
              </a:rPr>
              <a:t>approach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represented by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15" dirty="0">
                <a:latin typeface="Calibri"/>
                <a:cs typeface="Calibri"/>
              </a:rPr>
              <a:t>colors </a:t>
            </a:r>
            <a:r>
              <a:rPr sz="2800" spc="-5" dirty="0">
                <a:latin typeface="Calibri"/>
                <a:cs typeface="Calibri"/>
              </a:rPr>
              <a:t>of the  spectrum.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Crystal family </a:t>
            </a:r>
            <a:r>
              <a:rPr sz="2800" spc="-10" dirty="0">
                <a:latin typeface="Calibri"/>
                <a:cs typeface="Calibri"/>
              </a:rPr>
              <a:t>consists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many variants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20" dirty="0">
                <a:latin typeface="Calibri"/>
                <a:cs typeface="Calibri"/>
              </a:rPr>
              <a:t>Crystal </a:t>
            </a:r>
            <a:r>
              <a:rPr sz="2800" spc="-45" dirty="0">
                <a:latin typeface="Calibri"/>
                <a:cs typeface="Calibri"/>
              </a:rPr>
              <a:t>Clear, </a:t>
            </a:r>
            <a:r>
              <a:rPr sz="2800" spc="-20" dirty="0">
                <a:latin typeface="Calibri"/>
                <a:cs typeface="Calibri"/>
              </a:rPr>
              <a:t>Crystal  </a:t>
            </a:r>
            <a:r>
              <a:rPr sz="2800" spc="-70" dirty="0">
                <a:latin typeface="Calibri"/>
                <a:cs typeface="Calibri"/>
              </a:rPr>
              <a:t>Yellow, </a:t>
            </a:r>
            <a:r>
              <a:rPr sz="2800" spc="-20" dirty="0">
                <a:latin typeface="Calibri"/>
                <a:cs typeface="Calibri"/>
              </a:rPr>
              <a:t>Crystal </a:t>
            </a:r>
            <a:r>
              <a:rPr sz="2800" spc="-15" dirty="0">
                <a:latin typeface="Calibri"/>
                <a:cs typeface="Calibri"/>
              </a:rPr>
              <a:t>Red, Crystal </a:t>
            </a:r>
            <a:r>
              <a:rPr sz="2800" spc="-10" dirty="0">
                <a:latin typeface="Calibri"/>
                <a:cs typeface="Calibri"/>
              </a:rPr>
              <a:t>Sapphire, </a:t>
            </a:r>
            <a:r>
              <a:rPr sz="2800" spc="-15" dirty="0">
                <a:latin typeface="Calibri"/>
                <a:cs typeface="Calibri"/>
              </a:rPr>
              <a:t>Crystal Red, </a:t>
            </a:r>
            <a:r>
              <a:rPr sz="2800" spc="-20" dirty="0">
                <a:latin typeface="Calibri"/>
                <a:cs typeface="Calibri"/>
              </a:rPr>
              <a:t>Crystal </a:t>
            </a:r>
            <a:r>
              <a:rPr sz="2800" spc="-15" dirty="0">
                <a:latin typeface="Calibri"/>
                <a:cs typeface="Calibri"/>
              </a:rPr>
              <a:t>Orange </a:t>
            </a:r>
            <a:r>
              <a:rPr sz="2800" spc="-35" dirty="0">
                <a:latin typeface="Calibri"/>
                <a:cs typeface="Calibri"/>
              </a:rPr>
              <a:t>Web,  </a:t>
            </a:r>
            <a:r>
              <a:rPr sz="2800" spc="-20" dirty="0">
                <a:latin typeface="Calibri"/>
                <a:cs typeface="Calibri"/>
              </a:rPr>
              <a:t>Crystal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Diamond.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8960"/>
            <a:ext cx="10281285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Crystal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Clear-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51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team </a:t>
            </a:r>
            <a:r>
              <a:rPr sz="1800" spc="-5" dirty="0">
                <a:latin typeface="Calibri"/>
                <a:cs typeface="Calibri"/>
              </a:rPr>
              <a:t>consists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spc="-10" dirty="0">
                <a:latin typeface="Calibri"/>
                <a:cs typeface="Calibri"/>
              </a:rPr>
              <a:t>1-6 </a:t>
            </a:r>
            <a:r>
              <a:rPr sz="1800" spc="-5" dirty="0">
                <a:latin typeface="Calibri"/>
                <a:cs typeface="Calibri"/>
              </a:rPr>
              <a:t>members </a:t>
            </a:r>
            <a:r>
              <a:rPr sz="1800" dirty="0">
                <a:latin typeface="Calibri"/>
                <a:cs typeface="Calibri"/>
              </a:rPr>
              <a:t>that is </a:t>
            </a:r>
            <a:r>
              <a:rPr sz="1800" spc="-5" dirty="0">
                <a:latin typeface="Calibri"/>
                <a:cs typeface="Calibri"/>
              </a:rPr>
              <a:t>suitable 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spc="-5" dirty="0">
                <a:latin typeface="Calibri"/>
                <a:cs typeface="Calibri"/>
              </a:rPr>
              <a:t>short-term projects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spc="-10" dirty="0">
                <a:latin typeface="Calibri"/>
                <a:cs typeface="Calibri"/>
              </a:rPr>
              <a:t>members work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workspace.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Crystal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Yellow-</a:t>
            </a:r>
            <a:endParaRPr sz="1800">
              <a:latin typeface="Calibri"/>
              <a:cs typeface="Calibri"/>
            </a:endParaRPr>
          </a:p>
          <a:p>
            <a:pPr marL="241300" marR="398145">
              <a:lnSpc>
                <a:spcPct val="7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It has a small </a:t>
            </a:r>
            <a:r>
              <a:rPr sz="1800" spc="-10" dirty="0">
                <a:latin typeface="Calibri"/>
                <a:cs typeface="Calibri"/>
              </a:rPr>
              <a:t>team size </a:t>
            </a:r>
            <a:r>
              <a:rPr sz="1800" spc="-5" dirty="0">
                <a:latin typeface="Calibri"/>
                <a:cs typeface="Calibri"/>
              </a:rPr>
              <a:t>of 7-20 members, where </a:t>
            </a:r>
            <a:r>
              <a:rPr sz="1800" spc="-10" dirty="0">
                <a:latin typeface="Calibri"/>
                <a:cs typeface="Calibri"/>
              </a:rPr>
              <a:t>feedback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20" dirty="0">
                <a:latin typeface="Calibri"/>
                <a:cs typeface="Calibri"/>
              </a:rPr>
              <a:t>taken </a:t>
            </a:r>
            <a:r>
              <a:rPr sz="1800" spc="-10" dirty="0">
                <a:latin typeface="Calibri"/>
                <a:cs typeface="Calibri"/>
              </a:rPr>
              <a:t>from Real Users. </a:t>
            </a:r>
            <a:r>
              <a:rPr sz="1800" spc="-5" dirty="0">
                <a:latin typeface="Calibri"/>
                <a:cs typeface="Calibri"/>
              </a:rPr>
              <a:t>This variant </a:t>
            </a:r>
            <a:r>
              <a:rPr sz="1800" spc="-10" dirty="0">
                <a:latin typeface="Calibri"/>
                <a:cs typeface="Calibri"/>
              </a:rPr>
              <a:t>involves  automated testing </a:t>
            </a:r>
            <a:r>
              <a:rPr sz="1800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resolves </a:t>
            </a:r>
            <a:r>
              <a:rPr sz="1800" dirty="0">
                <a:latin typeface="Calibri"/>
                <a:cs typeface="Calibri"/>
              </a:rPr>
              <a:t>bugs </a:t>
            </a:r>
            <a:r>
              <a:rPr sz="1800" spc="-15" dirty="0">
                <a:latin typeface="Calibri"/>
                <a:cs typeface="Calibri"/>
              </a:rPr>
              <a:t>faster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reduces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too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documentation.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Crystal</a:t>
            </a:r>
            <a:r>
              <a:rPr sz="1800" b="1" spc="-15" dirty="0">
                <a:latin typeface="Calibri"/>
                <a:cs typeface="Calibri"/>
              </a:rPr>
              <a:t> Orange-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515"/>
              </a:lnSpc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team </a:t>
            </a:r>
            <a:r>
              <a:rPr sz="1800" spc="-15" dirty="0">
                <a:latin typeface="Calibri"/>
                <a:cs typeface="Calibri"/>
              </a:rPr>
              <a:t>size </a:t>
            </a:r>
            <a:r>
              <a:rPr sz="1800" spc="-5" dirty="0">
                <a:latin typeface="Calibri"/>
                <a:cs typeface="Calibri"/>
              </a:rPr>
              <a:t>of 21-40 members, where </a:t>
            </a:r>
            <a:r>
              <a:rPr sz="1800" spc="-10" dirty="0">
                <a:latin typeface="Calibri"/>
                <a:cs typeface="Calibri"/>
              </a:rPr>
              <a:t>team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split </a:t>
            </a:r>
            <a:r>
              <a:rPr sz="1800" spc="-10" dirty="0">
                <a:latin typeface="Calibri"/>
                <a:cs typeface="Calibri"/>
              </a:rPr>
              <a:t>according to </a:t>
            </a:r>
            <a:r>
              <a:rPr sz="1800" spc="-5" dirty="0">
                <a:latin typeface="Calibri"/>
                <a:cs typeface="Calibri"/>
              </a:rPr>
              <a:t>their functional </a:t>
            </a:r>
            <a:r>
              <a:rPr sz="1800" spc="-10" dirty="0">
                <a:latin typeface="Calibri"/>
                <a:cs typeface="Calibri"/>
              </a:rPr>
              <a:t>skills. Here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spc="-10" dirty="0">
                <a:latin typeface="Calibri"/>
                <a:cs typeface="Calibri"/>
              </a:rPr>
              <a:t>generally </a:t>
            </a:r>
            <a:r>
              <a:rPr sz="1800" spc="-5" dirty="0">
                <a:latin typeface="Calibri"/>
                <a:cs typeface="Calibri"/>
              </a:rPr>
              <a:t>lasts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1-2 </a:t>
            </a:r>
            <a:r>
              <a:rPr sz="1800" spc="-15" dirty="0">
                <a:latin typeface="Calibri"/>
                <a:cs typeface="Calibri"/>
              </a:rPr>
              <a:t>years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5" dirty="0">
                <a:latin typeface="Calibri"/>
                <a:cs typeface="Calibri"/>
              </a:rPr>
              <a:t>release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required </a:t>
            </a:r>
            <a:r>
              <a:rPr sz="1800" spc="-5" dirty="0">
                <a:latin typeface="Calibri"/>
                <a:cs typeface="Calibri"/>
              </a:rPr>
              <a:t>every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months.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Crystal </a:t>
            </a:r>
            <a:r>
              <a:rPr sz="1800" b="1" spc="-15" dirty="0">
                <a:latin typeface="Calibri"/>
                <a:cs typeface="Calibri"/>
              </a:rPr>
              <a:t>Orange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Web-</a:t>
            </a:r>
            <a:endParaRPr sz="1800">
              <a:latin typeface="Calibri"/>
              <a:cs typeface="Calibri"/>
            </a:endParaRPr>
          </a:p>
          <a:p>
            <a:pPr marL="241300" marR="277495">
              <a:lnSpc>
                <a:spcPct val="7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It has also the </a:t>
            </a:r>
            <a:r>
              <a:rPr sz="1800" spc="-10" dirty="0">
                <a:latin typeface="Calibri"/>
                <a:cs typeface="Calibri"/>
              </a:rPr>
              <a:t>team size </a:t>
            </a:r>
            <a:r>
              <a:rPr sz="1800" spc="-5" dirty="0">
                <a:latin typeface="Calibri"/>
                <a:cs typeface="Calibri"/>
              </a:rPr>
              <a:t>of 21-40 </a:t>
            </a:r>
            <a:r>
              <a:rPr sz="1800" spc="-10" dirty="0">
                <a:latin typeface="Calibri"/>
                <a:cs typeface="Calibri"/>
              </a:rPr>
              <a:t>members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projects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continually </a:t>
            </a:r>
            <a:r>
              <a:rPr sz="1800" spc="-5" dirty="0">
                <a:latin typeface="Calibri"/>
                <a:cs typeface="Calibri"/>
              </a:rPr>
              <a:t>evolving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base  that is being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public. </a:t>
            </a:r>
            <a:r>
              <a:rPr sz="1800" dirty="0">
                <a:latin typeface="Calibri"/>
                <a:cs typeface="Calibri"/>
              </a:rPr>
              <a:t>It is also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10" dirty="0">
                <a:latin typeface="Calibri"/>
                <a:cs typeface="Calibri"/>
              </a:rPr>
              <a:t>to Crystal Orange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dirty="0">
                <a:latin typeface="Calibri"/>
                <a:cs typeface="Calibri"/>
              </a:rPr>
              <a:t>they do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deal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single  </a:t>
            </a:r>
            <a:r>
              <a:rPr sz="1800" spc="-5" dirty="0">
                <a:latin typeface="Calibri"/>
                <a:cs typeface="Calibri"/>
              </a:rPr>
              <a:t>project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series of initiatives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programming.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Crystal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Red-</a:t>
            </a:r>
            <a:endParaRPr sz="1800">
              <a:latin typeface="Calibri"/>
              <a:cs typeface="Calibri"/>
            </a:endParaRPr>
          </a:p>
          <a:p>
            <a:pPr marL="241300" marR="93345">
              <a:lnSpc>
                <a:spcPct val="70000"/>
              </a:lnSpc>
              <a:spcBef>
                <a:spcPts val="325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spc="-5" dirty="0">
                <a:latin typeface="Calibri"/>
                <a:cs typeface="Calibri"/>
              </a:rPr>
              <a:t>development is </a:t>
            </a:r>
            <a:r>
              <a:rPr sz="1800" dirty="0">
                <a:latin typeface="Calibri"/>
                <a:cs typeface="Calibri"/>
              </a:rPr>
              <a:t>led </a:t>
            </a:r>
            <a:r>
              <a:rPr sz="1800" spc="-5" dirty="0">
                <a:latin typeface="Calibri"/>
                <a:cs typeface="Calibri"/>
              </a:rPr>
              <a:t>by 40-80 members where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teams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formed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divided </a:t>
            </a:r>
            <a:r>
              <a:rPr sz="1800" spc="-10" dirty="0">
                <a:latin typeface="Calibri"/>
                <a:cs typeface="Calibri"/>
              </a:rPr>
              <a:t>according  to </a:t>
            </a:r>
            <a:r>
              <a:rPr sz="1800" spc="-5" dirty="0"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Crystal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Maroon-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510"/>
              </a:lnSpc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involves large sized projects where team size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80-200 members </a:t>
            </a:r>
            <a:r>
              <a:rPr sz="1800" spc="-5" dirty="0">
                <a:latin typeface="Calibri"/>
                <a:cs typeface="Calibri"/>
              </a:rPr>
              <a:t>where methods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dirty="0">
                <a:latin typeface="Calibri"/>
                <a:cs typeface="Calibri"/>
              </a:rPr>
              <a:t>per the </a:t>
            </a:r>
            <a:r>
              <a:rPr sz="1800" spc="-5" dirty="0">
                <a:latin typeface="Calibri"/>
                <a:cs typeface="Calibri"/>
              </a:rPr>
              <a:t>requirement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Crystal </a:t>
            </a:r>
            <a:r>
              <a:rPr sz="1800" b="1" dirty="0">
                <a:latin typeface="Calibri"/>
                <a:cs typeface="Calibri"/>
              </a:rPr>
              <a:t>Diamond &amp;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Sapphire-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spc="-5" dirty="0">
                <a:latin typeface="Calibri"/>
                <a:cs typeface="Calibri"/>
              </a:rPr>
              <a:t>This variant is </a:t>
            </a:r>
            <a:r>
              <a:rPr sz="1800" dirty="0">
                <a:latin typeface="Calibri"/>
                <a:cs typeface="Calibri"/>
              </a:rPr>
              <a:t>used in </a:t>
            </a:r>
            <a:r>
              <a:rPr sz="1800" spc="-10" dirty="0">
                <a:latin typeface="Calibri"/>
                <a:cs typeface="Calibri"/>
              </a:rPr>
              <a:t>large projects where </a:t>
            </a:r>
            <a:r>
              <a:rPr sz="1800" spc="-5" dirty="0">
                <a:latin typeface="Calibri"/>
                <a:cs typeface="Calibri"/>
              </a:rPr>
              <a:t>there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potential </a:t>
            </a:r>
            <a:r>
              <a:rPr sz="1800" spc="-5" dirty="0">
                <a:latin typeface="Calibri"/>
                <a:cs typeface="Calibri"/>
              </a:rPr>
              <a:t>risk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human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life.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1891" y="5245608"/>
            <a:ext cx="8868156" cy="1395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77" y="0"/>
            <a:ext cx="9460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 </a:t>
            </a:r>
            <a:r>
              <a:rPr spc="-5" dirty="0"/>
              <a:t>of using the </a:t>
            </a:r>
            <a:r>
              <a:rPr spc="-25" dirty="0"/>
              <a:t>Crystal </a:t>
            </a:r>
            <a:r>
              <a:rPr spc="-10" dirty="0"/>
              <a:t>Agile </a:t>
            </a:r>
            <a:r>
              <a:rPr spc="-20" dirty="0"/>
              <a:t>Framework</a:t>
            </a:r>
            <a:r>
              <a:rPr spc="45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844397"/>
            <a:ext cx="10795635" cy="46653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53720" indent="-36004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000" spc="-15" dirty="0">
                <a:latin typeface="Calibri"/>
                <a:cs typeface="Calibri"/>
              </a:rPr>
              <a:t>Facilitate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dirty="0">
                <a:latin typeface="Calibri"/>
                <a:cs typeface="Calibri"/>
              </a:rPr>
              <a:t>enhance </a:t>
            </a:r>
            <a:r>
              <a:rPr sz="2000" b="1" spc="-10" dirty="0">
                <a:latin typeface="Calibri"/>
                <a:cs typeface="Calibri"/>
              </a:rPr>
              <a:t>team </a:t>
            </a:r>
            <a:r>
              <a:rPr sz="2000" b="1" spc="-5" dirty="0">
                <a:latin typeface="Calibri"/>
                <a:cs typeface="Calibri"/>
              </a:rPr>
              <a:t>communication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accountability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53720" indent="-36004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adaptive approach </a:t>
            </a:r>
            <a:r>
              <a:rPr sz="2000" spc="-5" dirty="0">
                <a:latin typeface="Calibri"/>
                <a:cs typeface="Calibri"/>
              </a:rPr>
              <a:t>lets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team respond </a:t>
            </a:r>
            <a:r>
              <a:rPr sz="2000" spc="-10" dirty="0">
                <a:latin typeface="Calibri"/>
                <a:cs typeface="Calibri"/>
              </a:rPr>
              <a:t>well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demanding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  <a:p>
            <a:pPr marL="553720" indent="-36004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000" spc="-10" dirty="0">
                <a:latin typeface="Calibri"/>
                <a:cs typeface="Calibri"/>
              </a:rPr>
              <a:t>Allows </a:t>
            </a:r>
            <a:r>
              <a:rPr sz="2000" spc="-5" dirty="0">
                <a:latin typeface="Calibri"/>
                <a:cs typeface="Calibri"/>
              </a:rPr>
              <a:t>team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work </a:t>
            </a:r>
            <a:r>
              <a:rPr sz="2000" spc="-5" dirty="0">
                <a:latin typeface="Calibri"/>
                <a:cs typeface="Calibri"/>
              </a:rPr>
              <a:t>with one they see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most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effective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53720" indent="-36004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000" spc="-40" dirty="0">
                <a:latin typeface="Calibri"/>
                <a:cs typeface="Calibri"/>
              </a:rPr>
              <a:t>Teams </a:t>
            </a:r>
            <a:r>
              <a:rPr sz="2000" spc="-10" dirty="0">
                <a:latin typeface="Calibri"/>
                <a:cs typeface="Calibri"/>
              </a:rPr>
              <a:t>talk </a:t>
            </a:r>
            <a:r>
              <a:rPr sz="2000" spc="-5" dirty="0">
                <a:latin typeface="Calibri"/>
                <a:cs typeface="Calibri"/>
              </a:rPr>
              <a:t>directly </a:t>
            </a:r>
            <a:r>
              <a:rPr sz="2000" dirty="0">
                <a:latin typeface="Calibri"/>
                <a:cs typeface="Calibri"/>
              </a:rPr>
              <a:t>with each </a:t>
            </a:r>
            <a:r>
              <a:rPr sz="2000" spc="-30" dirty="0">
                <a:latin typeface="Calibri"/>
                <a:cs typeface="Calibri"/>
              </a:rPr>
              <a:t>other,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b="1" spc="-10" dirty="0">
                <a:latin typeface="Calibri"/>
                <a:cs typeface="Calibri"/>
              </a:rPr>
              <a:t>reduce management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overhead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spc="-15" dirty="0">
                <a:latin typeface="Calibri"/>
                <a:cs typeface="Calibri"/>
              </a:rPr>
              <a:t>Drawbacks </a:t>
            </a:r>
            <a:r>
              <a:rPr sz="2000" b="1" dirty="0">
                <a:latin typeface="Calibri"/>
                <a:cs typeface="Calibri"/>
              </a:rPr>
              <a:t>of using the </a:t>
            </a:r>
            <a:r>
              <a:rPr sz="2000" b="1" spc="-10" dirty="0">
                <a:latin typeface="Calibri"/>
                <a:cs typeface="Calibri"/>
              </a:rPr>
              <a:t>Crystal </a:t>
            </a:r>
            <a:r>
              <a:rPr sz="2000" b="1" spc="-5" dirty="0">
                <a:latin typeface="Calibri"/>
                <a:cs typeface="Calibri"/>
              </a:rPr>
              <a:t>Agile </a:t>
            </a:r>
            <a:r>
              <a:rPr sz="2000" b="1" spc="-10" dirty="0">
                <a:latin typeface="Calibri"/>
                <a:cs typeface="Calibri"/>
              </a:rPr>
              <a:t>Framework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553720" indent="-36004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000" spc="-5" dirty="0">
                <a:latin typeface="Calibri"/>
                <a:cs typeface="Calibri"/>
              </a:rPr>
              <a:t>Lack of pre-defined plans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lead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confusion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loss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focus.</a:t>
            </a:r>
            <a:endParaRPr sz="2000">
              <a:latin typeface="Calibri"/>
              <a:cs typeface="Calibri"/>
            </a:endParaRPr>
          </a:p>
          <a:p>
            <a:pPr marL="553720" indent="-36004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000" spc="-5" dirty="0">
                <a:latin typeface="Calibri"/>
                <a:cs typeface="Calibri"/>
              </a:rPr>
              <a:t>Lack of structure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slow down inexperienced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teams.</a:t>
            </a:r>
            <a:endParaRPr sz="2000">
              <a:latin typeface="Calibri"/>
              <a:cs typeface="Calibri"/>
            </a:endParaRPr>
          </a:p>
          <a:p>
            <a:pPr marL="553720" indent="-36004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53085" algn="l"/>
                <a:tab pos="553720" algn="l"/>
              </a:tabLst>
            </a:pPr>
            <a:r>
              <a:rPr sz="2000" dirty="0">
                <a:latin typeface="Calibri"/>
                <a:cs typeface="Calibri"/>
              </a:rPr>
              <a:t>Not clear </a:t>
            </a:r>
            <a:r>
              <a:rPr sz="2000" spc="-5" dirty="0">
                <a:latin typeface="Calibri"/>
                <a:cs typeface="Calibri"/>
              </a:rPr>
              <a:t>on how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remote </a:t>
            </a:r>
            <a:r>
              <a:rPr sz="2000" spc="-5" dirty="0">
                <a:latin typeface="Calibri"/>
                <a:cs typeface="Calibri"/>
              </a:rPr>
              <a:t>team can </a:t>
            </a:r>
            <a:r>
              <a:rPr sz="2000" spc="-10" dirty="0">
                <a:latin typeface="Calibri"/>
                <a:cs typeface="Calibri"/>
              </a:rPr>
              <a:t>share </a:t>
            </a:r>
            <a:r>
              <a:rPr sz="2000" spc="-5" dirty="0">
                <a:latin typeface="Calibri"/>
                <a:cs typeface="Calibri"/>
              </a:rPr>
              <a:t>knowledge</a:t>
            </a:r>
            <a:r>
              <a:rPr sz="2000" spc="-20" dirty="0">
                <a:latin typeface="Calibri"/>
                <a:cs typeface="Calibri"/>
              </a:rPr>
              <a:t> informally.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libri"/>
              <a:cs typeface="Calibri"/>
            </a:endParaRPr>
          </a:p>
          <a:p>
            <a:pPr marL="240665" marR="99695" indent="-228600">
              <a:lnSpc>
                <a:spcPct val="7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Crystal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expandable.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be used by small teams or </a:t>
            </a:r>
            <a:r>
              <a:rPr sz="2000" spc="-10" dirty="0">
                <a:latin typeface="Calibri"/>
                <a:cs typeface="Calibri"/>
              </a:rPr>
              <a:t>large </a:t>
            </a:r>
            <a:r>
              <a:rPr sz="2000" spc="-5" dirty="0">
                <a:latin typeface="Calibri"/>
                <a:cs typeface="Calibri"/>
              </a:rPr>
              <a:t>teams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work </a:t>
            </a:r>
            <a:r>
              <a:rPr sz="2000" spc="-5" dirty="0">
                <a:latin typeface="Calibri"/>
                <a:cs typeface="Calibri"/>
              </a:rPr>
              <a:t>on simple or  </a:t>
            </a:r>
            <a:r>
              <a:rPr sz="2000" spc="-10" dirty="0">
                <a:latin typeface="Calibri"/>
                <a:cs typeface="Calibri"/>
              </a:rPr>
              <a:t>complex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places importance on </a:t>
            </a:r>
            <a:r>
              <a:rPr sz="2000" spc="-10" dirty="0">
                <a:latin typeface="Calibri"/>
                <a:cs typeface="Calibri"/>
              </a:rPr>
              <a:t>developmental </a:t>
            </a:r>
            <a:r>
              <a:rPr sz="2000" spc="-5" dirty="0">
                <a:latin typeface="Calibri"/>
                <a:cs typeface="Calibri"/>
              </a:rPr>
              <a:t>skills, </a:t>
            </a:r>
            <a:r>
              <a:rPr sz="2000" spc="-10" dirty="0">
                <a:latin typeface="Calibri"/>
                <a:cs typeface="Calibri"/>
              </a:rPr>
              <a:t>interactions </a:t>
            </a:r>
            <a:r>
              <a:rPr sz="2000" dirty="0">
                <a:latin typeface="Calibri"/>
                <a:cs typeface="Calibri"/>
              </a:rPr>
              <a:t>which in turn </a:t>
            </a:r>
            <a:r>
              <a:rPr sz="2000" spc="-5" dirty="0">
                <a:latin typeface="Calibri"/>
                <a:cs typeface="Calibri"/>
              </a:rPr>
              <a:t>encourages </a:t>
            </a:r>
            <a:r>
              <a:rPr sz="2000" spc="-10" dirty="0">
                <a:latin typeface="Calibri"/>
                <a:cs typeface="Calibri"/>
              </a:rPr>
              <a:t>exchange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 is </a:t>
            </a:r>
            <a:r>
              <a:rPr sz="2000" spc="-5" dirty="0">
                <a:latin typeface="Calibri"/>
                <a:cs typeface="Calibri"/>
              </a:rPr>
              <a:t>also beneficial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clients </a:t>
            </a:r>
            <a:r>
              <a:rPr sz="2000" dirty="0">
                <a:latin typeface="Calibri"/>
                <a:cs typeface="Calibri"/>
              </a:rPr>
              <a:t>as it </a:t>
            </a:r>
            <a:r>
              <a:rPr sz="2000" spc="-15" dirty="0">
                <a:latin typeface="Calibri"/>
                <a:cs typeface="Calibri"/>
              </a:rPr>
              <a:t>delivers </a:t>
            </a:r>
            <a:r>
              <a:rPr sz="2000" spc="-10" dirty="0">
                <a:latin typeface="Calibri"/>
                <a:cs typeface="Calibri"/>
              </a:rPr>
              <a:t>most important </a:t>
            </a:r>
            <a:r>
              <a:rPr sz="2000" spc="-5" dirty="0">
                <a:latin typeface="Calibri"/>
                <a:cs typeface="Calibri"/>
              </a:rPr>
              <a:t>components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product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other hand,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Crystal </a:t>
            </a:r>
            <a:r>
              <a:rPr sz="2000" spc="-5" dirty="0">
                <a:latin typeface="Calibri"/>
                <a:cs typeface="Calibri"/>
              </a:rPr>
              <a:t>Method does not plan based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requirements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935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Wingdings</vt:lpstr>
      <vt:lpstr>Office Theme</vt:lpstr>
      <vt:lpstr>Agile Software Development (TCS 855) Crystal methodologies</vt:lpstr>
      <vt:lpstr>Agile Process Model</vt:lpstr>
      <vt:lpstr>Crystal methodologies</vt:lpstr>
      <vt:lpstr>Properties of Crystal Agile Framework</vt:lpstr>
      <vt:lpstr>How does Crystal function?</vt:lpstr>
      <vt:lpstr>PowerPoint Presentation</vt:lpstr>
      <vt:lpstr>Benefits of using the Crystal Agile Framework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Santosh Kumar</dc:creator>
  <cp:lastModifiedBy>Manish</cp:lastModifiedBy>
  <cp:revision>1</cp:revision>
  <dcterms:created xsi:type="dcterms:W3CDTF">2024-02-13T12:08:04Z</dcterms:created>
  <dcterms:modified xsi:type="dcterms:W3CDTF">2024-02-13T12:08:19Z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2024-02-13T00:00:00Z</vt:filetime>
  </property>
</Properties>
</file>