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67" r:id="rId2"/>
    <p:sldId id="273" r:id="rId3"/>
    <p:sldId id="274" r:id="rId4"/>
    <p:sldId id="275" r:id="rId5"/>
    <p:sldId id="276" r:id="rId6"/>
    <p:sldId id="277" r:id="rId7"/>
    <p:sldId id="278" r:id="rId8"/>
    <p:sldId id="279" r:id="rId9"/>
    <p:sldId id="280" r:id="rId10"/>
    <p:sldId id="281"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a:t>
            </a:r>
            <a:r>
              <a:rPr lang="en-US" b="1"/>
              <a:t>TCS </a:t>
            </a:r>
            <a:r>
              <a:rPr lang="en-US" b="1"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1981200" y="992035"/>
            <a:ext cx="7540283" cy="369332"/>
          </a:xfrm>
          <a:prstGeom prst="rect">
            <a:avLst/>
          </a:prstGeom>
          <a:noFill/>
        </p:spPr>
        <p:txBody>
          <a:bodyPr wrap="square" rtlCol="0">
            <a:spAutoFit/>
          </a:bodyPr>
          <a:lstStyle/>
          <a:p>
            <a:pPr fontAlgn="base"/>
            <a:r>
              <a:rPr lang="en-US" b="1" dirty="0" smtClean="0"/>
              <a:t>Design and Development Practices in An Agile projects</a:t>
            </a:r>
            <a:endParaRPr lang="en-IN" b="1" dirty="0"/>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284"/>
            <a:ext cx="10515600" cy="6068679"/>
          </a:xfrm>
        </p:spPr>
        <p:txBody>
          <a:bodyPr/>
          <a:lstStyle/>
          <a:p>
            <a:pPr marL="0" indent="0">
              <a:buNone/>
            </a:pPr>
            <a:r>
              <a:rPr lang="en-IN" dirty="0"/>
              <a:t>6: Team </a:t>
            </a:r>
            <a:r>
              <a:rPr lang="en-IN" dirty="0" smtClean="0"/>
              <a:t>Effectiveness</a:t>
            </a:r>
          </a:p>
          <a:p>
            <a:pPr marL="360363" indent="-360363" algn="just"/>
            <a:r>
              <a:rPr lang="en-US" dirty="0"/>
              <a:t>In the Agile approach, the team works and evaluates their performance daily. </a:t>
            </a:r>
            <a:endParaRPr lang="en-US" dirty="0" smtClean="0"/>
          </a:p>
          <a:p>
            <a:pPr marL="360363" indent="-360363" algn="just"/>
            <a:r>
              <a:rPr lang="en-US" dirty="0"/>
              <a:t>As individuals and as a group, development teams are open to mentoring and coaching. </a:t>
            </a:r>
            <a:endParaRPr lang="en-IN" b="1" dirty="0"/>
          </a:p>
          <a:p>
            <a:pPr marL="360363" indent="-360363"/>
            <a:r>
              <a:rPr lang="en-US" dirty="0"/>
              <a:t>However, as one Agile coach notes, the team doesn't respond well to management's command and control. As prior mentioned, they work well when self-organizing</a:t>
            </a:r>
            <a:r>
              <a:rPr lang="en-US" dirty="0" smtClean="0"/>
              <a:t>.</a:t>
            </a:r>
          </a:p>
          <a:p>
            <a:pPr marL="360363" indent="-360363" algn="just"/>
            <a:r>
              <a:rPr lang="en-US" dirty="0"/>
              <a:t>Agile teams figure things out on their own</a:t>
            </a:r>
            <a:r>
              <a:rPr lang="en-US" dirty="0" smtClean="0"/>
              <a:t>.</a:t>
            </a:r>
            <a:r>
              <a:rPr lang="en-US" dirty="0"/>
              <a:t> Team members share what went well and what went wrong and then identify how to improve the next go-around process</a:t>
            </a:r>
            <a:r>
              <a:rPr lang="en-US" dirty="0" smtClean="0"/>
              <a:t>.</a:t>
            </a:r>
          </a:p>
          <a:p>
            <a:pPr marL="360363" indent="-360363" algn="just"/>
            <a:r>
              <a:rPr lang="en-US" dirty="0"/>
              <a:t>In a Scrum team retrospective, each member suggests something the team should start doing, stop doing, and continue doing.</a:t>
            </a:r>
            <a:endParaRPr lang="en-IN" dirty="0"/>
          </a:p>
        </p:txBody>
      </p:sp>
    </p:spTree>
    <p:extLst>
      <p:ext uri="{BB962C8B-B14F-4D97-AF65-F5344CB8AC3E}">
        <p14:creationId xmlns:p14="http://schemas.microsoft.com/office/powerpoint/2010/main" val="359320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2" y="360948"/>
            <a:ext cx="10515600" cy="6008522"/>
          </a:xfrm>
        </p:spPr>
        <p:txBody>
          <a:bodyPr/>
          <a:lstStyle/>
          <a:p>
            <a:pPr algn="just"/>
            <a:r>
              <a:rPr lang="en-US" dirty="0"/>
              <a:t>Agile teams use numerous applications to complete their work and streamline the development process. One such tool is the online </a:t>
            </a:r>
            <a:r>
              <a:rPr lang="en-US" b="1" dirty="0"/>
              <a:t>Kanban board</a:t>
            </a:r>
            <a:r>
              <a:rPr lang="en-US" dirty="0"/>
              <a:t>, which helps Agile teams to visualize the workflow, plan everyday tasks, and track progress</a:t>
            </a:r>
            <a:r>
              <a:rPr lang="en-US" dirty="0" smtClean="0"/>
              <a:t>.</a:t>
            </a:r>
          </a:p>
          <a:p>
            <a:pPr marL="0" indent="0">
              <a:buNone/>
            </a:pPr>
            <a:r>
              <a:rPr lang="en-IN" dirty="0"/>
              <a:t>7: Tasks Prioritization</a:t>
            </a:r>
          </a:p>
          <a:p>
            <a:pPr algn="just"/>
            <a:r>
              <a:rPr lang="en-US" dirty="0"/>
              <a:t>Backlog management is also another best practice for Agile software development</a:t>
            </a:r>
            <a:r>
              <a:rPr lang="en-US" dirty="0" smtClean="0"/>
              <a:t>.</a:t>
            </a:r>
          </a:p>
          <a:p>
            <a:pPr algn="just"/>
            <a:r>
              <a:rPr lang="en-US" dirty="0" smtClean="0"/>
              <a:t>It is the responsibility of the Product Owner to record tasks in the backlog and assign their priorities.</a:t>
            </a:r>
            <a:r>
              <a:rPr lang="en-US" dirty="0"/>
              <a:t> </a:t>
            </a:r>
            <a:endParaRPr lang="en-US" dirty="0" smtClean="0"/>
          </a:p>
          <a:p>
            <a:pPr algn="just"/>
            <a:r>
              <a:rPr lang="en-US" dirty="0"/>
              <a:t>The Product Owner </a:t>
            </a:r>
            <a:r>
              <a:rPr lang="en-US" dirty="0" smtClean="0"/>
              <a:t>changes </a:t>
            </a:r>
            <a:r>
              <a:rPr lang="en-US" dirty="0"/>
              <a:t>and sets the priority of the backlog item list based on stakeholder feedback </a:t>
            </a:r>
            <a:r>
              <a:rPr lang="en-US" dirty="0" smtClean="0"/>
              <a:t>and </a:t>
            </a:r>
            <a:r>
              <a:rPr lang="en-US" dirty="0"/>
              <a:t>project circumstances</a:t>
            </a:r>
            <a:r>
              <a:rPr lang="en-US" dirty="0" smtClean="0"/>
              <a:t>.</a:t>
            </a:r>
          </a:p>
        </p:txBody>
      </p:sp>
    </p:spTree>
    <p:extLst>
      <p:ext uri="{BB962C8B-B14F-4D97-AF65-F5344CB8AC3E}">
        <p14:creationId xmlns:p14="http://schemas.microsoft.com/office/powerpoint/2010/main" val="158794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10515600" cy="842211"/>
          </a:xfrm>
        </p:spPr>
        <p:txBody>
          <a:bodyPr>
            <a:normAutofit fontScale="90000"/>
          </a:bodyPr>
          <a:lstStyle/>
          <a:p>
            <a:r>
              <a:rPr lang="en-US" b="1" dirty="0"/>
              <a:t>Design and Development Practices in An Agile projects</a:t>
            </a:r>
            <a:r>
              <a:rPr lang="en-IN" b="1" dirty="0"/>
              <a:t/>
            </a:r>
            <a:br>
              <a:rPr lang="en-IN" b="1" dirty="0"/>
            </a:br>
            <a:endParaRPr lang="en-IN" dirty="0"/>
          </a:p>
        </p:txBody>
      </p:sp>
      <p:sp>
        <p:nvSpPr>
          <p:cNvPr id="3" name="Content Placeholder 2"/>
          <p:cNvSpPr>
            <a:spLocks noGrp="1"/>
          </p:cNvSpPr>
          <p:nvPr>
            <p:ph idx="1"/>
          </p:nvPr>
        </p:nvSpPr>
        <p:spPr>
          <a:xfrm>
            <a:off x="838200" y="1528011"/>
            <a:ext cx="10515600" cy="5197642"/>
          </a:xfrm>
        </p:spPr>
        <p:txBody>
          <a:bodyPr>
            <a:normAutofit lnSpcReduction="10000"/>
          </a:bodyPr>
          <a:lstStyle/>
          <a:p>
            <a:r>
              <a:rPr lang="en-US" dirty="0" smtClean="0"/>
              <a:t>As we know that the Agile </a:t>
            </a:r>
            <a:r>
              <a:rPr lang="en-US" dirty="0"/>
              <a:t>methodologies are far better than the preceding traditional </a:t>
            </a:r>
            <a:r>
              <a:rPr lang="en-US" b="1" dirty="0"/>
              <a:t>Waterfall </a:t>
            </a:r>
            <a:r>
              <a:rPr lang="en-US" b="1" dirty="0" smtClean="0"/>
              <a:t>Methodology.</a:t>
            </a:r>
          </a:p>
          <a:p>
            <a:r>
              <a:rPr lang="en-US" dirty="0"/>
              <a:t>Among the many benefits they offer to software development companies, the </a:t>
            </a:r>
            <a:r>
              <a:rPr lang="en-US" dirty="0" smtClean="0"/>
              <a:t>best </a:t>
            </a:r>
            <a:r>
              <a:rPr lang="en-US" dirty="0"/>
              <a:t>ones are flexibility and speed</a:t>
            </a:r>
            <a:r>
              <a:rPr lang="en-US" dirty="0" smtClean="0"/>
              <a:t>.</a:t>
            </a:r>
          </a:p>
          <a:p>
            <a:r>
              <a:rPr lang="en-US" dirty="0"/>
              <a:t>By going Agile, development companies can not only adapt to changes whenever they like, but they also offer continuous delivery of the product to the clients in testing environments. </a:t>
            </a:r>
            <a:endParaRPr lang="en-US" dirty="0" smtClean="0"/>
          </a:p>
          <a:p>
            <a:r>
              <a:rPr lang="en-US" dirty="0"/>
              <a:t>Due to the advantages it offers, most organizations have used Agile development practices to </a:t>
            </a:r>
            <a:r>
              <a:rPr lang="en-US" b="1" dirty="0"/>
              <a:t>deliver value at a rapid pace</a:t>
            </a:r>
            <a:r>
              <a:rPr lang="en-US" dirty="0" smtClean="0"/>
              <a:t>.</a:t>
            </a:r>
          </a:p>
          <a:p>
            <a:r>
              <a:rPr lang="en-US" dirty="0"/>
              <a:t>The Agile approach is more popular because it provides flexibility to adapt to changes, fosters collaboration among stakeholders and teams, and creates cohesion.</a:t>
            </a:r>
            <a:endParaRPr lang="en-IN" dirty="0"/>
          </a:p>
        </p:txBody>
      </p:sp>
    </p:spTree>
    <p:extLst>
      <p:ext uri="{BB962C8B-B14F-4D97-AF65-F5344CB8AC3E}">
        <p14:creationId xmlns:p14="http://schemas.microsoft.com/office/powerpoint/2010/main" val="194564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537243"/>
          </a:xfrm>
        </p:spPr>
        <p:txBody>
          <a:bodyPr>
            <a:normAutofit fontScale="90000"/>
          </a:bodyPr>
          <a:lstStyle/>
          <a:p>
            <a:r>
              <a:rPr lang="en-US" b="1" dirty="0" smtClean="0"/>
              <a:t>Best </a:t>
            </a:r>
            <a:r>
              <a:rPr lang="en-US" b="1" dirty="0"/>
              <a:t>practices for Agile </a:t>
            </a:r>
            <a:r>
              <a:rPr lang="en-US" b="1" dirty="0" smtClean="0"/>
              <a:t>teams</a:t>
            </a:r>
            <a:r>
              <a:rPr lang="en-US" b="1" dirty="0"/>
              <a:t/>
            </a:r>
            <a:br>
              <a:rPr lang="en-US" b="1" dirty="0"/>
            </a:br>
            <a:endParaRPr lang="en-IN" dirty="0"/>
          </a:p>
        </p:txBody>
      </p:sp>
      <p:sp>
        <p:nvSpPr>
          <p:cNvPr id="3" name="Content Placeholder 2"/>
          <p:cNvSpPr>
            <a:spLocks noGrp="1"/>
          </p:cNvSpPr>
          <p:nvPr>
            <p:ph idx="1"/>
          </p:nvPr>
        </p:nvSpPr>
        <p:spPr>
          <a:xfrm>
            <a:off x="192505" y="902368"/>
            <a:ext cx="11393906" cy="5847348"/>
          </a:xfrm>
        </p:spPr>
        <p:txBody>
          <a:bodyPr>
            <a:normAutofit fontScale="92500" lnSpcReduction="10000"/>
          </a:bodyPr>
          <a:lstStyle/>
          <a:p>
            <a:pPr algn="just"/>
            <a:r>
              <a:rPr lang="en-US" dirty="0"/>
              <a:t>By using an iterative framework, the Agile approach relies upon the interaction of </a:t>
            </a:r>
            <a:r>
              <a:rPr lang="en-US" b="1" dirty="0"/>
              <a:t>self-organizing teams</a:t>
            </a:r>
            <a:r>
              <a:rPr lang="en-US" dirty="0"/>
              <a:t> who have the </a:t>
            </a:r>
            <a:r>
              <a:rPr lang="en-US" b="1" dirty="0"/>
              <a:t>cross-functional</a:t>
            </a:r>
            <a:r>
              <a:rPr lang="en-US" dirty="0"/>
              <a:t> skill-sets required to develop and test the working software</a:t>
            </a:r>
            <a:r>
              <a:rPr lang="en-US" dirty="0" smtClean="0"/>
              <a:t>.</a:t>
            </a:r>
          </a:p>
          <a:p>
            <a:pPr algn="just"/>
            <a:r>
              <a:rPr lang="en-US" dirty="0"/>
              <a:t>By using an iterative framework, the Agile approach relies upon the interaction of </a:t>
            </a:r>
            <a:r>
              <a:rPr lang="en-US" b="1" dirty="0"/>
              <a:t>self-organizing teams</a:t>
            </a:r>
            <a:r>
              <a:rPr lang="en-US" dirty="0"/>
              <a:t> who have the </a:t>
            </a:r>
            <a:r>
              <a:rPr lang="en-US" b="1" dirty="0"/>
              <a:t>cross-functional</a:t>
            </a:r>
            <a:r>
              <a:rPr lang="en-US" dirty="0"/>
              <a:t> skill-sets required to develop and test the working software. </a:t>
            </a:r>
            <a:endParaRPr lang="en-US" dirty="0" smtClean="0"/>
          </a:p>
          <a:p>
            <a:pPr algn="just"/>
            <a:r>
              <a:rPr lang="en-US" dirty="0" smtClean="0"/>
              <a:t>The </a:t>
            </a:r>
            <a:r>
              <a:rPr lang="en-US" dirty="0"/>
              <a:t>most commonly used programming practices are based on the following </a:t>
            </a:r>
            <a:r>
              <a:rPr lang="en-US" dirty="0" smtClean="0"/>
              <a:t>tactics:</a:t>
            </a:r>
          </a:p>
          <a:p>
            <a:pPr marL="541338" indent="-360363">
              <a:buFont typeface="Wingdings" panose="05000000000000000000" pitchFamily="2" charset="2"/>
              <a:buChar char="ü"/>
            </a:pPr>
            <a:r>
              <a:rPr lang="en-US" dirty="0"/>
              <a:t>Test-driven development</a:t>
            </a:r>
          </a:p>
          <a:p>
            <a:pPr marL="541338" indent="-360363">
              <a:buFont typeface="Wingdings" panose="05000000000000000000" pitchFamily="2" charset="2"/>
              <a:buChar char="ü"/>
            </a:pPr>
            <a:r>
              <a:rPr lang="en-US" dirty="0"/>
              <a:t>Code refactoring</a:t>
            </a:r>
          </a:p>
          <a:p>
            <a:pPr marL="541338" indent="-360363">
              <a:buFont typeface="Wingdings" panose="05000000000000000000" pitchFamily="2" charset="2"/>
              <a:buChar char="ü"/>
            </a:pPr>
            <a:r>
              <a:rPr lang="en-US" dirty="0"/>
              <a:t>Continuous integration</a:t>
            </a:r>
          </a:p>
          <a:p>
            <a:pPr marL="541338" indent="-360363">
              <a:buFont typeface="Wingdings" panose="05000000000000000000" pitchFamily="2" charset="2"/>
              <a:buChar char="ü"/>
            </a:pPr>
            <a:r>
              <a:rPr lang="en-US" dirty="0"/>
              <a:t>Simple code design</a:t>
            </a:r>
          </a:p>
          <a:p>
            <a:pPr marL="541338" indent="-360363">
              <a:buFont typeface="Wingdings" panose="05000000000000000000" pitchFamily="2" charset="2"/>
              <a:buChar char="ü"/>
            </a:pPr>
            <a:r>
              <a:rPr lang="en-US" dirty="0"/>
              <a:t>Pair-programming</a:t>
            </a:r>
          </a:p>
          <a:p>
            <a:pPr marL="541338" indent="-360363">
              <a:buFont typeface="Wingdings" panose="05000000000000000000" pitchFamily="2" charset="2"/>
              <a:buChar char="ü"/>
            </a:pPr>
            <a:r>
              <a:rPr lang="en-US" dirty="0"/>
              <a:t>A common codebase and a single coding standard</a:t>
            </a:r>
          </a:p>
          <a:p>
            <a:pPr algn="just"/>
            <a:endParaRPr lang="en-IN" dirty="0"/>
          </a:p>
        </p:txBody>
      </p:sp>
    </p:spTree>
    <p:extLst>
      <p:ext uri="{BB962C8B-B14F-4D97-AF65-F5344CB8AC3E}">
        <p14:creationId xmlns:p14="http://schemas.microsoft.com/office/powerpoint/2010/main" val="409685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253" y="108284"/>
            <a:ext cx="11538284" cy="6749715"/>
          </a:xfrm>
        </p:spPr>
        <p:txBody>
          <a:bodyPr>
            <a:normAutofit/>
          </a:bodyPr>
          <a:lstStyle/>
          <a:p>
            <a:r>
              <a:rPr lang="en-US" dirty="0"/>
              <a:t>It all contributes to the </a:t>
            </a:r>
            <a:r>
              <a:rPr lang="en-US" b="1" dirty="0"/>
              <a:t>quality, flexibility, and sustainability</a:t>
            </a:r>
            <a:r>
              <a:rPr lang="en-US" dirty="0"/>
              <a:t> of the software in Agile software development. To better understand the Agile methods, here are some of the best practices for efficient and effective interaction on Agile teams</a:t>
            </a:r>
            <a:r>
              <a:rPr lang="en-US" dirty="0" smtClean="0"/>
              <a:t>.</a:t>
            </a:r>
          </a:p>
          <a:p>
            <a:pPr marL="0" indent="0">
              <a:buNone/>
            </a:pPr>
            <a:r>
              <a:rPr lang="en-US" dirty="0"/>
              <a:t>1: Collaboration with the </a:t>
            </a:r>
            <a:r>
              <a:rPr lang="en-US" dirty="0" smtClean="0"/>
              <a:t>Customer</a:t>
            </a:r>
          </a:p>
          <a:p>
            <a:r>
              <a:rPr lang="en-US" b="1" dirty="0"/>
              <a:t>Customer satisfaction</a:t>
            </a:r>
            <a:r>
              <a:rPr lang="en-US" dirty="0"/>
              <a:t> is indeed the first and foremost priority in the Agile approach. </a:t>
            </a:r>
            <a:endParaRPr lang="en-US" dirty="0" smtClean="0"/>
          </a:p>
          <a:p>
            <a:r>
              <a:rPr lang="en-US" dirty="0"/>
              <a:t>To deeply understand customer requirements, collaboration must be strong among both parties. </a:t>
            </a:r>
            <a:endParaRPr lang="en-US" dirty="0" smtClean="0"/>
          </a:p>
          <a:p>
            <a:r>
              <a:rPr lang="en-US" dirty="0" smtClean="0"/>
              <a:t>In </a:t>
            </a:r>
            <a:r>
              <a:rPr lang="en-US" dirty="0"/>
              <a:t>a traditional development method, a customer is involved only on the funnel's two ends, first at the beginning of collecting the requirements and second at the end of the funnel with the developed product.</a:t>
            </a:r>
          </a:p>
          <a:p>
            <a:r>
              <a:rPr lang="en-US" dirty="0"/>
              <a:t>But in the Agile approach, the customer is involved throughout the whole process, clarifying expectations, collaborating on fixes, and communicating options not previously considered. </a:t>
            </a:r>
            <a:endParaRPr lang="en-IN" dirty="0"/>
          </a:p>
        </p:txBody>
      </p:sp>
    </p:spTree>
    <p:extLst>
      <p:ext uri="{BB962C8B-B14F-4D97-AF65-F5344CB8AC3E}">
        <p14:creationId xmlns:p14="http://schemas.microsoft.com/office/powerpoint/2010/main" val="111521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821" y="144379"/>
            <a:ext cx="11040979" cy="6521116"/>
          </a:xfrm>
        </p:spPr>
        <p:txBody>
          <a:bodyPr/>
          <a:lstStyle/>
          <a:p>
            <a:pPr algn="just"/>
            <a:r>
              <a:rPr lang="en-US" dirty="0"/>
              <a:t>The constant communication between the team and the customer promotes </a:t>
            </a:r>
            <a:r>
              <a:rPr lang="en-US" dirty="0" smtClean="0"/>
              <a:t>creativity </a:t>
            </a:r>
            <a:r>
              <a:rPr lang="en-US" dirty="0"/>
              <a:t>and better customer satisfaction</a:t>
            </a:r>
            <a:r>
              <a:rPr lang="en-US" dirty="0" smtClean="0"/>
              <a:t>.</a:t>
            </a:r>
          </a:p>
          <a:p>
            <a:pPr marL="0" indent="0" algn="just">
              <a:buNone/>
            </a:pPr>
            <a:r>
              <a:rPr lang="en-IN" dirty="0"/>
              <a:t>2: Teamwork </a:t>
            </a:r>
            <a:r>
              <a:rPr lang="en-IN" dirty="0" smtClean="0"/>
              <a:t>Quality</a:t>
            </a:r>
          </a:p>
          <a:p>
            <a:pPr marL="0" indent="0" algn="just">
              <a:buNone/>
            </a:pPr>
            <a:r>
              <a:rPr lang="en-US" dirty="0"/>
              <a:t>In Agile software development, a group of people works together as a team cohesive, leading to successful projects. </a:t>
            </a:r>
            <a:r>
              <a:rPr lang="en-US" dirty="0" smtClean="0"/>
              <a:t>There </a:t>
            </a:r>
            <a:r>
              <a:rPr lang="en-US" dirty="0"/>
              <a:t>are six components of increased teamwork quality.</a:t>
            </a:r>
          </a:p>
          <a:p>
            <a:pPr marL="722313" indent="-541338">
              <a:buFont typeface="Wingdings" panose="05000000000000000000" pitchFamily="2" charset="2"/>
              <a:buChar char="ü"/>
            </a:pPr>
            <a:r>
              <a:rPr lang="en-US" dirty="0"/>
              <a:t>Communication</a:t>
            </a:r>
          </a:p>
          <a:p>
            <a:pPr marL="722313" indent="-541338">
              <a:buFont typeface="Wingdings" panose="05000000000000000000" pitchFamily="2" charset="2"/>
              <a:buChar char="ü"/>
            </a:pPr>
            <a:r>
              <a:rPr lang="en-US" dirty="0"/>
              <a:t>Coordination</a:t>
            </a:r>
          </a:p>
          <a:p>
            <a:pPr marL="722313" indent="-541338">
              <a:buFont typeface="Wingdings" panose="05000000000000000000" pitchFamily="2" charset="2"/>
              <a:buChar char="ü"/>
            </a:pPr>
            <a:r>
              <a:rPr lang="en-US" dirty="0"/>
              <a:t>Balance of team member contributions</a:t>
            </a:r>
          </a:p>
          <a:p>
            <a:pPr marL="722313" indent="-541338">
              <a:buFont typeface="Wingdings" panose="05000000000000000000" pitchFamily="2" charset="2"/>
              <a:buChar char="ü"/>
            </a:pPr>
            <a:r>
              <a:rPr lang="en-US" dirty="0"/>
              <a:t>Mutual support</a:t>
            </a:r>
          </a:p>
          <a:p>
            <a:pPr marL="722313" indent="-541338">
              <a:buFont typeface="Wingdings" panose="05000000000000000000" pitchFamily="2" charset="2"/>
              <a:buChar char="ü"/>
            </a:pPr>
            <a:r>
              <a:rPr lang="en-US" dirty="0"/>
              <a:t>Effort</a:t>
            </a:r>
          </a:p>
          <a:p>
            <a:pPr marL="722313" indent="-541338">
              <a:buFont typeface="Wingdings" panose="05000000000000000000" pitchFamily="2" charset="2"/>
              <a:buChar char="ü"/>
            </a:pPr>
            <a:r>
              <a:rPr lang="en-US" dirty="0"/>
              <a:t>Cohesion</a:t>
            </a:r>
          </a:p>
          <a:p>
            <a:pPr marL="0" indent="0" algn="just">
              <a:buNone/>
            </a:pPr>
            <a:endParaRPr lang="en-IN" dirty="0"/>
          </a:p>
          <a:p>
            <a:pPr algn="just"/>
            <a:endParaRPr lang="en-IN" dirty="0"/>
          </a:p>
        </p:txBody>
      </p:sp>
    </p:spTree>
    <p:extLst>
      <p:ext uri="{BB962C8B-B14F-4D97-AF65-F5344CB8AC3E}">
        <p14:creationId xmlns:p14="http://schemas.microsoft.com/office/powerpoint/2010/main" val="189684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915" y="168442"/>
            <a:ext cx="11574379" cy="6008521"/>
          </a:xfrm>
        </p:spPr>
        <p:txBody>
          <a:bodyPr/>
          <a:lstStyle/>
          <a:p>
            <a:r>
              <a:rPr lang="en-US" dirty="0"/>
              <a:t>There is a direct relationship between teamwork quality, team performance, and project success. </a:t>
            </a:r>
            <a:endParaRPr lang="en-US" dirty="0" smtClean="0"/>
          </a:p>
          <a:p>
            <a:r>
              <a:rPr lang="en-US" dirty="0"/>
              <a:t>Agile teams work on a simple equation that they can work more effectively if they depend on each other rather than depending on the tools that are the mainstays of software development</a:t>
            </a:r>
            <a:r>
              <a:rPr lang="en-US" dirty="0" smtClean="0"/>
              <a:t>.</a:t>
            </a:r>
          </a:p>
          <a:p>
            <a:r>
              <a:rPr lang="en-US" dirty="0"/>
              <a:t>By working together, Agile teams can empower and embolden to take imaginative leaps that result in an innovative product</a:t>
            </a:r>
            <a:r>
              <a:rPr lang="en-US" dirty="0" smtClean="0"/>
              <a:t>.</a:t>
            </a:r>
          </a:p>
          <a:p>
            <a:r>
              <a:rPr lang="en-US" dirty="0"/>
              <a:t>It is worth emphasizing, that Agile teams do not operate in vacuums as they need to </a:t>
            </a:r>
            <a:r>
              <a:rPr lang="en-US" b="1" dirty="0"/>
              <a:t>coordinate with the business stakeholders</a:t>
            </a:r>
            <a:r>
              <a:rPr lang="en-US" dirty="0"/>
              <a:t> daily</a:t>
            </a:r>
            <a:r>
              <a:rPr lang="en-US" dirty="0" smtClean="0"/>
              <a:t>.</a:t>
            </a:r>
          </a:p>
          <a:p>
            <a:r>
              <a:rPr lang="en-US" dirty="0"/>
              <a:t>It allows the Agile teams to brainstorm about features, functionality, or user-friendly solutions that introduce fresh ideas and insights</a:t>
            </a:r>
            <a:r>
              <a:rPr lang="en-US" dirty="0" smtClean="0"/>
              <a:t>.</a:t>
            </a:r>
          </a:p>
          <a:p>
            <a:r>
              <a:rPr lang="en-US" dirty="0"/>
              <a:t>It’s important to note that stakeholders do not tell the team what to do but, instead, are guests in the Agile team’s war room.</a:t>
            </a:r>
            <a:endParaRPr lang="en-IN" dirty="0"/>
          </a:p>
        </p:txBody>
      </p:sp>
    </p:spTree>
    <p:extLst>
      <p:ext uri="{BB962C8B-B14F-4D97-AF65-F5344CB8AC3E}">
        <p14:creationId xmlns:p14="http://schemas.microsoft.com/office/powerpoint/2010/main" val="211545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442" y="192505"/>
            <a:ext cx="11827042" cy="6497054"/>
          </a:xfrm>
        </p:spPr>
        <p:txBody>
          <a:bodyPr>
            <a:normAutofit fontScale="92500" lnSpcReduction="20000"/>
          </a:bodyPr>
          <a:lstStyle/>
          <a:p>
            <a:pPr marL="0" indent="0">
              <a:buNone/>
            </a:pPr>
            <a:r>
              <a:rPr lang="en-IN" dirty="0"/>
              <a:t>3: Individuals Motivation</a:t>
            </a:r>
          </a:p>
          <a:p>
            <a:r>
              <a:rPr lang="en-US" dirty="0"/>
              <a:t>Motivation is the driving force for any organization. </a:t>
            </a:r>
            <a:endParaRPr lang="en-US" dirty="0" smtClean="0"/>
          </a:p>
          <a:p>
            <a:r>
              <a:rPr lang="en-US" dirty="0" smtClean="0"/>
              <a:t>Motivated </a:t>
            </a:r>
            <a:r>
              <a:rPr lang="en-US" dirty="0"/>
              <a:t>employees perform </a:t>
            </a:r>
            <a:r>
              <a:rPr lang="en-US" b="1" dirty="0"/>
              <a:t>10% better</a:t>
            </a:r>
            <a:r>
              <a:rPr lang="en-US" dirty="0"/>
              <a:t> and are the individuals who love their job, </a:t>
            </a:r>
            <a:r>
              <a:rPr lang="en-US" dirty="0" smtClean="0"/>
              <a:t>are </a:t>
            </a:r>
            <a:r>
              <a:rPr lang="en-US" dirty="0"/>
              <a:t>focused on the team goal, and supportive of each other</a:t>
            </a:r>
            <a:r>
              <a:rPr lang="en-US" dirty="0" smtClean="0"/>
              <a:t>.</a:t>
            </a:r>
          </a:p>
          <a:p>
            <a:r>
              <a:rPr lang="en-US" dirty="0"/>
              <a:t>With a motivated Agile team, an organization witnesses rhythm in their work and fast-paced speed. But, creating an environment where it all happens, isn’t easy.</a:t>
            </a:r>
          </a:p>
          <a:p>
            <a:pPr marL="0" indent="0">
              <a:buNone/>
            </a:pPr>
            <a:r>
              <a:rPr lang="en-US" dirty="0" smtClean="0"/>
              <a:t>There </a:t>
            </a:r>
            <a:r>
              <a:rPr lang="en-US" dirty="0"/>
              <a:t>are four stages that a team passes through. These stages are:</a:t>
            </a:r>
          </a:p>
          <a:p>
            <a:r>
              <a:rPr lang="en-US" dirty="0"/>
              <a:t>Forming</a:t>
            </a:r>
          </a:p>
          <a:p>
            <a:r>
              <a:rPr lang="en-US" dirty="0"/>
              <a:t>Storming</a:t>
            </a:r>
          </a:p>
          <a:p>
            <a:r>
              <a:rPr lang="en-US" dirty="0"/>
              <a:t>Norming</a:t>
            </a:r>
          </a:p>
          <a:p>
            <a:r>
              <a:rPr lang="en-US" dirty="0"/>
              <a:t>Performing</a:t>
            </a:r>
          </a:p>
          <a:p>
            <a:r>
              <a:rPr lang="en-US" dirty="0"/>
              <a:t>These stages help overcome the obstacles and deliver desired results. As the team's momentum starts gearing up, people who are accustomed to working alone adapt to the new change of working as a team. </a:t>
            </a:r>
            <a:endParaRPr lang="en-US" dirty="0" smtClean="0"/>
          </a:p>
          <a:p>
            <a:pPr marL="0" indent="0">
              <a:buNone/>
            </a:pPr>
            <a:endParaRPr lang="en-US" dirty="0" smtClean="0"/>
          </a:p>
          <a:p>
            <a:r>
              <a:rPr lang="en-US" dirty="0"/>
              <a:t>They become ready to take on required roles, collaborate with other team members, adopt a team way of doing the work and manage the work as per the process.</a:t>
            </a:r>
            <a:br>
              <a:rPr lang="en-US" dirty="0"/>
            </a:br>
            <a:endParaRPr lang="en-IN" dirty="0"/>
          </a:p>
        </p:txBody>
      </p:sp>
    </p:spTree>
    <p:extLst>
      <p:ext uri="{BB962C8B-B14F-4D97-AF65-F5344CB8AC3E}">
        <p14:creationId xmlns:p14="http://schemas.microsoft.com/office/powerpoint/2010/main" val="6717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442" y="156410"/>
            <a:ext cx="11899232" cy="6701589"/>
          </a:xfrm>
        </p:spPr>
        <p:txBody>
          <a:bodyPr/>
          <a:lstStyle/>
          <a:p>
            <a:pPr marL="0" indent="0">
              <a:buNone/>
            </a:pPr>
            <a:r>
              <a:rPr lang="en-IN" dirty="0"/>
              <a:t>4: Effective Communication</a:t>
            </a:r>
          </a:p>
          <a:p>
            <a:r>
              <a:rPr lang="en-US" dirty="0"/>
              <a:t>In the Agile approach, the best way to communicate is </a:t>
            </a:r>
            <a:r>
              <a:rPr lang="en-US" b="1" dirty="0"/>
              <a:t>face-to-face</a:t>
            </a:r>
            <a:r>
              <a:rPr lang="en-US" dirty="0" smtClean="0"/>
              <a:t>.</a:t>
            </a:r>
          </a:p>
          <a:p>
            <a:pPr algn="just"/>
            <a:r>
              <a:rPr lang="en-US" dirty="0" smtClean="0"/>
              <a:t> </a:t>
            </a:r>
            <a:r>
              <a:rPr lang="en-US" dirty="0"/>
              <a:t>No matter if you are communicating with a teammate on a </a:t>
            </a:r>
            <a:r>
              <a:rPr lang="en-US" dirty="0" smtClean="0"/>
              <a:t>difficult </a:t>
            </a:r>
            <a:r>
              <a:rPr lang="en-US" dirty="0"/>
              <a:t>problem or reporting your accomplishments on the daily meeting, face-to-face communication is the best practice</a:t>
            </a:r>
            <a:r>
              <a:rPr lang="en-US" dirty="0" smtClean="0"/>
              <a:t>.</a:t>
            </a:r>
          </a:p>
          <a:p>
            <a:pPr algn="just"/>
            <a:r>
              <a:rPr lang="en-US" dirty="0"/>
              <a:t>Face-to-face communication builds trust, opens gates for feedback, and creates conversation among the teammates. </a:t>
            </a:r>
            <a:endParaRPr lang="en-US" dirty="0" smtClean="0"/>
          </a:p>
          <a:p>
            <a:pPr algn="just"/>
            <a:r>
              <a:rPr lang="en-US" dirty="0"/>
              <a:t>In scenarios like a global team, geographic isolation of working groups or individuals, and time zone differences, it is still preferred to communicate face-to-face by creating virtual rooms with videoconferencing services</a:t>
            </a:r>
            <a:r>
              <a:rPr lang="en-US" dirty="0" smtClean="0"/>
              <a:t>.</a:t>
            </a:r>
          </a:p>
          <a:p>
            <a:pPr marL="0" indent="0" algn="just">
              <a:buNone/>
            </a:pPr>
            <a:r>
              <a:rPr lang="en-IN" dirty="0"/>
              <a:t>5: Self-Organizing </a:t>
            </a:r>
            <a:r>
              <a:rPr lang="en-IN" dirty="0" smtClean="0"/>
              <a:t>Teams</a:t>
            </a:r>
          </a:p>
          <a:p>
            <a:pPr algn="just"/>
            <a:r>
              <a:rPr lang="en-US" dirty="0"/>
              <a:t>Agile software development is driven by creating self-organizing teams who work in harmony. </a:t>
            </a:r>
            <a:endParaRPr lang="en-US" dirty="0" smtClean="0"/>
          </a:p>
          <a:p>
            <a:pPr algn="just"/>
            <a:r>
              <a:rPr lang="en-US" dirty="0"/>
              <a:t>Self-organizing teams are capable of deciding their pathways.</a:t>
            </a:r>
            <a:endParaRPr lang="en-IN" dirty="0"/>
          </a:p>
          <a:p>
            <a:pPr algn="just"/>
            <a:endParaRPr lang="en-IN" dirty="0"/>
          </a:p>
        </p:txBody>
      </p:sp>
    </p:spTree>
    <p:extLst>
      <p:ext uri="{BB962C8B-B14F-4D97-AF65-F5344CB8AC3E}">
        <p14:creationId xmlns:p14="http://schemas.microsoft.com/office/powerpoint/2010/main" val="101540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821" y="120316"/>
            <a:ext cx="11040979" cy="6056647"/>
          </a:xfrm>
        </p:spPr>
        <p:txBody>
          <a:bodyPr>
            <a:normAutofit lnSpcReduction="10000"/>
          </a:bodyPr>
          <a:lstStyle/>
          <a:p>
            <a:pPr algn="just"/>
            <a:r>
              <a:rPr lang="en-US" dirty="0"/>
              <a:t>They decide how they will execute the work and who will do what</a:t>
            </a:r>
            <a:r>
              <a:rPr lang="en-US" dirty="0" smtClean="0"/>
              <a:t>.</a:t>
            </a:r>
          </a:p>
          <a:p>
            <a:pPr algn="just"/>
            <a:r>
              <a:rPr lang="en-US" dirty="0"/>
              <a:t>They also divide the tasks into small iterations which can be completed in each sprint</a:t>
            </a:r>
            <a:r>
              <a:rPr lang="en-US" dirty="0" smtClean="0"/>
              <a:t>.</a:t>
            </a:r>
          </a:p>
          <a:p>
            <a:pPr algn="just"/>
            <a:r>
              <a:rPr lang="en-US" dirty="0"/>
              <a:t>A self-organizing team is only created with team members who are confident in their work and can push through the most difficult and frustrating blocks</a:t>
            </a:r>
            <a:r>
              <a:rPr lang="en-US" dirty="0" smtClean="0"/>
              <a:t>.</a:t>
            </a:r>
          </a:p>
          <a:p>
            <a:pPr algn="just"/>
            <a:r>
              <a:rPr lang="en-US" dirty="0"/>
              <a:t>As a whole, a self-organizing team shares full responsibility and accountability for stepping out of the ways to resolve issues. If the outcome misses the mark, the team learns and adapts from their mistake. </a:t>
            </a:r>
            <a:endParaRPr lang="en-US" dirty="0" smtClean="0"/>
          </a:p>
          <a:p>
            <a:pPr algn="just"/>
            <a:r>
              <a:rPr lang="en-US" dirty="0"/>
              <a:t>Agile teams do not intuitively know how to self-organize, plan and execute the project. It will require constant training, coaching, and mentoring to create an Agile team</a:t>
            </a:r>
            <a:r>
              <a:rPr lang="en-US" dirty="0" smtClean="0"/>
              <a:t>.</a:t>
            </a:r>
          </a:p>
          <a:p>
            <a:pPr algn="just"/>
            <a:r>
              <a:rPr lang="en-US" dirty="0"/>
              <a:t>A team that can perform at the fullest irrespective of any throttle or block.</a:t>
            </a:r>
            <a:endParaRPr lang="en-IN" dirty="0"/>
          </a:p>
        </p:txBody>
      </p:sp>
    </p:spTree>
    <p:extLst>
      <p:ext uri="{BB962C8B-B14F-4D97-AF65-F5344CB8AC3E}">
        <p14:creationId xmlns:p14="http://schemas.microsoft.com/office/powerpoint/2010/main" val="4106122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1929</TotalTime>
  <Words>317</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Agile Software Development (TCS 855)</vt:lpstr>
      <vt:lpstr>Design and Development Practices in An Agile projects </vt:lpstr>
      <vt:lpstr>Best practices for Agile teams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101</cp:revision>
  <dcterms:created xsi:type="dcterms:W3CDTF">2021-07-30T06:38:34Z</dcterms:created>
  <dcterms:modified xsi:type="dcterms:W3CDTF">2024-02-20T11:33:55Z</dcterms:modified>
</cp:coreProperties>
</file>