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5"/>
  </p:notes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496" autoAdjust="0"/>
  </p:normalViewPr>
  <p:slideViewPr>
    <p:cSldViewPr snapToGrid="0">
      <p:cViewPr varScale="1">
        <p:scale>
          <a:sx n="80" d="100"/>
          <a:sy n="80"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24901-80E4-43CB-8B59-650D81264311}" type="datetimeFigureOut">
              <a:rPr lang="en-IN" smtClean="0"/>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BC6BD-2F42-44E2-8FB1-9CFF1143E74C}" type="slidenum">
              <a:rPr lang="en-IN" smtClean="0"/>
              <a:t>‹#›</a:t>
            </a:fld>
            <a:endParaRPr lang="en-IN"/>
          </a:p>
        </p:txBody>
      </p:sp>
    </p:spTree>
    <p:extLst>
      <p:ext uri="{BB962C8B-B14F-4D97-AF65-F5344CB8AC3E}">
        <p14:creationId xmlns:p14="http://schemas.microsoft.com/office/powerpoint/2010/main" val="170675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7FADB0-672B-4E1C-AC34-5D80E4D45AB1}" type="slidenum">
              <a:rPr lang="en-US" smtClean="0"/>
              <a:t>1</a:t>
            </a:fld>
            <a:endParaRPr lang="en-US"/>
          </a:p>
        </p:txBody>
      </p:sp>
    </p:spTree>
    <p:extLst>
      <p:ext uri="{BB962C8B-B14F-4D97-AF65-F5344CB8AC3E}">
        <p14:creationId xmlns:p14="http://schemas.microsoft.com/office/powerpoint/2010/main" val="289943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45810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250726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13685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67971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3292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59970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57F15B-63AE-4F42-9311-13D8700A3C3E}"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71825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57F15B-63AE-4F42-9311-13D8700A3C3E}"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255130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7F15B-63AE-4F42-9311-13D8700A3C3E}"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23542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38738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368326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7F15B-63AE-4F42-9311-13D8700A3C3E}" type="datetimeFigureOut">
              <a:rPr lang="en-IN" smtClean="0"/>
              <a:t>20-02-2024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33288-F89D-4212-9A71-8595FA6050D9}" type="slidenum">
              <a:rPr lang="en-IN" smtClean="0"/>
              <a:t>‹#›</a:t>
            </a:fld>
            <a:endParaRPr lang="en-IN"/>
          </a:p>
        </p:txBody>
      </p:sp>
    </p:spTree>
    <p:extLst>
      <p:ext uri="{BB962C8B-B14F-4D97-AF65-F5344CB8AC3E}">
        <p14:creationId xmlns:p14="http://schemas.microsoft.com/office/powerpoint/2010/main" val="83112155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18367"/>
            <a:ext cx="8458200" cy="1143000"/>
          </a:xfrm>
        </p:spPr>
        <p:txBody>
          <a:bodyPr>
            <a:normAutofit fontScale="90000"/>
          </a:bodyPr>
          <a:lstStyle/>
          <a:p>
            <a:r>
              <a:rPr lang="en-US" b="1" dirty="0"/>
              <a:t>Agile Software Development (</a:t>
            </a:r>
            <a:r>
              <a:rPr lang="en-US" b="1"/>
              <a:t>TCS </a:t>
            </a:r>
            <a:r>
              <a:rPr lang="en-US" b="1" smtClean="0"/>
              <a:t>855)</a:t>
            </a:r>
            <a:endParaRPr lang="en-US" b="1" dirty="0"/>
          </a:p>
        </p:txBody>
      </p:sp>
      <p:sp>
        <p:nvSpPr>
          <p:cNvPr id="5" name="Content Placeholder 4"/>
          <p:cNvSpPr>
            <a:spLocks noGrp="1"/>
          </p:cNvSpPr>
          <p:nvPr>
            <p:ph idx="1"/>
          </p:nvPr>
        </p:nvSpPr>
        <p:spPr>
          <a:xfrm>
            <a:off x="1752600" y="2264898"/>
            <a:ext cx="8686800" cy="3861266"/>
          </a:xfrm>
        </p:spPr>
        <p:txBody>
          <a:bodyPr>
            <a:normAutofit lnSpcReduction="10000"/>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Prof.(Dr.) Santosh Kumar</a:t>
            </a:r>
          </a:p>
          <a:p>
            <a:pPr marL="0" indent="0">
              <a:buNone/>
            </a:pPr>
            <a:r>
              <a:rPr lang="en-US" dirty="0"/>
              <a:t>       Department of Computer Science and Engineering</a:t>
            </a:r>
          </a:p>
          <a:p>
            <a:pPr marL="0" indent="0" algn="ctr">
              <a:buNone/>
            </a:pPr>
            <a:r>
              <a:rPr lang="en-US" sz="3200" b="1" dirty="0"/>
              <a:t>Graphic Era Deemed to be University, Dehradun</a:t>
            </a:r>
          </a:p>
          <a:p>
            <a:pPr marL="0" indent="0">
              <a:buNone/>
            </a:pPr>
            <a:endParaRPr lang="en-US" dirty="0"/>
          </a:p>
        </p:txBody>
      </p:sp>
      <p:sp>
        <p:nvSpPr>
          <p:cNvPr id="6" name="Footer Placeholder 5"/>
          <p:cNvSpPr>
            <a:spLocks noGrp="1"/>
          </p:cNvSpPr>
          <p:nvPr>
            <p:ph type="ftr" sz="quarter" idx="11"/>
          </p:nvPr>
        </p:nvSpPr>
        <p:spPr/>
        <p:txBody>
          <a:bodyPr/>
          <a:lstStyle/>
          <a:p>
            <a:r>
              <a:rPr lang="en-US" dirty="0"/>
              <a:t>Dr. </a:t>
            </a:r>
            <a:r>
              <a:rPr lang="en-US" dirty="0" err="1"/>
              <a:t>Santosh</a:t>
            </a:r>
            <a:r>
              <a:rPr lang="en-US" dirty="0"/>
              <a:t> Kumar- Graphic Era Deemed to be University, Dehradun</a:t>
            </a:r>
          </a:p>
        </p:txBody>
      </p:sp>
      <p:sp>
        <p:nvSpPr>
          <p:cNvPr id="7" name="Slide Number Placeholder 6"/>
          <p:cNvSpPr>
            <a:spLocks noGrp="1"/>
          </p:cNvSpPr>
          <p:nvPr>
            <p:ph type="sldNum" sz="quarter" idx="12"/>
          </p:nvPr>
        </p:nvSpPr>
        <p:spPr/>
        <p:txBody>
          <a:bodyPr/>
          <a:lstStyle/>
          <a:p>
            <a:fld id="{D136434D-798B-4907-95B8-E97C1C9B2C62}" type="slidenum">
              <a:rPr lang="en-US" smtClean="0"/>
              <a:t>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638" y="2759775"/>
            <a:ext cx="14573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53FDE34C-AFCD-4A86-8796-E5B4E4691B30}"/>
              </a:ext>
            </a:extLst>
          </p:cNvPr>
          <p:cNvSpPr txBox="1"/>
          <p:nvPr/>
        </p:nvSpPr>
        <p:spPr>
          <a:xfrm>
            <a:off x="1981200" y="992035"/>
            <a:ext cx="7540283" cy="923330"/>
          </a:xfrm>
          <a:prstGeom prst="rect">
            <a:avLst/>
          </a:prstGeom>
          <a:noFill/>
        </p:spPr>
        <p:txBody>
          <a:bodyPr wrap="square" rtlCol="0">
            <a:spAutoFit/>
          </a:bodyPr>
          <a:lstStyle/>
          <a:p>
            <a:pPr algn="ctr" fontAlgn="base"/>
            <a:r>
              <a:rPr lang="en-US" b="1" dirty="0" smtClean="0"/>
              <a:t>Unit-II Agile Project Management</a:t>
            </a:r>
          </a:p>
          <a:p>
            <a:pPr algn="ctr" fontAlgn="base"/>
            <a:r>
              <a:rPr lang="en-US" b="1" dirty="0" smtClean="0"/>
              <a:t>Agile Scrum Methodology </a:t>
            </a:r>
          </a:p>
          <a:p>
            <a:pPr fontAlgn="base"/>
            <a:endParaRPr lang="en-IN" b="1" dirty="0"/>
          </a:p>
        </p:txBody>
      </p:sp>
    </p:spTree>
    <p:extLst>
      <p:ext uri="{BB962C8B-B14F-4D97-AF65-F5344CB8AC3E}">
        <p14:creationId xmlns:p14="http://schemas.microsoft.com/office/powerpoint/2010/main" val="3303195769"/>
      </p:ext>
    </p:extLst>
  </p:cSld>
  <p:clrMapOvr>
    <a:masterClrMapping/>
  </p:clrMapOvr>
  <mc:AlternateContent xmlns:mc="http://schemas.openxmlformats.org/markup-compatibility/2006" xmlns:p14="http://schemas.microsoft.com/office/powerpoint/2010/main">
    <mc:Choice Requires="p14">
      <p:transition spd="slow" p14:dur="2000" advTm="30993"/>
    </mc:Choice>
    <mc:Fallback xmlns="">
      <p:transition spd="slow" advTm="3099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506"/>
            <a:ext cx="10515600" cy="457200"/>
          </a:xfrm>
        </p:spPr>
        <p:txBody>
          <a:bodyPr>
            <a:normAutofit fontScale="90000"/>
          </a:bodyPr>
          <a:lstStyle/>
          <a:p>
            <a:r>
              <a:rPr lang="en-IN" dirty="0"/>
              <a:t>Review and Retrospect</a:t>
            </a:r>
          </a:p>
        </p:txBody>
      </p:sp>
      <p:sp>
        <p:nvSpPr>
          <p:cNvPr id="3" name="Content Placeholder 2"/>
          <p:cNvSpPr>
            <a:spLocks noGrp="1"/>
          </p:cNvSpPr>
          <p:nvPr>
            <p:ph idx="1"/>
          </p:nvPr>
        </p:nvSpPr>
        <p:spPr>
          <a:xfrm>
            <a:off x="838200" y="649706"/>
            <a:ext cx="10515600" cy="6124073"/>
          </a:xfrm>
        </p:spPr>
        <p:txBody>
          <a:bodyPr>
            <a:normAutofit fontScale="92500" lnSpcReduction="10000"/>
          </a:bodyPr>
          <a:lstStyle/>
          <a:p>
            <a:pPr marL="0" indent="0">
              <a:buNone/>
            </a:pPr>
            <a:r>
              <a:rPr lang="en-US" dirty="0"/>
              <a:t>The Review and Retrospect phase consists of following three </a:t>
            </a:r>
            <a:r>
              <a:rPr lang="en-US" dirty="0" smtClean="0"/>
              <a:t>processes.</a:t>
            </a:r>
          </a:p>
          <a:p>
            <a:pPr marL="514350" indent="-514350" algn="just">
              <a:buFont typeface="+mj-lt"/>
              <a:buAutoNum type="arabicPeriod" startAt="15"/>
            </a:pPr>
            <a:r>
              <a:rPr lang="en-US" b="1" dirty="0"/>
              <a:t>Convene Scrum of Scrums</a:t>
            </a:r>
            <a:r>
              <a:rPr lang="en-US" dirty="0"/>
              <a:t> - In this process, Scrum Team representatives convene for Scrum of Scrums (</a:t>
            </a:r>
            <a:r>
              <a:rPr lang="en-US" dirty="0" err="1"/>
              <a:t>SoS</a:t>
            </a:r>
            <a:r>
              <a:rPr lang="en-US" dirty="0"/>
              <a:t>) Meetings in predetermined intervals or whenever required to collaborate and track their respective progress, impediments, and dependencies across teams. This is relevant only for large projects where multiple Scrum Teams are involved.</a:t>
            </a:r>
          </a:p>
          <a:p>
            <a:pPr marL="514350" indent="-514350" algn="just">
              <a:buFont typeface="+mj-lt"/>
              <a:buAutoNum type="arabicPeriod" startAt="15"/>
            </a:pPr>
            <a:r>
              <a:rPr lang="en-US" b="1" dirty="0"/>
              <a:t>Demonstrate and Validate Sprint</a:t>
            </a:r>
            <a:r>
              <a:rPr lang="en-US" dirty="0"/>
              <a:t> -In this process, the Scrum Team demonstrates the Sprint Deliverables to the Product Owner and relevant stakeholders in a Sprint Review Meeting. The purpose of this meeting is to secure approval and acceptance from the Product Owner for the Deliverables created in the Sprint</a:t>
            </a:r>
            <a:r>
              <a:rPr lang="en-US" dirty="0" smtClean="0"/>
              <a:t>.</a:t>
            </a:r>
          </a:p>
          <a:p>
            <a:pPr marL="514350" indent="-514350" algn="just">
              <a:buFont typeface="+mj-lt"/>
              <a:buAutoNum type="arabicPeriod" startAt="15"/>
            </a:pPr>
            <a:r>
              <a:rPr lang="en-US" b="1" dirty="0"/>
              <a:t>Retrospect Sprint </a:t>
            </a:r>
            <a:r>
              <a:rPr lang="en-US" dirty="0"/>
              <a:t>-In this process, the Scrum Master and Scrum Team meet to discuss the lessons learned throughout the Sprint. This information is documented as lessons learned which can be applied to future Sprints. Often, as a result of this discussion, there may be Agreed Actionable Improvements or Updated Scrum Guidance Body Recommendations.</a:t>
            </a:r>
          </a:p>
          <a:p>
            <a:endParaRPr lang="en-US" dirty="0"/>
          </a:p>
          <a:p>
            <a:pPr marL="0" indent="0">
              <a:buNone/>
            </a:pPr>
            <a:endParaRPr lang="en-IN" dirty="0"/>
          </a:p>
        </p:txBody>
      </p:sp>
    </p:spTree>
    <p:extLst>
      <p:ext uri="{BB962C8B-B14F-4D97-AF65-F5344CB8AC3E}">
        <p14:creationId xmlns:p14="http://schemas.microsoft.com/office/powerpoint/2010/main" val="228865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43000"/>
          </a:xfrm>
        </p:spPr>
        <p:txBody>
          <a:bodyPr>
            <a:normAutofit/>
          </a:bodyPr>
          <a:lstStyle/>
          <a:p>
            <a:r>
              <a:rPr lang="en-US" sz="2400" dirty="0"/>
              <a:t>Following is the data flow diagram of the Review and Retrospect phase, broadly showing how different processes are connected to each other. For more details on different </a:t>
            </a:r>
            <a:r>
              <a:rPr lang="en-US" sz="2400" dirty="0" smtClean="0"/>
              <a:t>processes.</a:t>
            </a:r>
            <a:endParaRPr lang="en-IN" sz="2400" dirty="0"/>
          </a:p>
        </p:txBody>
      </p:sp>
      <p:pic>
        <p:nvPicPr>
          <p:cNvPr id="5122" name="Picture 2" descr="Marketing Strate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021" y="1143001"/>
            <a:ext cx="7086600" cy="555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29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6770"/>
          </a:xfrm>
        </p:spPr>
        <p:txBody>
          <a:bodyPr>
            <a:normAutofit fontScale="90000"/>
          </a:bodyPr>
          <a:lstStyle/>
          <a:p>
            <a:r>
              <a:rPr lang="en-IN" dirty="0"/>
              <a:t>Release</a:t>
            </a:r>
            <a:br>
              <a:rPr lang="en-IN" dirty="0"/>
            </a:br>
            <a:endParaRPr lang="en-IN" dirty="0"/>
          </a:p>
        </p:txBody>
      </p:sp>
      <p:sp>
        <p:nvSpPr>
          <p:cNvPr id="3" name="Content Placeholder 2"/>
          <p:cNvSpPr>
            <a:spLocks noGrp="1"/>
          </p:cNvSpPr>
          <p:nvPr>
            <p:ph idx="1"/>
          </p:nvPr>
        </p:nvSpPr>
        <p:spPr>
          <a:xfrm>
            <a:off x="838200" y="577516"/>
            <a:ext cx="10515600" cy="6063916"/>
          </a:xfrm>
        </p:spPr>
        <p:txBody>
          <a:bodyPr/>
          <a:lstStyle/>
          <a:p>
            <a:pPr marL="0" indent="0">
              <a:buNone/>
            </a:pPr>
            <a:r>
              <a:rPr lang="en-US" dirty="0"/>
              <a:t>The Release phase consists of following two </a:t>
            </a:r>
            <a:r>
              <a:rPr lang="en-US" dirty="0" smtClean="0"/>
              <a:t>processes.</a:t>
            </a:r>
          </a:p>
          <a:p>
            <a:pPr marL="514350" indent="-514350" algn="just">
              <a:buFont typeface="+mj-lt"/>
              <a:buAutoNum type="arabicPeriod" startAt="18"/>
            </a:pPr>
            <a:r>
              <a:rPr lang="en-US" b="1" dirty="0"/>
              <a:t>Ship Deliverables</a:t>
            </a:r>
            <a:r>
              <a:rPr lang="en-US" dirty="0"/>
              <a:t> - In this process, Accepted Deliverables are delivered or transitioned to the relevant stakeholders. A formal Working Deliverables Agreement documents the successful completion of the Sprint.</a:t>
            </a:r>
          </a:p>
          <a:p>
            <a:pPr marL="514350" indent="-514350" algn="just">
              <a:buFont typeface="+mj-lt"/>
              <a:buAutoNum type="arabicPeriod" startAt="18"/>
            </a:pPr>
            <a:r>
              <a:rPr lang="en-US" b="1" dirty="0"/>
              <a:t>Retrospect Project</a:t>
            </a:r>
            <a:r>
              <a:rPr lang="en-US" dirty="0"/>
              <a:t> - In this process, which completes the project, organizational stakeholders and Scrum Core Team members assemble to retrospect the project and identify, document, and internalize the lessons learned. Often, these lessons lead to the documentation of Agreed Actionable Improvements, to be implemented in future projects.</a:t>
            </a:r>
          </a:p>
          <a:p>
            <a:endParaRPr lang="en-IN" dirty="0"/>
          </a:p>
        </p:txBody>
      </p:sp>
    </p:spTree>
    <p:extLst>
      <p:ext uri="{BB962C8B-B14F-4D97-AF65-F5344CB8AC3E}">
        <p14:creationId xmlns:p14="http://schemas.microsoft.com/office/powerpoint/2010/main" val="267509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94873"/>
          </a:xfrm>
        </p:spPr>
        <p:txBody>
          <a:bodyPr>
            <a:normAutofit/>
          </a:bodyPr>
          <a:lstStyle/>
          <a:p>
            <a:r>
              <a:rPr lang="en-US" sz="2400" dirty="0"/>
              <a:t>Following is the data flow diagram of the Release phase, broadly showing how different processes are connected to each other. For more details on different processes</a:t>
            </a:r>
            <a:endParaRPr lang="en-IN" sz="2400" dirty="0"/>
          </a:p>
        </p:txBody>
      </p:sp>
      <p:pic>
        <p:nvPicPr>
          <p:cNvPr id="6146" name="Picture 2" descr="Marketing 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4737" y="1094874"/>
            <a:ext cx="7327231" cy="5642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03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5054"/>
          </a:xfrm>
        </p:spPr>
        <p:txBody>
          <a:bodyPr>
            <a:normAutofit fontScale="90000"/>
          </a:bodyPr>
          <a:lstStyle/>
          <a:p>
            <a:r>
              <a:rPr lang="en-IN" dirty="0"/>
              <a:t>Scrum Phases and Processes</a:t>
            </a:r>
            <a:br>
              <a:rPr lang="en-IN" dirty="0"/>
            </a:br>
            <a:endParaRPr lang="en-IN" dirty="0"/>
          </a:p>
        </p:txBody>
      </p:sp>
      <p:sp>
        <p:nvSpPr>
          <p:cNvPr id="3" name="Content Placeholder 2"/>
          <p:cNvSpPr>
            <a:spLocks noGrp="1"/>
          </p:cNvSpPr>
          <p:nvPr>
            <p:ph idx="1"/>
          </p:nvPr>
        </p:nvSpPr>
        <p:spPr>
          <a:xfrm>
            <a:off x="838200" y="577516"/>
            <a:ext cx="10515600" cy="6100010"/>
          </a:xfrm>
        </p:spPr>
        <p:txBody>
          <a:bodyPr>
            <a:normAutofit fontScale="77500" lnSpcReduction="20000"/>
          </a:bodyPr>
          <a:lstStyle/>
          <a:p>
            <a:r>
              <a:rPr lang="en-US" dirty="0"/>
              <a:t>Scrum processes address the specific activities and flow of a Scrum project. In total there are 19 processes in SBOK</a:t>
            </a:r>
            <a:r>
              <a:rPr lang="en-US" baseline="30000" dirty="0"/>
              <a:t>®</a:t>
            </a:r>
            <a:r>
              <a:rPr lang="en-US" dirty="0"/>
              <a:t> Guide which are grouped into following five phases</a:t>
            </a:r>
            <a:r>
              <a:rPr lang="en-US" dirty="0" smtClean="0"/>
              <a:t>:</a:t>
            </a:r>
          </a:p>
          <a:p>
            <a:endParaRPr lang="en-US" dirty="0"/>
          </a:p>
          <a:p>
            <a:r>
              <a:rPr lang="en-US" b="1" dirty="0"/>
              <a:t>Initiate</a:t>
            </a:r>
            <a:r>
              <a:rPr lang="en-US" dirty="0"/>
              <a:t> - This phase includes the processes </a:t>
            </a:r>
            <a:r>
              <a:rPr lang="en-US" b="1" dirty="0"/>
              <a:t>related to initiation of a project</a:t>
            </a:r>
            <a:r>
              <a:rPr lang="en-US" dirty="0"/>
              <a:t>: Create Project Vision, Identify Scrum Master and Stakeholder(s), Form Scrum Team, Develop Epic(s), Create Prioritized Product Backlog, and Conduct Release Planning. </a:t>
            </a:r>
            <a:endParaRPr lang="en-US" dirty="0" smtClean="0"/>
          </a:p>
          <a:p>
            <a:r>
              <a:rPr lang="en-US" b="1" dirty="0" smtClean="0"/>
              <a:t>Plan </a:t>
            </a:r>
            <a:r>
              <a:rPr lang="en-US" b="1" dirty="0"/>
              <a:t>and Estimate</a:t>
            </a:r>
            <a:r>
              <a:rPr lang="en-US" dirty="0"/>
              <a:t> -This phase consists of processes related to planning and estimating tasks, which include Create User Stories, Approve, Estimate, and Commit User Stories, Create Tasks, Estimate Tasks, and Create Sprint Backlog</a:t>
            </a:r>
            <a:r>
              <a:rPr lang="en-US" dirty="0" smtClean="0"/>
              <a:t>.</a:t>
            </a:r>
          </a:p>
          <a:p>
            <a:r>
              <a:rPr lang="en-US" b="1" dirty="0" smtClean="0"/>
              <a:t>Implement</a:t>
            </a:r>
            <a:r>
              <a:rPr lang="en-US" b="1" dirty="0"/>
              <a:t> </a:t>
            </a:r>
            <a:r>
              <a:rPr lang="en-US" dirty="0"/>
              <a:t>- This phase is related to the execution of the tasks and activities to create a project's product. These activities include creating the various deliverables, conducting Daily Standup Meetings, and grooming (i.e., reviewing, fine-tuning, and regularly updating) the Product Backlog at regular intervals. </a:t>
            </a:r>
            <a:endParaRPr lang="en-US" dirty="0" smtClean="0"/>
          </a:p>
          <a:p>
            <a:r>
              <a:rPr lang="en-US" b="1" dirty="0" smtClean="0"/>
              <a:t>Review </a:t>
            </a:r>
            <a:r>
              <a:rPr lang="en-US" b="1" dirty="0"/>
              <a:t>and Retrospect </a:t>
            </a:r>
            <a:r>
              <a:rPr lang="en-US" dirty="0"/>
              <a:t>- This phase is concerned with reviewing the deliverables and the work that has been done and determining ways to improve the practices and methods used to do project work. </a:t>
            </a:r>
            <a:endParaRPr lang="en-US" dirty="0" smtClean="0"/>
          </a:p>
          <a:p>
            <a:r>
              <a:rPr lang="en-US" b="1" dirty="0" smtClean="0"/>
              <a:t>Release</a:t>
            </a:r>
            <a:r>
              <a:rPr lang="en-US" b="1" dirty="0"/>
              <a:t> </a:t>
            </a:r>
            <a:r>
              <a:rPr lang="en-US" dirty="0"/>
              <a:t>- This phase emphasizes on delivering the Accepted Deliverables to the customer and identifying, documenting, and internalizing the lessons learned during the project. </a:t>
            </a:r>
            <a:br>
              <a:rPr lang="en-US" dirty="0"/>
            </a:br>
            <a:endParaRPr lang="en-IN" dirty="0"/>
          </a:p>
        </p:txBody>
      </p:sp>
    </p:spTree>
    <p:extLst>
      <p:ext uri="{BB962C8B-B14F-4D97-AF65-F5344CB8AC3E}">
        <p14:creationId xmlns:p14="http://schemas.microsoft.com/office/powerpoint/2010/main" val="65556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011" y="84220"/>
            <a:ext cx="11646568" cy="6773779"/>
          </a:xfrm>
        </p:spPr>
        <p:txBody>
          <a:bodyPr/>
          <a:lstStyle/>
          <a:p>
            <a:r>
              <a:rPr lang="en-US" dirty="0"/>
              <a:t>These phases describe each process in detail including the associated inputs, tools, and outputs of each. Following is the complete list of 19 Scrum processes, as described in SBOK</a:t>
            </a:r>
            <a:r>
              <a:rPr lang="en-US" baseline="30000" dirty="0"/>
              <a:t>®</a:t>
            </a:r>
            <a:r>
              <a:rPr lang="en-US" dirty="0"/>
              <a:t> Guide</a:t>
            </a:r>
            <a:r>
              <a:rPr lang="en-US" dirty="0" smtClean="0"/>
              <a:t>.</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15421760"/>
              </p:ext>
            </p:extLst>
          </p:nvPr>
        </p:nvGraphicFramePr>
        <p:xfrm>
          <a:off x="625641" y="1287379"/>
          <a:ext cx="11405938" cy="5570620"/>
        </p:xfrm>
        <a:graphic>
          <a:graphicData uri="http://schemas.openxmlformats.org/drawingml/2006/table">
            <a:tbl>
              <a:tblPr/>
              <a:tblGrid>
                <a:gridCol w="2887580">
                  <a:extLst>
                    <a:ext uri="{9D8B030D-6E8A-4147-A177-3AD203B41FA5}">
                      <a16:colId xmlns:a16="http://schemas.microsoft.com/office/drawing/2014/main" val="1371668166"/>
                    </a:ext>
                  </a:extLst>
                </a:gridCol>
                <a:gridCol w="8518358">
                  <a:extLst>
                    <a:ext uri="{9D8B030D-6E8A-4147-A177-3AD203B41FA5}">
                      <a16:colId xmlns:a16="http://schemas.microsoft.com/office/drawing/2014/main" val="3894239683"/>
                    </a:ext>
                  </a:extLst>
                </a:gridCol>
              </a:tblGrid>
              <a:tr h="415881">
                <a:tc>
                  <a:txBody>
                    <a:bodyPr/>
                    <a:lstStyle/>
                    <a:p>
                      <a:pPr algn="ctr" fontAlgn="ctr"/>
                      <a:r>
                        <a:rPr lang="en-IN" sz="1000">
                          <a:solidFill>
                            <a:srgbClr val="FFFFFF"/>
                          </a:solidFill>
                          <a:effectLst/>
                        </a:rPr>
                        <a:t>Phase</a:t>
                      </a:r>
                    </a:p>
                  </a:txBody>
                  <a:tcPr marL="42744" marR="42744" marT="85488" marB="85488" anchor="ctr">
                    <a:lnL w="9525" cap="flat" cmpd="sng" algn="ctr">
                      <a:solidFill>
                        <a:srgbClr val="005387"/>
                      </a:solidFill>
                      <a:prstDash val="solid"/>
                      <a:round/>
                      <a:headEnd type="none" w="med" len="med"/>
                      <a:tailEnd type="none" w="med" len="med"/>
                    </a:lnL>
                    <a:lnR w="9525" cap="flat" cmpd="sng" algn="ctr">
                      <a:solidFill>
                        <a:srgbClr val="005387"/>
                      </a:solidFill>
                      <a:prstDash val="solid"/>
                      <a:round/>
                      <a:headEnd type="none" w="med" len="med"/>
                      <a:tailEnd type="none" w="med" len="med"/>
                    </a:lnR>
                    <a:lnT w="9525" cap="flat" cmpd="sng" algn="ctr">
                      <a:solidFill>
                        <a:srgbClr val="005387"/>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63A1"/>
                    </a:solidFill>
                  </a:tcPr>
                </a:tc>
                <a:tc>
                  <a:txBody>
                    <a:bodyPr/>
                    <a:lstStyle/>
                    <a:p>
                      <a:pPr algn="ctr" fontAlgn="ctr"/>
                      <a:r>
                        <a:rPr lang="en-IN" sz="1000">
                          <a:solidFill>
                            <a:srgbClr val="FFFFFF"/>
                          </a:solidFill>
                          <a:effectLst/>
                        </a:rPr>
                        <a:t>Processes</a:t>
                      </a:r>
                    </a:p>
                  </a:txBody>
                  <a:tcPr marL="42744" marR="42744" marT="85488" marB="85488" anchor="ctr">
                    <a:lnL w="9525" cap="flat" cmpd="sng" algn="ctr">
                      <a:solidFill>
                        <a:srgbClr val="005387"/>
                      </a:solidFill>
                      <a:prstDash val="solid"/>
                      <a:round/>
                      <a:headEnd type="none" w="med" len="med"/>
                      <a:tailEnd type="none" w="med" len="med"/>
                    </a:lnL>
                    <a:lnR w="9525" cap="flat" cmpd="sng" algn="ctr">
                      <a:solidFill>
                        <a:srgbClr val="005387"/>
                      </a:solidFill>
                      <a:prstDash val="solid"/>
                      <a:round/>
                      <a:headEnd type="none" w="med" len="med"/>
                      <a:tailEnd type="none" w="med" len="med"/>
                    </a:lnR>
                    <a:lnT w="9525" cap="flat" cmpd="sng" algn="ctr">
                      <a:solidFill>
                        <a:srgbClr val="005387"/>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63A1"/>
                    </a:solidFill>
                  </a:tcPr>
                </a:tc>
                <a:extLst>
                  <a:ext uri="{0D108BD9-81ED-4DB2-BD59-A6C34878D82A}">
                    <a16:rowId xmlns:a16="http://schemas.microsoft.com/office/drawing/2014/main" val="2979497632"/>
                  </a:ext>
                </a:extLst>
              </a:tr>
              <a:tr h="1346142">
                <a:tc>
                  <a:txBody>
                    <a:bodyPr/>
                    <a:lstStyle/>
                    <a:p>
                      <a:pPr algn="l" fontAlgn="t"/>
                      <a:r>
                        <a:rPr lang="en-IN" sz="1000" b="1">
                          <a:effectLst/>
                        </a:rPr>
                        <a:t>Initiate</a:t>
                      </a:r>
                    </a:p>
                  </a:txBody>
                  <a:tcPr marL="64116" marR="64116" marT="64116" marB="6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buFont typeface="+mj-lt"/>
                        <a:buAutoNum type="arabicPeriod"/>
                      </a:pPr>
                      <a:r>
                        <a:rPr lang="en-US" sz="1000">
                          <a:effectLst/>
                        </a:rPr>
                        <a:t>Create Project Vision</a:t>
                      </a:r>
                    </a:p>
                    <a:p>
                      <a:pPr algn="l" fontAlgn="t">
                        <a:buFont typeface="+mj-lt"/>
                        <a:buAutoNum type="arabicPeriod"/>
                      </a:pPr>
                      <a:r>
                        <a:rPr lang="en-US" sz="1000">
                          <a:effectLst/>
                        </a:rPr>
                        <a:t>Identify Scrum Master and Stakeholder(s)</a:t>
                      </a:r>
                    </a:p>
                    <a:p>
                      <a:pPr algn="l" fontAlgn="t">
                        <a:buFont typeface="+mj-lt"/>
                        <a:buAutoNum type="arabicPeriod"/>
                      </a:pPr>
                      <a:r>
                        <a:rPr lang="en-US" sz="1000">
                          <a:effectLst/>
                        </a:rPr>
                        <a:t>Form Scrum Team</a:t>
                      </a:r>
                    </a:p>
                    <a:p>
                      <a:pPr algn="l" fontAlgn="t">
                        <a:buFont typeface="+mj-lt"/>
                        <a:buAutoNum type="arabicPeriod"/>
                      </a:pPr>
                      <a:r>
                        <a:rPr lang="en-US" sz="1000">
                          <a:effectLst/>
                        </a:rPr>
                        <a:t>Develop Epic(s)</a:t>
                      </a:r>
                    </a:p>
                    <a:p>
                      <a:pPr algn="l" fontAlgn="t">
                        <a:buFont typeface="+mj-lt"/>
                        <a:buAutoNum type="arabicPeriod"/>
                      </a:pPr>
                      <a:r>
                        <a:rPr lang="en-US" sz="1000">
                          <a:effectLst/>
                        </a:rPr>
                        <a:t>Create Prioritized Product Backlog</a:t>
                      </a:r>
                    </a:p>
                    <a:p>
                      <a:pPr algn="l" fontAlgn="t">
                        <a:buFont typeface="+mj-lt"/>
                        <a:buAutoNum type="arabicPeriod"/>
                      </a:pPr>
                      <a:r>
                        <a:rPr lang="en-US" sz="1000">
                          <a:effectLst/>
                        </a:rPr>
                        <a:t>Conduct Release Planning</a:t>
                      </a:r>
                    </a:p>
                  </a:txBody>
                  <a:tcPr marL="64116" marR="64116" marT="64116" marB="6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extLst>
                  <a:ext uri="{0D108BD9-81ED-4DB2-BD59-A6C34878D82A}">
                    <a16:rowId xmlns:a16="http://schemas.microsoft.com/office/drawing/2014/main" val="3456927383"/>
                  </a:ext>
                </a:extLst>
              </a:tr>
              <a:tr h="1346142">
                <a:tc>
                  <a:txBody>
                    <a:bodyPr/>
                    <a:lstStyle/>
                    <a:p>
                      <a:pPr algn="l" fontAlgn="t"/>
                      <a:r>
                        <a:rPr lang="en-IN" sz="1000" b="1">
                          <a:effectLst/>
                        </a:rPr>
                        <a:t>Plan and Estimate</a:t>
                      </a:r>
                    </a:p>
                  </a:txBody>
                  <a:tcPr marL="64116" marR="64116" marT="64116" marB="6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t"/>
                      <a:r>
                        <a:rPr lang="en-US" sz="1000" dirty="0">
                          <a:effectLst/>
                        </a:rPr>
                        <a:t>7. Create User Stories</a:t>
                      </a:r>
                      <a:br>
                        <a:rPr lang="en-US" sz="1000" dirty="0">
                          <a:effectLst/>
                        </a:rPr>
                      </a:br>
                      <a:r>
                        <a:rPr lang="en-US" sz="1000" dirty="0">
                          <a:effectLst/>
                        </a:rPr>
                        <a:t>8. Approve, Estimate, and Commit User Stories</a:t>
                      </a:r>
                      <a:br>
                        <a:rPr lang="en-US" sz="1000" dirty="0">
                          <a:effectLst/>
                        </a:rPr>
                      </a:br>
                      <a:r>
                        <a:rPr lang="en-US" sz="1000" dirty="0">
                          <a:effectLst/>
                        </a:rPr>
                        <a:t>9. Create Tasks</a:t>
                      </a:r>
                      <a:br>
                        <a:rPr lang="en-US" sz="1000" dirty="0">
                          <a:effectLst/>
                        </a:rPr>
                      </a:br>
                      <a:r>
                        <a:rPr lang="en-US" sz="1000" dirty="0">
                          <a:effectLst/>
                        </a:rPr>
                        <a:t>10. Estimate Tasks</a:t>
                      </a:r>
                      <a:br>
                        <a:rPr lang="en-US" sz="1000" dirty="0">
                          <a:effectLst/>
                        </a:rPr>
                      </a:br>
                      <a:r>
                        <a:rPr lang="en-US" sz="1000" dirty="0">
                          <a:effectLst/>
                        </a:rPr>
                        <a:t>11. Create Sprint Backlog</a:t>
                      </a:r>
                      <a:br>
                        <a:rPr lang="en-US" sz="1000" dirty="0">
                          <a:effectLst/>
                        </a:rPr>
                      </a:br>
                      <a:endParaRPr lang="en-US" sz="1000" dirty="0">
                        <a:effectLst/>
                      </a:endParaRPr>
                    </a:p>
                  </a:txBody>
                  <a:tcPr marL="64116" marR="64116" marT="64116" marB="6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51114911"/>
                  </a:ext>
                </a:extLst>
              </a:tr>
              <a:tr h="952149">
                <a:tc>
                  <a:txBody>
                    <a:bodyPr/>
                    <a:lstStyle/>
                    <a:p>
                      <a:pPr algn="l" fontAlgn="t"/>
                      <a:r>
                        <a:rPr lang="en-IN" sz="1000" b="1" dirty="0">
                          <a:effectLst/>
                        </a:rPr>
                        <a:t>Implement</a:t>
                      </a:r>
                    </a:p>
                  </a:txBody>
                  <a:tcPr marL="64116" marR="64116" marT="64116" marB="6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000" dirty="0">
                          <a:effectLst/>
                        </a:rPr>
                        <a:t>12. Create Deliverables</a:t>
                      </a:r>
                      <a:br>
                        <a:rPr lang="en-US" sz="1000" dirty="0">
                          <a:effectLst/>
                        </a:rPr>
                      </a:br>
                      <a:r>
                        <a:rPr lang="en-US" sz="1000" dirty="0">
                          <a:effectLst/>
                        </a:rPr>
                        <a:t>13. Conduct Daily Standup</a:t>
                      </a:r>
                      <a:br>
                        <a:rPr lang="en-US" sz="1000" dirty="0">
                          <a:effectLst/>
                        </a:rPr>
                      </a:br>
                      <a:r>
                        <a:rPr lang="en-US" sz="1000" dirty="0">
                          <a:effectLst/>
                        </a:rPr>
                        <a:t>14. Groom Prioritized Product Backlog</a:t>
                      </a:r>
                      <a:br>
                        <a:rPr lang="en-US" sz="1000" dirty="0">
                          <a:effectLst/>
                        </a:rPr>
                      </a:br>
                      <a:endParaRPr lang="en-US" sz="1000" dirty="0">
                        <a:effectLst/>
                      </a:endParaRPr>
                    </a:p>
                  </a:txBody>
                  <a:tcPr marL="64116" marR="64116" marT="64116" marB="6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extLst>
                  <a:ext uri="{0D108BD9-81ED-4DB2-BD59-A6C34878D82A}">
                    <a16:rowId xmlns:a16="http://schemas.microsoft.com/office/drawing/2014/main" val="2136376834"/>
                  </a:ext>
                </a:extLst>
              </a:tr>
              <a:tr h="952149">
                <a:tc>
                  <a:txBody>
                    <a:bodyPr/>
                    <a:lstStyle/>
                    <a:p>
                      <a:pPr algn="l" fontAlgn="t"/>
                      <a:r>
                        <a:rPr lang="en-IN" sz="1000" b="1">
                          <a:effectLst/>
                        </a:rPr>
                        <a:t>Review and Retrospect</a:t>
                      </a:r>
                    </a:p>
                  </a:txBody>
                  <a:tcPr marL="64116" marR="64116" marT="64116" marB="6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t"/>
                      <a:r>
                        <a:rPr lang="en-US" sz="1000">
                          <a:effectLst/>
                        </a:rPr>
                        <a:t>15. Convene Scrum of Scrums</a:t>
                      </a:r>
                      <a:br>
                        <a:rPr lang="en-US" sz="1000">
                          <a:effectLst/>
                        </a:rPr>
                      </a:br>
                      <a:r>
                        <a:rPr lang="en-US" sz="1000">
                          <a:effectLst/>
                        </a:rPr>
                        <a:t>16. Demonstrate and Validate Sprint</a:t>
                      </a:r>
                      <a:br>
                        <a:rPr lang="en-US" sz="1000">
                          <a:effectLst/>
                        </a:rPr>
                      </a:br>
                      <a:r>
                        <a:rPr lang="en-US" sz="1000">
                          <a:effectLst/>
                        </a:rPr>
                        <a:t>17. Retrospect Sprint</a:t>
                      </a:r>
                      <a:br>
                        <a:rPr lang="en-US" sz="1000">
                          <a:effectLst/>
                        </a:rPr>
                      </a:br>
                      <a:endParaRPr lang="en-US" sz="1000">
                        <a:effectLst/>
                      </a:endParaRPr>
                    </a:p>
                  </a:txBody>
                  <a:tcPr marL="64116" marR="64116" marT="64116" marB="6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08529726"/>
                  </a:ext>
                </a:extLst>
              </a:tr>
              <a:tr h="558157">
                <a:tc>
                  <a:txBody>
                    <a:bodyPr/>
                    <a:lstStyle/>
                    <a:p>
                      <a:pPr algn="l" fontAlgn="t"/>
                      <a:r>
                        <a:rPr lang="en-IN" sz="1000" b="1">
                          <a:effectLst/>
                        </a:rPr>
                        <a:t>Release</a:t>
                      </a:r>
                    </a:p>
                  </a:txBody>
                  <a:tcPr marL="64116" marR="64116" marT="64116" marB="6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000" dirty="0">
                          <a:effectLst/>
                        </a:rPr>
                        <a:t>18. Ship Deliverables</a:t>
                      </a:r>
                      <a:br>
                        <a:rPr lang="en-US" sz="1000" dirty="0">
                          <a:effectLst/>
                        </a:rPr>
                      </a:br>
                      <a:r>
                        <a:rPr lang="en-US" sz="1000" dirty="0">
                          <a:effectLst/>
                        </a:rPr>
                        <a:t>19. Retrospect Project</a:t>
                      </a:r>
                    </a:p>
                  </a:txBody>
                  <a:tcPr marL="64116" marR="64116" marT="64116" marB="6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extLst>
                  <a:ext uri="{0D108BD9-81ED-4DB2-BD59-A6C34878D82A}">
                    <a16:rowId xmlns:a16="http://schemas.microsoft.com/office/drawing/2014/main" val="1667355875"/>
                  </a:ext>
                </a:extLst>
              </a:tr>
            </a:tbl>
          </a:graphicData>
        </a:graphic>
      </p:graphicFrame>
    </p:spTree>
    <p:extLst>
      <p:ext uri="{BB962C8B-B14F-4D97-AF65-F5344CB8AC3E}">
        <p14:creationId xmlns:p14="http://schemas.microsoft.com/office/powerpoint/2010/main" val="3130417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37673"/>
          </a:xfrm>
        </p:spPr>
        <p:txBody>
          <a:bodyPr>
            <a:normAutofit fontScale="90000"/>
          </a:bodyPr>
          <a:lstStyle/>
          <a:p>
            <a:r>
              <a:rPr lang="en-US" b="1" dirty="0"/>
              <a:t>Initiate</a:t>
            </a:r>
            <a:r>
              <a:rPr lang="en-US" dirty="0"/>
              <a:t> </a:t>
            </a:r>
            <a:r>
              <a:rPr lang="en-US" dirty="0" smtClean="0"/>
              <a:t>Phase Detailed descriptions</a:t>
            </a:r>
            <a:endParaRPr lang="en-IN" dirty="0"/>
          </a:p>
        </p:txBody>
      </p:sp>
      <p:sp>
        <p:nvSpPr>
          <p:cNvPr id="3" name="Content Placeholder 2"/>
          <p:cNvSpPr>
            <a:spLocks noGrp="1"/>
          </p:cNvSpPr>
          <p:nvPr>
            <p:ph idx="1"/>
          </p:nvPr>
        </p:nvSpPr>
        <p:spPr>
          <a:xfrm>
            <a:off x="288758" y="637674"/>
            <a:ext cx="11718758" cy="6087979"/>
          </a:xfrm>
        </p:spPr>
        <p:txBody>
          <a:bodyPr>
            <a:normAutofit fontScale="85000" lnSpcReduction="20000"/>
          </a:bodyPr>
          <a:lstStyle/>
          <a:p>
            <a:pPr marL="0" indent="0" fontAlgn="t">
              <a:buNone/>
            </a:pPr>
            <a:r>
              <a:rPr lang="en-US" dirty="0"/>
              <a:t>The Initiate phase consists of following six processes:</a:t>
            </a:r>
          </a:p>
          <a:p>
            <a:pPr marL="514350" indent="-514350" fontAlgn="t">
              <a:buFont typeface="+mj-lt"/>
              <a:buAutoNum type="arabicPeriod"/>
            </a:pPr>
            <a:r>
              <a:rPr lang="en-US" b="1" dirty="0"/>
              <a:t>Create Project Vision</a:t>
            </a:r>
            <a:r>
              <a:rPr lang="en-US" dirty="0"/>
              <a:t> - In this process, the Project Business Case is reviewed to create a Project Vision Statement that will serve as the inspiration and provide focus for the entire project. The Product Owner is identified in this process.</a:t>
            </a:r>
          </a:p>
          <a:p>
            <a:pPr marL="514350" indent="-514350" fontAlgn="t">
              <a:buFont typeface="+mj-lt"/>
              <a:buAutoNum type="arabicPeriod"/>
            </a:pPr>
            <a:r>
              <a:rPr lang="en-US" b="1" dirty="0"/>
              <a:t>Identify Scrum Master and Stakeholder(s)</a:t>
            </a:r>
            <a:r>
              <a:rPr lang="en-US" dirty="0"/>
              <a:t> - In this process, the Scrum Master and Stakeholders are identified using specific Selection Criteria.</a:t>
            </a:r>
          </a:p>
          <a:p>
            <a:pPr marL="514350" indent="-514350" fontAlgn="t">
              <a:buFont typeface="+mj-lt"/>
              <a:buAutoNum type="arabicPeriod"/>
            </a:pPr>
            <a:r>
              <a:rPr lang="en-US" b="1" dirty="0"/>
              <a:t>Form Scrum Team</a:t>
            </a:r>
            <a:r>
              <a:rPr lang="en-US" dirty="0"/>
              <a:t> - In this process, Scrum Team members are identified. Normally the Product Owner has the primary responsibility of selecting team members, but often does so in collaboration with the Scrum Master.</a:t>
            </a:r>
          </a:p>
          <a:p>
            <a:pPr marL="514350" indent="-514350" fontAlgn="t">
              <a:buFont typeface="+mj-lt"/>
              <a:buAutoNum type="arabicPeriod"/>
            </a:pPr>
            <a:r>
              <a:rPr lang="en-US" b="1" dirty="0" smtClean="0"/>
              <a:t>Develop </a:t>
            </a:r>
            <a:r>
              <a:rPr lang="en-US" b="1" dirty="0"/>
              <a:t>Epic(s) </a:t>
            </a:r>
            <a:r>
              <a:rPr lang="en-US" dirty="0"/>
              <a:t>- In this process, the Project Vision Statement serves as the basis for developing Epics. User Group Meetings may be held to discuss appropriate Epics.</a:t>
            </a:r>
          </a:p>
          <a:p>
            <a:pPr marL="514350" indent="-514350" fontAlgn="t">
              <a:buFont typeface="+mj-lt"/>
              <a:buAutoNum type="arabicPeriod"/>
            </a:pPr>
            <a:r>
              <a:rPr lang="en-US" b="1" dirty="0"/>
              <a:t>Create Prioritized Product Backlog </a:t>
            </a:r>
            <a:r>
              <a:rPr lang="en-US" dirty="0"/>
              <a:t>- In this process, Epic(s) are refined, elaborated, and then prioritized to create a Prioritized Product Backlog for the project. The Done Criteria is also established at this point.</a:t>
            </a:r>
          </a:p>
          <a:p>
            <a:pPr marL="514350" indent="-514350" fontAlgn="t">
              <a:buFont typeface="+mj-lt"/>
              <a:buAutoNum type="arabicPeriod"/>
            </a:pPr>
            <a:r>
              <a:rPr lang="en-US" b="1" dirty="0"/>
              <a:t>Conduct Release Planning</a:t>
            </a:r>
            <a:r>
              <a:rPr lang="en-US" dirty="0"/>
              <a:t> - Conduct Release Planning-In this process, the Scrum Core Team reviews the User Stories in the Prioritized Product Backlog to develop a Release Planning Schedule, which is essentially a phased deployment schedule that can be shared with the project stakeholders. Length of Sprint is also determined in this process.</a:t>
            </a:r>
          </a:p>
          <a:p>
            <a:endParaRPr lang="en-IN" dirty="0"/>
          </a:p>
        </p:txBody>
      </p:sp>
    </p:spTree>
    <p:extLst>
      <p:ext uri="{BB962C8B-B14F-4D97-AF65-F5344CB8AC3E}">
        <p14:creationId xmlns:p14="http://schemas.microsoft.com/office/powerpoint/2010/main" val="2416160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94874"/>
          </a:xfrm>
        </p:spPr>
        <p:txBody>
          <a:bodyPr>
            <a:normAutofit/>
          </a:bodyPr>
          <a:lstStyle/>
          <a:p>
            <a:r>
              <a:rPr lang="en-US" sz="2000" dirty="0"/>
              <a:t>Following is the data flow diagram of the Initiate phase, broadly showing how different processes are connected to each other. For more details on different </a:t>
            </a:r>
            <a:r>
              <a:rPr lang="en-US" sz="2000" dirty="0" smtClean="0"/>
              <a:t>processes</a:t>
            </a:r>
            <a:r>
              <a:rPr lang="en-US" sz="2000" dirty="0"/>
              <a:t>.</a:t>
            </a:r>
            <a:endParaRPr lang="en-IN" sz="2000" dirty="0"/>
          </a:p>
        </p:txBody>
      </p:sp>
      <p:pic>
        <p:nvPicPr>
          <p:cNvPr id="2050" name="Picture 2" descr="Marketing 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5685" y="1010653"/>
            <a:ext cx="6430628" cy="5847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826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4896"/>
          </a:xfrm>
        </p:spPr>
        <p:txBody>
          <a:bodyPr>
            <a:normAutofit fontScale="90000"/>
          </a:bodyPr>
          <a:lstStyle/>
          <a:p>
            <a:r>
              <a:rPr lang="en-US" dirty="0"/>
              <a:t>The Plan and Estimate</a:t>
            </a:r>
            <a:r>
              <a:rPr lang="en-US" dirty="0" smtClean="0"/>
              <a:t/>
            </a:r>
            <a:br>
              <a:rPr lang="en-US" dirty="0" smtClean="0"/>
            </a:br>
            <a:r>
              <a:rPr lang="en-US" sz="1800" dirty="0" smtClean="0"/>
              <a:t>The </a:t>
            </a:r>
            <a:r>
              <a:rPr lang="en-US" sz="1800" dirty="0"/>
              <a:t>Plan and Estimate phase consists of following five processes:</a:t>
            </a:r>
            <a:endParaRPr lang="en-IN" sz="1800" dirty="0"/>
          </a:p>
        </p:txBody>
      </p:sp>
      <p:sp>
        <p:nvSpPr>
          <p:cNvPr id="3" name="Content Placeholder 2"/>
          <p:cNvSpPr>
            <a:spLocks noGrp="1"/>
          </p:cNvSpPr>
          <p:nvPr>
            <p:ph idx="1"/>
          </p:nvPr>
        </p:nvSpPr>
        <p:spPr>
          <a:xfrm>
            <a:off x="838200" y="1179094"/>
            <a:ext cx="10515600" cy="5678905"/>
          </a:xfrm>
        </p:spPr>
        <p:txBody>
          <a:bodyPr>
            <a:normAutofit fontScale="77500" lnSpcReduction="20000"/>
          </a:bodyPr>
          <a:lstStyle/>
          <a:p>
            <a:pPr marL="514350" indent="-514350" algn="just">
              <a:buFont typeface="+mj-lt"/>
              <a:buAutoNum type="arabicPeriod" startAt="7"/>
            </a:pPr>
            <a:r>
              <a:rPr lang="en-US" b="1" dirty="0"/>
              <a:t>Create User Stories</a:t>
            </a:r>
            <a:r>
              <a:rPr lang="en-US" dirty="0"/>
              <a:t> - In this process, User Stories and their related User Story Acceptance Criteria are created. User Stories are usually written by the Product Owner and are designed to ensure that the customer's requirements are clearly depicted and can be fully understood by all stakeholders. User Story Writing Exercises may be held which involves Scrum Team members creating the User Stories. User Stories are incorporated into the Prioritized Product Backlog.</a:t>
            </a:r>
          </a:p>
          <a:p>
            <a:pPr marL="514350" indent="-514350" algn="just">
              <a:buFont typeface="+mj-lt"/>
              <a:buAutoNum type="arabicPeriod" startAt="7"/>
            </a:pPr>
            <a:r>
              <a:rPr lang="en-US" b="1" dirty="0"/>
              <a:t>Approve, Estimate, and Commit User Stories</a:t>
            </a:r>
            <a:r>
              <a:rPr lang="en-US" dirty="0"/>
              <a:t> - In this process, the Product Owner approves User Stories for a Sprint. Then, the Scrum Master and Scrum Team estimate the effort required to develop the functionality described in each User Story, and the Scrum Team commits to deliver the customer requirements in the form of Approved, Estimated, and Committed User Stories.</a:t>
            </a:r>
          </a:p>
          <a:p>
            <a:pPr marL="514350" indent="-514350" algn="just">
              <a:buFont typeface="+mj-lt"/>
              <a:buAutoNum type="arabicPeriod" startAt="7"/>
            </a:pPr>
            <a:r>
              <a:rPr lang="en-US" b="1" dirty="0"/>
              <a:t>Create Tasks </a:t>
            </a:r>
            <a:r>
              <a:rPr lang="en-US" dirty="0"/>
              <a:t>- In this process, the Approved, Estimated, and Committed User Stories are broken down into specific tasks and compiled into a Task List. Often a Task Planning Meeting is held for this purpose.</a:t>
            </a:r>
          </a:p>
          <a:p>
            <a:pPr marL="514350" indent="-514350" algn="just">
              <a:buFont typeface="+mj-lt"/>
              <a:buAutoNum type="arabicPeriod" startAt="7"/>
            </a:pPr>
            <a:r>
              <a:rPr lang="en-US" b="1" dirty="0"/>
              <a:t>Estimate Tasks </a:t>
            </a:r>
            <a:r>
              <a:rPr lang="en-US" dirty="0"/>
              <a:t>- In this process, the Scrum Core Team, in Task Estimation Meetings, estimate the effort required to accomplish each task in the Task List. The result of this process is an Effort Estimated Task List.</a:t>
            </a:r>
          </a:p>
          <a:p>
            <a:pPr marL="514350" indent="-514350" algn="just">
              <a:buFont typeface="+mj-lt"/>
              <a:buAutoNum type="arabicPeriod" startAt="7"/>
            </a:pPr>
            <a:r>
              <a:rPr lang="en-US" b="1" dirty="0"/>
              <a:t>Create Sprint Backlog</a:t>
            </a:r>
            <a:r>
              <a:rPr lang="en-US" dirty="0"/>
              <a:t> -In this process, the Scrum Core Team holds Sprint Planning Meetings where the group creates a Sprint Backlog containing all tasks to be completed in the Sprint.</a:t>
            </a:r>
          </a:p>
          <a:p>
            <a:endParaRPr lang="en-IN" dirty="0"/>
          </a:p>
        </p:txBody>
      </p:sp>
    </p:spTree>
    <p:extLst>
      <p:ext uri="{BB962C8B-B14F-4D97-AF65-F5344CB8AC3E}">
        <p14:creationId xmlns:p14="http://schemas.microsoft.com/office/powerpoint/2010/main" val="154372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411"/>
            <a:ext cx="10515600" cy="685801"/>
          </a:xfrm>
        </p:spPr>
        <p:txBody>
          <a:bodyPr>
            <a:normAutofit fontScale="90000"/>
          </a:bodyPr>
          <a:lstStyle/>
          <a:p>
            <a:r>
              <a:rPr lang="en-US" sz="2200" dirty="0"/>
              <a:t>Following is the data flow diagram of the Plan and Estimate phase, broadly showing how different processes are connected to each other. For more details on different </a:t>
            </a:r>
            <a:r>
              <a:rPr lang="en-US" sz="2200" dirty="0" smtClean="0"/>
              <a:t>processes.</a:t>
            </a:r>
            <a:endParaRPr lang="en-IN" dirty="0"/>
          </a:p>
        </p:txBody>
      </p:sp>
      <p:pic>
        <p:nvPicPr>
          <p:cNvPr id="3074" name="Picture 2" descr="Marketing 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6768" y="842212"/>
            <a:ext cx="8301790" cy="610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24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3812"/>
          </a:xfrm>
        </p:spPr>
        <p:txBody>
          <a:bodyPr>
            <a:normAutofit fontScale="90000"/>
          </a:bodyPr>
          <a:lstStyle/>
          <a:p>
            <a:r>
              <a:rPr lang="en-IN" dirty="0" smtClean="0"/>
              <a:t>Implement</a:t>
            </a:r>
            <a:r>
              <a:rPr lang="en-US" dirty="0"/>
              <a:t/>
            </a:r>
            <a:br>
              <a:rPr lang="en-US" dirty="0"/>
            </a:br>
            <a:r>
              <a:rPr lang="en-US" sz="2200" dirty="0" smtClean="0"/>
              <a:t>The </a:t>
            </a:r>
            <a:r>
              <a:rPr lang="en-US" sz="2200" dirty="0"/>
              <a:t>Implement phase consists of following three </a:t>
            </a:r>
            <a:r>
              <a:rPr lang="en-US" sz="2200" dirty="0" smtClean="0"/>
              <a:t>processes.</a:t>
            </a:r>
            <a:endParaRPr lang="en-IN" sz="2200" dirty="0"/>
          </a:p>
        </p:txBody>
      </p:sp>
      <p:sp>
        <p:nvSpPr>
          <p:cNvPr id="3" name="Content Placeholder 2"/>
          <p:cNvSpPr>
            <a:spLocks noGrp="1"/>
          </p:cNvSpPr>
          <p:nvPr>
            <p:ph idx="1"/>
          </p:nvPr>
        </p:nvSpPr>
        <p:spPr/>
        <p:txBody>
          <a:bodyPr>
            <a:normAutofit fontScale="92500" lnSpcReduction="20000"/>
          </a:bodyPr>
          <a:lstStyle/>
          <a:p>
            <a:pPr marL="514350" indent="-514350" fontAlgn="t">
              <a:buFont typeface="+mj-lt"/>
              <a:buAutoNum type="arabicPeriod" startAt="12"/>
            </a:pPr>
            <a:r>
              <a:rPr lang="en-US" b="1" dirty="0"/>
              <a:t>Create Deliverables</a:t>
            </a:r>
            <a:r>
              <a:rPr lang="en-US" dirty="0"/>
              <a:t> - In this process, the Scrum Team works on the tasks in the Sprint Backlog to create Sprint Deliverables. A </a:t>
            </a:r>
            <a:r>
              <a:rPr lang="en-US" dirty="0" err="1"/>
              <a:t>Scrumboard</a:t>
            </a:r>
            <a:r>
              <a:rPr lang="en-US" dirty="0"/>
              <a:t> is often used to track the work and activities being carried out. Issues or problems being faced by the Scrum Team could be updated in an Impediment Log.</a:t>
            </a:r>
          </a:p>
          <a:p>
            <a:pPr marL="514350" indent="-514350" fontAlgn="t">
              <a:buFont typeface="+mj-lt"/>
              <a:buAutoNum type="arabicPeriod" startAt="12"/>
            </a:pPr>
            <a:r>
              <a:rPr lang="en-US" b="1" dirty="0"/>
              <a:t>Conduct Daily Standup</a:t>
            </a:r>
            <a:r>
              <a:rPr lang="en-US" dirty="0"/>
              <a:t> - In this process, everyday a highly focused, Time-boxed meeting is conducted referred to as the Daily Standup Meeting. This is the forum for the Scrum Team to update each other on their progress and any impediments they may be facing.</a:t>
            </a:r>
          </a:p>
          <a:p>
            <a:pPr marL="514350" indent="-514350" fontAlgn="t">
              <a:buFont typeface="+mj-lt"/>
              <a:buAutoNum type="arabicPeriod" startAt="12"/>
            </a:pPr>
            <a:r>
              <a:rPr lang="en-US" b="1" dirty="0" smtClean="0"/>
              <a:t>Groom </a:t>
            </a:r>
            <a:r>
              <a:rPr lang="en-US" b="1" dirty="0"/>
              <a:t>Prioritized Product Backlog </a:t>
            </a:r>
            <a:r>
              <a:rPr lang="en-US" dirty="0"/>
              <a:t>- In this process, the Prioritized Product Backlog is continuously updated and maintained. A Prioritized Product Backlog Review Meeting may be held, in which any changes or updates to the backlog are discussed and incorporated into the Prioritized Product Backlog as appropriate.</a:t>
            </a:r>
          </a:p>
          <a:p>
            <a:endParaRPr lang="en-IN" dirty="0"/>
          </a:p>
        </p:txBody>
      </p:sp>
    </p:spTree>
    <p:extLst>
      <p:ext uri="{BB962C8B-B14F-4D97-AF65-F5344CB8AC3E}">
        <p14:creationId xmlns:p14="http://schemas.microsoft.com/office/powerpoint/2010/main" val="427944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853" y="-104106"/>
            <a:ext cx="10515600" cy="1325563"/>
          </a:xfrm>
        </p:spPr>
        <p:txBody>
          <a:bodyPr>
            <a:normAutofit/>
          </a:bodyPr>
          <a:lstStyle/>
          <a:p>
            <a:r>
              <a:rPr lang="en-US" sz="2200" dirty="0"/>
              <a:t>Following is the data flow diagram of the Implement phase, broadly showing how different processes are connected to each other. For more details on different </a:t>
            </a:r>
            <a:r>
              <a:rPr lang="en-US" sz="2200" dirty="0" smtClean="0"/>
              <a:t>processes.</a:t>
            </a:r>
            <a:r>
              <a:rPr lang="en-US" dirty="0"/>
              <a:t> </a:t>
            </a:r>
            <a:endParaRPr lang="en-IN" dirty="0"/>
          </a:p>
        </p:txBody>
      </p:sp>
      <p:pic>
        <p:nvPicPr>
          <p:cNvPr id="4098" name="Picture 2" descr="Marketing 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6295" y="1221458"/>
            <a:ext cx="7700210" cy="5636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301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2041</TotalTime>
  <Words>362</Words>
  <Application>Microsoft Office PowerPoint</Application>
  <PresentationFormat>Widescreen</PresentationFormat>
  <Paragraphs>72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Agile Software Development (TCS 855)</vt:lpstr>
      <vt:lpstr>Scrum Phases and Processes </vt:lpstr>
      <vt:lpstr>PowerPoint Presentation</vt:lpstr>
      <vt:lpstr>Initiate Phase Detailed descriptions</vt:lpstr>
      <vt:lpstr>Following is the data flow diagram of the Initiate phase, broadly showing how different processes are connected to each other. For more details on different processes.</vt:lpstr>
      <vt:lpstr>The Plan and Estimate The Plan and Estimate phase consists of following five processes:</vt:lpstr>
      <vt:lpstr>Following is the data flow diagram of the Plan and Estimate phase, broadly showing how different processes are connected to each other. For more details on different processes.</vt:lpstr>
      <vt:lpstr>Implement The Implement phase consists of following three processes.</vt:lpstr>
      <vt:lpstr>Following is the data flow diagram of the Implement phase, broadly showing how different processes are connected to each other. For more details on different processes. </vt:lpstr>
      <vt:lpstr>Review and Retrospect</vt:lpstr>
      <vt:lpstr>Following is the data flow diagram of the Review and Retrospect phase, broadly showing how different processes are connected to each other. For more details on different processes.</vt:lpstr>
      <vt:lpstr>Release </vt:lpstr>
      <vt:lpstr>Following is the data flow diagram of the Release phase, broadly showing how different processes are connected to each other. For more details on different processes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Santosh Kumar</dc:creator>
  <cp:lastModifiedBy>Manish</cp:lastModifiedBy>
  <cp:revision>120</cp:revision>
  <dcterms:created xsi:type="dcterms:W3CDTF">2021-07-30T06:38:34Z</dcterms:created>
  <dcterms:modified xsi:type="dcterms:W3CDTF">2024-02-20T11:34:03Z</dcterms:modified>
</cp:coreProperties>
</file>