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sldIdLst>
    <p:sldId id="267" r:id="rId2"/>
    <p:sldId id="274" r:id="rId3"/>
    <p:sldId id="275" r:id="rId4"/>
    <p:sldId id="276" r:id="rId5"/>
    <p:sldId id="277" r:id="rId6"/>
    <p:sldId id="278" r:id="rId7"/>
    <p:sldId id="27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496" autoAdjust="0"/>
  </p:normalViewPr>
  <p:slideViewPr>
    <p:cSldViewPr snapToGrid="0">
      <p:cViewPr varScale="1">
        <p:scale>
          <a:sx n="80" d="100"/>
          <a:sy n="80"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24901-80E4-43CB-8B59-650D8126431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BC6BD-2F42-44E2-8FB1-9CFF1143E74C}" type="slidenum">
              <a:rPr lang="en-IN" smtClean="0"/>
              <a:t>‹#›</a:t>
            </a:fld>
            <a:endParaRPr lang="en-IN"/>
          </a:p>
        </p:txBody>
      </p:sp>
    </p:spTree>
    <p:extLst>
      <p:ext uri="{BB962C8B-B14F-4D97-AF65-F5344CB8AC3E}">
        <p14:creationId xmlns:p14="http://schemas.microsoft.com/office/powerpoint/2010/main" val="170675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7FADB0-672B-4E1C-AC34-5D80E4D45AB1}" type="slidenum">
              <a:rPr lang="en-US" smtClean="0"/>
              <a:t>1</a:t>
            </a:fld>
            <a:endParaRPr lang="en-US"/>
          </a:p>
        </p:txBody>
      </p:sp>
    </p:spTree>
    <p:extLst>
      <p:ext uri="{BB962C8B-B14F-4D97-AF65-F5344CB8AC3E}">
        <p14:creationId xmlns:p14="http://schemas.microsoft.com/office/powerpoint/2010/main" val="289943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45810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0726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13685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67971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7F15B-63AE-4F42-9311-13D8700A3C3E}"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292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59970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7F15B-63AE-4F42-9311-13D8700A3C3E}"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71825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7F15B-63AE-4F42-9311-13D8700A3C3E}"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255130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7F15B-63AE-4F42-9311-13D8700A3C3E}"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23542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138738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7F15B-63AE-4F42-9311-13D8700A3C3E}"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33288-F89D-4212-9A71-8595FA6050D9}" type="slidenum">
              <a:rPr lang="en-IN" smtClean="0"/>
              <a:t>‹#›</a:t>
            </a:fld>
            <a:endParaRPr lang="en-IN"/>
          </a:p>
        </p:txBody>
      </p:sp>
    </p:spTree>
    <p:extLst>
      <p:ext uri="{BB962C8B-B14F-4D97-AF65-F5344CB8AC3E}">
        <p14:creationId xmlns:p14="http://schemas.microsoft.com/office/powerpoint/2010/main" val="368326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7F15B-63AE-4F42-9311-13D8700A3C3E}" type="datetimeFigureOut">
              <a:rPr lang="en-IN" smtClean="0"/>
              <a:t>20-02-2024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33288-F89D-4212-9A71-8595FA6050D9}" type="slidenum">
              <a:rPr lang="en-IN" smtClean="0"/>
              <a:t>‹#›</a:t>
            </a:fld>
            <a:endParaRPr lang="en-IN"/>
          </a:p>
        </p:txBody>
      </p:sp>
    </p:spTree>
    <p:extLst>
      <p:ext uri="{BB962C8B-B14F-4D97-AF65-F5344CB8AC3E}">
        <p14:creationId xmlns:p14="http://schemas.microsoft.com/office/powerpoint/2010/main" val="8311215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18367"/>
            <a:ext cx="8458200" cy="1143000"/>
          </a:xfrm>
        </p:spPr>
        <p:txBody>
          <a:bodyPr>
            <a:normAutofit fontScale="90000"/>
          </a:bodyPr>
          <a:lstStyle/>
          <a:p>
            <a:r>
              <a:rPr lang="en-US" b="1" dirty="0"/>
              <a:t>Agile Software Development (TCS </a:t>
            </a:r>
            <a:r>
              <a:rPr lang="en-US" b="1" dirty="0" smtClean="0"/>
              <a:t>855)</a:t>
            </a:r>
            <a:endParaRPr lang="en-US" b="1" dirty="0"/>
          </a:p>
        </p:txBody>
      </p:sp>
      <p:sp>
        <p:nvSpPr>
          <p:cNvPr id="5" name="Content Placeholder 4"/>
          <p:cNvSpPr>
            <a:spLocks noGrp="1"/>
          </p:cNvSpPr>
          <p:nvPr>
            <p:ph idx="1"/>
          </p:nvPr>
        </p:nvSpPr>
        <p:spPr>
          <a:xfrm>
            <a:off x="1752600" y="2264898"/>
            <a:ext cx="8686800" cy="3861266"/>
          </a:xfrm>
        </p:spPr>
        <p:txBody>
          <a:bodyPr>
            <a:normAutofit lnSpcReduction="10000"/>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Prof.(Dr.) Santosh Kumar</a:t>
            </a:r>
          </a:p>
          <a:p>
            <a:pPr marL="0" indent="0">
              <a:buNone/>
            </a:pPr>
            <a:r>
              <a:rPr lang="en-US" dirty="0"/>
              <a:t>       Department of Computer Science and Engineering</a:t>
            </a:r>
          </a:p>
          <a:p>
            <a:pPr marL="0" indent="0" algn="ctr">
              <a:buNone/>
            </a:pPr>
            <a:r>
              <a:rPr lang="en-US" sz="3200" b="1" dirty="0"/>
              <a:t>Graphic Era Deemed to be University, Dehradun</a:t>
            </a:r>
          </a:p>
          <a:p>
            <a:pPr marL="0" indent="0">
              <a:buNone/>
            </a:pPr>
            <a:endParaRPr lang="en-US" dirty="0"/>
          </a:p>
        </p:txBody>
      </p:sp>
      <p:sp>
        <p:nvSpPr>
          <p:cNvPr id="6" name="Footer Placeholder 5"/>
          <p:cNvSpPr>
            <a:spLocks noGrp="1"/>
          </p:cNvSpPr>
          <p:nvPr>
            <p:ph type="ftr" sz="quarter" idx="11"/>
          </p:nvPr>
        </p:nvSpPr>
        <p:spPr/>
        <p:txBody>
          <a:bodyPr/>
          <a:lstStyle/>
          <a:p>
            <a:r>
              <a:rPr lang="en-US" dirty="0"/>
              <a:t>Dr. </a:t>
            </a:r>
            <a:r>
              <a:rPr lang="en-US" dirty="0" err="1"/>
              <a:t>Santosh</a:t>
            </a:r>
            <a:r>
              <a:rPr lang="en-US" dirty="0"/>
              <a:t> Kumar- Graphic Era Deemed to be University, Dehradun</a:t>
            </a:r>
          </a:p>
        </p:txBody>
      </p:sp>
      <p:sp>
        <p:nvSpPr>
          <p:cNvPr id="7" name="Slide Number Placeholder 6"/>
          <p:cNvSpPr>
            <a:spLocks noGrp="1"/>
          </p:cNvSpPr>
          <p:nvPr>
            <p:ph type="sldNum" sz="quarter" idx="12"/>
          </p:nvPr>
        </p:nvSpPr>
        <p:spPr/>
        <p:txBody>
          <a:bodyPr/>
          <a:lstStyle/>
          <a:p>
            <a:fld id="{D136434D-798B-4907-95B8-E97C1C9B2C62}" type="slidenum">
              <a:rPr lang="en-US" smtClean="0"/>
              <a:t>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2759775"/>
            <a:ext cx="14573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53FDE34C-AFCD-4A86-8796-E5B4E4691B30}"/>
              </a:ext>
            </a:extLst>
          </p:cNvPr>
          <p:cNvSpPr txBox="1"/>
          <p:nvPr/>
        </p:nvSpPr>
        <p:spPr>
          <a:xfrm>
            <a:off x="1981200" y="992035"/>
            <a:ext cx="7540283" cy="923330"/>
          </a:xfrm>
          <a:prstGeom prst="rect">
            <a:avLst/>
          </a:prstGeom>
          <a:noFill/>
        </p:spPr>
        <p:txBody>
          <a:bodyPr wrap="square" rtlCol="0">
            <a:spAutoFit/>
          </a:bodyPr>
          <a:lstStyle/>
          <a:p>
            <a:pPr algn="ctr" fontAlgn="base"/>
            <a:r>
              <a:rPr lang="en-US" b="1" dirty="0" smtClean="0"/>
              <a:t>Unit-II Agile Project Management</a:t>
            </a:r>
          </a:p>
          <a:p>
            <a:pPr algn="r" fontAlgn="base"/>
            <a:r>
              <a:rPr lang="en-US" b="1" dirty="0" smtClean="0"/>
              <a:t>Agile Scrum Methodology                                    </a:t>
            </a:r>
            <a:r>
              <a:rPr lang="en-US" b="1" dirty="0" err="1" smtClean="0"/>
              <a:t>contd</a:t>
            </a:r>
            <a:r>
              <a:rPr lang="en-US" b="1" dirty="0" smtClean="0"/>
              <a:t>…</a:t>
            </a:r>
          </a:p>
          <a:p>
            <a:pPr fontAlgn="base"/>
            <a:endParaRPr lang="en-IN" b="1" dirty="0"/>
          </a:p>
        </p:txBody>
      </p:sp>
    </p:spTree>
    <p:extLst>
      <p:ext uri="{BB962C8B-B14F-4D97-AF65-F5344CB8AC3E}">
        <p14:creationId xmlns:p14="http://schemas.microsoft.com/office/powerpoint/2010/main" val="3303195769"/>
      </p:ext>
    </p:extLst>
  </p:cSld>
  <p:clrMapOvr>
    <a:masterClrMapping/>
  </p:clrMapOvr>
  <mc:AlternateContent xmlns:mc="http://schemas.openxmlformats.org/markup-compatibility/2006" xmlns:p14="http://schemas.microsoft.com/office/powerpoint/2010/main">
    <mc:Choice Requires="p14">
      <p:transition spd="slow" p14:dur="2000" advTm="30993"/>
    </mc:Choice>
    <mc:Fallback xmlns="">
      <p:transition spd="slow" advTm="309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3812"/>
          </a:xfrm>
        </p:spPr>
        <p:txBody>
          <a:bodyPr>
            <a:normAutofit fontScale="90000"/>
          </a:bodyPr>
          <a:lstStyle/>
          <a:p>
            <a:r>
              <a:rPr lang="en-IN" dirty="0" smtClean="0"/>
              <a:t>Implement</a:t>
            </a:r>
            <a:r>
              <a:rPr lang="en-US" dirty="0"/>
              <a:t/>
            </a:r>
            <a:br>
              <a:rPr lang="en-US" dirty="0"/>
            </a:br>
            <a:r>
              <a:rPr lang="en-US" sz="2200" dirty="0" smtClean="0"/>
              <a:t>The </a:t>
            </a:r>
            <a:r>
              <a:rPr lang="en-US" sz="2200" dirty="0"/>
              <a:t>Implement phase consists of following three </a:t>
            </a:r>
            <a:r>
              <a:rPr lang="en-US" sz="2200" dirty="0" smtClean="0"/>
              <a:t>processes.</a:t>
            </a:r>
            <a:endParaRPr lang="en-IN" sz="2200" dirty="0"/>
          </a:p>
        </p:txBody>
      </p:sp>
      <p:sp>
        <p:nvSpPr>
          <p:cNvPr id="3" name="Content Placeholder 2"/>
          <p:cNvSpPr>
            <a:spLocks noGrp="1"/>
          </p:cNvSpPr>
          <p:nvPr>
            <p:ph idx="1"/>
          </p:nvPr>
        </p:nvSpPr>
        <p:spPr/>
        <p:txBody>
          <a:bodyPr>
            <a:normAutofit fontScale="92500" lnSpcReduction="20000"/>
          </a:bodyPr>
          <a:lstStyle/>
          <a:p>
            <a:pPr marL="514350" indent="-514350" fontAlgn="t">
              <a:buFont typeface="+mj-lt"/>
              <a:buAutoNum type="arabicPeriod" startAt="12"/>
            </a:pPr>
            <a:r>
              <a:rPr lang="en-US" b="1" dirty="0"/>
              <a:t>Create Deliverables</a:t>
            </a:r>
            <a:r>
              <a:rPr lang="en-US" dirty="0"/>
              <a:t> - In this process, the Scrum Team works on the tasks in the Sprint Backlog to create Sprint Deliverables. A </a:t>
            </a:r>
            <a:r>
              <a:rPr lang="en-US" dirty="0" err="1"/>
              <a:t>Scrumboard</a:t>
            </a:r>
            <a:r>
              <a:rPr lang="en-US" dirty="0"/>
              <a:t> is often used to track the work and activities being carried out. Issues or problems being faced by the Scrum Team could be updated in an Impediment Log.</a:t>
            </a:r>
          </a:p>
          <a:p>
            <a:pPr marL="514350" indent="-514350" fontAlgn="t">
              <a:buFont typeface="+mj-lt"/>
              <a:buAutoNum type="arabicPeriod" startAt="12"/>
            </a:pPr>
            <a:r>
              <a:rPr lang="en-US" b="1" dirty="0"/>
              <a:t>Conduct Daily Standup</a:t>
            </a:r>
            <a:r>
              <a:rPr lang="en-US" dirty="0"/>
              <a:t> - In this process, everyday a highly focused, Time-boxed meeting is conducted referred to as the Daily Standup Meeting. This is the forum for the Scrum Team to update each other on their progress and any impediments they may be facing.</a:t>
            </a:r>
          </a:p>
          <a:p>
            <a:pPr marL="514350" indent="-514350" fontAlgn="t">
              <a:buFont typeface="+mj-lt"/>
              <a:buAutoNum type="arabicPeriod" startAt="12"/>
            </a:pPr>
            <a:r>
              <a:rPr lang="en-US" b="1" dirty="0" smtClean="0"/>
              <a:t>Groom </a:t>
            </a:r>
            <a:r>
              <a:rPr lang="en-US" b="1" dirty="0"/>
              <a:t>Prioritized Product Backlog </a:t>
            </a:r>
            <a:r>
              <a:rPr lang="en-US" dirty="0"/>
              <a:t>- In this process, the Prioritized Product Backlog is continuously updated and maintained. A Prioritized Product Backlog Review Meeting may be held, in which any changes or updates to the backlog are discussed and incorporated into the Prioritized Product Backlog as appropriate.</a:t>
            </a:r>
          </a:p>
          <a:p>
            <a:endParaRPr lang="en-IN" dirty="0"/>
          </a:p>
        </p:txBody>
      </p:sp>
    </p:spTree>
    <p:extLst>
      <p:ext uri="{BB962C8B-B14F-4D97-AF65-F5344CB8AC3E}">
        <p14:creationId xmlns:p14="http://schemas.microsoft.com/office/powerpoint/2010/main" val="427944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53" y="-104106"/>
            <a:ext cx="10515600" cy="1325563"/>
          </a:xfrm>
        </p:spPr>
        <p:txBody>
          <a:bodyPr>
            <a:normAutofit/>
          </a:bodyPr>
          <a:lstStyle/>
          <a:p>
            <a:r>
              <a:rPr lang="en-US" sz="2200" dirty="0"/>
              <a:t>Following is the data flow diagram of the Implement phase, broadly showing how different processes are connected to each other. For more details on different </a:t>
            </a:r>
            <a:r>
              <a:rPr lang="en-US" sz="2200" dirty="0" smtClean="0"/>
              <a:t>processes.</a:t>
            </a:r>
            <a:r>
              <a:rPr lang="en-US" dirty="0"/>
              <a:t> </a:t>
            </a:r>
            <a:endParaRPr lang="en-IN" dirty="0"/>
          </a:p>
        </p:txBody>
      </p:sp>
      <p:pic>
        <p:nvPicPr>
          <p:cNvPr id="4098" name="Picture 2" descr="Marketing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6295" y="1221458"/>
            <a:ext cx="7700210" cy="563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30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506"/>
            <a:ext cx="10515600" cy="457200"/>
          </a:xfrm>
        </p:spPr>
        <p:txBody>
          <a:bodyPr>
            <a:normAutofit fontScale="90000"/>
          </a:bodyPr>
          <a:lstStyle/>
          <a:p>
            <a:r>
              <a:rPr lang="en-IN" dirty="0"/>
              <a:t>Review and Retrospect</a:t>
            </a:r>
          </a:p>
        </p:txBody>
      </p:sp>
      <p:sp>
        <p:nvSpPr>
          <p:cNvPr id="3" name="Content Placeholder 2"/>
          <p:cNvSpPr>
            <a:spLocks noGrp="1"/>
          </p:cNvSpPr>
          <p:nvPr>
            <p:ph idx="1"/>
          </p:nvPr>
        </p:nvSpPr>
        <p:spPr>
          <a:xfrm>
            <a:off x="838200" y="649706"/>
            <a:ext cx="10515600" cy="6124073"/>
          </a:xfrm>
        </p:spPr>
        <p:txBody>
          <a:bodyPr>
            <a:normAutofit fontScale="92500" lnSpcReduction="10000"/>
          </a:bodyPr>
          <a:lstStyle/>
          <a:p>
            <a:pPr marL="0" indent="0">
              <a:buNone/>
            </a:pPr>
            <a:r>
              <a:rPr lang="en-US" dirty="0"/>
              <a:t>The Review and Retrospect phase consists of following three </a:t>
            </a:r>
            <a:r>
              <a:rPr lang="en-US" dirty="0" smtClean="0"/>
              <a:t>processes.</a:t>
            </a:r>
          </a:p>
          <a:p>
            <a:pPr marL="514350" indent="-514350" algn="just">
              <a:buFont typeface="+mj-lt"/>
              <a:buAutoNum type="arabicPeriod" startAt="15"/>
            </a:pPr>
            <a:r>
              <a:rPr lang="en-US" b="1" dirty="0"/>
              <a:t>Convene Scrum of Scrums</a:t>
            </a:r>
            <a:r>
              <a:rPr lang="en-US" dirty="0"/>
              <a:t> - In this process, Scrum Team representatives convene for Scrum of Scrums (</a:t>
            </a:r>
            <a:r>
              <a:rPr lang="en-US" dirty="0" err="1"/>
              <a:t>SoS</a:t>
            </a:r>
            <a:r>
              <a:rPr lang="en-US" dirty="0"/>
              <a:t>) Meetings in predetermined intervals or whenever required to collaborate and track their respective progress, impediments, and dependencies across teams. This is relevant only for large projects where multiple Scrum Teams are involved.</a:t>
            </a:r>
          </a:p>
          <a:p>
            <a:pPr marL="514350" indent="-514350" algn="just">
              <a:buFont typeface="+mj-lt"/>
              <a:buAutoNum type="arabicPeriod" startAt="15"/>
            </a:pPr>
            <a:r>
              <a:rPr lang="en-US" b="1" dirty="0"/>
              <a:t>Demonstrate and Validate Sprint</a:t>
            </a:r>
            <a:r>
              <a:rPr lang="en-US" dirty="0"/>
              <a:t> -In this process, the Scrum Team demonstrates the Sprint Deliverables to the Product Owner and relevant stakeholders in a Sprint Review Meeting. The purpose of this meeting is to secure approval and acceptance from the Product Owner for the Deliverables created in the Sprint</a:t>
            </a:r>
            <a:r>
              <a:rPr lang="en-US" dirty="0" smtClean="0"/>
              <a:t>.</a:t>
            </a:r>
          </a:p>
          <a:p>
            <a:pPr marL="514350" indent="-514350" algn="just">
              <a:buFont typeface="+mj-lt"/>
              <a:buAutoNum type="arabicPeriod" startAt="15"/>
            </a:pPr>
            <a:r>
              <a:rPr lang="en-US" b="1" dirty="0"/>
              <a:t>Retrospect Sprint </a:t>
            </a:r>
            <a:r>
              <a:rPr lang="en-US" dirty="0"/>
              <a:t>-In this process, the Scrum Master and Scrum Team meet to discuss the lessons learned throughout the Sprint. This information is documented as lessons learned which can be applied to future Sprints. Often, as a result of this discussion, there may be Agreed Actionable Improvements or Updated Scrum Guidance Body Recommendations.</a:t>
            </a:r>
          </a:p>
          <a:p>
            <a:endParaRPr lang="en-US" dirty="0"/>
          </a:p>
          <a:p>
            <a:pPr marL="0" indent="0">
              <a:buNone/>
            </a:pPr>
            <a:endParaRPr lang="en-IN" dirty="0"/>
          </a:p>
        </p:txBody>
      </p:sp>
    </p:spTree>
    <p:extLst>
      <p:ext uri="{BB962C8B-B14F-4D97-AF65-F5344CB8AC3E}">
        <p14:creationId xmlns:p14="http://schemas.microsoft.com/office/powerpoint/2010/main" val="228865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3000"/>
          </a:xfrm>
        </p:spPr>
        <p:txBody>
          <a:bodyPr>
            <a:normAutofit/>
          </a:bodyPr>
          <a:lstStyle/>
          <a:p>
            <a:r>
              <a:rPr lang="en-US" sz="2400" dirty="0"/>
              <a:t>Following is the data flow diagram of the Review and Retrospect phase, broadly showing how different processes are connected to each other. For more details on different </a:t>
            </a:r>
            <a:r>
              <a:rPr lang="en-US" sz="2400" dirty="0" smtClean="0"/>
              <a:t>processes.</a:t>
            </a:r>
            <a:endParaRPr lang="en-IN" sz="2400" dirty="0"/>
          </a:p>
        </p:txBody>
      </p:sp>
      <p:pic>
        <p:nvPicPr>
          <p:cNvPr id="5122" name="Picture 2" descr="Marketing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021" y="1143001"/>
            <a:ext cx="7086600" cy="555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29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6770"/>
          </a:xfrm>
        </p:spPr>
        <p:txBody>
          <a:bodyPr>
            <a:normAutofit fontScale="90000"/>
          </a:bodyPr>
          <a:lstStyle/>
          <a:p>
            <a:r>
              <a:rPr lang="en-IN" dirty="0"/>
              <a:t>Release</a:t>
            </a:r>
            <a:br>
              <a:rPr lang="en-IN" dirty="0"/>
            </a:br>
            <a:endParaRPr lang="en-IN" dirty="0"/>
          </a:p>
        </p:txBody>
      </p:sp>
      <p:sp>
        <p:nvSpPr>
          <p:cNvPr id="3" name="Content Placeholder 2"/>
          <p:cNvSpPr>
            <a:spLocks noGrp="1"/>
          </p:cNvSpPr>
          <p:nvPr>
            <p:ph idx="1"/>
          </p:nvPr>
        </p:nvSpPr>
        <p:spPr>
          <a:xfrm>
            <a:off x="838200" y="577516"/>
            <a:ext cx="10515600" cy="6063916"/>
          </a:xfrm>
        </p:spPr>
        <p:txBody>
          <a:bodyPr/>
          <a:lstStyle/>
          <a:p>
            <a:pPr marL="0" indent="0">
              <a:buNone/>
            </a:pPr>
            <a:r>
              <a:rPr lang="en-US" dirty="0"/>
              <a:t>The Release phase consists of following two </a:t>
            </a:r>
            <a:r>
              <a:rPr lang="en-US" dirty="0" smtClean="0"/>
              <a:t>processes.</a:t>
            </a:r>
          </a:p>
          <a:p>
            <a:pPr marL="514350" indent="-514350" algn="just">
              <a:buFont typeface="+mj-lt"/>
              <a:buAutoNum type="arabicPeriod" startAt="18"/>
            </a:pPr>
            <a:r>
              <a:rPr lang="en-US" b="1" dirty="0"/>
              <a:t>Ship Deliverables</a:t>
            </a:r>
            <a:r>
              <a:rPr lang="en-US" dirty="0"/>
              <a:t> - In this process, Accepted Deliverables are delivered or transitioned to the relevant stakeholders. A formal Working Deliverables Agreement documents the successful completion of the Sprint.</a:t>
            </a:r>
          </a:p>
          <a:p>
            <a:pPr marL="514350" indent="-514350" algn="just">
              <a:buFont typeface="+mj-lt"/>
              <a:buAutoNum type="arabicPeriod" startAt="18"/>
            </a:pPr>
            <a:r>
              <a:rPr lang="en-US" b="1" dirty="0"/>
              <a:t>Retrospect Project</a:t>
            </a:r>
            <a:r>
              <a:rPr lang="en-US" dirty="0"/>
              <a:t> - In this process, which completes the project, organizational stakeholders and Scrum Core Team members assemble to retrospect the project and identify, document, and internalize the lessons learned. Often, these lessons lead to the documentation of Agreed Actionable Improvements, to be implemented in future projects.</a:t>
            </a:r>
          </a:p>
          <a:p>
            <a:endParaRPr lang="en-IN" dirty="0"/>
          </a:p>
        </p:txBody>
      </p:sp>
    </p:spTree>
    <p:extLst>
      <p:ext uri="{BB962C8B-B14F-4D97-AF65-F5344CB8AC3E}">
        <p14:creationId xmlns:p14="http://schemas.microsoft.com/office/powerpoint/2010/main" val="26750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4873"/>
          </a:xfrm>
        </p:spPr>
        <p:txBody>
          <a:bodyPr>
            <a:normAutofit/>
          </a:bodyPr>
          <a:lstStyle/>
          <a:p>
            <a:r>
              <a:rPr lang="en-US" sz="2400" dirty="0"/>
              <a:t>Following is the data flow diagram of the Release phase, broadly showing how different processes are connected to each other. For more details on different processes</a:t>
            </a:r>
            <a:endParaRPr lang="en-IN" sz="2400" dirty="0"/>
          </a:p>
        </p:txBody>
      </p:sp>
      <p:pic>
        <p:nvPicPr>
          <p:cNvPr id="6146" name="Picture 2" descr="Marketing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4737" y="1094874"/>
            <a:ext cx="7327231" cy="5642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0304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2045</TotalTime>
  <Words>172</Words>
  <Application>Microsoft Office PowerPoint</Application>
  <PresentationFormat>Widescreen</PresentationFormat>
  <Paragraphs>30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Agile Software Development (TCS 855)</vt:lpstr>
      <vt:lpstr>Implement The Implement phase consists of following three processes.</vt:lpstr>
      <vt:lpstr>Following is the data flow diagram of the Implement phase, broadly showing how different processes are connected to each other. For more details on different processes. </vt:lpstr>
      <vt:lpstr>Review and Retrospect</vt:lpstr>
      <vt:lpstr>Following is the data flow diagram of the Review and Retrospect phase, broadly showing how different processes are connected to each other. For more details on different processes.</vt:lpstr>
      <vt:lpstr>Release </vt:lpstr>
      <vt:lpstr>Following is the data flow diagram of the Release phase, broadly showing how different processes are connected to each other. For more details on different processes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Santosh Kumar</dc:creator>
  <cp:lastModifiedBy>Manish</cp:lastModifiedBy>
  <cp:revision>122</cp:revision>
  <dcterms:created xsi:type="dcterms:W3CDTF">2021-07-30T06:38:34Z</dcterms:created>
  <dcterms:modified xsi:type="dcterms:W3CDTF">2024-02-20T11:34:12Z</dcterms:modified>
</cp:coreProperties>
</file>