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sldIdLst>
    <p:sldId id="267" r:id="rId2"/>
    <p:sldId id="259" r:id="rId3"/>
    <p:sldId id="268" r:id="rId4"/>
    <p:sldId id="269" r:id="rId5"/>
    <p:sldId id="270" r:id="rId6"/>
    <p:sldId id="271" r:id="rId7"/>
    <p:sldId id="272" r:id="rId8"/>
    <p:sldId id="273"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496" autoAdjust="0"/>
  </p:normalViewPr>
  <p:slideViewPr>
    <p:cSldViewPr snapToGrid="0">
      <p:cViewPr varScale="1">
        <p:scale>
          <a:sx n="80" d="100"/>
          <a:sy n="80"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24901-80E4-43CB-8B59-650D81264311}" type="datetimeFigureOut">
              <a:rPr lang="en-IN" smtClean="0"/>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BC6BD-2F42-44E2-8FB1-9CFF1143E74C}" type="slidenum">
              <a:rPr lang="en-IN" smtClean="0"/>
              <a:t>‹#›</a:t>
            </a:fld>
            <a:endParaRPr lang="en-IN"/>
          </a:p>
        </p:txBody>
      </p:sp>
    </p:spTree>
    <p:extLst>
      <p:ext uri="{BB962C8B-B14F-4D97-AF65-F5344CB8AC3E}">
        <p14:creationId xmlns:p14="http://schemas.microsoft.com/office/powerpoint/2010/main" val="170675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7FADB0-672B-4E1C-AC34-5D80E4D45AB1}" type="slidenum">
              <a:rPr lang="en-US" smtClean="0"/>
              <a:t>1</a:t>
            </a:fld>
            <a:endParaRPr lang="en-US"/>
          </a:p>
        </p:txBody>
      </p:sp>
    </p:spTree>
    <p:extLst>
      <p:ext uri="{BB962C8B-B14F-4D97-AF65-F5344CB8AC3E}">
        <p14:creationId xmlns:p14="http://schemas.microsoft.com/office/powerpoint/2010/main" val="289943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45810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250726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13685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67971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3292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59970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57F15B-63AE-4F42-9311-13D8700A3C3E}"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71825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57F15B-63AE-4F42-9311-13D8700A3C3E}"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255130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7F15B-63AE-4F42-9311-13D8700A3C3E}"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23542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38738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368326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7F15B-63AE-4F42-9311-13D8700A3C3E}" type="datetimeFigureOut">
              <a:rPr lang="en-IN" smtClean="0"/>
              <a:t>20-02-2024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33288-F89D-4212-9A71-8595FA6050D9}" type="slidenum">
              <a:rPr lang="en-IN" smtClean="0"/>
              <a:t>‹#›</a:t>
            </a:fld>
            <a:endParaRPr lang="en-IN"/>
          </a:p>
        </p:txBody>
      </p:sp>
    </p:spTree>
    <p:extLst>
      <p:ext uri="{BB962C8B-B14F-4D97-AF65-F5344CB8AC3E}">
        <p14:creationId xmlns:p14="http://schemas.microsoft.com/office/powerpoint/2010/main" val="83112155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18367"/>
            <a:ext cx="8458200" cy="1143000"/>
          </a:xfrm>
        </p:spPr>
        <p:txBody>
          <a:bodyPr>
            <a:normAutofit fontScale="90000"/>
          </a:bodyPr>
          <a:lstStyle/>
          <a:p>
            <a:r>
              <a:rPr lang="en-US" b="1" dirty="0"/>
              <a:t>Agile Software Development (TCS </a:t>
            </a:r>
            <a:r>
              <a:rPr lang="en-US" b="1" dirty="0" smtClean="0"/>
              <a:t>855)</a:t>
            </a:r>
            <a:endParaRPr lang="en-US" b="1" dirty="0"/>
          </a:p>
        </p:txBody>
      </p:sp>
      <p:sp>
        <p:nvSpPr>
          <p:cNvPr id="5" name="Content Placeholder 4"/>
          <p:cNvSpPr>
            <a:spLocks noGrp="1"/>
          </p:cNvSpPr>
          <p:nvPr>
            <p:ph idx="1"/>
          </p:nvPr>
        </p:nvSpPr>
        <p:spPr>
          <a:xfrm>
            <a:off x="1752600" y="2264898"/>
            <a:ext cx="8686800" cy="3861266"/>
          </a:xfrm>
        </p:spPr>
        <p:txBody>
          <a:bodyPr>
            <a:normAutofit lnSpcReduction="10000"/>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Prof.(Dr.) Santosh Kumar</a:t>
            </a:r>
          </a:p>
          <a:p>
            <a:pPr marL="0" indent="0">
              <a:buNone/>
            </a:pPr>
            <a:r>
              <a:rPr lang="en-US" dirty="0"/>
              <a:t>       Department of Computer Science and Engineering</a:t>
            </a:r>
          </a:p>
          <a:p>
            <a:pPr marL="0" indent="0" algn="ctr">
              <a:buNone/>
            </a:pPr>
            <a:r>
              <a:rPr lang="en-US" sz="3200" b="1" dirty="0"/>
              <a:t>Graphic Era Deemed to be University, Dehradun</a:t>
            </a:r>
          </a:p>
          <a:p>
            <a:pPr marL="0" indent="0">
              <a:buNone/>
            </a:pPr>
            <a:endParaRPr lang="en-US" dirty="0"/>
          </a:p>
        </p:txBody>
      </p:sp>
      <p:sp>
        <p:nvSpPr>
          <p:cNvPr id="6" name="Footer Placeholder 5"/>
          <p:cNvSpPr>
            <a:spLocks noGrp="1"/>
          </p:cNvSpPr>
          <p:nvPr>
            <p:ph type="ftr" sz="quarter" idx="11"/>
          </p:nvPr>
        </p:nvSpPr>
        <p:spPr/>
        <p:txBody>
          <a:bodyPr/>
          <a:lstStyle/>
          <a:p>
            <a:r>
              <a:rPr lang="en-US" dirty="0"/>
              <a:t>Dr. </a:t>
            </a:r>
            <a:r>
              <a:rPr lang="en-US" dirty="0" err="1"/>
              <a:t>Santosh</a:t>
            </a:r>
            <a:r>
              <a:rPr lang="en-US" dirty="0"/>
              <a:t> Kumar- Graphic Era Deemed to be University, Dehradun</a:t>
            </a:r>
          </a:p>
        </p:txBody>
      </p:sp>
      <p:sp>
        <p:nvSpPr>
          <p:cNvPr id="7" name="Slide Number Placeholder 6"/>
          <p:cNvSpPr>
            <a:spLocks noGrp="1"/>
          </p:cNvSpPr>
          <p:nvPr>
            <p:ph type="sldNum" sz="quarter" idx="12"/>
          </p:nvPr>
        </p:nvSpPr>
        <p:spPr/>
        <p:txBody>
          <a:bodyPr/>
          <a:lstStyle/>
          <a:p>
            <a:fld id="{D136434D-798B-4907-95B8-E97C1C9B2C62}" type="slidenum">
              <a:rPr lang="en-US" smtClean="0"/>
              <a:t>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638" y="2759775"/>
            <a:ext cx="14573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53FDE34C-AFCD-4A86-8796-E5B4E4691B30}"/>
              </a:ext>
            </a:extLst>
          </p:cNvPr>
          <p:cNvSpPr txBox="1"/>
          <p:nvPr/>
        </p:nvSpPr>
        <p:spPr>
          <a:xfrm>
            <a:off x="2096086" y="1041009"/>
            <a:ext cx="7540283" cy="369332"/>
          </a:xfrm>
          <a:prstGeom prst="rect">
            <a:avLst/>
          </a:prstGeom>
          <a:noFill/>
        </p:spPr>
        <p:txBody>
          <a:bodyPr wrap="square" rtlCol="0">
            <a:spAutoFit/>
          </a:bodyPr>
          <a:lstStyle/>
          <a:p>
            <a:r>
              <a:rPr lang="en-US" b="1" dirty="0"/>
              <a:t>Feature Driven development (FDM)</a:t>
            </a:r>
          </a:p>
        </p:txBody>
      </p:sp>
    </p:spTree>
    <p:extLst>
      <p:ext uri="{BB962C8B-B14F-4D97-AF65-F5344CB8AC3E}">
        <p14:creationId xmlns:p14="http://schemas.microsoft.com/office/powerpoint/2010/main" val="3303195769"/>
      </p:ext>
    </p:extLst>
  </p:cSld>
  <p:clrMapOvr>
    <a:masterClrMapping/>
  </p:clrMapOvr>
  <mc:AlternateContent xmlns:mc="http://schemas.openxmlformats.org/markup-compatibility/2006" xmlns:p14="http://schemas.microsoft.com/office/powerpoint/2010/main">
    <mc:Choice Requires="p14">
      <p:transition spd="slow" p14:dur="2000" advTm="30993"/>
    </mc:Choice>
    <mc:Fallback xmlns="">
      <p:transition spd="slow" advTm="309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16297A8-65E9-413C-AD25-8E8159BB0F0C}"/>
              </a:ext>
            </a:extLst>
          </p:cNvPr>
          <p:cNvSpPr>
            <a:spLocks noGrp="1"/>
          </p:cNvSpPr>
          <p:nvPr>
            <p:ph type="title"/>
          </p:nvPr>
        </p:nvSpPr>
        <p:spPr>
          <a:xfrm>
            <a:off x="838200" y="365125"/>
            <a:ext cx="10515600" cy="478937"/>
          </a:xfrm>
        </p:spPr>
        <p:txBody>
          <a:bodyPr>
            <a:normAutofit fontScale="90000"/>
          </a:bodyPr>
          <a:lstStyle/>
          <a:p>
            <a:r>
              <a:rPr lang="en-IN" b="0" i="0" dirty="0">
                <a:solidFill>
                  <a:srgbClr val="222222"/>
                </a:solidFill>
                <a:effectLst/>
                <a:latin typeface="Source Sans Pro" panose="020B0503030403020204" pitchFamily="34" charset="0"/>
              </a:rPr>
              <a:t>Agile Process Model</a:t>
            </a:r>
            <a:r>
              <a:rPr lang="en-IN" b="1" i="0" dirty="0">
                <a:solidFill>
                  <a:srgbClr val="222222"/>
                </a:solidFill>
                <a:effectLst/>
                <a:latin typeface="Source Sans Pro" panose="020B0503030403020204" pitchFamily="34" charset="0"/>
              </a:rPr>
              <a:t/>
            </a:r>
            <a:br>
              <a:rPr lang="en-IN" b="1" i="0" dirty="0">
                <a:solidFill>
                  <a:srgbClr val="222222"/>
                </a:solidFill>
                <a:effectLst/>
                <a:latin typeface="Source Sans Pro" panose="020B0503030403020204" pitchFamily="34" charset="0"/>
              </a:rPr>
            </a:br>
            <a:endParaRPr lang="en-IN" dirty="0"/>
          </a:p>
        </p:txBody>
      </p:sp>
      <p:pic>
        <p:nvPicPr>
          <p:cNvPr id="1026" name="Picture 2" descr="Agile Process Model">
            <a:extLst>
              <a:ext uri="{FF2B5EF4-FFF2-40B4-BE49-F238E27FC236}">
                <a16:creationId xmlns:a16="http://schemas.microsoft.com/office/drawing/2014/main" id="{445ECACA-3762-4625-B904-3DAD4A9BF4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44062"/>
            <a:ext cx="10221686" cy="54115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5C25859-4473-465A-ADB1-687A6AE473A0}"/>
              </a:ext>
            </a:extLst>
          </p:cNvPr>
          <p:cNvSpPr txBox="1"/>
          <p:nvPr/>
        </p:nvSpPr>
        <p:spPr>
          <a:xfrm>
            <a:off x="3425371" y="6342743"/>
            <a:ext cx="3904343" cy="369332"/>
          </a:xfrm>
          <a:prstGeom prst="rect">
            <a:avLst/>
          </a:prstGeom>
          <a:noFill/>
        </p:spPr>
        <p:txBody>
          <a:bodyPr wrap="square" rtlCol="0">
            <a:spAutoFit/>
          </a:bodyPr>
          <a:lstStyle/>
          <a:p>
            <a:r>
              <a:rPr lang="en-US" dirty="0"/>
              <a:t>Figure: Agile Process Model</a:t>
            </a:r>
            <a:endParaRPr lang="en-IN" dirty="0"/>
          </a:p>
        </p:txBody>
      </p:sp>
    </p:spTree>
    <p:extLst>
      <p:ext uri="{BB962C8B-B14F-4D97-AF65-F5344CB8AC3E}">
        <p14:creationId xmlns:p14="http://schemas.microsoft.com/office/powerpoint/2010/main" val="268329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C1E5-CF7C-453A-8E3B-9212F4B01C3E}"/>
              </a:ext>
            </a:extLst>
          </p:cNvPr>
          <p:cNvSpPr>
            <a:spLocks noGrp="1"/>
          </p:cNvSpPr>
          <p:nvPr>
            <p:ph type="title"/>
          </p:nvPr>
        </p:nvSpPr>
        <p:spPr>
          <a:xfrm>
            <a:off x="838200" y="1"/>
            <a:ext cx="8863739" cy="697424"/>
          </a:xfrm>
        </p:spPr>
        <p:txBody>
          <a:bodyPr>
            <a:normAutofit fontScale="90000"/>
          </a:bodyPr>
          <a:lstStyle/>
          <a:p>
            <a:r>
              <a:rPr lang="en-US" b="1" dirty="0"/>
              <a:t/>
            </a:r>
            <a:br>
              <a:rPr lang="en-US" b="1" dirty="0"/>
            </a:br>
            <a:r>
              <a:rPr lang="en-US" b="1" dirty="0"/>
              <a:t>Feature Driven development (FDM)</a:t>
            </a:r>
            <a:br>
              <a:rPr lang="en-US" b="1" dirty="0"/>
            </a:br>
            <a:endParaRPr lang="en-US" b="1" dirty="0"/>
          </a:p>
        </p:txBody>
      </p:sp>
      <p:sp>
        <p:nvSpPr>
          <p:cNvPr id="3" name="Content Placeholder 2">
            <a:extLst>
              <a:ext uri="{FF2B5EF4-FFF2-40B4-BE49-F238E27FC236}">
                <a16:creationId xmlns:a16="http://schemas.microsoft.com/office/drawing/2014/main" id="{4081F02F-C89F-4E37-9EFA-ABD1D522A3B9}"/>
              </a:ext>
            </a:extLst>
          </p:cNvPr>
          <p:cNvSpPr>
            <a:spLocks noGrp="1"/>
          </p:cNvSpPr>
          <p:nvPr>
            <p:ph idx="1"/>
          </p:nvPr>
        </p:nvSpPr>
        <p:spPr>
          <a:xfrm>
            <a:off x="449452" y="697425"/>
            <a:ext cx="9624446" cy="6160573"/>
          </a:xfrm>
        </p:spPr>
        <p:txBody>
          <a:bodyPr>
            <a:normAutofit fontScale="92500" lnSpcReduction="10000"/>
          </a:bodyPr>
          <a:lstStyle/>
          <a:p>
            <a:pPr algn="just"/>
            <a:r>
              <a:rPr lang="en-US" b="0" i="0" dirty="0">
                <a:solidFill>
                  <a:srgbClr val="202124"/>
                </a:solidFill>
                <a:effectLst/>
                <a:latin typeface="arial" panose="020B0604020202020204" pitchFamily="34" charset="0"/>
              </a:rPr>
              <a:t>Feature-Driven Development (FDD) is </a:t>
            </a:r>
            <a:r>
              <a:rPr lang="en-US" b="1" i="0" dirty="0">
                <a:solidFill>
                  <a:srgbClr val="202124"/>
                </a:solidFill>
                <a:effectLst/>
                <a:latin typeface="arial" panose="020B0604020202020204" pitchFamily="34" charset="0"/>
              </a:rPr>
              <a:t>customer-centric, iterative, and incremental</a:t>
            </a:r>
            <a:r>
              <a:rPr lang="en-US" b="0" i="0" dirty="0">
                <a:solidFill>
                  <a:srgbClr val="202124"/>
                </a:solidFill>
                <a:effectLst/>
                <a:latin typeface="arial" panose="020B0604020202020204" pitchFamily="34" charset="0"/>
              </a:rPr>
              <a:t>, with the goal of delivering tangible software results often and efficiently.</a:t>
            </a:r>
          </a:p>
          <a:p>
            <a:pPr algn="just"/>
            <a:r>
              <a:rPr lang="en-US" b="0" i="0" dirty="0">
                <a:solidFill>
                  <a:srgbClr val="202124"/>
                </a:solidFill>
                <a:effectLst/>
                <a:latin typeface="arial" panose="020B0604020202020204" pitchFamily="34" charset="0"/>
              </a:rPr>
              <a:t>FDD in Agile encourages status reporting at all levels, which helps to track progress and results.</a:t>
            </a:r>
          </a:p>
          <a:p>
            <a:pPr algn="just"/>
            <a:r>
              <a:rPr lang="en-US" b="0" i="0" dirty="0">
                <a:solidFill>
                  <a:srgbClr val="090911"/>
                </a:solidFill>
                <a:effectLst/>
                <a:latin typeface="Avenir LT W01_45 Book1475508"/>
              </a:rPr>
              <a:t>FDD allows teams to update the project regularly and identify errors quickly.</a:t>
            </a:r>
            <a:endParaRPr lang="en-US" dirty="0">
              <a:solidFill>
                <a:srgbClr val="202124"/>
              </a:solidFill>
              <a:latin typeface="arial" panose="020B0604020202020204" pitchFamily="34" charset="0"/>
            </a:endParaRPr>
          </a:p>
          <a:p>
            <a:pPr algn="just"/>
            <a:r>
              <a:rPr lang="en-US" b="0" i="0" dirty="0">
                <a:solidFill>
                  <a:srgbClr val="090911"/>
                </a:solidFill>
                <a:effectLst/>
                <a:latin typeface="Avenir LT W01_45 Book1475508"/>
              </a:rPr>
              <a:t>FDD is a favorite method among development teams because it helps reduce two known morale-killers in the development world: Confusion and rework</a:t>
            </a:r>
            <a:r>
              <a:rPr lang="en-US" b="0" i="0" dirty="0">
                <a:solidFill>
                  <a:srgbClr val="202124"/>
                </a:solidFill>
                <a:effectLst/>
                <a:latin typeface="arial" panose="020B0604020202020204" pitchFamily="34" charset="0"/>
              </a:rPr>
              <a:t>.</a:t>
            </a:r>
          </a:p>
          <a:p>
            <a:pPr algn="just"/>
            <a:r>
              <a:rPr lang="en-US" b="0" i="0" dirty="0">
                <a:solidFill>
                  <a:srgbClr val="090911"/>
                </a:solidFill>
                <a:effectLst/>
                <a:latin typeface="Avenir LT W01_45 Book1475508"/>
              </a:rPr>
              <a:t>FDD was developed and refined by Jeff De Luca, Peter Coad and others</a:t>
            </a:r>
            <a:r>
              <a:rPr lang="en-US" dirty="0">
                <a:solidFill>
                  <a:srgbClr val="202124"/>
                </a:solidFill>
                <a:latin typeface="arial" panose="020B0604020202020204" pitchFamily="34" charset="0"/>
              </a:rPr>
              <a:t>.</a:t>
            </a:r>
            <a:endParaRPr lang="en-US" b="0" i="0" dirty="0">
              <a:solidFill>
                <a:srgbClr val="202124"/>
              </a:solidFill>
              <a:effectLst/>
              <a:latin typeface="arial" panose="020B0604020202020204" pitchFamily="34" charset="0"/>
            </a:endParaRPr>
          </a:p>
          <a:p>
            <a:pPr algn="just"/>
            <a:r>
              <a:rPr lang="en-US" b="0" i="0" dirty="0">
                <a:solidFill>
                  <a:srgbClr val="090911"/>
                </a:solidFill>
                <a:effectLst/>
                <a:latin typeface="Avenir LT W01_45 Book1475508"/>
              </a:rPr>
              <a:t>First applied in 1997 during a project for a Singapore bank,. The original project took 15 months with 50 people, and it worked; and second project was, 18-month long, 250-person project.</a:t>
            </a:r>
            <a:endParaRPr lang="en-IN" dirty="0"/>
          </a:p>
        </p:txBody>
      </p:sp>
    </p:spTree>
    <p:extLst>
      <p:ext uri="{BB962C8B-B14F-4D97-AF65-F5344CB8AC3E}">
        <p14:creationId xmlns:p14="http://schemas.microsoft.com/office/powerpoint/2010/main" val="3933546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8F6BCD-D3A4-4489-B9C6-08FAE2B6E4B3}"/>
              </a:ext>
            </a:extLst>
          </p:cNvPr>
          <p:cNvSpPr>
            <a:spLocks noGrp="1"/>
          </p:cNvSpPr>
          <p:nvPr>
            <p:ph idx="1"/>
          </p:nvPr>
        </p:nvSpPr>
        <p:spPr>
          <a:xfrm>
            <a:off x="838200" y="0"/>
            <a:ext cx="8786248" cy="6176963"/>
          </a:xfrm>
        </p:spPr>
        <p:txBody>
          <a:bodyPr/>
          <a:lstStyle/>
          <a:p>
            <a:pPr algn="just"/>
            <a:r>
              <a:rPr lang="en-US" b="0" i="0" dirty="0">
                <a:solidFill>
                  <a:srgbClr val="090911"/>
                </a:solidFill>
                <a:effectLst/>
                <a:latin typeface="Avenir LT W01_45 Book1475508"/>
              </a:rPr>
              <a:t>Since then, it’s become a pragmatic approach ideal for long-term, complex projects looking for a simple but comprehensive methodology.</a:t>
            </a:r>
          </a:p>
          <a:p>
            <a:pPr algn="just"/>
            <a:r>
              <a:rPr lang="en-US" b="0" i="0" dirty="0">
                <a:solidFill>
                  <a:srgbClr val="090911"/>
                </a:solidFill>
                <a:effectLst/>
                <a:latin typeface="Avenir LT W01_45 Book1475508"/>
              </a:rPr>
              <a:t>While Scrum and new variations of Agile are</a:t>
            </a:r>
            <a:r>
              <a:rPr lang="en-US" dirty="0">
                <a:solidFill>
                  <a:srgbClr val="090911"/>
                </a:solidFill>
                <a:latin typeface="Avenir LT W01_45 Book1475508"/>
              </a:rPr>
              <a:t> more widely recognized methods.</a:t>
            </a:r>
          </a:p>
          <a:p>
            <a:pPr algn="just"/>
            <a:r>
              <a:rPr lang="en-US" b="0" i="0" dirty="0">
                <a:solidFill>
                  <a:srgbClr val="090911"/>
                </a:solidFill>
                <a:effectLst/>
                <a:latin typeface="Avenir LT W01_45 Book1475508"/>
              </a:rPr>
              <a:t>FDD can be a good option for software development teams looking for a structured, focused Agile methodology that can be scaled across the product organization and will deliver clear outcomes.</a:t>
            </a:r>
            <a:endParaRPr lang="en-IN" dirty="0"/>
          </a:p>
        </p:txBody>
      </p:sp>
    </p:spTree>
    <p:extLst>
      <p:ext uri="{BB962C8B-B14F-4D97-AF65-F5344CB8AC3E}">
        <p14:creationId xmlns:p14="http://schemas.microsoft.com/office/powerpoint/2010/main" val="40927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0097-8730-4930-88E7-18C516CFFAA1}"/>
              </a:ext>
            </a:extLst>
          </p:cNvPr>
          <p:cNvSpPr>
            <a:spLocks noGrp="1"/>
          </p:cNvSpPr>
          <p:nvPr>
            <p:ph type="title"/>
          </p:nvPr>
        </p:nvSpPr>
        <p:spPr>
          <a:xfrm>
            <a:off x="838200" y="154983"/>
            <a:ext cx="10515600" cy="805913"/>
          </a:xfrm>
        </p:spPr>
        <p:txBody>
          <a:bodyPr>
            <a:normAutofit fontScale="90000"/>
          </a:bodyPr>
          <a:lstStyle/>
          <a:p>
            <a:r>
              <a:rPr lang="en-US" b="0" i="0" dirty="0">
                <a:solidFill>
                  <a:srgbClr val="090911"/>
                </a:solidFill>
                <a:effectLst/>
                <a:latin typeface="Avenir LT W01_85 Heavy1475544"/>
              </a:rPr>
              <a:t>How is FDD Different from Scrum?</a:t>
            </a:r>
            <a:br>
              <a:rPr lang="en-US" b="0" i="0" dirty="0">
                <a:solidFill>
                  <a:srgbClr val="090911"/>
                </a:solidFill>
                <a:effectLst/>
                <a:latin typeface="Avenir LT W01_85 Heavy1475544"/>
              </a:rPr>
            </a:br>
            <a:endParaRPr lang="en-IN" dirty="0"/>
          </a:p>
        </p:txBody>
      </p:sp>
      <p:sp>
        <p:nvSpPr>
          <p:cNvPr id="3" name="Content Placeholder 2">
            <a:extLst>
              <a:ext uri="{FF2B5EF4-FFF2-40B4-BE49-F238E27FC236}">
                <a16:creationId xmlns:a16="http://schemas.microsoft.com/office/drawing/2014/main" id="{3CAFE9DE-642B-41FB-A9C8-478BA6CABF58}"/>
              </a:ext>
            </a:extLst>
          </p:cNvPr>
          <p:cNvSpPr>
            <a:spLocks noGrp="1"/>
          </p:cNvSpPr>
          <p:nvPr>
            <p:ph idx="1"/>
          </p:nvPr>
        </p:nvSpPr>
        <p:spPr>
          <a:xfrm>
            <a:off x="309966" y="604434"/>
            <a:ext cx="10306373" cy="6098583"/>
          </a:xfrm>
        </p:spPr>
        <p:txBody>
          <a:bodyPr>
            <a:normAutofit fontScale="92500" lnSpcReduction="20000"/>
          </a:bodyPr>
          <a:lstStyle/>
          <a:p>
            <a:r>
              <a:rPr lang="en-US" b="0" i="0" dirty="0">
                <a:solidFill>
                  <a:srgbClr val="090911"/>
                </a:solidFill>
                <a:effectLst/>
                <a:latin typeface="Avenir LT W01_45 Book1475508"/>
              </a:rPr>
              <a:t>FDD is related to Scrum, but as its name implies, it’s a feature-focused method (as opposed to a delivery-focused method).</a:t>
            </a:r>
          </a:p>
          <a:p>
            <a:r>
              <a:rPr lang="en-US" b="0" i="0" dirty="0">
                <a:solidFill>
                  <a:srgbClr val="090911"/>
                </a:solidFill>
                <a:effectLst/>
                <a:latin typeface="Avenir LT W01_45 Book1475508"/>
              </a:rPr>
              <a:t>Features are a foundational piece of FDD; they’re to FDD what user stories are to Scrum: Small functions that are, most importantly, client-valued.</a:t>
            </a:r>
            <a:endParaRPr lang="en-US" dirty="0">
              <a:solidFill>
                <a:srgbClr val="090911"/>
              </a:solidFill>
              <a:latin typeface="Avenir LT W01_45 Book1475508"/>
            </a:endParaRPr>
          </a:p>
          <a:p>
            <a:r>
              <a:rPr lang="en-US" b="0" i="1" dirty="0">
                <a:solidFill>
                  <a:srgbClr val="AA182C"/>
                </a:solidFill>
                <a:effectLst/>
                <a:latin typeface="Avenir LT W01_65 Medium1475532"/>
              </a:rPr>
              <a:t>“During FDD, a feature should be delivered every 2-10 days – which differs from Scrum, in which sprints typically last two, but sometimes four, weeks.”</a:t>
            </a:r>
            <a:endParaRPr lang="en-US" b="0" i="1" dirty="0">
              <a:solidFill>
                <a:srgbClr val="090911"/>
              </a:solidFill>
              <a:effectLst/>
              <a:latin typeface="Avenir LT W01_45 Book1475508"/>
            </a:endParaRPr>
          </a:p>
          <a:p>
            <a:r>
              <a:rPr lang="en-US" b="0" i="0" dirty="0">
                <a:solidFill>
                  <a:srgbClr val="090911"/>
                </a:solidFill>
                <a:effectLst/>
                <a:latin typeface="Avenir LT W01_45 Book1475508"/>
              </a:rPr>
              <a:t>FDD values documentation more than other methods (Scrum and XP included), which also creates differences in the roles of meetings. </a:t>
            </a:r>
            <a:endParaRPr lang="en-US" i="1" dirty="0">
              <a:solidFill>
                <a:srgbClr val="090911"/>
              </a:solidFill>
              <a:latin typeface="Avenir LT W01_45 Book1475508"/>
            </a:endParaRPr>
          </a:p>
          <a:p>
            <a:r>
              <a:rPr lang="en-IN" b="0" i="0" dirty="0">
                <a:solidFill>
                  <a:srgbClr val="090911"/>
                </a:solidFill>
                <a:effectLst/>
                <a:latin typeface="Avenir LT W01_45 Book1475508"/>
              </a:rPr>
              <a:t>In Scrum, teams</a:t>
            </a:r>
            <a:r>
              <a:rPr lang="en-US" b="0" i="1" dirty="0">
                <a:solidFill>
                  <a:srgbClr val="090911"/>
                </a:solidFill>
                <a:effectLst/>
                <a:latin typeface="Avenir LT W01_45 Book1475508"/>
              </a:rPr>
              <a:t> typically meet on daily basis while  </a:t>
            </a:r>
            <a:r>
              <a:rPr lang="en-US" b="0" i="0" dirty="0">
                <a:solidFill>
                  <a:srgbClr val="090911"/>
                </a:solidFill>
                <a:effectLst/>
                <a:latin typeface="Avenir LT W01_45 Book1475508"/>
              </a:rPr>
              <a:t>in FDD, teams rely on documentation to communicate important information, and thus don’t usually meet as frequently.</a:t>
            </a:r>
          </a:p>
          <a:p>
            <a:r>
              <a:rPr lang="en-US" b="0" i="0" dirty="0">
                <a:solidFill>
                  <a:srgbClr val="090911"/>
                </a:solidFill>
                <a:effectLst/>
                <a:latin typeface="Avenir LT W01_45 Book1475508"/>
              </a:rPr>
              <a:t>Another key difference is the </a:t>
            </a:r>
            <a:r>
              <a:rPr lang="en-US" b="1" i="0" dirty="0">
                <a:solidFill>
                  <a:srgbClr val="090911"/>
                </a:solidFill>
                <a:effectLst/>
                <a:latin typeface="Avenir LT W01_45 Book1475508"/>
              </a:rPr>
              <a:t>end user</a:t>
            </a:r>
            <a:r>
              <a:rPr lang="en-US" b="0" i="0" dirty="0">
                <a:solidFill>
                  <a:srgbClr val="090911"/>
                </a:solidFill>
                <a:effectLst/>
                <a:latin typeface="Avenir LT W01_45 Book1475508"/>
              </a:rPr>
              <a:t>; in FDD, the actual user is viewed as the end user, whereas in Scrum it’s typically the Product Owner who is seen as the end user.</a:t>
            </a:r>
            <a:endParaRPr lang="en-IN" dirty="0"/>
          </a:p>
        </p:txBody>
      </p:sp>
    </p:spTree>
    <p:extLst>
      <p:ext uri="{BB962C8B-B14F-4D97-AF65-F5344CB8AC3E}">
        <p14:creationId xmlns:p14="http://schemas.microsoft.com/office/powerpoint/2010/main" val="414681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7E7-F759-42E7-BE17-4429B37F7E6E}"/>
              </a:ext>
            </a:extLst>
          </p:cNvPr>
          <p:cNvSpPr>
            <a:spLocks noGrp="1"/>
          </p:cNvSpPr>
          <p:nvPr>
            <p:ph type="title"/>
          </p:nvPr>
        </p:nvSpPr>
        <p:spPr>
          <a:xfrm>
            <a:off x="838200" y="365126"/>
            <a:ext cx="10515600" cy="580272"/>
          </a:xfrm>
        </p:spPr>
        <p:txBody>
          <a:bodyPr>
            <a:normAutofit fontScale="90000"/>
          </a:bodyPr>
          <a:lstStyle/>
          <a:p>
            <a:r>
              <a:rPr lang="en-IN" b="0" i="0" dirty="0">
                <a:solidFill>
                  <a:srgbClr val="090911"/>
                </a:solidFill>
                <a:effectLst/>
                <a:latin typeface="Avenir LT W01_85 Heavy1475544"/>
              </a:rPr>
              <a:t>FDD Work</a:t>
            </a:r>
            <a:br>
              <a:rPr lang="en-IN" b="0" i="0" dirty="0">
                <a:solidFill>
                  <a:srgbClr val="090911"/>
                </a:solidFill>
                <a:effectLst/>
                <a:latin typeface="Avenir LT W01_85 Heavy1475544"/>
              </a:rPr>
            </a:br>
            <a:endParaRPr lang="en-IN" dirty="0"/>
          </a:p>
        </p:txBody>
      </p:sp>
      <p:sp>
        <p:nvSpPr>
          <p:cNvPr id="3" name="Content Placeholder 2">
            <a:extLst>
              <a:ext uri="{FF2B5EF4-FFF2-40B4-BE49-F238E27FC236}">
                <a16:creationId xmlns:a16="http://schemas.microsoft.com/office/drawing/2014/main" id="{EFB74A2B-562A-4B7C-8699-9123B9539612}"/>
              </a:ext>
            </a:extLst>
          </p:cNvPr>
          <p:cNvSpPr>
            <a:spLocks noGrp="1"/>
          </p:cNvSpPr>
          <p:nvPr>
            <p:ph idx="1"/>
          </p:nvPr>
        </p:nvSpPr>
        <p:spPr>
          <a:xfrm>
            <a:off x="108489" y="790414"/>
            <a:ext cx="10306372" cy="5873857"/>
          </a:xfrm>
        </p:spPr>
        <p:txBody>
          <a:bodyPr/>
          <a:lstStyle/>
          <a:p>
            <a:pPr marL="0" indent="0" algn="l">
              <a:buNone/>
            </a:pPr>
            <a:r>
              <a:rPr lang="en-IN" b="0" i="0" dirty="0">
                <a:solidFill>
                  <a:srgbClr val="090911"/>
                </a:solidFill>
                <a:effectLst/>
                <a:latin typeface="Avenir LT W01_85 Heavy1475544"/>
              </a:rPr>
              <a:t>FDD t</a:t>
            </a:r>
            <a:r>
              <a:rPr lang="en-US" b="0" i="0" dirty="0">
                <a:solidFill>
                  <a:srgbClr val="090911"/>
                </a:solidFill>
                <a:effectLst/>
                <a:latin typeface="Avenir LT W01_45 Book1475508"/>
              </a:rPr>
              <a:t>typically used in large-scale development projects, five basic activities exist during FDD:</a:t>
            </a:r>
          </a:p>
          <a:p>
            <a:pPr algn="l">
              <a:buFont typeface="Arial" panose="020B0604020202020204" pitchFamily="34" charset="0"/>
              <a:buChar char="•"/>
            </a:pPr>
            <a:r>
              <a:rPr lang="en-US" b="0" i="0" dirty="0">
                <a:solidFill>
                  <a:srgbClr val="090911"/>
                </a:solidFill>
                <a:effectLst/>
                <a:latin typeface="Avenir LT W01_45 Book1475508"/>
              </a:rPr>
              <a:t>Develop overall model</a:t>
            </a:r>
          </a:p>
          <a:p>
            <a:pPr algn="l">
              <a:buFont typeface="Arial" panose="020B0604020202020204" pitchFamily="34" charset="0"/>
              <a:buChar char="•"/>
            </a:pPr>
            <a:r>
              <a:rPr lang="en-US" b="0" i="0" dirty="0">
                <a:solidFill>
                  <a:srgbClr val="090911"/>
                </a:solidFill>
                <a:effectLst/>
                <a:latin typeface="Avenir LT W01_45 Book1475508"/>
              </a:rPr>
              <a:t>Build feature list</a:t>
            </a:r>
          </a:p>
          <a:p>
            <a:pPr algn="l">
              <a:buFont typeface="Arial" panose="020B0604020202020204" pitchFamily="34" charset="0"/>
              <a:buChar char="•"/>
            </a:pPr>
            <a:r>
              <a:rPr lang="en-US" b="0" i="0" dirty="0">
                <a:solidFill>
                  <a:srgbClr val="090911"/>
                </a:solidFill>
                <a:effectLst/>
                <a:latin typeface="Avenir LT W01_45 Book1475508"/>
              </a:rPr>
              <a:t>Plan by feature</a:t>
            </a:r>
          </a:p>
          <a:p>
            <a:pPr algn="l">
              <a:buFont typeface="Arial" panose="020B0604020202020204" pitchFamily="34" charset="0"/>
              <a:buChar char="•"/>
            </a:pPr>
            <a:r>
              <a:rPr lang="en-US" b="0" i="0" dirty="0">
                <a:solidFill>
                  <a:srgbClr val="090911"/>
                </a:solidFill>
                <a:effectLst/>
                <a:latin typeface="Avenir LT W01_45 Book1475508"/>
              </a:rPr>
              <a:t>Design by feature</a:t>
            </a:r>
          </a:p>
          <a:p>
            <a:pPr algn="l">
              <a:buFont typeface="Arial" panose="020B0604020202020204" pitchFamily="34" charset="0"/>
              <a:buChar char="•"/>
            </a:pPr>
            <a:r>
              <a:rPr lang="en-US" b="0" i="0" dirty="0">
                <a:solidFill>
                  <a:srgbClr val="090911"/>
                </a:solidFill>
                <a:effectLst/>
                <a:latin typeface="Avenir LT W01_45 Book1475508"/>
              </a:rPr>
              <a:t>Build by feature</a:t>
            </a:r>
          </a:p>
          <a:p>
            <a:r>
              <a:rPr lang="en-US" b="0" i="0" dirty="0">
                <a:solidFill>
                  <a:srgbClr val="090911"/>
                </a:solidFill>
                <a:effectLst/>
                <a:latin typeface="Avenir LT W01_45 Book1475508"/>
              </a:rPr>
              <a:t>An overall model shape is formed during the first two steps, while the final three are repeated for each feature.</a:t>
            </a:r>
          </a:p>
          <a:p>
            <a:r>
              <a:rPr lang="en-US" b="0" i="0" dirty="0">
                <a:solidFill>
                  <a:srgbClr val="090911"/>
                </a:solidFill>
                <a:effectLst/>
                <a:latin typeface="Avenir LT W01_45 Book1475508"/>
              </a:rPr>
              <a:t>The majority (roughly 75%) of effort during FDD will be spent on the fourth and fifth steps – Design by Feature and Build by Feature.</a:t>
            </a:r>
            <a:endParaRPr lang="en-US" dirty="0">
              <a:solidFill>
                <a:srgbClr val="090911"/>
              </a:solidFill>
              <a:latin typeface="Avenir LT W01_45 Book1475508"/>
            </a:endParaRPr>
          </a:p>
        </p:txBody>
      </p:sp>
    </p:spTree>
    <p:extLst>
      <p:ext uri="{BB962C8B-B14F-4D97-AF65-F5344CB8AC3E}">
        <p14:creationId xmlns:p14="http://schemas.microsoft.com/office/powerpoint/2010/main" val="283510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CD651-A51B-434F-8950-D91A88044742}"/>
              </a:ext>
            </a:extLst>
          </p:cNvPr>
          <p:cNvSpPr>
            <a:spLocks noGrp="1"/>
          </p:cNvSpPr>
          <p:nvPr>
            <p:ph idx="1"/>
          </p:nvPr>
        </p:nvSpPr>
        <p:spPr>
          <a:xfrm>
            <a:off x="838200" y="185980"/>
            <a:ext cx="9266695" cy="5990983"/>
          </a:xfrm>
        </p:spPr>
        <p:txBody>
          <a:bodyPr/>
          <a:lstStyle/>
          <a:p>
            <a:pPr marL="0" indent="0">
              <a:buNone/>
            </a:pPr>
            <a:r>
              <a:rPr lang="en-US" b="0" i="1" dirty="0">
                <a:solidFill>
                  <a:srgbClr val="AA182C"/>
                </a:solidFill>
                <a:effectLst/>
                <a:latin typeface="Avenir LT W01_65 Medium1475532"/>
              </a:rPr>
              <a:t>“Teams using all Agile methodologies operate with the primary goal of quickly and effectively satisfying the needs of their customers; FDD is no exception.”</a:t>
            </a:r>
          </a:p>
          <a:p>
            <a:pPr algn="just"/>
            <a:r>
              <a:rPr lang="en-US" b="0" i="0" dirty="0">
                <a:solidFill>
                  <a:srgbClr val="090911"/>
                </a:solidFill>
                <a:effectLst/>
                <a:latin typeface="Avenir LT W01_45 Book1475508"/>
              </a:rPr>
              <a:t>However, the difference is that once a goal has been identified, teams following FDD organize their activities by features, rather than by project milestones or other indicators of progress.</a:t>
            </a:r>
            <a:endParaRPr lang="en-IN" dirty="0"/>
          </a:p>
        </p:txBody>
      </p:sp>
    </p:spTree>
    <p:extLst>
      <p:ext uri="{BB962C8B-B14F-4D97-AF65-F5344CB8AC3E}">
        <p14:creationId xmlns:p14="http://schemas.microsoft.com/office/powerpoint/2010/main" val="138867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3075-FE23-41D3-82CC-E394F46475E8}"/>
              </a:ext>
            </a:extLst>
          </p:cNvPr>
          <p:cNvSpPr>
            <a:spLocks noGrp="1"/>
          </p:cNvSpPr>
          <p:nvPr>
            <p:ph type="title"/>
          </p:nvPr>
        </p:nvSpPr>
        <p:spPr>
          <a:xfrm>
            <a:off x="838200" y="365125"/>
            <a:ext cx="10515600" cy="952231"/>
          </a:xfrm>
        </p:spPr>
        <p:txBody>
          <a:bodyPr>
            <a:normAutofit fontScale="90000"/>
          </a:bodyPr>
          <a:lstStyle/>
          <a:p>
            <a:r>
              <a:rPr lang="en-IN" b="0" i="0" dirty="0">
                <a:solidFill>
                  <a:srgbClr val="090911"/>
                </a:solidFill>
                <a:effectLst/>
                <a:latin typeface="Avenir LT W01_85 Heavy1475544"/>
              </a:rPr>
              <a:t>Stages of Feature-Driven Development</a:t>
            </a:r>
            <a:br>
              <a:rPr lang="en-IN" b="0" i="0" dirty="0">
                <a:solidFill>
                  <a:srgbClr val="090911"/>
                </a:solidFill>
                <a:effectLst/>
                <a:latin typeface="Avenir LT W01_85 Heavy1475544"/>
              </a:rPr>
            </a:br>
            <a:endParaRPr lang="en-IN" dirty="0"/>
          </a:p>
        </p:txBody>
      </p:sp>
      <p:sp>
        <p:nvSpPr>
          <p:cNvPr id="3" name="Content Placeholder 2">
            <a:extLst>
              <a:ext uri="{FF2B5EF4-FFF2-40B4-BE49-F238E27FC236}">
                <a16:creationId xmlns:a16="http://schemas.microsoft.com/office/drawing/2014/main" id="{5E6E6A3D-478A-4FE9-B519-3F9E0106DD26}"/>
              </a:ext>
            </a:extLst>
          </p:cNvPr>
          <p:cNvSpPr>
            <a:spLocks noGrp="1"/>
          </p:cNvSpPr>
          <p:nvPr>
            <p:ph idx="1"/>
          </p:nvPr>
        </p:nvSpPr>
        <p:spPr>
          <a:xfrm>
            <a:off x="838200" y="1177870"/>
            <a:ext cx="9592159" cy="5680129"/>
          </a:xfrm>
        </p:spPr>
        <p:txBody>
          <a:bodyPr>
            <a:normAutofit fontScale="92500" lnSpcReduction="20000"/>
          </a:bodyPr>
          <a:lstStyle/>
          <a:p>
            <a:r>
              <a:rPr lang="en-US" b="0" i="0" dirty="0">
                <a:solidFill>
                  <a:srgbClr val="090911"/>
                </a:solidFill>
                <a:effectLst/>
                <a:latin typeface="Avenir LT W01_45 Book1475508"/>
              </a:rPr>
              <a:t>In FDD, each feature is useful and important to the client and results in something tangible to showcase. And because businesses appreciate quick results, the methodology depends on its two-week cycle.</a:t>
            </a:r>
          </a:p>
          <a:p>
            <a:pPr marL="0" indent="0">
              <a:buNone/>
            </a:pPr>
            <a:r>
              <a:rPr lang="en-IN" b="0" i="0" dirty="0">
                <a:solidFill>
                  <a:srgbClr val="090911"/>
                </a:solidFill>
                <a:effectLst/>
                <a:latin typeface="Avenir LT W01_45 Book1475508"/>
              </a:rPr>
              <a:t>Stage 0: Gather Data</a:t>
            </a:r>
          </a:p>
          <a:p>
            <a:pPr algn="just"/>
            <a:r>
              <a:rPr lang="en-US" b="0" i="0" dirty="0">
                <a:solidFill>
                  <a:srgbClr val="090911"/>
                </a:solidFill>
                <a:effectLst/>
                <a:latin typeface="Avenir LT W01_45 Book1475508"/>
              </a:rPr>
              <a:t>As with all Agile methodologies, the first step in FDD is to gain an accurate understanding of content and context of the project, and to develop a clear, shared understanding of the target audience and their needs. During this time, teams should aim to learn everything they can about the why, the what, and the for whom about the project they’re about to begin (the next few steps will help clarify the how). </a:t>
            </a:r>
          </a:p>
          <a:p>
            <a:pPr algn="just"/>
            <a:r>
              <a:rPr lang="en-US" b="0" i="0" dirty="0">
                <a:solidFill>
                  <a:srgbClr val="090911"/>
                </a:solidFill>
                <a:effectLst/>
                <a:latin typeface="Avenir LT W01_45 Book1475508"/>
              </a:rPr>
              <a:t>This data-gathering can be thought of as stage 0, but one that cannot be skipped. </a:t>
            </a:r>
          </a:p>
          <a:p>
            <a:pPr algn="just"/>
            <a:r>
              <a:rPr lang="en-US" b="0" i="0" dirty="0">
                <a:solidFill>
                  <a:srgbClr val="090911"/>
                </a:solidFill>
                <a:effectLst/>
                <a:latin typeface="Avenir LT W01_45 Book1475508"/>
              </a:rPr>
              <a:t>Once teams have a clear understanding of their goals, the targeted audience and their current (and potentially, future) needs, the first named stage in FDD can begin: Developing an Overall Model.</a:t>
            </a:r>
            <a:endParaRPr lang="en-IN" b="0" i="0" dirty="0">
              <a:solidFill>
                <a:srgbClr val="090911"/>
              </a:solidFill>
              <a:effectLst/>
              <a:latin typeface="Avenir LT W01_45 Book1475508"/>
            </a:endParaRPr>
          </a:p>
          <a:p>
            <a:endParaRPr lang="en-IN" dirty="0"/>
          </a:p>
        </p:txBody>
      </p:sp>
    </p:spTree>
    <p:extLst>
      <p:ext uri="{BB962C8B-B14F-4D97-AF65-F5344CB8AC3E}">
        <p14:creationId xmlns:p14="http://schemas.microsoft.com/office/powerpoint/2010/main" val="279007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0543-D267-48A2-A43D-513442D776B8}"/>
              </a:ext>
            </a:extLst>
          </p:cNvPr>
          <p:cNvSpPr>
            <a:spLocks noGrp="1"/>
          </p:cNvSpPr>
          <p:nvPr>
            <p:ph type="title"/>
          </p:nvPr>
        </p:nvSpPr>
        <p:spPr>
          <a:xfrm>
            <a:off x="838200" y="365125"/>
            <a:ext cx="10515600" cy="456285"/>
          </a:xfrm>
        </p:spPr>
        <p:txBody>
          <a:bodyPr>
            <a:normAutofit fontScale="90000"/>
          </a:bodyPr>
          <a:lstStyle/>
          <a:p>
            <a:r>
              <a:rPr lang="en-IN" b="0" i="0" dirty="0">
                <a:solidFill>
                  <a:srgbClr val="090911"/>
                </a:solidFill>
                <a:effectLst/>
                <a:latin typeface="Avenir LT W01_45 Book1475508"/>
              </a:rPr>
              <a:t/>
            </a:r>
            <a:br>
              <a:rPr lang="en-IN" b="0" i="0" dirty="0">
                <a:solidFill>
                  <a:srgbClr val="090911"/>
                </a:solidFill>
                <a:effectLst/>
                <a:latin typeface="Avenir LT W01_45 Book1475508"/>
              </a:rPr>
            </a:br>
            <a:endParaRPr lang="en-IN" dirty="0"/>
          </a:p>
        </p:txBody>
      </p:sp>
      <p:sp>
        <p:nvSpPr>
          <p:cNvPr id="3" name="Content Placeholder 2">
            <a:extLst>
              <a:ext uri="{FF2B5EF4-FFF2-40B4-BE49-F238E27FC236}">
                <a16:creationId xmlns:a16="http://schemas.microsoft.com/office/drawing/2014/main" id="{3159A80C-FECE-4A64-9AE4-C149DB1A6711}"/>
              </a:ext>
            </a:extLst>
          </p:cNvPr>
          <p:cNvSpPr>
            <a:spLocks noGrp="1"/>
          </p:cNvSpPr>
          <p:nvPr>
            <p:ph idx="1"/>
          </p:nvPr>
        </p:nvSpPr>
        <p:spPr>
          <a:xfrm>
            <a:off x="838200" y="557939"/>
            <a:ext cx="10515600" cy="5619024"/>
          </a:xfrm>
        </p:spPr>
        <p:txBody>
          <a:bodyPr/>
          <a:lstStyle/>
          <a:p>
            <a:r>
              <a:rPr lang="en-IN" b="0" i="0" dirty="0">
                <a:solidFill>
                  <a:srgbClr val="090911"/>
                </a:solidFill>
                <a:effectLst/>
                <a:latin typeface="Avenir LT W01_45 Book1475508"/>
              </a:rPr>
              <a:t>Develop an overall model</a:t>
            </a:r>
          </a:p>
          <a:p>
            <a:r>
              <a:rPr lang="en-IN" b="0" i="0" dirty="0">
                <a:solidFill>
                  <a:srgbClr val="090911"/>
                </a:solidFill>
                <a:effectLst/>
                <a:latin typeface="Avenir LT W01_45 Book1475508"/>
              </a:rPr>
              <a:t>Build a features list</a:t>
            </a:r>
          </a:p>
          <a:p>
            <a:r>
              <a:rPr lang="en-IN" b="0" i="0" dirty="0">
                <a:solidFill>
                  <a:srgbClr val="090911"/>
                </a:solidFill>
                <a:effectLst/>
                <a:latin typeface="Avenir LT W01_85 Heavy1475544"/>
              </a:rPr>
              <a:t>Plan by Feature</a:t>
            </a:r>
          </a:p>
          <a:p>
            <a:r>
              <a:rPr lang="en-IN" b="0" i="0" dirty="0">
                <a:solidFill>
                  <a:srgbClr val="090911"/>
                </a:solidFill>
                <a:effectLst/>
                <a:latin typeface="Avenir LT W01_85 Heavy1475544"/>
              </a:rPr>
              <a:t>Design by Feature</a:t>
            </a:r>
          </a:p>
          <a:p>
            <a:r>
              <a:rPr lang="en-IN" b="0" i="0" dirty="0">
                <a:solidFill>
                  <a:srgbClr val="090911"/>
                </a:solidFill>
                <a:effectLst/>
                <a:latin typeface="Avenir LT W01_85 Heavy1475544"/>
              </a:rPr>
              <a:t>Build by Feature</a:t>
            </a:r>
          </a:p>
          <a:p>
            <a:endParaRPr lang="en-IN" dirty="0">
              <a:solidFill>
                <a:srgbClr val="090911"/>
              </a:solidFill>
              <a:latin typeface="Avenir LT W01_85 Heavy1475544"/>
            </a:endParaRPr>
          </a:p>
          <a:p>
            <a:pPr marL="0" indent="0">
              <a:buNone/>
            </a:pPr>
            <a:r>
              <a:rPr lang="en-US" b="0" i="0" dirty="0">
                <a:solidFill>
                  <a:srgbClr val="090911"/>
                </a:solidFill>
                <a:effectLst/>
                <a:latin typeface="Avenir LT W01_45 Book1475508"/>
              </a:rPr>
              <a:t>Feature-Driven Development is a practical Agile approach suited for long-term, complex projects.</a:t>
            </a:r>
          </a:p>
          <a:p>
            <a:pPr marL="0" indent="0">
              <a:buNone/>
            </a:pPr>
            <a:r>
              <a:rPr lang="en-US" b="0" i="0" dirty="0">
                <a:solidFill>
                  <a:srgbClr val="090911"/>
                </a:solidFill>
                <a:effectLst/>
                <a:latin typeface="Avenir LT W01_45 Book1475508"/>
              </a:rPr>
              <a:t>It is a suitable choice for development teams seeking a simple but structured Agile method that is scalable and delivers predictable results.</a:t>
            </a:r>
            <a:endParaRPr lang="en-IN" b="0" i="0" dirty="0">
              <a:solidFill>
                <a:srgbClr val="090911"/>
              </a:solidFill>
              <a:effectLst/>
              <a:latin typeface="Avenir LT W01_85 Heavy1475544"/>
            </a:endParaRPr>
          </a:p>
          <a:p>
            <a:endParaRPr lang="en-IN" dirty="0"/>
          </a:p>
        </p:txBody>
      </p:sp>
    </p:spTree>
    <p:extLst>
      <p:ext uri="{BB962C8B-B14F-4D97-AF65-F5344CB8AC3E}">
        <p14:creationId xmlns:p14="http://schemas.microsoft.com/office/powerpoint/2010/main" val="33651544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1626</TotalTime>
  <Words>565</Words>
  <Application>Microsoft Office PowerPoint</Application>
  <PresentationFormat>Widescreen</PresentationFormat>
  <Paragraphs>58</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vt:lpstr>
      <vt:lpstr>Avenir LT W01_45 Book1475508</vt:lpstr>
      <vt:lpstr>Avenir LT W01_65 Medium1475532</vt:lpstr>
      <vt:lpstr>Avenir LT W01_85 Heavy1475544</vt:lpstr>
      <vt:lpstr>Calibri</vt:lpstr>
      <vt:lpstr>Calibri Light</vt:lpstr>
      <vt:lpstr>Source Sans Pro</vt:lpstr>
      <vt:lpstr>Office Theme</vt:lpstr>
      <vt:lpstr>Agile Software Development (TCS 855)</vt:lpstr>
      <vt:lpstr>Agile Process Model </vt:lpstr>
      <vt:lpstr> Feature Driven development (FDM) </vt:lpstr>
      <vt:lpstr>PowerPoint Presentation</vt:lpstr>
      <vt:lpstr>How is FDD Different from Scrum? </vt:lpstr>
      <vt:lpstr>FDD Work </vt:lpstr>
      <vt:lpstr>PowerPoint Presentation</vt:lpstr>
      <vt:lpstr>Stages of Feature-Driven Development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Santosh Kumar</dc:creator>
  <cp:lastModifiedBy>Manish</cp:lastModifiedBy>
  <cp:revision>53</cp:revision>
  <dcterms:created xsi:type="dcterms:W3CDTF">2021-07-30T06:38:34Z</dcterms:created>
  <dcterms:modified xsi:type="dcterms:W3CDTF">2024-02-20T11:33:25Z</dcterms:modified>
</cp:coreProperties>
</file>