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67" r:id="rId2"/>
    <p:sldId id="259"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96" autoAdjust="0"/>
  </p:normalViewPr>
  <p:slideViewPr>
    <p:cSldViewPr snapToGrid="0">
      <p:cViewPr varScale="1">
        <p:scale>
          <a:sx n="80" d="100"/>
          <a:sy n="80"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24901-80E4-43CB-8B59-650D8126431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BC6BD-2F42-44E2-8FB1-9CFF1143E74C}" type="slidenum">
              <a:rPr lang="en-IN" smtClean="0"/>
              <a:t>‹#›</a:t>
            </a:fld>
            <a:endParaRPr lang="en-IN"/>
          </a:p>
        </p:txBody>
      </p:sp>
    </p:spTree>
    <p:extLst>
      <p:ext uri="{BB962C8B-B14F-4D97-AF65-F5344CB8AC3E}">
        <p14:creationId xmlns:p14="http://schemas.microsoft.com/office/powerpoint/2010/main" val="170675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7FADB0-672B-4E1C-AC34-5D80E4D45AB1}" type="slidenum">
              <a:rPr lang="en-US" smtClean="0"/>
              <a:t>1</a:t>
            </a:fld>
            <a:endParaRPr lang="en-US"/>
          </a:p>
        </p:txBody>
      </p:sp>
    </p:spTree>
    <p:extLst>
      <p:ext uri="{BB962C8B-B14F-4D97-AF65-F5344CB8AC3E}">
        <p14:creationId xmlns:p14="http://schemas.microsoft.com/office/powerpoint/2010/main" val="2899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45810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0726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13685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6797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292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59970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7F15B-63AE-4F42-9311-13D8700A3C3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71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7F15B-63AE-4F42-9311-13D8700A3C3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513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F15B-63AE-4F42-9311-13D8700A3C3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23542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873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36832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F15B-63AE-4F42-9311-13D8700A3C3E}" type="datetimeFigureOut">
              <a:rPr lang="en-IN" smtClean="0"/>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3288-F89D-4212-9A71-8595FA6050D9}" type="slidenum">
              <a:rPr lang="en-IN" smtClean="0"/>
              <a:t>‹#›</a:t>
            </a:fld>
            <a:endParaRPr lang="en-IN"/>
          </a:p>
        </p:txBody>
      </p:sp>
    </p:spTree>
    <p:extLst>
      <p:ext uri="{BB962C8B-B14F-4D97-AF65-F5344CB8AC3E}">
        <p14:creationId xmlns:p14="http://schemas.microsoft.com/office/powerpoint/2010/main" val="831121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8367"/>
            <a:ext cx="8458200" cy="1143000"/>
          </a:xfrm>
        </p:spPr>
        <p:txBody>
          <a:bodyPr>
            <a:normAutofit fontScale="90000"/>
          </a:bodyPr>
          <a:lstStyle/>
          <a:p>
            <a:r>
              <a:rPr lang="en-US" b="1" dirty="0"/>
              <a:t>Agile Software Development (TCS </a:t>
            </a:r>
            <a:r>
              <a:rPr lang="en-US" b="1" dirty="0" smtClean="0"/>
              <a:t>855)</a:t>
            </a:r>
            <a:endParaRPr lang="en-US" b="1" dirty="0"/>
          </a:p>
        </p:txBody>
      </p:sp>
      <p:sp>
        <p:nvSpPr>
          <p:cNvPr id="5" name="Content Placeholder 4"/>
          <p:cNvSpPr>
            <a:spLocks noGrp="1"/>
          </p:cNvSpPr>
          <p:nvPr>
            <p:ph idx="1"/>
          </p:nvPr>
        </p:nvSpPr>
        <p:spPr>
          <a:xfrm>
            <a:off x="1752600" y="2264898"/>
            <a:ext cx="8686800" cy="3861266"/>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Prof.(Dr.) Santosh Kumar</a:t>
            </a:r>
          </a:p>
          <a:p>
            <a:pPr marL="0" indent="0">
              <a:buNone/>
            </a:pPr>
            <a:r>
              <a:rPr lang="en-US" dirty="0"/>
              <a:t>       Department of Computer Science and Engineering</a:t>
            </a:r>
          </a:p>
          <a:p>
            <a:pPr marL="0" indent="0" algn="ctr">
              <a:buNone/>
            </a:pPr>
            <a:r>
              <a:rPr lang="en-US" sz="3200" b="1" dirty="0"/>
              <a:t>Graphic Era Deemed to be University, Dehradun</a:t>
            </a:r>
          </a:p>
          <a:p>
            <a:pPr marL="0" indent="0">
              <a:buNone/>
            </a:pPr>
            <a:endParaRPr lang="en-US" dirty="0"/>
          </a:p>
        </p:txBody>
      </p:sp>
      <p:sp>
        <p:nvSpPr>
          <p:cNvPr id="6" name="Footer Placeholder 5"/>
          <p:cNvSpPr>
            <a:spLocks noGrp="1"/>
          </p:cNvSpPr>
          <p:nvPr>
            <p:ph type="ftr" sz="quarter" idx="11"/>
          </p:nvPr>
        </p:nvSpPr>
        <p:spPr/>
        <p:txBody>
          <a:bodyPr/>
          <a:lstStyle/>
          <a:p>
            <a:r>
              <a:rPr lang="en-US" dirty="0"/>
              <a:t>Dr. </a:t>
            </a:r>
            <a:r>
              <a:rPr lang="en-US" dirty="0" err="1"/>
              <a:t>Santosh</a:t>
            </a:r>
            <a:r>
              <a:rPr lang="en-US" dirty="0"/>
              <a:t> Kumar- Graphic Era Deemed to be University, Dehradun</a:t>
            </a:r>
          </a:p>
        </p:txBody>
      </p:sp>
      <p:sp>
        <p:nvSpPr>
          <p:cNvPr id="7" name="Slide Number Placeholder 6"/>
          <p:cNvSpPr>
            <a:spLocks noGrp="1"/>
          </p:cNvSpPr>
          <p:nvPr>
            <p:ph type="sldNum" sz="quarter" idx="12"/>
          </p:nvPr>
        </p:nvSpPr>
        <p:spPr/>
        <p:txBody>
          <a:bodyPr/>
          <a:lstStyle/>
          <a:p>
            <a:fld id="{D136434D-798B-4907-95B8-E97C1C9B2C62}"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759775"/>
            <a:ext cx="1457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53FDE34C-AFCD-4A86-8796-E5B4E4691B30}"/>
              </a:ext>
            </a:extLst>
          </p:cNvPr>
          <p:cNvSpPr txBox="1"/>
          <p:nvPr/>
        </p:nvSpPr>
        <p:spPr>
          <a:xfrm>
            <a:off x="2096086" y="1041009"/>
            <a:ext cx="7540283" cy="369332"/>
          </a:xfrm>
          <a:prstGeom prst="rect">
            <a:avLst/>
          </a:prstGeom>
          <a:noFill/>
        </p:spPr>
        <p:txBody>
          <a:bodyPr wrap="square" rtlCol="0">
            <a:spAutoFit/>
          </a:bodyPr>
          <a:lstStyle/>
          <a:p>
            <a:r>
              <a:rPr lang="en-US" b="1" dirty="0" smtClean="0"/>
              <a:t>Lean Software Development</a:t>
            </a:r>
            <a:endParaRPr lang="en-US" b="1" dirty="0"/>
          </a:p>
        </p:txBody>
      </p:sp>
    </p:spTree>
    <p:extLst>
      <p:ext uri="{BB962C8B-B14F-4D97-AF65-F5344CB8AC3E}">
        <p14:creationId xmlns:p14="http://schemas.microsoft.com/office/powerpoint/2010/main" val="3303195769"/>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6297A8-65E9-413C-AD25-8E8159BB0F0C}"/>
              </a:ext>
            </a:extLst>
          </p:cNvPr>
          <p:cNvSpPr>
            <a:spLocks noGrp="1"/>
          </p:cNvSpPr>
          <p:nvPr>
            <p:ph type="title"/>
          </p:nvPr>
        </p:nvSpPr>
        <p:spPr>
          <a:xfrm>
            <a:off x="838200" y="365125"/>
            <a:ext cx="10515600" cy="478937"/>
          </a:xfrm>
        </p:spPr>
        <p:txBody>
          <a:bodyPr>
            <a:normAutofit fontScale="90000"/>
          </a:bodyPr>
          <a:lstStyle/>
          <a:p>
            <a:r>
              <a:rPr lang="en-IN" b="0" i="0" dirty="0">
                <a:solidFill>
                  <a:srgbClr val="222222"/>
                </a:solidFill>
                <a:effectLst/>
                <a:latin typeface="Source Sans Pro" panose="020B0503030403020204" pitchFamily="34" charset="0"/>
              </a:rPr>
              <a:t>Agile Process Model</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pic>
        <p:nvPicPr>
          <p:cNvPr id="1026" name="Picture 2" descr="Agile Process Model">
            <a:extLst>
              <a:ext uri="{FF2B5EF4-FFF2-40B4-BE49-F238E27FC236}">
                <a16:creationId xmlns:a16="http://schemas.microsoft.com/office/drawing/2014/main" id="{445ECACA-3762-4625-B904-3DAD4A9BF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44062"/>
            <a:ext cx="10221686" cy="54115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C25859-4473-465A-ADB1-687A6AE473A0}"/>
              </a:ext>
            </a:extLst>
          </p:cNvPr>
          <p:cNvSpPr txBox="1"/>
          <p:nvPr/>
        </p:nvSpPr>
        <p:spPr>
          <a:xfrm>
            <a:off x="3425371" y="6342743"/>
            <a:ext cx="3904343" cy="369332"/>
          </a:xfrm>
          <a:prstGeom prst="rect">
            <a:avLst/>
          </a:prstGeom>
          <a:noFill/>
        </p:spPr>
        <p:txBody>
          <a:bodyPr wrap="square" rtlCol="0">
            <a:spAutoFit/>
          </a:bodyPr>
          <a:lstStyle/>
          <a:p>
            <a:r>
              <a:rPr lang="en-US" dirty="0"/>
              <a:t>Figure: Agile Process Model</a:t>
            </a:r>
            <a:endParaRPr lang="en-IN" dirty="0"/>
          </a:p>
        </p:txBody>
      </p:sp>
    </p:spTree>
    <p:extLst>
      <p:ext uri="{BB962C8B-B14F-4D97-AF65-F5344CB8AC3E}">
        <p14:creationId xmlns:p14="http://schemas.microsoft.com/office/powerpoint/2010/main" val="268329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7086"/>
          </a:xfrm>
        </p:spPr>
        <p:txBody>
          <a:bodyPr>
            <a:normAutofit fontScale="90000"/>
          </a:bodyPr>
          <a:lstStyle/>
          <a:p>
            <a:r>
              <a:rPr lang="en-IN" b="1" dirty="0"/>
              <a:t>Lean Software </a:t>
            </a:r>
            <a:r>
              <a:rPr lang="en-IN" b="1" dirty="0" smtClean="0"/>
              <a:t>Development(LSD)</a:t>
            </a:r>
            <a:r>
              <a:rPr lang="en-IN" b="1" dirty="0"/>
              <a:t/>
            </a:r>
            <a:br>
              <a:rPr lang="en-IN" b="1" dirty="0"/>
            </a:br>
            <a:endParaRPr lang="en-IN" dirty="0"/>
          </a:p>
        </p:txBody>
      </p:sp>
      <p:sp>
        <p:nvSpPr>
          <p:cNvPr id="3" name="Content Placeholder 2"/>
          <p:cNvSpPr>
            <a:spLocks noGrp="1"/>
          </p:cNvSpPr>
          <p:nvPr>
            <p:ph idx="1"/>
          </p:nvPr>
        </p:nvSpPr>
        <p:spPr>
          <a:xfrm>
            <a:off x="838200" y="709863"/>
            <a:ext cx="10515600" cy="5467100"/>
          </a:xfrm>
        </p:spPr>
        <p:txBody>
          <a:bodyPr>
            <a:normAutofit fontScale="92500" lnSpcReduction="10000"/>
          </a:bodyPr>
          <a:lstStyle/>
          <a:p>
            <a:r>
              <a:rPr lang="en-US" dirty="0"/>
              <a:t>The term </a:t>
            </a:r>
            <a:r>
              <a:rPr lang="en-US" b="1" dirty="0"/>
              <a:t>lean software development</a:t>
            </a:r>
            <a:r>
              <a:rPr lang="en-US" dirty="0"/>
              <a:t> originated in a book by the same name, written by Mary </a:t>
            </a:r>
            <a:r>
              <a:rPr lang="en-US" dirty="0" err="1"/>
              <a:t>Poppendieck</a:t>
            </a:r>
            <a:r>
              <a:rPr lang="en-US" dirty="0"/>
              <a:t> and Tom </a:t>
            </a:r>
            <a:r>
              <a:rPr lang="en-US" dirty="0" err="1"/>
              <a:t>Poppendieck</a:t>
            </a:r>
            <a:r>
              <a:rPr lang="en-US" dirty="0"/>
              <a:t> in 2003</a:t>
            </a:r>
            <a:endParaRPr lang="en-US" b="1" dirty="0" smtClean="0"/>
          </a:p>
          <a:p>
            <a:r>
              <a:rPr lang="en-US" b="1" dirty="0" smtClean="0"/>
              <a:t>Lean </a:t>
            </a:r>
            <a:r>
              <a:rPr lang="en-US" b="1" dirty="0"/>
              <a:t>Software Development (LSD)</a:t>
            </a:r>
            <a:r>
              <a:rPr lang="en-US" dirty="0"/>
              <a:t> is </a:t>
            </a:r>
            <a:r>
              <a:rPr lang="en-US" dirty="0" smtClean="0"/>
              <a:t>an agile framework which </a:t>
            </a:r>
            <a:r>
              <a:rPr lang="en-US" dirty="0"/>
              <a:t>is used to </a:t>
            </a:r>
            <a:r>
              <a:rPr lang="en-US" dirty="0" smtClean="0"/>
              <a:t>streamline </a:t>
            </a:r>
            <a:r>
              <a:rPr lang="en-US" dirty="0"/>
              <a:t>&amp; optimize the software development </a:t>
            </a:r>
            <a:r>
              <a:rPr lang="en-US" dirty="0" smtClean="0"/>
              <a:t>process.</a:t>
            </a:r>
          </a:p>
          <a:p>
            <a:pPr marL="0" indent="0">
              <a:buNone/>
            </a:pPr>
            <a:r>
              <a:rPr lang="en-IN" b="1" dirty="0"/>
              <a:t>Advantages of LSD :</a:t>
            </a:r>
            <a:endParaRPr lang="en-US" dirty="0" smtClean="0"/>
          </a:p>
          <a:p>
            <a:pPr marL="0" indent="0" fontAlgn="base">
              <a:buNone/>
            </a:pPr>
            <a:r>
              <a:rPr lang="en-US" dirty="0"/>
              <a:t>LSD has proved to improve software development in following ways :</a:t>
            </a:r>
          </a:p>
          <a:p>
            <a:pPr fontAlgn="base"/>
            <a:r>
              <a:rPr lang="en-US" dirty="0"/>
              <a:t>LSD removes the unnecessary process stages when designing a software so that it </a:t>
            </a:r>
            <a:r>
              <a:rPr lang="en-US" dirty="0" err="1"/>
              <a:t>acta</a:t>
            </a:r>
            <a:r>
              <a:rPr lang="en-US" dirty="0"/>
              <a:t> as a time saver as simplifies the development process.</a:t>
            </a:r>
          </a:p>
          <a:p>
            <a:pPr fontAlgn="base"/>
            <a:r>
              <a:rPr lang="en-US" dirty="0"/>
              <a:t>With focus on MVP, Lean Software Development prioritizes essential functions so this removes the risk of spending time on valueless builds.</a:t>
            </a:r>
          </a:p>
          <a:p>
            <a:pPr fontAlgn="base"/>
            <a:r>
              <a:rPr lang="en-US" dirty="0"/>
              <a:t>It increases involvement power of your team as more and more members participate due to which the overall workflow becomes optimized and losses gets reduced.</a:t>
            </a:r>
          </a:p>
          <a:p>
            <a:endParaRPr lang="en-IN" dirty="0"/>
          </a:p>
        </p:txBody>
      </p:sp>
    </p:spTree>
    <p:extLst>
      <p:ext uri="{BB962C8B-B14F-4D97-AF65-F5344CB8AC3E}">
        <p14:creationId xmlns:p14="http://schemas.microsoft.com/office/powerpoint/2010/main" val="4104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428"/>
            <a:ext cx="10515600" cy="741780"/>
          </a:xfrm>
        </p:spPr>
        <p:txBody>
          <a:bodyPr/>
          <a:lstStyle/>
          <a:p>
            <a:r>
              <a:rPr lang="en-US" b="1" dirty="0"/>
              <a:t>Key Principles of Lean Software Development :</a:t>
            </a:r>
            <a:endParaRPr lang="en-IN" dirty="0"/>
          </a:p>
        </p:txBody>
      </p:sp>
      <p:sp>
        <p:nvSpPr>
          <p:cNvPr id="3" name="Content Placeholder 2"/>
          <p:cNvSpPr>
            <a:spLocks noGrp="1"/>
          </p:cNvSpPr>
          <p:nvPr>
            <p:ph idx="1"/>
          </p:nvPr>
        </p:nvSpPr>
        <p:spPr>
          <a:xfrm>
            <a:off x="838200" y="842208"/>
            <a:ext cx="10515600" cy="5787192"/>
          </a:xfrm>
        </p:spPr>
        <p:txBody>
          <a:bodyPr/>
          <a:lstStyle/>
          <a:p>
            <a:pPr marL="0" indent="0" fontAlgn="base">
              <a:buNone/>
            </a:pPr>
            <a:r>
              <a:rPr lang="en-US" dirty="0"/>
              <a:t>There are 7 established lean principles which comes with a set of tactics, practices and processes that builds more efficient software products :</a:t>
            </a:r>
          </a:p>
          <a:p>
            <a:pPr fontAlgn="base"/>
            <a:r>
              <a:rPr lang="en-US" dirty="0"/>
              <a:t>Eliminating the waste</a:t>
            </a:r>
          </a:p>
          <a:p>
            <a:pPr fontAlgn="base"/>
            <a:r>
              <a:rPr lang="en-US" dirty="0"/>
              <a:t>Fast Delivery</a:t>
            </a:r>
          </a:p>
          <a:p>
            <a:pPr fontAlgn="base"/>
            <a:r>
              <a:rPr lang="en-US" dirty="0"/>
              <a:t>Amplify Learning</a:t>
            </a:r>
          </a:p>
          <a:p>
            <a:pPr fontAlgn="base"/>
            <a:r>
              <a:rPr lang="en-US" dirty="0"/>
              <a:t>Builds Quality</a:t>
            </a:r>
          </a:p>
          <a:p>
            <a:pPr fontAlgn="base"/>
            <a:r>
              <a:rPr lang="en-US" dirty="0"/>
              <a:t>Respect Teamwork</a:t>
            </a:r>
          </a:p>
          <a:p>
            <a:pPr fontAlgn="base"/>
            <a:r>
              <a:rPr lang="en-US" dirty="0"/>
              <a:t>Delay the commitment</a:t>
            </a:r>
          </a:p>
          <a:p>
            <a:pPr fontAlgn="base"/>
            <a:r>
              <a:rPr lang="en-US" dirty="0"/>
              <a:t>Optimizing the whole system</a:t>
            </a:r>
          </a:p>
          <a:p>
            <a:endParaRPr lang="en-IN" dirty="0"/>
          </a:p>
        </p:txBody>
      </p:sp>
    </p:spTree>
    <p:extLst>
      <p:ext uri="{BB962C8B-B14F-4D97-AF65-F5344CB8AC3E}">
        <p14:creationId xmlns:p14="http://schemas.microsoft.com/office/powerpoint/2010/main" val="331505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443"/>
            <a:ext cx="10515600" cy="4981074"/>
          </a:xfrm>
        </p:spPr>
        <p:txBody>
          <a:bodyPr/>
          <a:lstStyle/>
          <a:p>
            <a:pPr marL="0" indent="0">
              <a:buNone/>
            </a:pPr>
            <a:r>
              <a:rPr lang="en-IN" dirty="0"/>
              <a:t>T</a:t>
            </a:r>
            <a:r>
              <a:rPr lang="en-IN" dirty="0" smtClean="0"/>
              <a:t>he </a:t>
            </a:r>
            <a:r>
              <a:rPr lang="en-IN" dirty="0"/>
              <a:t>principles </a:t>
            </a:r>
            <a:r>
              <a:rPr lang="en-IN" dirty="0" smtClean="0"/>
              <a:t>of LSD:</a:t>
            </a:r>
          </a:p>
          <a:p>
            <a:pPr marL="0" indent="0">
              <a:buNone/>
            </a:pPr>
            <a:endParaRPr lang="en-IN" dirty="0" smtClean="0"/>
          </a:p>
          <a:p>
            <a:pPr marL="0" indent="0">
              <a:buNone/>
            </a:pPr>
            <a:endParaRPr lang="en-IN" dirty="0"/>
          </a:p>
        </p:txBody>
      </p:sp>
      <p:pic>
        <p:nvPicPr>
          <p:cNvPr id="1028" name="Picture 4" descr="https://media.geeksforgeeks.org/wp-content/uploads/20210425115006/ls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964" y="679288"/>
            <a:ext cx="3295650" cy="4698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71800" y="5378120"/>
            <a:ext cx="5185611" cy="369332"/>
          </a:xfrm>
          <a:prstGeom prst="rect">
            <a:avLst/>
          </a:prstGeom>
          <a:noFill/>
        </p:spPr>
        <p:txBody>
          <a:bodyPr wrap="square" rtlCol="0">
            <a:spAutoFit/>
          </a:bodyPr>
          <a:lstStyle/>
          <a:p>
            <a:r>
              <a:rPr lang="en-US" i="1" dirty="0"/>
              <a:t>LEAN SOFTWARE DEVELOPMENT (LSD) PRINCIPLE</a:t>
            </a:r>
            <a:endParaRPr lang="en-IN" dirty="0"/>
          </a:p>
        </p:txBody>
      </p:sp>
    </p:spTree>
    <p:extLst>
      <p:ext uri="{BB962C8B-B14F-4D97-AF65-F5344CB8AC3E}">
        <p14:creationId xmlns:p14="http://schemas.microsoft.com/office/powerpoint/2010/main" val="420201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6568"/>
            <a:ext cx="10515600" cy="6436895"/>
          </a:xfrm>
        </p:spPr>
        <p:txBody>
          <a:bodyPr>
            <a:normAutofit/>
          </a:bodyPr>
          <a:lstStyle/>
          <a:p>
            <a:pPr algn="just"/>
            <a:r>
              <a:rPr lang="en-US" sz="2400" b="1" dirty="0"/>
              <a:t>Eliminating the Waste :</a:t>
            </a:r>
            <a:r>
              <a:rPr lang="en-US" sz="2400" dirty="0"/>
              <a:t> To identify and eliminate wastes e.g. unnecessary code, delay in processes, inefficient communication, issue with quality, data duplication, more tasks in log than completed etc. regular meetings are held by Project Managers. Which allow team members point out faults and suggest changes in next turn</a:t>
            </a:r>
            <a:r>
              <a:rPr lang="en-US" sz="2400" dirty="0" smtClean="0"/>
              <a:t>.</a:t>
            </a:r>
          </a:p>
          <a:p>
            <a:pPr algn="just"/>
            <a:r>
              <a:rPr lang="en-US" sz="2400" b="1" dirty="0"/>
              <a:t>Fast Delivery : </a:t>
            </a:r>
            <a:r>
              <a:rPr lang="en-US" sz="2400" dirty="0"/>
              <a:t>Previously long time planning used to be the key success in business, but in passage of time  it is found that engineers spend too much time on building complex systems with unwanted features. So they came up with MVP strategy which resulted them to build products quickly that included with a little functionality and launch the product to market and see the reaction. Such approach allow them to enhance product on the basis of customer feedback</a:t>
            </a:r>
            <a:r>
              <a:rPr lang="en-US" sz="2400" dirty="0" smtClean="0"/>
              <a:t>.</a:t>
            </a:r>
          </a:p>
          <a:p>
            <a:pPr algn="just"/>
            <a:r>
              <a:rPr lang="en-US" sz="2400" b="1" dirty="0"/>
              <a:t>Amplify Learning : </a:t>
            </a:r>
            <a:r>
              <a:rPr lang="en-US" sz="2400" dirty="0"/>
              <a:t>Learning is improved through ample code reviewing, meeting that are cross team applicable. It is also ensured that particular knowledge isn’t accumulated by one engineer who’s writing a particular piece of code so paired programming is used.</a:t>
            </a:r>
            <a:endParaRPr lang="en-IN" sz="2400" dirty="0"/>
          </a:p>
        </p:txBody>
      </p:sp>
    </p:spTree>
    <p:extLst>
      <p:ext uri="{BB962C8B-B14F-4D97-AF65-F5344CB8AC3E}">
        <p14:creationId xmlns:p14="http://schemas.microsoft.com/office/powerpoint/2010/main" val="14632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284"/>
            <a:ext cx="10515600" cy="6557211"/>
          </a:xfrm>
        </p:spPr>
        <p:txBody>
          <a:bodyPr>
            <a:normAutofit/>
          </a:bodyPr>
          <a:lstStyle/>
          <a:p>
            <a:r>
              <a:rPr lang="en-US" sz="2400" b="1" dirty="0"/>
              <a:t>Builds Quality :</a:t>
            </a:r>
            <a:r>
              <a:rPr lang="en-US" sz="2400" dirty="0"/>
              <a:t> LSD is all about prevent waste, keeping an eye on not sacrificing quality. Developers often apply test-driven programming to examine the code before it is written. The quality can also be gained to get constant feedback from team members and project manager</a:t>
            </a:r>
            <a:r>
              <a:rPr lang="en-US" sz="2400" dirty="0" smtClean="0"/>
              <a:t>.</a:t>
            </a:r>
          </a:p>
          <a:p>
            <a:r>
              <a:rPr lang="en-US" sz="2400" b="1" dirty="0"/>
              <a:t>Respect Teamwork </a:t>
            </a:r>
            <a:r>
              <a:rPr lang="en-US" sz="2400" dirty="0"/>
              <a:t>: LSD focuses on empowering team members, rather than controlling them. Setting up a collaborative atmosphere, keep perfect balance when there is short deadlines and immense workload. This method becomes very much important when new members join in a well-established team</a:t>
            </a:r>
            <a:r>
              <a:rPr lang="en-US" sz="2400" dirty="0" smtClean="0"/>
              <a:t>.</a:t>
            </a:r>
          </a:p>
          <a:p>
            <a:r>
              <a:rPr lang="en-US" sz="2400" b="1" dirty="0"/>
              <a:t>Delay the Commitment :</a:t>
            </a:r>
            <a:r>
              <a:rPr lang="en-US" sz="2400" dirty="0"/>
              <a:t> In traditional project management it often happens when you make your application and it turns out to be completely unfit for the market. LSD method recognize this threat and make room for improvement by postponing irreversible decisions until all experiment is done. This methodology always construct software as flexible, so the new knowledge is available and engineers can make improvement</a:t>
            </a:r>
            <a:r>
              <a:rPr lang="en-US" sz="2400" dirty="0" smtClean="0"/>
              <a:t>.</a:t>
            </a:r>
          </a:p>
          <a:p>
            <a:r>
              <a:rPr lang="en-US" sz="2400" b="1" dirty="0"/>
              <a:t>Optimizing the whole system :</a:t>
            </a:r>
            <a:r>
              <a:rPr lang="en-US" sz="2400" dirty="0"/>
              <a:t> lean’s principle allow managers to break a issue to small constituent parts to optimize team’s workflow, create unity among members and inspire a sense of shared responsibility which results in enhancing the team performance.</a:t>
            </a:r>
            <a:endParaRPr lang="en-IN" sz="2400" dirty="0"/>
          </a:p>
        </p:txBody>
      </p:sp>
    </p:spTree>
    <p:extLst>
      <p:ext uri="{BB962C8B-B14F-4D97-AF65-F5344CB8AC3E}">
        <p14:creationId xmlns:p14="http://schemas.microsoft.com/office/powerpoint/2010/main" val="184926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Weakness in LSD :</a:t>
            </a:r>
            <a:r>
              <a:rPr lang="en-US" dirty="0"/>
              <a:t/>
            </a:r>
            <a:br>
              <a:rPr lang="en-US" dirty="0"/>
            </a:br>
            <a:endParaRPr lang="en-IN" dirty="0"/>
          </a:p>
        </p:txBody>
      </p:sp>
      <p:sp>
        <p:nvSpPr>
          <p:cNvPr id="3" name="Content Placeholder 2"/>
          <p:cNvSpPr>
            <a:spLocks noGrp="1"/>
          </p:cNvSpPr>
          <p:nvPr>
            <p:ph idx="1"/>
          </p:nvPr>
        </p:nvSpPr>
        <p:spPr>
          <a:xfrm>
            <a:off x="838200" y="1022684"/>
            <a:ext cx="10515600" cy="5154279"/>
          </a:xfrm>
        </p:spPr>
        <p:txBody>
          <a:bodyPr>
            <a:normAutofit/>
          </a:bodyPr>
          <a:lstStyle/>
          <a:p>
            <a:pPr fontAlgn="base"/>
            <a:r>
              <a:rPr lang="en-US" dirty="0" smtClean="0"/>
              <a:t>Make </a:t>
            </a:r>
            <a:r>
              <a:rPr lang="en-US" dirty="0"/>
              <a:t>it scalable as other frameworks since it strongly depends on team involved.</a:t>
            </a:r>
          </a:p>
          <a:p>
            <a:pPr fontAlgn="base"/>
            <a:r>
              <a:rPr lang="en-US" dirty="0"/>
              <a:t>It is hard to keep with pace so it is not easy for developers to work with team members as conflict may occur in between them.</a:t>
            </a:r>
          </a:p>
          <a:p>
            <a:pPr fontAlgn="base"/>
            <a:r>
              <a:rPr lang="en-US" dirty="0"/>
              <a:t>It leads to difficult decision making process as it is mandatory for customers to clearly set their requirements for the development not to be interrupted</a:t>
            </a:r>
            <a:r>
              <a:rPr lang="en-US" dirty="0" smtClean="0"/>
              <a:t>.</a:t>
            </a:r>
            <a:endParaRPr lang="en-US" dirty="0"/>
          </a:p>
        </p:txBody>
      </p:sp>
    </p:spTree>
    <p:extLst>
      <p:ext uri="{BB962C8B-B14F-4D97-AF65-F5344CB8AC3E}">
        <p14:creationId xmlns:p14="http://schemas.microsoft.com/office/powerpoint/2010/main" val="413409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onclusion</a:t>
            </a:r>
            <a:endParaRPr lang="en-IN" dirty="0"/>
          </a:p>
        </p:txBody>
      </p:sp>
      <p:sp>
        <p:nvSpPr>
          <p:cNvPr id="3" name="Content Placeholder 2"/>
          <p:cNvSpPr>
            <a:spLocks noGrp="1"/>
          </p:cNvSpPr>
          <p:nvPr>
            <p:ph idx="1"/>
          </p:nvPr>
        </p:nvSpPr>
        <p:spPr/>
        <p:txBody>
          <a:bodyPr/>
          <a:lstStyle/>
          <a:p>
            <a:pPr marL="0" indent="0" algn="just">
              <a:buNone/>
            </a:pPr>
            <a:r>
              <a:rPr lang="en-US" dirty="0"/>
              <a:t>Lean Software Development is one of the proactive approach that drives your body through productivity and cleanliness. It closely connects to Agile methodology, knowledge-sharing experience, fast product delivery. All processes and stags of development are accurately built to deliver the end product at minimum cost in a timely manner.</a:t>
            </a:r>
            <a:endParaRPr lang="en-IN" dirty="0"/>
          </a:p>
          <a:p>
            <a:endParaRPr lang="en-IN" dirty="0"/>
          </a:p>
        </p:txBody>
      </p:sp>
    </p:spTree>
    <p:extLst>
      <p:ext uri="{BB962C8B-B14F-4D97-AF65-F5344CB8AC3E}">
        <p14:creationId xmlns:p14="http://schemas.microsoft.com/office/powerpoint/2010/main" val="18478673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1631</TotalTime>
  <Words>253</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Source Sans Pro</vt:lpstr>
      <vt:lpstr>Office Theme</vt:lpstr>
      <vt:lpstr>Agile Software Development (TCS 855)</vt:lpstr>
      <vt:lpstr>Agile Process Model </vt:lpstr>
      <vt:lpstr>Lean Software Development(LSD) </vt:lpstr>
      <vt:lpstr>Key Principles of Lean Software Development :</vt:lpstr>
      <vt:lpstr>PowerPoint Presentation</vt:lpstr>
      <vt:lpstr>PowerPoint Presentation</vt:lpstr>
      <vt:lpstr>PowerPoint Presentation</vt:lpstr>
      <vt:lpstr>Weakness in LSD :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Santosh Kumar</dc:creator>
  <cp:lastModifiedBy>Manish</cp:lastModifiedBy>
  <cp:revision>49</cp:revision>
  <dcterms:created xsi:type="dcterms:W3CDTF">2021-07-30T06:38:34Z</dcterms:created>
  <dcterms:modified xsi:type="dcterms:W3CDTF">2024-02-20T11:33:37Z</dcterms:modified>
</cp:coreProperties>
</file>